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9" r:id="rId3"/>
    <p:sldId id="271" r:id="rId4"/>
    <p:sldId id="317" r:id="rId5"/>
    <p:sldId id="316" r:id="rId6"/>
    <p:sldId id="272" r:id="rId7"/>
    <p:sldId id="261" r:id="rId8"/>
    <p:sldId id="262" r:id="rId9"/>
    <p:sldId id="268" r:id="rId10"/>
    <p:sldId id="315" r:id="rId11"/>
    <p:sldId id="314" r:id="rId12"/>
    <p:sldId id="270" r:id="rId13"/>
    <p:sldId id="258" r:id="rId14"/>
    <p:sldId id="263" r:id="rId15"/>
    <p:sldId id="260" r:id="rId16"/>
    <p:sldId id="264" r:id="rId17"/>
    <p:sldId id="26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42" y="651"/>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thiele\cernbox\Documents\20230928_CostModelRSCSRF_v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GB" dirty="0">
                <a:latin typeface="Arial" panose="020B0604020202020204" pitchFamily="34" charset="0"/>
                <a:cs typeface="Arial" panose="020B0604020202020204" pitchFamily="34" charset="0"/>
              </a:rPr>
              <a:t>ILC 500 cost distribution</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25735396441203273"/>
          <c:y val="0.11056883798920514"/>
          <c:w val="0.4852922782800298"/>
          <c:h val="0.73493231250438584"/>
        </c:manualLayout>
      </c:layout>
      <c:pieChart>
        <c:varyColors val="1"/>
        <c:ser>
          <c:idx val="1"/>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C-BC89-481E-925C-BDB35B23C52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D-BC89-481E-925C-BDB35B23C525}"/>
              </c:ext>
            </c:extLst>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dLbl>
              <c:idx val="1"/>
              <c:layout>
                <c:manualLayout>
                  <c:x val="-0.10080797282437762"/>
                  <c:y val="-0.13388092688533845"/>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C-BC89-481E-925C-BDB35B23C525}"/>
                </c:ext>
              </c:extLst>
            </c:dLbl>
            <c:dLbl>
              <c:idx val="2"/>
              <c:layout>
                <c:manualLayout>
                  <c:x val="9.8654209832420708E-2"/>
                  <c:y val="-0.16114376967173821"/>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D-BC89-481E-925C-BDB35B23C52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Tabelle1!$F$34:$F$38</c:f>
              <c:strCache>
                <c:ptCount val="5"/>
                <c:pt idx="0">
                  <c:v>Cavities and CM</c:v>
                </c:pt>
                <c:pt idx="1">
                  <c:v>HLRF</c:v>
                </c:pt>
                <c:pt idx="2">
                  <c:v>CFS building</c:v>
                </c:pt>
                <c:pt idx="3">
                  <c:v>CFS other</c:v>
                </c:pt>
                <c:pt idx="4">
                  <c:v>Others</c:v>
                </c:pt>
              </c:strCache>
            </c:strRef>
          </c:cat>
          <c:val>
            <c:numRef>
              <c:f>Tabelle1!$G$34:$G$38</c:f>
              <c:numCache>
                <c:formatCode>General</c:formatCode>
                <c:ptCount val="5"/>
                <c:pt idx="0">
                  <c:v>2753</c:v>
                </c:pt>
                <c:pt idx="1">
                  <c:v>902</c:v>
                </c:pt>
                <c:pt idx="2">
                  <c:v>1281</c:v>
                </c:pt>
                <c:pt idx="3">
                  <c:v>774</c:v>
                </c:pt>
                <c:pt idx="4">
                  <c:v>2020</c:v>
                </c:pt>
              </c:numCache>
            </c:numRef>
          </c:val>
          <c:extLst>
            <c:ext xmlns:c16="http://schemas.microsoft.com/office/drawing/2014/chart" uri="{C3380CC4-5D6E-409C-BE32-E72D297353CC}">
              <c16:uniqueId val="{00000000-BC89-481E-925C-BDB35B23C525}"/>
            </c:ext>
          </c:extLst>
        </c:ser>
        <c:ser>
          <c:idx val="0"/>
          <c:order val="1"/>
          <c:dPt>
            <c:idx val="0"/>
            <c:bubble3D val="0"/>
            <c:spPr>
              <a:solidFill>
                <a:schemeClr val="accent1"/>
              </a:solidFill>
              <a:ln w="19050">
                <a:solidFill>
                  <a:schemeClr val="lt1"/>
                </a:solidFill>
              </a:ln>
              <a:effectLst/>
            </c:spPr>
            <c:extLst>
              <c:ext xmlns:c16="http://schemas.microsoft.com/office/drawing/2014/chart" uri="{C3380CC4-5D6E-409C-BE32-E72D297353CC}">
                <c16:uniqueId val="{00000002-BC89-481E-925C-BDB35B23C52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4-BC89-481E-925C-BDB35B23C52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6-BC89-481E-925C-BDB35B23C52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8-BC89-481E-925C-BDB35B23C52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A-BC89-481E-925C-BDB35B23C52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Tabelle1!$F$34:$F$38</c:f>
              <c:strCache>
                <c:ptCount val="5"/>
                <c:pt idx="0">
                  <c:v>Cavities and CM</c:v>
                </c:pt>
                <c:pt idx="1">
                  <c:v>HLRF</c:v>
                </c:pt>
                <c:pt idx="2">
                  <c:v>CFS building</c:v>
                </c:pt>
                <c:pt idx="3">
                  <c:v>CFS other</c:v>
                </c:pt>
                <c:pt idx="4">
                  <c:v>Others</c:v>
                </c:pt>
              </c:strCache>
            </c:strRef>
          </c:cat>
          <c:val>
            <c:numRef>
              <c:f>Tabelle1!$G$34:$G$38</c:f>
              <c:numCache>
                <c:formatCode>General</c:formatCode>
                <c:ptCount val="5"/>
                <c:pt idx="0">
                  <c:v>2753</c:v>
                </c:pt>
                <c:pt idx="1">
                  <c:v>902</c:v>
                </c:pt>
                <c:pt idx="2">
                  <c:v>1281</c:v>
                </c:pt>
                <c:pt idx="3">
                  <c:v>774</c:v>
                </c:pt>
                <c:pt idx="4">
                  <c:v>2020</c:v>
                </c:pt>
              </c:numCache>
            </c:numRef>
          </c:val>
          <c:extLst>
            <c:ext xmlns:c16="http://schemas.microsoft.com/office/drawing/2014/chart" uri="{C3380CC4-5D6E-409C-BE32-E72D297353CC}">
              <c16:uniqueId val="{0000000B-BC89-481E-925C-BDB35B23C525}"/>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11/05/2024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‹Nr.›</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5" y="5445245"/>
            <a:ext cx="8724753" cy="692497"/>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r>
              <a:rPr lang="en-GB" sz="1300" i="1" dirty="0">
                <a:solidFill>
                  <a:srgbClr val="222222"/>
                </a:solidFill>
                <a:effectLst/>
                <a:latin typeface="Arial Narrow" panose="020B0604020202020204" pitchFamily="34" charset="0"/>
                <a:cs typeface="Arial Narrow" panose="020B0604020202020204" pitchFamily="34" charset="0"/>
              </a:rPr>
              <a:t>This work has been sponsored by the Wolfgang </a:t>
            </a:r>
            <a:r>
              <a:rPr lang="en-GB" sz="1300" i="1" dirty="0" err="1">
                <a:solidFill>
                  <a:srgbClr val="222222"/>
                </a:solidFill>
                <a:effectLst/>
                <a:latin typeface="Arial Narrow" panose="020B0604020202020204" pitchFamily="34" charset="0"/>
                <a:cs typeface="Arial Narrow" panose="020B0604020202020204" pitchFamily="34" charset="0"/>
              </a:rPr>
              <a:t>Gentner</a:t>
            </a:r>
            <a:r>
              <a:rPr lang="en-GB" sz="1300" i="1" dirty="0">
                <a:solidFill>
                  <a:srgbClr val="222222"/>
                </a:solidFill>
                <a:effectLst/>
                <a:latin typeface="Arial Narrow" panose="020B0604020202020204" pitchFamily="34" charset="0"/>
                <a:cs typeface="Arial Narrow" panose="020B0604020202020204" pitchFamily="34" charset="0"/>
              </a:rPr>
              <a:t> Programme of the German Federal Ministry of Education and Research (grant no. 13E18CHA)</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pic>
        <p:nvPicPr>
          <p:cNvPr id="11" name="Grafik 10" descr="Ein Bild, das Text, Schrift, Design enthält.&#10;&#10;Automatisch generierte Beschreibung">
            <a:extLst>
              <a:ext uri="{FF2B5EF4-FFF2-40B4-BE49-F238E27FC236}">
                <a16:creationId xmlns:a16="http://schemas.microsoft.com/office/drawing/2014/main" id="{CB7FAB43-2E8A-95D5-584A-364F8019788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312948" y="5141940"/>
            <a:ext cx="1568743" cy="1200568"/>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RF parameter optimization in the high energy muon acceleration chain  / Leonard Thiele / University of Rostock, CERN</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4082677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dirty="0">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‹Nr.›</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‹Nr.›</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dirty="0"/>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‹Nr.›</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4"/>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6"/>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gitlab.cern.ch/muon-collider-bd/rcsparameter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linearcollider.org/files/images/pdf/Acceleratorpart2.pdf" TargetMode="External"/><Relationship Id="rId2" Type="http://schemas.openxmlformats.org/officeDocument/2006/relationships/hyperlink" Target="http://cds.cern.ch/record/1323893/files/CERN-ATS-Note-2011-002%20TECH.pdf" TargetMode="External"/><Relationship Id="rId1" Type="http://schemas.openxmlformats.org/officeDocument/2006/relationships/slideLayout" Target="../slideLayouts/slideLayout2.xml"/><Relationship Id="rId6" Type="http://schemas.openxmlformats.org/officeDocument/2006/relationships/hyperlink" Target="https://indico.cern.ch/event/1356899/" TargetMode="External"/><Relationship Id="rId5" Type="http://schemas.openxmlformats.org/officeDocument/2006/relationships/hyperlink" Target="https://www.xfel.eu/news_and_events/news/index_eng.html?openDirectAnchor=1772" TargetMode="External"/><Relationship Id="rId4" Type="http://schemas.openxmlformats.org/officeDocument/2006/relationships/hyperlink" Target="https://www.desy.de/xfel-beam/mlin_klyst.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RF parameter optimization in the high energy muon acceleration chain</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7" y="4971770"/>
            <a:ext cx="7398021" cy="606425"/>
          </a:xfrm>
        </p:spPr>
        <p:txBody>
          <a:bodyPr>
            <a:normAutofit fontScale="77500" lnSpcReduction="20000"/>
          </a:bodyPr>
          <a:lstStyle/>
          <a:p>
            <a:r>
              <a:rPr lang="en-US" dirty="0"/>
              <a:t>Leonard Thiele (University of Rostock, CERN), Fabian Batsch</a:t>
            </a:r>
          </a:p>
          <a:p>
            <a:r>
              <a:rPr lang="en-US" dirty="0"/>
              <a:t>D. Amorim, R. Calaga, H. Damerau, M. Gast, A. Grudiev, I. Karpov, U. van Rienen, S. Udongwo</a:t>
            </a:r>
            <a:endParaRPr lang="en-GB" dirty="0"/>
          </a:p>
        </p:txBody>
      </p:sp>
      <p:pic>
        <p:nvPicPr>
          <p:cNvPr id="6" name="Grafik 5" descr="Ein Bild, das Text, Schrift, Design enthält.&#10;&#10;Automatisch generierte Beschreibung">
            <a:extLst>
              <a:ext uri="{FF2B5EF4-FFF2-40B4-BE49-F238E27FC236}">
                <a16:creationId xmlns:a16="http://schemas.microsoft.com/office/drawing/2014/main" id="{D2BF82D0-5AA7-84E5-F966-5F670282C3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2924" y="144658"/>
            <a:ext cx="1355051" cy="1037028"/>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AEA8F2-F54A-5B38-570F-9397A92D29BF}"/>
            </a:ext>
          </a:extLst>
        </p:cNvPr>
        <p:cNvGrpSpPr/>
        <p:nvPr/>
      </p:nvGrpSpPr>
      <p:grpSpPr>
        <a:xfrm>
          <a:off x="0" y="0"/>
          <a:ext cx="0" cy="0"/>
          <a:chOff x="0" y="0"/>
          <a:chExt cx="0" cy="0"/>
        </a:xfrm>
      </p:grpSpPr>
      <p:sp>
        <p:nvSpPr>
          <p:cNvPr id="39" name="Content Placeholder 1">
            <a:extLst>
              <a:ext uri="{FF2B5EF4-FFF2-40B4-BE49-F238E27FC236}">
                <a16:creationId xmlns:a16="http://schemas.microsoft.com/office/drawing/2014/main" id="{3439871F-05DA-A245-6BD3-19BF745F3AB8}"/>
              </a:ext>
            </a:extLst>
          </p:cNvPr>
          <p:cNvSpPr>
            <a:spLocks noGrp="1"/>
          </p:cNvSpPr>
          <p:nvPr>
            <p:ph idx="1"/>
          </p:nvPr>
        </p:nvSpPr>
        <p:spPr>
          <a:xfrm>
            <a:off x="376355" y="1534340"/>
            <a:ext cx="10515600" cy="4351338"/>
          </a:xfrm>
        </p:spPr>
        <p:txBody>
          <a:bodyPr vert="horz" lIns="121920" tIns="60960" rIns="121920" bIns="60960" rtlCol="0" anchor="t">
            <a:normAutofit/>
          </a:bodyPr>
          <a:lstStyle/>
          <a:p>
            <a:r>
              <a:rPr lang="en-GB" sz="1733" b="1" spc="-1" dirty="0">
                <a:solidFill>
                  <a:srgbClr val="171717"/>
                </a:solidFill>
                <a:latin typeface="Mangal"/>
                <a:cs typeface="Mangal"/>
                <a:sym typeface="Wingdings" panose="05000000000000000000" pitchFamily="2" charset="2"/>
              </a:rPr>
              <a:t>Integrated software package for combined optimization of energy ramp and RF parameters </a:t>
            </a:r>
            <a:r>
              <a:rPr lang="en-GB" sz="1800" dirty="0">
                <a:hlinkClick r:id="rId2"/>
              </a:rPr>
              <a:t>https://gitlab.cern.ch/muon-collider-bd/rcsparameters</a:t>
            </a:r>
            <a:r>
              <a:rPr lang="en-GB" sz="1800" dirty="0"/>
              <a:t> </a:t>
            </a:r>
          </a:p>
          <a:p>
            <a:endParaRPr lang="en-US" sz="1733" b="1" spc="-1" dirty="0">
              <a:solidFill>
                <a:srgbClr val="171717"/>
              </a:solidFill>
              <a:latin typeface="Mangal" panose="02040503050203030202" pitchFamily="18" charset="0"/>
              <a:cs typeface="Mangal" panose="02040503050203030202" pitchFamily="18" charset="0"/>
            </a:endParaRPr>
          </a:p>
        </p:txBody>
      </p:sp>
      <p:sp>
        <p:nvSpPr>
          <p:cNvPr id="8" name="Fußzeilenplatzhalter 7">
            <a:extLst>
              <a:ext uri="{FF2B5EF4-FFF2-40B4-BE49-F238E27FC236}">
                <a16:creationId xmlns:a16="http://schemas.microsoft.com/office/drawing/2014/main" id="{C7CFABD7-CEF2-60F7-9000-0970B2D539B6}"/>
              </a:ext>
            </a:extLst>
          </p:cNvPr>
          <p:cNvSpPr>
            <a:spLocks noGrp="1"/>
          </p:cNvSpPr>
          <p:nvPr>
            <p:ph type="ftr" sz="quarter" idx="12"/>
          </p:nvPr>
        </p:nvSpPr>
        <p:spPr/>
        <p:txBody>
          <a:bodyPr/>
          <a:lstStyle/>
          <a:p>
            <a:r>
              <a:rPr lang="en-GB" sz="1200" dirty="0"/>
              <a:t>RF parameter optimization in the high energy muon acceleration chain  / Leonard Thiele / University of Rostock, CERN</a:t>
            </a:r>
          </a:p>
        </p:txBody>
      </p:sp>
      <p:sp>
        <p:nvSpPr>
          <p:cNvPr id="2" name="Slide Number Placeholder 2">
            <a:extLst>
              <a:ext uri="{FF2B5EF4-FFF2-40B4-BE49-F238E27FC236}">
                <a16:creationId xmlns:a16="http://schemas.microsoft.com/office/drawing/2014/main" id="{69F89BD7-4A02-695E-C907-8DA13D234FA9}"/>
              </a:ext>
            </a:extLst>
          </p:cNvPr>
          <p:cNvSpPr>
            <a:spLocks noGrp="1"/>
          </p:cNvSpPr>
          <p:nvPr>
            <p:ph type="sldNum" sz="quarter" idx="13"/>
          </p:nvPr>
        </p:nvSpPr>
        <p:spPr/>
        <p:txBody>
          <a:bodyPr/>
          <a:lstStyle/>
          <a:p>
            <a:fld id="{974172A1-1CBF-0B40-9234-7D4D80EC19EA}" type="slidenum">
              <a:rPr lang="en-GB" smtClean="0"/>
              <a:pPr/>
              <a:t>10</a:t>
            </a:fld>
            <a:endParaRPr lang="en-GB" dirty="0"/>
          </a:p>
        </p:txBody>
      </p:sp>
      <p:sp>
        <p:nvSpPr>
          <p:cNvPr id="68" name="Slide Number Placeholder 2">
            <a:extLst>
              <a:ext uri="{FF2B5EF4-FFF2-40B4-BE49-F238E27FC236}">
                <a16:creationId xmlns:a16="http://schemas.microsoft.com/office/drawing/2014/main" id="{AB06D627-A0B1-C240-5AE3-0EC3BA0CD3A2}"/>
              </a:ext>
            </a:extLst>
          </p:cNvPr>
          <p:cNvSpPr txBox="1">
            <a:spLocks/>
          </p:cNvSpPr>
          <p:nvPr/>
        </p:nvSpPr>
        <p:spPr>
          <a:xfrm>
            <a:off x="10464800" y="6538914"/>
            <a:ext cx="609600" cy="365125"/>
          </a:xfrm>
          <a:prstGeom prst="rect">
            <a:avLst/>
          </a:prstGeom>
        </p:spPr>
        <p:txBody>
          <a:bodyPr vert="horz" lIns="121920" tIns="60960" rIns="121920" bIns="6096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z="1600"/>
              <a:pPr/>
              <a:t>10</a:t>
            </a:fld>
            <a:endParaRPr lang="en-GB" sz="1600" dirty="0"/>
          </a:p>
        </p:txBody>
      </p:sp>
      <p:sp>
        <p:nvSpPr>
          <p:cNvPr id="3" name="TextBox 2">
            <a:extLst>
              <a:ext uri="{FF2B5EF4-FFF2-40B4-BE49-F238E27FC236}">
                <a16:creationId xmlns:a16="http://schemas.microsoft.com/office/drawing/2014/main" id="{08BC9813-2ABE-9686-9E23-3B0388DF0AEE}"/>
              </a:ext>
            </a:extLst>
          </p:cNvPr>
          <p:cNvSpPr txBox="1"/>
          <p:nvPr/>
        </p:nvSpPr>
        <p:spPr>
          <a:xfrm rot="634754">
            <a:off x="7374841" y="2412319"/>
            <a:ext cx="4029409" cy="666977"/>
          </a:xfrm>
          <a:prstGeom prst="rect">
            <a:avLst/>
          </a:prstGeom>
          <a:noFill/>
          <a:ln>
            <a:solidFill>
              <a:schemeClr val="accent1"/>
            </a:solidFill>
          </a:ln>
        </p:spPr>
        <p:txBody>
          <a:bodyPr wrap="square" rtlCol="0">
            <a:spAutoFit/>
          </a:bodyPr>
          <a:lstStyle/>
          <a:p>
            <a:pPr algn="ctr"/>
            <a:r>
              <a:rPr lang="en-US" sz="1867" dirty="0">
                <a:solidFill>
                  <a:schemeClr val="accent1"/>
                </a:solidFill>
              </a:rPr>
              <a:t>The magnet ramp shape defines the voltage shape / RF requirements!</a:t>
            </a:r>
            <a:endParaRPr lang="en-GB" sz="1867" dirty="0">
              <a:solidFill>
                <a:schemeClr val="accent1"/>
              </a:solidFill>
            </a:endParaRPr>
          </a:p>
        </p:txBody>
      </p:sp>
      <p:sp>
        <p:nvSpPr>
          <p:cNvPr id="4" name="Titel 2">
            <a:extLst>
              <a:ext uri="{FF2B5EF4-FFF2-40B4-BE49-F238E27FC236}">
                <a16:creationId xmlns:a16="http://schemas.microsoft.com/office/drawing/2014/main" id="{6C542C35-ACB7-8378-4226-DDA5A5ED43A8}"/>
              </a:ext>
            </a:extLst>
          </p:cNvPr>
          <p:cNvSpPr txBox="1">
            <a:spLocks/>
          </p:cNvSpPr>
          <p:nvPr/>
        </p:nvSpPr>
        <p:spPr>
          <a:xfrm>
            <a:off x="2409710" y="193330"/>
            <a:ext cx="7365780" cy="1267554"/>
          </a:xfrm>
          <a:prstGeom prst="rect">
            <a:avLst/>
          </a:prstGeom>
        </p:spPr>
        <p:txBody>
          <a:bodyPr vert="horz" lIns="0" tIns="0" rIns="0" bIns="0" rtlCol="0" anchor="ctr">
            <a:normAutofit fontScale="97500"/>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dirty="0"/>
              <a:t> Tools to optimize RF parameters of high-energy acceleration chain</a:t>
            </a:r>
            <a:endParaRPr lang="en-GB" dirty="0"/>
          </a:p>
        </p:txBody>
      </p:sp>
      <p:pic>
        <p:nvPicPr>
          <p:cNvPr id="12" name="Grafik 11">
            <a:extLst>
              <a:ext uri="{FF2B5EF4-FFF2-40B4-BE49-F238E27FC236}">
                <a16:creationId xmlns:a16="http://schemas.microsoft.com/office/drawing/2014/main" id="{EEABF82B-BC05-F663-02B2-EECC9DCEB05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9289" y="2181493"/>
            <a:ext cx="10721448" cy="4147714"/>
          </a:xfrm>
          <a:prstGeom prst="rect">
            <a:avLst/>
          </a:prstGeom>
        </p:spPr>
      </p:pic>
      <p:sp>
        <p:nvSpPr>
          <p:cNvPr id="109" name="Arrow: Down 108">
            <a:extLst>
              <a:ext uri="{FF2B5EF4-FFF2-40B4-BE49-F238E27FC236}">
                <a16:creationId xmlns:a16="http://schemas.microsoft.com/office/drawing/2014/main" id="{C0D08A9B-C288-A738-EB14-C79E66D6AE3B}"/>
              </a:ext>
            </a:extLst>
          </p:cNvPr>
          <p:cNvSpPr/>
          <p:nvPr/>
        </p:nvSpPr>
        <p:spPr>
          <a:xfrm>
            <a:off x="1833562" y="4141787"/>
            <a:ext cx="123824" cy="139700"/>
          </a:xfrm>
          <a:prstGeom prst="downArrow">
            <a:avLst/>
          </a:prstGeom>
          <a:ln w="6350" cap="sq"/>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Arial"/>
            </a:endParaRPr>
          </a:p>
        </p:txBody>
      </p:sp>
      <p:sp>
        <p:nvSpPr>
          <p:cNvPr id="5" name="Arrow: Down 108">
            <a:extLst>
              <a:ext uri="{FF2B5EF4-FFF2-40B4-BE49-F238E27FC236}">
                <a16:creationId xmlns:a16="http://schemas.microsoft.com/office/drawing/2014/main" id="{21A67E01-F4AE-4F90-A3DC-941536DABDD0}"/>
              </a:ext>
            </a:extLst>
          </p:cNvPr>
          <p:cNvSpPr/>
          <p:nvPr/>
        </p:nvSpPr>
        <p:spPr>
          <a:xfrm>
            <a:off x="1833562" y="4532312"/>
            <a:ext cx="123824" cy="139700"/>
          </a:xfrm>
          <a:prstGeom prst="downArrow">
            <a:avLst/>
          </a:prstGeom>
          <a:ln w="6350" cap="sq"/>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Arial"/>
            </a:endParaRPr>
          </a:p>
        </p:txBody>
      </p:sp>
    </p:spTree>
    <p:extLst>
      <p:ext uri="{BB962C8B-B14F-4D97-AF65-F5344CB8AC3E}">
        <p14:creationId xmlns:p14="http://schemas.microsoft.com/office/powerpoint/2010/main" val="2772359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8" name="Inhaltsplatzhalter 7">
                <a:extLst>
                  <a:ext uri="{FF2B5EF4-FFF2-40B4-BE49-F238E27FC236}">
                    <a16:creationId xmlns:a16="http://schemas.microsoft.com/office/drawing/2014/main" id="{2CB6D4AE-674E-FDA6-B742-B69B399D3B67}"/>
                  </a:ext>
                </a:extLst>
              </p:cNvPr>
              <p:cNvGraphicFramePr>
                <a:graphicFrameLocks noGrp="1"/>
              </p:cNvGraphicFramePr>
              <p:nvPr>
                <p:ph idx="1"/>
                <p:extLst>
                  <p:ext uri="{D42A27DB-BD31-4B8C-83A1-F6EECF244321}">
                    <p14:modId xmlns:p14="http://schemas.microsoft.com/office/powerpoint/2010/main" val="1464712351"/>
                  </p:ext>
                </p:extLst>
              </p:nvPr>
            </p:nvGraphicFramePr>
            <p:xfrm>
              <a:off x="5255173" y="1484113"/>
              <a:ext cx="6011918" cy="2292922"/>
            </p:xfrm>
            <a:graphic>
              <a:graphicData uri="http://schemas.openxmlformats.org/drawingml/2006/table">
                <a:tbl>
                  <a:tblPr firstRow="1" bandRow="1">
                    <a:tableStyleId>{5C22544A-7EE6-4342-B048-85BDC9FD1C3A}</a:tableStyleId>
                  </a:tblPr>
                  <a:tblGrid>
                    <a:gridCol w="3040140">
                      <a:extLst>
                        <a:ext uri="{9D8B030D-6E8A-4147-A177-3AD203B41FA5}">
                          <a16:colId xmlns:a16="http://schemas.microsoft.com/office/drawing/2014/main" val="1087031249"/>
                        </a:ext>
                      </a:extLst>
                    </a:gridCol>
                    <a:gridCol w="1288441">
                      <a:extLst>
                        <a:ext uri="{9D8B030D-6E8A-4147-A177-3AD203B41FA5}">
                          <a16:colId xmlns:a16="http://schemas.microsoft.com/office/drawing/2014/main" val="3687765640"/>
                        </a:ext>
                      </a:extLst>
                    </a:gridCol>
                    <a:gridCol w="1683337">
                      <a:extLst>
                        <a:ext uri="{9D8B030D-6E8A-4147-A177-3AD203B41FA5}">
                          <a16:colId xmlns:a16="http://schemas.microsoft.com/office/drawing/2014/main" val="3419032413"/>
                        </a:ext>
                      </a:extLst>
                    </a:gridCol>
                  </a:tblGrid>
                  <a:tr h="591264">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US" sz="2000" dirty="0">
                              <a:latin typeface="Arial" panose="020B0604020202020204" pitchFamily="34" charset="0"/>
                              <a:cs typeface="Arial" panose="020B0604020202020204" pitchFamily="34" charset="0"/>
                            </a:rPr>
                            <a:t>ILC 500</a:t>
                          </a:r>
                          <a:endParaRPr lang="en-GB" sz="2000" dirty="0">
                            <a:latin typeface="Arial" panose="020B0604020202020204" pitchFamily="34" charset="0"/>
                            <a:cs typeface="Arial" panose="020B0604020202020204" pitchFamily="34" charset="0"/>
                          </a:endParaRPr>
                        </a:p>
                      </a:txBody>
                      <a:tcPr/>
                    </a:tc>
                    <a:tc>
                      <a:txBody>
                        <a:bodyPr/>
                        <a:lstStyle/>
                        <a:p>
                          <a:r>
                            <a:rPr lang="en-US" sz="2000" dirty="0" err="1">
                              <a:latin typeface="Arial" panose="020B0604020202020204" pitchFamily="34" charset="0"/>
                              <a:cs typeface="Arial" panose="020B0604020202020204" pitchFamily="34" charset="0"/>
                            </a:rPr>
                            <a:t>MuCol</a:t>
                          </a:r>
                          <a:r>
                            <a:rPr lang="en-US" sz="2000" dirty="0">
                              <a:latin typeface="Arial" panose="020B0604020202020204" pitchFamily="34" charset="0"/>
                              <a:cs typeface="Arial" panose="020B0604020202020204" pitchFamily="34" charset="0"/>
                            </a:rPr>
                            <a:t> HEMAC</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86389112"/>
                      </a:ext>
                    </a:extLst>
                  </a:tr>
                  <a:tr h="331108">
                    <a:tc>
                      <a:txBody>
                        <a:bodyPr/>
                        <a:lstStyle/>
                        <a:p>
                          <a:r>
                            <a:rPr lang="en-US" sz="2000" dirty="0">
                              <a:latin typeface="Arial" panose="020B0604020202020204" pitchFamily="34" charset="0"/>
                              <a:cs typeface="Arial" panose="020B0604020202020204" pitchFamily="34" charset="0"/>
                            </a:rPr>
                            <a:t>Number of cavities</a:t>
                          </a:r>
                          <a:endParaRPr lang="en-GB" sz="20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~15000</m:t>
                                </m:r>
                              </m:oMath>
                            </m:oMathPara>
                          </a14:m>
                          <a:endParaRPr lang="en-GB" sz="20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~5000</m:t>
                                </m:r>
                              </m:oMath>
                            </m:oMathPara>
                          </a14:m>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72532096"/>
                      </a:ext>
                    </a:extLst>
                  </a:tr>
                  <a:tr h="331108">
                    <a:tc>
                      <a:txBody>
                        <a:bodyPr/>
                        <a:lstStyle/>
                        <a:p>
                          <a:r>
                            <a:rPr lang="en-US" sz="2000" dirty="0">
                              <a:latin typeface="Arial" panose="020B0604020202020204" pitchFamily="34" charset="0"/>
                              <a:cs typeface="Arial" panose="020B0604020202020204" pitchFamily="34" charset="0"/>
                            </a:rPr>
                            <a:t>Beam current [mA]</a:t>
                          </a:r>
                          <a:endParaRPr lang="en-GB" sz="20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5.8</m:t>
                                </m:r>
                              </m:oMath>
                            </m:oMathPara>
                          </a14:m>
                          <a:endParaRPr lang="en-GB" sz="20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~50 … 5</m:t>
                                </m:r>
                              </m:oMath>
                            </m:oMathPara>
                          </a14:m>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14547441"/>
                      </a:ext>
                    </a:extLst>
                  </a:tr>
                  <a:tr h="337020">
                    <a:tc>
                      <a:txBody>
                        <a:bodyPr/>
                        <a:lstStyle/>
                        <a:p>
                          <a:r>
                            <a:rPr lang="en-US" sz="2000" dirty="0">
                              <a:latin typeface="Arial" panose="020B0604020202020204" pitchFamily="34" charset="0"/>
                              <a:cs typeface="Arial" panose="020B0604020202020204" pitchFamily="34" charset="0"/>
                            </a:rPr>
                            <a:t>Bunch intensity</a:t>
                          </a:r>
                          <a:endParaRPr lang="en-GB" sz="20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2000" b="0" i="1" smtClean="0">
                                    <a:latin typeface="+mn-lt"/>
                                  </a:rPr>
                                  <m:t>5</m:t>
                                </m:r>
                                <m:r>
                                  <a:rPr lang="en-US" sz="2000" b="0" i="1" smtClean="0">
                                    <a:latin typeface="Cambria Math" panose="02040503050406030204" pitchFamily="18" charset="0"/>
                                  </a:rPr>
                                  <m:t>×</m:t>
                                </m:r>
                                <m:sSup>
                                  <m:sSupPr>
                                    <m:ctrlPr>
                                      <a:rPr lang="en-US" sz="2000" b="0" i="1" smtClean="0">
                                        <a:latin typeface="+mn-lt"/>
                                      </a:rPr>
                                    </m:ctrlPr>
                                  </m:sSupPr>
                                  <m:e>
                                    <m:r>
                                      <a:rPr lang="en-US" sz="2000" b="0" i="1" smtClean="0">
                                        <a:latin typeface="+mn-lt"/>
                                      </a:rPr>
                                      <m:t>10</m:t>
                                    </m:r>
                                  </m:e>
                                  <m:sup>
                                    <m:r>
                                      <a:rPr lang="en-US" sz="2000" b="0" i="1" smtClean="0">
                                        <a:latin typeface="+mn-lt"/>
                                      </a:rPr>
                                      <m:t>10</m:t>
                                    </m:r>
                                  </m:sup>
                                </m:sSup>
                              </m:oMath>
                            </m:oMathPara>
                          </a14:m>
                          <a:endParaRPr lang="en-GB" sz="2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2000" b="0" i="1" smtClean="0">
                                    <a:latin typeface="+mn-lt"/>
                                  </a:rPr>
                                  <m:t>~ 2</m:t>
                                </m:r>
                                <m:r>
                                  <a:rPr lang="en-US" sz="2000" b="0" i="1" smtClean="0">
                                    <a:latin typeface="Cambria Math" panose="02040503050406030204" pitchFamily="18" charset="0"/>
                                  </a:rPr>
                                  <m:t>×</m:t>
                                </m:r>
                                <m:sSup>
                                  <m:sSupPr>
                                    <m:ctrlPr>
                                      <a:rPr lang="en-US" sz="2000" b="0" i="1" smtClean="0">
                                        <a:latin typeface="+mn-lt"/>
                                      </a:rPr>
                                    </m:ctrlPr>
                                  </m:sSupPr>
                                  <m:e>
                                    <m:r>
                                      <a:rPr lang="en-US" sz="2000" b="0" i="1" smtClean="0">
                                        <a:latin typeface="+mn-lt"/>
                                      </a:rPr>
                                      <m:t>10</m:t>
                                    </m:r>
                                  </m:e>
                                  <m:sup>
                                    <m:r>
                                      <a:rPr lang="en-US" sz="2000" b="0" i="1" smtClean="0">
                                        <a:latin typeface="+mn-lt"/>
                                      </a:rPr>
                                      <m:t>1</m:t>
                                    </m:r>
                                    <m:r>
                                      <a:rPr lang="en-US" sz="2000" b="0" i="1" smtClean="0">
                                        <a:latin typeface="+mn-lt"/>
                                      </a:rPr>
                                      <m:t>2</m:t>
                                    </m:r>
                                  </m:sup>
                                </m:sSup>
                              </m:oMath>
                            </m:oMathPara>
                          </a14:m>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54500108"/>
                      </a:ext>
                    </a:extLst>
                  </a:tr>
                  <a:tr h="331108">
                    <a:tc>
                      <a:txBody>
                        <a:bodyPr/>
                        <a:lstStyle/>
                        <a:p>
                          <a:r>
                            <a:rPr lang="en-US" sz="2000" dirty="0">
                              <a:latin typeface="Arial" panose="020B0604020202020204" pitchFamily="34" charset="0"/>
                              <a:cs typeface="Arial" panose="020B0604020202020204" pitchFamily="34" charset="0"/>
                            </a:rPr>
                            <a:t>FPC peak power [kW]</a:t>
                          </a:r>
                          <a:endParaRPr lang="en-GB" sz="20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cs typeface="Arial" panose="020B0604020202020204" pitchFamily="34" charset="0"/>
                                  </a:rPr>
                                  <m:t>190</m:t>
                                </m:r>
                              </m:oMath>
                            </m:oMathPara>
                          </a14:m>
                          <a:endParaRPr lang="en-GB" sz="2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cs typeface="Arial" panose="020B0604020202020204" pitchFamily="34" charset="0"/>
                                  </a:rPr>
                                  <m:t>910</m:t>
                                </m:r>
                              </m:oMath>
                            </m:oMathPara>
                          </a14:m>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15014894"/>
                      </a:ext>
                    </a:extLst>
                  </a:tr>
                </a:tbl>
              </a:graphicData>
            </a:graphic>
          </p:graphicFrame>
        </mc:Choice>
        <mc:Fallback>
          <p:graphicFrame>
            <p:nvGraphicFramePr>
              <p:cNvPr id="8" name="Inhaltsplatzhalter 7">
                <a:extLst>
                  <a:ext uri="{FF2B5EF4-FFF2-40B4-BE49-F238E27FC236}">
                    <a16:creationId xmlns:a16="http://schemas.microsoft.com/office/drawing/2014/main" id="{2CB6D4AE-674E-FDA6-B742-B69B399D3B67}"/>
                  </a:ext>
                </a:extLst>
              </p:cNvPr>
              <p:cNvGraphicFramePr>
                <a:graphicFrameLocks noGrp="1"/>
              </p:cNvGraphicFramePr>
              <p:nvPr>
                <p:ph idx="1"/>
                <p:extLst>
                  <p:ext uri="{D42A27DB-BD31-4B8C-83A1-F6EECF244321}">
                    <p14:modId xmlns:p14="http://schemas.microsoft.com/office/powerpoint/2010/main" val="1464712351"/>
                  </p:ext>
                </p:extLst>
              </p:nvPr>
            </p:nvGraphicFramePr>
            <p:xfrm>
              <a:off x="5255173" y="1484113"/>
              <a:ext cx="6011918" cy="2292922"/>
            </p:xfrm>
            <a:graphic>
              <a:graphicData uri="http://schemas.openxmlformats.org/drawingml/2006/table">
                <a:tbl>
                  <a:tblPr firstRow="1" bandRow="1">
                    <a:tableStyleId>{5C22544A-7EE6-4342-B048-85BDC9FD1C3A}</a:tableStyleId>
                  </a:tblPr>
                  <a:tblGrid>
                    <a:gridCol w="3040140">
                      <a:extLst>
                        <a:ext uri="{9D8B030D-6E8A-4147-A177-3AD203B41FA5}">
                          <a16:colId xmlns:a16="http://schemas.microsoft.com/office/drawing/2014/main" val="1087031249"/>
                        </a:ext>
                      </a:extLst>
                    </a:gridCol>
                    <a:gridCol w="1288441">
                      <a:extLst>
                        <a:ext uri="{9D8B030D-6E8A-4147-A177-3AD203B41FA5}">
                          <a16:colId xmlns:a16="http://schemas.microsoft.com/office/drawing/2014/main" val="3687765640"/>
                        </a:ext>
                      </a:extLst>
                    </a:gridCol>
                    <a:gridCol w="1683337">
                      <a:extLst>
                        <a:ext uri="{9D8B030D-6E8A-4147-A177-3AD203B41FA5}">
                          <a16:colId xmlns:a16="http://schemas.microsoft.com/office/drawing/2014/main" val="3419032413"/>
                        </a:ext>
                      </a:extLst>
                    </a:gridCol>
                  </a:tblGrid>
                  <a:tr h="701040">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US" sz="2000" dirty="0">
                              <a:latin typeface="Arial" panose="020B0604020202020204" pitchFamily="34" charset="0"/>
                              <a:cs typeface="Arial" panose="020B0604020202020204" pitchFamily="34" charset="0"/>
                            </a:rPr>
                            <a:t>ILC 500</a:t>
                          </a:r>
                          <a:endParaRPr lang="en-GB" sz="2000" dirty="0">
                            <a:latin typeface="Arial" panose="020B0604020202020204" pitchFamily="34" charset="0"/>
                            <a:cs typeface="Arial" panose="020B0604020202020204" pitchFamily="34" charset="0"/>
                          </a:endParaRPr>
                        </a:p>
                      </a:txBody>
                      <a:tcPr/>
                    </a:tc>
                    <a:tc>
                      <a:txBody>
                        <a:bodyPr/>
                        <a:lstStyle/>
                        <a:p>
                          <a:r>
                            <a:rPr lang="en-US" sz="2000" dirty="0" err="1">
                              <a:latin typeface="Arial" panose="020B0604020202020204" pitchFamily="34" charset="0"/>
                              <a:cs typeface="Arial" panose="020B0604020202020204" pitchFamily="34" charset="0"/>
                            </a:rPr>
                            <a:t>MuCol</a:t>
                          </a:r>
                          <a:r>
                            <a:rPr lang="en-US" sz="2000" dirty="0">
                              <a:latin typeface="Arial" panose="020B0604020202020204" pitchFamily="34" charset="0"/>
                              <a:cs typeface="Arial" panose="020B0604020202020204" pitchFamily="34" charset="0"/>
                            </a:rPr>
                            <a:t> HEMAC</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86389112"/>
                      </a:ext>
                    </a:extLst>
                  </a:tr>
                  <a:tr h="396240">
                    <a:tc>
                      <a:txBody>
                        <a:bodyPr/>
                        <a:lstStyle/>
                        <a:p>
                          <a:r>
                            <a:rPr lang="en-US" sz="2000" dirty="0">
                              <a:latin typeface="Arial" panose="020B0604020202020204" pitchFamily="34" charset="0"/>
                              <a:cs typeface="Arial" panose="020B0604020202020204" pitchFamily="34" charset="0"/>
                            </a:rPr>
                            <a:t>Number of cavities</a:t>
                          </a:r>
                          <a:endParaRPr lang="en-GB" sz="2000" dirty="0">
                            <a:latin typeface="Arial" panose="020B0604020202020204" pitchFamily="34" charset="0"/>
                            <a:cs typeface="Arial" panose="020B0604020202020204" pitchFamily="34" charset="0"/>
                          </a:endParaRPr>
                        </a:p>
                      </a:txBody>
                      <a:tcPr/>
                    </a:tc>
                    <a:tc>
                      <a:txBody>
                        <a:bodyPr/>
                        <a:lstStyle/>
                        <a:p>
                          <a:endParaRPr lang="en-US"/>
                        </a:p>
                      </a:txBody>
                      <a:tcPr>
                        <a:blipFill>
                          <a:blip r:embed="rId2"/>
                          <a:stretch>
                            <a:fillRect l="-235849" t="-183077" r="-132075" b="-332308"/>
                          </a:stretch>
                        </a:blipFill>
                      </a:tcPr>
                    </a:tc>
                    <a:tc>
                      <a:txBody>
                        <a:bodyPr/>
                        <a:lstStyle/>
                        <a:p>
                          <a:endParaRPr lang="en-US"/>
                        </a:p>
                      </a:txBody>
                      <a:tcPr>
                        <a:blipFill>
                          <a:blip r:embed="rId2"/>
                          <a:stretch>
                            <a:fillRect l="-257971" t="-183077" r="-1449" b="-332308"/>
                          </a:stretch>
                        </a:blipFill>
                      </a:tcPr>
                    </a:tc>
                    <a:extLst>
                      <a:ext uri="{0D108BD9-81ED-4DB2-BD59-A6C34878D82A}">
                        <a16:rowId xmlns:a16="http://schemas.microsoft.com/office/drawing/2014/main" val="572532096"/>
                      </a:ext>
                    </a:extLst>
                  </a:tr>
                  <a:tr h="396240">
                    <a:tc>
                      <a:txBody>
                        <a:bodyPr/>
                        <a:lstStyle/>
                        <a:p>
                          <a:r>
                            <a:rPr lang="en-US" sz="2000" dirty="0">
                              <a:latin typeface="Arial" panose="020B0604020202020204" pitchFamily="34" charset="0"/>
                              <a:cs typeface="Arial" panose="020B0604020202020204" pitchFamily="34" charset="0"/>
                            </a:rPr>
                            <a:t>Beam current [mA]</a:t>
                          </a:r>
                          <a:endParaRPr lang="en-GB" sz="2000" dirty="0">
                            <a:latin typeface="Arial" panose="020B0604020202020204" pitchFamily="34" charset="0"/>
                            <a:cs typeface="Arial" panose="020B0604020202020204" pitchFamily="34" charset="0"/>
                          </a:endParaRPr>
                        </a:p>
                      </a:txBody>
                      <a:tcPr/>
                    </a:tc>
                    <a:tc>
                      <a:txBody>
                        <a:bodyPr/>
                        <a:lstStyle/>
                        <a:p>
                          <a:endParaRPr lang="en-US"/>
                        </a:p>
                      </a:txBody>
                      <a:tcPr>
                        <a:blipFill>
                          <a:blip r:embed="rId2"/>
                          <a:stretch>
                            <a:fillRect l="-235849" t="-278788" r="-132075" b="-227273"/>
                          </a:stretch>
                        </a:blipFill>
                      </a:tcPr>
                    </a:tc>
                    <a:tc>
                      <a:txBody>
                        <a:bodyPr/>
                        <a:lstStyle/>
                        <a:p>
                          <a:endParaRPr lang="en-US"/>
                        </a:p>
                      </a:txBody>
                      <a:tcPr>
                        <a:blipFill>
                          <a:blip r:embed="rId2"/>
                          <a:stretch>
                            <a:fillRect l="-257971" t="-278788" r="-1449" b="-227273"/>
                          </a:stretch>
                        </a:blipFill>
                      </a:tcPr>
                    </a:tc>
                    <a:extLst>
                      <a:ext uri="{0D108BD9-81ED-4DB2-BD59-A6C34878D82A}">
                        <a16:rowId xmlns:a16="http://schemas.microsoft.com/office/drawing/2014/main" val="2514547441"/>
                      </a:ext>
                    </a:extLst>
                  </a:tr>
                  <a:tr h="403162">
                    <a:tc>
                      <a:txBody>
                        <a:bodyPr/>
                        <a:lstStyle/>
                        <a:p>
                          <a:r>
                            <a:rPr lang="en-US" sz="2000" dirty="0">
                              <a:latin typeface="Arial" panose="020B0604020202020204" pitchFamily="34" charset="0"/>
                              <a:cs typeface="Arial" panose="020B0604020202020204" pitchFamily="34" charset="0"/>
                            </a:rPr>
                            <a:t>Bunch intensity</a:t>
                          </a:r>
                          <a:endParaRPr lang="en-GB" sz="2000" dirty="0">
                            <a:latin typeface="Arial" panose="020B0604020202020204" pitchFamily="34" charset="0"/>
                            <a:cs typeface="Arial" panose="020B0604020202020204" pitchFamily="34" charset="0"/>
                          </a:endParaRPr>
                        </a:p>
                      </a:txBody>
                      <a:tcPr/>
                    </a:tc>
                    <a:tc>
                      <a:txBody>
                        <a:bodyPr/>
                        <a:lstStyle/>
                        <a:p>
                          <a:endParaRPr lang="en-US"/>
                        </a:p>
                      </a:txBody>
                      <a:tcPr>
                        <a:blipFill>
                          <a:blip r:embed="rId2"/>
                          <a:stretch>
                            <a:fillRect l="-235849" t="-378788" r="-132075" b="-127273"/>
                          </a:stretch>
                        </a:blipFill>
                      </a:tcPr>
                    </a:tc>
                    <a:tc>
                      <a:txBody>
                        <a:bodyPr/>
                        <a:lstStyle/>
                        <a:p>
                          <a:endParaRPr lang="en-US"/>
                        </a:p>
                      </a:txBody>
                      <a:tcPr>
                        <a:blipFill>
                          <a:blip r:embed="rId2"/>
                          <a:stretch>
                            <a:fillRect l="-257971" t="-378788" r="-1449" b="-127273"/>
                          </a:stretch>
                        </a:blipFill>
                      </a:tcPr>
                    </a:tc>
                    <a:extLst>
                      <a:ext uri="{0D108BD9-81ED-4DB2-BD59-A6C34878D82A}">
                        <a16:rowId xmlns:a16="http://schemas.microsoft.com/office/drawing/2014/main" val="4154500108"/>
                      </a:ext>
                    </a:extLst>
                  </a:tr>
                  <a:tr h="396240">
                    <a:tc>
                      <a:txBody>
                        <a:bodyPr/>
                        <a:lstStyle/>
                        <a:p>
                          <a:r>
                            <a:rPr lang="en-US" sz="2000" dirty="0">
                              <a:latin typeface="Arial" panose="020B0604020202020204" pitchFamily="34" charset="0"/>
                              <a:cs typeface="Arial" panose="020B0604020202020204" pitchFamily="34" charset="0"/>
                            </a:rPr>
                            <a:t>FPC peak power [kW]</a:t>
                          </a:r>
                          <a:endParaRPr lang="en-GB" sz="2000" dirty="0">
                            <a:latin typeface="Arial" panose="020B0604020202020204" pitchFamily="34" charset="0"/>
                            <a:cs typeface="Arial" panose="020B0604020202020204" pitchFamily="34" charset="0"/>
                          </a:endParaRPr>
                        </a:p>
                      </a:txBody>
                      <a:tcPr/>
                    </a:tc>
                    <a:tc>
                      <a:txBody>
                        <a:bodyPr/>
                        <a:lstStyle/>
                        <a:p>
                          <a:endParaRPr lang="en-US"/>
                        </a:p>
                      </a:txBody>
                      <a:tcPr>
                        <a:blipFill>
                          <a:blip r:embed="rId2"/>
                          <a:stretch>
                            <a:fillRect l="-235849" t="-486154" r="-132075" b="-29231"/>
                          </a:stretch>
                        </a:blipFill>
                      </a:tcPr>
                    </a:tc>
                    <a:tc>
                      <a:txBody>
                        <a:bodyPr/>
                        <a:lstStyle/>
                        <a:p>
                          <a:endParaRPr lang="en-US"/>
                        </a:p>
                      </a:txBody>
                      <a:tcPr>
                        <a:blipFill>
                          <a:blip r:embed="rId2"/>
                          <a:stretch>
                            <a:fillRect l="-257971" t="-486154" r="-1449" b="-29231"/>
                          </a:stretch>
                        </a:blipFill>
                      </a:tcPr>
                    </a:tc>
                    <a:extLst>
                      <a:ext uri="{0D108BD9-81ED-4DB2-BD59-A6C34878D82A}">
                        <a16:rowId xmlns:a16="http://schemas.microsoft.com/office/drawing/2014/main" val="3615014894"/>
                      </a:ext>
                    </a:extLst>
                  </a:tr>
                </a:tbl>
              </a:graphicData>
            </a:graphic>
          </p:graphicFrame>
        </mc:Fallback>
      </mc:AlternateContent>
      <p:sp>
        <p:nvSpPr>
          <p:cNvPr id="5" name="Titel 4">
            <a:extLst>
              <a:ext uri="{FF2B5EF4-FFF2-40B4-BE49-F238E27FC236}">
                <a16:creationId xmlns:a16="http://schemas.microsoft.com/office/drawing/2014/main" id="{45E88F62-7C65-13B2-C62C-0979CF27D9E4}"/>
              </a:ext>
            </a:extLst>
          </p:cNvPr>
          <p:cNvSpPr>
            <a:spLocks noGrp="1"/>
          </p:cNvSpPr>
          <p:nvPr>
            <p:ph type="title"/>
          </p:nvPr>
        </p:nvSpPr>
        <p:spPr/>
        <p:txBody>
          <a:bodyPr/>
          <a:lstStyle/>
          <a:p>
            <a:r>
              <a:rPr lang="en-US" dirty="0"/>
              <a:t>ILC TDR cost distribution</a:t>
            </a:r>
            <a:endParaRPr lang="en-GB" dirty="0"/>
          </a:p>
        </p:txBody>
      </p:sp>
      <p:sp>
        <p:nvSpPr>
          <p:cNvPr id="3" name="Fußzeilenplatzhalter 2">
            <a:extLst>
              <a:ext uri="{FF2B5EF4-FFF2-40B4-BE49-F238E27FC236}">
                <a16:creationId xmlns:a16="http://schemas.microsoft.com/office/drawing/2014/main" id="{35633D07-699C-09FD-29CB-35A819B68113}"/>
              </a:ext>
            </a:extLst>
          </p:cNvPr>
          <p:cNvSpPr>
            <a:spLocks noGrp="1"/>
          </p:cNvSpPr>
          <p:nvPr>
            <p:ph type="ftr" sz="quarter" idx="12"/>
          </p:nvPr>
        </p:nvSpPr>
        <p:spPr/>
        <p:txBody>
          <a:bodyPr/>
          <a:lstStyle/>
          <a:p>
            <a:r>
              <a:rPr lang="en-GB" sz="1200" dirty="0"/>
              <a:t>RF parameter optimization in the high energy muon acceleration chain  / Leonard Thiele / University of Rostock, CERN</a:t>
            </a:r>
          </a:p>
        </p:txBody>
      </p:sp>
      <p:sp>
        <p:nvSpPr>
          <p:cNvPr id="4" name="Foliennummernplatzhalter 3">
            <a:extLst>
              <a:ext uri="{FF2B5EF4-FFF2-40B4-BE49-F238E27FC236}">
                <a16:creationId xmlns:a16="http://schemas.microsoft.com/office/drawing/2014/main" id="{D9FD41AE-AF6A-DD8E-C2A2-F2FF3E5EA285}"/>
              </a:ext>
            </a:extLst>
          </p:cNvPr>
          <p:cNvSpPr>
            <a:spLocks noGrp="1"/>
          </p:cNvSpPr>
          <p:nvPr>
            <p:ph type="sldNum" sz="quarter" idx="13"/>
          </p:nvPr>
        </p:nvSpPr>
        <p:spPr/>
        <p:txBody>
          <a:bodyPr/>
          <a:lstStyle/>
          <a:p>
            <a:fld id="{974172A1-1CBF-0B40-9234-7D4D80EC19EA}" type="slidenum">
              <a:rPr lang="en-GB" smtClean="0"/>
              <a:pPr/>
              <a:t>11</a:t>
            </a:fld>
            <a:endParaRPr lang="en-GB" dirty="0"/>
          </a:p>
        </p:txBody>
      </p:sp>
      <p:graphicFrame>
        <p:nvGraphicFramePr>
          <p:cNvPr id="6" name="Diagramm 5">
            <a:extLst>
              <a:ext uri="{FF2B5EF4-FFF2-40B4-BE49-F238E27FC236}">
                <a16:creationId xmlns:a16="http://schemas.microsoft.com/office/drawing/2014/main" id="{31C23F4D-71D3-86AB-804D-5BB19EAB4B24}"/>
              </a:ext>
            </a:extLst>
          </p:cNvPr>
          <p:cNvGraphicFramePr>
            <a:graphicFrameLocks/>
          </p:cNvGraphicFramePr>
          <p:nvPr>
            <p:extLst>
              <p:ext uri="{D42A27DB-BD31-4B8C-83A1-F6EECF244321}">
                <p14:modId xmlns:p14="http://schemas.microsoft.com/office/powerpoint/2010/main" val="1838636979"/>
              </p:ext>
            </p:extLst>
          </p:nvPr>
        </p:nvGraphicFramePr>
        <p:xfrm>
          <a:off x="0" y="1793339"/>
          <a:ext cx="4972692" cy="424816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feld 8">
            <a:extLst>
              <a:ext uri="{FF2B5EF4-FFF2-40B4-BE49-F238E27FC236}">
                <a16:creationId xmlns:a16="http://schemas.microsoft.com/office/drawing/2014/main" id="{10DBCF2D-11F4-9BDE-1ECE-6766EFA5A666}"/>
              </a:ext>
            </a:extLst>
          </p:cNvPr>
          <p:cNvSpPr txBox="1"/>
          <p:nvPr/>
        </p:nvSpPr>
        <p:spPr>
          <a:xfrm>
            <a:off x="690457" y="5997330"/>
            <a:ext cx="171925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Values from [2]</a:t>
            </a:r>
            <a:endParaRPr lang="en-GB" dirty="0">
              <a:latin typeface="Arial" panose="020B0604020202020204" pitchFamily="34" charset="0"/>
              <a:cs typeface="Arial" panose="020B0604020202020204" pitchFamily="34" charset="0"/>
            </a:endParaRPr>
          </a:p>
        </p:txBody>
      </p:sp>
      <p:sp>
        <p:nvSpPr>
          <p:cNvPr id="10" name="Textfeld 9">
            <a:extLst>
              <a:ext uri="{FF2B5EF4-FFF2-40B4-BE49-F238E27FC236}">
                <a16:creationId xmlns:a16="http://schemas.microsoft.com/office/drawing/2014/main" id="{882E04BB-C0B2-578D-74D1-E1991AE88206}"/>
              </a:ext>
            </a:extLst>
          </p:cNvPr>
          <p:cNvSpPr txBox="1"/>
          <p:nvPr/>
        </p:nvSpPr>
        <p:spPr>
          <a:xfrm>
            <a:off x="5255172" y="3983844"/>
            <a:ext cx="6621754" cy="2462213"/>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Increased high level RF cost due to higher beam current</a:t>
            </a:r>
          </a:p>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Additional dependance on other parameters like the number of required HOM couplers</a:t>
            </a:r>
          </a:p>
          <a:p>
            <a:r>
              <a:rPr lang="en-US" sz="2200" dirty="0">
                <a:latin typeface="Arial" panose="020B0604020202020204" pitchFamily="34" charset="0"/>
                <a:cs typeface="Arial" panose="020B0604020202020204" pitchFamily="34" charset="0"/>
                <a:sym typeface="Wingdings" panose="05000000000000000000" pitchFamily="2" charset="2"/>
              </a:rPr>
              <a:t> </a:t>
            </a:r>
            <a:r>
              <a:rPr lang="en-US" sz="2200" b="1" dirty="0">
                <a:latin typeface="Arial" panose="020B0604020202020204" pitchFamily="34" charset="0"/>
                <a:cs typeface="Arial" panose="020B0604020202020204" pitchFamily="34" charset="0"/>
                <a:sym typeface="Wingdings" panose="05000000000000000000" pitchFamily="2" charset="2"/>
              </a:rPr>
              <a:t>In RCS chain: Present, preliminary estimates indicate that RF and NC magnet costs are in the same order of magnitude. </a:t>
            </a:r>
            <a:r>
              <a:rPr lang="en-US" sz="2200" dirty="0">
                <a:latin typeface="Arial" panose="020B0604020202020204" pitchFamily="34" charset="0"/>
                <a:cs typeface="Arial" panose="020B0604020202020204" pitchFamily="34" charset="0"/>
                <a:sym typeface="Wingdings" panose="05000000000000000000" pitchFamily="2" charset="2"/>
              </a:rPr>
              <a:t>[5]</a:t>
            </a:r>
            <a:endParaRPr lang="en-GB" sz="2200" dirty="0">
              <a:latin typeface="Arial" panose="020B0604020202020204" pitchFamily="34" charset="0"/>
              <a:cs typeface="Arial" panose="020B0604020202020204" pitchFamily="34" charset="0"/>
            </a:endParaRPr>
          </a:p>
        </p:txBody>
      </p:sp>
      <p:sp>
        <p:nvSpPr>
          <p:cNvPr id="11" name="Teilkreis 10">
            <a:extLst>
              <a:ext uri="{FF2B5EF4-FFF2-40B4-BE49-F238E27FC236}">
                <a16:creationId xmlns:a16="http://schemas.microsoft.com/office/drawing/2014/main" id="{EDA81FFA-9FF4-BD2B-1671-20E704AC86C3}"/>
              </a:ext>
            </a:extLst>
          </p:cNvPr>
          <p:cNvSpPr/>
          <p:nvPr/>
        </p:nvSpPr>
        <p:spPr>
          <a:xfrm rot="10012899">
            <a:off x="1334711" y="2715988"/>
            <a:ext cx="2303271" cy="2220466"/>
          </a:xfrm>
          <a:prstGeom prst="pie">
            <a:avLst>
              <a:gd name="adj1" fmla="val 6215305"/>
              <a:gd name="adj2" fmla="val 16425155"/>
            </a:avLst>
          </a:prstGeom>
          <a:noFill/>
          <a:ln w="571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xtfeld 11">
            <a:extLst>
              <a:ext uri="{FF2B5EF4-FFF2-40B4-BE49-F238E27FC236}">
                <a16:creationId xmlns:a16="http://schemas.microsoft.com/office/drawing/2014/main" id="{5252DF15-38F3-8317-BD27-D64C4DFD175C}"/>
              </a:ext>
            </a:extLst>
          </p:cNvPr>
          <p:cNvSpPr txBox="1"/>
          <p:nvPr/>
        </p:nvSpPr>
        <p:spPr>
          <a:xfrm>
            <a:off x="3838583" y="3456889"/>
            <a:ext cx="1013739" cy="430887"/>
          </a:xfrm>
          <a:prstGeom prst="rect">
            <a:avLst/>
          </a:prstGeom>
          <a:noFill/>
        </p:spPr>
        <p:txBody>
          <a:bodyPr wrap="none" rtlCol="0">
            <a:spAutoFit/>
          </a:bodyPr>
          <a:lstStyle/>
          <a:p>
            <a:r>
              <a:rPr lang="en-US" sz="2200" b="1" dirty="0">
                <a:solidFill>
                  <a:srgbClr val="7030A0"/>
                </a:solidFill>
              </a:rPr>
              <a:t>RF cost</a:t>
            </a:r>
            <a:endParaRPr lang="en-GB" sz="2200" b="1" dirty="0">
              <a:solidFill>
                <a:srgbClr val="7030A0"/>
              </a:solidFill>
            </a:endParaRPr>
          </a:p>
        </p:txBody>
      </p:sp>
    </p:spTree>
    <p:extLst>
      <p:ext uri="{BB962C8B-B14F-4D97-AF65-F5344CB8AC3E}">
        <p14:creationId xmlns:p14="http://schemas.microsoft.com/office/powerpoint/2010/main" val="2034875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3FD2228-A358-A5DF-E128-C7D4F675AA90}"/>
              </a:ext>
            </a:extLst>
          </p:cNvPr>
          <p:cNvSpPr>
            <a:spLocks noGrp="1"/>
          </p:cNvSpPr>
          <p:nvPr>
            <p:ph idx="1"/>
          </p:nvPr>
        </p:nvSpPr>
        <p:spPr>
          <a:xfrm>
            <a:off x="838200" y="1825624"/>
            <a:ext cx="10515600" cy="4639833"/>
          </a:xfrm>
        </p:spPr>
        <p:txBody>
          <a:bodyPr>
            <a:normAutofit fontScale="92500" lnSpcReduction="10000"/>
          </a:bodyPr>
          <a:lstStyle/>
          <a:p>
            <a:r>
              <a:rPr lang="en-US" dirty="0"/>
              <a:t>Muon survival and beam dynamics require a large, distributed RF system on a comparable scale to the ILC</a:t>
            </a:r>
          </a:p>
          <a:p>
            <a:r>
              <a:rPr lang="en-US" dirty="0"/>
              <a:t>1.3 GHz TESLA cavities are used as a baseline to study beam dynamics</a:t>
            </a:r>
          </a:p>
          <a:p>
            <a:pPr lvl="1"/>
            <a:r>
              <a:rPr lang="en-US" dirty="0"/>
              <a:t>For the Muon Collider, an improved design is planned to be developed</a:t>
            </a:r>
          </a:p>
          <a:p>
            <a:r>
              <a:rPr lang="en-US" dirty="0"/>
              <a:t>Preliminary estimates: RF system cost is comparable to NC magnet system</a:t>
            </a:r>
          </a:p>
          <a:p>
            <a:pPr lvl="1"/>
            <a:r>
              <a:rPr lang="en-US" dirty="0"/>
              <a:t>Optimization is necessary to determine how the most efficient solution looks like</a:t>
            </a:r>
          </a:p>
          <a:p>
            <a:r>
              <a:rPr lang="en-US" dirty="0"/>
              <a:t>Changes in the ramp shape will require additional cavities, which are not necessary during the entire ramp</a:t>
            </a:r>
          </a:p>
          <a:p>
            <a:r>
              <a:rPr lang="en-US" dirty="0"/>
              <a:t>High impact on transverse and longitudinal beam dynamics</a:t>
            </a:r>
          </a:p>
          <a:p>
            <a:pPr lvl="1"/>
            <a:r>
              <a:rPr lang="en-US" dirty="0"/>
              <a:t>Iterations on coupler/cavity design necessary </a:t>
            </a:r>
          </a:p>
          <a:p>
            <a:r>
              <a:rPr lang="en-US" dirty="0"/>
              <a:t>Cavity powering impacts beam dynamics through fundamental mode quality factor</a:t>
            </a:r>
          </a:p>
          <a:p>
            <a:pPr lvl="1"/>
            <a:r>
              <a:rPr lang="en-US" dirty="0"/>
              <a:t>Amplitude and decay of induced voltage is changing</a:t>
            </a:r>
          </a:p>
        </p:txBody>
      </p:sp>
      <p:sp>
        <p:nvSpPr>
          <p:cNvPr id="3" name="Titel 2">
            <a:extLst>
              <a:ext uri="{FF2B5EF4-FFF2-40B4-BE49-F238E27FC236}">
                <a16:creationId xmlns:a16="http://schemas.microsoft.com/office/drawing/2014/main" id="{F0CC65C6-06A8-7CBF-924A-F7496D0C41AC}"/>
              </a:ext>
            </a:extLst>
          </p:cNvPr>
          <p:cNvSpPr>
            <a:spLocks noGrp="1"/>
          </p:cNvSpPr>
          <p:nvPr>
            <p:ph type="title"/>
          </p:nvPr>
        </p:nvSpPr>
        <p:spPr/>
        <p:txBody>
          <a:bodyPr/>
          <a:lstStyle/>
          <a:p>
            <a:r>
              <a:rPr lang="en-US" dirty="0"/>
              <a:t>Summary</a:t>
            </a:r>
            <a:endParaRPr lang="en-GB" dirty="0"/>
          </a:p>
        </p:txBody>
      </p:sp>
      <p:sp>
        <p:nvSpPr>
          <p:cNvPr id="4" name="Fußzeilenplatzhalter 3">
            <a:extLst>
              <a:ext uri="{FF2B5EF4-FFF2-40B4-BE49-F238E27FC236}">
                <a16:creationId xmlns:a16="http://schemas.microsoft.com/office/drawing/2014/main" id="{5AF5F2AD-822C-C2DF-71E0-5143003F0902}"/>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F34506BC-48AA-3B61-81C3-B7F6A7B805F4}"/>
              </a:ext>
            </a:extLst>
          </p:cNvPr>
          <p:cNvSpPr>
            <a:spLocks noGrp="1"/>
          </p:cNvSpPr>
          <p:nvPr>
            <p:ph type="sldNum" sz="quarter" idx="13"/>
          </p:nvPr>
        </p:nvSpPr>
        <p:spPr/>
        <p:txBody>
          <a:bodyPr/>
          <a:lstStyle/>
          <a:p>
            <a:fld id="{005C7FBA-D4E9-46CA-9321-3ADA2E368FCD}" type="slidenum">
              <a:rPr lang="en-GB" smtClean="0"/>
              <a:pPr/>
              <a:t>12</a:t>
            </a:fld>
            <a:endParaRPr lang="en-GB" dirty="0"/>
          </a:p>
        </p:txBody>
      </p:sp>
    </p:spTree>
    <p:extLst>
      <p:ext uri="{BB962C8B-B14F-4D97-AF65-F5344CB8AC3E}">
        <p14:creationId xmlns:p14="http://schemas.microsoft.com/office/powerpoint/2010/main" val="1895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639A622D-8CE0-545F-2058-F932CB7B5AF0}"/>
              </a:ext>
            </a:extLst>
          </p:cNvPr>
          <p:cNvGraphicFramePr>
            <a:graphicFrameLocks noGrp="1"/>
          </p:cNvGraphicFramePr>
          <p:nvPr>
            <p:ph idx="1"/>
            <p:extLst>
              <p:ext uri="{D42A27DB-BD31-4B8C-83A1-F6EECF244321}">
                <p14:modId xmlns:p14="http://schemas.microsoft.com/office/powerpoint/2010/main" val="971512405"/>
              </p:ext>
            </p:extLst>
          </p:nvPr>
        </p:nvGraphicFramePr>
        <p:xfrm>
          <a:off x="1098148" y="2745836"/>
          <a:ext cx="10255652" cy="2413590"/>
        </p:xfrm>
        <a:graphic>
          <a:graphicData uri="http://schemas.openxmlformats.org/drawingml/2006/table">
            <a:tbl>
              <a:tblPr firstRow="1" bandRow="1">
                <a:tableStyleId>{5C22544A-7EE6-4342-B048-85BDC9FD1C3A}</a:tableStyleId>
              </a:tblPr>
              <a:tblGrid>
                <a:gridCol w="4457642">
                  <a:extLst>
                    <a:ext uri="{9D8B030D-6E8A-4147-A177-3AD203B41FA5}">
                      <a16:colId xmlns:a16="http://schemas.microsoft.com/office/drawing/2014/main" val="386751895"/>
                    </a:ext>
                  </a:extLst>
                </a:gridCol>
                <a:gridCol w="1159602">
                  <a:extLst>
                    <a:ext uri="{9D8B030D-6E8A-4147-A177-3AD203B41FA5}">
                      <a16:colId xmlns:a16="http://schemas.microsoft.com/office/drawing/2014/main" val="66170234"/>
                    </a:ext>
                  </a:extLst>
                </a:gridCol>
                <a:gridCol w="1159602">
                  <a:extLst>
                    <a:ext uri="{9D8B030D-6E8A-4147-A177-3AD203B41FA5}">
                      <a16:colId xmlns:a16="http://schemas.microsoft.com/office/drawing/2014/main" val="2457620339"/>
                    </a:ext>
                  </a:extLst>
                </a:gridCol>
                <a:gridCol w="1159602">
                  <a:extLst>
                    <a:ext uri="{9D8B030D-6E8A-4147-A177-3AD203B41FA5}">
                      <a16:colId xmlns:a16="http://schemas.microsoft.com/office/drawing/2014/main" val="973724836"/>
                    </a:ext>
                  </a:extLst>
                </a:gridCol>
                <a:gridCol w="1159602">
                  <a:extLst>
                    <a:ext uri="{9D8B030D-6E8A-4147-A177-3AD203B41FA5}">
                      <a16:colId xmlns:a16="http://schemas.microsoft.com/office/drawing/2014/main" val="451708884"/>
                    </a:ext>
                  </a:extLst>
                </a:gridCol>
                <a:gridCol w="1159602">
                  <a:extLst>
                    <a:ext uri="{9D8B030D-6E8A-4147-A177-3AD203B41FA5}">
                      <a16:colId xmlns:a16="http://schemas.microsoft.com/office/drawing/2014/main" val="983743839"/>
                    </a:ext>
                  </a:extLst>
                </a:gridCol>
              </a:tblGrid>
              <a:tr h="402265">
                <a:tc>
                  <a:txBody>
                    <a:bodyPr/>
                    <a:lstStyle/>
                    <a:p>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Unit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RCS1</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79200871"/>
                  </a:ext>
                </a:extLst>
              </a:tr>
              <a:tr h="402265">
                <a:tc>
                  <a:txBody>
                    <a:bodyPr/>
                    <a:lstStyle/>
                    <a:p>
                      <a:r>
                        <a:rPr lang="en-US" sz="1800" dirty="0">
                          <a:latin typeface="Arial" panose="020B0604020202020204" pitchFamily="34" charset="0"/>
                          <a:cs typeface="Arial" panose="020B0604020202020204" pitchFamily="34" charset="0"/>
                        </a:rPr>
                        <a:t>Synchronous phase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135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70052707"/>
                  </a:ext>
                </a:extLst>
              </a:tr>
              <a:tr h="402265">
                <a:tc>
                  <a:txBody>
                    <a:bodyPr/>
                    <a:lstStyle/>
                    <a:p>
                      <a:r>
                        <a:rPr lang="en-US" sz="1800" dirty="0">
                          <a:latin typeface="Arial" panose="020B0604020202020204" pitchFamily="34" charset="0"/>
                          <a:cs typeface="Arial" panose="020B0604020202020204" pitchFamily="34" charset="0"/>
                        </a:rPr>
                        <a:t>Bunch population at injection</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 x 10</a:t>
                      </a:r>
                      <a:r>
                        <a:rPr lang="en-US" sz="1800" baseline="30000" dirty="0">
                          <a:latin typeface="Arial" panose="020B0604020202020204" pitchFamily="34" charset="0"/>
                          <a:cs typeface="Arial" panose="020B0604020202020204" pitchFamily="34" charset="0"/>
                        </a:rPr>
                        <a:t>12</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2.7</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87879970"/>
                  </a:ext>
                </a:extLst>
              </a:tr>
              <a:tr h="402265">
                <a:tc>
                  <a:txBody>
                    <a:bodyPr/>
                    <a:lstStyle/>
                    <a:p>
                      <a:r>
                        <a:rPr lang="en-US" sz="1800" dirty="0">
                          <a:latin typeface="Arial" panose="020B0604020202020204" pitchFamily="34" charset="0"/>
                          <a:cs typeface="Arial" panose="020B0604020202020204" pitchFamily="34" charset="0"/>
                        </a:rPr>
                        <a:t>Combined avg. beam current (</a:t>
                      </a:r>
                      <a:r>
                        <a:rPr lang="el-GR" sz="1800" dirty="0">
                          <a:latin typeface="Arial" panose="020B0604020202020204" pitchFamily="34" charset="0"/>
                          <a:cs typeface="Arial" panose="020B0604020202020204" pitchFamily="34" charset="0"/>
                        </a:rPr>
                        <a:t>μ</a:t>
                      </a:r>
                      <a:r>
                        <a:rPr lang="en-US" sz="1800" baseline="30000"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and </a:t>
                      </a:r>
                      <a:r>
                        <a:rPr lang="el-GR" sz="1800" dirty="0">
                          <a:latin typeface="Arial" panose="020B0604020202020204" pitchFamily="34" charset="0"/>
                          <a:cs typeface="Arial" panose="020B0604020202020204" pitchFamily="34" charset="0"/>
                        </a:rPr>
                        <a:t>μ</a:t>
                      </a:r>
                      <a:r>
                        <a:rPr lang="en-US" sz="1800" baseline="30000"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a:t>
                      </a:r>
                      <a:endParaRPr lang="en-GB" sz="1800" baseline="300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[mA]</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43.3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39.0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19.8</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5.49</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74487860"/>
                  </a:ext>
                </a:extLst>
              </a:tr>
              <a:tr h="402265">
                <a:tc>
                  <a:txBody>
                    <a:bodyPr/>
                    <a:lstStyle/>
                    <a:p>
                      <a:r>
                        <a:rPr lang="en-US" sz="1800" dirty="0">
                          <a:latin typeface="Arial" panose="020B0604020202020204" pitchFamily="34" charset="0"/>
                          <a:cs typeface="Arial" panose="020B0604020202020204" pitchFamily="34" charset="0"/>
                        </a:rPr>
                        <a:t>External </a:t>
                      </a:r>
                      <a:r>
                        <a:rPr lang="en-US" sz="1800" i="1" dirty="0">
                          <a:latin typeface="Arial" panose="020B0604020202020204" pitchFamily="34" charset="0"/>
                          <a:cs typeface="Arial" panose="020B0604020202020204" pitchFamily="34" charset="0"/>
                        </a:rPr>
                        <a:t>Q</a:t>
                      </a:r>
                      <a:r>
                        <a:rPr lang="en-US" sz="1800" dirty="0">
                          <a:latin typeface="Arial" panose="020B0604020202020204" pitchFamily="34" charset="0"/>
                          <a:cs typeface="Arial" panose="020B0604020202020204" pitchFamily="34" charset="0"/>
                        </a:rPr>
                        <a:t>-factor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 x 10</a:t>
                      </a:r>
                      <a:r>
                        <a:rPr lang="en-US" sz="1800" baseline="30000" dirty="0">
                          <a:latin typeface="Arial" panose="020B0604020202020204" pitchFamily="34" charset="0"/>
                          <a:cs typeface="Arial" panose="020B0604020202020204" pitchFamily="34" charset="0"/>
                        </a:rPr>
                        <a:t>6</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0.94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1.04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2.05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7.42</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3992866"/>
                  </a:ext>
                </a:extLst>
              </a:tr>
              <a:tr h="402265">
                <a:tc>
                  <a:txBody>
                    <a:bodyPr/>
                    <a:lstStyle/>
                    <a:p>
                      <a:r>
                        <a:rPr lang="en-US" sz="1800" dirty="0">
                          <a:latin typeface="Arial" panose="020B0604020202020204" pitchFamily="34" charset="0"/>
                          <a:cs typeface="Arial" panose="020B0604020202020204" pitchFamily="34" charset="0"/>
                        </a:rPr>
                        <a:t>Optimal cavity detuning</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[kHz]</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-0.69</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-0.62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-0.32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-0.09</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80357871"/>
                  </a:ext>
                </a:extLst>
              </a:tr>
            </a:tbl>
          </a:graphicData>
        </a:graphic>
      </p:graphicFrame>
      <p:sp>
        <p:nvSpPr>
          <p:cNvPr id="3" name="Titel 2">
            <a:extLst>
              <a:ext uri="{FF2B5EF4-FFF2-40B4-BE49-F238E27FC236}">
                <a16:creationId xmlns:a16="http://schemas.microsoft.com/office/drawing/2014/main" id="{752323F5-44D8-09EC-692E-A210DC03B915}"/>
              </a:ext>
            </a:extLst>
          </p:cNvPr>
          <p:cNvSpPr>
            <a:spLocks noGrp="1"/>
          </p:cNvSpPr>
          <p:nvPr>
            <p:ph type="title"/>
          </p:nvPr>
        </p:nvSpPr>
        <p:spPr/>
        <p:txBody>
          <a:bodyPr/>
          <a:lstStyle/>
          <a:p>
            <a:r>
              <a:rPr lang="en-US" dirty="0"/>
              <a:t>RF parameters in the RCSs</a:t>
            </a:r>
            <a:endParaRPr lang="en-GB" dirty="0"/>
          </a:p>
        </p:txBody>
      </p:sp>
      <p:sp>
        <p:nvSpPr>
          <p:cNvPr id="4" name="Fußzeilenplatzhalter 3">
            <a:extLst>
              <a:ext uri="{FF2B5EF4-FFF2-40B4-BE49-F238E27FC236}">
                <a16:creationId xmlns:a16="http://schemas.microsoft.com/office/drawing/2014/main" id="{7ACBB897-3F14-F750-F2BB-C2ECA1C33D8D}"/>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102398FF-E139-F2B7-EB10-0920D43546EB}"/>
              </a:ext>
            </a:extLst>
          </p:cNvPr>
          <p:cNvSpPr>
            <a:spLocks noGrp="1"/>
          </p:cNvSpPr>
          <p:nvPr>
            <p:ph type="sldNum" sz="quarter" idx="13"/>
          </p:nvPr>
        </p:nvSpPr>
        <p:spPr/>
        <p:txBody>
          <a:bodyPr/>
          <a:lstStyle/>
          <a:p>
            <a:fld id="{005C7FBA-D4E9-46CA-9321-3ADA2E368FCD}" type="slidenum">
              <a:rPr lang="en-GB" smtClean="0"/>
              <a:pPr/>
              <a:t>14</a:t>
            </a:fld>
            <a:endParaRPr lang="en-GB" dirty="0"/>
          </a:p>
        </p:txBody>
      </p:sp>
      <p:sp>
        <p:nvSpPr>
          <p:cNvPr id="7" name="Inhaltsplatzhalter 1">
            <a:extLst>
              <a:ext uri="{FF2B5EF4-FFF2-40B4-BE49-F238E27FC236}">
                <a16:creationId xmlns:a16="http://schemas.microsoft.com/office/drawing/2014/main" id="{D7257784-7766-A499-0473-799D15AF28D8}"/>
              </a:ext>
            </a:extLst>
          </p:cNvPr>
          <p:cNvSpPr txBox="1">
            <a:spLocks/>
          </p:cNvSpPr>
          <p:nvPr/>
        </p:nvSpPr>
        <p:spPr>
          <a:xfrm>
            <a:off x="838200" y="1825624"/>
            <a:ext cx="10515600" cy="46398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Estimates using linear acceleration</a:t>
            </a:r>
            <a:endParaRPr lang="en-GB" dirty="0"/>
          </a:p>
        </p:txBody>
      </p:sp>
    </p:spTree>
    <p:extLst>
      <p:ext uri="{BB962C8B-B14F-4D97-AF65-F5344CB8AC3E}">
        <p14:creationId xmlns:p14="http://schemas.microsoft.com/office/powerpoint/2010/main" val="2012942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2F69664-2C2D-2760-8E41-61DDA1FF75CC}"/>
              </a:ext>
            </a:extLst>
          </p:cNvPr>
          <p:cNvSpPr>
            <a:spLocks noGrp="1"/>
          </p:cNvSpPr>
          <p:nvPr>
            <p:ph idx="1"/>
          </p:nvPr>
        </p:nvSpPr>
        <p:spPr>
          <a:xfrm>
            <a:off x="838200" y="1825624"/>
            <a:ext cx="10515600" cy="4839045"/>
          </a:xfrm>
        </p:spPr>
        <p:txBody>
          <a:bodyPr>
            <a:normAutofit lnSpcReduction="10000"/>
          </a:bodyPr>
          <a:lstStyle/>
          <a:p>
            <a:r>
              <a:rPr lang="en-US" sz="2000" dirty="0"/>
              <a:t>After filling the cavity with a certain generator current, a voltage will build up. </a:t>
            </a:r>
          </a:p>
          <a:p>
            <a:r>
              <a:rPr lang="en-GB" sz="2000" dirty="0"/>
              <a:t>The bunch passage will then decrease this voltage</a:t>
            </a:r>
            <a:r>
              <a:rPr lang="en-US" sz="2000" dirty="0"/>
              <a:t> as parts of the energy are transferred to the bunch. </a:t>
            </a:r>
          </a:p>
          <a:p>
            <a:r>
              <a:rPr lang="en-US" sz="2000" dirty="0"/>
              <a:t>This effect has to be compensated for, as otherwise, the beam will see less voltage on the next passage </a:t>
            </a:r>
            <a:r>
              <a:rPr lang="en-US" sz="2000" dirty="0">
                <a:sym typeface="Wingdings" panose="05000000000000000000" pitchFamily="2" charset="2"/>
              </a:rPr>
              <a:t> </a:t>
            </a:r>
            <a:r>
              <a:rPr lang="en-US" sz="2000" b="1" dirty="0"/>
              <a:t>Beam loading compensation </a:t>
            </a:r>
          </a:p>
          <a:p>
            <a:endParaRPr lang="en-US" sz="2000" dirty="0"/>
          </a:p>
          <a:p>
            <a:pPr marL="0" indent="0" algn="ctr">
              <a:buNone/>
            </a:pPr>
            <a:endParaRPr lang="en-US" sz="2000" b="1" dirty="0"/>
          </a:p>
          <a:p>
            <a:pPr marL="0" indent="0" algn="ctr">
              <a:buNone/>
            </a:pPr>
            <a:endParaRPr lang="en-US" dirty="0"/>
          </a:p>
          <a:p>
            <a:endParaRPr lang="en-US" sz="2000" dirty="0"/>
          </a:p>
          <a:p>
            <a:endParaRPr lang="en-US" sz="2000" dirty="0"/>
          </a:p>
          <a:p>
            <a:endParaRPr lang="en-US" sz="2000" dirty="0"/>
          </a:p>
          <a:p>
            <a:r>
              <a:rPr lang="en-US" sz="2000" dirty="0"/>
              <a:t>The input power for the ideal compensation can be computed from an equivalent circuit model [1] J. </a:t>
            </a:r>
            <a:r>
              <a:rPr lang="en-US" sz="2000" dirty="0" err="1"/>
              <a:t>Tückmantel</a:t>
            </a:r>
            <a:r>
              <a:rPr lang="en-US" sz="2000" dirty="0"/>
              <a:t>, CERN-ATS-Note-2011-002 TECH</a:t>
            </a:r>
          </a:p>
        </p:txBody>
      </p:sp>
      <p:sp>
        <p:nvSpPr>
          <p:cNvPr id="3" name="Titel 2">
            <a:extLst>
              <a:ext uri="{FF2B5EF4-FFF2-40B4-BE49-F238E27FC236}">
                <a16:creationId xmlns:a16="http://schemas.microsoft.com/office/drawing/2014/main" id="{3A6AD6DB-C426-F4E2-E594-1047AB86AAB8}"/>
              </a:ext>
            </a:extLst>
          </p:cNvPr>
          <p:cNvSpPr>
            <a:spLocks noGrp="1"/>
          </p:cNvSpPr>
          <p:nvPr>
            <p:ph type="title"/>
          </p:nvPr>
        </p:nvSpPr>
        <p:spPr/>
        <p:txBody>
          <a:bodyPr/>
          <a:lstStyle/>
          <a:p>
            <a:r>
              <a:rPr lang="en-US" dirty="0"/>
              <a:t>Introduction to beam loading in RF cavities</a:t>
            </a:r>
            <a:endParaRPr lang="en-GB" dirty="0"/>
          </a:p>
        </p:txBody>
      </p:sp>
      <p:sp>
        <p:nvSpPr>
          <p:cNvPr id="4" name="Fußzeilenplatzhalter 3">
            <a:extLst>
              <a:ext uri="{FF2B5EF4-FFF2-40B4-BE49-F238E27FC236}">
                <a16:creationId xmlns:a16="http://schemas.microsoft.com/office/drawing/2014/main" id="{25B330A7-10AE-9CC5-03AD-CC17CA08E9DA}"/>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CDFDEB74-7E10-DE95-F3BA-102A3D52B2F2}"/>
              </a:ext>
            </a:extLst>
          </p:cNvPr>
          <p:cNvSpPr>
            <a:spLocks noGrp="1"/>
          </p:cNvSpPr>
          <p:nvPr>
            <p:ph type="sldNum" sz="quarter" idx="13"/>
          </p:nvPr>
        </p:nvSpPr>
        <p:spPr/>
        <p:txBody>
          <a:bodyPr/>
          <a:lstStyle/>
          <a:p>
            <a:fld id="{005C7FBA-D4E9-46CA-9321-3ADA2E368FCD}" type="slidenum">
              <a:rPr lang="en-GB" smtClean="0"/>
              <a:pPr/>
              <a:t>15</a:t>
            </a:fld>
            <a:endParaRPr lang="en-GB" dirty="0"/>
          </a:p>
        </p:txBody>
      </p:sp>
      <p:pic>
        <p:nvPicPr>
          <p:cNvPr id="8" name="Grafik 7" descr="Ein Bild, das Schwarz, Dunkelheit enthält.&#10;&#10;Automatisch generierte Beschreibung">
            <a:extLst>
              <a:ext uri="{FF2B5EF4-FFF2-40B4-BE49-F238E27FC236}">
                <a16:creationId xmlns:a16="http://schemas.microsoft.com/office/drawing/2014/main" id="{A2A79587-D913-2383-C592-D0BEB8C0E7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0637" y="3507216"/>
            <a:ext cx="4978569" cy="2458803"/>
          </a:xfrm>
          <a:prstGeom prst="rect">
            <a:avLst/>
          </a:prstGeom>
        </p:spPr>
      </p:pic>
    </p:spTree>
    <p:extLst>
      <p:ext uri="{BB962C8B-B14F-4D97-AF65-F5344CB8AC3E}">
        <p14:creationId xmlns:p14="http://schemas.microsoft.com/office/powerpoint/2010/main" val="704436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2DE93CB6-3A44-C511-5EB5-16CAADB0C12A}"/>
                  </a:ext>
                </a:extLst>
              </p:cNvPr>
              <p:cNvSpPr>
                <a:spLocks noGrp="1"/>
              </p:cNvSpPr>
              <p:nvPr>
                <p:ph idx="1"/>
              </p:nvPr>
            </p:nvSpPr>
            <p:spPr>
              <a:xfrm>
                <a:off x="601920" y="1696190"/>
                <a:ext cx="10515600" cy="4351338"/>
              </a:xfrm>
            </p:spPr>
            <p:txBody>
              <a:bodyPr>
                <a:normAutofit/>
              </a:bodyPr>
              <a:lstStyle/>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𝑔</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𝑉</m:t>
                              </m:r>
                            </m:num>
                            <m:den>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𝑅</m:t>
                                  </m:r>
                                  <m:r>
                                    <a:rPr lang="en-US" b="0" i="1" smtClean="0">
                                      <a:latin typeface="Cambria Math" panose="02040503050406030204" pitchFamily="18" charset="0"/>
                                    </a:rPr>
                                    <m:t>/</m:t>
                                  </m:r>
                                  <m:r>
                                    <a:rPr lang="en-US" b="0" i="1" smtClean="0">
                                      <a:latin typeface="Cambria Math" panose="02040503050406030204" pitchFamily="18" charset="0"/>
                                    </a:rPr>
                                    <m:t>𝑄</m:t>
                                  </m:r>
                                </m:e>
                              </m:d>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𝑒𝑥𝑡</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0</m:t>
                                      </m:r>
                                    </m:sub>
                                  </m:sSub>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𝐷𝐶</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𝑏</m:t>
                              </m:r>
                            </m:sub>
                          </m:sSub>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𝑠</m:t>
                                      </m:r>
                                    </m:sub>
                                  </m:sSub>
                                </m:e>
                              </m:d>
                            </m:e>
                          </m:func>
                        </m:e>
                      </m:d>
                      <m:r>
                        <a:rPr lang="en-US" b="0" i="1" smtClean="0">
                          <a:latin typeface="Cambria Math" panose="02040503050406030204" pitchFamily="18" charset="0"/>
                        </a:rPr>
                        <m:t>+</m:t>
                      </m:r>
                      <m:r>
                        <a:rPr lang="en-US" b="0" i="1" smtClean="0">
                          <a:solidFill>
                            <a:schemeClr val="accent1"/>
                          </a:solidFill>
                          <a:latin typeface="Cambria Math" panose="02040503050406030204" pitchFamily="18" charset="0"/>
                        </a:rPr>
                        <m:t>𝑖</m:t>
                      </m:r>
                      <m:d>
                        <m:dPr>
                          <m:begChr m:val="["/>
                          <m:endChr m:val="]"/>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𝐼</m:t>
                              </m:r>
                            </m:e>
                            <m:sub>
                              <m:r>
                                <a:rPr lang="en-US" b="0" i="1" smtClean="0">
                                  <a:solidFill>
                                    <a:schemeClr val="accent1"/>
                                  </a:solidFill>
                                  <a:latin typeface="Cambria Math" panose="02040503050406030204" pitchFamily="18" charset="0"/>
                                </a:rPr>
                                <m:t>𝑏</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𝐷𝐶</m:t>
                              </m:r>
                            </m:sub>
                          </m:sSub>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𝐹</m:t>
                              </m:r>
                            </m:e>
                            <m:sub>
                              <m:r>
                                <a:rPr lang="en-US" b="0" i="1" smtClean="0">
                                  <a:solidFill>
                                    <a:schemeClr val="accent1"/>
                                  </a:solidFill>
                                  <a:latin typeface="Cambria Math" panose="02040503050406030204" pitchFamily="18" charset="0"/>
                                </a:rPr>
                                <m:t>𝑏</m:t>
                              </m:r>
                            </m:sub>
                          </m:sSub>
                          <m:func>
                            <m:funcPr>
                              <m:ctrlPr>
                                <a:rPr lang="en-US" b="0" i="1" smtClean="0">
                                  <a:solidFill>
                                    <a:schemeClr val="accent1"/>
                                  </a:solidFill>
                                  <a:latin typeface="Cambria Math" panose="02040503050406030204" pitchFamily="18" charset="0"/>
                                </a:rPr>
                              </m:ctrlPr>
                            </m:funcPr>
                            <m:fName>
                              <m:r>
                                <m:rPr>
                                  <m:sty m:val="p"/>
                                </m:rPr>
                                <a:rPr lang="en-US" b="0" i="0" smtClean="0">
                                  <a:solidFill>
                                    <a:schemeClr val="accent1"/>
                                  </a:solidFill>
                                  <a:latin typeface="Cambria Math" panose="02040503050406030204" pitchFamily="18" charset="0"/>
                                </a:rPr>
                                <m:t>cos</m:t>
                              </m:r>
                            </m:fName>
                            <m:e>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𝜙</m:t>
                                      </m:r>
                                    </m:e>
                                    <m:sub>
                                      <m:r>
                                        <a:rPr lang="en-US" b="0" i="1" smtClean="0">
                                          <a:solidFill>
                                            <a:schemeClr val="accent1"/>
                                          </a:solidFill>
                                          <a:latin typeface="Cambria Math" panose="02040503050406030204" pitchFamily="18" charset="0"/>
                                        </a:rPr>
                                        <m:t>𝑠</m:t>
                                      </m:r>
                                    </m:sub>
                                  </m:sSub>
                                </m:e>
                              </m:d>
                            </m:e>
                          </m:func>
                          <m:r>
                            <a:rPr lang="en-US" b="0" i="1" smtClean="0">
                              <a:solidFill>
                                <a:schemeClr val="accent1"/>
                              </a:solidFill>
                              <a:latin typeface="Cambria Math" panose="02040503050406030204" pitchFamily="18" charset="0"/>
                            </a:rPr>
                            <m:t>−</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𝑉</m:t>
                              </m:r>
                              <m:r>
                                <m:rPr>
                                  <m:sty m:val="p"/>
                                </m:rPr>
                                <a:rPr lang="en-US" b="0" i="0" smtClean="0">
                                  <a:solidFill>
                                    <a:schemeClr val="accent1"/>
                                  </a:solidFill>
                                  <a:latin typeface="Cambria Math" panose="02040503050406030204" pitchFamily="18" charset="0"/>
                                </a:rPr>
                                <m:t>Δ</m:t>
                              </m:r>
                              <m:r>
                                <a:rPr lang="en-US" b="0" i="1" smtClean="0">
                                  <a:solidFill>
                                    <a:schemeClr val="accent1"/>
                                  </a:solidFill>
                                  <a:latin typeface="Cambria Math" panose="02040503050406030204" pitchFamily="18" charset="0"/>
                                </a:rPr>
                                <m:t>𝜔</m:t>
                              </m:r>
                            </m:num>
                            <m:den>
                              <m:r>
                                <a:rPr lang="en-US" b="0" i="1" smtClean="0">
                                  <a:solidFill>
                                    <a:schemeClr val="accent1"/>
                                  </a:solidFill>
                                  <a:latin typeface="Cambria Math" panose="02040503050406030204" pitchFamily="18" charset="0"/>
                                </a:rPr>
                                <m:t>𝜔</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𝑅</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𝑄</m:t>
                                  </m:r>
                                </m:e>
                              </m:d>
                            </m:den>
                          </m:f>
                        </m:e>
                      </m:d>
                    </m:oMath>
                  </m:oMathPara>
                </a14:m>
                <a:endParaRPr lang="en-US" b="0" dirty="0"/>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𝑟</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𝑉</m:t>
                              </m:r>
                            </m:num>
                            <m:den>
                              <m:r>
                                <a:rPr lang="en-US" b="0" i="1" smtClean="0">
                                  <a:solidFill>
                                    <a:schemeClr val="accent6"/>
                                  </a:solidFill>
                                  <a:latin typeface="Cambria Math" panose="02040503050406030204" pitchFamily="18" charset="0"/>
                                </a:rPr>
                                <m:t>2</m:t>
                              </m:r>
                              <m:d>
                                <m:dPr>
                                  <m:ctrlPr>
                                    <a:rPr lang="en-US" b="0" i="1" smtClean="0">
                                      <a:solidFill>
                                        <a:schemeClr val="accent6"/>
                                      </a:solidFill>
                                      <a:latin typeface="Cambria Math" panose="02040503050406030204" pitchFamily="18" charset="0"/>
                                    </a:rPr>
                                  </m:ctrlPr>
                                </m:dPr>
                                <m:e>
                                  <m:r>
                                    <a:rPr lang="en-US" b="0" i="1" smtClean="0">
                                      <a:solidFill>
                                        <a:schemeClr val="accent6"/>
                                      </a:solidFill>
                                      <a:latin typeface="Cambria Math" panose="02040503050406030204" pitchFamily="18" charset="0"/>
                                    </a:rPr>
                                    <m:t>𝑅</m:t>
                                  </m:r>
                                  <m:r>
                                    <a:rPr lang="en-US" b="0" i="1" smtClean="0">
                                      <a:solidFill>
                                        <a:schemeClr val="accent6"/>
                                      </a:solidFill>
                                      <a:latin typeface="Cambria Math" panose="02040503050406030204" pitchFamily="18" charset="0"/>
                                    </a:rPr>
                                    <m:t>/</m:t>
                                  </m:r>
                                  <m:r>
                                    <a:rPr lang="en-US" b="0" i="1" smtClean="0">
                                      <a:solidFill>
                                        <a:schemeClr val="accent6"/>
                                      </a:solidFill>
                                      <a:latin typeface="Cambria Math" panose="02040503050406030204" pitchFamily="18" charset="0"/>
                                    </a:rPr>
                                    <m:t>𝑄</m:t>
                                  </m:r>
                                </m:e>
                              </m:d>
                            </m:den>
                          </m:f>
                          <m:d>
                            <m:dPr>
                              <m:ctrlPr>
                                <a:rPr lang="en-US" b="0" i="1" smtClean="0">
                                  <a:solidFill>
                                    <a:schemeClr val="accent6"/>
                                  </a:solidFill>
                                  <a:latin typeface="Cambria Math" panose="02040503050406030204" pitchFamily="18" charset="0"/>
                                </a:rPr>
                              </m:ctrlPr>
                            </m:dPr>
                            <m:e>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1</m:t>
                                  </m:r>
                                </m:num>
                                <m:den>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𝑄</m:t>
                                      </m:r>
                                    </m:e>
                                    <m:sub>
                                      <m:r>
                                        <a:rPr lang="en-US" b="0" i="1" smtClean="0">
                                          <a:solidFill>
                                            <a:schemeClr val="accent6"/>
                                          </a:solidFill>
                                          <a:latin typeface="Cambria Math" panose="02040503050406030204" pitchFamily="18" charset="0"/>
                                        </a:rPr>
                                        <m:t>𝑒𝑥𝑡</m:t>
                                      </m:r>
                                    </m:sub>
                                  </m:sSub>
                                </m:den>
                              </m:f>
                              <m:r>
                                <a:rPr lang="en-US" b="0" i="1" smtClean="0">
                                  <a:solidFill>
                                    <a:schemeClr val="accent6"/>
                                  </a:solidFill>
                                  <a:latin typeface="Cambria Math" panose="02040503050406030204" pitchFamily="18" charset="0"/>
                                </a:rPr>
                                <m:t>−</m:t>
                              </m:r>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1</m:t>
                                  </m:r>
                                </m:num>
                                <m:den>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𝑄</m:t>
                                      </m:r>
                                    </m:e>
                                    <m:sub>
                                      <m:r>
                                        <a:rPr lang="en-US" b="0" i="1" smtClean="0">
                                          <a:solidFill>
                                            <a:schemeClr val="accent6"/>
                                          </a:solidFill>
                                          <a:latin typeface="Cambria Math" panose="02040503050406030204" pitchFamily="18" charset="0"/>
                                        </a:rPr>
                                        <m:t>0</m:t>
                                      </m:r>
                                    </m:sub>
                                  </m:sSub>
                                </m:den>
                              </m:f>
                            </m:e>
                          </m:d>
                          <m:r>
                            <a:rPr lang="en-US" b="0" i="1" smtClean="0">
                              <a:solidFill>
                                <a:schemeClr val="accent6"/>
                              </a:solidFill>
                              <a:latin typeface="Cambria Math" panose="02040503050406030204" pitchFamily="18" charset="0"/>
                            </a:rPr>
                            <m:t>−</m:t>
                          </m:r>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𝐼</m:t>
                              </m:r>
                            </m:e>
                            <m:sub>
                              <m:r>
                                <a:rPr lang="en-US" b="0" i="1" smtClean="0">
                                  <a:solidFill>
                                    <a:schemeClr val="accent6"/>
                                  </a:solidFill>
                                  <a:latin typeface="Cambria Math" panose="02040503050406030204" pitchFamily="18" charset="0"/>
                                </a:rPr>
                                <m:t>𝑏</m:t>
                              </m:r>
                              <m:r>
                                <a:rPr lang="en-US" b="0" i="1" smtClean="0">
                                  <a:solidFill>
                                    <a:schemeClr val="accent6"/>
                                  </a:solidFill>
                                  <a:latin typeface="Cambria Math" panose="02040503050406030204" pitchFamily="18" charset="0"/>
                                </a:rPr>
                                <m:t>,</m:t>
                              </m:r>
                              <m:r>
                                <a:rPr lang="en-US" b="0" i="1" smtClean="0">
                                  <a:solidFill>
                                    <a:schemeClr val="accent6"/>
                                  </a:solidFill>
                                  <a:latin typeface="Cambria Math" panose="02040503050406030204" pitchFamily="18" charset="0"/>
                                </a:rPr>
                                <m:t>𝐷𝐶</m:t>
                              </m:r>
                            </m:sub>
                          </m:sSub>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𝐹</m:t>
                              </m:r>
                            </m:e>
                            <m:sub>
                              <m:r>
                                <a:rPr lang="en-US" b="0" i="1" smtClean="0">
                                  <a:solidFill>
                                    <a:schemeClr val="accent6"/>
                                  </a:solidFill>
                                  <a:latin typeface="Cambria Math" panose="02040503050406030204" pitchFamily="18" charset="0"/>
                                </a:rPr>
                                <m:t>𝑏</m:t>
                              </m:r>
                            </m:sub>
                          </m:sSub>
                          <m:func>
                            <m:funcPr>
                              <m:ctrlPr>
                                <a:rPr lang="en-US" b="0" i="1" smtClean="0">
                                  <a:solidFill>
                                    <a:schemeClr val="accent6"/>
                                  </a:solidFill>
                                  <a:latin typeface="Cambria Math" panose="02040503050406030204" pitchFamily="18" charset="0"/>
                                </a:rPr>
                              </m:ctrlPr>
                            </m:funcPr>
                            <m:fName>
                              <m:r>
                                <m:rPr>
                                  <m:sty m:val="p"/>
                                </m:rPr>
                                <a:rPr lang="en-US" b="0" i="0" smtClean="0">
                                  <a:solidFill>
                                    <a:schemeClr val="accent6"/>
                                  </a:solidFill>
                                  <a:latin typeface="Cambria Math" panose="02040503050406030204" pitchFamily="18" charset="0"/>
                                </a:rPr>
                                <m:t>sin</m:t>
                              </m:r>
                            </m:fName>
                            <m:e>
                              <m:d>
                                <m:dPr>
                                  <m:ctrlPr>
                                    <a:rPr lang="en-US" b="0" i="1" smtClean="0">
                                      <a:solidFill>
                                        <a:schemeClr val="accent6"/>
                                      </a:solidFill>
                                      <a:latin typeface="Cambria Math" panose="02040503050406030204" pitchFamily="18" charset="0"/>
                                    </a:rPr>
                                  </m:ctrlPr>
                                </m:dPr>
                                <m:e>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𝜙</m:t>
                                      </m:r>
                                    </m:e>
                                    <m:sub>
                                      <m:r>
                                        <a:rPr lang="en-US" b="0" i="1" smtClean="0">
                                          <a:solidFill>
                                            <a:schemeClr val="accent6"/>
                                          </a:solidFill>
                                          <a:latin typeface="Cambria Math" panose="02040503050406030204" pitchFamily="18" charset="0"/>
                                        </a:rPr>
                                        <m:t>𝑠</m:t>
                                      </m:r>
                                    </m:sub>
                                  </m:sSub>
                                </m:e>
                              </m:d>
                            </m:e>
                          </m:func>
                        </m:e>
                      </m:d>
                      <m:r>
                        <a:rPr lang="en-US" b="0" i="1" smtClean="0">
                          <a:latin typeface="Cambria Math" panose="02040503050406030204" pitchFamily="18" charset="0"/>
                        </a:rPr>
                        <m:t>−</m:t>
                      </m:r>
                      <m:r>
                        <a:rPr lang="en-US" b="0" i="1" smtClean="0">
                          <a:solidFill>
                            <a:schemeClr val="accent1"/>
                          </a:solidFill>
                          <a:latin typeface="Cambria Math" panose="02040503050406030204" pitchFamily="18" charset="0"/>
                        </a:rPr>
                        <m:t>𝑖</m:t>
                      </m:r>
                      <m:d>
                        <m:dPr>
                          <m:begChr m:val="["/>
                          <m:endChr m:val="]"/>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𝐼</m:t>
                              </m:r>
                            </m:e>
                            <m:sub>
                              <m:r>
                                <a:rPr lang="en-US" b="0" i="1" smtClean="0">
                                  <a:solidFill>
                                    <a:schemeClr val="accent1"/>
                                  </a:solidFill>
                                  <a:latin typeface="Cambria Math" panose="02040503050406030204" pitchFamily="18" charset="0"/>
                                </a:rPr>
                                <m:t>𝑏</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𝐷𝐶</m:t>
                              </m:r>
                            </m:sub>
                          </m:sSub>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𝐹</m:t>
                              </m:r>
                            </m:e>
                            <m:sub>
                              <m:r>
                                <a:rPr lang="en-US" b="0" i="1" smtClean="0">
                                  <a:solidFill>
                                    <a:schemeClr val="accent1"/>
                                  </a:solidFill>
                                  <a:latin typeface="Cambria Math" panose="02040503050406030204" pitchFamily="18" charset="0"/>
                                </a:rPr>
                                <m:t>𝑏</m:t>
                              </m:r>
                            </m:sub>
                          </m:sSub>
                          <m:func>
                            <m:funcPr>
                              <m:ctrlPr>
                                <a:rPr lang="en-US" b="0" i="1" smtClean="0">
                                  <a:solidFill>
                                    <a:schemeClr val="accent1"/>
                                  </a:solidFill>
                                  <a:latin typeface="Cambria Math" panose="02040503050406030204" pitchFamily="18" charset="0"/>
                                </a:rPr>
                              </m:ctrlPr>
                            </m:funcPr>
                            <m:fName>
                              <m:r>
                                <m:rPr>
                                  <m:sty m:val="p"/>
                                </m:rPr>
                                <a:rPr lang="en-US" b="0" i="0" smtClean="0">
                                  <a:solidFill>
                                    <a:schemeClr val="accent1"/>
                                  </a:solidFill>
                                  <a:latin typeface="Cambria Math" panose="02040503050406030204" pitchFamily="18" charset="0"/>
                                </a:rPr>
                                <m:t>cos</m:t>
                              </m:r>
                            </m:fName>
                            <m:e>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𝜙</m:t>
                                      </m:r>
                                    </m:e>
                                    <m:sub>
                                      <m:r>
                                        <a:rPr lang="en-US" b="0" i="1" smtClean="0">
                                          <a:solidFill>
                                            <a:schemeClr val="accent1"/>
                                          </a:solidFill>
                                          <a:latin typeface="Cambria Math" panose="02040503050406030204" pitchFamily="18" charset="0"/>
                                        </a:rPr>
                                        <m:t>𝑠</m:t>
                                      </m:r>
                                    </m:sub>
                                  </m:sSub>
                                </m:e>
                              </m:d>
                            </m:e>
                          </m:func>
                          <m:r>
                            <a:rPr lang="en-US" b="0" i="1" smtClean="0">
                              <a:solidFill>
                                <a:schemeClr val="accent1"/>
                              </a:solidFill>
                              <a:latin typeface="Cambria Math" panose="02040503050406030204" pitchFamily="18" charset="0"/>
                            </a:rPr>
                            <m:t>−</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𝑉</m:t>
                              </m:r>
                              <m:r>
                                <m:rPr>
                                  <m:sty m:val="p"/>
                                </m:rPr>
                                <a:rPr lang="en-US" b="0" i="0" smtClean="0">
                                  <a:solidFill>
                                    <a:schemeClr val="accent1"/>
                                  </a:solidFill>
                                  <a:latin typeface="Cambria Math" panose="02040503050406030204" pitchFamily="18" charset="0"/>
                                </a:rPr>
                                <m:t>Δ</m:t>
                              </m:r>
                              <m:r>
                                <a:rPr lang="en-US" b="0" i="1" smtClean="0">
                                  <a:solidFill>
                                    <a:schemeClr val="accent1"/>
                                  </a:solidFill>
                                  <a:latin typeface="Cambria Math" panose="02040503050406030204" pitchFamily="18" charset="0"/>
                                </a:rPr>
                                <m:t>𝜔</m:t>
                              </m:r>
                            </m:num>
                            <m:den>
                              <m:r>
                                <a:rPr lang="en-US" b="0" i="1" smtClean="0">
                                  <a:solidFill>
                                    <a:schemeClr val="accent1"/>
                                  </a:solidFill>
                                  <a:latin typeface="Cambria Math" panose="02040503050406030204" pitchFamily="18" charset="0"/>
                                </a:rPr>
                                <m:t>𝜔</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𝑅</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𝑄</m:t>
                                  </m:r>
                                </m:e>
                              </m:d>
                            </m:den>
                          </m:f>
                        </m:e>
                      </m:d>
                    </m:oMath>
                  </m:oMathPara>
                </a14:m>
                <a:endParaRPr lang="en-GB" dirty="0"/>
              </a:p>
              <a:p>
                <a:pPr marL="0" indent="0">
                  <a:buNone/>
                </a:pPr>
                <a:r>
                  <a:rPr lang="en-GB" dirty="0"/>
                  <a:t>Aims when specifying the modifiable parameters</a:t>
                </a:r>
              </a:p>
              <a:p>
                <a:r>
                  <a:rPr lang="en-GB" dirty="0">
                    <a:solidFill>
                      <a:schemeClr val="accent1"/>
                    </a:solidFill>
                  </a:rPr>
                  <a:t>Set the imaginary part of both formulas to 0 </a:t>
                </a:r>
                <a:r>
                  <a:rPr lang="en-GB" dirty="0">
                    <a:solidFill>
                      <a:schemeClr val="accent1"/>
                    </a:solidFill>
                    <a:sym typeface="Wingdings" panose="05000000000000000000" pitchFamily="2" charset="2"/>
                  </a:rPr>
                  <a:t> </a:t>
                </a:r>
                <a14:m>
                  <m:oMath xmlns:m="http://schemas.openxmlformats.org/officeDocument/2006/math">
                    <m:f>
                      <m:fPr>
                        <m:ctrlPr>
                          <a:rPr lang="en-US" b="0" i="1" smtClean="0">
                            <a:solidFill>
                              <a:schemeClr val="accent1"/>
                            </a:solidFill>
                            <a:latin typeface="Cambria Math" panose="02040503050406030204" pitchFamily="18" charset="0"/>
                            <a:sym typeface="Wingdings" panose="05000000000000000000" pitchFamily="2" charset="2"/>
                          </a:rPr>
                        </m:ctrlPr>
                      </m:fPr>
                      <m:num>
                        <m:r>
                          <m:rPr>
                            <m:sty m:val="p"/>
                          </m:rPr>
                          <a:rPr lang="en-US" b="0" i="0" smtClean="0">
                            <a:solidFill>
                              <a:schemeClr val="accent1"/>
                            </a:solidFill>
                            <a:latin typeface="Cambria Math" panose="02040503050406030204" pitchFamily="18" charset="0"/>
                            <a:sym typeface="Wingdings" panose="05000000000000000000" pitchFamily="2" charset="2"/>
                          </a:rPr>
                          <m:t>Δ</m:t>
                        </m:r>
                        <m:sSub>
                          <m:sSubPr>
                            <m:ctrlPr>
                              <a:rPr lang="en-US" b="0" i="1" smtClean="0">
                                <a:solidFill>
                                  <a:schemeClr val="accent1"/>
                                </a:solidFill>
                                <a:latin typeface="Cambria Math" panose="02040503050406030204" pitchFamily="18" charset="0"/>
                                <a:sym typeface="Wingdings" panose="05000000000000000000" pitchFamily="2" charset="2"/>
                              </a:rPr>
                            </m:ctrlPr>
                          </m:sSubPr>
                          <m:e>
                            <m:r>
                              <a:rPr lang="en-US" b="0" i="1" smtClean="0">
                                <a:solidFill>
                                  <a:schemeClr val="accent1"/>
                                </a:solidFill>
                                <a:latin typeface="Cambria Math" panose="02040503050406030204" pitchFamily="18" charset="0"/>
                                <a:sym typeface="Wingdings" panose="05000000000000000000" pitchFamily="2" charset="2"/>
                              </a:rPr>
                              <m:t>𝜔</m:t>
                            </m:r>
                          </m:e>
                          <m:sub>
                            <m:r>
                              <a:rPr lang="en-US" b="0" i="1" smtClean="0">
                                <a:solidFill>
                                  <a:schemeClr val="accent1"/>
                                </a:solidFill>
                                <a:latin typeface="Cambria Math" panose="02040503050406030204" pitchFamily="18" charset="0"/>
                                <a:sym typeface="Wingdings" panose="05000000000000000000" pitchFamily="2" charset="2"/>
                              </a:rPr>
                              <m:t>𝑜𝑝𝑡</m:t>
                            </m:r>
                          </m:sub>
                        </m:sSub>
                      </m:num>
                      <m:den>
                        <m:r>
                          <a:rPr lang="en-US" b="0" i="1" smtClean="0">
                            <a:solidFill>
                              <a:schemeClr val="accent1"/>
                            </a:solidFill>
                            <a:latin typeface="Cambria Math" panose="02040503050406030204" pitchFamily="18" charset="0"/>
                            <a:sym typeface="Wingdings" panose="05000000000000000000" pitchFamily="2" charset="2"/>
                          </a:rPr>
                          <m:t>𝜔</m:t>
                        </m:r>
                      </m:den>
                    </m:f>
                    <m:r>
                      <a:rPr lang="en-US" b="0" i="1" smtClean="0">
                        <a:solidFill>
                          <a:schemeClr val="accent1"/>
                        </a:solidFill>
                        <a:latin typeface="Cambria Math" panose="02040503050406030204" pitchFamily="18" charset="0"/>
                        <a:sym typeface="Wingdings" panose="05000000000000000000" pitchFamily="2" charset="2"/>
                      </a:rPr>
                      <m:t>=</m:t>
                    </m:r>
                    <m:f>
                      <m:fPr>
                        <m:ctrlPr>
                          <a:rPr lang="en-US" b="0" i="1" smtClean="0">
                            <a:solidFill>
                              <a:schemeClr val="accent1"/>
                            </a:solidFill>
                            <a:latin typeface="Cambria Math" panose="02040503050406030204" pitchFamily="18" charset="0"/>
                            <a:sym typeface="Wingdings" panose="05000000000000000000" pitchFamily="2" charset="2"/>
                          </a:rPr>
                        </m:ctrlPr>
                      </m:fPr>
                      <m:num>
                        <m:func>
                          <m:funcPr>
                            <m:ctrlPr>
                              <a:rPr lang="en-US" b="0" i="1" smtClean="0">
                                <a:solidFill>
                                  <a:schemeClr val="accent1"/>
                                </a:solidFill>
                                <a:latin typeface="Cambria Math" panose="02040503050406030204" pitchFamily="18" charset="0"/>
                                <a:sym typeface="Wingdings" panose="05000000000000000000" pitchFamily="2" charset="2"/>
                              </a:rPr>
                            </m:ctrlPr>
                          </m:funcPr>
                          <m:fName>
                            <m:sSub>
                              <m:sSubPr>
                                <m:ctrlPr>
                                  <a:rPr lang="en-US" i="1">
                                    <a:solidFill>
                                      <a:schemeClr val="accent1"/>
                                    </a:solidFill>
                                    <a:latin typeface="Cambria Math" panose="02040503050406030204" pitchFamily="18" charset="0"/>
                                    <a:sym typeface="Wingdings" panose="05000000000000000000" pitchFamily="2" charset="2"/>
                                  </a:rPr>
                                </m:ctrlPr>
                              </m:sSubPr>
                              <m:e>
                                <m:r>
                                  <a:rPr lang="en-US" i="1">
                                    <a:solidFill>
                                      <a:schemeClr val="accent1"/>
                                    </a:solidFill>
                                    <a:latin typeface="Cambria Math" panose="02040503050406030204" pitchFamily="18" charset="0"/>
                                    <a:sym typeface="Wingdings" panose="05000000000000000000" pitchFamily="2" charset="2"/>
                                  </a:rPr>
                                  <m:t>𝐼</m:t>
                                </m:r>
                              </m:e>
                              <m:sub>
                                <m:r>
                                  <a:rPr lang="en-US" i="1">
                                    <a:solidFill>
                                      <a:schemeClr val="accent1"/>
                                    </a:solidFill>
                                    <a:latin typeface="Cambria Math" panose="02040503050406030204" pitchFamily="18" charset="0"/>
                                    <a:sym typeface="Wingdings" panose="05000000000000000000" pitchFamily="2" charset="2"/>
                                  </a:rPr>
                                  <m:t>𝑏</m:t>
                                </m:r>
                                <m:r>
                                  <a:rPr lang="en-US" i="1">
                                    <a:solidFill>
                                      <a:schemeClr val="accent1"/>
                                    </a:solidFill>
                                    <a:latin typeface="Cambria Math" panose="02040503050406030204" pitchFamily="18" charset="0"/>
                                    <a:sym typeface="Wingdings" panose="05000000000000000000" pitchFamily="2" charset="2"/>
                                  </a:rPr>
                                  <m:t>,</m:t>
                                </m:r>
                                <m:r>
                                  <a:rPr lang="en-US" i="1">
                                    <a:solidFill>
                                      <a:schemeClr val="accent1"/>
                                    </a:solidFill>
                                    <a:latin typeface="Cambria Math" panose="02040503050406030204" pitchFamily="18" charset="0"/>
                                    <a:sym typeface="Wingdings" panose="05000000000000000000" pitchFamily="2" charset="2"/>
                                  </a:rPr>
                                  <m:t>𝐷𝐶</m:t>
                                </m:r>
                              </m:sub>
                            </m:sSub>
                            <m:sSub>
                              <m:sSubPr>
                                <m:ctrlPr>
                                  <a:rPr lang="en-US" i="1">
                                    <a:solidFill>
                                      <a:schemeClr val="accent1"/>
                                    </a:solidFill>
                                    <a:latin typeface="Cambria Math" panose="02040503050406030204" pitchFamily="18" charset="0"/>
                                    <a:sym typeface="Wingdings" panose="05000000000000000000" pitchFamily="2" charset="2"/>
                                  </a:rPr>
                                </m:ctrlPr>
                              </m:sSubPr>
                              <m:e>
                                <m:r>
                                  <a:rPr lang="en-US" i="1">
                                    <a:solidFill>
                                      <a:schemeClr val="accent1"/>
                                    </a:solidFill>
                                    <a:latin typeface="Cambria Math" panose="02040503050406030204" pitchFamily="18" charset="0"/>
                                    <a:sym typeface="Wingdings" panose="05000000000000000000" pitchFamily="2" charset="2"/>
                                  </a:rPr>
                                  <m:t>𝐹</m:t>
                                </m:r>
                              </m:e>
                              <m:sub>
                                <m:r>
                                  <a:rPr lang="en-US" i="1">
                                    <a:solidFill>
                                      <a:schemeClr val="accent1"/>
                                    </a:solidFill>
                                    <a:latin typeface="Cambria Math" panose="02040503050406030204" pitchFamily="18" charset="0"/>
                                    <a:sym typeface="Wingdings" panose="05000000000000000000" pitchFamily="2" charset="2"/>
                                  </a:rPr>
                                  <m:t>𝑏</m:t>
                                </m:r>
                              </m:sub>
                            </m:sSub>
                            <m:r>
                              <m:rPr>
                                <m:sty m:val="p"/>
                              </m:rPr>
                              <a:rPr lang="en-US" b="0" i="0" smtClean="0">
                                <a:solidFill>
                                  <a:schemeClr val="accent1"/>
                                </a:solidFill>
                                <a:latin typeface="Cambria Math" panose="02040503050406030204" pitchFamily="18" charset="0"/>
                                <a:sym typeface="Wingdings" panose="05000000000000000000" pitchFamily="2" charset="2"/>
                              </a:rPr>
                              <m:t>cos</m:t>
                            </m:r>
                          </m:fName>
                          <m:e>
                            <m:d>
                              <m:dPr>
                                <m:ctrlPr>
                                  <a:rPr lang="en-US" b="0" i="1" smtClean="0">
                                    <a:solidFill>
                                      <a:schemeClr val="accent1"/>
                                    </a:solidFill>
                                    <a:latin typeface="Cambria Math" panose="02040503050406030204" pitchFamily="18" charset="0"/>
                                    <a:sym typeface="Wingdings" panose="05000000000000000000" pitchFamily="2" charset="2"/>
                                  </a:rPr>
                                </m:ctrlPr>
                              </m:dPr>
                              <m:e>
                                <m:r>
                                  <a:rPr lang="en-US" b="0" i="1" smtClean="0">
                                    <a:solidFill>
                                      <a:schemeClr val="accent1"/>
                                    </a:solidFill>
                                    <a:latin typeface="Cambria Math" panose="02040503050406030204" pitchFamily="18" charset="0"/>
                                    <a:sym typeface="Wingdings" panose="05000000000000000000" pitchFamily="2" charset="2"/>
                                  </a:rPr>
                                  <m:t>𝜙</m:t>
                                </m:r>
                              </m:e>
                            </m:d>
                          </m:e>
                        </m:func>
                        <m:r>
                          <a:rPr lang="en-US" b="0" i="1" smtClean="0">
                            <a:solidFill>
                              <a:schemeClr val="accent1"/>
                            </a:solidFill>
                            <a:latin typeface="Cambria Math" panose="02040503050406030204" pitchFamily="18" charset="0"/>
                            <a:sym typeface="Wingdings" panose="05000000000000000000" pitchFamily="2" charset="2"/>
                          </a:rPr>
                          <m:t>(</m:t>
                        </m:r>
                        <m:r>
                          <a:rPr lang="en-US" b="0" i="1" smtClean="0">
                            <a:solidFill>
                              <a:schemeClr val="accent1"/>
                            </a:solidFill>
                            <a:latin typeface="Cambria Math" panose="02040503050406030204" pitchFamily="18" charset="0"/>
                            <a:sym typeface="Wingdings" panose="05000000000000000000" pitchFamily="2" charset="2"/>
                          </a:rPr>
                          <m:t>𝑅</m:t>
                        </m:r>
                        <m:r>
                          <a:rPr lang="en-US" b="0" i="1" smtClean="0">
                            <a:solidFill>
                              <a:schemeClr val="accent1"/>
                            </a:solidFill>
                            <a:latin typeface="Cambria Math" panose="02040503050406030204" pitchFamily="18" charset="0"/>
                            <a:sym typeface="Wingdings" panose="05000000000000000000" pitchFamily="2" charset="2"/>
                          </a:rPr>
                          <m:t>/</m:t>
                        </m:r>
                        <m:r>
                          <a:rPr lang="en-US" b="0" i="1" smtClean="0">
                            <a:solidFill>
                              <a:schemeClr val="accent1"/>
                            </a:solidFill>
                            <a:latin typeface="Cambria Math" panose="02040503050406030204" pitchFamily="18" charset="0"/>
                            <a:sym typeface="Wingdings" panose="05000000000000000000" pitchFamily="2" charset="2"/>
                          </a:rPr>
                          <m:t>𝑄</m:t>
                        </m:r>
                        <m:r>
                          <a:rPr lang="en-US" b="0" i="1" smtClean="0">
                            <a:solidFill>
                              <a:schemeClr val="accent1"/>
                            </a:solidFill>
                            <a:latin typeface="Cambria Math" panose="02040503050406030204" pitchFamily="18" charset="0"/>
                            <a:sym typeface="Wingdings" panose="05000000000000000000" pitchFamily="2" charset="2"/>
                          </a:rPr>
                          <m:t>)</m:t>
                        </m:r>
                      </m:num>
                      <m:den>
                        <m:r>
                          <a:rPr lang="en-US" b="0" i="1" smtClean="0">
                            <a:solidFill>
                              <a:schemeClr val="accent1"/>
                            </a:solidFill>
                            <a:latin typeface="Cambria Math" panose="02040503050406030204" pitchFamily="18" charset="0"/>
                            <a:sym typeface="Wingdings" panose="05000000000000000000" pitchFamily="2" charset="2"/>
                          </a:rPr>
                          <m:t>𝑉</m:t>
                        </m:r>
                      </m:den>
                    </m:f>
                  </m:oMath>
                </a14:m>
                <a:endParaRPr lang="en-US" b="0" dirty="0">
                  <a:sym typeface="Wingdings" panose="05000000000000000000" pitchFamily="2" charset="2"/>
                </a:endParaRPr>
              </a:p>
              <a:p>
                <a:r>
                  <a:rPr lang="en-GB" dirty="0"/>
                  <a:t>Set the real part of the reflected current to 0 </a:t>
                </a:r>
                <a:r>
                  <a:rPr lang="en-GB" dirty="0">
                    <a:sym typeface="Wingdings" panose="05000000000000000000" pitchFamily="2" charset="2"/>
                  </a:rPr>
                  <a:t> </a:t>
                </a:r>
                <a14:m>
                  <m:oMath xmlns:m="http://schemas.openxmlformats.org/officeDocument/2006/math">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𝑄</m:t>
                        </m:r>
                      </m:e>
                      <m:sub>
                        <m:r>
                          <a:rPr lang="en-US" b="0" i="1" smtClean="0">
                            <a:solidFill>
                              <a:schemeClr val="accent6"/>
                            </a:solidFill>
                            <a:latin typeface="Cambria Math" panose="02040503050406030204" pitchFamily="18" charset="0"/>
                            <a:sym typeface="Wingdings" panose="05000000000000000000" pitchFamily="2" charset="2"/>
                          </a:rPr>
                          <m:t>𝑒𝑥𝑡</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𝑜𝑝𝑡</m:t>
                        </m:r>
                      </m:sub>
                    </m:sSub>
                    <m:r>
                      <a:rPr lang="en-US" b="0" i="1" smtClean="0">
                        <a:solidFill>
                          <a:schemeClr val="accent6"/>
                        </a:solidFill>
                        <a:latin typeface="Cambria Math" panose="02040503050406030204" pitchFamily="18" charset="0"/>
                        <a:sym typeface="Wingdings" panose="05000000000000000000" pitchFamily="2" charset="2"/>
                      </a:rPr>
                      <m:t>=</m:t>
                    </m:r>
                    <m:f>
                      <m:fPr>
                        <m:ctrlPr>
                          <a:rPr lang="en-US" b="0" i="1" smtClean="0">
                            <a:solidFill>
                              <a:schemeClr val="accent6"/>
                            </a:solidFill>
                            <a:latin typeface="Cambria Math" panose="02040503050406030204" pitchFamily="18" charset="0"/>
                            <a:sym typeface="Wingdings" panose="05000000000000000000" pitchFamily="2" charset="2"/>
                          </a:rPr>
                        </m:ctrlPr>
                      </m:fPr>
                      <m:num>
                        <m:r>
                          <a:rPr lang="en-US" b="0" i="1" smtClean="0">
                            <a:solidFill>
                              <a:schemeClr val="accent6"/>
                            </a:solidFill>
                            <a:latin typeface="Cambria Math" panose="02040503050406030204" pitchFamily="18" charset="0"/>
                            <a:sym typeface="Wingdings" panose="05000000000000000000" pitchFamily="2" charset="2"/>
                          </a:rPr>
                          <m:t>𝑉</m:t>
                        </m:r>
                      </m:num>
                      <m:den>
                        <m:r>
                          <a:rPr lang="en-US" b="0" i="1" smtClean="0">
                            <a:solidFill>
                              <a:schemeClr val="accent6"/>
                            </a:solidFill>
                            <a:latin typeface="Cambria Math" panose="02040503050406030204" pitchFamily="18" charset="0"/>
                            <a:sym typeface="Wingdings" panose="05000000000000000000" pitchFamily="2" charset="2"/>
                          </a:rPr>
                          <m:t>2</m:t>
                        </m:r>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𝐼</m:t>
                            </m:r>
                          </m:e>
                          <m:sub>
                            <m:r>
                              <a:rPr lang="en-US" b="0" i="1" smtClean="0">
                                <a:solidFill>
                                  <a:schemeClr val="accent6"/>
                                </a:solidFill>
                                <a:latin typeface="Cambria Math" panose="02040503050406030204" pitchFamily="18" charset="0"/>
                                <a:sym typeface="Wingdings" panose="05000000000000000000" pitchFamily="2" charset="2"/>
                              </a:rPr>
                              <m:t>𝑏</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𝐷𝐶</m:t>
                            </m:r>
                          </m:sub>
                        </m:sSub>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𝐹</m:t>
                            </m:r>
                          </m:e>
                          <m:sub>
                            <m:r>
                              <a:rPr lang="en-US" b="0" i="1" smtClean="0">
                                <a:solidFill>
                                  <a:schemeClr val="accent6"/>
                                </a:solidFill>
                                <a:latin typeface="Cambria Math" panose="02040503050406030204" pitchFamily="18" charset="0"/>
                                <a:sym typeface="Wingdings" panose="05000000000000000000" pitchFamily="2" charset="2"/>
                              </a:rPr>
                              <m:t>𝑏</m:t>
                            </m:r>
                          </m:sub>
                        </m:sSub>
                        <m:r>
                          <m:rPr>
                            <m:sty m:val="p"/>
                          </m:rPr>
                          <a:rPr lang="en-US" b="0" i="0" smtClean="0">
                            <a:solidFill>
                              <a:schemeClr val="accent6"/>
                            </a:solidFill>
                            <a:latin typeface="Cambria Math" panose="02040503050406030204" pitchFamily="18" charset="0"/>
                            <a:sym typeface="Wingdings" panose="05000000000000000000" pitchFamily="2" charset="2"/>
                          </a:rPr>
                          <m:t>sin</m:t>
                        </m:r>
                        <m:r>
                          <a:rPr lang="en-US" b="0" i="1" smtClean="0">
                            <a:solidFill>
                              <a:schemeClr val="accent6"/>
                            </a:solidFill>
                            <a:latin typeface="Cambria Math" panose="02040503050406030204" pitchFamily="18" charset="0"/>
                            <a:sym typeface="Wingdings" panose="05000000000000000000" pitchFamily="2" charset="2"/>
                          </a:rPr>
                          <m:t>⁡(</m:t>
                        </m:r>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𝜙</m:t>
                            </m:r>
                          </m:e>
                          <m:sub>
                            <m:r>
                              <a:rPr lang="en-US" b="0" i="1" smtClean="0">
                                <a:solidFill>
                                  <a:schemeClr val="accent6"/>
                                </a:solidFill>
                                <a:latin typeface="Cambria Math" panose="02040503050406030204" pitchFamily="18" charset="0"/>
                                <a:sym typeface="Wingdings" panose="05000000000000000000" pitchFamily="2" charset="2"/>
                              </a:rPr>
                              <m:t>𝑠</m:t>
                            </m:r>
                          </m:sub>
                        </m:sSub>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𝑅</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𝑄</m:t>
                        </m:r>
                        <m:r>
                          <a:rPr lang="en-US" b="0" i="1" smtClean="0">
                            <a:solidFill>
                              <a:schemeClr val="accent6"/>
                            </a:solidFill>
                            <a:latin typeface="Cambria Math" panose="02040503050406030204" pitchFamily="18" charset="0"/>
                            <a:sym typeface="Wingdings" panose="05000000000000000000" pitchFamily="2" charset="2"/>
                          </a:rPr>
                          <m:t>)</m:t>
                        </m:r>
                      </m:den>
                    </m:f>
                  </m:oMath>
                </a14:m>
                <a:endParaRPr lang="en-US" b="0" dirty="0">
                  <a:solidFill>
                    <a:schemeClr val="accent6"/>
                  </a:solidFill>
                  <a:sym typeface="Wingdings" panose="05000000000000000000" pitchFamily="2" charset="2"/>
                </a:endParaRPr>
              </a:p>
              <a:p>
                <a:pPr marL="0" indent="0">
                  <a:buNone/>
                </a:pPr>
                <a:r>
                  <a:rPr lang="en-GB" dirty="0"/>
                  <a:t>The formulas used were derived in [1]</a:t>
                </a:r>
              </a:p>
            </p:txBody>
          </p:sp>
        </mc:Choice>
        <mc:Fallback xmlns="">
          <p:sp>
            <p:nvSpPr>
              <p:cNvPr id="4" name="Inhaltsplatzhalter 3">
                <a:extLst>
                  <a:ext uri="{FF2B5EF4-FFF2-40B4-BE49-F238E27FC236}">
                    <a16:creationId xmlns:a16="http://schemas.microsoft.com/office/drawing/2014/main" id="{2DE93CB6-3A44-C511-5EB5-16CAADB0C12A}"/>
                  </a:ext>
                </a:extLst>
              </p:cNvPr>
              <p:cNvSpPr>
                <a:spLocks noGrp="1" noRot="1" noChangeAspect="1" noMove="1" noResize="1" noEditPoints="1" noAdjustHandles="1" noChangeArrowheads="1" noChangeShapeType="1" noTextEdit="1"/>
              </p:cNvSpPr>
              <p:nvPr>
                <p:ph idx="1"/>
              </p:nvPr>
            </p:nvSpPr>
            <p:spPr>
              <a:xfrm>
                <a:off x="601920" y="1696190"/>
                <a:ext cx="10515600" cy="4351338"/>
              </a:xfrm>
              <a:blipFill>
                <a:blip r:embed="rId2"/>
                <a:stretch>
                  <a:fillRect l="-928" b="-1120"/>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C035E068-F251-2F11-5BD6-1BC7D015E444}"/>
              </a:ext>
            </a:extLst>
          </p:cNvPr>
          <p:cNvSpPr>
            <a:spLocks noGrp="1"/>
          </p:cNvSpPr>
          <p:nvPr>
            <p:ph type="title"/>
          </p:nvPr>
        </p:nvSpPr>
        <p:spPr/>
        <p:txBody>
          <a:bodyPr>
            <a:normAutofit fontScale="90000"/>
          </a:bodyPr>
          <a:lstStyle/>
          <a:p>
            <a:r>
              <a:rPr lang="en-GB" dirty="0"/>
              <a:t>Appendix</a:t>
            </a:r>
            <a:br>
              <a:rPr lang="en-GB" dirty="0"/>
            </a:br>
            <a:r>
              <a:rPr lang="en-GB" dirty="0"/>
              <a:t>Generator and reflected current</a:t>
            </a:r>
            <a:br>
              <a:rPr lang="en-GB" dirty="0"/>
            </a:br>
            <a:endParaRPr lang="en-GB" dirty="0"/>
          </a:p>
        </p:txBody>
      </p:sp>
      <p:sp>
        <p:nvSpPr>
          <p:cNvPr id="2" name="Fußzeilenplatzhalter 1">
            <a:extLst>
              <a:ext uri="{FF2B5EF4-FFF2-40B4-BE49-F238E27FC236}">
                <a16:creationId xmlns:a16="http://schemas.microsoft.com/office/drawing/2014/main" id="{7AD548DB-C16D-C911-615A-49BB7311D74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6" name="Foliennummernplatzhalter 5">
            <a:extLst>
              <a:ext uri="{FF2B5EF4-FFF2-40B4-BE49-F238E27FC236}">
                <a16:creationId xmlns:a16="http://schemas.microsoft.com/office/drawing/2014/main" id="{D6971C11-FA64-73AE-276D-A5EB9BFAD02D}"/>
              </a:ext>
            </a:extLst>
          </p:cNvPr>
          <p:cNvSpPr>
            <a:spLocks noGrp="1"/>
          </p:cNvSpPr>
          <p:nvPr>
            <p:ph type="sldNum" sz="quarter" idx="13"/>
          </p:nvPr>
        </p:nvSpPr>
        <p:spPr/>
        <p:txBody>
          <a:bodyPr/>
          <a:lstStyle/>
          <a:p>
            <a:fld id="{005C7FBA-D4E9-46CA-9321-3ADA2E368FCD}" type="slidenum">
              <a:rPr lang="en-GB" smtClean="0"/>
              <a:pPr/>
              <a:t>16</a:t>
            </a:fld>
            <a:endParaRPr lang="en-GB" dirty="0"/>
          </a:p>
        </p:txBody>
      </p:sp>
    </p:spTree>
    <p:extLst>
      <p:ext uri="{BB962C8B-B14F-4D97-AF65-F5344CB8AC3E}">
        <p14:creationId xmlns:p14="http://schemas.microsoft.com/office/powerpoint/2010/main" val="1140958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E4F6C01-A41A-8D2B-EE04-298A040ED020}"/>
              </a:ext>
            </a:extLst>
          </p:cNvPr>
          <p:cNvSpPr>
            <a:spLocks noGrp="1"/>
          </p:cNvSpPr>
          <p:nvPr>
            <p:ph idx="1"/>
          </p:nvPr>
        </p:nvSpPr>
        <p:spPr/>
        <p:txBody>
          <a:bodyPr/>
          <a:lstStyle/>
          <a:p>
            <a:pPr marL="0" indent="0">
              <a:buNone/>
            </a:pPr>
            <a:r>
              <a:rPr lang="en-US" dirty="0"/>
              <a:t>[1]: </a:t>
            </a:r>
            <a:r>
              <a:rPr lang="en-GB" dirty="0"/>
              <a:t>Cavity-Beam-Transmitter Interaction Formula Collection with Derivation:  </a:t>
            </a:r>
            <a:r>
              <a:rPr lang="en-GB" dirty="0">
                <a:hlinkClick r:id="rId2"/>
              </a:rPr>
              <a:t>http://cds.cern.ch/record/1323893/files/CERN-ATS-Note-2011-002%20TECH.pdf</a:t>
            </a:r>
            <a:r>
              <a:rPr lang="en-GB" dirty="0"/>
              <a:t> </a:t>
            </a:r>
            <a:endParaRPr lang="en-US" dirty="0"/>
          </a:p>
          <a:p>
            <a:pPr marL="0" indent="0">
              <a:buNone/>
            </a:pPr>
            <a:r>
              <a:rPr lang="en-US" dirty="0"/>
              <a:t>[2]: ILC TDR: </a:t>
            </a:r>
            <a:r>
              <a:rPr lang="en-US" dirty="0">
                <a:hlinkClick r:id="rId3"/>
              </a:rPr>
              <a:t>https://linearcollider.org/files/images/pdf/Acceleratorpart2.pdf</a:t>
            </a:r>
            <a:r>
              <a:rPr lang="en-US" dirty="0"/>
              <a:t> </a:t>
            </a:r>
          </a:p>
          <a:p>
            <a:pPr marL="0" indent="0">
              <a:buNone/>
            </a:pPr>
            <a:r>
              <a:rPr lang="en-US" dirty="0"/>
              <a:t>[3]: </a:t>
            </a:r>
            <a:r>
              <a:rPr lang="en-US" dirty="0">
                <a:hlinkClick r:id="rId4"/>
              </a:rPr>
              <a:t>https://www.desy.de/xfel-beam/mlin_klyst.html</a:t>
            </a:r>
            <a:r>
              <a:rPr lang="en-US" dirty="0"/>
              <a:t> </a:t>
            </a:r>
          </a:p>
          <a:p>
            <a:pPr marL="0" indent="0">
              <a:buNone/>
            </a:pPr>
            <a:r>
              <a:rPr lang="en-US" dirty="0"/>
              <a:t>[4]: </a:t>
            </a:r>
            <a:r>
              <a:rPr lang="en-US" dirty="0">
                <a:hlinkClick r:id="rId5"/>
              </a:rPr>
              <a:t>https://www.xfel.eu/news_and_events/news/index_eng.html?openDirectAnchor=1772</a:t>
            </a:r>
            <a:r>
              <a:rPr lang="en-US" dirty="0"/>
              <a:t> </a:t>
            </a:r>
          </a:p>
          <a:p>
            <a:pPr marL="0" indent="0">
              <a:buNone/>
            </a:pPr>
            <a:r>
              <a:rPr lang="en-GB" dirty="0"/>
              <a:t>[5]: </a:t>
            </a:r>
            <a:r>
              <a:rPr lang="en-GB" dirty="0">
                <a:hlinkClick r:id="rId6"/>
              </a:rPr>
              <a:t>https://indico.cern.ch/event/1356899/</a:t>
            </a:r>
            <a:r>
              <a:rPr lang="en-GB" dirty="0"/>
              <a:t> </a:t>
            </a:r>
          </a:p>
        </p:txBody>
      </p:sp>
      <p:sp>
        <p:nvSpPr>
          <p:cNvPr id="3" name="Titel 2">
            <a:extLst>
              <a:ext uri="{FF2B5EF4-FFF2-40B4-BE49-F238E27FC236}">
                <a16:creationId xmlns:a16="http://schemas.microsoft.com/office/drawing/2014/main" id="{77DBB28E-3878-235B-A872-D098805A40AD}"/>
              </a:ext>
            </a:extLst>
          </p:cNvPr>
          <p:cNvSpPr>
            <a:spLocks noGrp="1"/>
          </p:cNvSpPr>
          <p:nvPr>
            <p:ph type="title"/>
          </p:nvPr>
        </p:nvSpPr>
        <p:spPr/>
        <p:txBody>
          <a:bodyPr/>
          <a:lstStyle/>
          <a:p>
            <a:r>
              <a:rPr lang="en-US" dirty="0"/>
              <a:t>References</a:t>
            </a:r>
            <a:endParaRPr lang="en-GB" dirty="0"/>
          </a:p>
        </p:txBody>
      </p:sp>
      <p:sp>
        <p:nvSpPr>
          <p:cNvPr id="4" name="Fußzeilenplatzhalter 3">
            <a:extLst>
              <a:ext uri="{FF2B5EF4-FFF2-40B4-BE49-F238E27FC236}">
                <a16:creationId xmlns:a16="http://schemas.microsoft.com/office/drawing/2014/main" id="{36E9D028-A015-0673-6F92-E736069D9FC1}"/>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44FDF77A-E094-17ED-C046-DF4C0C25CCB5}"/>
              </a:ext>
            </a:extLst>
          </p:cNvPr>
          <p:cNvSpPr>
            <a:spLocks noGrp="1"/>
          </p:cNvSpPr>
          <p:nvPr>
            <p:ph type="sldNum" sz="quarter" idx="13"/>
          </p:nvPr>
        </p:nvSpPr>
        <p:spPr/>
        <p:txBody>
          <a:bodyPr/>
          <a:lstStyle/>
          <a:p>
            <a:fld id="{005C7FBA-D4E9-46CA-9321-3ADA2E368FCD}" type="slidenum">
              <a:rPr lang="en-GB" smtClean="0"/>
              <a:pPr/>
              <a:t>17</a:t>
            </a:fld>
            <a:endParaRPr lang="en-GB" dirty="0"/>
          </a:p>
        </p:txBody>
      </p:sp>
    </p:spTree>
    <p:extLst>
      <p:ext uri="{BB962C8B-B14F-4D97-AF65-F5344CB8AC3E}">
        <p14:creationId xmlns:p14="http://schemas.microsoft.com/office/powerpoint/2010/main" val="654668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6061142-1FAB-FB4D-B931-DD31C76AF5B2}"/>
              </a:ext>
            </a:extLst>
          </p:cNvPr>
          <p:cNvSpPr>
            <a:spLocks noGrp="1"/>
          </p:cNvSpPr>
          <p:nvPr>
            <p:ph idx="1"/>
          </p:nvPr>
        </p:nvSpPr>
        <p:spPr>
          <a:xfrm>
            <a:off x="838200" y="1712891"/>
            <a:ext cx="10515600" cy="4351338"/>
          </a:xfrm>
        </p:spPr>
        <p:txBody>
          <a:bodyPr/>
          <a:lstStyle/>
          <a:p>
            <a:r>
              <a:rPr lang="en-US" dirty="0"/>
              <a:t>General RF system design criteria</a:t>
            </a:r>
          </a:p>
          <a:p>
            <a:r>
              <a:rPr lang="en-US" dirty="0"/>
              <a:t>RF system requirements</a:t>
            </a:r>
          </a:p>
          <a:p>
            <a:r>
              <a:rPr lang="en-US" dirty="0"/>
              <a:t>Beam loading compensation</a:t>
            </a:r>
          </a:p>
          <a:p>
            <a:r>
              <a:rPr lang="en-US" dirty="0"/>
              <a:t>RF baseline parameters</a:t>
            </a:r>
          </a:p>
          <a:p>
            <a:r>
              <a:rPr lang="en-US" dirty="0"/>
              <a:t>Integration of RF computations into Python package</a:t>
            </a:r>
          </a:p>
          <a:p>
            <a:r>
              <a:rPr lang="en-US" dirty="0"/>
              <a:t>Cost estimate</a:t>
            </a:r>
          </a:p>
          <a:p>
            <a:endParaRPr lang="en-US" dirty="0"/>
          </a:p>
        </p:txBody>
      </p:sp>
      <p:sp>
        <p:nvSpPr>
          <p:cNvPr id="3" name="Titel 2">
            <a:extLst>
              <a:ext uri="{FF2B5EF4-FFF2-40B4-BE49-F238E27FC236}">
                <a16:creationId xmlns:a16="http://schemas.microsoft.com/office/drawing/2014/main" id="{D1220BF0-592B-B257-2EC3-E6D3EC21D2DA}"/>
              </a:ext>
            </a:extLst>
          </p:cNvPr>
          <p:cNvSpPr>
            <a:spLocks noGrp="1"/>
          </p:cNvSpPr>
          <p:nvPr>
            <p:ph type="title"/>
          </p:nvPr>
        </p:nvSpPr>
        <p:spPr/>
        <p:txBody>
          <a:bodyPr/>
          <a:lstStyle/>
          <a:p>
            <a:r>
              <a:rPr lang="en-US" dirty="0"/>
              <a:t>Content</a:t>
            </a:r>
            <a:endParaRPr lang="en-GB" dirty="0"/>
          </a:p>
        </p:txBody>
      </p:sp>
      <p:sp>
        <p:nvSpPr>
          <p:cNvPr id="4" name="Fußzeilenplatzhalter 3">
            <a:extLst>
              <a:ext uri="{FF2B5EF4-FFF2-40B4-BE49-F238E27FC236}">
                <a16:creationId xmlns:a16="http://schemas.microsoft.com/office/drawing/2014/main" id="{96013BEB-7678-DBC7-97FC-0A7FA59B3FE7}"/>
              </a:ext>
            </a:extLst>
          </p:cNvPr>
          <p:cNvSpPr>
            <a:spLocks noGrp="1"/>
          </p:cNvSpPr>
          <p:nvPr>
            <p:ph type="ftr" sz="quarter" idx="12"/>
          </p:nvPr>
        </p:nvSpPr>
        <p:spPr/>
        <p:txBody>
          <a:bodyPr/>
          <a:lstStyle/>
          <a:p>
            <a:r>
              <a:rPr lang="en-GB" dirty="0"/>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B6E96090-C304-E9CD-DDBA-6D5AE5D73DE7}"/>
              </a:ext>
            </a:extLst>
          </p:cNvPr>
          <p:cNvSpPr>
            <a:spLocks noGrp="1"/>
          </p:cNvSpPr>
          <p:nvPr>
            <p:ph type="sldNum" sz="quarter" idx="13"/>
          </p:nvPr>
        </p:nvSpPr>
        <p:spPr/>
        <p:txBody>
          <a:bodyPr/>
          <a:lstStyle/>
          <a:p>
            <a:fld id="{005C7FBA-D4E9-46CA-9321-3ADA2E368FCD}" type="slidenum">
              <a:rPr lang="en-GB" smtClean="0"/>
              <a:pPr/>
              <a:t>2</a:t>
            </a:fld>
            <a:endParaRPr lang="en-GB" dirty="0"/>
          </a:p>
        </p:txBody>
      </p:sp>
      <p:pic>
        <p:nvPicPr>
          <p:cNvPr id="7" name="Grafik 6" descr="Ein Bild, das Text, Screenshot, Schrift, Diagramm enthält.&#10;&#10;Automatisch generierte Beschreibung">
            <a:extLst>
              <a:ext uri="{FF2B5EF4-FFF2-40B4-BE49-F238E27FC236}">
                <a16:creationId xmlns:a16="http://schemas.microsoft.com/office/drawing/2014/main" id="{1CA5F143-E254-FBE3-A4EA-A8DF743153B2}"/>
              </a:ext>
            </a:extLst>
          </p:cNvPr>
          <p:cNvPicPr>
            <a:picLocks noChangeAspect="1"/>
          </p:cNvPicPr>
          <p:nvPr/>
        </p:nvPicPr>
        <p:blipFill rotWithShape="1">
          <a:blip r:embed="rId2">
            <a:extLst>
              <a:ext uri="{28A0092B-C50C-407E-A947-70E740481C1C}">
                <a14:useLocalDpi xmlns:a14="http://schemas.microsoft.com/office/drawing/2010/main" val="0"/>
              </a:ext>
            </a:extLst>
          </a:blip>
          <a:srcRect b="50000"/>
          <a:stretch/>
        </p:blipFill>
        <p:spPr>
          <a:xfrm>
            <a:off x="1517315" y="4446158"/>
            <a:ext cx="8258175" cy="2019300"/>
          </a:xfrm>
          <a:prstGeom prst="rect">
            <a:avLst/>
          </a:prstGeom>
        </p:spPr>
      </p:pic>
      <p:sp>
        <p:nvSpPr>
          <p:cNvPr id="8" name="Rechteck 7">
            <a:extLst>
              <a:ext uri="{FF2B5EF4-FFF2-40B4-BE49-F238E27FC236}">
                <a16:creationId xmlns:a16="http://schemas.microsoft.com/office/drawing/2014/main" id="{EB1DF68A-FC9A-9498-8D46-8BFAD190F6BD}"/>
              </a:ext>
            </a:extLst>
          </p:cNvPr>
          <p:cNvSpPr/>
          <p:nvPr/>
        </p:nvSpPr>
        <p:spPr>
          <a:xfrm>
            <a:off x="7254910" y="4722725"/>
            <a:ext cx="1225898" cy="1225899"/>
          </a:xfrm>
          <a:prstGeom prst="rect">
            <a:avLst/>
          </a:prstGeom>
          <a:noFill/>
          <a:ln w="508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360281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5DA9385-FEB0-1A0B-2A17-38ECB8BD97EE}"/>
              </a:ext>
            </a:extLst>
          </p:cNvPr>
          <p:cNvSpPr>
            <a:spLocks noGrp="1"/>
          </p:cNvSpPr>
          <p:nvPr>
            <p:ph type="title"/>
          </p:nvPr>
        </p:nvSpPr>
        <p:spPr/>
        <p:txBody>
          <a:bodyPr/>
          <a:lstStyle/>
          <a:p>
            <a:r>
              <a:rPr lang="de-CH" dirty="0"/>
              <a:t>General design </a:t>
            </a:r>
            <a:r>
              <a:rPr lang="en-US" dirty="0"/>
              <a:t>criteria</a:t>
            </a:r>
            <a:r>
              <a:rPr lang="de-CH" dirty="0"/>
              <a:t> </a:t>
            </a:r>
            <a:r>
              <a:rPr lang="de-CH" dirty="0" err="1"/>
              <a:t>for</a:t>
            </a:r>
            <a:r>
              <a:rPr lang="de-CH" dirty="0"/>
              <a:t> </a:t>
            </a:r>
            <a:br>
              <a:rPr lang="de-CH" dirty="0"/>
            </a:br>
            <a:r>
              <a:rPr lang="de-CH" dirty="0"/>
              <a:t>RF </a:t>
            </a:r>
            <a:r>
              <a:rPr lang="de-CH" dirty="0" err="1"/>
              <a:t>systems</a:t>
            </a:r>
            <a:r>
              <a:rPr lang="de-CH" dirty="0"/>
              <a:t> I</a:t>
            </a:r>
            <a:endParaRPr lang="en-GB" dirty="0"/>
          </a:p>
        </p:txBody>
      </p:sp>
      <p:sp>
        <p:nvSpPr>
          <p:cNvPr id="5" name="Foliennummernplatzhalter 4">
            <a:extLst>
              <a:ext uri="{FF2B5EF4-FFF2-40B4-BE49-F238E27FC236}">
                <a16:creationId xmlns:a16="http://schemas.microsoft.com/office/drawing/2014/main" id="{26BE9650-5E7A-E790-DCE5-AF656F4121EE}"/>
              </a:ext>
            </a:extLst>
          </p:cNvPr>
          <p:cNvSpPr>
            <a:spLocks noGrp="1"/>
          </p:cNvSpPr>
          <p:nvPr>
            <p:ph type="sldNum" sz="quarter" idx="13"/>
          </p:nvPr>
        </p:nvSpPr>
        <p:spPr/>
        <p:txBody>
          <a:bodyPr/>
          <a:lstStyle/>
          <a:p>
            <a:fld id="{005C7FBA-D4E9-46CA-9321-3ADA2E368FCD}" type="slidenum">
              <a:rPr lang="en-GB" smtClean="0">
                <a:latin typeface="Arial" panose="020B0604020202020204" pitchFamily="34" charset="0"/>
              </a:rPr>
              <a:pPr/>
              <a:t>3</a:t>
            </a:fld>
            <a:endParaRPr lang="en-GB" dirty="0">
              <a:latin typeface="Arial" panose="020B0604020202020204" pitchFamily="34" charset="0"/>
            </a:endParaRPr>
          </a:p>
        </p:txBody>
      </p:sp>
      <p:pic>
        <p:nvPicPr>
          <p:cNvPr id="9" name="Grafik 8">
            <a:extLst>
              <a:ext uri="{FF2B5EF4-FFF2-40B4-BE49-F238E27FC236}">
                <a16:creationId xmlns:a16="http://schemas.microsoft.com/office/drawing/2014/main" id="{900B4E8E-DF47-4E03-67BB-A7F89D0E76CF}"/>
              </a:ext>
            </a:extLst>
          </p:cNvPr>
          <p:cNvPicPr>
            <a:picLocks noChangeAspect="1"/>
          </p:cNvPicPr>
          <p:nvPr/>
        </p:nvPicPr>
        <p:blipFill>
          <a:blip r:embed="rId2"/>
          <a:stretch>
            <a:fillRect/>
          </a:stretch>
        </p:blipFill>
        <p:spPr>
          <a:xfrm rot="10800000" flipV="1">
            <a:off x="2820544" y="2424711"/>
            <a:ext cx="5194834" cy="1109009"/>
          </a:xfrm>
          <a:prstGeom prst="rect">
            <a:avLst/>
          </a:prstGeom>
        </p:spPr>
      </p:pic>
      <p:sp>
        <p:nvSpPr>
          <p:cNvPr id="10" name="Textfeld 9">
            <a:extLst>
              <a:ext uri="{FF2B5EF4-FFF2-40B4-BE49-F238E27FC236}">
                <a16:creationId xmlns:a16="http://schemas.microsoft.com/office/drawing/2014/main" id="{C27B6CBD-68DA-B04C-358A-C5D5151D5DC3}"/>
              </a:ext>
            </a:extLst>
          </p:cNvPr>
          <p:cNvSpPr txBox="1"/>
          <p:nvPr/>
        </p:nvSpPr>
        <p:spPr>
          <a:xfrm>
            <a:off x="3202680" y="1975100"/>
            <a:ext cx="4430563" cy="400110"/>
          </a:xfrm>
          <a:prstGeom prst="rect">
            <a:avLst/>
          </a:prstGeom>
          <a:noFill/>
        </p:spPr>
        <p:txBody>
          <a:bodyPr wrap="square" rtlCol="0">
            <a:spAutoFit/>
          </a:bodyPr>
          <a:lstStyle/>
          <a:p>
            <a:r>
              <a:rPr lang="de-CH" sz="2000" dirty="0">
                <a:latin typeface="Arial" panose="020B0604020202020204" pitchFamily="34" charset="0"/>
                <a:cs typeface="Arial" panose="020B0604020202020204" pitchFamily="34" charset="0"/>
              </a:rPr>
              <a:t>Baseline 1.3 GHz 9-cell TESLA </a:t>
            </a:r>
            <a:r>
              <a:rPr lang="en-US" sz="2000" dirty="0">
                <a:latin typeface="Arial" panose="020B0604020202020204" pitchFamily="34" charset="0"/>
                <a:cs typeface="Arial" panose="020B0604020202020204" pitchFamily="34" charset="0"/>
              </a:rPr>
              <a:t>cavity</a:t>
            </a:r>
          </a:p>
        </p:txBody>
      </p:sp>
      <p:sp>
        <p:nvSpPr>
          <p:cNvPr id="11" name="Textfeld 10">
            <a:extLst>
              <a:ext uri="{FF2B5EF4-FFF2-40B4-BE49-F238E27FC236}">
                <a16:creationId xmlns:a16="http://schemas.microsoft.com/office/drawing/2014/main" id="{5ACB90D2-7CBD-D6D1-EC6E-AE6E96F4B566}"/>
              </a:ext>
            </a:extLst>
          </p:cNvPr>
          <p:cNvSpPr txBox="1"/>
          <p:nvPr/>
        </p:nvSpPr>
        <p:spPr>
          <a:xfrm>
            <a:off x="8153285" y="1865545"/>
            <a:ext cx="3771364" cy="4093428"/>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R/Q</a:t>
            </a:r>
            <a:r>
              <a:rPr lang="en-US" sz="2000" dirty="0">
                <a:latin typeface="Arial" panose="020B0604020202020204" pitchFamily="34" charset="0"/>
                <a:cs typeface="Arial" panose="020B0604020202020204" pitchFamily="34" charset="0"/>
              </a:rPr>
              <a:t> (geometric impedance):</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Transverse and longitudinal parameters</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Determine the </a:t>
            </a:r>
            <a:r>
              <a:rPr lang="en-US" sz="2000" b="1" dirty="0">
                <a:latin typeface="Arial" panose="020B0604020202020204" pitchFamily="34" charset="0"/>
                <a:cs typeface="Arial" panose="020B0604020202020204" pitchFamily="34" charset="0"/>
              </a:rPr>
              <a:t>interaction between the cavity fields and the particles</a:t>
            </a:r>
            <a:r>
              <a:rPr lang="en-US" sz="2000" dirty="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For fundamental accelerating mode </a:t>
            </a:r>
          </a:p>
          <a:p>
            <a:pPr marL="800100" lvl="1"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sym typeface="Wingdings" panose="05000000000000000000" pitchFamily="2" charset="2"/>
              </a:rPr>
              <a:t>high R/Q desired</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For higher order modes </a:t>
            </a:r>
          </a:p>
          <a:p>
            <a:pPr marL="800100" lvl="1"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sym typeface="Wingdings" panose="05000000000000000000" pitchFamily="2" charset="2"/>
              </a:rPr>
              <a:t>reduction of R/Q desired</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Purely dependent on the </a:t>
            </a:r>
            <a:r>
              <a:rPr lang="en-US" sz="2000" b="1" dirty="0">
                <a:latin typeface="Arial" panose="020B0604020202020204" pitchFamily="34" charset="0"/>
                <a:cs typeface="Arial" panose="020B0604020202020204" pitchFamily="34" charset="0"/>
              </a:rPr>
              <a:t>cavity shape</a:t>
            </a:r>
            <a:r>
              <a:rPr lang="en-US" sz="2000" dirty="0">
                <a:latin typeface="Arial" panose="020B0604020202020204" pitchFamily="34" charset="0"/>
                <a:cs typeface="Arial" panose="020B0604020202020204" pitchFamily="34" charset="0"/>
              </a:rPr>
              <a:t>. </a:t>
            </a:r>
          </a:p>
        </p:txBody>
      </p:sp>
      <mc:AlternateContent xmlns:mc="http://schemas.openxmlformats.org/markup-compatibility/2006">
        <mc:Choice xmlns:a14="http://schemas.microsoft.com/office/drawing/2010/main" Requires="a14">
          <p:sp>
            <p:nvSpPr>
              <p:cNvPr id="12" name="Textfeld 11">
                <a:extLst>
                  <a:ext uri="{FF2B5EF4-FFF2-40B4-BE49-F238E27FC236}">
                    <a16:creationId xmlns:a16="http://schemas.microsoft.com/office/drawing/2014/main" id="{E2CBA675-BFAF-A8C5-D0FF-E0A33DD08582}"/>
                  </a:ext>
                </a:extLst>
              </p:cNvPr>
              <p:cNvSpPr txBox="1"/>
              <p:nvPr/>
            </p:nvSpPr>
            <p:spPr>
              <a:xfrm>
                <a:off x="173747" y="1910495"/>
                <a:ext cx="2646798" cy="3506986"/>
              </a:xfrm>
              <a:prstGeom prst="rect">
                <a:avLst/>
              </a:prstGeom>
              <a:noFill/>
            </p:spPr>
            <p:txBody>
              <a:bodyPr wrap="square" rtlCol="0">
                <a:spAutoFit/>
              </a:bodyPr>
              <a:lstStyle/>
              <a:p>
                <a14:m>
                  <m:oMath xmlns:m="http://schemas.openxmlformats.org/officeDocument/2006/math">
                    <m:sSub>
                      <m:sSubPr>
                        <m:ctrlPr>
                          <a:rPr lang="de-CH" sz="2000" b="1" i="1" smtClean="0">
                            <a:latin typeface="Cambria Math" panose="02040503050406030204" pitchFamily="18" charset="0"/>
                          </a:rPr>
                        </m:ctrlPr>
                      </m:sSubPr>
                      <m:e>
                        <m:r>
                          <a:rPr lang="de-CH" sz="2000" b="1" i="1" smtClean="0">
                            <a:latin typeface="Cambria Math" panose="02040503050406030204" pitchFamily="18" charset="0"/>
                          </a:rPr>
                          <m:t>𝒇</m:t>
                        </m:r>
                      </m:e>
                      <m:sub>
                        <m:r>
                          <a:rPr lang="de-CH" sz="2000" b="1" i="1" smtClean="0">
                            <a:latin typeface="Cambria Math" panose="02040503050406030204" pitchFamily="18" charset="0"/>
                          </a:rPr>
                          <m:t>𝒓𝒇</m:t>
                        </m:r>
                      </m:sub>
                    </m:sSub>
                  </m:oMath>
                </a14:m>
                <a:r>
                  <a:rPr lang="en-GB" sz="2000" b="1"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defines: </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The cell-size of the cavity </a:t>
                </a:r>
                <a14:m>
                  <m:oMath xmlns:m="http://schemas.openxmlformats.org/officeDocument/2006/math">
                    <m:r>
                      <m:rPr>
                        <m:nor/>
                      </m:rPr>
                      <a:rPr lang="en-GB" sz="2000" dirty="0">
                        <a:latin typeface="Arial" panose="020B0604020202020204" pitchFamily="34" charset="0"/>
                        <a:cs typeface="Arial" panose="020B0604020202020204" pitchFamily="34" charset="0"/>
                      </a:rPr>
                      <m:t>(</m:t>
                    </m:r>
                    <m:r>
                      <a:rPr lang="en-US" sz="2000" b="0" i="1" smtClean="0">
                        <a:latin typeface="Cambria Math" panose="02040503050406030204" pitchFamily="18" charset="0"/>
                        <a:cs typeface="Arial" panose="020B0604020202020204" pitchFamily="34" charset="0"/>
                      </a:rPr>
                      <m:t>𝜆</m:t>
                    </m:r>
                    <m:r>
                      <a:rPr lang="en-US" sz="2000" b="0" i="1" smtClean="0">
                        <a:latin typeface="Cambria Math" panose="02040503050406030204" pitchFamily="18" charset="0"/>
                        <a:cs typeface="Arial" panose="020B0604020202020204" pitchFamily="34" charset="0"/>
                      </a:rPr>
                      <m:t>/2</m:t>
                    </m:r>
                  </m:oMath>
                </a14:m>
                <a:r>
                  <a:rPr lang="en-GB" sz="2000" dirty="0">
                    <a:latin typeface="Arial" panose="020B0604020202020204" pitchFamily="34" charset="0"/>
                    <a:cs typeface="Arial" panose="020B0604020202020204" pitchFamily="34" charset="0"/>
                  </a:rPr>
                  <a:t>)</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Achievable gradients </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Possible bunch lengths as the bunch has to fit into one cell in elliptical multicell cavities</a:t>
                </a:r>
              </a:p>
            </p:txBody>
          </p:sp>
        </mc:Choice>
        <mc:Fallback>
          <p:sp>
            <p:nvSpPr>
              <p:cNvPr id="12" name="Textfeld 11">
                <a:extLst>
                  <a:ext uri="{FF2B5EF4-FFF2-40B4-BE49-F238E27FC236}">
                    <a16:creationId xmlns:a16="http://schemas.microsoft.com/office/drawing/2014/main" id="{E2CBA675-BFAF-A8C5-D0FF-E0A33DD08582}"/>
                  </a:ext>
                </a:extLst>
              </p:cNvPr>
              <p:cNvSpPr txBox="1">
                <a:spLocks noRot="1" noChangeAspect="1" noMove="1" noResize="1" noEditPoints="1" noAdjustHandles="1" noChangeArrowheads="1" noChangeShapeType="1" noTextEdit="1"/>
              </p:cNvSpPr>
              <p:nvPr/>
            </p:nvSpPr>
            <p:spPr>
              <a:xfrm>
                <a:off x="173747" y="1910495"/>
                <a:ext cx="2646798" cy="3506986"/>
              </a:xfrm>
              <a:prstGeom prst="rect">
                <a:avLst/>
              </a:prstGeom>
              <a:blipFill>
                <a:blip r:embed="rId3"/>
                <a:stretch>
                  <a:fillRect l="-2074" t="-868" b="-2083"/>
                </a:stretch>
              </a:blipFill>
            </p:spPr>
            <p:txBody>
              <a:bodyPr/>
              <a:lstStyle/>
              <a:p>
                <a:r>
                  <a:rPr lang="en-GB">
                    <a:noFill/>
                  </a:rPr>
                  <a:t> </a:t>
                </a:r>
              </a:p>
            </p:txBody>
          </p:sp>
        </mc:Fallback>
      </mc:AlternateContent>
      <p:sp>
        <p:nvSpPr>
          <p:cNvPr id="23" name="Fußzeilenplatzhalter 22">
            <a:extLst>
              <a:ext uri="{FF2B5EF4-FFF2-40B4-BE49-F238E27FC236}">
                <a16:creationId xmlns:a16="http://schemas.microsoft.com/office/drawing/2014/main" id="{F73E594C-C214-F3AA-34BF-FCB488BEF042}"/>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mc:AlternateContent xmlns:mc="http://schemas.openxmlformats.org/markup-compatibility/2006">
        <mc:Choice xmlns:a14="http://schemas.microsoft.com/office/drawing/2010/main" Requires="a14">
          <p:sp>
            <p:nvSpPr>
              <p:cNvPr id="41" name="Textfeld 40">
                <a:extLst>
                  <a:ext uri="{FF2B5EF4-FFF2-40B4-BE49-F238E27FC236}">
                    <a16:creationId xmlns:a16="http://schemas.microsoft.com/office/drawing/2014/main" id="{C05C5638-AE94-8F97-EBA4-706382FB46B9}"/>
                  </a:ext>
                </a:extLst>
              </p:cNvPr>
              <p:cNvSpPr txBox="1"/>
              <p:nvPr/>
            </p:nvSpPr>
            <p:spPr>
              <a:xfrm>
                <a:off x="4163516" y="3832432"/>
                <a:ext cx="2646798" cy="1938992"/>
              </a:xfrm>
              <a:prstGeom prst="rect">
                <a:avLst/>
              </a:prstGeom>
              <a:noFill/>
            </p:spPr>
            <p:txBody>
              <a:bodyPr wrap="square" rtlCol="0">
                <a:spAutoFit/>
              </a:bodyPr>
              <a:lstStyle/>
              <a:p>
                <a14:m>
                  <m:oMath xmlns:m="http://schemas.openxmlformats.org/officeDocument/2006/math">
                    <m:sSub>
                      <m:sSubPr>
                        <m:ctrlPr>
                          <a:rPr lang="en-US" sz="2000" b="0" i="1" smtClean="0">
                            <a:latin typeface="Cambria Math" panose="02040503050406030204" pitchFamily="18" charset="0"/>
                            <a:cs typeface="Arial" panose="020B0604020202020204" pitchFamily="34" charset="0"/>
                          </a:rPr>
                        </m:ctrlPr>
                      </m:sSubPr>
                      <m:e>
                        <m:r>
                          <a:rPr lang="en-US" sz="2000" b="0" i="1" smtClean="0">
                            <a:latin typeface="Cambria Math" panose="02040503050406030204" pitchFamily="18" charset="0"/>
                            <a:cs typeface="Arial" panose="020B0604020202020204" pitchFamily="34" charset="0"/>
                          </a:rPr>
                          <m:t>𝑁</m:t>
                        </m:r>
                      </m:e>
                      <m:sub>
                        <m:r>
                          <a:rPr lang="en-US" sz="2000" b="0" i="1" smtClean="0">
                            <a:latin typeface="Cambria Math" panose="02040503050406030204" pitchFamily="18" charset="0"/>
                            <a:cs typeface="Arial" panose="020B0604020202020204" pitchFamily="34" charset="0"/>
                          </a:rPr>
                          <m:t>𝑐𝑒𝑙𝑙𝑠</m:t>
                        </m:r>
                      </m:sub>
                    </m:sSub>
                  </m:oMath>
                </a14:m>
                <a:r>
                  <a:rPr lang="en-GB" sz="2000" dirty="0">
                    <a:latin typeface="Arial" panose="020B0604020202020204" pitchFamily="34" charset="0"/>
                    <a:cs typeface="Arial" panose="020B0604020202020204" pitchFamily="34" charset="0"/>
                  </a:rPr>
                  <a:t>: Changes the requirements on the couplers, both fundamental power coupler and higher order mode couplers</a:t>
                </a:r>
              </a:p>
            </p:txBody>
          </p:sp>
        </mc:Choice>
        <mc:Fallback>
          <p:sp>
            <p:nvSpPr>
              <p:cNvPr id="41" name="Textfeld 40">
                <a:extLst>
                  <a:ext uri="{FF2B5EF4-FFF2-40B4-BE49-F238E27FC236}">
                    <a16:creationId xmlns:a16="http://schemas.microsoft.com/office/drawing/2014/main" id="{C05C5638-AE94-8F97-EBA4-706382FB46B9}"/>
                  </a:ext>
                </a:extLst>
              </p:cNvPr>
              <p:cNvSpPr txBox="1">
                <a:spLocks noRot="1" noChangeAspect="1" noMove="1" noResize="1" noEditPoints="1" noAdjustHandles="1" noChangeArrowheads="1" noChangeShapeType="1" noTextEdit="1"/>
              </p:cNvSpPr>
              <p:nvPr/>
            </p:nvSpPr>
            <p:spPr>
              <a:xfrm>
                <a:off x="4163516" y="3832432"/>
                <a:ext cx="2646798" cy="1938992"/>
              </a:xfrm>
              <a:prstGeom prst="rect">
                <a:avLst/>
              </a:prstGeom>
              <a:blipFill>
                <a:blip r:embed="rId4"/>
                <a:stretch>
                  <a:fillRect l="-2535" t="-1572" b="-5031"/>
                </a:stretch>
              </a:blipFill>
            </p:spPr>
            <p:txBody>
              <a:bodyPr/>
              <a:lstStyle/>
              <a:p>
                <a:r>
                  <a:rPr lang="en-GB">
                    <a:noFill/>
                  </a:rPr>
                  <a:t> </a:t>
                </a:r>
              </a:p>
            </p:txBody>
          </p:sp>
        </mc:Fallback>
      </mc:AlternateContent>
    </p:spTree>
    <p:extLst>
      <p:ext uri="{BB962C8B-B14F-4D97-AF65-F5344CB8AC3E}">
        <p14:creationId xmlns:p14="http://schemas.microsoft.com/office/powerpoint/2010/main" val="345910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7C636D7-021E-D0CB-7411-2135A462D5E5}"/>
              </a:ext>
            </a:extLst>
          </p:cNvPr>
          <p:cNvSpPr>
            <a:spLocks noGrp="1"/>
          </p:cNvSpPr>
          <p:nvPr>
            <p:ph idx="1"/>
          </p:nvPr>
        </p:nvSpPr>
        <p:spPr>
          <a:xfrm>
            <a:off x="838200" y="1825625"/>
            <a:ext cx="6928945" cy="4710906"/>
          </a:xfrm>
        </p:spPr>
        <p:txBody>
          <a:bodyPr>
            <a:normAutofit lnSpcReduction="10000"/>
          </a:bodyPr>
          <a:lstStyle/>
          <a:p>
            <a:r>
              <a:rPr lang="en-US" sz="2400" dirty="0">
                <a:latin typeface="Arial" panose="020B0604020202020204" pitchFamily="34" charset="0"/>
                <a:cs typeface="Arial" panose="020B0604020202020204" pitchFamily="34" charset="0"/>
              </a:rPr>
              <a:t>Higher order modes (HOM) are unwanted resonances at higher frequencies </a:t>
            </a:r>
            <a:r>
              <a:rPr lang="en-US" dirty="0"/>
              <a:t>which occur inside the cavity and are induced by the beam passage</a:t>
            </a: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Higher order mode </a:t>
            </a:r>
            <a:r>
              <a:rPr lang="en-US" sz="2400" b="1" dirty="0">
                <a:latin typeface="Arial" panose="020B0604020202020204" pitchFamily="34" charset="0"/>
                <a:cs typeface="Arial" panose="020B0604020202020204" pitchFamily="34" charset="0"/>
              </a:rPr>
              <a:t>quality factors</a:t>
            </a:r>
            <a:r>
              <a:rPr lang="en-US" sz="2400" dirty="0">
                <a:latin typeface="Arial" panose="020B0604020202020204" pitchFamily="34" charset="0"/>
                <a:cs typeface="Arial" panose="020B0604020202020204" pitchFamily="34" charset="0"/>
              </a:rPr>
              <a:t> are controlled through the design of (multiple) </a:t>
            </a:r>
            <a:r>
              <a:rPr lang="en-US" sz="2400" b="1" dirty="0">
                <a:latin typeface="Arial" panose="020B0604020202020204" pitchFamily="34" charset="0"/>
                <a:cs typeface="Arial" panose="020B0604020202020204" pitchFamily="34" charset="0"/>
              </a:rPr>
              <a:t>HOM couplers </a:t>
            </a:r>
            <a:r>
              <a:rPr lang="en-US" sz="2400" dirty="0">
                <a:latin typeface="Arial" panose="020B0604020202020204" pitchFamily="34" charset="0"/>
                <a:cs typeface="Arial" panose="020B0604020202020204" pitchFamily="34" charset="0"/>
              </a:rPr>
              <a:t>to reduce the negative impact on the beam (longitudinal and transverse)</a:t>
            </a:r>
          </a:p>
          <a:p>
            <a:r>
              <a:rPr lang="en-US" sz="2400" dirty="0">
                <a:latin typeface="Arial" panose="020B0604020202020204" pitchFamily="34" charset="0"/>
                <a:cs typeface="Arial" panose="020B0604020202020204" pitchFamily="34" charset="0"/>
              </a:rPr>
              <a:t>Multiplication of R/Q and the quality factor yields the impedance  and therefore magnitude with which the beam induces voltage</a:t>
            </a:r>
          </a:p>
          <a:p>
            <a:pPr marL="0" indent="0">
              <a:buNone/>
            </a:pPr>
            <a:r>
              <a:rPr lang="en-US" sz="2400" dirty="0">
                <a:latin typeface="Arial" panose="020B0604020202020204" pitchFamily="34" charset="0"/>
                <a:cs typeface="Arial" panose="020B0604020202020204" pitchFamily="34" charset="0"/>
                <a:sym typeface="Wingdings" panose="05000000000000000000" pitchFamily="2" charset="2"/>
              </a:rPr>
              <a:t> Requirements from transverse and longitudinal beam dynamics necessary as input for the design process of the cavity and couplers</a:t>
            </a:r>
            <a:endParaRPr lang="en-GB"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GB" dirty="0"/>
          </a:p>
        </p:txBody>
      </p:sp>
      <p:sp>
        <p:nvSpPr>
          <p:cNvPr id="3" name="Titel 2">
            <a:extLst>
              <a:ext uri="{FF2B5EF4-FFF2-40B4-BE49-F238E27FC236}">
                <a16:creationId xmlns:a16="http://schemas.microsoft.com/office/drawing/2014/main" id="{15DA9385-FEB0-1A0B-2A17-38ECB8BD97EE}"/>
              </a:ext>
            </a:extLst>
          </p:cNvPr>
          <p:cNvSpPr>
            <a:spLocks noGrp="1"/>
          </p:cNvSpPr>
          <p:nvPr>
            <p:ph type="title"/>
          </p:nvPr>
        </p:nvSpPr>
        <p:spPr/>
        <p:txBody>
          <a:bodyPr/>
          <a:lstStyle/>
          <a:p>
            <a:r>
              <a:rPr lang="de-CH" dirty="0"/>
              <a:t>General design </a:t>
            </a:r>
            <a:r>
              <a:rPr lang="de-CH" dirty="0" err="1"/>
              <a:t>criteria</a:t>
            </a:r>
            <a:r>
              <a:rPr lang="de-CH" dirty="0"/>
              <a:t> </a:t>
            </a:r>
            <a:r>
              <a:rPr lang="de-CH" dirty="0" err="1"/>
              <a:t>for</a:t>
            </a:r>
            <a:r>
              <a:rPr lang="de-CH" dirty="0"/>
              <a:t> </a:t>
            </a:r>
            <a:br>
              <a:rPr lang="de-CH" dirty="0"/>
            </a:br>
            <a:r>
              <a:rPr lang="de-CH" dirty="0"/>
              <a:t>RF </a:t>
            </a:r>
            <a:r>
              <a:rPr lang="de-CH" dirty="0" err="1"/>
              <a:t>systems</a:t>
            </a:r>
            <a:r>
              <a:rPr lang="de-CH" dirty="0"/>
              <a:t> II</a:t>
            </a:r>
            <a:endParaRPr lang="en-GB" dirty="0"/>
          </a:p>
        </p:txBody>
      </p:sp>
      <p:sp>
        <p:nvSpPr>
          <p:cNvPr id="23" name="Fußzeilenplatzhalter 22">
            <a:extLst>
              <a:ext uri="{FF2B5EF4-FFF2-40B4-BE49-F238E27FC236}">
                <a16:creationId xmlns:a16="http://schemas.microsoft.com/office/drawing/2014/main" id="{F73E594C-C214-F3AA-34BF-FCB488BEF042}"/>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26BE9650-5E7A-E790-DCE5-AF656F4121EE}"/>
              </a:ext>
            </a:extLst>
          </p:cNvPr>
          <p:cNvSpPr>
            <a:spLocks noGrp="1"/>
          </p:cNvSpPr>
          <p:nvPr>
            <p:ph type="sldNum" sz="quarter" idx="13"/>
          </p:nvPr>
        </p:nvSpPr>
        <p:spPr/>
        <p:txBody>
          <a:bodyPr/>
          <a:lstStyle/>
          <a:p>
            <a:fld id="{005C7FBA-D4E9-46CA-9321-3ADA2E368FCD}" type="slidenum">
              <a:rPr lang="en-GB" smtClean="0">
                <a:latin typeface="Arial" panose="020B0604020202020204" pitchFamily="34" charset="0"/>
              </a:rPr>
              <a:pPr/>
              <a:t>4</a:t>
            </a:fld>
            <a:endParaRPr lang="en-GB" dirty="0">
              <a:latin typeface="Arial" panose="020B0604020202020204" pitchFamily="34" charset="0"/>
            </a:endParaRPr>
          </a:p>
        </p:txBody>
      </p:sp>
      <p:pic>
        <p:nvPicPr>
          <p:cNvPr id="28" name="Grafik 27" descr="Ein Bild, das Symbol, Design enthält.&#10;&#10;Automatisch generierte Beschreibung">
            <a:extLst>
              <a:ext uri="{FF2B5EF4-FFF2-40B4-BE49-F238E27FC236}">
                <a16:creationId xmlns:a16="http://schemas.microsoft.com/office/drawing/2014/main" id="{1AF1A45E-644B-DC14-C2D2-84375913AA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0431" y="2347870"/>
            <a:ext cx="3328397" cy="3206313"/>
          </a:xfrm>
          <a:prstGeom prst="rect">
            <a:avLst/>
          </a:prstGeom>
        </p:spPr>
      </p:pic>
    </p:spTree>
    <p:extLst>
      <p:ext uri="{BB962C8B-B14F-4D97-AF65-F5344CB8AC3E}">
        <p14:creationId xmlns:p14="http://schemas.microsoft.com/office/powerpoint/2010/main" val="186439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descr="Ein Bild, das Zylinder, rot, Pfeife Flöte Rohr, draußen enthält.&#10;&#10;Automatisch generierte Beschreibung">
            <a:extLst>
              <a:ext uri="{FF2B5EF4-FFF2-40B4-BE49-F238E27FC236}">
                <a16:creationId xmlns:a16="http://schemas.microsoft.com/office/drawing/2014/main" id="{6532A96E-CFC5-A6A2-1954-B19FDFAB2DF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6664331" y="1552187"/>
            <a:ext cx="1308482" cy="2445144"/>
          </a:xfrm>
        </p:spPr>
      </p:pic>
      <p:sp>
        <p:nvSpPr>
          <p:cNvPr id="3" name="Titel 2">
            <a:extLst>
              <a:ext uri="{FF2B5EF4-FFF2-40B4-BE49-F238E27FC236}">
                <a16:creationId xmlns:a16="http://schemas.microsoft.com/office/drawing/2014/main" id="{15DA9385-FEB0-1A0B-2A17-38ECB8BD97EE}"/>
              </a:ext>
            </a:extLst>
          </p:cNvPr>
          <p:cNvSpPr>
            <a:spLocks noGrp="1"/>
          </p:cNvSpPr>
          <p:nvPr>
            <p:ph type="title"/>
          </p:nvPr>
        </p:nvSpPr>
        <p:spPr/>
        <p:txBody>
          <a:bodyPr/>
          <a:lstStyle/>
          <a:p>
            <a:r>
              <a:rPr lang="de-CH" dirty="0"/>
              <a:t>General design </a:t>
            </a:r>
            <a:r>
              <a:rPr lang="de-CH" dirty="0" err="1"/>
              <a:t>criteria</a:t>
            </a:r>
            <a:r>
              <a:rPr lang="de-CH" dirty="0"/>
              <a:t> </a:t>
            </a:r>
            <a:r>
              <a:rPr lang="de-CH" dirty="0" err="1"/>
              <a:t>for</a:t>
            </a:r>
            <a:r>
              <a:rPr lang="de-CH" dirty="0"/>
              <a:t> </a:t>
            </a:r>
            <a:br>
              <a:rPr lang="de-CH" dirty="0"/>
            </a:br>
            <a:r>
              <a:rPr lang="de-CH" dirty="0"/>
              <a:t>RF </a:t>
            </a:r>
            <a:r>
              <a:rPr lang="de-CH" dirty="0" err="1"/>
              <a:t>systems</a:t>
            </a:r>
            <a:r>
              <a:rPr lang="de-CH" dirty="0"/>
              <a:t> III</a:t>
            </a:r>
            <a:endParaRPr lang="en-GB" dirty="0"/>
          </a:p>
        </p:txBody>
      </p:sp>
      <p:sp>
        <p:nvSpPr>
          <p:cNvPr id="5" name="Foliennummernplatzhalter 4">
            <a:extLst>
              <a:ext uri="{FF2B5EF4-FFF2-40B4-BE49-F238E27FC236}">
                <a16:creationId xmlns:a16="http://schemas.microsoft.com/office/drawing/2014/main" id="{26BE9650-5E7A-E790-DCE5-AF656F4121EE}"/>
              </a:ext>
            </a:extLst>
          </p:cNvPr>
          <p:cNvSpPr>
            <a:spLocks noGrp="1"/>
          </p:cNvSpPr>
          <p:nvPr>
            <p:ph type="sldNum" sz="quarter" idx="13"/>
          </p:nvPr>
        </p:nvSpPr>
        <p:spPr/>
        <p:txBody>
          <a:bodyPr/>
          <a:lstStyle/>
          <a:p>
            <a:fld id="{005C7FBA-D4E9-46CA-9321-3ADA2E368FCD}" type="slidenum">
              <a:rPr lang="en-GB" smtClean="0">
                <a:latin typeface="Arial" panose="020B0604020202020204" pitchFamily="34" charset="0"/>
              </a:rPr>
              <a:pPr/>
              <a:t>5</a:t>
            </a:fld>
            <a:endParaRPr lang="en-GB" dirty="0">
              <a:latin typeface="Arial" panose="020B0604020202020204" pitchFamily="34" charset="0"/>
            </a:endParaRPr>
          </a:p>
        </p:txBody>
      </p:sp>
      <p:sp>
        <p:nvSpPr>
          <p:cNvPr id="8" name="Textfeld 7">
            <a:extLst>
              <a:ext uri="{FF2B5EF4-FFF2-40B4-BE49-F238E27FC236}">
                <a16:creationId xmlns:a16="http://schemas.microsoft.com/office/drawing/2014/main" id="{B26EE847-9125-444A-D78C-BFAC23DFA985}"/>
              </a:ext>
            </a:extLst>
          </p:cNvPr>
          <p:cNvSpPr txBox="1"/>
          <p:nvPr/>
        </p:nvSpPr>
        <p:spPr>
          <a:xfrm>
            <a:off x="6375519" y="4502457"/>
            <a:ext cx="3086385" cy="1323439"/>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Cryomodules</a:t>
            </a:r>
            <a:r>
              <a:rPr lang="en-US" sz="2000" dirty="0">
                <a:latin typeface="Arial" panose="020B0604020202020204" pitchFamily="34" charset="0"/>
                <a:cs typeface="Arial" panose="020B0604020202020204" pitchFamily="34" charset="0"/>
              </a:rPr>
              <a:t> and cryogenic plants to cool the cavities; integration into the tunnel/surface</a:t>
            </a:r>
          </a:p>
        </p:txBody>
      </p:sp>
      <p:pic>
        <p:nvPicPr>
          <p:cNvPr id="14" name="Grafik 13" descr="Ein Bild, das Zylinder, Screenshot, Lampe, Design enthält.&#10;&#10;Automatisch generierte Beschreibung">
            <a:extLst>
              <a:ext uri="{FF2B5EF4-FFF2-40B4-BE49-F238E27FC236}">
                <a16:creationId xmlns:a16="http://schemas.microsoft.com/office/drawing/2014/main" id="{9129F8C3-0528-84BC-1035-7DD5CB833A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1782" y="1775032"/>
            <a:ext cx="2092226" cy="2110526"/>
          </a:xfrm>
          <a:prstGeom prst="rect">
            <a:avLst/>
          </a:prstGeom>
        </p:spPr>
      </p:pic>
      <p:sp>
        <p:nvSpPr>
          <p:cNvPr id="17" name="Textfeld 16">
            <a:extLst>
              <a:ext uri="{FF2B5EF4-FFF2-40B4-BE49-F238E27FC236}">
                <a16:creationId xmlns:a16="http://schemas.microsoft.com/office/drawing/2014/main" id="{C3C2BB78-063B-ACA0-C7F8-B8AD4F5ADF11}"/>
              </a:ext>
            </a:extLst>
          </p:cNvPr>
          <p:cNvSpPr txBox="1"/>
          <p:nvPr/>
        </p:nvSpPr>
        <p:spPr>
          <a:xfrm>
            <a:off x="245129" y="1654177"/>
            <a:ext cx="3050483" cy="4093428"/>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Fundamental mode quality factor is dominated by the design of the </a:t>
            </a:r>
            <a:r>
              <a:rPr lang="en-US" sz="2000" b="1" dirty="0">
                <a:latin typeface="Arial" panose="020B0604020202020204" pitchFamily="34" charset="0"/>
                <a:cs typeface="Arial" panose="020B0604020202020204" pitchFamily="34" charset="0"/>
              </a:rPr>
              <a:t>fundamental power coupler (FPC):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Impacts long. beam dynamics via decay time of the beam induced field</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Impacts power requirements and filling time of the cavity</a:t>
            </a:r>
          </a:p>
        </p:txBody>
      </p:sp>
      <p:pic>
        <p:nvPicPr>
          <p:cNvPr id="20" name="Grafik 19" descr="Ein Bild, das Pfeife Flöte Rohr, Bautechnik, Stahl, Industrie enthält.&#10;&#10;Automatisch generierte Beschreibung">
            <a:extLst>
              <a:ext uri="{FF2B5EF4-FFF2-40B4-BE49-F238E27FC236}">
                <a16:creationId xmlns:a16="http://schemas.microsoft.com/office/drawing/2014/main" id="{6E52E524-9478-D6E7-C4A6-C3EFDF8633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1782" y="4239344"/>
            <a:ext cx="2777278" cy="1849667"/>
          </a:xfrm>
          <a:prstGeom prst="rect">
            <a:avLst/>
          </a:prstGeom>
        </p:spPr>
      </p:pic>
      <p:sp>
        <p:nvSpPr>
          <p:cNvPr id="21" name="Textfeld 20">
            <a:extLst>
              <a:ext uri="{FF2B5EF4-FFF2-40B4-BE49-F238E27FC236}">
                <a16:creationId xmlns:a16="http://schemas.microsoft.com/office/drawing/2014/main" id="{D0FE941A-0449-D3DC-CF48-9B85D8813B46}"/>
              </a:ext>
            </a:extLst>
          </p:cNvPr>
          <p:cNvSpPr txBox="1"/>
          <p:nvPr/>
        </p:nvSpPr>
        <p:spPr>
          <a:xfrm>
            <a:off x="8656065" y="1819248"/>
            <a:ext cx="3086385" cy="2554545"/>
          </a:xfrm>
          <a:prstGeom prst="rect">
            <a:avLst/>
          </a:prstGeom>
          <a:noFill/>
        </p:spPr>
        <p:txBody>
          <a:bodyPr wrap="square" rtlCol="0">
            <a:spAutoFit/>
          </a:bodyPr>
          <a:lstStyle/>
          <a:p>
            <a:r>
              <a:rPr lang="de-CH" sz="2000" dirty="0">
                <a:latin typeface="Arial" panose="020B0604020202020204" pitchFamily="34" charset="0"/>
                <a:cs typeface="Arial" panose="020B0604020202020204" pitchFamily="34" charset="0"/>
              </a:rPr>
              <a:t>MW </a:t>
            </a:r>
            <a:r>
              <a:rPr lang="en-US" sz="2000" dirty="0">
                <a:latin typeface="Arial" panose="020B0604020202020204" pitchFamily="34" charset="0"/>
                <a:cs typeface="Arial" panose="020B0604020202020204" pitchFamily="34" charset="0"/>
              </a:rPr>
              <a:t>class</a:t>
            </a:r>
            <a:r>
              <a:rPr lang="de-CH"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pulsed</a:t>
            </a:r>
            <a:r>
              <a:rPr lang="de-CH" sz="2000" dirty="0">
                <a:latin typeface="Arial" panose="020B0604020202020204" pitchFamily="34" charset="0"/>
                <a:cs typeface="Arial" panose="020B0604020202020204" pitchFamily="34" charset="0"/>
              </a:rPr>
              <a:t> </a:t>
            </a:r>
            <a:r>
              <a:rPr lang="de-CH" sz="2000" b="1" dirty="0">
                <a:latin typeface="Arial" panose="020B0604020202020204" pitchFamily="34" charset="0"/>
                <a:cs typeface="Arial" panose="020B0604020202020204" pitchFamily="34" charset="0"/>
              </a:rPr>
              <a:t>Klystrons</a:t>
            </a:r>
            <a:r>
              <a:rPr lang="de-CH" sz="2000" dirty="0">
                <a:latin typeface="Arial" panose="020B0604020202020204" pitchFamily="34" charset="0"/>
                <a:cs typeface="Arial" panose="020B0604020202020204" pitchFamily="34" charset="0"/>
              </a:rPr>
              <a:t> and </a:t>
            </a:r>
            <a:r>
              <a:rPr lang="en-US" sz="2000" dirty="0">
                <a:latin typeface="Arial" panose="020B0604020202020204" pitchFamily="34" charset="0"/>
                <a:cs typeface="Arial" panose="020B0604020202020204" pitchFamily="34" charset="0"/>
              </a:rPr>
              <a:t>systems</a:t>
            </a:r>
            <a:r>
              <a:rPr lang="de-CH"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of waveguides to drive the cavities;</a:t>
            </a:r>
          </a:p>
          <a:p>
            <a:r>
              <a:rPr lang="en-US" sz="2000" dirty="0">
                <a:latin typeface="Arial" panose="020B0604020202020204" pitchFamily="34" charset="0"/>
                <a:cs typeface="Arial" panose="020B0604020202020204" pitchFamily="34" charset="0"/>
              </a:rPr>
              <a:t>Klystron efficiency and distribution losses will add to the power consumption</a:t>
            </a:r>
            <a:endParaRPr lang="en-GB" sz="2000" dirty="0">
              <a:latin typeface="Arial" panose="020B0604020202020204" pitchFamily="34" charset="0"/>
              <a:cs typeface="Arial" panose="020B0604020202020204" pitchFamily="34" charset="0"/>
            </a:endParaRPr>
          </a:p>
        </p:txBody>
      </p:sp>
      <p:sp>
        <p:nvSpPr>
          <p:cNvPr id="23" name="Fußzeilenplatzhalter 22">
            <a:extLst>
              <a:ext uri="{FF2B5EF4-FFF2-40B4-BE49-F238E27FC236}">
                <a16:creationId xmlns:a16="http://schemas.microsoft.com/office/drawing/2014/main" id="{F73E594C-C214-F3AA-34BF-FCB488BEF042}"/>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2" name="Textfeld 1">
            <a:extLst>
              <a:ext uri="{FF2B5EF4-FFF2-40B4-BE49-F238E27FC236}">
                <a16:creationId xmlns:a16="http://schemas.microsoft.com/office/drawing/2014/main" id="{06D25BCF-9E65-0EDB-A5E8-381C18407E5D}"/>
              </a:ext>
            </a:extLst>
          </p:cNvPr>
          <p:cNvSpPr txBox="1"/>
          <p:nvPr/>
        </p:nvSpPr>
        <p:spPr>
          <a:xfrm>
            <a:off x="3353459" y="6105958"/>
            <a:ext cx="984052" cy="369332"/>
          </a:xfrm>
          <a:prstGeom prst="rect">
            <a:avLst/>
          </a:prstGeom>
          <a:noFill/>
        </p:spPr>
        <p:txBody>
          <a:bodyPr wrap="none" rtlCol="0">
            <a:spAutoFit/>
          </a:bodyPr>
          <a:lstStyle/>
          <a:p>
            <a:r>
              <a:rPr lang="en-GB" dirty="0"/>
              <a:t>From [4]</a:t>
            </a:r>
          </a:p>
        </p:txBody>
      </p:sp>
    </p:spTree>
    <p:extLst>
      <p:ext uri="{BB962C8B-B14F-4D97-AF65-F5344CB8AC3E}">
        <p14:creationId xmlns:p14="http://schemas.microsoft.com/office/powerpoint/2010/main" val="4172928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9E96764-CB14-22E2-E956-4429C2F7717D}"/>
              </a:ext>
            </a:extLst>
          </p:cNvPr>
          <p:cNvSpPr>
            <a:spLocks noGrp="1"/>
          </p:cNvSpPr>
          <p:nvPr>
            <p:ph idx="1"/>
          </p:nvPr>
        </p:nvSpPr>
        <p:spPr>
          <a:xfrm>
            <a:off x="834800" y="1460883"/>
            <a:ext cx="10515600" cy="5004575"/>
          </a:xfrm>
        </p:spPr>
        <p:txBody>
          <a:bodyPr>
            <a:normAutofit fontScale="92500" lnSpcReduction="10000"/>
          </a:bodyPr>
          <a:lstStyle/>
          <a:p>
            <a:r>
              <a:rPr lang="en-US" dirty="0"/>
              <a:t>Two counter-rotating beams with a single </a:t>
            </a:r>
            <a:r>
              <a:rPr lang="en-US" b="1" dirty="0"/>
              <a:t>high-intensity bunch</a:t>
            </a:r>
          </a:p>
          <a:p>
            <a:pPr lvl="1"/>
            <a:r>
              <a:rPr lang="en-US" dirty="0"/>
              <a:t>High transient beam loading</a:t>
            </a:r>
          </a:p>
          <a:p>
            <a:r>
              <a:rPr lang="en-US" b="1" dirty="0"/>
              <a:t>High energy gain</a:t>
            </a:r>
            <a:r>
              <a:rPr lang="en-US" dirty="0"/>
              <a:t> to preserve muon lifetime</a:t>
            </a:r>
          </a:p>
          <a:p>
            <a:pPr lvl="1"/>
            <a:r>
              <a:rPr lang="en-US" dirty="0"/>
              <a:t>High voltage per turn </a:t>
            </a:r>
            <a:r>
              <a:rPr lang="en-US" dirty="0">
                <a:sym typeface="Wingdings" panose="05000000000000000000" pitchFamily="2" charset="2"/>
              </a:rPr>
              <a:t> h</a:t>
            </a:r>
            <a:r>
              <a:rPr lang="en-US" dirty="0"/>
              <a:t>igh cavity gradient &amp; large number of cavities</a:t>
            </a:r>
          </a:p>
          <a:p>
            <a:r>
              <a:rPr lang="en-US" b="1" dirty="0"/>
              <a:t>Short acceleration time </a:t>
            </a:r>
          </a:p>
          <a:p>
            <a:pPr lvl="1"/>
            <a:r>
              <a:rPr lang="en-US" dirty="0"/>
              <a:t>Cavities will be operated in pulsed mode (duty cycle of a few %)</a:t>
            </a:r>
          </a:p>
          <a:p>
            <a:r>
              <a:rPr lang="en-US" dirty="0"/>
              <a:t>Beams must be kept stable during acceleration despite large synchrotron tune</a:t>
            </a:r>
          </a:p>
          <a:p>
            <a:pPr lvl="1"/>
            <a:r>
              <a:rPr lang="en-US" dirty="0"/>
              <a:t>Separation of RF system into </a:t>
            </a:r>
            <a:r>
              <a:rPr lang="en-US" b="1" dirty="0"/>
              <a:t>multiple stations</a:t>
            </a:r>
            <a:r>
              <a:rPr lang="en-US" dirty="0"/>
              <a:t> all around the ring</a:t>
            </a:r>
          </a:p>
          <a:p>
            <a:r>
              <a:rPr lang="en-US" b="1" dirty="0"/>
              <a:t>RF-frequency swing </a:t>
            </a:r>
            <a:r>
              <a:rPr lang="en-US" dirty="0"/>
              <a:t>will be required to compensate for changing orbit lengths in hybrid RCSs</a:t>
            </a:r>
          </a:p>
          <a:p>
            <a:pPr lvl="1"/>
            <a:r>
              <a:rPr lang="en-US" dirty="0"/>
              <a:t>Fast reactive tuners necessary</a:t>
            </a:r>
          </a:p>
          <a:p>
            <a:r>
              <a:rPr lang="en-US" dirty="0"/>
              <a:t>Non-linear energy gain leads to the requirement for </a:t>
            </a:r>
            <a:r>
              <a:rPr lang="en-US" b="1" dirty="0"/>
              <a:t>additional cavities</a:t>
            </a:r>
            <a:endParaRPr lang="en-US" dirty="0">
              <a:sym typeface="Wingdings" panose="05000000000000000000" pitchFamily="2" charset="2"/>
            </a:endParaRPr>
          </a:p>
          <a:p>
            <a:pPr lvl="1"/>
            <a:r>
              <a:rPr lang="en-US" dirty="0">
                <a:sym typeface="Wingdings" panose="05000000000000000000" pitchFamily="2" charset="2"/>
              </a:rPr>
              <a:t>The maximum number of cavities has to be installed but is not required during the full acceleration time. </a:t>
            </a:r>
            <a:endParaRPr lang="en-US" dirty="0"/>
          </a:p>
        </p:txBody>
      </p:sp>
      <p:sp>
        <p:nvSpPr>
          <p:cNvPr id="3" name="Titel 2">
            <a:extLst>
              <a:ext uri="{FF2B5EF4-FFF2-40B4-BE49-F238E27FC236}">
                <a16:creationId xmlns:a16="http://schemas.microsoft.com/office/drawing/2014/main" id="{74273F8C-A1E7-4568-F561-8E3B8A5F79CC}"/>
              </a:ext>
            </a:extLst>
          </p:cNvPr>
          <p:cNvSpPr>
            <a:spLocks noGrp="1"/>
          </p:cNvSpPr>
          <p:nvPr>
            <p:ph type="title"/>
          </p:nvPr>
        </p:nvSpPr>
        <p:spPr/>
        <p:txBody>
          <a:bodyPr/>
          <a:lstStyle/>
          <a:p>
            <a:r>
              <a:rPr lang="en-US" dirty="0"/>
              <a:t>RF system requirements</a:t>
            </a:r>
          </a:p>
        </p:txBody>
      </p:sp>
      <p:sp>
        <p:nvSpPr>
          <p:cNvPr id="4" name="Fußzeilenplatzhalter 3">
            <a:extLst>
              <a:ext uri="{FF2B5EF4-FFF2-40B4-BE49-F238E27FC236}">
                <a16:creationId xmlns:a16="http://schemas.microsoft.com/office/drawing/2014/main" id="{7023E5E4-5A7C-A71E-852A-85928E1777E4}"/>
              </a:ext>
            </a:extLst>
          </p:cNvPr>
          <p:cNvSpPr>
            <a:spLocks noGrp="1"/>
          </p:cNvSpPr>
          <p:nvPr>
            <p:ph type="ftr" sz="quarter" idx="12"/>
          </p:nvPr>
        </p:nvSpPr>
        <p:spPr/>
        <p:txBody>
          <a:bodyPr/>
          <a:lstStyle/>
          <a:p>
            <a:r>
              <a:rPr lang="en-GB" dirty="0">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1435C64C-0F11-ABBD-1C43-AB99607D10F9}"/>
              </a:ext>
            </a:extLst>
          </p:cNvPr>
          <p:cNvSpPr>
            <a:spLocks noGrp="1"/>
          </p:cNvSpPr>
          <p:nvPr>
            <p:ph type="sldNum" sz="quarter" idx="13"/>
          </p:nvPr>
        </p:nvSpPr>
        <p:spPr/>
        <p:txBody>
          <a:bodyPr/>
          <a:lstStyle/>
          <a:p>
            <a:fld id="{005C7FBA-D4E9-46CA-9321-3ADA2E368FCD}" type="slidenum">
              <a:rPr lang="en-GB" smtClean="0"/>
              <a:pPr/>
              <a:t>6</a:t>
            </a:fld>
            <a:endParaRPr lang="en-GB" dirty="0"/>
          </a:p>
        </p:txBody>
      </p:sp>
    </p:spTree>
    <p:extLst>
      <p:ext uri="{BB962C8B-B14F-4D97-AF65-F5344CB8AC3E}">
        <p14:creationId xmlns:p14="http://schemas.microsoft.com/office/powerpoint/2010/main" val="132380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a:extLst>
                  <a:ext uri="{FF2B5EF4-FFF2-40B4-BE49-F238E27FC236}">
                    <a16:creationId xmlns:a16="http://schemas.microsoft.com/office/drawing/2014/main" id="{800932BC-2DF3-3D3E-2DD0-AC83142D3C57}"/>
                  </a:ext>
                </a:extLst>
              </p:cNvPr>
              <p:cNvSpPr>
                <a:spLocks noGrp="1"/>
              </p:cNvSpPr>
              <p:nvPr>
                <p:ph idx="1"/>
              </p:nvPr>
            </p:nvSpPr>
            <p:spPr>
              <a:xfrm>
                <a:off x="838200" y="1825624"/>
                <a:ext cx="10515600" cy="4639833"/>
              </a:xfrm>
            </p:spPr>
            <p:txBody>
              <a:bodyPr>
                <a:normAutofit/>
              </a:bodyPr>
              <a:lstStyle/>
              <a:p>
                <a:r>
                  <a:rPr lang="en-US" dirty="0"/>
                  <a:t>Two free parameters can be used and adjusted to reach optimum RF power efficiency: </a:t>
                </a:r>
              </a:p>
              <a:p>
                <a:pPr marL="0" indent="0" algn="ctr">
                  <a:buNone/>
                </a:pPr>
                <a:r>
                  <a:rPr lang="en-US" dirty="0"/>
                  <a:t>Loaded quality factor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𝑸</m:t>
                        </m:r>
                      </m:e>
                      <m:sub>
                        <m:r>
                          <a:rPr lang="en-US" b="1" i="1" smtClean="0">
                            <a:latin typeface="Cambria Math" panose="02040503050406030204" pitchFamily="18" charset="0"/>
                          </a:rPr>
                          <m:t>𝑳</m:t>
                        </m:r>
                      </m:sub>
                    </m:sSub>
                  </m:oMath>
                </a14:m>
                <a:r>
                  <a:rPr lang="en-US" dirty="0"/>
                  <a:t> and cavity detuning </a:t>
                </a:r>
                <a14:m>
                  <m:oMath xmlns:m="http://schemas.openxmlformats.org/officeDocument/2006/math">
                    <m:r>
                      <a:rPr lang="en-US" b="1" i="0" smtClean="0">
                        <a:latin typeface="Cambria Math" panose="02040503050406030204" pitchFamily="18" charset="0"/>
                      </a:rPr>
                      <m:t>𝚫</m:t>
                    </m:r>
                    <m:r>
                      <a:rPr lang="en-US" b="1" i="1" smtClean="0">
                        <a:latin typeface="Cambria Math" panose="02040503050406030204" pitchFamily="18" charset="0"/>
                      </a:rPr>
                      <m:t>𝝎</m:t>
                    </m:r>
                  </m:oMath>
                </a14:m>
                <a:endParaRPr lang="en-US" dirty="0"/>
              </a:p>
              <a:p>
                <a:pPr marL="0" indent="0">
                  <a:buNone/>
                </a:pPr>
                <a:endParaRPr lang="en-US" dirty="0"/>
              </a:p>
              <a:p>
                <a:pPr marL="0" indent="0">
                  <a:buNone/>
                </a:pPr>
                <a:r>
                  <a:rPr lang="en-US" dirty="0"/>
                  <a:t>	</a:t>
                </a:r>
              </a:p>
              <a:p>
                <a:pPr marL="0" indent="0">
                  <a:buNone/>
                </a:pPr>
                <a:endParaRPr lang="en-US" dirty="0"/>
              </a:p>
              <a:p>
                <a:r>
                  <a:rPr lang="en-US" dirty="0"/>
                  <a:t>The values depend on the beam and cavity parameters and w</a:t>
                </a:r>
                <a:r>
                  <a:rPr lang="en-US" sz="2400" dirty="0"/>
                  <a:t>ill be different for each RCS.</a:t>
                </a:r>
                <a:endParaRPr lang="en-GB" sz="2400" dirty="0"/>
              </a:p>
              <a:p>
                <a:r>
                  <a:rPr lang="en-GB" dirty="0"/>
                  <a:t>Deviating from these leads to higher power consumption and parts of the power being reflected back towards the generator. </a:t>
                </a:r>
              </a:p>
              <a:p>
                <a:r>
                  <a:rPr lang="en-GB" dirty="0"/>
                  <a:t>BUT: deviation might be desirable from long. beam dynamics standpoint</a:t>
                </a:r>
              </a:p>
            </p:txBody>
          </p:sp>
        </mc:Choice>
        <mc:Fallback>
          <p:sp>
            <p:nvSpPr>
              <p:cNvPr id="2" name="Inhaltsplatzhalter 1">
                <a:extLst>
                  <a:ext uri="{FF2B5EF4-FFF2-40B4-BE49-F238E27FC236}">
                    <a16:creationId xmlns:a16="http://schemas.microsoft.com/office/drawing/2014/main" id="{800932BC-2DF3-3D3E-2DD0-AC83142D3C57}"/>
                  </a:ext>
                </a:extLst>
              </p:cNvPr>
              <p:cNvSpPr>
                <a:spLocks noGrp="1" noRot="1" noChangeAspect="1" noMove="1" noResize="1" noEditPoints="1" noAdjustHandles="1" noChangeArrowheads="1" noChangeShapeType="1" noTextEdit="1"/>
              </p:cNvSpPr>
              <p:nvPr>
                <p:ph idx="1"/>
              </p:nvPr>
            </p:nvSpPr>
            <p:spPr>
              <a:xfrm>
                <a:off x="838200" y="1825624"/>
                <a:ext cx="10515600" cy="4639833"/>
              </a:xfrm>
              <a:blipFill>
                <a:blip r:embed="rId2"/>
                <a:stretch>
                  <a:fillRect l="-812" t="-1706" b="-2100"/>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0B342913-0EBC-FE9D-21C1-C40A11CBC6E7}"/>
              </a:ext>
            </a:extLst>
          </p:cNvPr>
          <p:cNvSpPr>
            <a:spLocks noGrp="1"/>
          </p:cNvSpPr>
          <p:nvPr>
            <p:ph type="title"/>
          </p:nvPr>
        </p:nvSpPr>
        <p:spPr/>
        <p:txBody>
          <a:bodyPr/>
          <a:lstStyle/>
          <a:p>
            <a:r>
              <a:rPr lang="en-US" dirty="0"/>
              <a:t>Beam loading compensation I</a:t>
            </a:r>
            <a:endParaRPr lang="en-GB" dirty="0"/>
          </a:p>
        </p:txBody>
      </p:sp>
      <p:sp>
        <p:nvSpPr>
          <p:cNvPr id="4" name="Fußzeilenplatzhalter 3">
            <a:extLst>
              <a:ext uri="{FF2B5EF4-FFF2-40B4-BE49-F238E27FC236}">
                <a16:creationId xmlns:a16="http://schemas.microsoft.com/office/drawing/2014/main" id="{E6C76B16-7C9C-E648-680A-55F3FA592059}"/>
              </a:ext>
            </a:extLst>
          </p:cNvPr>
          <p:cNvSpPr>
            <a:spLocks noGrp="1"/>
          </p:cNvSpPr>
          <p:nvPr>
            <p:ph type="ftr" sz="quarter" idx="12"/>
          </p:nvPr>
        </p:nvSpPr>
        <p:spPr/>
        <p:txBody>
          <a:bodyPr/>
          <a:lstStyle/>
          <a:p>
            <a:r>
              <a:rPr lang="en-GB" dirty="0">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014B5BA1-A0B3-92EC-F29C-8E41EAC24AF5}"/>
              </a:ext>
            </a:extLst>
          </p:cNvPr>
          <p:cNvSpPr>
            <a:spLocks noGrp="1"/>
          </p:cNvSpPr>
          <p:nvPr>
            <p:ph type="sldNum" sz="quarter" idx="13"/>
          </p:nvPr>
        </p:nvSpPr>
        <p:spPr/>
        <p:txBody>
          <a:bodyPr/>
          <a:lstStyle/>
          <a:p>
            <a:fld id="{005C7FBA-D4E9-46CA-9321-3ADA2E368FCD}" type="slidenum">
              <a:rPr lang="en-GB" smtClean="0"/>
              <a:pPr/>
              <a:t>7</a:t>
            </a:fld>
            <a:endParaRPr lang="en-GB" dirty="0"/>
          </a:p>
        </p:txBody>
      </p:sp>
      <p:cxnSp>
        <p:nvCxnSpPr>
          <p:cNvPr id="9" name="Gerade Verbindung mit Pfeil 8">
            <a:extLst>
              <a:ext uri="{FF2B5EF4-FFF2-40B4-BE49-F238E27FC236}">
                <a16:creationId xmlns:a16="http://schemas.microsoft.com/office/drawing/2014/main" id="{07A5FCFD-C3FE-9D5E-C6DF-92890E6840AA}"/>
              </a:ext>
            </a:extLst>
          </p:cNvPr>
          <p:cNvCxnSpPr>
            <a:cxnSpLocks/>
          </p:cNvCxnSpPr>
          <p:nvPr/>
        </p:nvCxnSpPr>
        <p:spPr>
          <a:xfrm>
            <a:off x="5869576" y="3102586"/>
            <a:ext cx="0" cy="410638"/>
          </a:xfrm>
          <a:prstGeom prst="straightConnector1">
            <a:avLst/>
          </a:prstGeom>
          <a:ln w="25400" cap="flat">
            <a:tailEnd type="stealth" w="lg" len="lg"/>
          </a:ln>
        </p:spPr>
        <p:style>
          <a:lnRef idx="1">
            <a:schemeClr val="accent1"/>
          </a:lnRef>
          <a:fillRef idx="0">
            <a:schemeClr val="accent1"/>
          </a:fillRef>
          <a:effectRef idx="0">
            <a:schemeClr val="accent1"/>
          </a:effectRef>
          <a:fontRef idx="minor">
            <a:schemeClr val="tx1"/>
          </a:fontRef>
        </p:style>
      </p:cxnSp>
      <p:sp>
        <p:nvSpPr>
          <p:cNvPr id="10" name="Textfeld 9">
            <a:extLst>
              <a:ext uri="{FF2B5EF4-FFF2-40B4-BE49-F238E27FC236}">
                <a16:creationId xmlns:a16="http://schemas.microsoft.com/office/drawing/2014/main" id="{EA32D69B-8733-2C66-DE20-A2CCF59BC2C1}"/>
              </a:ext>
            </a:extLst>
          </p:cNvPr>
          <p:cNvSpPr txBox="1"/>
          <p:nvPr/>
        </p:nvSpPr>
        <p:spPr>
          <a:xfrm>
            <a:off x="7965801" y="3310051"/>
            <a:ext cx="3619377" cy="646331"/>
          </a:xfrm>
          <a:prstGeom prst="rect">
            <a:avLst/>
          </a:prstGeom>
          <a:noFill/>
        </p:spPr>
        <p:txBody>
          <a:bodyPr wrap="square" rtlCol="0">
            <a:spAutoFit/>
          </a:bodyPr>
          <a:lstStyle/>
          <a:p>
            <a:r>
              <a:rPr lang="en-US" dirty="0">
                <a:solidFill>
                  <a:srgbClr val="27509F"/>
                </a:solidFill>
                <a:latin typeface="Arial" panose="020B0604020202020204" pitchFamily="34" charset="0"/>
                <a:cs typeface="Arial" panose="020B0604020202020204" pitchFamily="34" charset="0"/>
              </a:rPr>
              <a:t>Reduces imaginary part of reflected and generator power</a:t>
            </a:r>
            <a:endParaRPr lang="en-GB" dirty="0">
              <a:solidFill>
                <a:srgbClr val="27509F"/>
              </a:solidFill>
              <a:latin typeface="Arial" panose="020B0604020202020204" pitchFamily="34" charset="0"/>
              <a:cs typeface="Arial" panose="020B0604020202020204" pitchFamily="34" charset="0"/>
            </a:endParaRPr>
          </a:p>
        </p:txBody>
      </p:sp>
      <p:sp>
        <p:nvSpPr>
          <p:cNvPr id="11" name="Textfeld 10">
            <a:extLst>
              <a:ext uri="{FF2B5EF4-FFF2-40B4-BE49-F238E27FC236}">
                <a16:creationId xmlns:a16="http://schemas.microsoft.com/office/drawing/2014/main" id="{1F96B9CB-3501-95B3-7522-68BD6F7C7972}"/>
              </a:ext>
            </a:extLst>
          </p:cNvPr>
          <p:cNvSpPr txBox="1"/>
          <p:nvPr/>
        </p:nvSpPr>
        <p:spPr>
          <a:xfrm>
            <a:off x="4059886" y="3567862"/>
            <a:ext cx="3619379" cy="646331"/>
          </a:xfrm>
          <a:prstGeom prst="rect">
            <a:avLst/>
          </a:prstGeom>
          <a:noFill/>
        </p:spPr>
        <p:txBody>
          <a:bodyPr wrap="square" rtlCol="0">
            <a:spAutoFit/>
          </a:bodyPr>
          <a:lstStyle/>
          <a:p>
            <a:pPr algn="ctr"/>
            <a:r>
              <a:rPr lang="en-US" dirty="0">
                <a:solidFill>
                  <a:srgbClr val="27509F"/>
                </a:solidFill>
                <a:latin typeface="Arial" panose="020B0604020202020204" pitchFamily="34" charset="0"/>
                <a:cs typeface="Arial" panose="020B0604020202020204" pitchFamily="34" charset="0"/>
              </a:rPr>
              <a:t>Reduces real part of reflected and generator power</a:t>
            </a:r>
            <a:endParaRPr lang="en-GB" dirty="0">
              <a:solidFill>
                <a:srgbClr val="27509F"/>
              </a:solidFill>
              <a:latin typeface="Arial" panose="020B0604020202020204" pitchFamily="34" charset="0"/>
              <a:cs typeface="Arial" panose="020B0604020202020204" pitchFamily="34" charset="0"/>
            </a:endParaRPr>
          </a:p>
        </p:txBody>
      </p:sp>
      <p:cxnSp>
        <p:nvCxnSpPr>
          <p:cNvPr id="15" name="Gerade Verbindung mit Pfeil 14">
            <a:extLst>
              <a:ext uri="{FF2B5EF4-FFF2-40B4-BE49-F238E27FC236}">
                <a16:creationId xmlns:a16="http://schemas.microsoft.com/office/drawing/2014/main" id="{FDBBBC4A-599C-C413-0DF4-0425EDB3470A}"/>
              </a:ext>
            </a:extLst>
          </p:cNvPr>
          <p:cNvCxnSpPr>
            <a:cxnSpLocks/>
          </p:cNvCxnSpPr>
          <p:nvPr/>
        </p:nvCxnSpPr>
        <p:spPr>
          <a:xfrm>
            <a:off x="9077959" y="3026887"/>
            <a:ext cx="374229" cy="283164"/>
          </a:xfrm>
          <a:prstGeom prst="straightConnector1">
            <a:avLst/>
          </a:prstGeom>
          <a:ln w="25400" cap="flat">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9861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901F75C-CFBE-B5C2-49EE-A1308CC298D5}"/>
              </a:ext>
            </a:extLst>
          </p:cNvPr>
          <p:cNvSpPr>
            <a:spLocks noGrp="1"/>
          </p:cNvSpPr>
          <p:nvPr>
            <p:ph type="title"/>
          </p:nvPr>
        </p:nvSpPr>
        <p:spPr/>
        <p:txBody>
          <a:bodyPr/>
          <a:lstStyle/>
          <a:p>
            <a:r>
              <a:rPr lang="en-US" dirty="0"/>
              <a:t>Beam loading compensation II</a:t>
            </a:r>
            <a:endParaRPr lang="en-GB" dirty="0"/>
          </a:p>
        </p:txBody>
      </p:sp>
      <p:sp>
        <p:nvSpPr>
          <p:cNvPr id="4" name="Fußzeilenplatzhalter 3">
            <a:extLst>
              <a:ext uri="{FF2B5EF4-FFF2-40B4-BE49-F238E27FC236}">
                <a16:creationId xmlns:a16="http://schemas.microsoft.com/office/drawing/2014/main" id="{52196B1D-1A75-D2E6-94E6-EE420EAEF96A}"/>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2819A78C-712F-ADA1-888D-7D77E48ADEBB}"/>
              </a:ext>
            </a:extLst>
          </p:cNvPr>
          <p:cNvSpPr>
            <a:spLocks noGrp="1"/>
          </p:cNvSpPr>
          <p:nvPr>
            <p:ph type="sldNum" sz="quarter" idx="13"/>
          </p:nvPr>
        </p:nvSpPr>
        <p:spPr/>
        <p:txBody>
          <a:bodyPr/>
          <a:lstStyle/>
          <a:p>
            <a:fld id="{005C7FBA-D4E9-46CA-9321-3ADA2E368FCD}" type="slidenum">
              <a:rPr lang="en-GB" smtClean="0"/>
              <a:pPr/>
              <a:t>8</a:t>
            </a:fld>
            <a:endParaRPr lang="en-GB" dirty="0"/>
          </a:p>
        </p:txBody>
      </p:sp>
      <p:pic>
        <p:nvPicPr>
          <p:cNvPr id="11" name="Inhaltsplatzhalter 10">
            <a:extLst>
              <a:ext uri="{FF2B5EF4-FFF2-40B4-BE49-F238E27FC236}">
                <a16:creationId xmlns:a16="http://schemas.microsoft.com/office/drawing/2014/main" id="{3CF2F1E2-CCC3-60F5-7F43-D9B5E10C166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0" y="1949808"/>
            <a:ext cx="6096317" cy="4021158"/>
          </a:xfrm>
        </p:spPr>
      </p:pic>
      <p:pic>
        <p:nvPicPr>
          <p:cNvPr id="13" name="Grafik 12">
            <a:extLst>
              <a:ext uri="{FF2B5EF4-FFF2-40B4-BE49-F238E27FC236}">
                <a16:creationId xmlns:a16="http://schemas.microsoft.com/office/drawing/2014/main" id="{8301819E-FC91-1358-D754-BBE5DD93E49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09825" y="1967985"/>
            <a:ext cx="6041890" cy="3985258"/>
          </a:xfrm>
          <a:prstGeom prst="rect">
            <a:avLst/>
          </a:prstGeom>
        </p:spPr>
      </p:pic>
      <p:sp>
        <p:nvSpPr>
          <p:cNvPr id="2" name="Textfeld 1">
            <a:extLst>
              <a:ext uri="{FF2B5EF4-FFF2-40B4-BE49-F238E27FC236}">
                <a16:creationId xmlns:a16="http://schemas.microsoft.com/office/drawing/2014/main" id="{22D38DD2-F83C-17B1-933F-97682499BB73}"/>
              </a:ext>
            </a:extLst>
          </p:cNvPr>
          <p:cNvSpPr txBox="1"/>
          <p:nvPr/>
        </p:nvSpPr>
        <p:spPr>
          <a:xfrm>
            <a:off x="321546" y="5970966"/>
            <a:ext cx="10420141" cy="430887"/>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The power consumption is calculated based on the formulas derived in [1]. </a:t>
            </a:r>
            <a:endParaRPr lang="en-GB"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1264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E2391CD7-035B-E794-AAB0-372351DDCE77}"/>
              </a:ext>
            </a:extLst>
          </p:cNvPr>
          <p:cNvGraphicFramePr>
            <a:graphicFrameLocks noGrp="1"/>
          </p:cNvGraphicFramePr>
          <p:nvPr>
            <p:ph idx="1"/>
            <p:extLst>
              <p:ext uri="{D42A27DB-BD31-4B8C-83A1-F6EECF244321}">
                <p14:modId xmlns:p14="http://schemas.microsoft.com/office/powerpoint/2010/main" val="3364726410"/>
              </p:ext>
            </p:extLst>
          </p:nvPr>
        </p:nvGraphicFramePr>
        <p:xfrm>
          <a:off x="2000251" y="2385129"/>
          <a:ext cx="8184698" cy="3962400"/>
        </p:xfrm>
        <a:graphic>
          <a:graphicData uri="http://schemas.openxmlformats.org/drawingml/2006/table">
            <a:tbl>
              <a:tblPr firstRow="1" bandRow="1">
                <a:tableStyleId>{5C22544A-7EE6-4342-B048-85BDC9FD1C3A}</a:tableStyleId>
              </a:tblPr>
              <a:tblGrid>
                <a:gridCol w="2952378">
                  <a:extLst>
                    <a:ext uri="{9D8B030D-6E8A-4147-A177-3AD203B41FA5}">
                      <a16:colId xmlns:a16="http://schemas.microsoft.com/office/drawing/2014/main" val="1954981794"/>
                    </a:ext>
                  </a:extLst>
                </a:gridCol>
                <a:gridCol w="1046464">
                  <a:extLst>
                    <a:ext uri="{9D8B030D-6E8A-4147-A177-3AD203B41FA5}">
                      <a16:colId xmlns:a16="http://schemas.microsoft.com/office/drawing/2014/main" val="3052326059"/>
                    </a:ext>
                  </a:extLst>
                </a:gridCol>
                <a:gridCol w="1046464">
                  <a:extLst>
                    <a:ext uri="{9D8B030D-6E8A-4147-A177-3AD203B41FA5}">
                      <a16:colId xmlns:a16="http://schemas.microsoft.com/office/drawing/2014/main" val="2064541366"/>
                    </a:ext>
                  </a:extLst>
                </a:gridCol>
                <a:gridCol w="1046464">
                  <a:extLst>
                    <a:ext uri="{9D8B030D-6E8A-4147-A177-3AD203B41FA5}">
                      <a16:colId xmlns:a16="http://schemas.microsoft.com/office/drawing/2014/main" val="3828202950"/>
                    </a:ext>
                  </a:extLst>
                </a:gridCol>
                <a:gridCol w="1046464">
                  <a:extLst>
                    <a:ext uri="{9D8B030D-6E8A-4147-A177-3AD203B41FA5}">
                      <a16:colId xmlns:a16="http://schemas.microsoft.com/office/drawing/2014/main" val="1811332240"/>
                    </a:ext>
                  </a:extLst>
                </a:gridCol>
                <a:gridCol w="1046464">
                  <a:extLst>
                    <a:ext uri="{9D8B030D-6E8A-4147-A177-3AD203B41FA5}">
                      <a16:colId xmlns:a16="http://schemas.microsoft.com/office/drawing/2014/main" val="3773231308"/>
                    </a:ext>
                  </a:extLst>
                </a:gridCol>
              </a:tblGrid>
              <a:tr h="370840">
                <a:tc>
                  <a:txBody>
                    <a:bodyPr/>
                    <a:lstStyle/>
                    <a:p>
                      <a:pPr>
                        <a:lnSpc>
                          <a:spcPct val="100000"/>
                        </a:lnSpc>
                        <a:spcBef>
                          <a:spcPts val="300"/>
                        </a:spcBef>
                      </a:pP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Unit</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RCS1</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RCS2</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RCS3</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RCS4</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33947262"/>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Beam acceleration time</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a:t>
                      </a:r>
                      <a:r>
                        <a:rPr lang="en-US" sz="2000" dirty="0" err="1">
                          <a:latin typeface="Arial" panose="020B0604020202020204" pitchFamily="34" charset="0"/>
                          <a:cs typeface="Arial" panose="020B0604020202020204" pitchFamily="34" charset="0"/>
                        </a:rPr>
                        <a:t>ms</a:t>
                      </a:r>
                      <a:r>
                        <a:rPr lang="en-US" sz="2000" dirty="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0.34</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1.1</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2.37</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6.37</a:t>
                      </a:r>
                    </a:p>
                  </a:txBody>
                  <a:tcPr/>
                </a:tc>
                <a:extLst>
                  <a:ext uri="{0D108BD9-81ED-4DB2-BD59-A6C34878D82A}">
                    <a16:rowId xmlns:a16="http://schemas.microsoft.com/office/drawing/2014/main" val="965784260"/>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Cavity filling time</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a:t>
                      </a:r>
                      <a:r>
                        <a:rPr lang="en-US" sz="2000" dirty="0" err="1">
                          <a:latin typeface="Arial" panose="020B0604020202020204" pitchFamily="34" charset="0"/>
                          <a:cs typeface="Arial" panose="020B0604020202020204" pitchFamily="34" charset="0"/>
                        </a:rPr>
                        <a:t>ms</a:t>
                      </a:r>
                      <a:r>
                        <a:rPr lang="en-US" sz="2000" dirty="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0.23</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0.25</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0.50</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1.81</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67023609"/>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RF pulse length</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a:t>
                      </a:r>
                      <a:r>
                        <a:rPr lang="en-US" sz="2000" dirty="0" err="1">
                          <a:latin typeface="Arial" panose="020B0604020202020204" pitchFamily="34" charset="0"/>
                          <a:cs typeface="Arial" panose="020B0604020202020204" pitchFamily="34" charset="0"/>
                        </a:rPr>
                        <a:t>ms</a:t>
                      </a:r>
                      <a:r>
                        <a:rPr lang="en-US" sz="2000" dirty="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0.57</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1.35</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2.87</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8.18</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83015737"/>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FPC peak power</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[kW]</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911</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818</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416</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297</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7858982"/>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Total peak RF power</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[MW]</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850</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410</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300</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460</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3511604"/>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Average wall plug power</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[MW]</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3.72</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4.25</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6.56</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29.2</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02083890"/>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Number of klystrons</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88</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42</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47</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76688778"/>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Cavities per klystron</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8</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9</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64</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83295846"/>
                  </a:ext>
                </a:extLst>
              </a:tr>
              <a:tr h="370840">
                <a:tc>
                  <a:txBody>
                    <a:bodyPr/>
                    <a:lstStyle/>
                    <a:p>
                      <a:pPr>
                        <a:lnSpc>
                          <a:spcPct val="100000"/>
                        </a:lnSpc>
                        <a:spcBef>
                          <a:spcPts val="300"/>
                        </a:spcBef>
                      </a:pPr>
                      <a:r>
                        <a:rPr lang="en-US" sz="2000" dirty="0">
                          <a:latin typeface="Arial" panose="020B0604020202020204" pitchFamily="34" charset="0"/>
                          <a:cs typeface="Arial" panose="020B0604020202020204" pitchFamily="34" charset="0"/>
                        </a:rPr>
                        <a:t>Number of cavities</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 </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700</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380</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540</a:t>
                      </a:r>
                      <a:endParaRPr lang="en-GB" sz="2000" dirty="0">
                        <a:latin typeface="Arial" panose="020B0604020202020204" pitchFamily="34" charset="0"/>
                        <a:cs typeface="Arial" panose="020B0604020202020204" pitchFamily="34" charset="0"/>
                      </a:endParaRPr>
                    </a:p>
                  </a:txBody>
                  <a:tcPr/>
                </a:tc>
                <a:tc>
                  <a:txBody>
                    <a:bodyPr/>
                    <a:lstStyle/>
                    <a:p>
                      <a:pPr algn="ctr">
                        <a:lnSpc>
                          <a:spcPct val="100000"/>
                        </a:lnSpc>
                        <a:spcBef>
                          <a:spcPts val="300"/>
                        </a:spcBef>
                      </a:pPr>
                      <a:r>
                        <a:rPr lang="en-US" sz="2000" dirty="0">
                          <a:latin typeface="Arial" panose="020B0604020202020204" pitchFamily="34" charset="0"/>
                          <a:cs typeface="Arial" panose="020B0604020202020204" pitchFamily="34" charset="0"/>
                        </a:rPr>
                        <a:t>3000</a:t>
                      </a:r>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146824271"/>
                  </a:ext>
                </a:extLst>
              </a:tr>
            </a:tbl>
          </a:graphicData>
        </a:graphic>
      </p:graphicFrame>
      <p:sp>
        <p:nvSpPr>
          <p:cNvPr id="3" name="Titel 2">
            <a:extLst>
              <a:ext uri="{FF2B5EF4-FFF2-40B4-BE49-F238E27FC236}">
                <a16:creationId xmlns:a16="http://schemas.microsoft.com/office/drawing/2014/main" id="{E41A0D53-01FF-2C8B-D85A-BE88D003D7E0}"/>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Cavity powering</a:t>
            </a:r>
            <a:endParaRPr lang="en-GB" dirty="0"/>
          </a:p>
        </p:txBody>
      </p:sp>
      <p:sp>
        <p:nvSpPr>
          <p:cNvPr id="5" name="Foliennummernplatzhalter 4">
            <a:extLst>
              <a:ext uri="{FF2B5EF4-FFF2-40B4-BE49-F238E27FC236}">
                <a16:creationId xmlns:a16="http://schemas.microsoft.com/office/drawing/2014/main" id="{30587414-64BA-CA9B-B5C0-744C7BFB10A1}"/>
              </a:ext>
            </a:extLst>
          </p:cNvPr>
          <p:cNvSpPr>
            <a:spLocks noGrp="1"/>
          </p:cNvSpPr>
          <p:nvPr>
            <p:ph type="sldNum" sz="quarter" idx="13"/>
          </p:nvPr>
        </p:nvSpPr>
        <p:spPr/>
        <p:txBody>
          <a:bodyPr/>
          <a:lstStyle/>
          <a:p>
            <a:fld id="{005C7FBA-D4E9-46CA-9321-3ADA2E368FCD}" type="slidenum">
              <a:rPr lang="en-GB" smtClean="0"/>
              <a:pPr/>
              <a:t>9</a:t>
            </a:fld>
            <a:endParaRPr lang="en-GB" dirty="0"/>
          </a:p>
        </p:txBody>
      </p:sp>
      <p:sp>
        <p:nvSpPr>
          <p:cNvPr id="14" name="Fußzeilenplatzhalter 3">
            <a:extLst>
              <a:ext uri="{FF2B5EF4-FFF2-40B4-BE49-F238E27FC236}">
                <a16:creationId xmlns:a16="http://schemas.microsoft.com/office/drawing/2014/main" id="{E7177981-5969-9BD0-948A-3E9EEF1C8920}"/>
              </a:ext>
            </a:extLst>
          </p:cNvPr>
          <p:cNvSpPr>
            <a:spLocks noGrp="1"/>
          </p:cNvSpPr>
          <p:nvPr>
            <p:ph type="ftr" sz="quarter" idx="12"/>
          </p:nvPr>
        </p:nvSpPr>
        <p:spPr>
          <a:xfrm>
            <a:off x="1748305" y="6470573"/>
            <a:ext cx="8623609" cy="365125"/>
          </a:xfrm>
        </p:spPr>
        <p:txBody>
          <a:bodyPr/>
          <a:lstStyle/>
          <a:p>
            <a:r>
              <a:rPr lang="en-GB" dirty="0">
                <a:latin typeface="Arial Narrow" panose="020B0604020202020204" pitchFamily="34" charset="0"/>
                <a:cs typeface="Arial Narrow" panose="020B0604020202020204" pitchFamily="34" charset="0"/>
              </a:rPr>
              <a:t>RF parameter optimization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Textfeld 8">
            <a:extLst>
              <a:ext uri="{FF2B5EF4-FFF2-40B4-BE49-F238E27FC236}">
                <a16:creationId xmlns:a16="http://schemas.microsoft.com/office/drawing/2014/main" id="{26442DE9-06BC-A74D-D421-C7D371BEF301}"/>
              </a:ext>
            </a:extLst>
          </p:cNvPr>
          <p:cNvSpPr txBox="1"/>
          <p:nvPr/>
        </p:nvSpPr>
        <p:spPr>
          <a:xfrm>
            <a:off x="373741" y="1492643"/>
            <a:ext cx="11761553" cy="1107996"/>
          </a:xfrm>
          <a:prstGeom prst="rect">
            <a:avLst/>
          </a:prstGeom>
          <a:noFill/>
        </p:spPr>
        <p:txBody>
          <a:bodyPr wrap="none" rtlCol="0">
            <a:spAutoFit/>
          </a:bodyPr>
          <a:lstStyle/>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Assuming optimal quality factor and frequency detuning of the cavity</a:t>
            </a: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Assuming ideal, linear energy ramp (sinusoidal ramp will require additional cavities)</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1129176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13961</TotalTime>
  <Words>1666</Words>
  <Application>Microsoft Office PowerPoint</Application>
  <PresentationFormat>Breitbild</PresentationFormat>
  <Paragraphs>256</Paragraphs>
  <Slides>17</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17</vt:i4>
      </vt:variant>
    </vt:vector>
  </HeadingPairs>
  <TitlesOfParts>
    <vt:vector size="24" baseType="lpstr">
      <vt:lpstr>Arial</vt:lpstr>
      <vt:lpstr>Arial Narrow</vt:lpstr>
      <vt:lpstr>Calibri</vt:lpstr>
      <vt:lpstr>Cambria Math</vt:lpstr>
      <vt:lpstr>Mangal</vt:lpstr>
      <vt:lpstr>Wingdings</vt:lpstr>
      <vt:lpstr>Office Theme</vt:lpstr>
      <vt:lpstr>RF parameter optimization in the high energy muon acceleration chain</vt:lpstr>
      <vt:lpstr>Content</vt:lpstr>
      <vt:lpstr>General design criteria for  RF systems I</vt:lpstr>
      <vt:lpstr>General design criteria for  RF systems II</vt:lpstr>
      <vt:lpstr>General design criteria for  RF systems III</vt:lpstr>
      <vt:lpstr>RF system requirements</vt:lpstr>
      <vt:lpstr>Beam loading compensation I</vt:lpstr>
      <vt:lpstr>Beam loading compensation II</vt:lpstr>
      <vt:lpstr>RF parameters in the high-energy chain Cavity powering</vt:lpstr>
      <vt:lpstr>PowerPoint-Präsentation</vt:lpstr>
      <vt:lpstr>ILC TDR cost distribution</vt:lpstr>
      <vt:lpstr>Summary</vt:lpstr>
      <vt:lpstr>PowerPoint-Präsentation</vt:lpstr>
      <vt:lpstr>RF parameters in the RCSs</vt:lpstr>
      <vt:lpstr>Introduction to beam loading in RF cavities</vt:lpstr>
      <vt:lpstr>Appendix Generator and reflected current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64</cp:revision>
  <dcterms:created xsi:type="dcterms:W3CDTF">2024-02-26T13:42:26Z</dcterms:created>
  <dcterms:modified xsi:type="dcterms:W3CDTF">2024-05-15T06:50:05Z</dcterms:modified>
</cp:coreProperties>
</file>