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6" r:id="rId2"/>
    <p:sldId id="297" r:id="rId3"/>
    <p:sldId id="298" r:id="rId4"/>
    <p:sldId id="299" r:id="rId5"/>
    <p:sldId id="300" r:id="rId6"/>
    <p:sldId id="294" r:id="rId7"/>
    <p:sldId id="301" r:id="rId8"/>
    <p:sldId id="302" r:id="rId9"/>
    <p:sldId id="28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86"/>
  </p:normalViewPr>
  <p:slideViewPr>
    <p:cSldViewPr snapToGrid="0" snapToObjects="1">
      <p:cViewPr varScale="1">
        <p:scale>
          <a:sx n="74" d="100"/>
          <a:sy n="74" d="100"/>
        </p:scale>
        <p:origin x="340" y="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23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23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23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23 May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23 May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23 May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23 May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23 May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23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23 May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23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23 May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Beamline for Schools | Introduction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DESY.png" descr="DESY.png">
            <a:extLst>
              <a:ext uri="{FF2B5EF4-FFF2-40B4-BE49-F238E27FC236}">
                <a16:creationId xmlns:a16="http://schemas.microsoft.com/office/drawing/2014/main" id="{B834D5C0-4104-F611-D64F-7F3F4002C3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3432" y="6378349"/>
            <a:ext cx="365125" cy="36512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97311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23 May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23 May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23 May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23 May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23 May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23 May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23 May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Virtual Visit to LINAC and LEIR</a:t>
            </a:r>
            <a:br>
              <a:rPr lang="en-US" dirty="0"/>
            </a:br>
            <a:r>
              <a:rPr lang="en-GB" sz="3600" i="1" dirty="0">
                <a:solidFill>
                  <a:schemeClr val="accent2"/>
                </a:solidFill>
              </a:rPr>
              <a:t>Exclusive online talks for participants of CERN's high-school student programmes</a:t>
            </a:r>
            <a:endParaRPr lang="en-GB" i="1" dirty="0">
              <a:solidFill>
                <a:schemeClr val="accent2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Sarah Zoechling, Guillaume Durey, Angelos Margkas</a:t>
            </a:r>
          </a:p>
          <a:p>
            <a:r>
              <a:rPr lang="en-GB" dirty="0"/>
              <a:t>24/05/2024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building with a mural on the side&#10;&#10;Description automatically generated">
            <a:extLst>
              <a:ext uri="{FF2B5EF4-FFF2-40B4-BE49-F238E27FC236}">
                <a16:creationId xmlns:a16="http://schemas.microsoft.com/office/drawing/2014/main" id="{9C214943-8EBD-68D9-DB9E-BD661C56B2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316" r="507" b="24220"/>
          <a:stretch/>
        </p:blipFill>
        <p:spPr>
          <a:xfrm>
            <a:off x="1" y="1124744"/>
            <a:ext cx="12192000" cy="396044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sz="4400" b="1" kern="1200" dirty="0">
                <a:latin typeface="+mj-lt"/>
                <a:ea typeface="+mj-ea"/>
                <a:cs typeface="+mj-cs"/>
              </a:rPr>
              <a:t>What will we do in the next hour?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5E7F058-6A38-466A-71CC-5902357951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34" b="15338"/>
          <a:stretch/>
        </p:blipFill>
        <p:spPr bwMode="auto">
          <a:xfrm>
            <a:off x="-1" y="1124744"/>
            <a:ext cx="12191999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725144"/>
            <a:ext cx="3708400" cy="1475631"/>
          </a:xfrm>
        </p:spPr>
        <p:txBody>
          <a:bodyPr vert="horz" lIns="0" tIns="72000" rIns="0" bIns="0" rtlCol="0" anchor="ctr">
            <a:normAutofit/>
          </a:bodyPr>
          <a:lstStyle/>
          <a:p>
            <a:pPr>
              <a:spcBef>
                <a:spcPts val="500"/>
              </a:spcBef>
              <a:defRPr sz="2600" spc="-1"/>
            </a:pPr>
            <a:r>
              <a:rPr kumimoji="0" lang="en-US" sz="2400" b="1" i="0" u="none" strike="noStrike" kern="1200" cap="none" spc="-1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LINAC </a:t>
            </a:r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2BD8BE94-89B0-F995-8632-5F2D6B01B44E}"/>
              </a:ext>
            </a:extLst>
          </p:cNvPr>
          <p:cNvSpPr txBox="1">
            <a:spLocks/>
          </p:cNvSpPr>
          <p:nvPr/>
        </p:nvSpPr>
        <p:spPr>
          <a:xfrm>
            <a:off x="4267201" y="4725144"/>
            <a:ext cx="3665537" cy="1475631"/>
          </a:xfrm>
          <a:prstGeom prst="rect">
            <a:avLst/>
          </a:prstGeom>
          <a:solidFill>
            <a:schemeClr val="tx1"/>
          </a:solidFill>
        </p:spPr>
        <p:txBody>
          <a:bodyPr vert="horz" lIns="0" tIns="72000" rIns="0" bIns="0" rtlCol="0" anchor="ctr">
            <a:norm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600" spc="-1"/>
            </a:pPr>
            <a:r>
              <a:rPr kumimoji="0" lang="en-US" sz="2400" b="1" i="0" u="none" strike="noStrike" kern="1200" cap="none" spc="-1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LEIR</a:t>
            </a:r>
            <a:endParaRPr lang="en-US" sz="2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78349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8929B7AB-17E7-6199-5C5D-C391555CA6B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725144"/>
            <a:ext cx="3703132" cy="1475631"/>
          </a:xfrm>
        </p:spPr>
        <p:txBody>
          <a:bodyPr anchor="ctr"/>
          <a:lstStyle/>
          <a:p>
            <a:r>
              <a:rPr lang="en-US" sz="2400" dirty="0"/>
              <a:t>Q&amp;A session</a:t>
            </a:r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FA24A71B-5EEB-98A8-A850-B8660D7C80F8}"/>
              </a:ext>
            </a:extLst>
          </p:cNvPr>
          <p:cNvSpPr txBox="1">
            <a:spLocks/>
          </p:cNvSpPr>
          <p:nvPr/>
        </p:nvSpPr>
        <p:spPr>
          <a:xfrm>
            <a:off x="3953495" y="6378349"/>
            <a:ext cx="428501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Virtual visit on 24/05/2024</a:t>
            </a:r>
          </a:p>
        </p:txBody>
      </p:sp>
    </p:spTree>
    <p:extLst>
      <p:ext uri="{BB962C8B-B14F-4D97-AF65-F5344CB8AC3E}">
        <p14:creationId xmlns:p14="http://schemas.microsoft.com/office/powerpoint/2010/main" val="3483430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ECFAE2A9-A049-1BAF-7CA9-4F130CC05D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321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563527"/>
            <a:ext cx="11380812" cy="1084263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sz="4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CERN accelerator chain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78349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FA24A71B-5EEB-98A8-A850-B8660D7C80F8}"/>
              </a:ext>
            </a:extLst>
          </p:cNvPr>
          <p:cNvSpPr txBox="1">
            <a:spLocks/>
          </p:cNvSpPr>
          <p:nvPr/>
        </p:nvSpPr>
        <p:spPr>
          <a:xfrm>
            <a:off x="3953495" y="6378349"/>
            <a:ext cx="428501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Virtual visit on 24/05/2024</a:t>
            </a:r>
          </a:p>
        </p:txBody>
      </p:sp>
    </p:spTree>
    <p:extLst>
      <p:ext uri="{BB962C8B-B14F-4D97-AF65-F5344CB8AC3E}">
        <p14:creationId xmlns:p14="http://schemas.microsoft.com/office/powerpoint/2010/main" val="1811810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BBA3CE16-EC04-562C-B73B-AB206752D7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909" y="1068652"/>
            <a:ext cx="9362716" cy="5269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563527"/>
            <a:ext cx="11380812" cy="1084263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sz="4400" b="1" kern="1200" dirty="0">
                <a:latin typeface="+mj-lt"/>
                <a:ea typeface="+mj-ea"/>
                <a:cs typeface="+mj-cs"/>
              </a:rPr>
              <a:t>CERN accelerator chain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78349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FA24A71B-5EEB-98A8-A850-B8660D7C80F8}"/>
              </a:ext>
            </a:extLst>
          </p:cNvPr>
          <p:cNvSpPr txBox="1">
            <a:spLocks/>
          </p:cNvSpPr>
          <p:nvPr/>
        </p:nvSpPr>
        <p:spPr>
          <a:xfrm>
            <a:off x="3953495" y="6378349"/>
            <a:ext cx="428501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Virtual visit on 24/05/2024</a:t>
            </a:r>
          </a:p>
        </p:txBody>
      </p:sp>
    </p:spTree>
    <p:extLst>
      <p:ext uri="{BB962C8B-B14F-4D97-AF65-F5344CB8AC3E}">
        <p14:creationId xmlns:p14="http://schemas.microsoft.com/office/powerpoint/2010/main" val="4127375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BBA3CE16-EC04-562C-B73B-AB206752D7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909" y="1068652"/>
            <a:ext cx="9362716" cy="5269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563527"/>
            <a:ext cx="11380812" cy="1084263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sz="4400" b="1" kern="1200" dirty="0">
                <a:latin typeface="+mj-lt"/>
                <a:ea typeface="+mj-ea"/>
                <a:cs typeface="+mj-cs"/>
              </a:rPr>
              <a:t>CERN accelerator chain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78349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FA24A71B-5EEB-98A8-A850-B8660D7C80F8}"/>
              </a:ext>
            </a:extLst>
          </p:cNvPr>
          <p:cNvSpPr txBox="1">
            <a:spLocks/>
          </p:cNvSpPr>
          <p:nvPr/>
        </p:nvSpPr>
        <p:spPr>
          <a:xfrm>
            <a:off x="3953495" y="6378349"/>
            <a:ext cx="428501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Virtual visit on 24/05/2024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370E2041-38C9-7653-B9BE-E1957B856E56}"/>
              </a:ext>
            </a:extLst>
          </p:cNvPr>
          <p:cNvSpPr/>
          <p:nvPr/>
        </p:nvSpPr>
        <p:spPr>
          <a:xfrm>
            <a:off x="3631721" y="5693434"/>
            <a:ext cx="1371600" cy="60103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Sarah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804483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682151"/>
            <a:ext cx="5399978" cy="4518624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GB" sz="2800" dirty="0"/>
              <a:t>LINAC</a:t>
            </a:r>
            <a:r>
              <a:rPr lang="en-GB" sz="2800" b="0" dirty="0"/>
              <a:t> is the first accelerator in CERN’s accelerator chain. There is one LINAC for protons and one for ions.</a:t>
            </a:r>
            <a:br>
              <a:rPr lang="en-GB" sz="2800" b="0" dirty="0"/>
            </a:br>
            <a:br>
              <a:rPr lang="en-US" sz="3600" b="1" dirty="0">
                <a:solidFill>
                  <a:srgbClr val="DA1259"/>
                </a:solidFill>
              </a:rPr>
            </a:br>
            <a:r>
              <a:rPr lang="en-US" sz="3600" b="1" dirty="0" err="1">
                <a:solidFill>
                  <a:srgbClr val="B0186C"/>
                </a:solidFill>
              </a:rPr>
              <a:t>LINear</a:t>
            </a:r>
            <a:r>
              <a:rPr lang="en-US" sz="3600" b="1" dirty="0">
                <a:solidFill>
                  <a:srgbClr val="B0186C"/>
                </a:solidFill>
              </a:rPr>
              <a:t> </a:t>
            </a:r>
            <a:r>
              <a:rPr lang="en-US" sz="3600" b="1" dirty="0" err="1">
                <a:solidFill>
                  <a:srgbClr val="B0186C"/>
                </a:solidFill>
              </a:rPr>
              <a:t>ACcelerator</a:t>
            </a:r>
            <a:br>
              <a:rPr lang="en-US" sz="3600" dirty="0">
                <a:solidFill>
                  <a:srgbClr val="DA1259"/>
                </a:solidFill>
              </a:rPr>
            </a:br>
            <a:r>
              <a:rPr lang="en-US" sz="2800" dirty="0">
                <a:solidFill>
                  <a:srgbClr val="DA1259"/>
                </a:solidFill>
              </a:rPr>
              <a:t> </a:t>
            </a:r>
            <a:endParaRPr lang="en-US" sz="2800" b="1" dirty="0">
              <a:solidFill>
                <a:srgbClr val="DA1259"/>
              </a:solidFill>
            </a:endParaRPr>
          </a:p>
          <a:p>
            <a:pPr>
              <a:buClr>
                <a:schemeClr val="tx1"/>
              </a:buClr>
            </a:pPr>
            <a:r>
              <a:rPr lang="en-GB" sz="2800" b="0" dirty="0">
                <a:solidFill>
                  <a:srgbClr val="B0186C"/>
                </a:solidFill>
                <a:sym typeface="Wingdings" panose="05000000000000000000" pitchFamily="2" charset="2"/>
              </a:rPr>
              <a:t></a:t>
            </a:r>
            <a:r>
              <a:rPr lang="en-GB" sz="2800" b="0" dirty="0">
                <a:sym typeface="Wingdings" panose="05000000000000000000" pitchFamily="2" charset="2"/>
              </a:rPr>
              <a:t> </a:t>
            </a:r>
            <a:r>
              <a:rPr lang="en-GB" sz="2800" b="0" dirty="0"/>
              <a:t>designed to </a:t>
            </a:r>
            <a:r>
              <a:rPr lang="en-GB" sz="2800" dirty="0"/>
              <a:t>increase the energy</a:t>
            </a:r>
            <a:r>
              <a:rPr lang="en-GB" sz="2800" b="0" dirty="0"/>
              <a:t> of the particles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What is LINAC?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2BD8BE94-89B0-F995-8632-5F2D6B01B44E}"/>
              </a:ext>
            </a:extLst>
          </p:cNvPr>
          <p:cNvSpPr txBox="1">
            <a:spLocks/>
          </p:cNvSpPr>
          <p:nvPr/>
        </p:nvSpPr>
        <p:spPr>
          <a:xfrm>
            <a:off x="3953495" y="6378349"/>
            <a:ext cx="428501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Beamline for Schools | ATLAS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E0FEE988-3823-5FA7-B6F8-D114EAA4CE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097" y="995471"/>
            <a:ext cx="6484903" cy="4867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BBA3CE16-EC04-562C-B73B-AB206752D7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909" y="1068652"/>
            <a:ext cx="9362716" cy="5269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563527"/>
            <a:ext cx="11380812" cy="1084263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sz="4400" b="1" kern="1200" dirty="0">
                <a:latin typeface="+mj-lt"/>
                <a:ea typeface="+mj-ea"/>
                <a:cs typeface="+mj-cs"/>
              </a:rPr>
              <a:t>CERN accelerator chain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78349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FA24A71B-5EEB-98A8-A850-B8660D7C80F8}"/>
              </a:ext>
            </a:extLst>
          </p:cNvPr>
          <p:cNvSpPr txBox="1">
            <a:spLocks/>
          </p:cNvSpPr>
          <p:nvPr/>
        </p:nvSpPr>
        <p:spPr>
          <a:xfrm>
            <a:off x="3953495" y="6378349"/>
            <a:ext cx="428501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Virtual visit on 24/05/2024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370E2041-38C9-7653-B9BE-E1957B856E56}"/>
              </a:ext>
            </a:extLst>
          </p:cNvPr>
          <p:cNvSpPr/>
          <p:nvPr/>
        </p:nvSpPr>
        <p:spPr>
          <a:xfrm flipH="1">
            <a:off x="7617124" y="5734675"/>
            <a:ext cx="1371600" cy="60103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Sarah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402978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419941"/>
            <a:ext cx="5399978" cy="4780834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GB" sz="2800" dirty="0"/>
              <a:t>LEIR</a:t>
            </a:r>
            <a:r>
              <a:rPr lang="en-GB" sz="2800" b="0" dirty="0"/>
              <a:t> is the second accelerator in CERN’s accelerator chain for lead ions. It is the first circular accelerator for lead ions in the chain.</a:t>
            </a:r>
            <a:br>
              <a:rPr lang="en-GB" sz="2800" b="0" dirty="0"/>
            </a:br>
            <a:br>
              <a:rPr lang="en-US" sz="3600" b="1" dirty="0">
                <a:solidFill>
                  <a:srgbClr val="DA1259"/>
                </a:solidFill>
              </a:rPr>
            </a:br>
            <a:r>
              <a:rPr lang="en-US" sz="3600" b="1" dirty="0">
                <a:solidFill>
                  <a:srgbClr val="B0186C"/>
                </a:solidFill>
              </a:rPr>
              <a:t>Low Energy Ion Ring</a:t>
            </a:r>
            <a:br>
              <a:rPr lang="en-US" sz="3600" dirty="0">
                <a:solidFill>
                  <a:srgbClr val="DA1259"/>
                </a:solidFill>
              </a:rPr>
            </a:br>
            <a:r>
              <a:rPr lang="en-US" sz="2800" dirty="0">
                <a:solidFill>
                  <a:srgbClr val="DA1259"/>
                </a:solidFill>
              </a:rPr>
              <a:t> </a:t>
            </a:r>
            <a:endParaRPr lang="en-US" sz="2800" b="1" dirty="0">
              <a:solidFill>
                <a:srgbClr val="DA1259"/>
              </a:solidFill>
            </a:endParaRPr>
          </a:p>
          <a:p>
            <a:pPr>
              <a:buClr>
                <a:schemeClr val="tx1"/>
              </a:buClr>
            </a:pPr>
            <a:r>
              <a:rPr lang="en-GB" sz="2800" b="0" dirty="0">
                <a:solidFill>
                  <a:srgbClr val="B0186C"/>
                </a:solidFill>
                <a:sym typeface="Wingdings" panose="05000000000000000000" pitchFamily="2" charset="2"/>
              </a:rPr>
              <a:t></a:t>
            </a:r>
            <a:r>
              <a:rPr lang="en-GB" sz="2800" b="0" dirty="0">
                <a:sym typeface="Wingdings" panose="05000000000000000000" pitchFamily="2" charset="2"/>
              </a:rPr>
              <a:t> </a:t>
            </a:r>
            <a:r>
              <a:rPr lang="en-GB" sz="2800" b="0" dirty="0"/>
              <a:t>designed to increase the energy of lead ions</a:t>
            </a:r>
          </a:p>
          <a:p>
            <a:pPr>
              <a:defRPr sz="2200" spc="-1"/>
            </a:pPr>
            <a:endParaRPr lang="en-GB" sz="2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What is LEIR?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2BD8BE94-89B0-F995-8632-5F2D6B01B44E}"/>
              </a:ext>
            </a:extLst>
          </p:cNvPr>
          <p:cNvSpPr txBox="1">
            <a:spLocks/>
          </p:cNvSpPr>
          <p:nvPr/>
        </p:nvSpPr>
        <p:spPr>
          <a:xfrm>
            <a:off x="3953495" y="6378349"/>
            <a:ext cx="428501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Beamline for Schools | ATLAS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831E6CC-B8AE-2CA6-C33D-8C809D8400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4" t="533" r="2772" b="-776"/>
          <a:stretch/>
        </p:blipFill>
        <p:spPr bwMode="auto">
          <a:xfrm>
            <a:off x="5723873" y="1191135"/>
            <a:ext cx="6468127" cy="4780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2245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8CFF5-61DE-F231-7B62-67BADF262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9600" dirty="0"/>
              <a:t>Thank you!</a:t>
            </a:r>
            <a:endParaRPr lang="en-GB" sz="96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DB4745-1D50-E5A0-BD8B-92CF3798A6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Questions?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669</TotalTime>
  <Words>184</Words>
  <Application>Microsoft Office PowerPoint</Application>
  <PresentationFormat>Widescreen</PresentationFormat>
  <Paragraphs>35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Office Theme</vt:lpstr>
      <vt:lpstr>Virtual Visit to LINAC and LEIR Exclusive online talks for participants of CERN's high-school student programmes</vt:lpstr>
      <vt:lpstr>What will we do in the next hour?</vt:lpstr>
      <vt:lpstr>CERN accelerator chain</vt:lpstr>
      <vt:lpstr>CERN accelerator chain</vt:lpstr>
      <vt:lpstr>CERN accelerator chain</vt:lpstr>
      <vt:lpstr>What is LINAC?</vt:lpstr>
      <vt:lpstr>CERN accelerator chain</vt:lpstr>
      <vt:lpstr>What is LEIR?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Sarah Maria Zoechling</dc:creator>
  <cp:lastModifiedBy>Sarah Maria Zoechling</cp:lastModifiedBy>
  <cp:revision>3</cp:revision>
  <dcterms:created xsi:type="dcterms:W3CDTF">2023-06-15T07:57:13Z</dcterms:created>
  <dcterms:modified xsi:type="dcterms:W3CDTF">2024-05-23T18:29:10Z</dcterms:modified>
</cp:coreProperties>
</file>