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5"/>
  </p:notesMasterIdLst>
  <p:sldIdLst>
    <p:sldId id="326" r:id="rId2"/>
    <p:sldId id="385" r:id="rId3"/>
    <p:sldId id="388" r:id="rId4"/>
    <p:sldId id="397" r:id="rId5"/>
    <p:sldId id="329" r:id="rId6"/>
    <p:sldId id="337" r:id="rId7"/>
    <p:sldId id="339" r:id="rId8"/>
    <p:sldId id="372" r:id="rId9"/>
    <p:sldId id="356" r:id="rId10"/>
    <p:sldId id="374" r:id="rId11"/>
    <p:sldId id="384" r:id="rId12"/>
    <p:sldId id="379" r:id="rId13"/>
    <p:sldId id="381" r:id="rId14"/>
    <p:sldId id="387" r:id="rId15"/>
    <p:sldId id="364" r:id="rId16"/>
    <p:sldId id="331" r:id="rId17"/>
    <p:sldId id="330" r:id="rId18"/>
    <p:sldId id="318" r:id="rId19"/>
    <p:sldId id="308" r:id="rId20"/>
    <p:sldId id="267" r:id="rId21"/>
    <p:sldId id="344" r:id="rId22"/>
    <p:sldId id="389" r:id="rId23"/>
    <p:sldId id="390" r:id="rId24"/>
    <p:sldId id="287" r:id="rId25"/>
    <p:sldId id="281" r:id="rId26"/>
    <p:sldId id="280" r:id="rId27"/>
    <p:sldId id="349" r:id="rId28"/>
    <p:sldId id="351" r:id="rId29"/>
    <p:sldId id="366" r:id="rId30"/>
    <p:sldId id="352" r:id="rId31"/>
    <p:sldId id="336" r:id="rId32"/>
    <p:sldId id="353" r:id="rId33"/>
    <p:sldId id="350" r:id="rId34"/>
    <p:sldId id="303" r:id="rId35"/>
    <p:sldId id="393" r:id="rId36"/>
    <p:sldId id="386" r:id="rId37"/>
    <p:sldId id="391" r:id="rId38"/>
    <p:sldId id="395" r:id="rId39"/>
    <p:sldId id="396" r:id="rId40"/>
    <p:sldId id="319" r:id="rId41"/>
    <p:sldId id="270" r:id="rId42"/>
    <p:sldId id="369" r:id="rId43"/>
    <p:sldId id="371"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465"/>
    <p:restoredTop sz="94249" autoAdjust="0"/>
  </p:normalViewPr>
  <p:slideViewPr>
    <p:cSldViewPr snapToGrid="0" snapToObjects="1">
      <p:cViewPr varScale="1">
        <p:scale>
          <a:sx n="94" d="100"/>
          <a:sy n="94" d="100"/>
        </p:scale>
        <p:origin x="664" y="184"/>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024656-59EC-1E44-A2CE-427D8938980C}" type="datetimeFigureOut">
              <a:rPr lang="en-US" smtClean="0"/>
              <a:t>3/4/23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5B5DC6-5AD3-A34C-A7AB-1CEA4976C04E}" type="slidenum">
              <a:rPr lang="en-US" smtClean="0"/>
              <a:t>‹#›</a:t>
            </a:fld>
            <a:endParaRPr lang="en-US"/>
          </a:p>
        </p:txBody>
      </p:sp>
    </p:spTree>
    <p:extLst>
      <p:ext uri="{BB962C8B-B14F-4D97-AF65-F5344CB8AC3E}">
        <p14:creationId xmlns:p14="http://schemas.microsoft.com/office/powerpoint/2010/main" val="19436737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Rot="1" noChangeAspect="1" noChangeArrowheads="1" noTextEdit="1"/>
          </p:cNvSpPr>
          <p:nvPr>
            <p:ph type="sldImg"/>
          </p:nvPr>
        </p:nvSpPr>
        <p:spPr>
          <a:ln/>
        </p:spPr>
      </p:sp>
      <p:sp>
        <p:nvSpPr>
          <p:cNvPr id="6349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ea typeface="ＭＳ Ｐゴシック" charset="-128"/>
            </a:endParaRPr>
          </a:p>
        </p:txBody>
      </p:sp>
    </p:spTree>
    <p:extLst>
      <p:ext uri="{BB962C8B-B14F-4D97-AF65-F5344CB8AC3E}">
        <p14:creationId xmlns:p14="http://schemas.microsoft.com/office/powerpoint/2010/main" val="4043174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5474" name="Rectangle 8"/>
          <p:cNvSpPr txBox="1">
            <a:spLocks noGrp="1" noChangeArrowheads="1"/>
          </p:cNvSpPr>
          <p:nvPr/>
        </p:nvSpPr>
        <p:spPr bwMode="auto">
          <a:xfrm>
            <a:off x="4279900" y="10156825"/>
            <a:ext cx="3278188"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nchor="b"/>
          <a:lstStyle>
            <a:lvl1pPr defTabSz="449263">
              <a:spcBef>
                <a:spcPct val="30000"/>
              </a:spcBef>
              <a:tabLst>
                <a:tab pos="723900" algn="l"/>
                <a:tab pos="1447800" algn="l"/>
                <a:tab pos="2171700" algn="l"/>
                <a:tab pos="2895600" algn="l"/>
              </a:tabLst>
              <a:defRPr sz="1200">
                <a:solidFill>
                  <a:schemeClr val="tx1"/>
                </a:solidFill>
                <a:latin typeface="Arial" charset="0"/>
                <a:ea typeface="ＭＳ Ｐゴシック" charset="-128"/>
                <a:cs typeface="Arial" charset="0"/>
              </a:defRPr>
            </a:lvl1pPr>
            <a:lvl2pPr marL="742950" indent="-285750" defTabSz="449263">
              <a:spcBef>
                <a:spcPct val="30000"/>
              </a:spcBef>
              <a:tabLst>
                <a:tab pos="723900" algn="l"/>
                <a:tab pos="1447800" algn="l"/>
                <a:tab pos="2171700" algn="l"/>
                <a:tab pos="2895600" algn="l"/>
              </a:tabLst>
              <a:defRPr sz="1200">
                <a:solidFill>
                  <a:schemeClr val="tx1"/>
                </a:solidFill>
                <a:latin typeface="Arial" charset="0"/>
                <a:ea typeface="Arial" charset="0"/>
                <a:cs typeface="Arial" charset="0"/>
              </a:defRPr>
            </a:lvl2pPr>
            <a:lvl3pPr marL="1143000" indent="-228600" defTabSz="449263">
              <a:spcBef>
                <a:spcPct val="30000"/>
              </a:spcBef>
              <a:tabLst>
                <a:tab pos="723900" algn="l"/>
                <a:tab pos="1447800" algn="l"/>
                <a:tab pos="2171700" algn="l"/>
                <a:tab pos="2895600" algn="l"/>
              </a:tabLst>
              <a:defRPr sz="1200">
                <a:solidFill>
                  <a:schemeClr val="tx1"/>
                </a:solidFill>
                <a:latin typeface="Arial" charset="0"/>
                <a:ea typeface="Arial" charset="0"/>
                <a:cs typeface="Arial" charset="0"/>
              </a:defRPr>
            </a:lvl3pPr>
            <a:lvl4pPr marL="1600200" indent="-228600" defTabSz="449263">
              <a:spcBef>
                <a:spcPct val="30000"/>
              </a:spcBef>
              <a:tabLst>
                <a:tab pos="723900" algn="l"/>
                <a:tab pos="1447800" algn="l"/>
                <a:tab pos="2171700" algn="l"/>
                <a:tab pos="2895600" algn="l"/>
              </a:tabLst>
              <a:defRPr sz="1200">
                <a:solidFill>
                  <a:schemeClr val="tx1"/>
                </a:solidFill>
                <a:latin typeface="Arial" charset="0"/>
                <a:ea typeface="Arial" charset="0"/>
                <a:cs typeface="Arial" charset="0"/>
              </a:defRPr>
            </a:lvl4pPr>
            <a:lvl5pPr marL="2057400" indent="-228600" defTabSz="449263">
              <a:spcBef>
                <a:spcPct val="30000"/>
              </a:spcBef>
              <a:tabLst>
                <a:tab pos="723900" algn="l"/>
                <a:tab pos="1447800" algn="l"/>
                <a:tab pos="2171700" algn="l"/>
                <a:tab pos="2895600" algn="l"/>
              </a:tabLst>
              <a:defRPr sz="1200">
                <a:solidFill>
                  <a:schemeClr val="tx1"/>
                </a:solidFill>
                <a:latin typeface="Arial" charset="0"/>
                <a:ea typeface="Arial" charset="0"/>
                <a:cs typeface="Arial" charset="0"/>
              </a:defRPr>
            </a:lvl5pPr>
            <a:lvl6pPr marL="25146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Arial" charset="0"/>
                <a:ea typeface="Arial" charset="0"/>
                <a:cs typeface="Arial" charset="0"/>
              </a:defRPr>
            </a:lvl6pPr>
            <a:lvl7pPr marL="29718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Arial" charset="0"/>
                <a:ea typeface="Arial" charset="0"/>
                <a:cs typeface="Arial" charset="0"/>
              </a:defRPr>
            </a:lvl7pPr>
            <a:lvl8pPr marL="34290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Arial" charset="0"/>
                <a:ea typeface="Arial" charset="0"/>
                <a:cs typeface="Arial" charset="0"/>
              </a:defRPr>
            </a:lvl8pPr>
            <a:lvl9pPr marL="38862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Arial" charset="0"/>
                <a:ea typeface="Arial" charset="0"/>
                <a:cs typeface="Arial" charset="0"/>
              </a:defRPr>
            </a:lvl9pPr>
          </a:lstStyle>
          <a:p>
            <a:pPr algn="r" eaLnBrk="1">
              <a:lnSpc>
                <a:spcPct val="98000"/>
              </a:lnSpc>
              <a:spcBef>
                <a:spcPct val="0"/>
              </a:spcBef>
            </a:pPr>
            <a:fld id="{6893B4ED-FE64-A94B-9E15-667FBCABF0D8}" type="slidenum">
              <a:rPr lang="en-GB" altLang="en-US" sz="1400">
                <a:solidFill>
                  <a:srgbClr val="000000"/>
                </a:solidFill>
                <a:latin typeface="Bitstream Vera Sans" charset="0"/>
              </a:rPr>
              <a:pPr algn="r" eaLnBrk="1">
                <a:lnSpc>
                  <a:spcPct val="98000"/>
                </a:lnSpc>
                <a:spcBef>
                  <a:spcPct val="0"/>
                </a:spcBef>
              </a:pPr>
              <a:t>25</a:t>
            </a:fld>
            <a:endParaRPr lang="en-GB" altLang="en-US" sz="1400">
              <a:solidFill>
                <a:srgbClr val="000000"/>
              </a:solidFill>
              <a:latin typeface="Bitstream Vera Sans" charset="0"/>
            </a:endParaRPr>
          </a:p>
        </p:txBody>
      </p:sp>
      <p:sp>
        <p:nvSpPr>
          <p:cNvPr id="105475" name="Text Box 2"/>
          <p:cNvSpPr txBox="1">
            <a:spLocks noChangeArrowheads="1"/>
          </p:cNvSpPr>
          <p:nvPr/>
        </p:nvSpPr>
        <p:spPr bwMode="auto">
          <a:xfrm>
            <a:off x="1106488" y="812800"/>
            <a:ext cx="5345112" cy="4008438"/>
          </a:xfrm>
          <a:prstGeom prst="rect">
            <a:avLst/>
          </a:prstGeom>
          <a:solidFill>
            <a:srgbClr val="FFFFFF"/>
          </a:solidFill>
          <a:ln w="9525">
            <a:solidFill>
              <a:srgbClr val="000000"/>
            </a:solidFill>
            <a:miter lim="800000"/>
            <a:headEnd/>
            <a:tailEnd/>
          </a:ln>
        </p:spPr>
        <p:txBody>
          <a:bodyPr wrap="none" anchor="ctr"/>
          <a:lstStyle>
            <a:lvl1pPr>
              <a:spcBef>
                <a:spcPct val="30000"/>
              </a:spcBef>
              <a:defRPr sz="1200">
                <a:solidFill>
                  <a:schemeClr val="tx1"/>
                </a:solidFill>
                <a:latin typeface="Arial" charset="0"/>
                <a:ea typeface="ＭＳ Ｐゴシック" charset="-128"/>
                <a:cs typeface="Arial" charset="0"/>
              </a:defRPr>
            </a:lvl1pPr>
            <a:lvl2pPr marL="742950" indent="-285750">
              <a:spcBef>
                <a:spcPct val="30000"/>
              </a:spcBef>
              <a:defRPr sz="1200">
                <a:solidFill>
                  <a:schemeClr val="tx1"/>
                </a:solidFill>
                <a:latin typeface="Arial" charset="0"/>
                <a:ea typeface="Arial" charset="0"/>
                <a:cs typeface="Arial" charset="0"/>
              </a:defRPr>
            </a:lvl2pPr>
            <a:lvl3pPr marL="1143000" indent="-228600">
              <a:spcBef>
                <a:spcPct val="30000"/>
              </a:spcBef>
              <a:defRPr sz="1200">
                <a:solidFill>
                  <a:schemeClr val="tx1"/>
                </a:solidFill>
                <a:latin typeface="Arial" charset="0"/>
                <a:ea typeface="Arial" charset="0"/>
                <a:cs typeface="Arial" charset="0"/>
              </a:defRPr>
            </a:lvl3pPr>
            <a:lvl4pPr marL="1600200" indent="-228600">
              <a:spcBef>
                <a:spcPct val="30000"/>
              </a:spcBef>
              <a:defRPr sz="1200">
                <a:solidFill>
                  <a:schemeClr val="tx1"/>
                </a:solidFill>
                <a:latin typeface="Arial" charset="0"/>
                <a:ea typeface="Arial" charset="0"/>
                <a:cs typeface="Arial" charset="0"/>
              </a:defRPr>
            </a:lvl4pPr>
            <a:lvl5pPr marL="2057400" indent="-228600">
              <a:spcBef>
                <a:spcPct val="30000"/>
              </a:spcBef>
              <a:defRPr sz="1200">
                <a:solidFill>
                  <a:schemeClr val="tx1"/>
                </a:solidFill>
                <a:latin typeface="Arial" charset="0"/>
                <a:ea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ea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ea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ea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ea typeface="Arial" charset="0"/>
                <a:cs typeface="Arial" charset="0"/>
              </a:defRPr>
            </a:lvl9pPr>
          </a:lstStyle>
          <a:p>
            <a:pPr eaLnBrk="1">
              <a:spcBef>
                <a:spcPct val="0"/>
              </a:spcBef>
            </a:pPr>
            <a:endParaRPr lang="en-NZ" altLang="en-US" sz="1800">
              <a:solidFill>
                <a:schemeClr val="bg1"/>
              </a:solidFill>
              <a:latin typeface="Bitstream Vera Sans" charset="0"/>
            </a:endParaRPr>
          </a:p>
        </p:txBody>
      </p:sp>
      <p:sp>
        <p:nvSpPr>
          <p:cNvPr id="105476" name="Rectangle 3"/>
          <p:cNvSpPr>
            <a:spLocks noGrp="1" noChangeArrowheads="1"/>
          </p:cNvSpPr>
          <p:nvPr>
            <p:ph type="body"/>
          </p:nvPr>
        </p:nvSpPr>
        <p:spPr>
          <a:xfrm>
            <a:off x="755650" y="5078413"/>
            <a:ext cx="6046788" cy="48117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a:latin typeface="Times New Roman" charset="0"/>
              <a:ea typeface="ＭＳ Ｐゴシック" charset="-128"/>
            </a:endParaRPr>
          </a:p>
        </p:txBody>
      </p:sp>
    </p:spTree>
    <p:extLst>
      <p:ext uri="{BB962C8B-B14F-4D97-AF65-F5344CB8AC3E}">
        <p14:creationId xmlns:p14="http://schemas.microsoft.com/office/powerpoint/2010/main" val="9653743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6"/>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fld id="{D15BB1D7-495B-5846-AF18-487126E9D24D}" type="slidenum">
              <a:rPr lang="pl-PL" altLang="en-US"/>
              <a:pPr/>
              <a:t>27</a:t>
            </a:fld>
            <a:endParaRPr lang="pl-PL" altLang="en-US"/>
          </a:p>
        </p:txBody>
      </p:sp>
      <p:sp>
        <p:nvSpPr>
          <p:cNvPr id="58371" name="Text Box 1"/>
          <p:cNvSpPr>
            <a:spLocks noGrp="1" noRot="1" noChangeAspect="1" noChangeArrowheads="1" noTextEdit="1"/>
          </p:cNvSpPr>
          <p:nvPr>
            <p:ph type="sldImg"/>
          </p:nvPr>
        </p:nvSpPr>
        <p:spPr>
          <a:xfrm>
            <a:off x="382588" y="695325"/>
            <a:ext cx="6091237" cy="3427413"/>
          </a:xfrm>
          <a:solidFill>
            <a:srgbClr val="FFFFFF"/>
          </a:solidFill>
          <a:ln/>
        </p:spPr>
      </p:sp>
      <p:sp>
        <p:nvSpPr>
          <p:cNvPr id="58372" name="Text Box 2"/>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ea typeface="ＭＳ Ｐゴシック" charset="-128"/>
            </a:endParaRPr>
          </a:p>
        </p:txBody>
      </p:sp>
    </p:spTree>
    <p:extLst>
      <p:ext uri="{BB962C8B-B14F-4D97-AF65-F5344CB8AC3E}">
        <p14:creationId xmlns:p14="http://schemas.microsoft.com/office/powerpoint/2010/main" val="3688849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Folienbildplatzhalter 1"/>
          <p:cNvSpPr>
            <a:spLocks noGrp="1" noRot="1" noChangeAspect="1" noTextEdit="1"/>
          </p:cNvSpPr>
          <p:nvPr>
            <p:ph type="sldImg"/>
          </p:nvPr>
        </p:nvSpPr>
        <p:spPr>
          <a:ln/>
        </p:spPr>
      </p:sp>
      <p:sp>
        <p:nvSpPr>
          <p:cNvPr id="118786" name="Notizenplatzhalt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de-DE">
              <a:ea typeface="ＭＳ Ｐゴシック" charset="-128"/>
            </a:endParaRPr>
          </a:p>
        </p:txBody>
      </p:sp>
      <p:sp>
        <p:nvSpPr>
          <p:cNvPr id="118787" name="Foliennummernplatzhalt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Arial" charset="0"/>
                <a:ea typeface="ＭＳ Ｐゴシック" charset="-128"/>
                <a:cs typeface="Arial" charset="0"/>
              </a:defRPr>
            </a:lvl1pPr>
            <a:lvl2pPr marL="742950" indent="-285750">
              <a:spcBef>
                <a:spcPct val="30000"/>
              </a:spcBef>
              <a:defRPr sz="1200">
                <a:solidFill>
                  <a:schemeClr val="tx1"/>
                </a:solidFill>
                <a:latin typeface="Arial" charset="0"/>
                <a:ea typeface="Arial" charset="0"/>
                <a:cs typeface="Arial" charset="0"/>
              </a:defRPr>
            </a:lvl2pPr>
            <a:lvl3pPr marL="1143000" indent="-228600">
              <a:spcBef>
                <a:spcPct val="30000"/>
              </a:spcBef>
              <a:defRPr sz="1200">
                <a:solidFill>
                  <a:schemeClr val="tx1"/>
                </a:solidFill>
                <a:latin typeface="Arial" charset="0"/>
                <a:ea typeface="Arial" charset="0"/>
                <a:cs typeface="Arial" charset="0"/>
              </a:defRPr>
            </a:lvl3pPr>
            <a:lvl4pPr marL="1600200" indent="-228600">
              <a:spcBef>
                <a:spcPct val="30000"/>
              </a:spcBef>
              <a:defRPr sz="1200">
                <a:solidFill>
                  <a:schemeClr val="tx1"/>
                </a:solidFill>
                <a:latin typeface="Arial" charset="0"/>
                <a:ea typeface="Arial" charset="0"/>
                <a:cs typeface="Arial" charset="0"/>
              </a:defRPr>
            </a:lvl4pPr>
            <a:lvl5pPr marL="2057400" indent="-228600">
              <a:spcBef>
                <a:spcPct val="30000"/>
              </a:spcBef>
              <a:defRPr sz="1200">
                <a:solidFill>
                  <a:schemeClr val="tx1"/>
                </a:solidFill>
                <a:latin typeface="Arial" charset="0"/>
                <a:ea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ea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ea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ea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ea typeface="Arial" charset="0"/>
                <a:cs typeface="Arial" charset="0"/>
              </a:defRPr>
            </a:lvl9pPr>
          </a:lstStyle>
          <a:p>
            <a:pPr algn="r" eaLnBrk="1" hangingPunct="1">
              <a:spcBef>
                <a:spcPct val="0"/>
              </a:spcBef>
            </a:pPr>
            <a:fld id="{F284C1CC-91F8-2A4D-A47A-EA7F1A84CC04}" type="slidenum">
              <a:rPr lang="de-DE" altLang="de-DE">
                <a:solidFill>
                  <a:srgbClr val="000000"/>
                </a:solidFill>
              </a:rPr>
              <a:pPr algn="r" eaLnBrk="1" hangingPunct="1">
                <a:spcBef>
                  <a:spcPct val="0"/>
                </a:spcBef>
              </a:pPr>
              <a:t>28</a:t>
            </a:fld>
            <a:endParaRPr lang="de-DE" altLang="de-DE">
              <a:solidFill>
                <a:srgbClr val="000000"/>
              </a:solidFill>
            </a:endParaRPr>
          </a:p>
        </p:txBody>
      </p:sp>
    </p:spTree>
    <p:extLst>
      <p:ext uri="{BB962C8B-B14F-4D97-AF65-F5344CB8AC3E}">
        <p14:creationId xmlns:p14="http://schemas.microsoft.com/office/powerpoint/2010/main" val="9977574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noTextEdit="1"/>
          </p:cNvSpPr>
          <p:nvPr>
            <p:ph type="sldImg"/>
          </p:nvPr>
        </p:nvSpPr>
        <p:spPr>
          <a:ln/>
        </p:spPr>
      </p:sp>
      <p:sp>
        <p:nvSpPr>
          <p:cNvPr id="60418"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ea typeface="ＭＳ Ｐゴシック" charset="-128"/>
            </a:endParaRPr>
          </a:p>
        </p:txBody>
      </p:sp>
      <p:sp>
        <p:nvSpPr>
          <p:cNvPr id="60419"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fld id="{DB7D1ADE-5A68-754C-BE25-9E54B28FBCCE}" type="slidenum">
              <a:rPr lang="en-US" altLang="en-US">
                <a:solidFill>
                  <a:srgbClr val="000000"/>
                </a:solidFill>
                <a:latin typeface="Calibri" charset="0"/>
              </a:rPr>
              <a:pPr/>
              <a:t>33</a:t>
            </a:fld>
            <a:endParaRPr lang="en-US" altLang="en-US">
              <a:solidFill>
                <a:srgbClr val="000000"/>
              </a:solidFill>
              <a:latin typeface="Calibri" charset="0"/>
            </a:endParaRPr>
          </a:p>
        </p:txBody>
      </p:sp>
    </p:spTree>
    <p:extLst>
      <p:ext uri="{BB962C8B-B14F-4D97-AF65-F5344CB8AC3E}">
        <p14:creationId xmlns:p14="http://schemas.microsoft.com/office/powerpoint/2010/main" val="2549628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Образ слайда 1"/>
          <p:cNvSpPr>
            <a:spLocks noGrp="1" noRot="1" noChangeAspect="1" noTextEdit="1"/>
          </p:cNvSpPr>
          <p:nvPr>
            <p:ph type="sldImg"/>
          </p:nvPr>
        </p:nvSpPr>
        <p:spPr>
          <a:xfrm>
            <a:off x="381000" y="685800"/>
            <a:ext cx="6096000" cy="3429000"/>
          </a:xfrm>
          <a:ln/>
        </p:spPr>
      </p:sp>
      <p:sp>
        <p:nvSpPr>
          <p:cNvPr id="50178" name="Заметки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ru-RU" altLang="de-DE">
              <a:latin typeface="Arial" panose="020B0604020202020204" pitchFamily="34" charset="0"/>
              <a:ea typeface="ＭＳ Ｐゴシック" panose="020B0600070205080204" pitchFamily="34" charset="-128"/>
              <a:cs typeface="Arial" panose="020B0604020202020204" pitchFamily="34" charset="0"/>
            </a:endParaRPr>
          </a:p>
        </p:txBody>
      </p:sp>
      <p:sp>
        <p:nvSpPr>
          <p:cNvPr id="50179" name="Номер слайда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D6B7496-D1B4-437C-9C29-60664CDEDD6B}" type="slidenum">
              <a:rPr lang="ru-RU" altLang="de-DE" smtClean="0"/>
              <a:pPr/>
              <a:t>40</a:t>
            </a:fld>
            <a:endParaRPr lang="ru-RU" altLang="de-DE"/>
          </a:p>
        </p:txBody>
      </p:sp>
    </p:spTree>
    <p:extLst>
      <p:ext uri="{BB962C8B-B14F-4D97-AF65-F5344CB8AC3E}">
        <p14:creationId xmlns:p14="http://schemas.microsoft.com/office/powerpoint/2010/main" val="13878413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47EB2DA-8979-3047-95A2-597D9226CC98}" type="slidenum">
              <a:rPr lang="de-DE" altLang="en-US" smtClean="0"/>
              <a:pPr>
                <a:defRPr/>
              </a:pPr>
              <a:t>9</a:t>
            </a:fld>
            <a:endParaRPr lang="de-DE" altLang="en-US"/>
          </a:p>
        </p:txBody>
      </p:sp>
    </p:spTree>
    <p:extLst>
      <p:ext uri="{BB962C8B-B14F-4D97-AF65-F5344CB8AC3E}">
        <p14:creationId xmlns:p14="http://schemas.microsoft.com/office/powerpoint/2010/main" val="7931479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Rot="1" noChangeAspect="1" noChangeArrowheads="1" noTextEdit="1"/>
          </p:cNvSpPr>
          <p:nvPr>
            <p:ph type="sldImg"/>
          </p:nvPr>
        </p:nvSpPr>
        <p:spPr>
          <a:solidFill>
            <a:srgbClr val="FFFFFF"/>
          </a:solidFill>
          <a:ln/>
        </p:spPr>
      </p:sp>
      <p:sp>
        <p:nvSpPr>
          <p:cNvPr id="41986" name="Rectangle 3"/>
          <p:cNvSpPr>
            <a:spLocks noGrp="1" noChangeArrowheads="1"/>
          </p:cNvSpPr>
          <p:nvPr>
            <p:ph type="body" idx="1"/>
          </p:nvPr>
        </p:nvSpPr>
        <p:spPr>
          <a:xfrm>
            <a:off x="914400" y="4343400"/>
            <a:ext cx="5029200" cy="4114800"/>
          </a:xfrm>
          <a:solidFill>
            <a:srgbClr val="FFFFFF"/>
          </a:solidFill>
          <a:ln>
            <a:solidFill>
              <a:srgbClr val="000000"/>
            </a:solidFill>
            <a:miter lim="800000"/>
            <a:headEnd/>
            <a:tailEnd/>
          </a:ln>
        </p:spPr>
        <p:txBody>
          <a:bodyPr/>
          <a:lstStyle/>
          <a:p>
            <a:endParaRPr lang="en-US" altLang="en-US">
              <a:ea typeface="ＭＳ Ｐゴシック" charset="-128"/>
            </a:endParaRPr>
          </a:p>
        </p:txBody>
      </p:sp>
    </p:spTree>
    <p:extLst>
      <p:ext uri="{BB962C8B-B14F-4D97-AF65-F5344CB8AC3E}">
        <p14:creationId xmlns:p14="http://schemas.microsoft.com/office/powerpoint/2010/main" val="20233362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7D5A669-DB91-C148-B0DA-1AFD062A6B18}" type="slidenum">
              <a:rPr lang="en-US"/>
              <a:pPr>
                <a:defRPr/>
              </a:pPr>
              <a:t>18</a:t>
            </a:fld>
            <a:endParaRPr lang="en-US"/>
          </a:p>
        </p:txBody>
      </p:sp>
      <p:sp>
        <p:nvSpPr>
          <p:cNvPr id="2129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12995" name="Rectangle 3"/>
          <p:cNvSpPr>
            <a:spLocks noGrp="1" noChangeArrowheads="1"/>
          </p:cNvSpPr>
          <p:nvPr>
            <p:ph type="body" idx="1"/>
          </p:nvPr>
        </p:nvSpPr>
        <p:spPr/>
        <p:txBody>
          <a:bodyPr/>
          <a:lstStyle/>
          <a:p>
            <a:pPr>
              <a:defRPr/>
            </a:pPr>
            <a:endParaRPr lang="fr-FR">
              <a:cs typeface="+mn-cs"/>
            </a:endParaRPr>
          </a:p>
        </p:txBody>
      </p:sp>
    </p:spTree>
    <p:extLst>
      <p:ext uri="{BB962C8B-B14F-4D97-AF65-F5344CB8AC3E}">
        <p14:creationId xmlns:p14="http://schemas.microsoft.com/office/powerpoint/2010/main" val="11047665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5" name="Slide Image Placeholder 1"/>
          <p:cNvSpPr>
            <a:spLocks noGrp="1" noRot="1" noChangeAspect="1" noTextEdit="1"/>
          </p:cNvSpPr>
          <p:nvPr>
            <p:ph type="sldImg"/>
          </p:nvPr>
        </p:nvSpPr>
        <p:spPr/>
      </p:sp>
      <p:sp>
        <p:nvSpPr>
          <p:cNvPr id="185346"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a:ea typeface="ＭＳ Ｐゴシック" charset="-128"/>
            </a:endParaRPr>
          </a:p>
        </p:txBody>
      </p:sp>
      <p:sp>
        <p:nvSpPr>
          <p:cNvPr id="185347" name="Slide Number Placeholder 3"/>
          <p:cNvSpPr>
            <a:spLocks noGrp="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15900" indent="-209550">
              <a:tabLst>
                <a:tab pos="457200" algn="l"/>
                <a:tab pos="914400" algn="l"/>
                <a:tab pos="1371600" algn="l"/>
                <a:tab pos="1828800" algn="l"/>
                <a:tab pos="2286000" algn="l"/>
                <a:tab pos="2743200" algn="l"/>
                <a:tab pos="3200400" algn="l"/>
              </a:tabLst>
              <a:defRPr sz="2400">
                <a:solidFill>
                  <a:schemeClr val="bg1"/>
                </a:solidFill>
                <a:latin typeface="Arial" charset="0"/>
                <a:ea typeface="ＭＳ Ｐゴシック" charset="-128"/>
              </a:defRPr>
            </a:lvl1pPr>
            <a:lvl2pPr>
              <a:tabLst>
                <a:tab pos="457200" algn="l"/>
                <a:tab pos="914400" algn="l"/>
                <a:tab pos="1371600" algn="l"/>
                <a:tab pos="1828800" algn="l"/>
                <a:tab pos="2286000" algn="l"/>
                <a:tab pos="2743200" algn="l"/>
                <a:tab pos="3200400" algn="l"/>
              </a:tabLst>
              <a:defRPr sz="2400">
                <a:solidFill>
                  <a:schemeClr val="bg1"/>
                </a:solidFill>
                <a:latin typeface="Arial" charset="0"/>
                <a:ea typeface="ＭＳ Ｐゴシック" charset="-128"/>
              </a:defRPr>
            </a:lvl2pPr>
            <a:lvl3pPr>
              <a:tabLst>
                <a:tab pos="457200" algn="l"/>
                <a:tab pos="914400" algn="l"/>
                <a:tab pos="1371600" algn="l"/>
                <a:tab pos="1828800" algn="l"/>
                <a:tab pos="2286000" algn="l"/>
                <a:tab pos="2743200" algn="l"/>
                <a:tab pos="3200400" algn="l"/>
              </a:tabLst>
              <a:defRPr sz="2400">
                <a:solidFill>
                  <a:schemeClr val="bg1"/>
                </a:solidFill>
                <a:latin typeface="Arial" charset="0"/>
                <a:ea typeface="ＭＳ Ｐゴシック" charset="-128"/>
              </a:defRPr>
            </a:lvl3pPr>
            <a:lvl4pPr>
              <a:tabLst>
                <a:tab pos="457200" algn="l"/>
                <a:tab pos="914400" algn="l"/>
                <a:tab pos="1371600" algn="l"/>
                <a:tab pos="1828800" algn="l"/>
                <a:tab pos="2286000" algn="l"/>
                <a:tab pos="2743200" algn="l"/>
                <a:tab pos="3200400" algn="l"/>
              </a:tabLst>
              <a:defRPr sz="2400">
                <a:solidFill>
                  <a:schemeClr val="bg1"/>
                </a:solidFill>
                <a:latin typeface="Arial" charset="0"/>
                <a:ea typeface="ＭＳ Ｐゴシック" charset="-128"/>
              </a:defRPr>
            </a:lvl4pPr>
            <a:lvl5pPr>
              <a:tabLst>
                <a:tab pos="457200" algn="l"/>
                <a:tab pos="914400" algn="l"/>
                <a:tab pos="1371600" algn="l"/>
                <a:tab pos="1828800" algn="l"/>
                <a:tab pos="2286000" algn="l"/>
                <a:tab pos="2743200" algn="l"/>
                <a:tab pos="3200400" algn="l"/>
              </a:tabLst>
              <a:defRPr sz="2400">
                <a:solidFill>
                  <a:schemeClr val="bg1"/>
                </a:solidFill>
                <a:latin typeface="Arial" charset="0"/>
                <a:ea typeface="ＭＳ Ｐゴシック" charset="-128"/>
              </a:defRPr>
            </a:lvl5pPr>
            <a:lvl6pPr marL="25146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Lst>
              <a:defRPr sz="2400">
                <a:solidFill>
                  <a:schemeClr val="bg1"/>
                </a:solidFill>
                <a:latin typeface="Arial" charset="0"/>
                <a:ea typeface="ＭＳ Ｐゴシック" charset="-128"/>
              </a:defRPr>
            </a:lvl6pPr>
            <a:lvl7pPr marL="29718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Lst>
              <a:defRPr sz="2400">
                <a:solidFill>
                  <a:schemeClr val="bg1"/>
                </a:solidFill>
                <a:latin typeface="Arial" charset="0"/>
                <a:ea typeface="ＭＳ Ｐゴシック" charset="-128"/>
              </a:defRPr>
            </a:lvl7pPr>
            <a:lvl8pPr marL="34290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Lst>
              <a:defRPr sz="2400">
                <a:solidFill>
                  <a:schemeClr val="bg1"/>
                </a:solidFill>
                <a:latin typeface="Arial" charset="0"/>
                <a:ea typeface="ＭＳ Ｐゴシック" charset="-128"/>
              </a:defRPr>
            </a:lvl8pPr>
            <a:lvl9pPr marL="38862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Lst>
              <a:defRPr sz="2400">
                <a:solidFill>
                  <a:schemeClr val="bg1"/>
                </a:solidFill>
                <a:latin typeface="Arial" charset="0"/>
                <a:ea typeface="ＭＳ Ｐゴシック" charset="-128"/>
              </a:defRPr>
            </a:lvl9pPr>
          </a:lstStyle>
          <a:p>
            <a:fld id="{EEF2A0B5-9F4A-654B-8684-430531A526BD}" type="slidenum">
              <a:rPr lang="en-US" altLang="en-US" sz="1400">
                <a:solidFill>
                  <a:srgbClr val="000000"/>
                </a:solidFill>
                <a:latin typeface="Times New Roman" charset="0"/>
              </a:rPr>
              <a:pPr/>
              <a:t>19</a:t>
            </a:fld>
            <a:endParaRPr lang="en-US" altLang="en-US" sz="1400">
              <a:solidFill>
                <a:srgbClr val="000000"/>
              </a:solidFill>
              <a:latin typeface="Times New Roman" charset="0"/>
            </a:endParaRPr>
          </a:p>
        </p:txBody>
      </p:sp>
    </p:spTree>
    <p:extLst>
      <p:ext uri="{BB962C8B-B14F-4D97-AF65-F5344CB8AC3E}">
        <p14:creationId xmlns:p14="http://schemas.microsoft.com/office/powerpoint/2010/main" val="719620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noTextEdit="1"/>
          </p:cNvSpPr>
          <p:nvPr>
            <p:ph type="sldImg"/>
          </p:nvPr>
        </p:nvSpPr>
        <p:spPr>
          <a:ln/>
        </p:spPr>
      </p:sp>
      <p:sp>
        <p:nvSpPr>
          <p:cNvPr id="48130"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ea typeface="ＭＳ Ｐゴシック" charset="-128"/>
            </a:endParaRPr>
          </a:p>
        </p:txBody>
      </p:sp>
      <p:sp>
        <p:nvSpPr>
          <p:cNvPr id="48131"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fld id="{A8CF5921-0947-1C49-B732-B2C50F01032F}" type="slidenum">
              <a:rPr lang="en-GB" altLang="en-US"/>
              <a:pPr/>
              <a:t>20</a:t>
            </a:fld>
            <a:endParaRPr lang="en-GB" altLang="en-US"/>
          </a:p>
        </p:txBody>
      </p:sp>
    </p:spTree>
    <p:extLst>
      <p:ext uri="{BB962C8B-B14F-4D97-AF65-F5344CB8AC3E}">
        <p14:creationId xmlns:p14="http://schemas.microsoft.com/office/powerpoint/2010/main" val="19512810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a:ln/>
        </p:spPr>
      </p:sp>
      <p:sp>
        <p:nvSpPr>
          <p:cNvPr id="50178"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charset="0"/>
              <a:ea typeface="ＭＳ Ｐゴシック" charset="-128"/>
            </a:endParaRPr>
          </a:p>
        </p:txBody>
      </p:sp>
      <p:sp>
        <p:nvSpPr>
          <p:cNvPr id="50179"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fld id="{069B202B-60E7-0544-B942-ECFF720B980C}" type="slidenum">
              <a:rPr lang="en-GB" altLang="en-US"/>
              <a:pPr/>
              <a:t>21</a:t>
            </a:fld>
            <a:endParaRPr lang="en-GB" altLang="en-US"/>
          </a:p>
        </p:txBody>
      </p:sp>
    </p:spTree>
    <p:extLst>
      <p:ext uri="{BB962C8B-B14F-4D97-AF65-F5344CB8AC3E}">
        <p14:creationId xmlns:p14="http://schemas.microsoft.com/office/powerpoint/2010/main" val="1592783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2" name="Google Shape;122;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19215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9" name="Google Shape;14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762908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655FEAD-3B1A-8A45-B2E6-4BBC8AF76175}" type="datetimeFigureOut">
              <a:rPr lang="en-US" smtClean="0"/>
              <a:t>3/4/23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DCFEBF-496D-1D49-9C03-DD4223264047}" type="slidenum">
              <a:rPr lang="en-US" smtClean="0"/>
              <a:t>‹#›</a:t>
            </a:fld>
            <a:endParaRPr lang="en-US"/>
          </a:p>
        </p:txBody>
      </p:sp>
    </p:spTree>
    <p:extLst>
      <p:ext uri="{BB962C8B-B14F-4D97-AF65-F5344CB8AC3E}">
        <p14:creationId xmlns:p14="http://schemas.microsoft.com/office/powerpoint/2010/main" val="1273072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655FEAD-3B1A-8A45-B2E6-4BBC8AF76175}" type="datetimeFigureOut">
              <a:rPr lang="en-US" smtClean="0"/>
              <a:t>3/4/23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DCFEBF-496D-1D49-9C03-DD4223264047}" type="slidenum">
              <a:rPr lang="en-US" smtClean="0"/>
              <a:t>‹#›</a:t>
            </a:fld>
            <a:endParaRPr lang="en-US"/>
          </a:p>
        </p:txBody>
      </p:sp>
    </p:spTree>
    <p:extLst>
      <p:ext uri="{BB962C8B-B14F-4D97-AF65-F5344CB8AC3E}">
        <p14:creationId xmlns:p14="http://schemas.microsoft.com/office/powerpoint/2010/main" val="939999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655FEAD-3B1A-8A45-B2E6-4BBC8AF76175}" type="datetimeFigureOut">
              <a:rPr lang="en-US" smtClean="0"/>
              <a:t>3/4/23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DCFEBF-496D-1D49-9C03-DD4223264047}" type="slidenum">
              <a:rPr lang="en-US" smtClean="0"/>
              <a:t>‹#›</a:t>
            </a:fld>
            <a:endParaRPr lang="en-US"/>
          </a:p>
        </p:txBody>
      </p:sp>
    </p:spTree>
    <p:extLst>
      <p:ext uri="{BB962C8B-B14F-4D97-AF65-F5344CB8AC3E}">
        <p14:creationId xmlns:p14="http://schemas.microsoft.com/office/powerpoint/2010/main" val="16856035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33496"/>
            <a:ext cx="10969139" cy="940443"/>
          </a:xfrm>
          <a:prstGeom prst="rect">
            <a:avLst/>
          </a:prstGeom>
        </p:spPr>
        <p:txBody>
          <a:bodyPr lIns="91184" tIns="45594" rIns="91184" bIns="45594"/>
          <a:lstStyle>
            <a:lvl1pPr>
              <a:defRPr>
                <a:solidFill>
                  <a:srgbClr val="050A4F"/>
                </a:solidFill>
              </a:defRPr>
            </a:lvl1pPr>
          </a:lstStyle>
          <a:p>
            <a:r>
              <a:rPr lang="en-US"/>
              <a:t>Click to edit Master title style</a:t>
            </a:r>
            <a:endParaRPr lang="en-GB" dirty="0"/>
          </a:p>
        </p:txBody>
      </p:sp>
      <p:sp>
        <p:nvSpPr>
          <p:cNvPr id="3" name="Content Placeholder 2"/>
          <p:cNvSpPr>
            <a:spLocks noGrp="1"/>
          </p:cNvSpPr>
          <p:nvPr>
            <p:ph idx="1"/>
          </p:nvPr>
        </p:nvSpPr>
        <p:spPr>
          <a:xfrm>
            <a:off x="609600" y="1325634"/>
            <a:ext cx="10969139" cy="466742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497537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3/4/23</a:t>
            </a:fld>
            <a:endParaRPr lang="en-US" dirty="0"/>
          </a:p>
        </p:txBody>
      </p:sp>
      <p:sp>
        <p:nvSpPr>
          <p:cNvPr id="12" name="Footer Placeholder 11">
            <a:extLst>
              <a:ext uri="{FF2B5EF4-FFF2-40B4-BE49-F238E27FC236}">
                <a16:creationId xmlns="" xmlns:a16="http://schemas.microsoft.com/office/drawing/2014/main" id="{8FF044A7-6055-B744-AD25-E9D675BBE602}"/>
              </a:ext>
            </a:extLst>
          </p:cNvPr>
          <p:cNvSpPr>
            <a:spLocks noGrp="1"/>
          </p:cNvSpPr>
          <p:nvPr>
            <p:ph type="ftr" sz="quarter" idx="11"/>
          </p:nvPr>
        </p:nvSpPr>
        <p:spPr/>
        <p:txBody>
          <a:bodyPr/>
          <a:lstStyle/>
          <a:p>
            <a:r>
              <a:rPr lang="en-US" dirty="0"/>
              <a:t>M. Vretenar | NIMMS</a:t>
            </a:r>
          </a:p>
        </p:txBody>
      </p:sp>
      <p:sp>
        <p:nvSpPr>
          <p:cNvPr id="13" name="Slide Number Placeholder 12">
            <a:extLst>
              <a:ext uri="{FF2B5EF4-FFF2-40B4-BE49-F238E27FC236}">
                <a16:creationId xmlns=""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403024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8641" y="273629"/>
            <a:ext cx="10968960" cy="1143480"/>
          </a:xfrm>
        </p:spPr>
        <p:txBody>
          <a:bodyPr/>
          <a:lstStyle/>
          <a:p>
            <a:r>
              <a:rPr lang="en-US"/>
              <a:t>Click to edit Master title style</a:t>
            </a:r>
          </a:p>
        </p:txBody>
      </p:sp>
      <p:sp>
        <p:nvSpPr>
          <p:cNvPr id="3" name="Date Placeholder 2"/>
          <p:cNvSpPr>
            <a:spLocks noGrp="1"/>
          </p:cNvSpPr>
          <p:nvPr>
            <p:ph type="dt" idx="10"/>
          </p:nvPr>
        </p:nvSpPr>
        <p:spPr>
          <a:xfrm>
            <a:off x="608641" y="6247376"/>
            <a:ext cx="2837760" cy="470930"/>
          </a:xfrm>
        </p:spPr>
        <p:txBody>
          <a:bodyPr/>
          <a:lstStyle>
            <a:lvl1pPr>
              <a:defRPr/>
            </a:lvl1pPr>
          </a:lstStyle>
          <a:p>
            <a:endParaRPr lang="pl-PL"/>
          </a:p>
        </p:txBody>
      </p:sp>
      <p:sp>
        <p:nvSpPr>
          <p:cNvPr id="4" name="Footer Placeholder 3"/>
          <p:cNvSpPr>
            <a:spLocks noGrp="1"/>
          </p:cNvSpPr>
          <p:nvPr>
            <p:ph type="ftr" idx="11"/>
          </p:nvPr>
        </p:nvSpPr>
        <p:spPr>
          <a:xfrm>
            <a:off x="4170240" y="6247376"/>
            <a:ext cx="3863040" cy="470930"/>
          </a:xfrm>
        </p:spPr>
        <p:txBody>
          <a:bodyPr/>
          <a:lstStyle>
            <a:lvl1pPr>
              <a:defRPr/>
            </a:lvl1pPr>
          </a:lstStyle>
          <a:p>
            <a:endParaRPr lang="pl-PL"/>
          </a:p>
        </p:txBody>
      </p:sp>
      <p:sp>
        <p:nvSpPr>
          <p:cNvPr id="5" name="Slide Number Placeholder 4"/>
          <p:cNvSpPr>
            <a:spLocks noGrp="1"/>
          </p:cNvSpPr>
          <p:nvPr>
            <p:ph type="sldNum" idx="12"/>
          </p:nvPr>
        </p:nvSpPr>
        <p:spPr>
          <a:xfrm>
            <a:off x="8741761" y="6247376"/>
            <a:ext cx="2837760" cy="470930"/>
          </a:xfrm>
        </p:spPr>
        <p:txBody>
          <a:bodyPr/>
          <a:lstStyle>
            <a:lvl1pPr>
              <a:defRPr/>
            </a:lvl1pPr>
          </a:lstStyle>
          <a:p>
            <a:fld id="{C8640BA9-2C41-FA4F-BEFB-280E36AA144B}" type="slidenum">
              <a:rPr lang="pl-PL"/>
              <a:pPr/>
              <a:t>‹#›</a:t>
            </a:fld>
            <a:endParaRPr lang="pl-PL"/>
          </a:p>
        </p:txBody>
      </p:sp>
    </p:spTree>
    <p:extLst>
      <p:ext uri="{BB962C8B-B14F-4D97-AF65-F5344CB8AC3E}">
        <p14:creationId xmlns:p14="http://schemas.microsoft.com/office/powerpoint/2010/main" val="195891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655FEAD-3B1A-8A45-B2E6-4BBC8AF76175}" type="datetimeFigureOut">
              <a:rPr lang="en-US" smtClean="0"/>
              <a:t>3/4/23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DCFEBF-496D-1D49-9C03-DD4223264047}" type="slidenum">
              <a:rPr lang="en-US" smtClean="0"/>
              <a:t>‹#›</a:t>
            </a:fld>
            <a:endParaRPr lang="en-US"/>
          </a:p>
        </p:txBody>
      </p:sp>
    </p:spTree>
    <p:extLst>
      <p:ext uri="{BB962C8B-B14F-4D97-AF65-F5344CB8AC3E}">
        <p14:creationId xmlns:p14="http://schemas.microsoft.com/office/powerpoint/2010/main" val="759339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655FEAD-3B1A-8A45-B2E6-4BBC8AF76175}" type="datetimeFigureOut">
              <a:rPr lang="en-US" smtClean="0"/>
              <a:t>3/4/23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DCFEBF-496D-1D49-9C03-DD4223264047}" type="slidenum">
              <a:rPr lang="en-US" smtClean="0"/>
              <a:t>‹#›</a:t>
            </a:fld>
            <a:endParaRPr lang="en-US"/>
          </a:p>
        </p:txBody>
      </p:sp>
    </p:spTree>
    <p:extLst>
      <p:ext uri="{BB962C8B-B14F-4D97-AF65-F5344CB8AC3E}">
        <p14:creationId xmlns:p14="http://schemas.microsoft.com/office/powerpoint/2010/main" val="1865767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655FEAD-3B1A-8A45-B2E6-4BBC8AF76175}" type="datetimeFigureOut">
              <a:rPr lang="en-US" smtClean="0"/>
              <a:t>3/4/23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DCFEBF-496D-1D49-9C03-DD4223264047}" type="slidenum">
              <a:rPr lang="en-US" smtClean="0"/>
              <a:t>‹#›</a:t>
            </a:fld>
            <a:endParaRPr lang="en-US"/>
          </a:p>
        </p:txBody>
      </p:sp>
    </p:spTree>
    <p:extLst>
      <p:ext uri="{BB962C8B-B14F-4D97-AF65-F5344CB8AC3E}">
        <p14:creationId xmlns:p14="http://schemas.microsoft.com/office/powerpoint/2010/main" val="4029658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655FEAD-3B1A-8A45-B2E6-4BBC8AF76175}" type="datetimeFigureOut">
              <a:rPr lang="en-US" smtClean="0"/>
              <a:t>3/4/23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6DCFEBF-496D-1D49-9C03-DD4223264047}" type="slidenum">
              <a:rPr lang="en-US" smtClean="0"/>
              <a:t>‹#›</a:t>
            </a:fld>
            <a:endParaRPr lang="en-US"/>
          </a:p>
        </p:txBody>
      </p:sp>
    </p:spTree>
    <p:extLst>
      <p:ext uri="{BB962C8B-B14F-4D97-AF65-F5344CB8AC3E}">
        <p14:creationId xmlns:p14="http://schemas.microsoft.com/office/powerpoint/2010/main" val="1630396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655FEAD-3B1A-8A45-B2E6-4BBC8AF76175}" type="datetimeFigureOut">
              <a:rPr lang="en-US" smtClean="0"/>
              <a:t>3/4/23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6DCFEBF-496D-1D49-9C03-DD4223264047}" type="slidenum">
              <a:rPr lang="en-US" smtClean="0"/>
              <a:t>‹#›</a:t>
            </a:fld>
            <a:endParaRPr lang="en-US"/>
          </a:p>
        </p:txBody>
      </p:sp>
    </p:spTree>
    <p:extLst>
      <p:ext uri="{BB962C8B-B14F-4D97-AF65-F5344CB8AC3E}">
        <p14:creationId xmlns:p14="http://schemas.microsoft.com/office/powerpoint/2010/main" val="1753287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55FEAD-3B1A-8A45-B2E6-4BBC8AF76175}" type="datetimeFigureOut">
              <a:rPr lang="en-US" smtClean="0"/>
              <a:t>3/4/23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6DCFEBF-496D-1D49-9C03-DD4223264047}" type="slidenum">
              <a:rPr lang="en-US" smtClean="0"/>
              <a:t>‹#›</a:t>
            </a:fld>
            <a:endParaRPr lang="en-US"/>
          </a:p>
        </p:txBody>
      </p:sp>
    </p:spTree>
    <p:extLst>
      <p:ext uri="{BB962C8B-B14F-4D97-AF65-F5344CB8AC3E}">
        <p14:creationId xmlns:p14="http://schemas.microsoft.com/office/powerpoint/2010/main" val="4024854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655FEAD-3B1A-8A45-B2E6-4BBC8AF76175}" type="datetimeFigureOut">
              <a:rPr lang="en-US" smtClean="0"/>
              <a:t>3/4/23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DCFEBF-496D-1D49-9C03-DD4223264047}" type="slidenum">
              <a:rPr lang="en-US" smtClean="0"/>
              <a:t>‹#›</a:t>
            </a:fld>
            <a:endParaRPr lang="en-US"/>
          </a:p>
        </p:txBody>
      </p:sp>
    </p:spTree>
    <p:extLst>
      <p:ext uri="{BB962C8B-B14F-4D97-AF65-F5344CB8AC3E}">
        <p14:creationId xmlns:p14="http://schemas.microsoft.com/office/powerpoint/2010/main" val="21471386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655FEAD-3B1A-8A45-B2E6-4BBC8AF76175}" type="datetimeFigureOut">
              <a:rPr lang="en-US" smtClean="0"/>
              <a:t>3/4/23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DCFEBF-496D-1D49-9C03-DD4223264047}" type="slidenum">
              <a:rPr lang="en-US" smtClean="0"/>
              <a:t>‹#›</a:t>
            </a:fld>
            <a:endParaRPr lang="en-US"/>
          </a:p>
        </p:txBody>
      </p:sp>
    </p:spTree>
    <p:extLst>
      <p:ext uri="{BB962C8B-B14F-4D97-AF65-F5344CB8AC3E}">
        <p14:creationId xmlns:p14="http://schemas.microsoft.com/office/powerpoint/2010/main" val="64364938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55FEAD-3B1A-8A45-B2E6-4BBC8AF76175}" type="datetimeFigureOut">
              <a:rPr lang="en-US" smtClean="0"/>
              <a:t>3/4/23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DCFEBF-496D-1D49-9C03-DD4223264047}" type="slidenum">
              <a:rPr lang="en-US" smtClean="0"/>
              <a:t>‹#›</a:t>
            </a:fld>
            <a:endParaRPr lang="en-US"/>
          </a:p>
        </p:txBody>
      </p:sp>
    </p:spTree>
    <p:extLst>
      <p:ext uri="{BB962C8B-B14F-4D97-AF65-F5344CB8AC3E}">
        <p14:creationId xmlns:p14="http://schemas.microsoft.com/office/powerpoint/2010/main" val="8945475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4"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2.jpeg"/><Relationship Id="rId5" Type="http://schemas.openxmlformats.org/officeDocument/2006/relationships/image" Target="../media/image23.png"/><Relationship Id="rId6" Type="http://schemas.openxmlformats.org/officeDocument/2006/relationships/image" Target="../media/image24.png"/><Relationship Id="rId1" Type="http://schemas.openxmlformats.org/officeDocument/2006/relationships/slideLayout" Target="../slideLayouts/slideLayout6.xml"/><Relationship Id="rId2" Type="http://schemas.openxmlformats.org/officeDocument/2006/relationships/image" Target="../media/image22.jpe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28.png"/><Relationship Id="rId6" Type="http://schemas.openxmlformats.org/officeDocument/2006/relationships/image" Target="../media/image29.png"/><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2.jpeg"/><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gif"/><Relationship Id="rId1" Type="http://schemas.openxmlformats.org/officeDocument/2006/relationships/slideLayout" Target="../slideLayouts/slideLayout6.xml"/><Relationship Id="rId2" Type="http://schemas.openxmlformats.org/officeDocument/2006/relationships/image" Target="../media/image34.jpg"/></Relationships>
</file>

<file path=ppt/slides/_rels/slide17.xml.rels><?xml version="1.0" encoding="UTF-8" standalone="yes"?>
<Relationships xmlns="http://schemas.openxmlformats.org/package/2006/relationships"><Relationship Id="rId3" Type="http://schemas.openxmlformats.org/officeDocument/2006/relationships/image" Target="../media/image37.jpeg"/><Relationship Id="rId4" Type="http://schemas.openxmlformats.org/officeDocument/2006/relationships/image" Target="../media/image38.png"/><Relationship Id="rId5" Type="http://schemas.openxmlformats.org/officeDocument/2006/relationships/image" Target="../media/image39.png"/><Relationship Id="rId6" Type="http://schemas.openxmlformats.org/officeDocument/2006/relationships/image" Target="../media/image40.png"/><Relationship Id="rId7" Type="http://schemas.openxmlformats.org/officeDocument/2006/relationships/image" Target="../media/image41.jpeg"/><Relationship Id="rId8" Type="http://schemas.openxmlformats.org/officeDocument/2006/relationships/image" Target="../media/image42.jpeg"/><Relationship Id="rId9" Type="http://schemas.openxmlformats.org/officeDocument/2006/relationships/image" Target="../media/image43.jpeg"/><Relationship Id="rId10" Type="http://schemas.openxmlformats.org/officeDocument/2006/relationships/image" Target="../media/image2.jpeg"/><Relationship Id="rId11" Type="http://schemas.openxmlformats.org/officeDocument/2006/relationships/image" Target="../media/image44.png"/><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18.xml.rels><?xml version="1.0" encoding="UTF-8" standalone="yes"?>
<Relationships xmlns="http://schemas.openxmlformats.org/package/2006/relationships"><Relationship Id="rId3" Type="http://schemas.openxmlformats.org/officeDocument/2006/relationships/image" Target="../media/image45.jpeg"/><Relationship Id="rId4" Type="http://schemas.openxmlformats.org/officeDocument/2006/relationships/image" Target="../media/image46.gif"/><Relationship Id="rId5" Type="http://schemas.openxmlformats.org/officeDocument/2006/relationships/image" Target="../media/image47.jpeg"/><Relationship Id="rId6" Type="http://schemas.openxmlformats.org/officeDocument/2006/relationships/image" Target="../media/image48.png"/><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49.png"/><Relationship Id="rId5" Type="http://schemas.openxmlformats.org/officeDocument/2006/relationships/image" Target="../media/image50.png"/><Relationship Id="rId6" Type="http://schemas.openxmlformats.org/officeDocument/2006/relationships/image" Target="../media/image51.png"/><Relationship Id="rId7"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52.jpeg"/><Relationship Id="rId4" Type="http://schemas.openxmlformats.org/officeDocument/2006/relationships/image" Target="../media/image53.png"/><Relationship Id="rId5"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1.xml.rels><?xml version="1.0" encoding="UTF-8" standalone="yes"?>
<Relationships xmlns="http://schemas.openxmlformats.org/package/2006/relationships"><Relationship Id="rId3" Type="http://schemas.openxmlformats.org/officeDocument/2006/relationships/image" Target="../media/image54.jpeg"/><Relationship Id="rId4" Type="http://schemas.openxmlformats.org/officeDocument/2006/relationships/image" Target="../media/image55.png"/><Relationship Id="rId5" Type="http://schemas.openxmlformats.org/officeDocument/2006/relationships/image" Target="../media/image12.jpeg"/><Relationship Id="rId6"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22.xml.rels><?xml version="1.0" encoding="UTF-8" standalone="yes"?>
<Relationships xmlns="http://schemas.openxmlformats.org/package/2006/relationships"><Relationship Id="rId3" Type="http://schemas.openxmlformats.org/officeDocument/2006/relationships/image" Target="../media/image56.png"/><Relationship Id="rId4" Type="http://schemas.openxmlformats.org/officeDocument/2006/relationships/image" Target="../media/image57.png"/><Relationship Id="rId5" Type="http://schemas.openxmlformats.org/officeDocument/2006/relationships/image" Target="../media/image58.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3.xml.rels><?xml version="1.0" encoding="UTF-8" standalone="yes"?>
<Relationships xmlns="http://schemas.openxmlformats.org/package/2006/relationships"><Relationship Id="rId3" Type="http://schemas.openxmlformats.org/officeDocument/2006/relationships/image" Target="../media/image59.png"/><Relationship Id="rId4" Type="http://schemas.openxmlformats.org/officeDocument/2006/relationships/image" Target="../media/image60.png"/><Relationship Id="rId5" Type="http://schemas.openxmlformats.org/officeDocument/2006/relationships/image" Target="../media/image61.png"/><Relationship Id="rId6" Type="http://schemas.openxmlformats.org/officeDocument/2006/relationships/image" Target="../media/image62.jp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4.xml.rels><?xml version="1.0" encoding="UTF-8" standalone="yes"?>
<Relationships xmlns="http://schemas.openxmlformats.org/package/2006/relationships"><Relationship Id="rId3" Type="http://schemas.openxmlformats.org/officeDocument/2006/relationships/image" Target="../media/image64.jpeg"/><Relationship Id="rId4" Type="http://schemas.openxmlformats.org/officeDocument/2006/relationships/image" Target="../media/image65.png"/><Relationship Id="rId5"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image" Target="../media/image63.jpg"/></Relationships>
</file>

<file path=ppt/slides/_rels/slide25.xml.rels><?xml version="1.0" encoding="UTF-8" standalone="yes"?>
<Relationships xmlns="http://schemas.openxmlformats.org/package/2006/relationships"><Relationship Id="rId3" Type="http://schemas.openxmlformats.org/officeDocument/2006/relationships/image" Target="../media/image66.png"/><Relationship Id="rId4" Type="http://schemas.openxmlformats.org/officeDocument/2006/relationships/image" Target="../media/image67.png"/><Relationship Id="rId5" Type="http://schemas.openxmlformats.org/officeDocument/2006/relationships/image" Target="../media/image68.png"/><Relationship Id="rId6" Type="http://schemas.openxmlformats.org/officeDocument/2006/relationships/image" Target="../media/image69.png"/><Relationship Id="rId7" Type="http://schemas.openxmlformats.org/officeDocument/2006/relationships/image" Target="../media/image2.jpeg"/><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26.xml.rels><?xml version="1.0" encoding="UTF-8" standalone="yes"?>
<Relationships xmlns="http://schemas.openxmlformats.org/package/2006/relationships"><Relationship Id="rId3" Type="http://schemas.openxmlformats.org/officeDocument/2006/relationships/image" Target="../media/image71.png"/><Relationship Id="rId4" Type="http://schemas.openxmlformats.org/officeDocument/2006/relationships/image" Target="../media/image72.png"/><Relationship Id="rId5" Type="http://schemas.openxmlformats.org/officeDocument/2006/relationships/image" Target="../media/image2.jpeg"/><Relationship Id="rId1" Type="http://schemas.openxmlformats.org/officeDocument/2006/relationships/slideLayout" Target="../slideLayouts/slideLayout12.xml"/><Relationship Id="rId2" Type="http://schemas.openxmlformats.org/officeDocument/2006/relationships/image" Target="../media/image70.png"/></Relationships>
</file>

<file path=ppt/slides/_rels/slide27.xml.rels><?xml version="1.0" encoding="UTF-8" standalone="yes"?>
<Relationships xmlns="http://schemas.openxmlformats.org/package/2006/relationships"><Relationship Id="rId3" Type="http://schemas.openxmlformats.org/officeDocument/2006/relationships/image" Target="../media/image73.png"/><Relationship Id="rId4" Type="http://schemas.openxmlformats.org/officeDocument/2006/relationships/image" Target="../media/image74.png"/><Relationship Id="rId5" Type="http://schemas.openxmlformats.org/officeDocument/2006/relationships/image" Target="../media/image6.png"/><Relationship Id="rId6" Type="http://schemas.openxmlformats.org/officeDocument/2006/relationships/image" Target="../media/image75.png"/><Relationship Id="rId7" Type="http://schemas.openxmlformats.org/officeDocument/2006/relationships/image" Target="../media/image2.jpeg"/><Relationship Id="rId1" Type="http://schemas.openxmlformats.org/officeDocument/2006/relationships/slideLayout" Target="../slideLayouts/slideLayout14.xml"/><Relationship Id="rId2" Type="http://schemas.openxmlformats.org/officeDocument/2006/relationships/notesSlide" Target="../notesSlides/notesSlide11.xml"/></Relationships>
</file>

<file path=ppt/slides/_rels/slide28.xml.rels><?xml version="1.0" encoding="UTF-8" standalone="yes"?>
<Relationships xmlns="http://schemas.openxmlformats.org/package/2006/relationships"><Relationship Id="rId3" Type="http://schemas.openxmlformats.org/officeDocument/2006/relationships/image" Target="../media/image76.jpeg"/><Relationship Id="rId4" Type="http://schemas.openxmlformats.org/officeDocument/2006/relationships/image" Target="../media/image7.png"/><Relationship Id="rId5"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7.png"/><Relationship Id="rId3"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png"/><Relationship Id="rId3" Type="http://schemas.openxmlformats.org/officeDocument/2006/relationships/hyperlink" Target="https://indico.cern.ch/event/840212/"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www.matrad.org/" TargetMode="External"/><Relationship Id="rId4" Type="http://schemas.openxmlformats.org/officeDocument/2006/relationships/image" Target="../media/image12.jpeg"/><Relationship Id="rId5"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image" Target="../media/image78.png"/></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80.png"/><Relationship Id="rId1" Type="http://schemas.openxmlformats.org/officeDocument/2006/relationships/slideLayout" Target="../slideLayouts/slideLayout7.xml"/><Relationship Id="rId2" Type="http://schemas.openxmlformats.org/officeDocument/2006/relationships/image" Target="../media/image79.png"/></Relationships>
</file>

<file path=ppt/slides/_rels/slide32.xml.rels><?xml version="1.0" encoding="UTF-8" standalone="yes"?>
<Relationships xmlns="http://schemas.openxmlformats.org/package/2006/relationships"><Relationship Id="rId3" Type="http://schemas.openxmlformats.org/officeDocument/2006/relationships/image" Target="../media/image82.jpeg"/><Relationship Id="rId4" Type="http://schemas.openxmlformats.org/officeDocument/2006/relationships/image" Target="../media/image83.jpeg"/><Relationship Id="rId5" Type="http://schemas.openxmlformats.org/officeDocument/2006/relationships/image" Target="../media/image84.png"/><Relationship Id="rId6" Type="http://schemas.openxmlformats.org/officeDocument/2006/relationships/image" Target="../media/image85.png"/><Relationship Id="rId7" Type="http://schemas.openxmlformats.org/officeDocument/2006/relationships/image" Target="../media/image86.png"/><Relationship Id="rId8" Type="http://schemas.openxmlformats.org/officeDocument/2006/relationships/image" Target="../media/image87.jpeg"/><Relationship Id="rId9" Type="http://schemas.openxmlformats.org/officeDocument/2006/relationships/image" Target="../media/image88.png"/><Relationship Id="rId1" Type="http://schemas.openxmlformats.org/officeDocument/2006/relationships/slideLayout" Target="../slideLayouts/slideLayout7.xml"/><Relationship Id="rId2" Type="http://schemas.openxmlformats.org/officeDocument/2006/relationships/image" Target="../media/image81.png"/></Relationships>
</file>

<file path=ppt/slides/_rels/slide33.xml.rels><?xml version="1.0" encoding="UTF-8" standalone="yes"?>
<Relationships xmlns="http://schemas.openxmlformats.org/package/2006/relationships"><Relationship Id="rId3" Type="http://schemas.openxmlformats.org/officeDocument/2006/relationships/image" Target="../media/image89.png"/><Relationship Id="rId4" Type="http://schemas.openxmlformats.org/officeDocument/2006/relationships/image" Target="../media/image90.png"/><Relationship Id="rId5" Type="http://schemas.openxmlformats.org/officeDocument/2006/relationships/image" Target="../media/image91.jpeg"/><Relationship Id="rId6" Type="http://schemas.openxmlformats.org/officeDocument/2006/relationships/image" Target="../media/image12.jpeg"/><Relationship Id="rId7" Type="http://schemas.openxmlformats.org/officeDocument/2006/relationships/image" Target="../media/image2.jpeg"/><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34.xml.rels><?xml version="1.0" encoding="UTF-8" standalone="yes"?>
<Relationships xmlns="http://schemas.openxmlformats.org/package/2006/relationships"><Relationship Id="rId3" Type="http://schemas.openxmlformats.org/officeDocument/2006/relationships/hyperlink" Target="https://indico.cern.ch/event/968289/" TargetMode="External"/><Relationship Id="rId4" Type="http://schemas.openxmlformats.org/officeDocument/2006/relationships/image" Target="../media/image93.png"/><Relationship Id="rId5" Type="http://schemas.openxmlformats.org/officeDocument/2006/relationships/image" Target="../media/image2.jpeg"/><Relationship Id="rId1" Type="http://schemas.openxmlformats.org/officeDocument/2006/relationships/slideLayout" Target="../slideLayouts/slideLayout13.xml"/><Relationship Id="rId2" Type="http://schemas.openxmlformats.org/officeDocument/2006/relationships/image" Target="../media/image92.png"/></Relationships>
</file>

<file path=ppt/slides/_rels/slide35.xml.rels><?xml version="1.0" encoding="UTF-8" standalone="yes"?>
<Relationships xmlns="http://schemas.openxmlformats.org/package/2006/relationships"><Relationship Id="rId3" Type="http://schemas.openxmlformats.org/officeDocument/2006/relationships/image" Target="../media/image94.png"/><Relationship Id="rId4" Type="http://schemas.openxmlformats.org/officeDocument/2006/relationships/image" Target="../media/image95.png"/><Relationship Id="rId5" Type="http://schemas.openxmlformats.org/officeDocument/2006/relationships/image" Target="../media/image96.png"/><Relationship Id="rId6" Type="http://schemas.openxmlformats.org/officeDocument/2006/relationships/image" Target="../media/image97.png"/><Relationship Id="rId7" Type="http://schemas.openxmlformats.org/officeDocument/2006/relationships/image" Target="../media/image98.png"/><Relationship Id="rId8" Type="http://schemas.openxmlformats.org/officeDocument/2006/relationships/hyperlink" Target="https://m.youtube.com/watch?v=JaNQAWDLWz0&amp;feature=youtu.be" TargetMode="External"/><Relationship Id="rId1" Type="http://schemas.openxmlformats.org/officeDocument/2006/relationships/slideLayout" Target="../slideLayouts/slideLayout13.xml"/><Relationship Id="rId2" Type="http://schemas.openxmlformats.org/officeDocument/2006/relationships/image" Target="../media/image93.png"/></Relationships>
</file>

<file path=ppt/slides/_rels/slide36.xml.rels><?xml version="1.0" encoding="UTF-8" standalone="yes"?>
<Relationships xmlns="http://schemas.openxmlformats.org/package/2006/relationships"><Relationship Id="rId3" Type="http://schemas.openxmlformats.org/officeDocument/2006/relationships/image" Target="../media/image99.png"/><Relationship Id="rId4" Type="http://schemas.openxmlformats.org/officeDocument/2006/relationships/image" Target="../media/image2.jpeg"/><Relationship Id="rId5" Type="http://schemas.openxmlformats.org/officeDocument/2006/relationships/image" Target="../media/image12.jpeg"/><Relationship Id="rId1" Type="http://schemas.openxmlformats.org/officeDocument/2006/relationships/slideLayout" Target="../slideLayouts/slideLayout7.xml"/><Relationship Id="rId2" Type="http://schemas.openxmlformats.org/officeDocument/2006/relationships/image" Target="../media/image8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0.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1.png"/><Relationship Id="rId3" Type="http://schemas.openxmlformats.org/officeDocument/2006/relationships/image" Target="../media/image102.png"/></Relationships>
</file>

<file path=ppt/slides/_rels/slide39.xml.rels><?xml version="1.0" encoding="UTF-8" standalone="yes"?>
<Relationships xmlns="http://schemas.openxmlformats.org/package/2006/relationships"><Relationship Id="rId3" Type="http://schemas.openxmlformats.org/officeDocument/2006/relationships/image" Target="../media/image104.png"/><Relationship Id="rId4" Type="http://schemas.openxmlformats.org/officeDocument/2006/relationships/hyperlink" Target="https://www.hitriplus.eu/transnational-access-what-is-ta/" TargetMode="External"/><Relationship Id="rId5" Type="http://schemas.openxmlformats.org/officeDocument/2006/relationships/hyperlink" Target="https://www.hitriplus.eu/transnational-access-ca/" TargetMode="External"/><Relationship Id="rId1" Type="http://schemas.openxmlformats.org/officeDocument/2006/relationships/slideLayout" Target="../slideLayouts/slideLayout6.xml"/><Relationship Id="rId2" Type="http://schemas.openxmlformats.org/officeDocument/2006/relationships/image" Target="../media/image103.png"/></Relationships>
</file>

<file path=ppt/slides/_rels/slide4.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hyperlink" Target="https://www.facebook.com/profile.php?id=100090138523461" TargetMode="External"/><Relationship Id="rId1" Type="http://schemas.openxmlformats.org/officeDocument/2006/relationships/slideLayout" Target="../slideLayouts/slideLayout4.xml"/><Relationship Id="rId2" Type="http://schemas.openxmlformats.org/officeDocument/2006/relationships/image" Target="../media/image9.JPG"/></Relationships>
</file>

<file path=ppt/slides/_rels/slide40.xml.rels><?xml version="1.0" encoding="UTF-8" standalone="yes"?>
<Relationships xmlns="http://schemas.openxmlformats.org/package/2006/relationships"><Relationship Id="rId3" Type="http://schemas.openxmlformats.org/officeDocument/2006/relationships/image" Target="../media/image105.png"/><Relationship Id="rId4" Type="http://schemas.openxmlformats.org/officeDocument/2006/relationships/image" Target="../media/image106.jpeg"/><Relationship Id="rId5" Type="http://schemas.openxmlformats.org/officeDocument/2006/relationships/image" Target="../media/image107.png"/><Relationship Id="rId6" Type="http://schemas.openxmlformats.org/officeDocument/2006/relationships/image" Target="../media/image108.jpeg"/><Relationship Id="rId7" Type="http://schemas.openxmlformats.org/officeDocument/2006/relationships/image" Target="../media/image109.png"/><Relationship Id="rId8" Type="http://schemas.openxmlformats.org/officeDocument/2006/relationships/image" Target="../media/image110.png"/><Relationship Id="rId9" Type="http://schemas.openxmlformats.org/officeDocument/2006/relationships/image" Target="../media/image111.png"/><Relationship Id="rId10" Type="http://schemas.openxmlformats.org/officeDocument/2006/relationships/image" Target="../media/image12.jpeg"/><Relationship Id="rId11"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2.png"/><Relationship Id="rId3" Type="http://schemas.openxmlformats.org/officeDocument/2006/relationships/image" Target="../media/image2.jpeg"/></Relationships>
</file>

<file path=ppt/slides/_rels/slide42.xml.rels><?xml version="1.0" encoding="UTF-8" standalone="yes"?>
<Relationships xmlns="http://schemas.openxmlformats.org/package/2006/relationships"><Relationship Id="rId3" Type="http://schemas.openxmlformats.org/officeDocument/2006/relationships/image" Target="../media/image113.png"/><Relationship Id="rId4" Type="http://schemas.openxmlformats.org/officeDocument/2006/relationships/image" Target="../media/image114.png"/><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43.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80.png"/><Relationship Id="rId5" Type="http://schemas.openxmlformats.org/officeDocument/2006/relationships/image" Target="../media/image12.jpeg"/><Relationship Id="rId1" Type="http://schemas.openxmlformats.org/officeDocument/2006/relationships/slideLayout" Target="../slideLayouts/slideLayout7.xml"/><Relationship Id="rId2" Type="http://schemas.openxmlformats.org/officeDocument/2006/relationships/image" Target="../media/image115.pn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jpeg"/><Relationship Id="rId5" Type="http://schemas.openxmlformats.org/officeDocument/2006/relationships/image" Target="../media/image12.jpeg"/><Relationship Id="rId6" Type="http://schemas.openxmlformats.org/officeDocument/2006/relationships/image" Target="../media/image2.jpe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16.jpeg"/><Relationship Id="rId5"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5" Type="http://schemas.openxmlformats.org/officeDocument/2006/relationships/image" Target="../media/image12.jpeg"/><Relationship Id="rId6"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a:extLst>
              <a:ext uri="{FF2B5EF4-FFF2-40B4-BE49-F238E27FC236}">
                <a16:creationId xmlns="" xmlns:a16="http://schemas.microsoft.com/office/drawing/2014/main" id="{DD1468FA-B05F-8C4D-A711-FF3A9159011D}"/>
              </a:ext>
            </a:extLst>
          </p:cNvPr>
          <p:cNvSpPr txBox="1">
            <a:spLocks/>
          </p:cNvSpPr>
          <p:nvPr/>
        </p:nvSpPr>
        <p:spPr bwMode="auto">
          <a:xfrm>
            <a:off x="2128130" y="114243"/>
            <a:ext cx="8064500" cy="695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gn="ctr" eaLnBrk="1" hangingPunct="1">
              <a:spcBef>
                <a:spcPct val="0"/>
              </a:spcBef>
              <a:buFontTx/>
              <a:buNone/>
            </a:pPr>
            <a:r>
              <a:rPr lang="de-DE" altLang="en-US" sz="3600" b="1" dirty="0" err="1">
                <a:solidFill>
                  <a:srgbClr val="0000FF"/>
                </a:solidFill>
              </a:rPr>
              <a:t>Particle</a:t>
            </a:r>
            <a:r>
              <a:rPr lang="de-DE" altLang="en-US" sz="3600" b="1" dirty="0">
                <a:solidFill>
                  <a:srgbClr val="0000FF"/>
                </a:solidFill>
              </a:rPr>
              <a:t> </a:t>
            </a:r>
            <a:r>
              <a:rPr lang="de-DE" altLang="en-US" sz="3600" b="1" dirty="0" err="1">
                <a:solidFill>
                  <a:srgbClr val="0000FF"/>
                </a:solidFill>
              </a:rPr>
              <a:t>Therapy</a:t>
            </a:r>
            <a:r>
              <a:rPr lang="de-DE" altLang="en-US" sz="3600" b="1" dirty="0">
                <a:solidFill>
                  <a:srgbClr val="0000FF"/>
                </a:solidFill>
              </a:rPr>
              <a:t> </a:t>
            </a:r>
            <a:r>
              <a:rPr lang="de-DE" altLang="en-US" sz="3600" b="1" dirty="0" err="1">
                <a:solidFill>
                  <a:srgbClr val="0000FF"/>
                </a:solidFill>
              </a:rPr>
              <a:t>MasterClass</a:t>
            </a:r>
            <a:endParaRPr lang="de-DE" altLang="en-US" sz="3600" b="1" dirty="0">
              <a:solidFill>
                <a:srgbClr val="0000FF"/>
              </a:solidFill>
            </a:endParaRPr>
          </a:p>
        </p:txBody>
      </p:sp>
      <p:pic>
        <p:nvPicPr>
          <p:cNvPr id="9" name="Picture 8" descr="A person standing in front of a computer&#10;&#10;Description automatically generated">
            <a:extLst>
              <a:ext uri="{FF2B5EF4-FFF2-40B4-BE49-F238E27FC236}">
                <a16:creationId xmlns="" xmlns:a16="http://schemas.microsoft.com/office/drawing/2014/main" id="{CCCE61DC-AEE3-C74B-8917-69D2A5E52C80}"/>
              </a:ext>
            </a:extLst>
          </p:cNvPr>
          <p:cNvPicPr>
            <a:picLocks noChangeAspect="1"/>
          </p:cNvPicPr>
          <p:nvPr/>
        </p:nvPicPr>
        <p:blipFill>
          <a:blip r:embed="rId2"/>
          <a:stretch>
            <a:fillRect/>
          </a:stretch>
        </p:blipFill>
        <p:spPr>
          <a:xfrm>
            <a:off x="1205947" y="844653"/>
            <a:ext cx="9367416" cy="3104629"/>
          </a:xfrm>
          <a:prstGeom prst="rect">
            <a:avLst/>
          </a:prstGeom>
        </p:spPr>
      </p:pic>
      <p:sp>
        <p:nvSpPr>
          <p:cNvPr id="12" name="Rectangle 13">
            <a:extLst>
              <a:ext uri="{FF2B5EF4-FFF2-40B4-BE49-F238E27FC236}">
                <a16:creationId xmlns="" xmlns:a16="http://schemas.microsoft.com/office/drawing/2014/main" id="{78102989-62B2-8C4D-B9FA-41C310F31ACC}"/>
              </a:ext>
            </a:extLst>
          </p:cNvPr>
          <p:cNvSpPr txBox="1">
            <a:spLocks noChangeArrowheads="1"/>
          </p:cNvSpPr>
          <p:nvPr/>
        </p:nvSpPr>
        <p:spPr>
          <a:xfrm>
            <a:off x="4199296" y="5542797"/>
            <a:ext cx="3922167" cy="403227"/>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ea typeface="Arial" charset="0"/>
                <a:cs typeface="+mn-cs"/>
              </a:defRPr>
            </a:lvl6pPr>
            <a:lvl7pPr marL="2971800" indent="-228600" algn="l" rtl="0" fontAlgn="base">
              <a:spcBef>
                <a:spcPct val="20000"/>
              </a:spcBef>
              <a:spcAft>
                <a:spcPct val="0"/>
              </a:spcAft>
              <a:buChar char="»"/>
              <a:defRPr sz="2000">
                <a:solidFill>
                  <a:schemeClr val="tx1"/>
                </a:solidFill>
                <a:latin typeface="+mn-lt"/>
                <a:ea typeface="Arial" charset="0"/>
                <a:cs typeface="+mn-cs"/>
              </a:defRPr>
            </a:lvl7pPr>
            <a:lvl8pPr marL="3429000" indent="-228600" algn="l" rtl="0" fontAlgn="base">
              <a:spcBef>
                <a:spcPct val="20000"/>
              </a:spcBef>
              <a:spcAft>
                <a:spcPct val="0"/>
              </a:spcAft>
              <a:buChar char="»"/>
              <a:defRPr sz="2000">
                <a:solidFill>
                  <a:schemeClr val="tx1"/>
                </a:solidFill>
                <a:latin typeface="+mn-lt"/>
                <a:ea typeface="Arial" charset="0"/>
                <a:cs typeface="+mn-cs"/>
              </a:defRPr>
            </a:lvl8pPr>
            <a:lvl9pPr marL="3886200" indent="-228600" algn="l" rtl="0" fontAlgn="base">
              <a:spcBef>
                <a:spcPct val="20000"/>
              </a:spcBef>
              <a:spcAft>
                <a:spcPct val="0"/>
              </a:spcAft>
              <a:buChar char="»"/>
              <a:defRPr sz="2000">
                <a:solidFill>
                  <a:schemeClr val="tx1"/>
                </a:solidFill>
                <a:latin typeface="+mn-lt"/>
                <a:ea typeface="Arial" charset="0"/>
                <a:cs typeface="+mn-cs"/>
              </a:defRPr>
            </a:lvl9pPr>
          </a:lstStyle>
          <a:p>
            <a:pPr marL="0" indent="0" defTabSz="457189" eaLnBrk="1" hangingPunct="1">
              <a:lnSpc>
                <a:spcPct val="110000"/>
              </a:lnSpc>
              <a:buNone/>
              <a:defRPr/>
            </a:pPr>
            <a:r>
              <a:rPr lang="el-GR" altLang="en-US" sz="2800" b="1" dirty="0">
                <a:solidFill>
                  <a:srgbClr val="0000FF"/>
                </a:solidFill>
              </a:rPr>
              <a:t>Γιώτα Φωκά </a:t>
            </a:r>
            <a:r>
              <a:rPr lang="en-US" altLang="en-US" sz="2800" b="1" dirty="0">
                <a:solidFill>
                  <a:srgbClr val="0000FF"/>
                </a:solidFill>
              </a:rPr>
              <a:t>(GSI/CERN)</a:t>
            </a:r>
            <a:endParaRPr lang="de-DE" altLang="de-DE" sz="2800" b="1" dirty="0"/>
          </a:p>
        </p:txBody>
      </p:sp>
      <p:pic>
        <p:nvPicPr>
          <p:cNvPr id="13" name="Picture 8"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9270" y="5546604"/>
            <a:ext cx="1285460" cy="1234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0" descr="MC-Logo-RGB">
            <a:extLst>
              <a:ext uri="{FF2B5EF4-FFF2-40B4-BE49-F238E27FC236}">
                <a16:creationId xmlns="" xmlns:a16="http://schemas.microsoft.com/office/drawing/2014/main" id="{25F1ACF8-5079-1E40-BDB0-65F1B131DD43}"/>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980136" y="5597822"/>
            <a:ext cx="3134184" cy="1251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46384" y="4073956"/>
            <a:ext cx="9326980" cy="1399192"/>
          </a:xfrm>
          <a:prstGeom prst="rect">
            <a:avLst/>
          </a:prstGeom>
        </p:spPr>
      </p:pic>
      <p:sp>
        <p:nvSpPr>
          <p:cNvPr id="3" name="Rectangle 2"/>
          <p:cNvSpPr/>
          <p:nvPr/>
        </p:nvSpPr>
        <p:spPr>
          <a:xfrm>
            <a:off x="2841655" y="6033276"/>
            <a:ext cx="6096000" cy="784830"/>
          </a:xfrm>
          <a:prstGeom prst="rect">
            <a:avLst/>
          </a:prstGeom>
        </p:spPr>
        <p:txBody>
          <a:bodyPr>
            <a:spAutoFit/>
          </a:bodyPr>
          <a:lstStyle/>
          <a:p>
            <a:pPr algn="ctr">
              <a:spcBef>
                <a:spcPct val="50000"/>
              </a:spcBef>
            </a:pPr>
            <a:r>
              <a:rPr lang="el-GR" altLang="en-US" b="1" dirty="0">
                <a:solidFill>
                  <a:srgbClr val="0000FF"/>
                </a:solidFill>
              </a:rPr>
              <a:t>Εκ μέρους</a:t>
            </a:r>
            <a:r>
              <a:rPr lang="en-US" altLang="en-US" b="1" dirty="0">
                <a:solidFill>
                  <a:srgbClr val="0000FF"/>
                </a:solidFill>
              </a:rPr>
              <a:t> </a:t>
            </a:r>
            <a:r>
              <a:rPr lang="el-GR" altLang="en-US" b="1" dirty="0">
                <a:solidFill>
                  <a:srgbClr val="0000FF"/>
                </a:solidFill>
              </a:rPr>
              <a:t>του</a:t>
            </a:r>
            <a:endParaRPr lang="de-DE" altLang="en-US" b="1" dirty="0">
              <a:solidFill>
                <a:srgbClr val="0000FF"/>
              </a:solidFill>
            </a:endParaRPr>
          </a:p>
          <a:p>
            <a:pPr algn="ctr">
              <a:spcBef>
                <a:spcPct val="50000"/>
              </a:spcBef>
            </a:pPr>
            <a:r>
              <a:rPr lang="de-DE" altLang="en-US" b="1" dirty="0">
                <a:solidFill>
                  <a:srgbClr val="0000FF"/>
                </a:solidFill>
              </a:rPr>
              <a:t>IPPOG </a:t>
            </a:r>
            <a:r>
              <a:rPr lang="el-GR" altLang="en-US" b="1" dirty="0">
                <a:solidFill>
                  <a:srgbClr val="0000FF"/>
                </a:solidFill>
              </a:rPr>
              <a:t>και </a:t>
            </a:r>
            <a:r>
              <a:rPr lang="de-DE" altLang="en-US" b="1" dirty="0">
                <a:solidFill>
                  <a:srgbClr val="0000FF"/>
                </a:solidFill>
              </a:rPr>
              <a:t>IMC </a:t>
            </a:r>
            <a:r>
              <a:rPr lang="de-DE" altLang="en-US" b="1" dirty="0" err="1">
                <a:solidFill>
                  <a:srgbClr val="0000FF"/>
                </a:solidFill>
              </a:rPr>
              <a:t>Steering</a:t>
            </a:r>
            <a:r>
              <a:rPr lang="de-DE" altLang="en-US" b="1" dirty="0">
                <a:solidFill>
                  <a:srgbClr val="0000FF"/>
                </a:solidFill>
              </a:rPr>
              <a:t> Group </a:t>
            </a:r>
          </a:p>
        </p:txBody>
      </p:sp>
    </p:spTree>
    <p:extLst>
      <p:ext uri="{BB962C8B-B14F-4D97-AF65-F5344CB8AC3E}">
        <p14:creationId xmlns:p14="http://schemas.microsoft.com/office/powerpoint/2010/main" val="18033153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71785" y="1001486"/>
            <a:ext cx="10628730" cy="5578858"/>
          </a:xfrm>
        </p:spPr>
      </p:pic>
      <p:pic>
        <p:nvPicPr>
          <p:cNvPr id="5" name="Picture 10" descr="MC-Logo-RG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80512" y="61913"/>
            <a:ext cx="1871662"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el 1"/>
          <p:cNvSpPr txBox="1">
            <a:spLocks/>
          </p:cNvSpPr>
          <p:nvPr/>
        </p:nvSpPr>
        <p:spPr bwMode="auto">
          <a:xfrm>
            <a:off x="2471359" y="44451"/>
            <a:ext cx="10799011" cy="570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el-GR" altLang="en-US" sz="3600" b="1" dirty="0">
                <a:solidFill>
                  <a:srgbClr val="0000FF"/>
                </a:solidFill>
              </a:rPr>
              <a:t>Από την Φυσική στην Ιατρική</a:t>
            </a:r>
            <a:endParaRPr lang="de-DE" altLang="en-US" sz="3600" b="1" dirty="0">
              <a:solidFill>
                <a:srgbClr val="0000FF"/>
              </a:solidFill>
            </a:endParaRPr>
          </a:p>
        </p:txBody>
      </p:sp>
    </p:spTree>
    <p:extLst>
      <p:ext uri="{BB962C8B-B14F-4D97-AF65-F5344CB8AC3E}">
        <p14:creationId xmlns:p14="http://schemas.microsoft.com/office/powerpoint/2010/main" val="21433950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9" descr="http://www.myradiotherapy.com/general/treatment/Treatment_Machines/files/Linac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470" y="1798319"/>
            <a:ext cx="2255012" cy="4015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1" name="Slide Number Placeholder 4"/>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FontTx/>
              <a:buNone/>
            </a:pPr>
            <a:fld id="{CB99CBE3-E6E4-674D-8ADD-DC25FDE73494}" type="slidenum">
              <a:rPr lang="en-GB" altLang="en-US" sz="1400">
                <a:solidFill>
                  <a:srgbClr val="898989"/>
                </a:solidFill>
                <a:latin typeface="Calibri" charset="0"/>
              </a:rPr>
              <a:pPr>
                <a:spcBef>
                  <a:spcPct val="0"/>
                </a:spcBef>
                <a:buFontTx/>
                <a:buNone/>
              </a:pPr>
              <a:t>11</a:t>
            </a:fld>
            <a:endParaRPr lang="en-GB" altLang="en-US" sz="1400">
              <a:solidFill>
                <a:srgbClr val="898989"/>
              </a:solidFill>
              <a:latin typeface="Calibri" charset="0"/>
            </a:endParaRPr>
          </a:p>
        </p:txBody>
      </p:sp>
      <p:pic>
        <p:nvPicPr>
          <p:cNvPr id="15" name="Picture 10" descr="MC-Logo-RG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08074" y="6095588"/>
            <a:ext cx="1871662"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Content Placeholder 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a:xfrm>
            <a:off x="2854959" y="1798318"/>
            <a:ext cx="3783286" cy="4015691"/>
          </a:xfrm>
          <a:prstGeom prst="rect">
            <a:avLst/>
          </a:prstGeom>
        </p:spPr>
      </p:pic>
      <p:pic>
        <p:nvPicPr>
          <p:cNvPr id="19" name="Content Placeholder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63762" y="1798318"/>
            <a:ext cx="5215974" cy="4015691"/>
          </a:xfrm>
          <a:prstGeom prst="rect">
            <a:avLst/>
          </a:prstGeom>
        </p:spPr>
      </p:pic>
      <p:sp>
        <p:nvSpPr>
          <p:cNvPr id="4" name="Rectangle 3"/>
          <p:cNvSpPr/>
          <p:nvPr/>
        </p:nvSpPr>
        <p:spPr>
          <a:xfrm>
            <a:off x="313470" y="929759"/>
            <a:ext cx="2017412" cy="646331"/>
          </a:xfrm>
          <a:prstGeom prst="rect">
            <a:avLst/>
          </a:prstGeom>
        </p:spPr>
        <p:txBody>
          <a:bodyPr wrap="none">
            <a:spAutoFit/>
          </a:bodyPr>
          <a:lstStyle/>
          <a:p>
            <a:r>
              <a:rPr lang="en-US" altLang="en-US" b="1">
                <a:solidFill>
                  <a:srgbClr val="0000FF"/>
                </a:solidFill>
              </a:rPr>
              <a:t>Conventional x-ray </a:t>
            </a:r>
          </a:p>
          <a:p>
            <a:r>
              <a:rPr lang="en-US" altLang="en-US" b="1" dirty="0">
                <a:solidFill>
                  <a:srgbClr val="0000FF"/>
                </a:solidFill>
              </a:rPr>
              <a:t>Radiotherapy </a:t>
            </a:r>
            <a:endParaRPr lang="en-US" dirty="0"/>
          </a:p>
        </p:txBody>
      </p:sp>
      <p:sp>
        <p:nvSpPr>
          <p:cNvPr id="21" name="Rectangle 20"/>
          <p:cNvSpPr/>
          <p:nvPr/>
        </p:nvSpPr>
        <p:spPr>
          <a:xfrm>
            <a:off x="2854959" y="975925"/>
            <a:ext cx="3818353" cy="369332"/>
          </a:xfrm>
          <a:prstGeom prst="rect">
            <a:avLst/>
          </a:prstGeom>
        </p:spPr>
        <p:txBody>
          <a:bodyPr wrap="none">
            <a:spAutoFit/>
          </a:bodyPr>
          <a:lstStyle/>
          <a:p>
            <a:r>
              <a:rPr lang="en-US" altLang="en-US" b="1" dirty="0">
                <a:solidFill>
                  <a:srgbClr val="0000FF"/>
                </a:solidFill>
              </a:rPr>
              <a:t>Particle/Hadron Therapy with protons</a:t>
            </a:r>
            <a:endParaRPr lang="en-US" dirty="0"/>
          </a:p>
        </p:txBody>
      </p:sp>
      <p:sp>
        <p:nvSpPr>
          <p:cNvPr id="22" name="Rectangle 21"/>
          <p:cNvSpPr/>
          <p:nvPr/>
        </p:nvSpPr>
        <p:spPr>
          <a:xfrm>
            <a:off x="6653485" y="984215"/>
            <a:ext cx="4100674" cy="369332"/>
          </a:xfrm>
          <a:prstGeom prst="rect">
            <a:avLst/>
          </a:prstGeom>
        </p:spPr>
        <p:txBody>
          <a:bodyPr wrap="none">
            <a:spAutoFit/>
          </a:bodyPr>
          <a:lstStyle/>
          <a:p>
            <a:r>
              <a:rPr lang="en-US" altLang="en-US" b="1" dirty="0">
                <a:solidFill>
                  <a:srgbClr val="0000FF"/>
                </a:solidFill>
              </a:rPr>
              <a:t>Hadron Therapy centers in Europe (2018)</a:t>
            </a:r>
            <a:endParaRPr lang="en-US" dirty="0"/>
          </a:p>
        </p:txBody>
      </p:sp>
      <p:sp>
        <p:nvSpPr>
          <p:cNvPr id="12" name="Title 4"/>
          <p:cNvSpPr txBox="1">
            <a:spLocks/>
          </p:cNvSpPr>
          <p:nvPr/>
        </p:nvSpPr>
        <p:spPr bwMode="auto">
          <a:xfrm>
            <a:off x="487843" y="9721"/>
            <a:ext cx="1106905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anchor="ctr">
            <a:sp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defRPr/>
            </a:pPr>
            <a:r>
              <a:rPr lang="el-GR" altLang="en-US" sz="3600" b="1" kern="0" dirty="0">
                <a:solidFill>
                  <a:srgbClr val="0000FF"/>
                </a:solidFill>
                <a:latin typeface="ArialMT" charset="0"/>
              </a:rPr>
              <a:t>Επιταχυντές για την υγεία</a:t>
            </a:r>
            <a:endParaRPr lang="en-US" altLang="en-US" sz="3600" b="1" kern="0" dirty="0"/>
          </a:p>
        </p:txBody>
      </p:sp>
    </p:spTree>
    <p:extLst>
      <p:ext uri="{BB962C8B-B14F-4D97-AF65-F5344CB8AC3E}">
        <p14:creationId xmlns:p14="http://schemas.microsoft.com/office/powerpoint/2010/main" val="15959770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3614" y="327793"/>
            <a:ext cx="3601430" cy="2201911"/>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3614" y="2663866"/>
            <a:ext cx="3664527" cy="204047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82458" y="1254600"/>
            <a:ext cx="5151698" cy="2818532"/>
          </a:xfrm>
          <a:prstGeom prst="rect">
            <a:avLst/>
          </a:prstGeom>
        </p:spPr>
      </p:pic>
      <p:pic>
        <p:nvPicPr>
          <p:cNvPr id="7" name="Picture 6"/>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6682458" y="4145201"/>
            <a:ext cx="5151698" cy="2531166"/>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3614" y="4802650"/>
            <a:ext cx="3664527" cy="1873717"/>
          </a:xfrm>
          <a:prstGeom prst="rect">
            <a:avLst/>
          </a:prstGeom>
        </p:spPr>
      </p:pic>
      <p:sp>
        <p:nvSpPr>
          <p:cNvPr id="10" name="Content Placeholder 3">
            <a:extLst>
              <a:ext uri="{FF2B5EF4-FFF2-40B4-BE49-F238E27FC236}">
                <a16:creationId xmlns="" xmlns:a16="http://schemas.microsoft.com/office/drawing/2014/main" id="{7D500144-3611-F844-AC2B-CDFF2D2D857C}"/>
              </a:ext>
            </a:extLst>
          </p:cNvPr>
          <p:cNvSpPr txBox="1">
            <a:spLocks/>
          </p:cNvSpPr>
          <p:nvPr/>
        </p:nvSpPr>
        <p:spPr>
          <a:xfrm>
            <a:off x="8981131" y="866865"/>
            <a:ext cx="2853025" cy="387735"/>
          </a:xfrm>
          <a:prstGeom prst="rect">
            <a:avLst/>
          </a:prstGeom>
        </p:spPr>
        <p:txBody>
          <a:bodyPr vert="horz" wrap="none" lIns="91440" tIns="45720" rIns="91440" bIns="45720" rtlCol="0">
            <a:sp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altLang="de-DE" sz="2133" dirty="0" err="1">
                <a:solidFill>
                  <a:srgbClr val="0000FF"/>
                </a:solidFill>
                <a:latin typeface="ArialMT"/>
              </a:rPr>
              <a:t>MedAustron</a:t>
            </a:r>
            <a:r>
              <a:rPr lang="en-US" altLang="de-DE" sz="2133" dirty="0">
                <a:solidFill>
                  <a:srgbClr val="0000FF"/>
                </a:solidFill>
                <a:latin typeface="ArialMT"/>
              </a:rPr>
              <a:t>, </a:t>
            </a:r>
            <a:r>
              <a:rPr lang="el-GR" altLang="de-DE" sz="2133" dirty="0">
                <a:solidFill>
                  <a:srgbClr val="0000FF"/>
                </a:solidFill>
                <a:latin typeface="ArialMT"/>
              </a:rPr>
              <a:t>Αυστρία</a:t>
            </a:r>
            <a:r>
              <a:rPr lang="en-US" altLang="de-DE" sz="2133" dirty="0">
                <a:solidFill>
                  <a:srgbClr val="0000FF"/>
                </a:solidFill>
                <a:latin typeface="ArialMT"/>
              </a:rPr>
              <a:t> </a:t>
            </a:r>
          </a:p>
        </p:txBody>
      </p:sp>
      <p:sp>
        <p:nvSpPr>
          <p:cNvPr id="11" name="Content Placeholder 3">
            <a:extLst>
              <a:ext uri="{FF2B5EF4-FFF2-40B4-BE49-F238E27FC236}">
                <a16:creationId xmlns="" xmlns:a16="http://schemas.microsoft.com/office/drawing/2014/main" id="{7D500144-3611-F844-AC2B-CDFF2D2D857C}"/>
              </a:ext>
            </a:extLst>
          </p:cNvPr>
          <p:cNvSpPr txBox="1">
            <a:spLocks/>
          </p:cNvSpPr>
          <p:nvPr/>
        </p:nvSpPr>
        <p:spPr>
          <a:xfrm>
            <a:off x="4168596" y="4316606"/>
            <a:ext cx="1844159" cy="387735"/>
          </a:xfrm>
          <a:prstGeom prst="rect">
            <a:avLst/>
          </a:prstGeom>
        </p:spPr>
        <p:txBody>
          <a:bodyPr vert="horz" wrap="none" lIns="91440" tIns="45720" rIns="91440" bIns="45720" rtlCol="0">
            <a:sp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altLang="de-DE" sz="2133" dirty="0">
                <a:solidFill>
                  <a:srgbClr val="0000FF"/>
                </a:solidFill>
                <a:latin typeface="ArialMT"/>
              </a:rPr>
              <a:t>HIT, </a:t>
            </a:r>
            <a:r>
              <a:rPr lang="el-GR" altLang="de-DE" sz="2133" dirty="0">
                <a:solidFill>
                  <a:srgbClr val="0000FF"/>
                </a:solidFill>
                <a:latin typeface="ArialMT"/>
              </a:rPr>
              <a:t>Γερμανία</a:t>
            </a:r>
            <a:endParaRPr lang="en-US" altLang="de-DE" sz="2133" dirty="0">
              <a:solidFill>
                <a:srgbClr val="0000FF"/>
              </a:solidFill>
              <a:latin typeface="ArialMT"/>
            </a:endParaRPr>
          </a:p>
        </p:txBody>
      </p:sp>
      <p:sp>
        <p:nvSpPr>
          <p:cNvPr id="12" name="Content Placeholder 3">
            <a:extLst>
              <a:ext uri="{FF2B5EF4-FFF2-40B4-BE49-F238E27FC236}">
                <a16:creationId xmlns="" xmlns:a16="http://schemas.microsoft.com/office/drawing/2014/main" id="{7D500144-3611-F844-AC2B-CDFF2D2D857C}"/>
              </a:ext>
            </a:extLst>
          </p:cNvPr>
          <p:cNvSpPr txBox="1">
            <a:spLocks/>
          </p:cNvSpPr>
          <p:nvPr/>
        </p:nvSpPr>
        <p:spPr>
          <a:xfrm>
            <a:off x="4138140" y="6288632"/>
            <a:ext cx="1905073" cy="387735"/>
          </a:xfrm>
          <a:prstGeom prst="rect">
            <a:avLst/>
          </a:prstGeom>
        </p:spPr>
        <p:txBody>
          <a:bodyPr vert="horz" wrap="none" lIns="91440" tIns="45720" rIns="91440" bIns="45720" rtlCol="0">
            <a:sp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altLang="de-DE" sz="2133" dirty="0">
                <a:solidFill>
                  <a:srgbClr val="0000FF"/>
                </a:solidFill>
                <a:latin typeface="ArialMT"/>
              </a:rPr>
              <a:t>MIT, </a:t>
            </a:r>
            <a:r>
              <a:rPr lang="el-GR" altLang="de-DE" sz="2133" dirty="0">
                <a:solidFill>
                  <a:srgbClr val="0000FF"/>
                </a:solidFill>
                <a:latin typeface="ArialMT"/>
              </a:rPr>
              <a:t>Γερμανία</a:t>
            </a:r>
            <a:endParaRPr lang="en-US" altLang="de-DE" sz="2133" dirty="0">
              <a:solidFill>
                <a:srgbClr val="0000FF"/>
              </a:solidFill>
              <a:latin typeface="ArialMT"/>
            </a:endParaRPr>
          </a:p>
        </p:txBody>
      </p:sp>
      <p:sp>
        <p:nvSpPr>
          <p:cNvPr id="13" name="Content Placeholder 3">
            <a:extLst>
              <a:ext uri="{FF2B5EF4-FFF2-40B4-BE49-F238E27FC236}">
                <a16:creationId xmlns="" xmlns:a16="http://schemas.microsoft.com/office/drawing/2014/main" id="{7D500144-3611-F844-AC2B-CDFF2D2D857C}"/>
              </a:ext>
            </a:extLst>
          </p:cNvPr>
          <p:cNvSpPr txBox="1">
            <a:spLocks/>
          </p:cNvSpPr>
          <p:nvPr/>
        </p:nvSpPr>
        <p:spPr>
          <a:xfrm>
            <a:off x="4138140" y="2127065"/>
            <a:ext cx="1819088" cy="387735"/>
          </a:xfrm>
          <a:prstGeom prst="rect">
            <a:avLst/>
          </a:prstGeom>
        </p:spPr>
        <p:txBody>
          <a:bodyPr vert="horz" wrap="none" lIns="91440" tIns="45720" rIns="91440" bIns="45720" rtlCol="0">
            <a:sp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altLang="de-DE" sz="2133" dirty="0">
                <a:solidFill>
                  <a:srgbClr val="0000FF"/>
                </a:solidFill>
                <a:latin typeface="ArialMT"/>
              </a:rPr>
              <a:t>CNAO, </a:t>
            </a:r>
            <a:r>
              <a:rPr lang="el-GR" altLang="de-DE" sz="2133" dirty="0">
                <a:solidFill>
                  <a:srgbClr val="0000FF"/>
                </a:solidFill>
                <a:latin typeface="ArialMT"/>
              </a:rPr>
              <a:t>Ιταλία</a:t>
            </a:r>
            <a:endParaRPr lang="en-US" altLang="de-DE" sz="2133" dirty="0">
              <a:solidFill>
                <a:srgbClr val="0000FF"/>
              </a:solidFill>
              <a:latin typeface="ArialMT"/>
            </a:endParaRPr>
          </a:p>
        </p:txBody>
      </p:sp>
      <p:sp>
        <p:nvSpPr>
          <p:cNvPr id="14" name="Titel 1"/>
          <p:cNvSpPr txBox="1">
            <a:spLocks/>
          </p:cNvSpPr>
          <p:nvPr/>
        </p:nvSpPr>
        <p:spPr bwMode="auto">
          <a:xfrm>
            <a:off x="4321759" y="1"/>
            <a:ext cx="10799011" cy="88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el-GR" altLang="en-US" sz="2400" b="1" dirty="0">
                <a:solidFill>
                  <a:srgbClr val="0000FF"/>
                </a:solidFill>
              </a:rPr>
              <a:t>Τέσσερα κέντρα σωματιδιακής θεραπείας </a:t>
            </a:r>
            <a:r>
              <a:rPr lang="el-GR" altLang="en-US" sz="2400" b="1" dirty="0" err="1">
                <a:solidFill>
                  <a:srgbClr val="0000FF"/>
                </a:solidFill>
              </a:rPr>
              <a:t>βαρέων</a:t>
            </a:r>
            <a:endParaRPr lang="el-GR" altLang="en-US" sz="2400" b="1" dirty="0">
              <a:solidFill>
                <a:srgbClr val="0000FF"/>
              </a:solidFill>
            </a:endParaRPr>
          </a:p>
          <a:p>
            <a:pPr eaLnBrk="1" hangingPunct="1">
              <a:spcBef>
                <a:spcPct val="0"/>
              </a:spcBef>
              <a:buFontTx/>
              <a:buNone/>
            </a:pPr>
            <a:r>
              <a:rPr lang="el-GR" altLang="en-US" sz="2400" b="1" dirty="0">
                <a:solidFill>
                  <a:srgbClr val="0000FF"/>
                </a:solidFill>
              </a:rPr>
              <a:t>ιόντων για θεραπεία καρκίνου στην Ευρώπη</a:t>
            </a:r>
            <a:endParaRPr lang="de-DE" altLang="en-US" sz="2400" b="1" dirty="0">
              <a:solidFill>
                <a:srgbClr val="0000FF"/>
              </a:solidFill>
            </a:endParaRPr>
          </a:p>
        </p:txBody>
      </p:sp>
    </p:spTree>
    <p:extLst>
      <p:ext uri="{BB962C8B-B14F-4D97-AF65-F5344CB8AC3E}">
        <p14:creationId xmlns:p14="http://schemas.microsoft.com/office/powerpoint/2010/main" val="10977929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86994" y="1049977"/>
            <a:ext cx="10300488" cy="4953000"/>
          </a:xfrm>
        </p:spPr>
      </p:pic>
      <p:sp>
        <p:nvSpPr>
          <p:cNvPr id="6" name="Content Placeholder 3">
            <a:extLst>
              <a:ext uri="{FF2B5EF4-FFF2-40B4-BE49-F238E27FC236}">
                <a16:creationId xmlns="" xmlns:a16="http://schemas.microsoft.com/office/drawing/2014/main" id="{7D500144-3611-F844-AC2B-CDFF2D2D857C}"/>
              </a:ext>
            </a:extLst>
          </p:cNvPr>
          <p:cNvSpPr txBox="1">
            <a:spLocks/>
          </p:cNvSpPr>
          <p:nvPr/>
        </p:nvSpPr>
        <p:spPr>
          <a:xfrm>
            <a:off x="3905911" y="6176551"/>
            <a:ext cx="1183657" cy="387735"/>
          </a:xfrm>
          <a:prstGeom prst="rect">
            <a:avLst/>
          </a:prstGeom>
        </p:spPr>
        <p:txBody>
          <a:bodyPr vert="horz" wrap="none" lIns="91440" tIns="45720" rIns="91440" bIns="45720" rtlCol="0">
            <a:sp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l-GR" altLang="de-DE" sz="2133">
                <a:solidFill>
                  <a:srgbClr val="0000FF"/>
                </a:solidFill>
                <a:latin typeface="ArialMT"/>
              </a:rPr>
              <a:t>φωτονια</a:t>
            </a:r>
            <a:endParaRPr lang="en-US" altLang="de-DE" sz="2133" dirty="0">
              <a:solidFill>
                <a:srgbClr val="0000FF"/>
              </a:solidFill>
              <a:latin typeface="ArialMT"/>
            </a:endParaRPr>
          </a:p>
        </p:txBody>
      </p:sp>
      <p:sp>
        <p:nvSpPr>
          <p:cNvPr id="7" name="Content Placeholder 3">
            <a:extLst>
              <a:ext uri="{FF2B5EF4-FFF2-40B4-BE49-F238E27FC236}">
                <a16:creationId xmlns="" xmlns:a16="http://schemas.microsoft.com/office/drawing/2014/main" id="{7D500144-3611-F844-AC2B-CDFF2D2D857C}"/>
              </a:ext>
            </a:extLst>
          </p:cNvPr>
          <p:cNvSpPr txBox="1">
            <a:spLocks/>
          </p:cNvSpPr>
          <p:nvPr/>
        </p:nvSpPr>
        <p:spPr>
          <a:xfrm>
            <a:off x="6540255" y="6203627"/>
            <a:ext cx="1350370" cy="387735"/>
          </a:xfrm>
          <a:prstGeom prst="rect">
            <a:avLst/>
          </a:prstGeom>
        </p:spPr>
        <p:txBody>
          <a:bodyPr vert="horz" wrap="none" lIns="91440" tIns="45720" rIns="91440" bIns="45720" rtlCol="0">
            <a:sp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l-GR" altLang="de-DE" sz="2133" dirty="0" err="1">
                <a:solidFill>
                  <a:srgbClr val="0000FF"/>
                </a:solidFill>
                <a:latin typeface="ArialMT"/>
              </a:rPr>
              <a:t>πρωτονια</a:t>
            </a:r>
            <a:endParaRPr lang="en-US" altLang="de-DE" sz="2133" dirty="0">
              <a:solidFill>
                <a:srgbClr val="0000FF"/>
              </a:solidFill>
              <a:latin typeface="ArialMT"/>
            </a:endParaRPr>
          </a:p>
        </p:txBody>
      </p:sp>
      <p:sp>
        <p:nvSpPr>
          <p:cNvPr id="8" name="Content Placeholder 3">
            <a:extLst>
              <a:ext uri="{FF2B5EF4-FFF2-40B4-BE49-F238E27FC236}">
                <a16:creationId xmlns="" xmlns:a16="http://schemas.microsoft.com/office/drawing/2014/main" id="{7D500144-3611-F844-AC2B-CDFF2D2D857C}"/>
              </a:ext>
            </a:extLst>
          </p:cNvPr>
          <p:cNvSpPr txBox="1">
            <a:spLocks/>
          </p:cNvSpPr>
          <p:nvPr/>
        </p:nvSpPr>
        <p:spPr>
          <a:xfrm>
            <a:off x="8869326" y="6176552"/>
            <a:ext cx="1924822" cy="387735"/>
          </a:xfrm>
          <a:prstGeom prst="rect">
            <a:avLst/>
          </a:prstGeom>
        </p:spPr>
        <p:txBody>
          <a:bodyPr vert="horz" wrap="none" lIns="91440" tIns="45720" rIns="91440" bIns="45720" rtlCol="0">
            <a:sp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l-GR" altLang="de-DE" sz="2133" dirty="0" err="1">
                <a:solidFill>
                  <a:srgbClr val="0000FF"/>
                </a:solidFill>
                <a:latin typeface="ArialMT"/>
              </a:rPr>
              <a:t>ιοντα</a:t>
            </a:r>
            <a:r>
              <a:rPr lang="el-GR" altLang="de-DE" sz="2133" dirty="0">
                <a:solidFill>
                  <a:srgbClr val="0000FF"/>
                </a:solidFill>
                <a:latin typeface="ArialMT"/>
              </a:rPr>
              <a:t> </a:t>
            </a:r>
            <a:r>
              <a:rPr lang="el-GR" altLang="de-DE" sz="2133" dirty="0" err="1">
                <a:solidFill>
                  <a:srgbClr val="0000FF"/>
                </a:solidFill>
                <a:latin typeface="ArialMT"/>
              </a:rPr>
              <a:t>ανθρακα</a:t>
            </a:r>
            <a:endParaRPr lang="en-US" altLang="de-DE" sz="2133" dirty="0">
              <a:solidFill>
                <a:srgbClr val="0000FF"/>
              </a:solidFill>
              <a:latin typeface="ArialMT"/>
            </a:endParaRPr>
          </a:p>
        </p:txBody>
      </p:sp>
      <p:sp>
        <p:nvSpPr>
          <p:cNvPr id="9" name="Content Placeholder 3">
            <a:extLst>
              <a:ext uri="{FF2B5EF4-FFF2-40B4-BE49-F238E27FC236}">
                <a16:creationId xmlns="" xmlns:a16="http://schemas.microsoft.com/office/drawing/2014/main" id="{7D500144-3611-F844-AC2B-CDFF2D2D857C}"/>
              </a:ext>
            </a:extLst>
          </p:cNvPr>
          <p:cNvSpPr txBox="1">
            <a:spLocks/>
          </p:cNvSpPr>
          <p:nvPr/>
        </p:nvSpPr>
        <p:spPr>
          <a:xfrm>
            <a:off x="1561854" y="6206858"/>
            <a:ext cx="761747" cy="387735"/>
          </a:xfrm>
          <a:prstGeom prst="rect">
            <a:avLst/>
          </a:prstGeom>
        </p:spPr>
        <p:txBody>
          <a:bodyPr vert="horz" wrap="none" lIns="91440" tIns="45720" rIns="91440" bIns="45720" rtlCol="0">
            <a:sp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altLang="de-DE" sz="2133">
                <a:solidFill>
                  <a:srgbClr val="0000FF"/>
                </a:solidFill>
                <a:latin typeface="ArialMT"/>
              </a:rPr>
              <a:t>DNA</a:t>
            </a:r>
            <a:endParaRPr lang="en-US" altLang="de-DE" sz="2133" dirty="0">
              <a:solidFill>
                <a:srgbClr val="0000FF"/>
              </a:solidFill>
              <a:latin typeface="ArialMT"/>
            </a:endParaRPr>
          </a:p>
        </p:txBody>
      </p:sp>
      <p:sp>
        <p:nvSpPr>
          <p:cNvPr id="10" name="Titel 1"/>
          <p:cNvSpPr txBox="1">
            <a:spLocks/>
          </p:cNvSpPr>
          <p:nvPr/>
        </p:nvSpPr>
        <p:spPr bwMode="auto">
          <a:xfrm>
            <a:off x="1815934" y="165577"/>
            <a:ext cx="10799011" cy="88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el-GR" altLang="en-US" b="1" dirty="0">
                <a:solidFill>
                  <a:srgbClr val="0000FF"/>
                </a:solidFill>
              </a:rPr>
              <a:t>Οπλοστάσιο για θεραπεία καρκινικών όγκων</a:t>
            </a:r>
            <a:endParaRPr lang="de-DE" altLang="en-US" b="1" dirty="0">
              <a:solidFill>
                <a:srgbClr val="0000FF"/>
              </a:solidFill>
            </a:endParaRPr>
          </a:p>
        </p:txBody>
      </p:sp>
    </p:spTree>
    <p:extLst>
      <p:ext uri="{BB962C8B-B14F-4D97-AF65-F5344CB8AC3E}">
        <p14:creationId xmlns:p14="http://schemas.microsoft.com/office/powerpoint/2010/main" val="1421864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498" y="731520"/>
            <a:ext cx="11746582" cy="5369560"/>
          </a:xfrm>
          <a:prstGeom prst="rect">
            <a:avLst/>
          </a:prstGeom>
        </p:spPr>
      </p:pic>
      <p:sp>
        <p:nvSpPr>
          <p:cNvPr id="5" name="Title 4"/>
          <p:cNvSpPr>
            <a:spLocks noGrp="1"/>
          </p:cNvSpPr>
          <p:nvPr>
            <p:ph type="title"/>
          </p:nvPr>
        </p:nvSpPr>
        <p:spPr>
          <a:xfrm>
            <a:off x="2249329" y="140589"/>
            <a:ext cx="8289449" cy="590931"/>
          </a:xfrm>
        </p:spPr>
        <p:txBody>
          <a:bodyPr wrap="none">
            <a:spAutoFit/>
          </a:bodyPr>
          <a:lstStyle/>
          <a:p>
            <a:r>
              <a:rPr lang="en-US" altLang="de-DE" sz="3600" b="1" dirty="0" smtClean="0">
                <a:solidFill>
                  <a:srgbClr val="0000FF"/>
                </a:solidFill>
                <a:latin typeface="ArialMT"/>
              </a:rPr>
              <a:t>Hadron therapy  with protons or ions</a:t>
            </a:r>
            <a:endParaRPr lang="en-US" altLang="de-DE" sz="3600" b="1" dirty="0"/>
          </a:p>
        </p:txBody>
      </p:sp>
      <p:pic>
        <p:nvPicPr>
          <p:cNvPr id="6" name="Picture 5" descr="IPPOG_Logo_coloured">
            <a:extLst>
              <a:ext uri="{FF2B5EF4-FFF2-40B4-BE49-F238E27FC236}">
                <a16:creationId xmlns:a16="http://schemas.microsoft.com/office/drawing/2014/main" xmlns="" id="{55C59A2B-03D3-1148-98FD-5980E82CCF24}"/>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MC-Logo-RG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07627" y="6096000"/>
            <a:ext cx="190817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75066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27086" y="868480"/>
            <a:ext cx="8556456" cy="5989520"/>
          </a:xfrm>
        </p:spPr>
      </p:pic>
      <p:pic>
        <p:nvPicPr>
          <p:cNvPr id="5" name="Picture 10" descr="MC-Logo-RG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08074" y="6095588"/>
            <a:ext cx="1871662"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el 1"/>
          <p:cNvSpPr txBox="1">
            <a:spLocks/>
          </p:cNvSpPr>
          <p:nvPr/>
        </p:nvSpPr>
        <p:spPr bwMode="auto">
          <a:xfrm>
            <a:off x="1858659" y="102248"/>
            <a:ext cx="13293684" cy="1182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el-GR" altLang="en-US" sz="3600" b="1" dirty="0">
                <a:solidFill>
                  <a:srgbClr val="0000FF"/>
                </a:solidFill>
              </a:rPr>
              <a:t>Οφέλη Επιταχυντών για την Κοινωνία</a:t>
            </a:r>
            <a:endParaRPr lang="de-DE" altLang="en-US" sz="3600" b="1" dirty="0">
              <a:solidFill>
                <a:srgbClr val="0000FF"/>
              </a:solidFill>
            </a:endParaRPr>
          </a:p>
        </p:txBody>
      </p:sp>
    </p:spTree>
    <p:extLst>
      <p:ext uri="{BB962C8B-B14F-4D97-AF65-F5344CB8AC3E}">
        <p14:creationId xmlns:p14="http://schemas.microsoft.com/office/powerpoint/2010/main" val="8361601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3256439"/>
            <a:ext cx="12192000" cy="3603813"/>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6960" y="0"/>
            <a:ext cx="9226436" cy="6858000"/>
          </a:xfrm>
          <a:prstGeom prst="rect">
            <a:avLst/>
          </a:prstGeom>
        </p:spPr>
      </p:pic>
      <p:sp>
        <p:nvSpPr>
          <p:cNvPr id="4" name="Oval 3"/>
          <p:cNvSpPr/>
          <p:nvPr/>
        </p:nvSpPr>
        <p:spPr>
          <a:xfrm>
            <a:off x="7175500" y="698500"/>
            <a:ext cx="1193800" cy="723900"/>
          </a:xfrm>
          <a:prstGeom prst="ellipse">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5" name="Oval 4"/>
          <p:cNvSpPr/>
          <p:nvPr/>
        </p:nvSpPr>
        <p:spPr>
          <a:xfrm>
            <a:off x="2070100" y="711200"/>
            <a:ext cx="1435100" cy="596900"/>
          </a:xfrm>
          <a:prstGeom prst="ellipse">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Rounded Rectangle 5"/>
          <p:cNvSpPr/>
          <p:nvPr/>
        </p:nvSpPr>
        <p:spPr>
          <a:xfrm>
            <a:off x="2044700" y="1841500"/>
            <a:ext cx="2552700" cy="36830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7" name="Θέση αριθμού διαφάνειας 6"/>
          <p:cNvSpPr>
            <a:spLocks noGrp="1"/>
          </p:cNvSpPr>
          <p:nvPr>
            <p:ph type="sldNum" sz="quarter" idx="12"/>
          </p:nvPr>
        </p:nvSpPr>
        <p:spPr/>
        <p:txBody>
          <a:bodyPr/>
          <a:lstStyle/>
          <a:p>
            <a:fld id="{F03EBE30-3689-42B7-ABF5-604AC779A0A8}" type="slidenum">
              <a:rPr lang="el-GR" smtClean="0"/>
              <a:t>16</a:t>
            </a:fld>
            <a:endParaRPr lang="el-GR"/>
          </a:p>
        </p:txBody>
      </p:sp>
      <p:sp>
        <p:nvSpPr>
          <p:cNvPr id="2" name="Rectangle 1"/>
          <p:cNvSpPr/>
          <p:nvPr/>
        </p:nvSpPr>
        <p:spPr>
          <a:xfrm>
            <a:off x="5509746" y="120134"/>
            <a:ext cx="1495409" cy="369332"/>
          </a:xfrm>
          <a:prstGeom prst="rect">
            <a:avLst/>
          </a:prstGeom>
        </p:spPr>
        <p:txBody>
          <a:bodyPr wrap="none">
            <a:spAutoFit/>
          </a:bodyPr>
          <a:lstStyle/>
          <a:p>
            <a:r>
              <a:rPr lang="el-GR" b="1" dirty="0">
                <a:solidFill>
                  <a:schemeClr val="bg1"/>
                </a:solidFill>
              </a:rPr>
              <a:t>ΝΑ ΤΟ ΣΒΗΣΟ</a:t>
            </a:r>
            <a:endParaRPr lang="en-US" dirty="0"/>
          </a:p>
        </p:txBody>
      </p:sp>
      <p:sp>
        <p:nvSpPr>
          <p:cNvPr id="9" name="Rectangle 8"/>
          <p:cNvSpPr/>
          <p:nvPr/>
        </p:nvSpPr>
        <p:spPr>
          <a:xfrm>
            <a:off x="0" y="0"/>
            <a:ext cx="12192000" cy="3590366"/>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b="1" u="sng" dirty="0">
              <a:solidFill>
                <a:schemeClr val="bg1"/>
              </a:solidFill>
            </a:endParaRPr>
          </a:p>
        </p:txBody>
      </p:sp>
      <p:sp>
        <p:nvSpPr>
          <p:cNvPr id="10" name="Rectangle 11"/>
          <p:cNvSpPr>
            <a:spLocks noChangeArrowheads="1"/>
          </p:cNvSpPr>
          <p:nvPr/>
        </p:nvSpPr>
        <p:spPr bwMode="auto">
          <a:xfrm>
            <a:off x="10924" y="121920"/>
            <a:ext cx="12191999"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defRPr/>
            </a:pPr>
            <a:r>
              <a:rPr lang="el-GR" sz="3200" b="1">
                <a:solidFill>
                  <a:srgbClr val="FFFF00"/>
                </a:solidFill>
              </a:rPr>
              <a:t>Ο επιταχυντής </a:t>
            </a:r>
            <a:r>
              <a:rPr lang="fr-FR" sz="3200" b="1" dirty="0">
                <a:solidFill>
                  <a:srgbClr val="FFFF00"/>
                </a:solidFill>
              </a:rPr>
              <a:t>LHC </a:t>
            </a:r>
            <a:r>
              <a:rPr lang="el-GR" sz="3200" b="1" dirty="0">
                <a:solidFill>
                  <a:srgbClr val="FFFF00"/>
                </a:solidFill>
              </a:rPr>
              <a:t>και τα μεγάλα πειράματα</a:t>
            </a:r>
            <a:r>
              <a:rPr lang="fr-FR" sz="3200" b="1" dirty="0">
                <a:solidFill>
                  <a:srgbClr val="FFFF00"/>
                </a:solidFill>
              </a:rPr>
              <a:t>: </a:t>
            </a:r>
            <a:r>
              <a:rPr lang="en-US" sz="3200" b="1" u="sng" dirty="0">
                <a:solidFill>
                  <a:srgbClr val="FFFF00"/>
                </a:solidFill>
              </a:rPr>
              <a:t>ALICE</a:t>
            </a:r>
            <a:r>
              <a:rPr lang="en-US" sz="3200" b="1" u="sng" dirty="0">
                <a:solidFill>
                  <a:schemeClr val="bg1"/>
                </a:solidFill>
              </a:rPr>
              <a:t>, </a:t>
            </a:r>
            <a:r>
              <a:rPr lang="en-US" sz="3200" b="1" dirty="0">
                <a:solidFill>
                  <a:srgbClr val="FFFF00"/>
                </a:solidFill>
              </a:rPr>
              <a:t>ATLAS, </a:t>
            </a:r>
            <a:r>
              <a:rPr lang="en-US" sz="3200" b="1" dirty="0" err="1">
                <a:solidFill>
                  <a:srgbClr val="FFFF00"/>
                </a:solidFill>
              </a:rPr>
              <a:t>LHCb</a:t>
            </a:r>
            <a:r>
              <a:rPr lang="en-US" sz="3200" b="1" dirty="0">
                <a:solidFill>
                  <a:srgbClr val="FFFF00"/>
                </a:solidFill>
              </a:rPr>
              <a:t>, CMS</a:t>
            </a:r>
          </a:p>
        </p:txBody>
      </p:sp>
      <p:pic>
        <p:nvPicPr>
          <p:cNvPr id="12" name="Content Placeholder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24" y="889000"/>
            <a:ext cx="6400800" cy="2641600"/>
          </a:xfrm>
          <a:prstGeom prst="rect">
            <a:avLst/>
          </a:prstGeom>
        </p:spPr>
      </p:pic>
      <p:pic>
        <p:nvPicPr>
          <p:cNvPr id="13" name="Θέση περιεχομένου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27760" y="876632"/>
            <a:ext cx="2604529" cy="2659944"/>
          </a:xfrm>
          <a:prstGeom prst="rect">
            <a:avLst/>
          </a:prstGeom>
        </p:spPr>
      </p:pic>
    </p:spTree>
    <p:extLst>
      <p:ext uri="{BB962C8B-B14F-4D97-AF65-F5344CB8AC3E}">
        <p14:creationId xmlns:p14="http://schemas.microsoft.com/office/powerpoint/2010/main" val="8092404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3" name="Date Placeholder 2"/>
          <p:cNvSpPr>
            <a:spLocks noGrp="1"/>
          </p:cNvSpPr>
          <p:nvPr>
            <p:ph type="dt" sz="quarter" idx="10"/>
          </p:nvPr>
        </p:nvSpPr>
        <p:spPr>
          <a:xfrm>
            <a:off x="8078788" y="6248400"/>
            <a:ext cx="2120900" cy="4635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0" tIns="0" rIns="0" bIns="0" rtlCol="0" anchor="ctr"/>
          <a:lstStyle>
            <a:lvl1pPr>
              <a:lnSpc>
                <a:spcPct val="93000"/>
              </a:lnSpc>
              <a:spcAft>
                <a:spcPts val="1292"/>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2902">
                <a:solidFill>
                  <a:srgbClr val="000000"/>
                </a:solidFill>
                <a:latin typeface="Arial" charset="0"/>
                <a:ea typeface="ＭＳ Ｐゴシック" charset="-128"/>
              </a:defRPr>
            </a:lvl1pPr>
            <a:lvl2pPr>
              <a:lnSpc>
                <a:spcPct val="93000"/>
              </a:lnSpc>
              <a:spcAft>
                <a:spcPts val="1032"/>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2539">
                <a:solidFill>
                  <a:srgbClr val="000000"/>
                </a:solidFill>
                <a:latin typeface="Arial" charset="0"/>
                <a:ea typeface="ＭＳ Ｐゴシック" charset="-128"/>
              </a:defRPr>
            </a:lvl2pPr>
            <a:lvl3pPr>
              <a:lnSpc>
                <a:spcPct val="93000"/>
              </a:lnSpc>
              <a:spcAft>
                <a:spcPts val="771"/>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2176">
                <a:solidFill>
                  <a:srgbClr val="000000"/>
                </a:solidFill>
                <a:latin typeface="Arial" charset="0"/>
                <a:ea typeface="ＭＳ Ｐゴシック" charset="-128"/>
              </a:defRPr>
            </a:lvl3pPr>
            <a:lvl4pPr>
              <a:lnSpc>
                <a:spcPct val="93000"/>
              </a:lnSpc>
              <a:spcAft>
                <a:spcPts val="521"/>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1814">
                <a:solidFill>
                  <a:srgbClr val="000000"/>
                </a:solidFill>
                <a:latin typeface="Arial" charset="0"/>
                <a:ea typeface="ＭＳ Ｐゴシック" charset="-128"/>
              </a:defRPr>
            </a:lvl4pPr>
            <a:lvl5pPr>
              <a:lnSpc>
                <a:spcPct val="93000"/>
              </a:lnSpc>
              <a:spcAft>
                <a:spcPts val="261"/>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1814">
                <a:solidFill>
                  <a:srgbClr val="000000"/>
                </a:solidFill>
                <a:latin typeface="Arial" charset="0"/>
                <a:ea typeface="ＭＳ Ｐゴシック" charset="-128"/>
              </a:defRPr>
            </a:lvl5pPr>
            <a:lvl6pPr marL="2280239" indent="-207294" defTabSz="414589" eaLnBrk="0" fontAlgn="base" hangingPunct="0">
              <a:lnSpc>
                <a:spcPct val="93000"/>
              </a:lnSpc>
              <a:spcBef>
                <a:spcPct val="0"/>
              </a:spcBef>
              <a:spcAft>
                <a:spcPts val="261"/>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1814">
                <a:solidFill>
                  <a:srgbClr val="000000"/>
                </a:solidFill>
                <a:latin typeface="Arial" charset="0"/>
                <a:ea typeface="ＭＳ Ｐゴシック" charset="-128"/>
              </a:defRPr>
            </a:lvl6pPr>
            <a:lvl7pPr marL="2694828" indent="-207294" defTabSz="414589" eaLnBrk="0" fontAlgn="base" hangingPunct="0">
              <a:lnSpc>
                <a:spcPct val="93000"/>
              </a:lnSpc>
              <a:spcBef>
                <a:spcPct val="0"/>
              </a:spcBef>
              <a:spcAft>
                <a:spcPts val="261"/>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1814">
                <a:solidFill>
                  <a:srgbClr val="000000"/>
                </a:solidFill>
                <a:latin typeface="Arial" charset="0"/>
                <a:ea typeface="ＭＳ Ｐゴシック" charset="-128"/>
              </a:defRPr>
            </a:lvl7pPr>
            <a:lvl8pPr marL="3109417" indent="-207294" defTabSz="414589" eaLnBrk="0" fontAlgn="base" hangingPunct="0">
              <a:lnSpc>
                <a:spcPct val="93000"/>
              </a:lnSpc>
              <a:spcBef>
                <a:spcPct val="0"/>
              </a:spcBef>
              <a:spcAft>
                <a:spcPts val="261"/>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1814">
                <a:solidFill>
                  <a:srgbClr val="000000"/>
                </a:solidFill>
                <a:latin typeface="Arial" charset="0"/>
                <a:ea typeface="ＭＳ Ｐゴシック" charset="-128"/>
              </a:defRPr>
            </a:lvl8pPr>
            <a:lvl9pPr marL="3524006" indent="-207294" defTabSz="414589" eaLnBrk="0" fontAlgn="base" hangingPunct="0">
              <a:lnSpc>
                <a:spcPct val="93000"/>
              </a:lnSpc>
              <a:spcBef>
                <a:spcPct val="0"/>
              </a:spcBef>
              <a:spcAft>
                <a:spcPts val="261"/>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1814">
                <a:solidFill>
                  <a:srgbClr val="000000"/>
                </a:solidFill>
                <a:latin typeface="Arial" charset="0"/>
                <a:ea typeface="ＭＳ Ｐゴシック" charset="-128"/>
              </a:defRPr>
            </a:lvl9pPr>
          </a:lstStyle>
          <a:p>
            <a:pPr>
              <a:spcAft>
                <a:spcPct val="0"/>
              </a:spcAft>
              <a:buClrTx/>
              <a:buFontTx/>
              <a:buNone/>
              <a:defRPr/>
            </a:pPr>
            <a:r>
              <a:rPr lang="en-US" altLang="en-US" sz="2176">
                <a:solidFill>
                  <a:srgbClr val="919191"/>
                </a:solidFill>
              </a:rPr>
              <a:t>2014 JINR Council J. Schukraft</a:t>
            </a:r>
          </a:p>
        </p:txBody>
      </p:sp>
      <p:sp>
        <p:nvSpPr>
          <p:cNvPr id="182274" name="Slide Number Placeholder 3"/>
          <p:cNvSpPr>
            <a:spLocks noGrp="1"/>
          </p:cNvSpPr>
          <p:nvPr>
            <p:ph type="sldNum" sz="quarter" idx="12"/>
          </p:nvPr>
        </p:nvSpPr>
        <p:spPr>
          <a:xfrm>
            <a:off x="1984376" y="6354764"/>
            <a:ext cx="2132013" cy="36353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3000"/>
              </a:lnSpc>
              <a:spcAft>
                <a:spcPts val="1292"/>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2902">
                <a:solidFill>
                  <a:srgbClr val="000000"/>
                </a:solidFill>
                <a:latin typeface="Arial" charset="0"/>
                <a:ea typeface="ＭＳ Ｐゴシック" charset="-128"/>
              </a:defRPr>
            </a:lvl1pPr>
            <a:lvl2pPr>
              <a:lnSpc>
                <a:spcPct val="93000"/>
              </a:lnSpc>
              <a:spcAft>
                <a:spcPts val="1032"/>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2539">
                <a:solidFill>
                  <a:srgbClr val="000000"/>
                </a:solidFill>
                <a:latin typeface="Arial" charset="0"/>
                <a:ea typeface="ＭＳ Ｐゴシック" charset="-128"/>
              </a:defRPr>
            </a:lvl2pPr>
            <a:lvl3pPr>
              <a:lnSpc>
                <a:spcPct val="93000"/>
              </a:lnSpc>
              <a:spcAft>
                <a:spcPts val="771"/>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2176">
                <a:solidFill>
                  <a:srgbClr val="000000"/>
                </a:solidFill>
                <a:latin typeface="Arial" charset="0"/>
                <a:ea typeface="ＭＳ Ｐゴシック" charset="-128"/>
              </a:defRPr>
            </a:lvl3pPr>
            <a:lvl4pPr>
              <a:lnSpc>
                <a:spcPct val="93000"/>
              </a:lnSpc>
              <a:spcAft>
                <a:spcPts val="521"/>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1814">
                <a:solidFill>
                  <a:srgbClr val="000000"/>
                </a:solidFill>
                <a:latin typeface="Arial" charset="0"/>
                <a:ea typeface="ＭＳ Ｐゴシック" charset="-128"/>
              </a:defRPr>
            </a:lvl4pPr>
            <a:lvl5pPr>
              <a:lnSpc>
                <a:spcPct val="93000"/>
              </a:lnSpc>
              <a:spcAft>
                <a:spcPts val="261"/>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1814">
                <a:solidFill>
                  <a:srgbClr val="000000"/>
                </a:solidFill>
                <a:latin typeface="Arial" charset="0"/>
                <a:ea typeface="ＭＳ Ｐゴシック" charset="-128"/>
              </a:defRPr>
            </a:lvl5pPr>
            <a:lvl6pPr marL="2280239" indent="-207294" defTabSz="414589" eaLnBrk="0" fontAlgn="base" hangingPunct="0">
              <a:lnSpc>
                <a:spcPct val="93000"/>
              </a:lnSpc>
              <a:spcBef>
                <a:spcPct val="0"/>
              </a:spcBef>
              <a:spcAft>
                <a:spcPts val="261"/>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1814">
                <a:solidFill>
                  <a:srgbClr val="000000"/>
                </a:solidFill>
                <a:latin typeface="Arial" charset="0"/>
                <a:ea typeface="ＭＳ Ｐゴシック" charset="-128"/>
              </a:defRPr>
            </a:lvl6pPr>
            <a:lvl7pPr marL="2694828" indent="-207294" defTabSz="414589" eaLnBrk="0" fontAlgn="base" hangingPunct="0">
              <a:lnSpc>
                <a:spcPct val="93000"/>
              </a:lnSpc>
              <a:spcBef>
                <a:spcPct val="0"/>
              </a:spcBef>
              <a:spcAft>
                <a:spcPts val="261"/>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1814">
                <a:solidFill>
                  <a:srgbClr val="000000"/>
                </a:solidFill>
                <a:latin typeface="Arial" charset="0"/>
                <a:ea typeface="ＭＳ Ｐゴシック" charset="-128"/>
              </a:defRPr>
            </a:lvl7pPr>
            <a:lvl8pPr marL="3109417" indent="-207294" defTabSz="414589" eaLnBrk="0" fontAlgn="base" hangingPunct="0">
              <a:lnSpc>
                <a:spcPct val="93000"/>
              </a:lnSpc>
              <a:spcBef>
                <a:spcPct val="0"/>
              </a:spcBef>
              <a:spcAft>
                <a:spcPts val="261"/>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1814">
                <a:solidFill>
                  <a:srgbClr val="000000"/>
                </a:solidFill>
                <a:latin typeface="Arial" charset="0"/>
                <a:ea typeface="ＭＳ Ｐゴシック" charset="-128"/>
              </a:defRPr>
            </a:lvl8pPr>
            <a:lvl9pPr marL="3524006" indent="-207294" defTabSz="414589" eaLnBrk="0" fontAlgn="base" hangingPunct="0">
              <a:lnSpc>
                <a:spcPct val="93000"/>
              </a:lnSpc>
              <a:spcBef>
                <a:spcPct val="0"/>
              </a:spcBef>
              <a:spcAft>
                <a:spcPts val="261"/>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1814">
                <a:solidFill>
                  <a:srgbClr val="000000"/>
                </a:solidFill>
                <a:latin typeface="Arial" charset="0"/>
                <a:ea typeface="ＭＳ Ｐゴシック" charset="-128"/>
              </a:defRPr>
            </a:lvl9pPr>
          </a:lstStyle>
          <a:p>
            <a:pPr algn="l">
              <a:spcAft>
                <a:spcPct val="0"/>
              </a:spcAft>
              <a:buClrTx/>
              <a:buFontTx/>
              <a:buNone/>
              <a:defRPr/>
            </a:pPr>
            <a:fld id="{5CFFBBA1-A80C-1F49-8BFA-604B766B93C8}" type="slidenum">
              <a:rPr lang="en-US" altLang="en-US" sz="2176"/>
              <a:pPr algn="l">
                <a:spcAft>
                  <a:spcPct val="0"/>
                </a:spcAft>
                <a:buClrTx/>
                <a:buFontTx/>
                <a:buNone/>
                <a:defRPr/>
              </a:pPr>
              <a:t>17</a:t>
            </a:fld>
            <a:endParaRPr lang="en-US" altLang="en-US" sz="2176"/>
          </a:p>
        </p:txBody>
      </p:sp>
      <p:sp>
        <p:nvSpPr>
          <p:cNvPr id="650242" name="Rectangle 2"/>
          <p:cNvSpPr>
            <a:spLocks noGrp="1" noChangeArrowheads="1"/>
          </p:cNvSpPr>
          <p:nvPr>
            <p:ph type="title"/>
          </p:nvPr>
        </p:nvSpPr>
        <p:spPr>
          <a:xfrm>
            <a:off x="2405064" y="60325"/>
            <a:ext cx="7215187" cy="592138"/>
          </a:xfrm>
        </p:spPr>
        <p:txBody>
          <a:bodyPr>
            <a:normAutofit fontScale="90000"/>
          </a:bodyPr>
          <a:lstStyle/>
          <a:p>
            <a:r>
              <a:rPr lang="en-US" altLang="en-US">
                <a:solidFill>
                  <a:srgbClr val="78D1FF"/>
                </a:solidFill>
              </a:rPr>
              <a:t>Large 'Hadron Collider' </a:t>
            </a:r>
          </a:p>
        </p:txBody>
      </p:sp>
      <p:pic>
        <p:nvPicPr>
          <p:cNvPr id="4096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7175" y="668339"/>
            <a:ext cx="9137650" cy="618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0244" name="Text Box 4"/>
          <p:cNvSpPr txBox="1">
            <a:spLocks noChangeArrowheads="1"/>
          </p:cNvSpPr>
          <p:nvPr/>
        </p:nvSpPr>
        <p:spPr bwMode="auto">
          <a:xfrm>
            <a:off x="8277225" y="863601"/>
            <a:ext cx="1919288" cy="434975"/>
          </a:xfrm>
          <a:prstGeom prst="rect">
            <a:avLst/>
          </a:prstGeom>
          <a:noFill/>
          <a:ln>
            <a:noFill/>
          </a:ln>
          <a:effectLst>
            <a:outerShdw dist="35921" dir="2700000" algn="ctr" rotWithShape="0">
              <a:schemeClr val="tx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a:lnSpc>
                <a:spcPct val="93000"/>
              </a:lnSpc>
              <a:buClr>
                <a:srgbClr val="000000"/>
              </a:buClr>
              <a:buSzPct val="100000"/>
              <a:buFont typeface="Times New Roman" charset="0"/>
              <a:buNone/>
              <a:defRPr/>
            </a:pPr>
            <a:r>
              <a:rPr lang="en-US" sz="2398">
                <a:solidFill>
                  <a:srgbClr val="B5E8FF"/>
                </a:solidFill>
                <a:latin typeface="Tahoma" pitchFamily="34" charset="0"/>
              </a:rPr>
              <a:t>Lake Geneva</a:t>
            </a:r>
            <a:endParaRPr lang="en-US" sz="2398">
              <a:solidFill>
                <a:srgbClr val="000000"/>
              </a:solidFill>
              <a:latin typeface="Tahoma" pitchFamily="34" charset="0"/>
            </a:endParaRPr>
          </a:p>
        </p:txBody>
      </p:sp>
      <p:sp>
        <p:nvSpPr>
          <p:cNvPr id="650245" name="Text Box 5"/>
          <p:cNvSpPr txBox="1">
            <a:spLocks noChangeArrowheads="1"/>
          </p:cNvSpPr>
          <p:nvPr/>
        </p:nvSpPr>
        <p:spPr bwMode="auto">
          <a:xfrm>
            <a:off x="1527175" y="733426"/>
            <a:ext cx="2457450" cy="1122363"/>
          </a:xfrm>
          <a:prstGeom prst="rect">
            <a:avLst/>
          </a:prstGeom>
          <a:noFill/>
          <a:ln>
            <a:noFill/>
          </a:ln>
          <a:effectLst>
            <a:outerShdw dist="35921" dir="2700000" algn="ctr" rotWithShape="0">
              <a:schemeClr val="tx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a:lnSpc>
                <a:spcPct val="93000"/>
              </a:lnSpc>
              <a:buClr>
                <a:srgbClr val="000000"/>
              </a:buClr>
              <a:buSzPct val="100000"/>
              <a:buFont typeface="Times New Roman" charset="0"/>
              <a:buNone/>
              <a:defRPr/>
            </a:pPr>
            <a:r>
              <a:rPr lang="en-US" sz="2398" dirty="0">
                <a:solidFill>
                  <a:srgbClr val="FFF230"/>
                </a:solidFill>
                <a:latin typeface="Tahoma" pitchFamily="34" charset="0"/>
              </a:rPr>
              <a:t>Design Energy:</a:t>
            </a:r>
          </a:p>
          <a:p>
            <a:pPr eaLnBrk="1">
              <a:lnSpc>
                <a:spcPct val="93000"/>
              </a:lnSpc>
              <a:buClr>
                <a:srgbClr val="000000"/>
              </a:buClr>
              <a:buSzPct val="100000"/>
              <a:buFont typeface="Times New Roman" charset="0"/>
              <a:buNone/>
              <a:defRPr/>
            </a:pPr>
            <a:r>
              <a:rPr lang="en-US" sz="2398" dirty="0">
                <a:solidFill>
                  <a:srgbClr val="FFF230"/>
                </a:solidFill>
                <a:latin typeface="Tahoma" pitchFamily="34" charset="0"/>
              </a:rPr>
              <a:t> 14 TeV </a:t>
            </a:r>
            <a:r>
              <a:rPr lang="en-US" sz="1599" dirty="0">
                <a:solidFill>
                  <a:srgbClr val="FFF230"/>
                </a:solidFill>
                <a:latin typeface="Tahoma" pitchFamily="34" charset="0"/>
              </a:rPr>
              <a:t>(pp) </a:t>
            </a:r>
          </a:p>
          <a:p>
            <a:pPr eaLnBrk="1">
              <a:lnSpc>
                <a:spcPct val="93000"/>
              </a:lnSpc>
              <a:buClr>
                <a:srgbClr val="000000"/>
              </a:buClr>
              <a:buSzPct val="100000"/>
              <a:buFont typeface="Times New Roman" charset="0"/>
              <a:buNone/>
              <a:defRPr/>
            </a:pPr>
            <a:r>
              <a:rPr lang="en-US" sz="2398" dirty="0">
                <a:solidFill>
                  <a:srgbClr val="FFF230"/>
                </a:solidFill>
                <a:latin typeface="Tahoma" pitchFamily="34" charset="0"/>
              </a:rPr>
              <a:t>1150 TeV (PbPb)</a:t>
            </a:r>
          </a:p>
        </p:txBody>
      </p:sp>
      <p:grpSp>
        <p:nvGrpSpPr>
          <p:cNvPr id="40967" name="Group 6"/>
          <p:cNvGrpSpPr>
            <a:grpSpLocks/>
          </p:cNvGrpSpPr>
          <p:nvPr/>
        </p:nvGrpSpPr>
        <p:grpSpPr bwMode="auto">
          <a:xfrm>
            <a:off x="3756026" y="1884364"/>
            <a:ext cx="5591175" cy="3101975"/>
            <a:chOff x="1466" y="1274"/>
            <a:chExt cx="3819" cy="1956"/>
          </a:xfrm>
        </p:grpSpPr>
        <p:sp>
          <p:nvSpPr>
            <p:cNvPr id="650247" name="Text Box 7"/>
            <p:cNvSpPr txBox="1">
              <a:spLocks noChangeArrowheads="1"/>
            </p:cNvSpPr>
            <p:nvPr/>
          </p:nvSpPr>
          <p:spPr bwMode="auto">
            <a:xfrm>
              <a:off x="2060" y="1274"/>
              <a:ext cx="586" cy="275"/>
            </a:xfrm>
            <a:prstGeom prst="rect">
              <a:avLst/>
            </a:prstGeom>
            <a:noFill/>
            <a:ln>
              <a:noFill/>
            </a:ln>
            <a:effectLst>
              <a:outerShdw dist="35921" dir="2700000" algn="ctr" rotWithShape="0">
                <a:schemeClr val="tx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a:lnSpc>
                  <a:spcPct val="93000"/>
                </a:lnSpc>
                <a:buClr>
                  <a:srgbClr val="000000"/>
                </a:buClr>
                <a:buSzPct val="100000"/>
                <a:buFont typeface="Times New Roman" charset="0"/>
                <a:buNone/>
                <a:defRPr/>
              </a:pPr>
              <a:r>
                <a:rPr lang="en-US" sz="2398" b="1">
                  <a:solidFill>
                    <a:srgbClr val="B5E8FF"/>
                  </a:solidFill>
                  <a:latin typeface="Tahoma" pitchFamily="34" charset="0"/>
                </a:rPr>
                <a:t>CMS</a:t>
              </a:r>
              <a:endParaRPr lang="en-US" sz="2398" b="1">
                <a:solidFill>
                  <a:srgbClr val="000000"/>
                </a:solidFill>
                <a:latin typeface="Tahoma" pitchFamily="34" charset="0"/>
              </a:endParaRPr>
            </a:p>
          </p:txBody>
        </p:sp>
        <p:sp>
          <p:nvSpPr>
            <p:cNvPr id="650248" name="Text Box 8"/>
            <p:cNvSpPr txBox="1">
              <a:spLocks noChangeArrowheads="1"/>
            </p:cNvSpPr>
            <p:nvPr/>
          </p:nvSpPr>
          <p:spPr bwMode="auto">
            <a:xfrm>
              <a:off x="3127" y="2954"/>
              <a:ext cx="794" cy="275"/>
            </a:xfrm>
            <a:prstGeom prst="rect">
              <a:avLst/>
            </a:prstGeom>
            <a:noFill/>
            <a:ln>
              <a:noFill/>
            </a:ln>
            <a:effectLst>
              <a:outerShdw dist="35921" dir="2700000" algn="ctr" rotWithShape="0">
                <a:schemeClr val="tx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a:lnSpc>
                  <a:spcPct val="93000"/>
                </a:lnSpc>
                <a:buClr>
                  <a:srgbClr val="000000"/>
                </a:buClr>
                <a:buSzPct val="100000"/>
                <a:buFont typeface="Times New Roman" charset="0"/>
                <a:buNone/>
                <a:defRPr/>
              </a:pPr>
              <a:r>
                <a:rPr lang="en-US" sz="2398" b="1" dirty="0">
                  <a:solidFill>
                    <a:srgbClr val="B5E8FF"/>
                  </a:solidFill>
                  <a:latin typeface="Tahoma" pitchFamily="34" charset="0"/>
                </a:rPr>
                <a:t>ATLAS</a:t>
              </a:r>
            </a:p>
          </p:txBody>
        </p:sp>
        <p:sp>
          <p:nvSpPr>
            <p:cNvPr id="650249" name="Text Box 9"/>
            <p:cNvSpPr txBox="1">
              <a:spLocks noChangeArrowheads="1"/>
            </p:cNvSpPr>
            <p:nvPr/>
          </p:nvSpPr>
          <p:spPr bwMode="auto">
            <a:xfrm>
              <a:off x="4605" y="2243"/>
              <a:ext cx="680" cy="275"/>
            </a:xfrm>
            <a:prstGeom prst="rect">
              <a:avLst/>
            </a:prstGeom>
            <a:noFill/>
            <a:ln>
              <a:noFill/>
            </a:ln>
            <a:effectLst>
              <a:outerShdw dist="35921" dir="2700000" algn="ctr" rotWithShape="0">
                <a:schemeClr val="tx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a:lnSpc>
                  <a:spcPct val="93000"/>
                </a:lnSpc>
                <a:buClr>
                  <a:srgbClr val="000000"/>
                </a:buClr>
                <a:buSzPct val="100000"/>
                <a:buFont typeface="Times New Roman" charset="0"/>
                <a:buNone/>
                <a:defRPr/>
              </a:pPr>
              <a:r>
                <a:rPr lang="en-US" sz="2398" b="1">
                  <a:solidFill>
                    <a:srgbClr val="B5E8FF"/>
                  </a:solidFill>
                  <a:latin typeface="Tahoma" pitchFamily="34" charset="0"/>
                </a:rPr>
                <a:t>LHCb</a:t>
              </a:r>
              <a:endParaRPr lang="en-US" sz="2398" b="1">
                <a:solidFill>
                  <a:srgbClr val="000000"/>
                </a:solidFill>
                <a:latin typeface="Tahoma" pitchFamily="34" charset="0"/>
              </a:endParaRPr>
            </a:p>
          </p:txBody>
        </p:sp>
        <p:sp>
          <p:nvSpPr>
            <p:cNvPr id="650250" name="Text Box 10"/>
            <p:cNvSpPr txBox="1">
              <a:spLocks noChangeArrowheads="1"/>
            </p:cNvSpPr>
            <p:nvPr/>
          </p:nvSpPr>
          <p:spPr bwMode="auto">
            <a:xfrm>
              <a:off x="1466" y="2955"/>
              <a:ext cx="761" cy="275"/>
            </a:xfrm>
            <a:prstGeom prst="rect">
              <a:avLst/>
            </a:prstGeom>
            <a:noFill/>
            <a:ln>
              <a:noFill/>
            </a:ln>
            <a:effectLst>
              <a:outerShdw dist="35921" dir="2700000" algn="ctr" rotWithShape="0">
                <a:schemeClr val="tx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a:lnSpc>
                  <a:spcPct val="93000"/>
                </a:lnSpc>
                <a:buClr>
                  <a:srgbClr val="000000"/>
                </a:buClr>
                <a:buSzPct val="100000"/>
                <a:buFont typeface="Times New Roman" charset="0"/>
                <a:buNone/>
                <a:defRPr/>
              </a:pPr>
              <a:r>
                <a:rPr lang="en-US" sz="2398" b="1" dirty="0">
                  <a:solidFill>
                    <a:srgbClr val="B5E8FF"/>
                  </a:solidFill>
                  <a:latin typeface="Tahoma" pitchFamily="34" charset="0"/>
                </a:rPr>
                <a:t>ALICE</a:t>
              </a:r>
              <a:endParaRPr lang="en-US" sz="2398" b="1" dirty="0">
                <a:solidFill>
                  <a:srgbClr val="000000"/>
                </a:solidFill>
                <a:latin typeface="Tahoma" pitchFamily="34" charset="0"/>
              </a:endParaRPr>
            </a:p>
          </p:txBody>
        </p:sp>
      </p:grpSp>
      <p:grpSp>
        <p:nvGrpSpPr>
          <p:cNvPr id="40969" name="Group 12"/>
          <p:cNvGrpSpPr>
            <a:grpSpLocks/>
          </p:cNvGrpSpPr>
          <p:nvPr/>
        </p:nvGrpSpPr>
        <p:grpSpPr bwMode="auto">
          <a:xfrm>
            <a:off x="3940176" y="2209801"/>
            <a:ext cx="5707063" cy="3376613"/>
            <a:chOff x="1648" y="1391"/>
            <a:chExt cx="3896" cy="2129"/>
          </a:xfrm>
        </p:grpSpPr>
        <p:sp>
          <p:nvSpPr>
            <p:cNvPr id="650253" name="Oval 13"/>
            <p:cNvSpPr>
              <a:spLocks noChangeArrowheads="1"/>
            </p:cNvSpPr>
            <p:nvPr/>
          </p:nvSpPr>
          <p:spPr bwMode="auto">
            <a:xfrm>
              <a:off x="1648" y="3143"/>
              <a:ext cx="208" cy="377"/>
            </a:xfrm>
            <a:prstGeom prst="ellipse">
              <a:avLst/>
            </a:prstGeom>
            <a:noFill/>
            <a:ln w="38100">
              <a:solidFill>
                <a:srgbClr val="B5E8FF"/>
              </a:solidFill>
              <a:round/>
              <a:headEnd/>
              <a:tailEnd/>
            </a:ln>
            <a:effectLst/>
          </p:spPr>
          <p:txBody>
            <a:bodyPr lIns="92002" tIns="46002" rIns="92002" bIns="46002" anchor="ctr">
              <a:spAutoFit/>
            </a:bodyPr>
            <a:lstStyle/>
            <a:p>
              <a:pPr eaLnBrk="1">
                <a:lnSpc>
                  <a:spcPct val="90000"/>
                </a:lnSpc>
                <a:spcBef>
                  <a:spcPct val="30000"/>
                </a:spcBef>
                <a:buClr>
                  <a:srgbClr val="FC0128"/>
                </a:buClr>
                <a:buSzPct val="100000"/>
                <a:buFont typeface="Wingdings" pitchFamily="2" charset="2"/>
                <a:buNone/>
                <a:defRPr/>
              </a:pPr>
              <a:endParaRPr lang="en-US" sz="2398">
                <a:solidFill>
                  <a:srgbClr val="0000FF"/>
                </a:solidFill>
                <a:latin typeface="Arial" pitchFamily="34" charset="0"/>
              </a:endParaRPr>
            </a:p>
          </p:txBody>
        </p:sp>
        <p:sp>
          <p:nvSpPr>
            <p:cNvPr id="650254" name="Oval 14"/>
            <p:cNvSpPr>
              <a:spLocks noChangeArrowheads="1"/>
            </p:cNvSpPr>
            <p:nvPr/>
          </p:nvSpPr>
          <p:spPr bwMode="auto">
            <a:xfrm>
              <a:off x="2480" y="1391"/>
              <a:ext cx="206" cy="377"/>
            </a:xfrm>
            <a:prstGeom prst="ellipse">
              <a:avLst/>
            </a:prstGeom>
            <a:noFill/>
            <a:ln w="38100">
              <a:solidFill>
                <a:srgbClr val="B5E8FF"/>
              </a:solidFill>
              <a:round/>
              <a:headEnd/>
              <a:tailEnd/>
            </a:ln>
            <a:effectLst/>
          </p:spPr>
          <p:txBody>
            <a:bodyPr lIns="92002" tIns="46002" rIns="92002" bIns="46002" anchor="ctr">
              <a:spAutoFit/>
            </a:bodyPr>
            <a:lstStyle/>
            <a:p>
              <a:pPr eaLnBrk="1">
                <a:lnSpc>
                  <a:spcPct val="90000"/>
                </a:lnSpc>
                <a:spcBef>
                  <a:spcPct val="30000"/>
                </a:spcBef>
                <a:buClr>
                  <a:srgbClr val="FC0128"/>
                </a:buClr>
                <a:buSzPct val="100000"/>
                <a:buFont typeface="Wingdings" pitchFamily="2" charset="2"/>
                <a:buNone/>
                <a:defRPr/>
              </a:pPr>
              <a:endParaRPr lang="en-US" sz="2398">
                <a:solidFill>
                  <a:srgbClr val="0000FF"/>
                </a:solidFill>
                <a:latin typeface="Arial" pitchFamily="34" charset="0"/>
              </a:endParaRPr>
            </a:p>
          </p:txBody>
        </p:sp>
        <p:sp>
          <p:nvSpPr>
            <p:cNvPr id="650255" name="Oval 15"/>
            <p:cNvSpPr>
              <a:spLocks noChangeArrowheads="1"/>
            </p:cNvSpPr>
            <p:nvPr/>
          </p:nvSpPr>
          <p:spPr bwMode="auto">
            <a:xfrm>
              <a:off x="4048" y="3135"/>
              <a:ext cx="208" cy="377"/>
            </a:xfrm>
            <a:prstGeom prst="ellipse">
              <a:avLst/>
            </a:prstGeom>
            <a:noFill/>
            <a:ln w="38100">
              <a:solidFill>
                <a:srgbClr val="B5E8FF"/>
              </a:solidFill>
              <a:round/>
              <a:headEnd/>
              <a:tailEnd/>
            </a:ln>
            <a:effectLst/>
          </p:spPr>
          <p:txBody>
            <a:bodyPr lIns="92002" tIns="46002" rIns="92002" bIns="46002" anchor="ctr">
              <a:spAutoFit/>
            </a:bodyPr>
            <a:lstStyle/>
            <a:p>
              <a:pPr eaLnBrk="1">
                <a:lnSpc>
                  <a:spcPct val="90000"/>
                </a:lnSpc>
                <a:spcBef>
                  <a:spcPct val="30000"/>
                </a:spcBef>
                <a:buClr>
                  <a:srgbClr val="FC0128"/>
                </a:buClr>
                <a:buSzPct val="100000"/>
                <a:buFont typeface="Wingdings" pitchFamily="2" charset="2"/>
                <a:buNone/>
                <a:defRPr/>
              </a:pPr>
              <a:endParaRPr lang="en-US" sz="2398">
                <a:solidFill>
                  <a:srgbClr val="0000FF"/>
                </a:solidFill>
                <a:latin typeface="Arial" pitchFamily="34" charset="0"/>
              </a:endParaRPr>
            </a:p>
          </p:txBody>
        </p:sp>
        <p:sp>
          <p:nvSpPr>
            <p:cNvPr id="650256" name="Oval 16"/>
            <p:cNvSpPr>
              <a:spLocks noChangeArrowheads="1"/>
            </p:cNvSpPr>
            <p:nvPr/>
          </p:nvSpPr>
          <p:spPr bwMode="auto">
            <a:xfrm>
              <a:off x="5336" y="2311"/>
              <a:ext cx="208" cy="377"/>
            </a:xfrm>
            <a:prstGeom prst="ellipse">
              <a:avLst/>
            </a:prstGeom>
            <a:noFill/>
            <a:ln w="38100">
              <a:solidFill>
                <a:srgbClr val="B5E8FF"/>
              </a:solidFill>
              <a:round/>
              <a:headEnd/>
              <a:tailEnd/>
            </a:ln>
            <a:effectLst/>
          </p:spPr>
          <p:txBody>
            <a:bodyPr lIns="92002" tIns="46002" rIns="92002" bIns="46002" anchor="ctr">
              <a:spAutoFit/>
            </a:bodyPr>
            <a:lstStyle/>
            <a:p>
              <a:pPr eaLnBrk="1">
                <a:lnSpc>
                  <a:spcPct val="90000"/>
                </a:lnSpc>
                <a:spcBef>
                  <a:spcPct val="30000"/>
                </a:spcBef>
                <a:buClr>
                  <a:srgbClr val="FC0128"/>
                </a:buClr>
                <a:buSzPct val="100000"/>
                <a:buFont typeface="Wingdings" pitchFamily="2" charset="2"/>
                <a:buNone/>
                <a:defRPr/>
              </a:pPr>
              <a:endParaRPr lang="en-US" sz="2398">
                <a:solidFill>
                  <a:srgbClr val="0000FF"/>
                </a:solidFill>
                <a:latin typeface="Arial" pitchFamily="34" charset="0"/>
              </a:endParaRPr>
            </a:p>
          </p:txBody>
        </p:sp>
      </p:grpSp>
      <p:sp>
        <p:nvSpPr>
          <p:cNvPr id="43" name="Rectangle 2"/>
          <p:cNvSpPr txBox="1">
            <a:spLocks noChangeArrowheads="1"/>
          </p:cNvSpPr>
          <p:nvPr/>
        </p:nvSpPr>
        <p:spPr bwMode="auto">
          <a:xfrm>
            <a:off x="3192464" y="115888"/>
            <a:ext cx="6149975"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02" tIns="46002" rIns="92002" bIns="46002" anchor="ct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lgn="ctr">
              <a:lnSpc>
                <a:spcPct val="90000"/>
              </a:lnSpc>
              <a:spcBef>
                <a:spcPct val="0"/>
              </a:spcBef>
              <a:buClr>
                <a:srgbClr val="FC0128"/>
              </a:buClr>
              <a:buFont typeface="Wingdings" charset="2"/>
              <a:buNone/>
            </a:pPr>
            <a:r>
              <a:rPr lang="en-US" altLang="en-US" sz="3500" b="1">
                <a:solidFill>
                  <a:srgbClr val="FF0000"/>
                </a:solidFill>
              </a:rPr>
              <a:t>Collider </a:t>
            </a:r>
            <a:r>
              <a:rPr lang="en-US" altLang="en-US" sz="3500">
                <a:solidFill>
                  <a:srgbClr val="FF0000"/>
                </a:solidFill>
              </a:rPr>
              <a:t>of</a:t>
            </a:r>
            <a:r>
              <a:rPr lang="en-US" altLang="en-US" sz="3500" b="1">
                <a:solidFill>
                  <a:srgbClr val="0000FF"/>
                </a:solidFill>
              </a:rPr>
              <a:t> </a:t>
            </a:r>
            <a:r>
              <a:rPr lang="en-US" altLang="en-US" sz="3500" b="1">
                <a:solidFill>
                  <a:srgbClr val="FF0000"/>
                </a:solidFill>
              </a:rPr>
              <a:t>'</a:t>
            </a:r>
            <a:r>
              <a:rPr lang="en-US" altLang="en-US" sz="3500" b="1" u="sng">
                <a:solidFill>
                  <a:srgbClr val="FF0000"/>
                </a:solidFill>
              </a:rPr>
              <a:t>Large Hadrons'</a:t>
            </a:r>
            <a:r>
              <a:rPr lang="en-US" altLang="en-US" sz="3500" b="1">
                <a:solidFill>
                  <a:srgbClr val="FF0000"/>
                </a:solidFill>
              </a:rPr>
              <a:t> </a:t>
            </a:r>
            <a:endParaRPr lang="en-US" altLang="en-US" sz="3500" b="1">
              <a:solidFill>
                <a:srgbClr val="0000FF"/>
              </a:solidFill>
            </a:endParaRPr>
          </a:p>
        </p:txBody>
      </p:sp>
      <p:grpSp>
        <p:nvGrpSpPr>
          <p:cNvPr id="16" name="Group 15"/>
          <p:cNvGrpSpPr>
            <a:grpSpLocks/>
          </p:cNvGrpSpPr>
          <p:nvPr/>
        </p:nvGrpSpPr>
        <p:grpSpPr bwMode="auto">
          <a:xfrm>
            <a:off x="6880225" y="720725"/>
            <a:ext cx="3784600" cy="2959100"/>
            <a:chOff x="5355771" y="718456"/>
            <a:chExt cx="3788229" cy="2962017"/>
          </a:xfrm>
        </p:grpSpPr>
        <p:pic>
          <p:nvPicPr>
            <p:cNvPr id="40982" name="Picture 2" descr="https://cdsweb.cern.ch/record/1459462/files/eemm_run195099_evt137440354_ispy_3d.gif?subformat=icon-6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55771" y="718456"/>
              <a:ext cx="3788229" cy="2426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0983" name="Group 13"/>
            <p:cNvGrpSpPr>
              <a:grpSpLocks/>
            </p:cNvGrpSpPr>
            <p:nvPr/>
          </p:nvGrpSpPr>
          <p:grpSpPr bwMode="auto">
            <a:xfrm>
              <a:off x="6139160" y="2469605"/>
              <a:ext cx="2269123" cy="1210868"/>
              <a:chOff x="6139160" y="2352038"/>
              <a:chExt cx="2269123" cy="1210868"/>
            </a:xfrm>
          </p:grpSpPr>
          <p:sp>
            <p:nvSpPr>
              <p:cNvPr id="12" name="Right Arrow 11"/>
              <p:cNvSpPr/>
              <p:nvPr/>
            </p:nvSpPr>
            <p:spPr bwMode="auto">
              <a:xfrm>
                <a:off x="6139160" y="2717523"/>
                <a:ext cx="1110726" cy="845383"/>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lIns="92002" tIns="46002" rIns="92002" bIns="46002">
                <a:spAutoFit/>
              </a:bodyPr>
              <a:lstStyle/>
              <a:p>
                <a:pPr eaLnBrk="1">
                  <a:lnSpc>
                    <a:spcPct val="90000"/>
                  </a:lnSpc>
                  <a:spcBef>
                    <a:spcPct val="30000"/>
                  </a:spcBef>
                  <a:buClr>
                    <a:srgbClr val="FC0128"/>
                  </a:buClr>
                  <a:buSzPct val="100000"/>
                  <a:buFont typeface="Wingdings" pitchFamily="2" charset="2"/>
                  <a:buNone/>
                  <a:defRPr/>
                </a:pPr>
                <a:endParaRPr lang="en-GB" sz="2398">
                  <a:solidFill>
                    <a:srgbClr val="0000FF"/>
                  </a:solidFill>
                  <a:latin typeface="Arial" pitchFamily="34" charset="0"/>
                </a:endParaRPr>
              </a:p>
            </p:txBody>
          </p:sp>
          <p:sp>
            <p:nvSpPr>
              <p:cNvPr id="47" name="Right Arrow 46"/>
              <p:cNvSpPr/>
              <p:nvPr/>
            </p:nvSpPr>
            <p:spPr bwMode="auto">
              <a:xfrm rot="10800000">
                <a:off x="7297556" y="2453739"/>
                <a:ext cx="1110727" cy="845383"/>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lIns="92002" tIns="46002" rIns="92002" bIns="46002">
                <a:spAutoFit/>
              </a:bodyPr>
              <a:lstStyle/>
              <a:p>
                <a:pPr eaLnBrk="1">
                  <a:lnSpc>
                    <a:spcPct val="90000"/>
                  </a:lnSpc>
                  <a:spcBef>
                    <a:spcPct val="30000"/>
                  </a:spcBef>
                  <a:buClr>
                    <a:srgbClr val="FC0128"/>
                  </a:buClr>
                  <a:buSzPct val="100000"/>
                  <a:buFont typeface="Wingdings" pitchFamily="2" charset="2"/>
                  <a:buNone/>
                  <a:defRPr/>
                </a:pPr>
                <a:endParaRPr lang="en-GB" sz="2398">
                  <a:solidFill>
                    <a:srgbClr val="0000FF"/>
                  </a:solidFill>
                  <a:latin typeface="Arial" pitchFamily="34" charset="0"/>
                </a:endParaRPr>
              </a:p>
            </p:txBody>
          </p:sp>
          <p:sp>
            <p:nvSpPr>
              <p:cNvPr id="13" name="TextBox 12"/>
              <p:cNvSpPr txBox="1"/>
              <p:nvPr/>
            </p:nvSpPr>
            <p:spPr>
              <a:xfrm>
                <a:off x="6747755" y="2352038"/>
                <a:ext cx="911700" cy="480220"/>
              </a:xfrm>
              <a:prstGeom prst="rect">
                <a:avLst/>
              </a:prstGeom>
              <a:noFill/>
            </p:spPr>
            <p:txBody>
              <a:bodyPr wrap="none">
                <a:spAutoFit/>
              </a:bodyPr>
              <a:lstStyle/>
              <a:p>
                <a:pPr eaLnBrk="1">
                  <a:lnSpc>
                    <a:spcPct val="90000"/>
                  </a:lnSpc>
                  <a:spcBef>
                    <a:spcPct val="30000"/>
                  </a:spcBef>
                  <a:buClr>
                    <a:srgbClr val="FC0128"/>
                  </a:buClr>
                  <a:buSzPct val="100000"/>
                  <a:buFont typeface="Wingdings" pitchFamily="2" charset="2"/>
                  <a:buNone/>
                  <a:defRPr/>
                </a:pPr>
                <a:r>
                  <a:rPr lang="en-US" sz="2797" b="1" dirty="0">
                    <a:solidFill>
                      <a:srgbClr val="FFC000"/>
                    </a:solidFill>
                    <a:effectLst>
                      <a:outerShdw blurRad="38100" dist="38100" dir="2700000" algn="tl">
                        <a:srgbClr val="000000">
                          <a:alpha val="43137"/>
                        </a:srgbClr>
                      </a:outerShdw>
                    </a:effectLst>
                  </a:rPr>
                  <a:t>p + p</a:t>
                </a:r>
                <a:endParaRPr lang="en-GB" sz="2797" b="1" dirty="0">
                  <a:solidFill>
                    <a:srgbClr val="FFC000"/>
                  </a:solidFill>
                  <a:effectLst>
                    <a:outerShdw blurRad="38100" dist="38100" dir="2700000" algn="tl">
                      <a:srgbClr val="000000">
                        <a:alpha val="43137"/>
                      </a:srgbClr>
                    </a:outerShdw>
                  </a:effectLst>
                </a:endParaRPr>
              </a:p>
            </p:txBody>
          </p:sp>
        </p:grpSp>
      </p:grpSp>
      <p:grpSp>
        <p:nvGrpSpPr>
          <p:cNvPr id="15" name="Group 14"/>
          <p:cNvGrpSpPr>
            <a:grpSpLocks/>
          </p:cNvGrpSpPr>
          <p:nvPr/>
        </p:nvGrpSpPr>
        <p:grpSpPr bwMode="auto">
          <a:xfrm>
            <a:off x="6611939" y="708025"/>
            <a:ext cx="4052887" cy="3333750"/>
            <a:chOff x="0" y="2351314"/>
            <a:chExt cx="4054826" cy="3336485"/>
          </a:xfrm>
        </p:grpSpPr>
        <p:pic>
          <p:nvPicPr>
            <p:cNvPr id="40977" name="Picture 4" descr="https://cdsweb.cern.ch/record/1352773/files/hiY1.gif?subformat=icon-64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2351314"/>
              <a:ext cx="4054826" cy="2325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0978" name="Group 51"/>
            <p:cNvGrpSpPr>
              <a:grpSpLocks/>
            </p:cNvGrpSpPr>
            <p:nvPr/>
          </p:nvGrpSpPr>
          <p:grpSpPr bwMode="auto">
            <a:xfrm>
              <a:off x="505067" y="4542273"/>
              <a:ext cx="2269622" cy="1145526"/>
              <a:chOff x="6139520" y="2417380"/>
              <a:chExt cx="2269622" cy="1145526"/>
            </a:xfrm>
          </p:grpSpPr>
          <p:sp>
            <p:nvSpPr>
              <p:cNvPr id="55" name="Right Arrow 54"/>
              <p:cNvSpPr/>
              <p:nvPr/>
            </p:nvSpPr>
            <p:spPr bwMode="auto">
              <a:xfrm>
                <a:off x="6139520" y="2717663"/>
                <a:ext cx="1111782" cy="845243"/>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lIns="92002" tIns="46002" rIns="92002" bIns="46002">
                <a:spAutoFit/>
              </a:bodyPr>
              <a:lstStyle/>
              <a:p>
                <a:pPr eaLnBrk="1">
                  <a:lnSpc>
                    <a:spcPct val="90000"/>
                  </a:lnSpc>
                  <a:spcBef>
                    <a:spcPct val="30000"/>
                  </a:spcBef>
                  <a:buClr>
                    <a:srgbClr val="FC0128"/>
                  </a:buClr>
                  <a:buSzPct val="100000"/>
                  <a:buFont typeface="Wingdings" pitchFamily="2" charset="2"/>
                  <a:buNone/>
                  <a:defRPr/>
                </a:pPr>
                <a:endParaRPr lang="en-GB" sz="2398">
                  <a:solidFill>
                    <a:srgbClr val="0000FF"/>
                  </a:solidFill>
                  <a:latin typeface="Arial" pitchFamily="34" charset="0"/>
                </a:endParaRPr>
              </a:p>
            </p:txBody>
          </p:sp>
          <p:sp>
            <p:nvSpPr>
              <p:cNvPr id="56" name="Right Arrow 55"/>
              <p:cNvSpPr/>
              <p:nvPr/>
            </p:nvSpPr>
            <p:spPr bwMode="auto">
              <a:xfrm rot="10800000">
                <a:off x="7297360" y="2453922"/>
                <a:ext cx="1111782" cy="845243"/>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lIns="92002" tIns="46002" rIns="92002" bIns="46002">
                <a:spAutoFit/>
              </a:bodyPr>
              <a:lstStyle/>
              <a:p>
                <a:pPr eaLnBrk="1">
                  <a:lnSpc>
                    <a:spcPct val="90000"/>
                  </a:lnSpc>
                  <a:spcBef>
                    <a:spcPct val="30000"/>
                  </a:spcBef>
                  <a:buClr>
                    <a:srgbClr val="FC0128"/>
                  </a:buClr>
                  <a:buSzPct val="100000"/>
                  <a:buFont typeface="Wingdings" pitchFamily="2" charset="2"/>
                  <a:buNone/>
                  <a:defRPr/>
                </a:pPr>
                <a:endParaRPr lang="en-GB" sz="2398">
                  <a:solidFill>
                    <a:srgbClr val="0000FF"/>
                  </a:solidFill>
                  <a:latin typeface="Arial" pitchFamily="34" charset="0"/>
                </a:endParaRPr>
              </a:p>
            </p:txBody>
          </p:sp>
          <p:sp>
            <p:nvSpPr>
              <p:cNvPr id="60" name="TextBox 59"/>
              <p:cNvSpPr txBox="1"/>
              <p:nvPr/>
            </p:nvSpPr>
            <p:spPr>
              <a:xfrm>
                <a:off x="6534996" y="2417380"/>
                <a:ext cx="1292959" cy="480141"/>
              </a:xfrm>
              <a:prstGeom prst="rect">
                <a:avLst/>
              </a:prstGeom>
              <a:noFill/>
            </p:spPr>
            <p:txBody>
              <a:bodyPr wrap="none">
                <a:spAutoFit/>
              </a:bodyPr>
              <a:lstStyle/>
              <a:p>
                <a:pPr eaLnBrk="1">
                  <a:lnSpc>
                    <a:spcPct val="90000"/>
                  </a:lnSpc>
                  <a:spcBef>
                    <a:spcPct val="30000"/>
                  </a:spcBef>
                  <a:buClr>
                    <a:srgbClr val="FC0128"/>
                  </a:buClr>
                  <a:buSzPct val="100000"/>
                  <a:buFont typeface="Wingdings" pitchFamily="2" charset="2"/>
                  <a:buNone/>
                  <a:defRPr/>
                </a:pPr>
                <a:r>
                  <a:rPr lang="en-US" sz="2797" b="1" dirty="0">
                    <a:solidFill>
                      <a:srgbClr val="FFC000"/>
                    </a:solidFill>
                    <a:effectLst>
                      <a:outerShdw blurRad="38100" dist="38100" dir="2700000" algn="tl">
                        <a:srgbClr val="000000">
                          <a:alpha val="43137"/>
                        </a:srgbClr>
                      </a:outerShdw>
                    </a:effectLst>
                  </a:rPr>
                  <a:t>Pb + Pb</a:t>
                </a:r>
                <a:endParaRPr lang="en-GB" sz="2797" b="1" dirty="0">
                  <a:solidFill>
                    <a:srgbClr val="FFC000"/>
                  </a:solidFill>
                  <a:effectLst>
                    <a:outerShdw blurRad="38100" dist="38100" dir="2700000" algn="tl">
                      <a:srgbClr val="000000">
                        <a:alpha val="43137"/>
                      </a:srgbClr>
                    </a:outerShdw>
                  </a:effectLst>
                </a:endParaRPr>
              </a:p>
            </p:txBody>
          </p:sp>
        </p:grpSp>
      </p:grpSp>
      <p:pic>
        <p:nvPicPr>
          <p:cNvPr id="40973" name="Picture 2" descr="ATLAS setup"/>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94525" y="5573714"/>
            <a:ext cx="1974850"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4" name="Picture 4" descr="CMS setup"/>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43201" y="1922463"/>
            <a:ext cx="1827213" cy="121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5" name="Picture 6" descr="LHCb setup"/>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201151" y="4564064"/>
            <a:ext cx="1463675" cy="122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6" name="Picture 2" descr="ALICE setup"/>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79589" y="4668839"/>
            <a:ext cx="1946275" cy="133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36"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35"/>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345462" y="2016813"/>
            <a:ext cx="1678103" cy="1523059"/>
          </a:xfrm>
          <a:prstGeom prst="rect">
            <a:avLst/>
          </a:prstGeom>
        </p:spPr>
      </p:pic>
      <p:sp>
        <p:nvSpPr>
          <p:cNvPr id="38" name="Rectangle 37"/>
          <p:cNvSpPr/>
          <p:nvPr/>
        </p:nvSpPr>
        <p:spPr>
          <a:xfrm>
            <a:off x="1510310" y="3833150"/>
            <a:ext cx="5867312" cy="646331"/>
          </a:xfrm>
          <a:prstGeom prst="rect">
            <a:avLst/>
          </a:prstGeom>
        </p:spPr>
        <p:txBody>
          <a:bodyPr wrap="none">
            <a:spAutoFit/>
          </a:bodyPr>
          <a:lstStyle/>
          <a:p>
            <a:r>
              <a:rPr lang="el-GR" sz="3600" b="1" dirty="0">
                <a:solidFill>
                  <a:srgbClr val="FFFF00"/>
                </a:solidFill>
              </a:rPr>
              <a:t>Βραβείο</a:t>
            </a:r>
            <a:r>
              <a:rPr lang="en-US" sz="3600" b="1" dirty="0">
                <a:solidFill>
                  <a:srgbClr val="FFFF00"/>
                </a:solidFill>
              </a:rPr>
              <a:t> Nobel </a:t>
            </a:r>
            <a:r>
              <a:rPr lang="el-GR" sz="3600" b="1" dirty="0">
                <a:solidFill>
                  <a:srgbClr val="FFFF00"/>
                </a:solidFill>
              </a:rPr>
              <a:t>Φυσικής </a:t>
            </a:r>
            <a:r>
              <a:rPr lang="en-US" sz="3600" b="1" dirty="0">
                <a:solidFill>
                  <a:srgbClr val="FFFF00"/>
                </a:solidFill>
              </a:rPr>
              <a:t>2013</a:t>
            </a:r>
            <a:endParaRPr lang="en-GB" sz="3600" b="1" dirty="0">
              <a:solidFill>
                <a:srgbClr val="FFFF00"/>
              </a:solidFill>
            </a:endParaRPr>
          </a:p>
        </p:txBody>
      </p:sp>
    </p:spTree>
    <p:extLst>
      <p:ext uri="{BB962C8B-B14F-4D97-AF65-F5344CB8AC3E}">
        <p14:creationId xmlns:p14="http://schemas.microsoft.com/office/powerpoint/2010/main" val="7796644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par>
                          <p:cTn id="8" fill="hold" nodeType="afterGroup">
                            <p:stCondLst>
                              <p:cond delay="500"/>
                            </p:stCondLst>
                            <p:childTnLst>
                              <p:par>
                                <p:cTn id="9" presetID="10" presetClass="exit" presetSubtype="0" fill="hold" grpId="0" nodeType="afterEffect">
                                  <p:stCondLst>
                                    <p:cond delay="0"/>
                                  </p:stCondLst>
                                  <p:childTnLst>
                                    <p:animEffect transition="out" filter="fade">
                                      <p:cBhvr>
                                        <p:cTn id="10" dur="500"/>
                                        <p:tgtEl>
                                          <p:spTgt spid="650242"/>
                                        </p:tgtEl>
                                      </p:cBhvr>
                                    </p:animEffect>
                                    <p:set>
                                      <p:cBhvr>
                                        <p:cTn id="11" dur="1" fill="hold">
                                          <p:stCondLst>
                                            <p:cond delay="499"/>
                                          </p:stCondLst>
                                        </p:cTn>
                                        <p:tgtEl>
                                          <p:spTgt spid="650242"/>
                                        </p:tgtEl>
                                        <p:attrNameLst>
                                          <p:attrName>style.visibility</p:attrName>
                                        </p:attrNameLst>
                                      </p:cBhvr>
                                      <p:to>
                                        <p:strVal val="hidden"/>
                                      </p:to>
                                    </p:set>
                                  </p:childTnLst>
                                </p:cTn>
                              </p:par>
                              <p:par>
                                <p:cTn id="12" presetID="10" presetClass="exit" presetSubtype="0" fill="hold" nodeType="withEffect">
                                  <p:stCondLst>
                                    <p:cond delay="0"/>
                                  </p:stCondLst>
                                  <p:childTnLst>
                                    <p:animEffect transition="out" filter="fade">
                                      <p:cBhvr>
                                        <p:cTn id="13" dur="500"/>
                                        <p:tgtEl>
                                          <p:spTgt spid="16"/>
                                        </p:tgtEl>
                                      </p:cBhvr>
                                    </p:animEffect>
                                    <p:set>
                                      <p:cBhvr>
                                        <p:cTn id="14" dur="1" fill="hold">
                                          <p:stCondLst>
                                            <p:cond delay="499"/>
                                          </p:stCondLst>
                                        </p:cTn>
                                        <p:tgtEl>
                                          <p:spTgt spid="16"/>
                                        </p:tgtEl>
                                        <p:attrNameLst>
                                          <p:attrName>style.visibility</p:attrName>
                                        </p:attrNameLst>
                                      </p:cBhvr>
                                      <p:to>
                                        <p:strVal val="hidden"/>
                                      </p:to>
                                    </p:set>
                                  </p:childTnLst>
                                </p:cTn>
                              </p:par>
                              <p:par>
                                <p:cTn id="15" presetID="10"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0242" grpId="0"/>
      <p:bldP spid="4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6"/>
          <p:cNvSpPr>
            <a:spLocks noGrp="1"/>
          </p:cNvSpPr>
          <p:nvPr>
            <p:ph type="sldNum" sz="quarter" idx="12"/>
          </p:nvPr>
        </p:nvSpPr>
        <p:spPr/>
        <p:txBody>
          <a:bodyPr/>
          <a:lstStyle/>
          <a:p>
            <a:pPr>
              <a:defRPr/>
            </a:pPr>
            <a:fld id="{2D2025B2-CDFA-6C49-AA91-652213675112}" type="slidenum">
              <a:rPr lang="en-US"/>
              <a:pPr>
                <a:defRPr/>
              </a:pPr>
              <a:t>18</a:t>
            </a:fld>
            <a:endParaRPr lang="en-US"/>
          </a:p>
        </p:txBody>
      </p:sp>
      <p:grpSp>
        <p:nvGrpSpPr>
          <p:cNvPr id="45061" name="Group 8"/>
          <p:cNvGrpSpPr>
            <a:grpSpLocks/>
          </p:cNvGrpSpPr>
          <p:nvPr/>
        </p:nvGrpSpPr>
        <p:grpSpPr bwMode="auto">
          <a:xfrm rot="5862166">
            <a:off x="5224463" y="2670175"/>
            <a:ext cx="0" cy="0"/>
            <a:chOff x="0" y="0"/>
            <a:chExt cx="5783" cy="4337"/>
          </a:xfrm>
        </p:grpSpPr>
        <p:pic>
          <p:nvPicPr>
            <p:cNvPr id="89092" name="Picture 4" descr="al_2k3_shad"/>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700463" y="2670175"/>
              <a:ext cx="0" cy="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808080">
                        <a:alpha val="74998"/>
                      </a:srgbClr>
                    </a:outerShdw>
                  </a:effectLst>
                </a14:hiddenEffects>
              </a:ext>
            </a:extLst>
          </p:spPr>
        </p:pic>
        <p:pic>
          <p:nvPicPr>
            <p:cNvPr id="89094" name="Picture 6" descr="pics"/>
            <p:cNvPicPr>
              <a:picLocks noChangeAspect="1" noChangeArrowheads="1" noCrop="1"/>
            </p:cNvPicPr>
            <p:nvPr/>
          </p:nvPicPr>
          <p:blipFill>
            <a:blip r:embed="rId4">
              <a:extLst>
                <a:ext uri="{28A0092B-C50C-407E-A947-70E740481C1C}">
                  <a14:useLocalDpi xmlns:a14="http://schemas.microsoft.com/office/drawing/2010/main"/>
                </a:ext>
              </a:extLst>
            </a:blip>
            <a:srcRect/>
            <a:stretch>
              <a:fillRect/>
            </a:stretch>
          </p:blipFill>
          <p:spPr bwMode="auto">
            <a:xfrm rot="732771">
              <a:off x="3700463" y="2670175"/>
              <a:ext cx="0" cy="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808080">
                        <a:alpha val="74998"/>
                      </a:srgbClr>
                    </a:outerShdw>
                  </a:effectLst>
                </a14:hiddenEffects>
              </a:ext>
            </a:extLst>
          </p:spPr>
        </p:pic>
      </p:grpSp>
      <p:grpSp>
        <p:nvGrpSpPr>
          <p:cNvPr id="89097" name="Group 9"/>
          <p:cNvGrpSpPr>
            <a:grpSpLocks/>
          </p:cNvGrpSpPr>
          <p:nvPr/>
        </p:nvGrpSpPr>
        <p:grpSpPr bwMode="auto">
          <a:xfrm>
            <a:off x="3011487" y="0"/>
            <a:ext cx="9180513" cy="6884988"/>
            <a:chOff x="0" y="0"/>
            <a:chExt cx="5783" cy="4337"/>
          </a:xfrm>
        </p:grpSpPr>
        <p:pic>
          <p:nvPicPr>
            <p:cNvPr id="89098" name="Picture 10" descr="al_2k3_shad"/>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0"/>
              <a:ext cx="5783" cy="43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45064" name="Picture 11" descr="pics"/>
            <p:cNvPicPr>
              <a:picLocks noChangeAspect="1" noChangeArrowheads="1" noCrop="1"/>
            </p:cNvPicPr>
            <p:nvPr/>
          </p:nvPicPr>
          <p:blipFill>
            <a:blip r:embed="rId4">
              <a:extLst>
                <a:ext uri="{28A0092B-C50C-407E-A947-70E740481C1C}">
                  <a14:useLocalDpi xmlns:a14="http://schemas.microsoft.com/office/drawing/2010/main"/>
                </a:ext>
              </a:extLst>
            </a:blip>
            <a:srcRect/>
            <a:stretch>
              <a:fillRect/>
            </a:stretch>
          </p:blipFill>
          <p:spPr bwMode="auto">
            <a:xfrm rot="732771">
              <a:off x="1610" y="1434"/>
              <a:ext cx="960" cy="7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13" name="Rectangle 2"/>
          <p:cNvSpPr>
            <a:spLocks noGrp="1" noChangeArrowheads="1"/>
          </p:cNvSpPr>
          <p:nvPr>
            <p:ph type="title"/>
          </p:nvPr>
        </p:nvSpPr>
        <p:spPr>
          <a:xfrm>
            <a:off x="-626556" y="4959676"/>
            <a:ext cx="4236720" cy="1898324"/>
          </a:xfrm>
        </p:spPr>
        <p:txBody>
          <a:bodyPr>
            <a:normAutofit fontScale="90000"/>
          </a:bodyPr>
          <a:lstStyle/>
          <a:p>
            <a:pPr algn="ctr"/>
            <a:r>
              <a:rPr lang="el-GR" sz="2800" b="1" dirty="0">
                <a:solidFill>
                  <a:srgbClr val="0070C0"/>
                </a:solidFill>
              </a:rPr>
              <a:t>Το πείραμα </a:t>
            </a:r>
            <a:r>
              <a:rPr lang="en-GB" sz="2800" b="1" dirty="0">
                <a:solidFill>
                  <a:srgbClr val="0070C0"/>
                </a:solidFill>
              </a:rPr>
              <a:t>ALICE </a:t>
            </a:r>
            <a:r>
              <a:rPr lang="el-GR" sz="2800" b="1" dirty="0">
                <a:solidFill>
                  <a:srgbClr val="0070C0"/>
                </a:solidFill>
              </a:rPr>
              <a:t/>
            </a:r>
            <a:br>
              <a:rPr lang="el-GR" sz="2800" b="1" dirty="0">
                <a:solidFill>
                  <a:srgbClr val="0070C0"/>
                </a:solidFill>
              </a:rPr>
            </a:br>
            <a:r>
              <a:rPr lang="el-GR" sz="2800" b="1" dirty="0">
                <a:solidFill>
                  <a:srgbClr val="0070C0"/>
                </a:solidFill>
              </a:rPr>
              <a:t>έχει σχεδιαστεί</a:t>
            </a:r>
            <a:br>
              <a:rPr lang="el-GR" sz="2800" b="1" dirty="0">
                <a:solidFill>
                  <a:srgbClr val="0070C0"/>
                </a:solidFill>
              </a:rPr>
            </a:br>
            <a:r>
              <a:rPr lang="el-GR" sz="2800" b="1" dirty="0">
                <a:solidFill>
                  <a:srgbClr val="0070C0"/>
                </a:solidFill>
              </a:rPr>
              <a:t>για την μελέτη </a:t>
            </a:r>
            <a:br>
              <a:rPr lang="el-GR" sz="2800" b="1" dirty="0">
                <a:solidFill>
                  <a:srgbClr val="0070C0"/>
                </a:solidFill>
              </a:rPr>
            </a:br>
            <a:r>
              <a:rPr lang="el-GR" sz="2800" b="1" dirty="0">
                <a:solidFill>
                  <a:srgbClr val="0070C0"/>
                </a:solidFill>
              </a:rPr>
              <a:t>των συγκρούσεων</a:t>
            </a:r>
            <a:br>
              <a:rPr lang="el-GR" sz="2800" b="1" dirty="0">
                <a:solidFill>
                  <a:srgbClr val="0070C0"/>
                </a:solidFill>
              </a:rPr>
            </a:br>
            <a:r>
              <a:rPr lang="el-GR" sz="2800" b="1" dirty="0" err="1">
                <a:solidFill>
                  <a:srgbClr val="0070C0"/>
                </a:solidFill>
              </a:rPr>
              <a:t>βαρέων</a:t>
            </a:r>
            <a:r>
              <a:rPr lang="el-GR" sz="2800" b="1" dirty="0">
                <a:solidFill>
                  <a:srgbClr val="0070C0"/>
                </a:solidFill>
              </a:rPr>
              <a:t> ιόντων</a:t>
            </a:r>
            <a:r>
              <a:rPr lang="el-GR" sz="2800" dirty="0">
                <a:solidFill>
                  <a:srgbClr val="002060"/>
                </a:solidFill>
              </a:rPr>
              <a:t/>
            </a:r>
            <a:br>
              <a:rPr lang="el-GR" sz="2800" dirty="0">
                <a:solidFill>
                  <a:srgbClr val="002060"/>
                </a:solidFill>
              </a:rPr>
            </a:br>
            <a:endParaRPr lang="en-US" sz="2800" dirty="0">
              <a:solidFill>
                <a:srgbClr val="002060"/>
              </a:solidFill>
            </a:endParaRPr>
          </a:p>
        </p:txBody>
      </p:sp>
      <p:sp>
        <p:nvSpPr>
          <p:cNvPr id="12" name="Title 4"/>
          <p:cNvSpPr txBox="1">
            <a:spLocks/>
          </p:cNvSpPr>
          <p:nvPr/>
        </p:nvSpPr>
        <p:spPr bwMode="auto">
          <a:xfrm>
            <a:off x="-746647" y="361172"/>
            <a:ext cx="4476903"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anchor="ctr">
            <a:sp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defRPr/>
            </a:pPr>
            <a:r>
              <a:rPr lang="el-GR" altLang="en-US" sz="3200" b="1" kern="0" dirty="0">
                <a:solidFill>
                  <a:srgbClr val="0000FF"/>
                </a:solidFill>
                <a:latin typeface="ArialMT" charset="0"/>
              </a:rPr>
              <a:t>Πείραμα </a:t>
            </a:r>
            <a:r>
              <a:rPr lang="en-US" altLang="en-US" sz="3200" b="1" kern="0" dirty="0">
                <a:solidFill>
                  <a:srgbClr val="0000FF"/>
                </a:solidFill>
                <a:latin typeface="ArialMT" charset="0"/>
              </a:rPr>
              <a:t>ALICE</a:t>
            </a:r>
          </a:p>
          <a:p>
            <a:pPr>
              <a:defRPr/>
            </a:pPr>
            <a:r>
              <a:rPr lang="el-GR" altLang="en-US" sz="3200" b="1" kern="0" dirty="0">
                <a:solidFill>
                  <a:srgbClr val="0000FF"/>
                </a:solidFill>
                <a:latin typeface="ArialMT" charset="0"/>
              </a:rPr>
              <a:t> ηλεκτρονική </a:t>
            </a:r>
          </a:p>
          <a:p>
            <a:pPr>
              <a:defRPr/>
            </a:pPr>
            <a:r>
              <a:rPr lang="el-GR" altLang="en-US" sz="3200" b="1" kern="0" dirty="0">
                <a:solidFill>
                  <a:srgbClr val="0000FF"/>
                </a:solidFill>
                <a:latin typeface="ArialMT" charset="0"/>
              </a:rPr>
              <a:t>κάμερα</a:t>
            </a:r>
            <a:endParaRPr lang="en-US" altLang="en-US" sz="3200" b="1" kern="0" dirty="0"/>
          </a:p>
        </p:txBody>
      </p:sp>
      <p:pic>
        <p:nvPicPr>
          <p:cNvPr id="14" name="Picture 5" descr="137125_29"/>
          <p:cNvPicPr>
            <a:picLocks noChangeAspect="1" noChangeArrowheads="1"/>
          </p:cNvPicPr>
          <p:nvPr/>
        </p:nvPicPr>
        <p:blipFill>
          <a:blip r:embed="rId6">
            <a:extLst>
              <a:ext uri="{28A0092B-C50C-407E-A947-70E740481C1C}">
                <a14:useLocalDpi xmlns:a14="http://schemas.microsoft.com/office/drawing/2010/main" val="0"/>
              </a:ext>
            </a:extLst>
          </a:blip>
          <a:srcRect l="7527" t="9862" r="16129" b="6317"/>
          <a:stretch>
            <a:fillRect/>
          </a:stretch>
        </p:blipFill>
        <p:spPr bwMode="auto">
          <a:xfrm>
            <a:off x="334561" y="2128212"/>
            <a:ext cx="2437680" cy="24042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6357372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90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21" name="Picture 5" descr="LRsaba_CERN_0212_3199.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5146620" y="11517"/>
            <a:ext cx="5520662" cy="4605110"/>
          </a:xfrm>
          <a:prstGeom prst="rect">
            <a:avLst/>
          </a:prstGeom>
          <a:solidFill>
            <a:srgbClr val="FFFFFF"/>
          </a:solidFill>
          <a:ln w="9525">
            <a:solidFill>
              <a:srgbClr val="4F81BD"/>
            </a:solidFill>
            <a:miter lim="800000"/>
            <a:headEnd/>
            <a:tailEnd/>
          </a:ln>
        </p:spPr>
      </p:pic>
      <p:sp>
        <p:nvSpPr>
          <p:cNvPr id="184322" name="Rectangle 8"/>
          <p:cNvSpPr>
            <a:spLocks noChangeArrowheads="1"/>
          </p:cNvSpPr>
          <p:nvPr/>
        </p:nvSpPr>
        <p:spPr bwMode="auto">
          <a:xfrm>
            <a:off x="4760821" y="-51823"/>
            <a:ext cx="6231798" cy="483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GB" altLang="en-US" sz="2539" b="1" dirty="0">
                <a:solidFill>
                  <a:srgbClr val="FFFF00"/>
                </a:solidFill>
              </a:rPr>
              <a:t>A Large Ion Collider Experiment</a:t>
            </a:r>
            <a:endParaRPr lang="en-US" altLang="en-US" sz="2539" b="1" dirty="0">
              <a:solidFill>
                <a:srgbClr val="FFFF00"/>
              </a:solidFill>
            </a:endParaRPr>
          </a:p>
        </p:txBody>
      </p:sp>
      <p:pic>
        <p:nvPicPr>
          <p:cNvPr id="184323" name="Content Placeholder 4"/>
          <p:cNvPicPr>
            <a:picLocks noGrp="1" noChangeAspect="1"/>
          </p:cNvPicPr>
          <p:nvPr>
            <p:ph idx="1"/>
          </p:nvPr>
        </p:nvPicPr>
        <p:blipFill>
          <a:blip r:embed="rId4" cstate="email">
            <a:extLst>
              <a:ext uri="{28A0092B-C50C-407E-A947-70E740481C1C}">
                <a14:useLocalDpi xmlns:a14="http://schemas.microsoft.com/office/drawing/2010/main"/>
              </a:ext>
            </a:extLst>
          </a:blip>
          <a:srcRect/>
          <a:stretch>
            <a:fillRect/>
          </a:stretch>
        </p:blipFill>
        <p:spPr>
          <a:xfrm>
            <a:off x="1135505" y="1480510"/>
            <a:ext cx="4025510" cy="5377491"/>
          </a:xfrm>
        </p:spPr>
      </p:pic>
      <p:pic>
        <p:nvPicPr>
          <p:cNvPr id="184324" name="Content Placeholder 4"/>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5143741" y="4616627"/>
            <a:ext cx="2192430" cy="2241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pic>
      <p:sp>
        <p:nvSpPr>
          <p:cNvPr id="184325" name="Rectangle 12"/>
          <p:cNvSpPr>
            <a:spLocks noChangeArrowheads="1"/>
          </p:cNvSpPr>
          <p:nvPr/>
        </p:nvSpPr>
        <p:spPr bwMode="auto">
          <a:xfrm>
            <a:off x="31641" y="133464"/>
            <a:ext cx="6233238" cy="1264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GB" altLang="en-US" sz="2539" b="1" dirty="0">
                <a:solidFill>
                  <a:srgbClr val="C00000"/>
                </a:solidFill>
              </a:rPr>
              <a:t>ALICE </a:t>
            </a:r>
          </a:p>
          <a:p>
            <a:pPr algn="ctr"/>
            <a:r>
              <a:rPr lang="el-GR" altLang="en-US" sz="2539" b="1" dirty="0">
                <a:solidFill>
                  <a:srgbClr val="C00000"/>
                </a:solidFill>
              </a:rPr>
              <a:t>Πείραμα </a:t>
            </a:r>
            <a:r>
              <a:rPr lang="el-GR" altLang="en-US" sz="2539" b="1" dirty="0" err="1">
                <a:solidFill>
                  <a:srgbClr val="C00000"/>
                </a:solidFill>
              </a:rPr>
              <a:t>Βαρέων</a:t>
            </a:r>
            <a:r>
              <a:rPr lang="el-GR" altLang="en-US" sz="2539" b="1" dirty="0">
                <a:solidFill>
                  <a:srgbClr val="C00000"/>
                </a:solidFill>
              </a:rPr>
              <a:t> Ιόντων</a:t>
            </a:r>
            <a:endParaRPr lang="en-GB" altLang="en-US" sz="2539" b="1" dirty="0">
              <a:solidFill>
                <a:srgbClr val="C00000"/>
              </a:solidFill>
            </a:endParaRPr>
          </a:p>
          <a:p>
            <a:pPr algn="ctr"/>
            <a:r>
              <a:rPr lang="el-GR" altLang="en-US" sz="2539" b="1" dirty="0">
                <a:solidFill>
                  <a:srgbClr val="C00000"/>
                </a:solidFill>
              </a:rPr>
              <a:t>στο</a:t>
            </a:r>
            <a:r>
              <a:rPr lang="en-GB" altLang="en-US" sz="2539" b="1" dirty="0">
                <a:solidFill>
                  <a:srgbClr val="C00000"/>
                </a:solidFill>
              </a:rPr>
              <a:t> CERN LHC</a:t>
            </a:r>
            <a:endParaRPr lang="en-US" altLang="en-US" sz="2539" b="1" dirty="0">
              <a:solidFill>
                <a:srgbClr val="C00000"/>
              </a:solidFill>
            </a:endParaRPr>
          </a:p>
        </p:txBody>
      </p:sp>
      <p:pic>
        <p:nvPicPr>
          <p:cNvPr id="184326" name="Content Placeholder 4"/>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bwMode="auto">
          <a:xfrm>
            <a:off x="7423982" y="4616626"/>
            <a:ext cx="3240420" cy="2182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pic>
      <p:sp>
        <p:nvSpPr>
          <p:cNvPr id="184327" name="Rectangle 15"/>
          <p:cNvSpPr>
            <a:spLocks noChangeArrowheads="1"/>
          </p:cNvSpPr>
          <p:nvPr/>
        </p:nvSpPr>
        <p:spPr bwMode="auto">
          <a:xfrm>
            <a:off x="7721970" y="4269975"/>
            <a:ext cx="2942432" cy="343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l-GR" altLang="en-US" sz="1632" b="1" dirty="0">
                <a:solidFill>
                  <a:srgbClr val="FFFF00"/>
                </a:solidFill>
              </a:rPr>
              <a:t>Με </a:t>
            </a:r>
            <a:r>
              <a:rPr lang="el-GR" altLang="en-US" sz="1632" b="1" dirty="0" err="1">
                <a:solidFill>
                  <a:srgbClr val="FFFF00"/>
                </a:solidFill>
              </a:rPr>
              <a:t>συμμετοχη</a:t>
            </a:r>
            <a:r>
              <a:rPr lang="el-GR" altLang="en-US" sz="1632" b="1" dirty="0">
                <a:solidFill>
                  <a:srgbClr val="FFFF00"/>
                </a:solidFill>
              </a:rPr>
              <a:t> και της </a:t>
            </a:r>
            <a:r>
              <a:rPr lang="el-GR" altLang="en-US" sz="1632" b="1" dirty="0" err="1">
                <a:solidFill>
                  <a:srgbClr val="FFFF00"/>
                </a:solidFill>
              </a:rPr>
              <a:t>Ελλαδας</a:t>
            </a:r>
            <a:endParaRPr lang="en-US" altLang="en-US" sz="1632" b="1" dirty="0">
              <a:solidFill>
                <a:srgbClr val="FFFF00"/>
              </a:solidFill>
            </a:endParaRPr>
          </a:p>
        </p:txBody>
      </p:sp>
      <p:pic>
        <p:nvPicPr>
          <p:cNvPr id="10" name="Picture 9"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635688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 xmlns:a16="http://schemas.microsoft.com/office/drawing/2014/main" id="{28323BF7-5951-1A4F-8718-85EC24B4CF06}"/>
              </a:ext>
            </a:extLst>
          </p:cNvPr>
          <p:cNvSpPr/>
          <p:nvPr/>
        </p:nvSpPr>
        <p:spPr>
          <a:xfrm>
            <a:off x="-187336" y="1109530"/>
            <a:ext cx="12622606" cy="461665"/>
          </a:xfrm>
          <a:prstGeom prst="rect">
            <a:avLst/>
          </a:prstGeom>
        </p:spPr>
        <p:txBody>
          <a:bodyPr wrap="square">
            <a:spAutoFit/>
          </a:bodyPr>
          <a:lstStyle/>
          <a:p>
            <a:pPr algn="ctr"/>
            <a:r>
              <a:rPr lang="en-US" sz="2400" b="1" dirty="0">
                <a:solidFill>
                  <a:srgbClr val="7030A0"/>
                </a:solidFill>
              </a:rPr>
              <a:t>Heavy-ion Physicist, involved with medical applications of heavy-ions for cancer therapy</a:t>
            </a:r>
            <a:endParaRPr lang="x-none" sz="2400" b="1" dirty="0">
              <a:solidFill>
                <a:srgbClr val="7030A0"/>
              </a:solidFill>
            </a:endParaRPr>
          </a:p>
        </p:txBody>
      </p:sp>
      <p:sp>
        <p:nvSpPr>
          <p:cNvPr id="8" name="Rectangle 7">
            <a:extLst>
              <a:ext uri="{FF2B5EF4-FFF2-40B4-BE49-F238E27FC236}">
                <a16:creationId xmlns="" xmlns:a16="http://schemas.microsoft.com/office/drawing/2014/main" id="{28323BF7-5951-1A4F-8718-85EC24B4CF06}"/>
              </a:ext>
            </a:extLst>
          </p:cNvPr>
          <p:cNvSpPr/>
          <p:nvPr/>
        </p:nvSpPr>
        <p:spPr>
          <a:xfrm>
            <a:off x="-187336" y="6045261"/>
            <a:ext cx="12622606" cy="892552"/>
          </a:xfrm>
          <a:prstGeom prst="rect">
            <a:avLst/>
          </a:prstGeom>
        </p:spPr>
        <p:txBody>
          <a:bodyPr wrap="square">
            <a:spAutoFit/>
          </a:bodyPr>
          <a:lstStyle/>
          <a:p>
            <a:pPr algn="ctr"/>
            <a:r>
              <a:rPr lang="el-GR" sz="2800" b="1" dirty="0">
                <a:solidFill>
                  <a:srgbClr val="C00000"/>
                </a:solidFill>
              </a:rPr>
              <a:t>Εικονική επίσκεψη στο πείραμα </a:t>
            </a:r>
            <a:r>
              <a:rPr lang="el-GR" sz="2800" b="1" dirty="0" err="1">
                <a:solidFill>
                  <a:srgbClr val="C00000"/>
                </a:solidFill>
              </a:rPr>
              <a:t>βαρεων</a:t>
            </a:r>
            <a:r>
              <a:rPr lang="el-GR" sz="2800" b="1" dirty="0">
                <a:solidFill>
                  <a:srgbClr val="C00000"/>
                </a:solidFill>
              </a:rPr>
              <a:t> ιόντων </a:t>
            </a:r>
            <a:r>
              <a:rPr lang="en-US" sz="2800" b="1" dirty="0">
                <a:solidFill>
                  <a:srgbClr val="C00000"/>
                </a:solidFill>
              </a:rPr>
              <a:t>ALICE</a:t>
            </a:r>
            <a:r>
              <a:rPr lang="el-GR" sz="2800" b="1" dirty="0">
                <a:solidFill>
                  <a:srgbClr val="C00000"/>
                </a:solidFill>
              </a:rPr>
              <a:t> στο</a:t>
            </a:r>
            <a:r>
              <a:rPr lang="en-US" sz="2800" b="1" dirty="0">
                <a:solidFill>
                  <a:srgbClr val="C00000"/>
                </a:solidFill>
              </a:rPr>
              <a:t> CERN</a:t>
            </a:r>
            <a:r>
              <a:rPr lang="el-GR" sz="2800" b="1" dirty="0">
                <a:solidFill>
                  <a:srgbClr val="C00000"/>
                </a:solidFill>
              </a:rPr>
              <a:t> στις 11</a:t>
            </a:r>
            <a:r>
              <a:rPr lang="en-US" sz="2800" b="1" dirty="0">
                <a:solidFill>
                  <a:srgbClr val="C00000"/>
                </a:solidFill>
              </a:rPr>
              <a:t>:</a:t>
            </a:r>
            <a:r>
              <a:rPr lang="el-GR" sz="2800" b="1" dirty="0">
                <a:solidFill>
                  <a:srgbClr val="C00000"/>
                </a:solidFill>
              </a:rPr>
              <a:t>00</a:t>
            </a:r>
            <a:endParaRPr lang="x-none" sz="2800" b="1" dirty="0">
              <a:solidFill>
                <a:srgbClr val="C00000"/>
              </a:solidFill>
            </a:endParaRPr>
          </a:p>
          <a:p>
            <a:pPr algn="ctr"/>
            <a:r>
              <a:rPr lang="en-US" sz="2400" b="1" dirty="0">
                <a:solidFill>
                  <a:srgbClr val="7030A0"/>
                </a:solidFill>
              </a:rPr>
              <a:t> </a:t>
            </a:r>
            <a:endParaRPr lang="x-none" sz="2400" b="1" dirty="0">
              <a:solidFill>
                <a:srgbClr val="7030A0"/>
              </a:solidFill>
            </a:endParaRPr>
          </a:p>
        </p:txBody>
      </p:sp>
      <p:pic>
        <p:nvPicPr>
          <p:cNvPr id="9" name="Picture 5" descr="LRsaba_CERN_0212_3199.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348653" y="2451828"/>
            <a:ext cx="4109047" cy="3239342"/>
          </a:xfrm>
          <a:prstGeom prst="rect">
            <a:avLst/>
          </a:prstGeom>
          <a:solidFill>
            <a:srgbClr val="FFFFFF"/>
          </a:solidFill>
          <a:ln w="9525">
            <a:solidFill>
              <a:srgbClr val="4F81BD"/>
            </a:solidFill>
            <a:miter lim="800000"/>
            <a:headEnd/>
            <a:tailEnd/>
          </a:ln>
        </p:spPr>
      </p:pic>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2619" y="2451828"/>
            <a:ext cx="4847346" cy="3237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Content Placeholder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994884" y="2451828"/>
            <a:ext cx="2116536" cy="3159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pic>
      <p:sp>
        <p:nvSpPr>
          <p:cNvPr id="13" name="Rectangle 3"/>
          <p:cNvSpPr>
            <a:spLocks noChangeArrowheads="1"/>
          </p:cNvSpPr>
          <p:nvPr/>
        </p:nvSpPr>
        <p:spPr bwMode="auto">
          <a:xfrm>
            <a:off x="6381750" y="1914780"/>
            <a:ext cx="61912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FontTx/>
              <a:buNone/>
            </a:pPr>
            <a:r>
              <a:rPr lang="en-US" altLang="en-US" sz="2400" b="1" dirty="0">
                <a:solidFill>
                  <a:srgbClr val="0070C0"/>
                </a:solidFill>
                <a:latin typeface="+mn-lt"/>
              </a:rPr>
              <a:t>GSI, pioneering heavy-ion cancer</a:t>
            </a:r>
            <a:r>
              <a:rPr lang="el-GR" altLang="en-US" sz="2400" b="1" dirty="0">
                <a:solidFill>
                  <a:srgbClr val="0070C0"/>
                </a:solidFill>
                <a:latin typeface="+mn-lt"/>
              </a:rPr>
              <a:t> </a:t>
            </a:r>
            <a:r>
              <a:rPr lang="en-US" altLang="en-US" sz="2400" b="1" dirty="0">
                <a:solidFill>
                  <a:srgbClr val="0070C0"/>
                </a:solidFill>
                <a:latin typeface="+mn-lt"/>
              </a:rPr>
              <a:t>therapy</a:t>
            </a:r>
          </a:p>
        </p:txBody>
      </p:sp>
      <p:sp>
        <p:nvSpPr>
          <p:cNvPr id="14" name="Titel 1"/>
          <p:cNvSpPr txBox="1">
            <a:spLocks/>
          </p:cNvSpPr>
          <p:nvPr/>
        </p:nvSpPr>
        <p:spPr bwMode="auto">
          <a:xfrm>
            <a:off x="901924" y="119859"/>
            <a:ext cx="10799011" cy="570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el-GR" altLang="en-US" sz="3600" b="1" dirty="0" err="1">
                <a:solidFill>
                  <a:srgbClr val="0000FF"/>
                </a:solidFill>
              </a:rPr>
              <a:t>Βαρέα</a:t>
            </a:r>
            <a:r>
              <a:rPr lang="el-GR" altLang="en-US" sz="3600" b="1" dirty="0">
                <a:solidFill>
                  <a:srgbClr val="0000FF"/>
                </a:solidFill>
              </a:rPr>
              <a:t> Ιόντα για Έρευνα και Θεραπεία Καρκίνου</a:t>
            </a:r>
            <a:endParaRPr lang="de-DE" altLang="en-US" sz="3600" b="1" dirty="0">
              <a:solidFill>
                <a:srgbClr val="0000FF"/>
              </a:solidFill>
            </a:endParaRPr>
          </a:p>
        </p:txBody>
      </p:sp>
      <p:pic>
        <p:nvPicPr>
          <p:cNvPr id="15" name="Picture 8"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15">
            <a:extLst>
              <a:ext uri="{FF2B5EF4-FFF2-40B4-BE49-F238E27FC236}">
                <a16:creationId xmlns="" xmlns:a16="http://schemas.microsoft.com/office/drawing/2014/main" id="{28323BF7-5951-1A4F-8718-85EC24B4CF06}"/>
              </a:ext>
            </a:extLst>
          </p:cNvPr>
          <p:cNvSpPr/>
          <p:nvPr/>
        </p:nvSpPr>
        <p:spPr>
          <a:xfrm>
            <a:off x="-3755727" y="1905751"/>
            <a:ext cx="12622606" cy="461665"/>
          </a:xfrm>
          <a:prstGeom prst="rect">
            <a:avLst/>
          </a:prstGeom>
        </p:spPr>
        <p:txBody>
          <a:bodyPr wrap="square">
            <a:spAutoFit/>
          </a:bodyPr>
          <a:lstStyle/>
          <a:p>
            <a:pPr algn="ctr"/>
            <a:r>
              <a:rPr lang="en-US" sz="2400" b="1" dirty="0">
                <a:solidFill>
                  <a:srgbClr val="0070C0"/>
                </a:solidFill>
              </a:rPr>
              <a:t>ALICE heavy-ion experiment at CERN</a:t>
            </a:r>
            <a:endParaRPr lang="x-none" sz="2400" b="1" dirty="0">
              <a:solidFill>
                <a:srgbClr val="0070C0"/>
              </a:solidFill>
            </a:endParaRPr>
          </a:p>
        </p:txBody>
      </p:sp>
    </p:spTree>
    <p:extLst>
      <p:ext uri="{BB962C8B-B14F-4D97-AF65-F5344CB8AC3E}">
        <p14:creationId xmlns:p14="http://schemas.microsoft.com/office/powerpoint/2010/main" val="11471279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Date Placeholder 3"/>
          <p:cNvSpPr>
            <a:spLocks noGrp="1"/>
          </p:cNvSpPr>
          <p:nvPr>
            <p:ph type="dt" sz="quarter" idx="10"/>
          </p:nvPr>
        </p:nvSpPr>
        <p:spPr>
          <a:xfrm>
            <a:off x="4492625" y="6362701"/>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FontTx/>
              <a:buNone/>
            </a:pPr>
            <a:r>
              <a:rPr lang="en-US" altLang="en-US" sz="1400"/>
              <a:t>12/6/2018</a:t>
            </a:r>
          </a:p>
        </p:txBody>
      </p:sp>
      <p:sp>
        <p:nvSpPr>
          <p:cNvPr id="47108" name="Slide Number Placeholder 5"/>
          <p:cNvSpPr>
            <a:spLocks noGrp="1"/>
          </p:cNvSpPr>
          <p:nvPr>
            <p:ph type="sldNum" sz="quarter" idx="12"/>
          </p:nvPr>
        </p:nvSpPr>
        <p:spPr>
          <a:xfrm>
            <a:off x="9709150" y="6356351"/>
            <a:ext cx="50165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FontTx/>
              <a:buNone/>
            </a:pPr>
            <a:fld id="{25452506-249E-EF4E-A592-CDD9C074F03A}" type="slidenum">
              <a:rPr lang="en-US" altLang="en-US" sz="1400"/>
              <a:pPr>
                <a:spcBef>
                  <a:spcPct val="0"/>
                </a:spcBef>
                <a:buFontTx/>
                <a:buNone/>
              </a:pPr>
              <a:t>20</a:t>
            </a:fld>
            <a:endParaRPr lang="en-US" altLang="en-US" sz="1400"/>
          </a:p>
        </p:txBody>
      </p:sp>
      <p:pic>
        <p:nvPicPr>
          <p:cNvPr id="7" name="Picture 6" descr="0807031_01-A4-at-144-dpi.jpg"/>
          <p:cNvPicPr>
            <a:picLocks noChangeAspect="1"/>
          </p:cNvPicPr>
          <p:nvPr/>
        </p:nvPicPr>
        <p:blipFill>
          <a:blip r:embed="rId3" cstate="email">
            <a:lum bright="-2000" contrast="2000"/>
            <a:extLst>
              <a:ext uri="{28A0092B-C50C-407E-A947-70E740481C1C}">
                <a14:useLocalDpi xmlns:a14="http://schemas.microsoft.com/office/drawing/2010/main"/>
              </a:ext>
            </a:extLst>
          </a:blip>
          <a:stretch>
            <a:fillRect/>
          </a:stretch>
        </p:blipFill>
        <p:spPr>
          <a:xfrm>
            <a:off x="3048000" y="0"/>
            <a:ext cx="9144000" cy="6858000"/>
          </a:xfrm>
          <a:prstGeom prst="rect">
            <a:avLst/>
          </a:prstGeom>
          <a:effectLst>
            <a:innerShdw blurRad="38100" dist="50800" dir="2700000">
              <a:prstClr val="black"/>
            </a:innerShdw>
          </a:effectLst>
        </p:spPr>
      </p:pic>
      <p:pic>
        <p:nvPicPr>
          <p:cNvPr id="47110" name="Picture 14"/>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359524" y="3056731"/>
            <a:ext cx="2938463" cy="188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el 1"/>
          <p:cNvSpPr txBox="1">
            <a:spLocks/>
          </p:cNvSpPr>
          <p:nvPr/>
        </p:nvSpPr>
        <p:spPr bwMode="auto">
          <a:xfrm>
            <a:off x="3366084" y="146051"/>
            <a:ext cx="9237663"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lgn="l" eaLnBrk="1" hangingPunct="1">
              <a:defRPr/>
            </a:pPr>
            <a:r>
              <a:rPr lang="el-GR" altLang="en-US" sz="3300" b="1" kern="0" dirty="0">
                <a:solidFill>
                  <a:schemeClr val="bg1"/>
                </a:solidFill>
                <a:latin typeface="Calibri" charset="0"/>
                <a:ea typeface="Calibri" charset="0"/>
                <a:cs typeface="Calibri" charset="0"/>
              </a:rPr>
              <a:t>Από την βασική έρευνα</a:t>
            </a:r>
            <a:endParaRPr lang="de-DE" altLang="en-US" sz="3300" b="1" kern="0" dirty="0">
              <a:solidFill>
                <a:schemeClr val="bg1"/>
              </a:solidFill>
              <a:latin typeface="Calibri" charset="0"/>
              <a:ea typeface="Calibri" charset="0"/>
              <a:cs typeface="Calibri" charset="0"/>
            </a:endParaRPr>
          </a:p>
        </p:txBody>
      </p:sp>
      <p:sp>
        <p:nvSpPr>
          <p:cNvPr id="9" name="Rectangle 8"/>
          <p:cNvSpPr/>
          <p:nvPr/>
        </p:nvSpPr>
        <p:spPr>
          <a:xfrm>
            <a:off x="6948223" y="1039603"/>
            <a:ext cx="5046574" cy="600164"/>
          </a:xfrm>
          <a:prstGeom prst="rect">
            <a:avLst/>
          </a:prstGeom>
        </p:spPr>
        <p:txBody>
          <a:bodyPr wrap="none">
            <a:spAutoFit/>
          </a:bodyPr>
          <a:lstStyle/>
          <a:p>
            <a:pPr>
              <a:defRPr/>
            </a:pPr>
            <a:r>
              <a:rPr lang="el-GR" altLang="en-US" sz="3300" b="1" kern="0" dirty="0">
                <a:solidFill>
                  <a:schemeClr val="bg1"/>
                </a:solidFill>
                <a:latin typeface="Calibri" charset="0"/>
                <a:ea typeface="Calibri" charset="0"/>
                <a:cs typeface="Calibri" charset="0"/>
              </a:rPr>
              <a:t>στις εφαρμογές για ιατρική</a:t>
            </a:r>
            <a:endParaRPr lang="de-DE" altLang="en-US" sz="3300" b="1" kern="0" dirty="0">
              <a:solidFill>
                <a:schemeClr val="bg1"/>
              </a:solidFill>
              <a:latin typeface="Calibri" charset="0"/>
              <a:ea typeface="Calibri" charset="0"/>
              <a:cs typeface="Calibri" charset="0"/>
            </a:endParaRPr>
          </a:p>
        </p:txBody>
      </p:sp>
      <p:sp>
        <p:nvSpPr>
          <p:cNvPr id="11" name="Title 4"/>
          <p:cNvSpPr txBox="1">
            <a:spLocks/>
          </p:cNvSpPr>
          <p:nvPr/>
        </p:nvSpPr>
        <p:spPr bwMode="auto">
          <a:xfrm>
            <a:off x="243416" y="6063963"/>
            <a:ext cx="1106905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anchor="ctr">
            <a:sp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defRPr/>
            </a:pPr>
            <a:r>
              <a:rPr lang="el-GR" altLang="en-US" sz="3200" b="1" kern="0" dirty="0">
                <a:solidFill>
                  <a:schemeClr val="bg1"/>
                </a:solidFill>
                <a:latin typeface="ArialMT" charset="0"/>
              </a:rPr>
              <a:t>Επιταχυντές για την υγεία</a:t>
            </a:r>
            <a:endParaRPr lang="en-US" altLang="en-US" sz="3200" b="1" kern="0" dirty="0">
              <a:solidFill>
                <a:schemeClr val="bg1"/>
              </a:solidFill>
            </a:endParaRPr>
          </a:p>
        </p:txBody>
      </p:sp>
      <p:sp>
        <p:nvSpPr>
          <p:cNvPr id="2" name="Rectangle 1"/>
          <p:cNvSpPr/>
          <p:nvPr/>
        </p:nvSpPr>
        <p:spPr>
          <a:xfrm>
            <a:off x="60854" y="2212183"/>
            <a:ext cx="3048000" cy="1231106"/>
          </a:xfrm>
          <a:prstGeom prst="rect">
            <a:avLst/>
          </a:prstGeom>
        </p:spPr>
        <p:txBody>
          <a:bodyPr wrap="square">
            <a:spAutoFit/>
          </a:bodyPr>
          <a:lstStyle/>
          <a:p>
            <a:pPr>
              <a:spcBef>
                <a:spcPts val="600"/>
              </a:spcBef>
              <a:spcAft>
                <a:spcPts val="600"/>
              </a:spcAft>
            </a:pPr>
            <a:r>
              <a:rPr lang="el-GR" b="1" dirty="0">
                <a:solidFill>
                  <a:srgbClr val="0070C0"/>
                </a:solidFill>
                <a:latin typeface="Calibri" charset="0"/>
                <a:ea typeface="Calibri" charset="0"/>
                <a:cs typeface="Times New Roman" charset="0"/>
              </a:rPr>
              <a:t>Η τεχνολογία επιταχυντών </a:t>
            </a:r>
          </a:p>
          <a:p>
            <a:pPr>
              <a:spcBef>
                <a:spcPts val="600"/>
              </a:spcBef>
              <a:spcAft>
                <a:spcPts val="600"/>
              </a:spcAft>
            </a:pPr>
            <a:r>
              <a:rPr lang="el-GR" b="1" dirty="0">
                <a:solidFill>
                  <a:srgbClr val="0070C0"/>
                </a:solidFill>
                <a:latin typeface="Calibri" charset="0"/>
                <a:ea typeface="Calibri" charset="0"/>
                <a:cs typeface="Times New Roman" charset="0"/>
              </a:rPr>
              <a:t>χρησιμοποιείται για έρευνα</a:t>
            </a:r>
          </a:p>
          <a:p>
            <a:pPr>
              <a:spcBef>
                <a:spcPts val="600"/>
              </a:spcBef>
              <a:spcAft>
                <a:spcPts val="600"/>
              </a:spcAft>
            </a:pPr>
            <a:r>
              <a:rPr lang="el-GR" b="1" dirty="0">
                <a:solidFill>
                  <a:srgbClr val="0070C0"/>
                </a:solidFill>
                <a:latin typeface="Calibri" charset="0"/>
                <a:ea typeface="Calibri" charset="0"/>
                <a:cs typeface="Times New Roman" charset="0"/>
              </a:rPr>
              <a:t>και για θεραπεία καρκίνου</a:t>
            </a:r>
            <a:r>
              <a:rPr lang="en-GB" b="1" dirty="0">
                <a:solidFill>
                  <a:srgbClr val="0070C0"/>
                </a:solidFill>
              </a:rPr>
              <a:t> </a:t>
            </a:r>
            <a:endParaRPr lang="en-US" b="1" dirty="0">
              <a:solidFill>
                <a:srgbClr val="0070C0"/>
              </a:solidFill>
            </a:endParaRPr>
          </a:p>
        </p:txBody>
      </p:sp>
      <p:sp>
        <p:nvSpPr>
          <p:cNvPr id="13" name="Rectangle 12"/>
          <p:cNvSpPr/>
          <p:nvPr/>
        </p:nvSpPr>
        <p:spPr>
          <a:xfrm>
            <a:off x="121708" y="3823310"/>
            <a:ext cx="3048000" cy="2092881"/>
          </a:xfrm>
          <a:prstGeom prst="rect">
            <a:avLst/>
          </a:prstGeom>
        </p:spPr>
        <p:txBody>
          <a:bodyPr wrap="square">
            <a:spAutoFit/>
          </a:bodyPr>
          <a:lstStyle/>
          <a:p>
            <a:pPr>
              <a:spcBef>
                <a:spcPts val="600"/>
              </a:spcBef>
              <a:spcAft>
                <a:spcPts val="600"/>
              </a:spcAft>
            </a:pPr>
            <a:r>
              <a:rPr lang="el-GR" b="1" dirty="0">
                <a:solidFill>
                  <a:srgbClr val="C00000"/>
                </a:solidFill>
                <a:latin typeface="Calibri" charset="0"/>
                <a:ea typeface="Calibri" charset="0"/>
                <a:cs typeface="Times New Roman" charset="0"/>
              </a:rPr>
              <a:t>Καινοτόμες τεχνολογίες</a:t>
            </a:r>
          </a:p>
          <a:p>
            <a:pPr>
              <a:spcBef>
                <a:spcPts val="600"/>
              </a:spcBef>
              <a:spcAft>
                <a:spcPts val="600"/>
              </a:spcAft>
            </a:pPr>
            <a:r>
              <a:rPr lang="el-GR" b="1" dirty="0">
                <a:solidFill>
                  <a:srgbClr val="C00000"/>
                </a:solidFill>
                <a:latin typeface="Calibri" charset="0"/>
                <a:ea typeface="Calibri" charset="0"/>
                <a:cs typeface="Times New Roman" charset="0"/>
              </a:rPr>
              <a:t>που αναπτύσσονται </a:t>
            </a:r>
          </a:p>
          <a:p>
            <a:pPr>
              <a:spcBef>
                <a:spcPts val="600"/>
              </a:spcBef>
              <a:spcAft>
                <a:spcPts val="600"/>
              </a:spcAft>
            </a:pPr>
            <a:r>
              <a:rPr lang="el-GR" b="1" dirty="0">
                <a:solidFill>
                  <a:srgbClr val="C00000"/>
                </a:solidFill>
                <a:latin typeface="Calibri" charset="0"/>
                <a:ea typeface="Calibri" charset="0"/>
                <a:cs typeface="Times New Roman" charset="0"/>
              </a:rPr>
              <a:t>για τα μελλοντικά σχέδια </a:t>
            </a:r>
          </a:p>
          <a:p>
            <a:pPr>
              <a:spcBef>
                <a:spcPts val="600"/>
              </a:spcBef>
              <a:spcAft>
                <a:spcPts val="600"/>
              </a:spcAft>
            </a:pPr>
            <a:r>
              <a:rPr lang="el-GR" b="1" dirty="0">
                <a:solidFill>
                  <a:srgbClr val="C00000"/>
                </a:solidFill>
                <a:latin typeface="Calibri" charset="0"/>
                <a:ea typeface="Calibri" charset="0"/>
                <a:cs typeface="Times New Roman" charset="0"/>
              </a:rPr>
              <a:t>του </a:t>
            </a:r>
            <a:r>
              <a:rPr lang="en-US" b="1" dirty="0">
                <a:solidFill>
                  <a:srgbClr val="C00000"/>
                </a:solidFill>
                <a:latin typeface="Calibri" charset="0"/>
                <a:ea typeface="Calibri" charset="0"/>
                <a:cs typeface="Times New Roman" charset="0"/>
              </a:rPr>
              <a:t>CERN </a:t>
            </a:r>
            <a:endParaRPr lang="el-GR" b="1" dirty="0">
              <a:solidFill>
                <a:srgbClr val="C00000"/>
              </a:solidFill>
              <a:latin typeface="Calibri" charset="0"/>
              <a:ea typeface="Calibri" charset="0"/>
              <a:cs typeface="Times New Roman" charset="0"/>
            </a:endParaRPr>
          </a:p>
          <a:p>
            <a:pPr>
              <a:spcBef>
                <a:spcPts val="600"/>
              </a:spcBef>
              <a:spcAft>
                <a:spcPts val="600"/>
              </a:spcAft>
            </a:pPr>
            <a:r>
              <a:rPr lang="el-GR" b="1" dirty="0">
                <a:solidFill>
                  <a:srgbClr val="C00000"/>
                </a:solidFill>
                <a:latin typeface="Calibri" charset="0"/>
                <a:ea typeface="Calibri" charset="0"/>
                <a:cs typeface="Times New Roman" charset="0"/>
              </a:rPr>
              <a:t>ήδη βρίσκουν εφαρμογές</a:t>
            </a:r>
            <a:endParaRPr lang="en-US" b="1" dirty="0">
              <a:solidFill>
                <a:srgbClr val="C00000"/>
              </a:solidFill>
            </a:endParaRPr>
          </a:p>
        </p:txBody>
      </p:sp>
      <p:pic>
        <p:nvPicPr>
          <p:cNvPr id="12" name="Picture 11"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4"/>
          <p:cNvSpPr txBox="1">
            <a:spLocks/>
          </p:cNvSpPr>
          <p:nvPr/>
        </p:nvSpPr>
        <p:spPr bwMode="auto">
          <a:xfrm>
            <a:off x="-860385" y="969844"/>
            <a:ext cx="4476903"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anchor="ctr">
            <a:sp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defRPr/>
            </a:pPr>
            <a:r>
              <a:rPr lang="el-GR" altLang="en-US" sz="3200" b="1" kern="0" dirty="0">
                <a:solidFill>
                  <a:srgbClr val="0000FF"/>
                </a:solidFill>
                <a:latin typeface="ArialMT" charset="0"/>
              </a:rPr>
              <a:t>Ποια είναι </a:t>
            </a:r>
            <a:endParaRPr lang="en-US" altLang="en-US" sz="3200" b="1" kern="0" dirty="0">
              <a:solidFill>
                <a:srgbClr val="0000FF"/>
              </a:solidFill>
              <a:latin typeface="ArialMT" charset="0"/>
            </a:endParaRPr>
          </a:p>
          <a:p>
            <a:pPr>
              <a:defRPr/>
            </a:pPr>
            <a:r>
              <a:rPr lang="el-GR" altLang="en-US" sz="3200" b="1" kern="0" dirty="0">
                <a:solidFill>
                  <a:srgbClr val="0000FF"/>
                </a:solidFill>
                <a:latin typeface="ArialMT" charset="0"/>
              </a:rPr>
              <a:t>τα οφέλη</a:t>
            </a:r>
            <a:r>
              <a:rPr lang="en-US" altLang="en-US" sz="3200" b="1" kern="0" dirty="0">
                <a:solidFill>
                  <a:srgbClr val="0000FF"/>
                </a:solidFill>
                <a:latin typeface="ArialMT" charset="0"/>
              </a:rPr>
              <a:t>;</a:t>
            </a:r>
            <a:r>
              <a:rPr lang="el-GR" altLang="en-US" sz="3200" b="1" kern="0" dirty="0">
                <a:solidFill>
                  <a:srgbClr val="0000FF"/>
                </a:solidFill>
                <a:latin typeface="ArialMT" charset="0"/>
              </a:rPr>
              <a:t> </a:t>
            </a:r>
            <a:endParaRPr lang="en-US" altLang="en-US" sz="3200" b="1" kern="0" dirty="0"/>
          </a:p>
        </p:txBody>
      </p:sp>
    </p:spTree>
    <p:extLst>
      <p:ext uri="{BB962C8B-B14F-4D97-AF65-F5344CB8AC3E}">
        <p14:creationId xmlns:p14="http://schemas.microsoft.com/office/powerpoint/2010/main" val="11089312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712915"/>
            <a:ext cx="4565650" cy="3644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4"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089650" y="1709739"/>
            <a:ext cx="4629150" cy="364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5824832" y="5495424"/>
            <a:ext cx="5158785" cy="600164"/>
          </a:xfrm>
          <a:prstGeom prst="rect">
            <a:avLst/>
          </a:prstGeom>
        </p:spPr>
        <p:txBody>
          <a:bodyPr wrap="none">
            <a:spAutoFit/>
          </a:bodyPr>
          <a:lstStyle/>
          <a:p>
            <a:pPr>
              <a:defRPr/>
            </a:pPr>
            <a:r>
              <a:rPr lang="mr-IN" altLang="en-US" sz="3300" b="1" kern="0">
                <a:solidFill>
                  <a:srgbClr val="0000FF"/>
                </a:solidFill>
                <a:latin typeface="Calibri" charset="0"/>
                <a:ea typeface="Calibri" charset="0"/>
                <a:cs typeface="Calibri" charset="0"/>
              </a:rPr>
              <a:t>……</a:t>
            </a:r>
            <a:r>
              <a:rPr lang="el-GR" altLang="en-US" sz="3300" b="1" kern="0" dirty="0">
                <a:solidFill>
                  <a:srgbClr val="0000FF"/>
                </a:solidFill>
                <a:latin typeface="Calibri" charset="0"/>
                <a:ea typeface="Calibri" charset="0"/>
                <a:cs typeface="Calibri" charset="0"/>
              </a:rPr>
              <a:t>στις ιατρικές εφαρμογές</a:t>
            </a:r>
            <a:endParaRPr lang="de-DE" altLang="en-US" sz="3300" b="1" kern="0" dirty="0">
              <a:solidFill>
                <a:srgbClr val="0000FF"/>
              </a:solidFill>
              <a:latin typeface="Calibri" charset="0"/>
              <a:ea typeface="Calibri" charset="0"/>
              <a:cs typeface="Calibri" charset="0"/>
            </a:endParaRPr>
          </a:p>
        </p:txBody>
      </p:sp>
      <p:pic>
        <p:nvPicPr>
          <p:cNvPr id="10" name="Picture 10" descr="MC-Logo-RG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08074" y="6095588"/>
            <a:ext cx="1871662"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el 1"/>
          <p:cNvSpPr txBox="1">
            <a:spLocks/>
          </p:cNvSpPr>
          <p:nvPr/>
        </p:nvSpPr>
        <p:spPr bwMode="auto">
          <a:xfrm>
            <a:off x="2758545" y="119057"/>
            <a:ext cx="13293684" cy="1182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el-GR" altLang="en-US" sz="3600" b="1" dirty="0">
                <a:solidFill>
                  <a:srgbClr val="0000FF"/>
                </a:solidFill>
              </a:rPr>
              <a:t>Επιταχυντές για την υγεία</a:t>
            </a:r>
            <a:endParaRPr lang="de-DE" altLang="en-US" sz="3600" b="1" dirty="0">
              <a:solidFill>
                <a:srgbClr val="0000FF"/>
              </a:solidFill>
            </a:endParaRPr>
          </a:p>
        </p:txBody>
      </p:sp>
      <p:sp>
        <p:nvSpPr>
          <p:cNvPr id="13" name="Titel 1"/>
          <p:cNvSpPr txBox="1">
            <a:spLocks/>
          </p:cNvSpPr>
          <p:nvPr/>
        </p:nvSpPr>
        <p:spPr bwMode="auto">
          <a:xfrm>
            <a:off x="1524000" y="914398"/>
            <a:ext cx="13293684" cy="1182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el-GR" altLang="en-US" b="1" dirty="0">
                <a:solidFill>
                  <a:srgbClr val="0000FF"/>
                </a:solidFill>
              </a:rPr>
              <a:t>Από την έρευνα</a:t>
            </a:r>
            <a:r>
              <a:rPr lang="mr-IN" altLang="en-US" b="1" dirty="0">
                <a:solidFill>
                  <a:srgbClr val="0000FF"/>
                </a:solidFill>
              </a:rPr>
              <a:t>…</a:t>
            </a:r>
            <a:r>
              <a:rPr lang="el-GR" altLang="en-US" b="1" dirty="0">
                <a:solidFill>
                  <a:srgbClr val="0000FF"/>
                </a:solidFill>
              </a:rPr>
              <a:t> </a:t>
            </a:r>
            <a:endParaRPr lang="de-DE" altLang="en-US" b="1" dirty="0">
              <a:solidFill>
                <a:srgbClr val="0000FF"/>
              </a:solidFill>
            </a:endParaRPr>
          </a:p>
        </p:txBody>
      </p:sp>
    </p:spTree>
    <p:extLst>
      <p:ext uri="{BB962C8B-B14F-4D97-AF65-F5344CB8AC3E}">
        <p14:creationId xmlns:p14="http://schemas.microsoft.com/office/powerpoint/2010/main" val="10745818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3"/>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25" name="Google Shape;125;p3" descr="A group of people standing in a room&#10;&#10;Description automatically generated with medium confidence"/>
          <p:cNvPicPr preferRelativeResize="0"/>
          <p:nvPr/>
        </p:nvPicPr>
        <p:blipFill rotWithShape="1">
          <a:blip r:embed="rId3">
            <a:alphaModFix/>
          </a:blip>
          <a:srcRect r="6477"/>
          <a:stretch/>
        </p:blipFill>
        <p:spPr>
          <a:xfrm>
            <a:off x="7381653" y="10"/>
            <a:ext cx="4810347" cy="6857990"/>
          </a:xfrm>
          <a:custGeom>
            <a:avLst/>
            <a:gdLst/>
            <a:ahLst/>
            <a:cxnLst/>
            <a:rect l="l" t="t" r="r" b="b"/>
            <a:pathLst>
              <a:path w="4817171" h="6858000" extrusionOk="0">
                <a:moveTo>
                  <a:pt x="22751" y="0"/>
                </a:moveTo>
                <a:lnTo>
                  <a:pt x="4817171" y="0"/>
                </a:lnTo>
                <a:lnTo>
                  <a:pt x="4817171" y="6858000"/>
                </a:lnTo>
                <a:lnTo>
                  <a:pt x="0" y="6858000"/>
                </a:lnTo>
                <a:lnTo>
                  <a:pt x="6679" y="6845555"/>
                </a:lnTo>
                <a:cubicBezTo>
                  <a:pt x="496584" y="5886487"/>
                  <a:pt x="786702" y="4695963"/>
                  <a:pt x="786702" y="3406233"/>
                </a:cubicBezTo>
                <a:cubicBezTo>
                  <a:pt x="786702" y="2215714"/>
                  <a:pt x="539501" y="1109724"/>
                  <a:pt x="116147" y="192283"/>
                </a:cubicBezTo>
                <a:close/>
              </a:path>
            </a:pathLst>
          </a:custGeom>
          <a:noFill/>
          <a:ln>
            <a:noFill/>
          </a:ln>
        </p:spPr>
      </p:pic>
      <p:pic>
        <p:nvPicPr>
          <p:cNvPr id="126" name="Google Shape;126;p3" descr="A group of people in a room&#10;&#10;Description automatically generated with medium confidence"/>
          <p:cNvPicPr preferRelativeResize="0"/>
          <p:nvPr/>
        </p:nvPicPr>
        <p:blipFill rotWithShape="1">
          <a:blip r:embed="rId4">
            <a:alphaModFix/>
          </a:blip>
          <a:srcRect l="-10517" t="9459" r="-16" b="1435"/>
          <a:stretch/>
        </p:blipFill>
        <p:spPr>
          <a:xfrm>
            <a:off x="2611225" y="-3067"/>
            <a:ext cx="5503682" cy="3327652"/>
          </a:xfrm>
          <a:custGeom>
            <a:avLst/>
            <a:gdLst/>
            <a:ahLst/>
            <a:cxnLst/>
            <a:rect l="l" t="t" r="r" b="b"/>
            <a:pathLst>
              <a:path w="4979304" h="3364992" extrusionOk="0">
                <a:moveTo>
                  <a:pt x="0" y="0"/>
                </a:moveTo>
                <a:lnTo>
                  <a:pt x="4211250" y="0"/>
                </a:lnTo>
                <a:lnTo>
                  <a:pt x="4309461" y="192282"/>
                </a:lnTo>
                <a:cubicBezTo>
                  <a:pt x="4697535" y="1033269"/>
                  <a:pt x="4937593" y="2032690"/>
                  <a:pt x="4974907" y="3110424"/>
                </a:cubicBezTo>
                <a:lnTo>
                  <a:pt x="4979304" y="3364992"/>
                </a:lnTo>
                <a:lnTo>
                  <a:pt x="800592" y="3364992"/>
                </a:lnTo>
                <a:lnTo>
                  <a:pt x="797493" y="3185579"/>
                </a:lnTo>
                <a:cubicBezTo>
                  <a:pt x="756786" y="2009870"/>
                  <a:pt x="474799" y="927359"/>
                  <a:pt x="22579" y="42066"/>
                </a:cubicBezTo>
                <a:close/>
              </a:path>
            </a:pathLst>
          </a:custGeom>
          <a:noFill/>
          <a:ln>
            <a:noFill/>
          </a:ln>
        </p:spPr>
      </p:pic>
      <p:pic>
        <p:nvPicPr>
          <p:cNvPr id="127" name="Google Shape;127;p3" descr="A group of people in a room&#10;&#10;Description automatically generated with medium confidence"/>
          <p:cNvPicPr preferRelativeResize="0"/>
          <p:nvPr/>
        </p:nvPicPr>
        <p:blipFill rotWithShape="1">
          <a:blip r:embed="rId5">
            <a:alphaModFix/>
          </a:blip>
          <a:srcRect l="-10016" t="8419" r="2" b="2"/>
          <a:stretch/>
        </p:blipFill>
        <p:spPr>
          <a:xfrm>
            <a:off x="2696066" y="3474924"/>
            <a:ext cx="5418841" cy="3383076"/>
          </a:xfrm>
          <a:custGeom>
            <a:avLst/>
            <a:gdLst/>
            <a:ahLst/>
            <a:cxnLst/>
            <a:rect l="l" t="t" r="r" b="b"/>
            <a:pathLst>
              <a:path w="4925479" h="3364992" extrusionOk="0">
                <a:moveTo>
                  <a:pt x="749362" y="0"/>
                </a:moveTo>
                <a:lnTo>
                  <a:pt x="4925479" y="0"/>
                </a:lnTo>
                <a:lnTo>
                  <a:pt x="4921868" y="209033"/>
                </a:lnTo>
                <a:cubicBezTo>
                  <a:pt x="4884554" y="1286766"/>
                  <a:pt x="4644496" y="2286187"/>
                  <a:pt x="4256422" y="3127175"/>
                </a:cubicBezTo>
                <a:lnTo>
                  <a:pt x="4134952" y="3364992"/>
                </a:lnTo>
                <a:lnTo>
                  <a:pt x="0" y="3364992"/>
                </a:lnTo>
                <a:lnTo>
                  <a:pt x="79008" y="3202330"/>
                </a:lnTo>
                <a:cubicBezTo>
                  <a:pt x="467082" y="2361343"/>
                  <a:pt x="707140" y="1361922"/>
                  <a:pt x="744454" y="284189"/>
                </a:cubicBezTo>
                <a:close/>
              </a:path>
            </a:pathLst>
          </a:custGeom>
          <a:noFill/>
          <a:ln>
            <a:noFill/>
          </a:ln>
        </p:spPr>
      </p:pic>
      <p:sp>
        <p:nvSpPr>
          <p:cNvPr id="128" name="Google Shape;128;p3"/>
          <p:cNvSpPr/>
          <p:nvPr/>
        </p:nvSpPr>
        <p:spPr>
          <a:xfrm>
            <a:off x="0" y="0"/>
            <a:ext cx="2061688" cy="6858000"/>
          </a:xfrm>
          <a:custGeom>
            <a:avLst/>
            <a:gdLst/>
            <a:ahLst/>
            <a:cxnLst/>
            <a:rect l="l" t="t" r="r" b="b"/>
            <a:pathLst>
              <a:path w="3945815" h="6858000" extrusionOk="0">
                <a:moveTo>
                  <a:pt x="0" y="0"/>
                </a:moveTo>
                <a:lnTo>
                  <a:pt x="3138662" y="0"/>
                </a:lnTo>
                <a:lnTo>
                  <a:pt x="3275260" y="267438"/>
                </a:lnTo>
                <a:cubicBezTo>
                  <a:pt x="3698614" y="1184879"/>
                  <a:pt x="3945815" y="2290869"/>
                  <a:pt x="3945815" y="3481388"/>
                </a:cubicBezTo>
                <a:cubicBezTo>
                  <a:pt x="3945815" y="4671908"/>
                  <a:pt x="3698614" y="5777898"/>
                  <a:pt x="3275260" y="6695338"/>
                </a:cubicBezTo>
                <a:lnTo>
                  <a:pt x="3192177" y="6858000"/>
                </a:lnTo>
                <a:lnTo>
                  <a:pt x="0" y="6858000"/>
                </a:lnTo>
                <a:close/>
              </a:path>
            </a:pathLst>
          </a:custGeom>
          <a:solidFill>
            <a:schemeClr val="lt1"/>
          </a:solidFill>
          <a:ln w="9525" cap="flat" cmpd="sng">
            <a:solidFill>
              <a:srgbClr val="EFEFEF"/>
            </a:solidFill>
            <a:prstDash val="solid"/>
            <a:miter lim="800000"/>
            <a:headEnd type="none" w="sm" len="sm"/>
            <a:tailEnd type="none" w="sm" len="sm"/>
          </a:ln>
          <a:effectLst>
            <a:outerShdw blurRad="50800" dist="38100" algn="l" rotWithShape="0">
              <a:srgbClr val="D8D8D8">
                <a:alpha val="29019"/>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29" name="Google Shape;129;p3"/>
          <p:cNvSpPr/>
          <p:nvPr/>
        </p:nvSpPr>
        <p:spPr>
          <a:xfrm flipH="1">
            <a:off x="-305010" y="0"/>
            <a:ext cx="127942" cy="6858000"/>
          </a:xfrm>
          <a:custGeom>
            <a:avLst/>
            <a:gdLst/>
            <a:ahLst/>
            <a:cxnLst/>
            <a:rect l="l" t="t" r="r" b="b"/>
            <a:pathLst>
              <a:path w="3936670" h="6858000" extrusionOk="0">
                <a:moveTo>
                  <a:pt x="0" y="0"/>
                </a:moveTo>
                <a:lnTo>
                  <a:pt x="3129517" y="0"/>
                </a:lnTo>
                <a:lnTo>
                  <a:pt x="3266115" y="267438"/>
                </a:lnTo>
                <a:cubicBezTo>
                  <a:pt x="3689469" y="1184879"/>
                  <a:pt x="3936670" y="2290869"/>
                  <a:pt x="3936670" y="3481388"/>
                </a:cubicBezTo>
                <a:cubicBezTo>
                  <a:pt x="3936670" y="4671908"/>
                  <a:pt x="3689469" y="5777898"/>
                  <a:pt x="3266115" y="6695338"/>
                </a:cubicBezTo>
                <a:lnTo>
                  <a:pt x="3183032" y="6858000"/>
                </a:lnTo>
                <a:lnTo>
                  <a:pt x="0" y="6858000"/>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30" name="Google Shape;130;p3"/>
          <p:cNvSpPr txBox="1">
            <a:spLocks noGrp="1"/>
          </p:cNvSpPr>
          <p:nvPr>
            <p:ph type="title"/>
          </p:nvPr>
        </p:nvSpPr>
        <p:spPr>
          <a:xfrm>
            <a:off x="448056" y="685800"/>
            <a:ext cx="2807208"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800"/>
              <a:buFont typeface="Calibri"/>
              <a:buNone/>
            </a:pPr>
            <a:r>
              <a:rPr lang="en-US" sz="2800"/>
              <a:t>Prime’s Minister visit</a:t>
            </a:r>
            <a:endParaRPr sz="2800"/>
          </a:p>
        </p:txBody>
      </p:sp>
      <p:sp>
        <p:nvSpPr>
          <p:cNvPr id="131" name="Google Shape;131;p3"/>
          <p:cNvSpPr/>
          <p:nvPr/>
        </p:nvSpPr>
        <p:spPr>
          <a:xfrm>
            <a:off x="0" y="1006856"/>
            <a:ext cx="128016" cy="653903"/>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32" name="Google Shape;132;p3"/>
          <p:cNvSpPr/>
          <p:nvPr/>
        </p:nvSpPr>
        <p:spPr>
          <a:xfrm>
            <a:off x="438912" y="2089941"/>
            <a:ext cx="2834640" cy="18288"/>
          </a:xfrm>
          <a:prstGeom prst="rect">
            <a:avLst/>
          </a:prstGeom>
          <a:solidFill>
            <a:srgbClr val="D5D5D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33" name="Google Shape;133;p3"/>
          <p:cNvSpPr txBox="1">
            <a:spLocks noGrp="1"/>
          </p:cNvSpPr>
          <p:nvPr>
            <p:ph type="body" idx="1"/>
          </p:nvPr>
        </p:nvSpPr>
        <p:spPr>
          <a:xfrm>
            <a:off x="448056" y="2258568"/>
            <a:ext cx="2807208" cy="3922776"/>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1700"/>
              <a:buChar char="•"/>
            </a:pPr>
            <a:r>
              <a:rPr lang="en-US" sz="1700"/>
              <a:t>The CERN stand was visited by the prime minister of the country during the inauguration of the fair. Impressed by the innovations achieved by CERN and its collaborators but also by the students of the Aristotle University of Thessaloniki, he expressed his congratulations and stated his support and wish to provide with any assistance.</a:t>
            </a:r>
            <a:endParaRPr/>
          </a:p>
          <a:p>
            <a:pPr marL="228600" lvl="0" indent="-120650" algn="l" rtl="0">
              <a:lnSpc>
                <a:spcPct val="90000"/>
              </a:lnSpc>
              <a:spcBef>
                <a:spcPts val="1000"/>
              </a:spcBef>
              <a:spcAft>
                <a:spcPts val="0"/>
              </a:spcAft>
              <a:buClr>
                <a:schemeClr val="dk1"/>
              </a:buClr>
              <a:buSzPts val="1700"/>
              <a:buNone/>
            </a:pPr>
            <a:endParaRPr sz="1700"/>
          </a:p>
        </p:txBody>
      </p:sp>
    </p:spTree>
    <p:extLst>
      <p:ext uri="{BB962C8B-B14F-4D97-AF65-F5344CB8AC3E}">
        <p14:creationId xmlns:p14="http://schemas.microsoft.com/office/powerpoint/2010/main" val="13494357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5"/>
          <p:cNvSpPr/>
          <p:nvPr/>
        </p:nvSpPr>
        <p:spPr>
          <a:xfrm>
            <a:off x="0" y="0"/>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pic>
        <p:nvPicPr>
          <p:cNvPr id="152" name="Google Shape;152;p5"/>
          <p:cNvPicPr preferRelativeResize="0"/>
          <p:nvPr/>
        </p:nvPicPr>
        <p:blipFill rotWithShape="1">
          <a:blip r:embed="rId3">
            <a:alphaModFix/>
          </a:blip>
          <a:srcRect l="18097" r="15270" b="-1"/>
          <a:stretch/>
        </p:blipFill>
        <p:spPr>
          <a:xfrm>
            <a:off x="20" y="10"/>
            <a:ext cx="3728839" cy="4197358"/>
          </a:xfrm>
          <a:prstGeom prst="rect">
            <a:avLst/>
          </a:prstGeom>
          <a:noFill/>
          <a:ln>
            <a:noFill/>
          </a:ln>
        </p:spPr>
      </p:pic>
      <p:pic>
        <p:nvPicPr>
          <p:cNvPr id="153" name="Google Shape;153;p5"/>
          <p:cNvPicPr preferRelativeResize="0"/>
          <p:nvPr/>
        </p:nvPicPr>
        <p:blipFill rotWithShape="1">
          <a:blip r:embed="rId4">
            <a:alphaModFix/>
          </a:blip>
          <a:srcRect l="16917" r="17203" b="-2"/>
          <a:stretch/>
        </p:blipFill>
        <p:spPr>
          <a:xfrm>
            <a:off x="3897369" y="-7947"/>
            <a:ext cx="3686887" cy="4197368"/>
          </a:xfrm>
          <a:custGeom>
            <a:avLst/>
            <a:gdLst/>
            <a:ahLst/>
            <a:cxnLst/>
            <a:rect l="l" t="t" r="r" b="b"/>
            <a:pathLst>
              <a:path w="3686887" h="4197368" extrusionOk="0">
                <a:moveTo>
                  <a:pt x="0" y="0"/>
                </a:moveTo>
                <a:lnTo>
                  <a:pt x="3686887" y="0"/>
                </a:lnTo>
                <a:lnTo>
                  <a:pt x="3686887" y="3832811"/>
                </a:lnTo>
                <a:lnTo>
                  <a:pt x="3497100" y="3826712"/>
                </a:lnTo>
                <a:cubicBezTo>
                  <a:pt x="3497100" y="3826712"/>
                  <a:pt x="3493758" y="3826712"/>
                  <a:pt x="3493758" y="3826712"/>
                </a:cubicBezTo>
                <a:cubicBezTo>
                  <a:pt x="3426914" y="3823370"/>
                  <a:pt x="3363416" y="3823370"/>
                  <a:pt x="3296571" y="3820027"/>
                </a:cubicBezTo>
                <a:cubicBezTo>
                  <a:pt x="3065966" y="3820027"/>
                  <a:pt x="2835360" y="3820027"/>
                  <a:pt x="2608095" y="3820027"/>
                </a:cubicBezTo>
                <a:cubicBezTo>
                  <a:pt x="2384173" y="3910265"/>
                  <a:pt x="2140198" y="3833396"/>
                  <a:pt x="1919619" y="3903581"/>
                </a:cubicBezTo>
                <a:cubicBezTo>
                  <a:pt x="1685670" y="3900239"/>
                  <a:pt x="1465092" y="3970423"/>
                  <a:pt x="1234485" y="4000503"/>
                </a:cubicBezTo>
                <a:cubicBezTo>
                  <a:pt x="1060693" y="4013871"/>
                  <a:pt x="883561" y="3997160"/>
                  <a:pt x="723139" y="4067345"/>
                </a:cubicBezTo>
                <a:cubicBezTo>
                  <a:pt x="661310" y="4095753"/>
                  <a:pt x="606165" y="4128339"/>
                  <a:pt x="583188" y="4172622"/>
                </a:cubicBezTo>
                <a:lnTo>
                  <a:pt x="575662" y="4197368"/>
                </a:lnTo>
                <a:lnTo>
                  <a:pt x="0" y="4197368"/>
                </a:lnTo>
                <a:close/>
              </a:path>
            </a:pathLst>
          </a:custGeom>
          <a:noFill/>
          <a:ln>
            <a:noFill/>
          </a:ln>
        </p:spPr>
      </p:pic>
      <p:pic>
        <p:nvPicPr>
          <p:cNvPr id="154" name="Google Shape;154;p5"/>
          <p:cNvPicPr preferRelativeResize="0"/>
          <p:nvPr/>
        </p:nvPicPr>
        <p:blipFill rotWithShape="1">
          <a:blip r:embed="rId5">
            <a:alphaModFix/>
          </a:blip>
          <a:srcRect r="1866"/>
          <a:stretch/>
        </p:blipFill>
        <p:spPr>
          <a:xfrm>
            <a:off x="0" y="4313585"/>
            <a:ext cx="6836830" cy="2560309"/>
          </a:xfrm>
          <a:custGeom>
            <a:avLst/>
            <a:gdLst/>
            <a:ahLst/>
            <a:cxnLst/>
            <a:rect l="l" t="t" r="r" b="b"/>
            <a:pathLst>
              <a:path w="6836850" h="2541737" extrusionOk="0">
                <a:moveTo>
                  <a:pt x="0" y="0"/>
                </a:moveTo>
                <a:lnTo>
                  <a:pt x="4460098" y="0"/>
                </a:lnTo>
                <a:lnTo>
                  <a:pt x="4483996" y="31836"/>
                </a:lnTo>
                <a:cubicBezTo>
                  <a:pt x="4644419" y="28495"/>
                  <a:pt x="4627708" y="282495"/>
                  <a:pt x="4788129" y="245732"/>
                </a:cubicBezTo>
                <a:cubicBezTo>
                  <a:pt x="4754709" y="362707"/>
                  <a:pt x="4641076" y="302548"/>
                  <a:pt x="4600971" y="389443"/>
                </a:cubicBezTo>
                <a:cubicBezTo>
                  <a:pt x="4684524" y="462970"/>
                  <a:pt x="4844945" y="409497"/>
                  <a:pt x="4871683" y="563233"/>
                </a:cubicBezTo>
                <a:cubicBezTo>
                  <a:pt x="4838262" y="723655"/>
                  <a:pt x="4945210" y="703602"/>
                  <a:pt x="5032105" y="713629"/>
                </a:cubicBezTo>
                <a:cubicBezTo>
                  <a:pt x="5239317" y="733683"/>
                  <a:pt x="5439843" y="747050"/>
                  <a:pt x="5643713" y="780472"/>
                </a:cubicBezTo>
                <a:cubicBezTo>
                  <a:pt x="5693844" y="790498"/>
                  <a:pt x="5810819" y="767103"/>
                  <a:pt x="5800794" y="870709"/>
                </a:cubicBezTo>
                <a:cubicBezTo>
                  <a:pt x="5790767" y="954261"/>
                  <a:pt x="5700529" y="924184"/>
                  <a:pt x="5643713" y="927525"/>
                </a:cubicBezTo>
                <a:cubicBezTo>
                  <a:pt x="5329553" y="967632"/>
                  <a:pt x="5012052" y="904131"/>
                  <a:pt x="4701235" y="907472"/>
                </a:cubicBezTo>
                <a:cubicBezTo>
                  <a:pt x="4664472" y="907472"/>
                  <a:pt x="4657787" y="1017762"/>
                  <a:pt x="4577576" y="980999"/>
                </a:cubicBezTo>
                <a:cubicBezTo>
                  <a:pt x="4788129" y="1081263"/>
                  <a:pt x="5767372" y="1108001"/>
                  <a:pt x="6094900" y="1161474"/>
                </a:cubicBezTo>
                <a:cubicBezTo>
                  <a:pt x="5754004" y="1542477"/>
                  <a:pt x="5429817" y="1311870"/>
                  <a:pt x="5159105" y="1525765"/>
                </a:cubicBezTo>
                <a:cubicBezTo>
                  <a:pt x="5159105" y="1525765"/>
                  <a:pt x="5212580" y="1525765"/>
                  <a:pt x="5443187" y="1595950"/>
                </a:cubicBezTo>
                <a:cubicBezTo>
                  <a:pt x="5627002" y="1652765"/>
                  <a:pt x="5536765" y="1732976"/>
                  <a:pt x="6001321" y="1886715"/>
                </a:cubicBezTo>
                <a:cubicBezTo>
                  <a:pt x="5824188" y="1936846"/>
                  <a:pt x="5593581" y="1839925"/>
                  <a:pt x="5506685" y="2100610"/>
                </a:cubicBezTo>
                <a:cubicBezTo>
                  <a:pt x="5643713" y="2147401"/>
                  <a:pt x="5807477" y="2103953"/>
                  <a:pt x="5904398" y="2227611"/>
                </a:cubicBezTo>
                <a:cubicBezTo>
                  <a:pt x="5934478" y="2264375"/>
                  <a:pt x="5964557" y="2287770"/>
                  <a:pt x="6001321" y="2307821"/>
                </a:cubicBezTo>
                <a:cubicBezTo>
                  <a:pt x="5984612" y="2314507"/>
                  <a:pt x="5964557" y="2321190"/>
                  <a:pt x="5951188" y="2327874"/>
                </a:cubicBezTo>
                <a:cubicBezTo>
                  <a:pt x="5977925" y="2351271"/>
                  <a:pt x="6663060" y="2478270"/>
                  <a:pt x="6836850" y="2481613"/>
                </a:cubicBezTo>
                <a:cubicBezTo>
                  <a:pt x="6761652" y="2506679"/>
                  <a:pt x="6636845" y="2527828"/>
                  <a:pt x="6553814" y="2540165"/>
                </a:cubicBezTo>
                <a:lnTo>
                  <a:pt x="6542822" y="2541737"/>
                </a:lnTo>
                <a:lnTo>
                  <a:pt x="0" y="2541737"/>
                </a:lnTo>
                <a:close/>
              </a:path>
            </a:pathLst>
          </a:custGeom>
          <a:noFill/>
          <a:ln>
            <a:noFill/>
          </a:ln>
        </p:spPr>
      </p:pic>
      <p:sp>
        <p:nvSpPr>
          <p:cNvPr id="155" name="Google Shape;155;p5"/>
          <p:cNvSpPr txBox="1">
            <a:spLocks noGrp="1"/>
          </p:cNvSpPr>
          <p:nvPr>
            <p:ph type="title"/>
          </p:nvPr>
        </p:nvSpPr>
        <p:spPr>
          <a:xfrm>
            <a:off x="6343650" y="4181474"/>
            <a:ext cx="5505814" cy="1471335"/>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3100"/>
              <a:buFont typeface="Calibri"/>
              <a:buNone/>
            </a:pPr>
            <a:r>
              <a:rPr lang="en-US" sz="3100" b="1" i="0">
                <a:solidFill>
                  <a:schemeClr val="dk1"/>
                </a:solidFill>
                <a:latin typeface="Calibri"/>
                <a:ea typeface="Calibri"/>
                <a:cs typeface="Calibri"/>
                <a:sym typeface="Calibri"/>
              </a:rPr>
              <a:t>Panel 2: From discovery through science...To benefits for society</a:t>
            </a:r>
            <a:endParaRPr sz="3100">
              <a:solidFill>
                <a:schemeClr val="dk1"/>
              </a:solidFill>
              <a:latin typeface="Calibri"/>
              <a:ea typeface="Calibri"/>
              <a:cs typeface="Calibri"/>
              <a:sym typeface="Calibri"/>
            </a:endParaRPr>
          </a:p>
        </p:txBody>
      </p:sp>
      <p:pic>
        <p:nvPicPr>
          <p:cNvPr id="156" name="Google Shape;156;p5" descr="Εικόνα που περιέχει κείμενο&#10;&#10;Περιγραφή που δημιουργήθηκε αυτόματα"/>
          <p:cNvPicPr preferRelativeResize="0"/>
          <p:nvPr/>
        </p:nvPicPr>
        <p:blipFill rotWithShape="1">
          <a:blip r:embed="rId6">
            <a:alphaModFix/>
          </a:blip>
          <a:srcRect l="8385" r="11203"/>
          <a:stretch/>
        </p:blipFill>
        <p:spPr>
          <a:xfrm>
            <a:off x="7752766" y="0"/>
            <a:ext cx="4096698" cy="3820959"/>
          </a:xfrm>
          <a:prstGeom prst="rect">
            <a:avLst/>
          </a:prstGeom>
          <a:noFill/>
          <a:ln>
            <a:noFill/>
          </a:ln>
        </p:spPr>
      </p:pic>
    </p:spTree>
    <p:extLst>
      <p:ext uri="{BB962C8B-B14F-4D97-AF65-F5344CB8AC3E}">
        <p14:creationId xmlns:p14="http://schemas.microsoft.com/office/powerpoint/2010/main" val="14660175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idx="1"/>
          </p:nvPr>
        </p:nvSpPr>
        <p:spPr>
          <a:xfrm>
            <a:off x="591463" y="739277"/>
            <a:ext cx="10515600" cy="1864360"/>
          </a:xfrm>
        </p:spPr>
        <p:txBody>
          <a:bodyPr>
            <a:normAutofit/>
          </a:bodyPr>
          <a:lstStyle/>
          <a:p>
            <a:pPr marL="0" indent="0">
              <a:buNone/>
            </a:pPr>
            <a:r>
              <a:rPr lang="el-GR" dirty="0">
                <a:solidFill>
                  <a:schemeClr val="tx2"/>
                </a:solidFill>
                <a:cs typeface="Avenir Book"/>
              </a:rPr>
              <a:t>Αν και η έρευνα για τα βασικά επιστημονικά ερωτήματα της Φυσικής δεν αποσκοπεί στην παραγωγή </a:t>
            </a:r>
            <a:r>
              <a:rPr lang="en-US" dirty="0">
                <a:solidFill>
                  <a:schemeClr val="tx2"/>
                </a:solidFill>
                <a:cs typeface="Avenir Book"/>
              </a:rPr>
              <a:t>“</a:t>
            </a:r>
            <a:r>
              <a:rPr lang="el-GR" dirty="0">
                <a:solidFill>
                  <a:schemeClr val="tx2"/>
                </a:solidFill>
                <a:cs typeface="Avenir Book"/>
              </a:rPr>
              <a:t>προϊόντων</a:t>
            </a:r>
            <a:r>
              <a:rPr lang="en-US" dirty="0">
                <a:solidFill>
                  <a:schemeClr val="tx2"/>
                </a:solidFill>
                <a:cs typeface="Avenir Book"/>
              </a:rPr>
              <a:t>”</a:t>
            </a:r>
            <a:r>
              <a:rPr lang="el-GR" dirty="0">
                <a:solidFill>
                  <a:schemeClr val="tx2"/>
                </a:solidFill>
                <a:cs typeface="Avenir Book"/>
              </a:rPr>
              <a:t> άμεσης χρησιμότητας, εντούτοις </a:t>
            </a:r>
            <a:r>
              <a:rPr lang="el-GR" b="1" dirty="0">
                <a:solidFill>
                  <a:srgbClr val="7030A0"/>
                </a:solidFill>
                <a:cs typeface="Avenir Book"/>
              </a:rPr>
              <a:t>πολλές εφευρέσεις</a:t>
            </a:r>
            <a:r>
              <a:rPr lang="en-US" b="1" dirty="0">
                <a:solidFill>
                  <a:srgbClr val="7030A0"/>
                </a:solidFill>
                <a:cs typeface="Avenir Book"/>
              </a:rPr>
              <a:t> </a:t>
            </a:r>
            <a:r>
              <a:rPr lang="el-GR" b="1" dirty="0">
                <a:solidFill>
                  <a:srgbClr val="7030A0"/>
                </a:solidFill>
                <a:cs typeface="Avenir Book"/>
              </a:rPr>
              <a:t>ωφέλιμες για τον απλό άνθρωπο ξεκίνησαν από την έρευνα της φυσικής στο </a:t>
            </a:r>
            <a:r>
              <a:rPr lang="de-AT" b="1" dirty="0">
                <a:solidFill>
                  <a:srgbClr val="7030A0"/>
                </a:solidFill>
                <a:cs typeface="Avenir Book"/>
              </a:rPr>
              <a:t>CERN</a:t>
            </a:r>
            <a:r>
              <a:rPr lang="el-GR" dirty="0">
                <a:solidFill>
                  <a:schemeClr val="tx2"/>
                </a:solidFill>
                <a:cs typeface="Avenir Book"/>
              </a:rPr>
              <a:t>. </a:t>
            </a:r>
            <a:endParaRPr lang="el-GR" dirty="0"/>
          </a:p>
        </p:txBody>
      </p:sp>
      <p:sp>
        <p:nvSpPr>
          <p:cNvPr id="4" name="Θέση αριθμού διαφάνειας 3"/>
          <p:cNvSpPr>
            <a:spLocks noGrp="1"/>
          </p:cNvSpPr>
          <p:nvPr>
            <p:ph type="sldNum" sz="quarter" idx="12"/>
          </p:nvPr>
        </p:nvSpPr>
        <p:spPr/>
        <p:txBody>
          <a:bodyPr/>
          <a:lstStyle/>
          <a:p>
            <a:fld id="{F03EBE30-3689-42B7-ABF5-604AC779A0A8}" type="slidenum">
              <a:rPr lang="el-GR" smtClean="0"/>
              <a:t>24</a:t>
            </a:fld>
            <a:endParaRPr lang="el-GR" dirty="0"/>
          </a:p>
        </p:txBody>
      </p:sp>
      <p:sp>
        <p:nvSpPr>
          <p:cNvPr id="5" name="Ορθογώνιο 4"/>
          <p:cNvSpPr/>
          <p:nvPr/>
        </p:nvSpPr>
        <p:spPr>
          <a:xfrm>
            <a:off x="715615" y="5757565"/>
            <a:ext cx="9713845" cy="369332"/>
          </a:xfrm>
          <a:prstGeom prst="rect">
            <a:avLst/>
          </a:prstGeom>
        </p:spPr>
        <p:txBody>
          <a:bodyPr wrap="square">
            <a:spAutoFit/>
          </a:bodyPr>
          <a:lstStyle/>
          <a:p>
            <a:endParaRPr lang="el-GR" dirty="0"/>
          </a:p>
        </p:txBody>
      </p:sp>
      <p:pic>
        <p:nvPicPr>
          <p:cNvPr id="9" name="Εικόνα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617055" y="3267851"/>
            <a:ext cx="3889512" cy="2645440"/>
          </a:xfrm>
          <a:prstGeom prst="rect">
            <a:avLst/>
          </a:prstGeom>
        </p:spPr>
      </p:pic>
      <p:sp>
        <p:nvSpPr>
          <p:cNvPr id="10" name="Ορθογώνιο 9"/>
          <p:cNvSpPr/>
          <p:nvPr/>
        </p:nvSpPr>
        <p:spPr>
          <a:xfrm>
            <a:off x="6968210" y="5872292"/>
            <a:ext cx="1587294" cy="338554"/>
          </a:xfrm>
          <a:prstGeom prst="rect">
            <a:avLst/>
          </a:prstGeom>
        </p:spPr>
        <p:txBody>
          <a:bodyPr wrap="none">
            <a:spAutoFit/>
          </a:bodyPr>
          <a:lstStyle/>
          <a:p>
            <a:r>
              <a:rPr lang="en-US" sz="1600" dirty="0">
                <a:solidFill>
                  <a:srgbClr val="000000"/>
                </a:solidFill>
                <a:latin typeface="Gill Sans"/>
              </a:rPr>
              <a:t>Tim Berners-Lee</a:t>
            </a:r>
            <a:endParaRPr lang="el-GR" sz="1600" dirty="0"/>
          </a:p>
        </p:txBody>
      </p:sp>
      <p:sp>
        <p:nvSpPr>
          <p:cNvPr id="12" name="Ορθογώνιο 11"/>
          <p:cNvSpPr/>
          <p:nvPr/>
        </p:nvSpPr>
        <p:spPr>
          <a:xfrm>
            <a:off x="4594204" y="2728535"/>
            <a:ext cx="4098301" cy="523220"/>
          </a:xfrm>
          <a:prstGeom prst="rect">
            <a:avLst/>
          </a:prstGeom>
        </p:spPr>
        <p:txBody>
          <a:bodyPr wrap="none">
            <a:spAutoFit/>
          </a:bodyPr>
          <a:lstStyle/>
          <a:p>
            <a:r>
              <a:rPr lang="en-US" sz="2800" b="1" dirty="0">
                <a:solidFill>
                  <a:srgbClr val="C00000"/>
                </a:solidFill>
              </a:rPr>
              <a:t>World Wide Web (WWW) </a:t>
            </a:r>
            <a:endParaRPr lang="el-GR" sz="2800" dirty="0">
              <a:solidFill>
                <a:srgbClr val="C00000"/>
              </a:solidFill>
            </a:endParaRPr>
          </a:p>
        </p:txBody>
      </p:sp>
      <p:pic>
        <p:nvPicPr>
          <p:cNvPr id="13" name="Εικόνα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43040" y="3267851"/>
            <a:ext cx="3901440" cy="2689860"/>
          </a:xfrm>
          <a:prstGeom prst="rect">
            <a:avLst/>
          </a:prstGeom>
        </p:spPr>
      </p:pic>
      <p:sp>
        <p:nvSpPr>
          <p:cNvPr id="14" name="Ορθογώνιο 7"/>
          <p:cNvSpPr/>
          <p:nvPr/>
        </p:nvSpPr>
        <p:spPr>
          <a:xfrm>
            <a:off x="-282137" y="2700397"/>
            <a:ext cx="5263676" cy="523220"/>
          </a:xfrm>
          <a:prstGeom prst="rect">
            <a:avLst/>
          </a:prstGeom>
        </p:spPr>
        <p:txBody>
          <a:bodyPr wrap="square">
            <a:spAutoFit/>
          </a:bodyPr>
          <a:lstStyle/>
          <a:p>
            <a:pPr algn="ctr"/>
            <a:r>
              <a:rPr lang="el-GR" sz="2800" b="1" dirty="0">
                <a:solidFill>
                  <a:srgbClr val="C00000"/>
                </a:solidFill>
              </a:rPr>
              <a:t>Οθόνη Επαφής (</a:t>
            </a:r>
            <a:r>
              <a:rPr lang="en-US" sz="2800" b="1" dirty="0">
                <a:solidFill>
                  <a:srgbClr val="C00000"/>
                </a:solidFill>
              </a:rPr>
              <a:t>touchscreen</a:t>
            </a:r>
            <a:r>
              <a:rPr lang="el-GR" sz="2800" b="1" dirty="0">
                <a:solidFill>
                  <a:srgbClr val="C00000"/>
                </a:solidFill>
              </a:rPr>
              <a:t>)</a:t>
            </a:r>
            <a:endParaRPr lang="el-GR" sz="2800" dirty="0">
              <a:solidFill>
                <a:srgbClr val="C00000"/>
              </a:solidFill>
            </a:endParaRPr>
          </a:p>
        </p:txBody>
      </p:sp>
      <p:pic>
        <p:nvPicPr>
          <p:cNvPr id="15" name="Εικόνα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92505" y="3267851"/>
            <a:ext cx="3499495" cy="2645440"/>
          </a:xfrm>
          <a:prstGeom prst="rect">
            <a:avLst/>
          </a:prstGeom>
        </p:spPr>
      </p:pic>
      <p:sp>
        <p:nvSpPr>
          <p:cNvPr id="16" name="Ορθογώνιο 7"/>
          <p:cNvSpPr/>
          <p:nvPr/>
        </p:nvSpPr>
        <p:spPr>
          <a:xfrm>
            <a:off x="9066823" y="2723088"/>
            <a:ext cx="1471685" cy="523220"/>
          </a:xfrm>
          <a:prstGeom prst="rect">
            <a:avLst/>
          </a:prstGeom>
        </p:spPr>
        <p:txBody>
          <a:bodyPr wrap="none">
            <a:spAutoFit/>
          </a:bodyPr>
          <a:lstStyle/>
          <a:p>
            <a:r>
              <a:rPr lang="en-US" sz="2800" b="1" dirty="0">
                <a:solidFill>
                  <a:srgbClr val="C00000"/>
                </a:solidFill>
              </a:rPr>
              <a:t>PET scan</a:t>
            </a:r>
            <a:endParaRPr lang="el-GR" sz="2800" dirty="0">
              <a:solidFill>
                <a:srgbClr val="C00000"/>
              </a:solidFill>
            </a:endParaRPr>
          </a:p>
        </p:txBody>
      </p:sp>
      <p:sp>
        <p:nvSpPr>
          <p:cNvPr id="17" name="Title 4"/>
          <p:cNvSpPr txBox="1">
            <a:spLocks/>
          </p:cNvSpPr>
          <p:nvPr/>
        </p:nvSpPr>
        <p:spPr bwMode="auto">
          <a:xfrm>
            <a:off x="38010" y="29756"/>
            <a:ext cx="1106905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anchor="ctr">
            <a:sp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defRPr/>
            </a:pPr>
            <a:r>
              <a:rPr lang="el-GR" altLang="en-US" sz="3600" b="1" kern="0" dirty="0">
                <a:solidFill>
                  <a:srgbClr val="0000FF"/>
                </a:solidFill>
                <a:latin typeface="ArialMT" charset="0"/>
              </a:rPr>
              <a:t>Οφέλη για την κοινωνία</a:t>
            </a:r>
            <a:endParaRPr lang="en-US" altLang="en-US" sz="3600" b="1" kern="0" dirty="0"/>
          </a:p>
        </p:txBody>
      </p:sp>
      <p:sp>
        <p:nvSpPr>
          <p:cNvPr id="7" name="Rectangle 6"/>
          <p:cNvSpPr/>
          <p:nvPr/>
        </p:nvSpPr>
        <p:spPr>
          <a:xfrm>
            <a:off x="591463" y="6241624"/>
            <a:ext cx="10624575" cy="461665"/>
          </a:xfrm>
          <a:prstGeom prst="rect">
            <a:avLst/>
          </a:prstGeom>
        </p:spPr>
        <p:txBody>
          <a:bodyPr wrap="none">
            <a:spAutoFit/>
          </a:bodyPr>
          <a:lstStyle/>
          <a:p>
            <a:r>
              <a:rPr lang="el-GR" sz="2400" b="1" dirty="0">
                <a:solidFill>
                  <a:srgbClr val="0000FF"/>
                </a:solidFill>
              </a:rPr>
              <a:t>Ο σκοπός των ερευνητικών κέντρων είναι η βασική έρευνα, η κατάκτηση γνώσης. </a:t>
            </a:r>
            <a:endParaRPr lang="en-US" sz="2400" dirty="0"/>
          </a:p>
        </p:txBody>
      </p:sp>
      <p:pic>
        <p:nvPicPr>
          <p:cNvPr id="18" name="Picture 17"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26528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0" name="Picture 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34730" y="5988745"/>
            <a:ext cx="806175" cy="804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04451" name="Text Box 6"/>
          <p:cNvSpPr txBox="1">
            <a:spLocks noChangeArrowheads="1"/>
          </p:cNvSpPr>
          <p:nvPr/>
        </p:nvSpPr>
        <p:spPr bwMode="auto">
          <a:xfrm>
            <a:off x="3033185" y="6067795"/>
            <a:ext cx="7512050" cy="48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1425" tIns="45713" rIns="91425" bIns="45713">
            <a:spAutoFit/>
          </a:bodyPr>
          <a:lstStyle>
            <a:lvl1pPr defTabSz="449263">
              <a:spcBef>
                <a:spcPct val="20000"/>
              </a:spcBef>
              <a:buChar char="•"/>
              <a:tabLst>
                <a:tab pos="0" algn="l"/>
                <a:tab pos="447675" algn="l"/>
                <a:tab pos="896938" algn="l"/>
                <a:tab pos="1346200" algn="l"/>
                <a:tab pos="1795463" algn="l"/>
                <a:tab pos="2244725" algn="l"/>
                <a:tab pos="2692400" algn="l"/>
                <a:tab pos="3143250" algn="l"/>
                <a:tab pos="3592513" algn="l"/>
                <a:tab pos="4040188" algn="l"/>
                <a:tab pos="4491038" algn="l"/>
                <a:tab pos="4940300" algn="l"/>
                <a:tab pos="5389563" algn="l"/>
                <a:tab pos="5837238" algn="l"/>
                <a:tab pos="6288088" algn="l"/>
                <a:tab pos="6737350" algn="l"/>
                <a:tab pos="7185025" algn="l"/>
                <a:tab pos="7634288" algn="l"/>
                <a:tab pos="8085138" algn="l"/>
                <a:tab pos="8534400" algn="l"/>
                <a:tab pos="8982075" algn="l"/>
              </a:tabLst>
              <a:defRPr sz="3200">
                <a:solidFill>
                  <a:schemeClr val="tx1"/>
                </a:solidFill>
                <a:latin typeface="Arial" charset="0"/>
                <a:ea typeface="ＭＳ Ｐゴシック" charset="-128"/>
                <a:cs typeface="Arial" charset="0"/>
              </a:defRPr>
            </a:lvl1pPr>
            <a:lvl2pPr marL="742950" indent="-285750" defTabSz="449263">
              <a:spcBef>
                <a:spcPct val="20000"/>
              </a:spcBef>
              <a:buChar char="–"/>
              <a:tabLst>
                <a:tab pos="0" algn="l"/>
                <a:tab pos="447675" algn="l"/>
                <a:tab pos="896938" algn="l"/>
                <a:tab pos="1346200" algn="l"/>
                <a:tab pos="1795463" algn="l"/>
                <a:tab pos="2244725" algn="l"/>
                <a:tab pos="2692400" algn="l"/>
                <a:tab pos="3143250" algn="l"/>
                <a:tab pos="3592513" algn="l"/>
                <a:tab pos="4040188" algn="l"/>
                <a:tab pos="4491038" algn="l"/>
                <a:tab pos="4940300" algn="l"/>
                <a:tab pos="5389563" algn="l"/>
                <a:tab pos="5837238" algn="l"/>
                <a:tab pos="6288088" algn="l"/>
                <a:tab pos="6737350" algn="l"/>
                <a:tab pos="7185025" algn="l"/>
                <a:tab pos="7634288" algn="l"/>
                <a:tab pos="8085138" algn="l"/>
                <a:tab pos="8534400" algn="l"/>
                <a:tab pos="8982075" algn="l"/>
              </a:tabLst>
              <a:defRPr sz="2800">
                <a:solidFill>
                  <a:schemeClr val="tx1"/>
                </a:solidFill>
                <a:latin typeface="Arial" charset="0"/>
                <a:ea typeface="Arial" charset="0"/>
                <a:cs typeface="Arial" charset="0"/>
              </a:defRPr>
            </a:lvl2pPr>
            <a:lvl3pPr marL="1143000" indent="-228600" defTabSz="449263">
              <a:spcBef>
                <a:spcPct val="20000"/>
              </a:spcBef>
              <a:buChar char="•"/>
              <a:tabLst>
                <a:tab pos="0" algn="l"/>
                <a:tab pos="447675" algn="l"/>
                <a:tab pos="896938" algn="l"/>
                <a:tab pos="1346200" algn="l"/>
                <a:tab pos="1795463" algn="l"/>
                <a:tab pos="2244725" algn="l"/>
                <a:tab pos="2692400" algn="l"/>
                <a:tab pos="3143250" algn="l"/>
                <a:tab pos="3592513" algn="l"/>
                <a:tab pos="4040188" algn="l"/>
                <a:tab pos="4491038" algn="l"/>
                <a:tab pos="4940300" algn="l"/>
                <a:tab pos="5389563" algn="l"/>
                <a:tab pos="5837238" algn="l"/>
                <a:tab pos="6288088" algn="l"/>
                <a:tab pos="6737350" algn="l"/>
                <a:tab pos="7185025" algn="l"/>
                <a:tab pos="7634288" algn="l"/>
                <a:tab pos="8085138" algn="l"/>
                <a:tab pos="8534400" algn="l"/>
                <a:tab pos="8982075" algn="l"/>
              </a:tabLst>
              <a:defRPr sz="2400">
                <a:solidFill>
                  <a:schemeClr val="tx1"/>
                </a:solidFill>
                <a:latin typeface="Arial" charset="0"/>
                <a:ea typeface="Arial" charset="0"/>
                <a:cs typeface="Arial" charset="0"/>
              </a:defRPr>
            </a:lvl3pPr>
            <a:lvl4pPr marL="1600200" indent="-228600" defTabSz="449263">
              <a:spcBef>
                <a:spcPct val="20000"/>
              </a:spcBef>
              <a:buChar char="–"/>
              <a:tabLst>
                <a:tab pos="0" algn="l"/>
                <a:tab pos="447675" algn="l"/>
                <a:tab pos="896938" algn="l"/>
                <a:tab pos="1346200" algn="l"/>
                <a:tab pos="1795463" algn="l"/>
                <a:tab pos="2244725" algn="l"/>
                <a:tab pos="2692400" algn="l"/>
                <a:tab pos="3143250" algn="l"/>
                <a:tab pos="3592513" algn="l"/>
                <a:tab pos="4040188" algn="l"/>
                <a:tab pos="4491038" algn="l"/>
                <a:tab pos="4940300" algn="l"/>
                <a:tab pos="5389563" algn="l"/>
                <a:tab pos="5837238" algn="l"/>
                <a:tab pos="6288088" algn="l"/>
                <a:tab pos="6737350" algn="l"/>
                <a:tab pos="7185025" algn="l"/>
                <a:tab pos="7634288" algn="l"/>
                <a:tab pos="8085138" algn="l"/>
                <a:tab pos="8534400" algn="l"/>
                <a:tab pos="8982075" algn="l"/>
              </a:tabLst>
              <a:defRPr sz="2000">
                <a:solidFill>
                  <a:schemeClr val="tx1"/>
                </a:solidFill>
                <a:latin typeface="Arial" charset="0"/>
                <a:ea typeface="Arial" charset="0"/>
                <a:cs typeface="Arial" charset="0"/>
              </a:defRPr>
            </a:lvl4pPr>
            <a:lvl5pPr marL="2057400" indent="-228600" defTabSz="449263">
              <a:spcBef>
                <a:spcPct val="20000"/>
              </a:spcBef>
              <a:buChar char="»"/>
              <a:tabLst>
                <a:tab pos="0" algn="l"/>
                <a:tab pos="447675" algn="l"/>
                <a:tab pos="896938" algn="l"/>
                <a:tab pos="1346200" algn="l"/>
                <a:tab pos="1795463" algn="l"/>
                <a:tab pos="2244725" algn="l"/>
                <a:tab pos="2692400" algn="l"/>
                <a:tab pos="3143250" algn="l"/>
                <a:tab pos="3592513" algn="l"/>
                <a:tab pos="4040188" algn="l"/>
                <a:tab pos="4491038" algn="l"/>
                <a:tab pos="4940300" algn="l"/>
                <a:tab pos="5389563" algn="l"/>
                <a:tab pos="5837238" algn="l"/>
                <a:tab pos="6288088" algn="l"/>
                <a:tab pos="6737350" algn="l"/>
                <a:tab pos="7185025" algn="l"/>
                <a:tab pos="7634288" algn="l"/>
                <a:tab pos="8085138" algn="l"/>
                <a:tab pos="8534400" algn="l"/>
                <a:tab pos="8982075" algn="l"/>
              </a:tabLst>
              <a:defRPr sz="2000">
                <a:solidFill>
                  <a:schemeClr val="tx1"/>
                </a:solidFill>
                <a:latin typeface="Arial" charset="0"/>
                <a:ea typeface="Arial" charset="0"/>
                <a:cs typeface="Arial" charset="0"/>
              </a:defRPr>
            </a:lvl5pPr>
            <a:lvl6pPr marL="25146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2400" algn="l"/>
                <a:tab pos="3143250" algn="l"/>
                <a:tab pos="3592513" algn="l"/>
                <a:tab pos="4040188" algn="l"/>
                <a:tab pos="4491038" algn="l"/>
                <a:tab pos="4940300" algn="l"/>
                <a:tab pos="5389563" algn="l"/>
                <a:tab pos="5837238" algn="l"/>
                <a:tab pos="6288088" algn="l"/>
                <a:tab pos="6737350" algn="l"/>
                <a:tab pos="7185025" algn="l"/>
                <a:tab pos="7634288" algn="l"/>
                <a:tab pos="8085138" algn="l"/>
                <a:tab pos="8534400" algn="l"/>
                <a:tab pos="8982075" algn="l"/>
              </a:tabLst>
              <a:defRPr sz="2000">
                <a:solidFill>
                  <a:schemeClr val="tx1"/>
                </a:solidFill>
                <a:latin typeface="Arial" charset="0"/>
                <a:ea typeface="Arial" charset="0"/>
                <a:cs typeface="Arial" charset="0"/>
              </a:defRPr>
            </a:lvl6pPr>
            <a:lvl7pPr marL="29718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2400" algn="l"/>
                <a:tab pos="3143250" algn="l"/>
                <a:tab pos="3592513" algn="l"/>
                <a:tab pos="4040188" algn="l"/>
                <a:tab pos="4491038" algn="l"/>
                <a:tab pos="4940300" algn="l"/>
                <a:tab pos="5389563" algn="l"/>
                <a:tab pos="5837238" algn="l"/>
                <a:tab pos="6288088" algn="l"/>
                <a:tab pos="6737350" algn="l"/>
                <a:tab pos="7185025" algn="l"/>
                <a:tab pos="7634288" algn="l"/>
                <a:tab pos="8085138" algn="l"/>
                <a:tab pos="8534400" algn="l"/>
                <a:tab pos="8982075" algn="l"/>
              </a:tabLst>
              <a:defRPr sz="2000">
                <a:solidFill>
                  <a:schemeClr val="tx1"/>
                </a:solidFill>
                <a:latin typeface="Arial" charset="0"/>
                <a:ea typeface="Arial" charset="0"/>
                <a:cs typeface="Arial" charset="0"/>
              </a:defRPr>
            </a:lvl7pPr>
            <a:lvl8pPr marL="34290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2400" algn="l"/>
                <a:tab pos="3143250" algn="l"/>
                <a:tab pos="3592513" algn="l"/>
                <a:tab pos="4040188" algn="l"/>
                <a:tab pos="4491038" algn="l"/>
                <a:tab pos="4940300" algn="l"/>
                <a:tab pos="5389563" algn="l"/>
                <a:tab pos="5837238" algn="l"/>
                <a:tab pos="6288088" algn="l"/>
                <a:tab pos="6737350" algn="l"/>
                <a:tab pos="7185025" algn="l"/>
                <a:tab pos="7634288" algn="l"/>
                <a:tab pos="8085138" algn="l"/>
                <a:tab pos="8534400" algn="l"/>
                <a:tab pos="8982075" algn="l"/>
              </a:tabLst>
              <a:defRPr sz="2000">
                <a:solidFill>
                  <a:schemeClr val="tx1"/>
                </a:solidFill>
                <a:latin typeface="Arial" charset="0"/>
                <a:ea typeface="Arial" charset="0"/>
                <a:cs typeface="Arial" charset="0"/>
              </a:defRPr>
            </a:lvl8pPr>
            <a:lvl9pPr marL="38862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2400" algn="l"/>
                <a:tab pos="3143250" algn="l"/>
                <a:tab pos="3592513" algn="l"/>
                <a:tab pos="4040188" algn="l"/>
                <a:tab pos="4491038" algn="l"/>
                <a:tab pos="4940300" algn="l"/>
                <a:tab pos="5389563" algn="l"/>
                <a:tab pos="5837238" algn="l"/>
                <a:tab pos="6288088" algn="l"/>
                <a:tab pos="6737350" algn="l"/>
                <a:tab pos="7185025" algn="l"/>
                <a:tab pos="7634288" algn="l"/>
                <a:tab pos="8085138" algn="l"/>
                <a:tab pos="8534400" algn="l"/>
                <a:tab pos="8982075" algn="l"/>
              </a:tabLst>
              <a:defRPr sz="2000">
                <a:solidFill>
                  <a:schemeClr val="tx1"/>
                </a:solidFill>
                <a:latin typeface="Arial" charset="0"/>
                <a:ea typeface="Arial" charset="0"/>
                <a:cs typeface="Arial" charset="0"/>
              </a:defRPr>
            </a:lvl9pPr>
          </a:lstStyle>
          <a:p>
            <a:pPr eaLnBrk="1" hangingPunct="1">
              <a:spcBef>
                <a:spcPct val="0"/>
              </a:spcBef>
              <a:buFontTx/>
              <a:buNone/>
            </a:pPr>
            <a:r>
              <a:rPr lang="en-GB" altLang="en-US" sz="2500" i="1" dirty="0">
                <a:solidFill>
                  <a:srgbClr val="C00000"/>
                </a:solidFill>
                <a:latin typeface="Bitstream Vera Sans" charset="0"/>
              </a:rPr>
              <a:t>Rontgen 1895,              </a:t>
            </a:r>
            <a:r>
              <a:rPr lang="el-GR" altLang="en-US" sz="2500" i="1" dirty="0">
                <a:solidFill>
                  <a:srgbClr val="C00000"/>
                </a:solidFill>
                <a:latin typeface="Bitstream Vera Sans" charset="0"/>
              </a:rPr>
              <a:t> </a:t>
            </a:r>
            <a:r>
              <a:rPr lang="en-GB" altLang="en-US" sz="2500" i="1" dirty="0">
                <a:solidFill>
                  <a:srgbClr val="C00000"/>
                </a:solidFill>
                <a:latin typeface="Bitstream Vera Sans" charset="0"/>
              </a:rPr>
              <a:t> to CERN technology 2018</a:t>
            </a:r>
            <a:endParaRPr lang="en-NZ" altLang="en-US" sz="2500" i="1" dirty="0">
              <a:solidFill>
                <a:srgbClr val="C00000"/>
              </a:solidFill>
              <a:latin typeface="Bitstream Vera Sans" charset="0"/>
            </a:endParaRPr>
          </a:p>
        </p:txBody>
      </p:sp>
      <p:pic>
        <p:nvPicPr>
          <p:cNvPr id="104452" name="Picture 1"/>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2032000" y="938256"/>
            <a:ext cx="3106739" cy="4551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453" name="Picture 1"/>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5757334" y="903372"/>
            <a:ext cx="4582608" cy="4586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4"/>
          <p:cNvSpPr txBox="1">
            <a:spLocks/>
          </p:cNvSpPr>
          <p:nvPr/>
        </p:nvSpPr>
        <p:spPr bwMode="auto">
          <a:xfrm>
            <a:off x="721279" y="51129"/>
            <a:ext cx="1106905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anchor="ctr">
            <a:sp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defRPr/>
            </a:pPr>
            <a:r>
              <a:rPr lang="el-GR" altLang="en-US" sz="3600" b="1" kern="0" dirty="0">
                <a:solidFill>
                  <a:srgbClr val="0000FF"/>
                </a:solidFill>
                <a:latin typeface="ArialMT" charset="0"/>
              </a:rPr>
              <a:t>Έγχρωμες ακτινογραφίες</a:t>
            </a:r>
            <a:endParaRPr lang="en-US" altLang="en-US" sz="3600" b="1" kern="0" dirty="0"/>
          </a:p>
        </p:txBody>
      </p:sp>
      <p:sp>
        <p:nvSpPr>
          <p:cNvPr id="12" name="Title 1"/>
          <p:cNvSpPr txBox="1">
            <a:spLocks/>
          </p:cNvSpPr>
          <p:nvPr/>
        </p:nvSpPr>
        <p:spPr>
          <a:xfrm>
            <a:off x="0" y="5595439"/>
            <a:ext cx="11226799" cy="99782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l-GR" altLang="en-US" sz="2800" b="1" dirty="0">
                <a:solidFill>
                  <a:srgbClr val="800000"/>
                </a:solidFill>
              </a:rPr>
              <a:t>Από την πρώτη ακτινογραφία, στην πρώτη έγχρωμη ακτινογραφία</a:t>
            </a:r>
            <a:endParaRPr lang="en-US" altLang="en-US" sz="2800" b="1" dirty="0">
              <a:solidFill>
                <a:srgbClr val="800000"/>
              </a:solidFill>
            </a:endParaRPr>
          </a:p>
        </p:txBody>
      </p:sp>
      <p:pic>
        <p:nvPicPr>
          <p:cNvPr id="2"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32991" y="5990111"/>
            <a:ext cx="1944157" cy="803585"/>
          </a:xfrm>
          <a:prstGeom prst="rect">
            <a:avLst/>
          </a:prstGeom>
        </p:spPr>
      </p:pic>
      <p:pic>
        <p:nvPicPr>
          <p:cNvPr id="9" name="Picture 8"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82214796"/>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7" name="Content Placeholder 3"/>
          <p:cNvPicPr>
            <a:picLocks noGrp="1" noChangeAspect="1"/>
          </p:cNvPicPr>
          <p:nvPr>
            <p:ph idx="1"/>
          </p:nvPr>
        </p:nvPicPr>
        <p:blipFill>
          <a:blip r:embed="rId2" cstate="email">
            <a:extLst>
              <a:ext uri="{28A0092B-C50C-407E-A947-70E740481C1C}">
                <a14:useLocalDpi xmlns:a14="http://schemas.microsoft.com/office/drawing/2010/main"/>
              </a:ext>
            </a:extLst>
          </a:blip>
          <a:srcRect/>
          <a:stretch>
            <a:fillRect/>
          </a:stretch>
        </p:blipFill>
        <p:spPr>
          <a:xfrm>
            <a:off x="3670115" y="1670057"/>
            <a:ext cx="8415867" cy="5175174"/>
          </a:xfrm>
        </p:spPr>
      </p:pic>
      <p:sp>
        <p:nvSpPr>
          <p:cNvPr id="101378" name="Title 1"/>
          <p:cNvSpPr>
            <a:spLocks noGrp="1"/>
          </p:cNvSpPr>
          <p:nvPr>
            <p:ph type="title"/>
          </p:nvPr>
        </p:nvSpPr>
        <p:spPr>
          <a:xfrm>
            <a:off x="1913467" y="638159"/>
            <a:ext cx="8754532" cy="997820"/>
          </a:xfrm>
        </p:spPr>
        <p:txBody>
          <a:bodyPr>
            <a:normAutofit/>
          </a:bodyPr>
          <a:lstStyle/>
          <a:p>
            <a:pPr algn="ctr"/>
            <a:r>
              <a:rPr lang="el-GR" altLang="en-US" sz="2800" b="1" dirty="0">
                <a:solidFill>
                  <a:srgbClr val="800000"/>
                </a:solidFill>
              </a:rPr>
              <a:t>Από την ανίχνευση σωματιδίων με ανιχνευτές </a:t>
            </a:r>
            <a:r>
              <a:rPr lang="en-US" altLang="en-US" sz="2800" b="1" dirty="0">
                <a:solidFill>
                  <a:srgbClr val="800000"/>
                </a:solidFill>
              </a:rPr>
              <a:t>silicon pixel </a:t>
            </a:r>
            <a:br>
              <a:rPr lang="en-US" altLang="en-US" sz="2800" b="1" dirty="0">
                <a:solidFill>
                  <a:srgbClr val="800000"/>
                </a:solidFill>
              </a:rPr>
            </a:br>
            <a:r>
              <a:rPr lang="el-GR" altLang="en-US" sz="2800" b="1" dirty="0">
                <a:solidFill>
                  <a:srgbClr val="800000"/>
                </a:solidFill>
              </a:rPr>
              <a:t>στην έγχρωμη «ακτινογραφία» (</a:t>
            </a:r>
            <a:r>
              <a:rPr lang="en-US" altLang="en-US" sz="2800" b="1" dirty="0" err="1">
                <a:solidFill>
                  <a:srgbClr val="800000"/>
                </a:solidFill>
              </a:rPr>
              <a:t>Medipix</a:t>
            </a:r>
            <a:r>
              <a:rPr lang="el-GR" altLang="en-US" sz="2800" b="1" dirty="0">
                <a:solidFill>
                  <a:srgbClr val="800000"/>
                </a:solidFill>
              </a:rPr>
              <a:t>)</a:t>
            </a:r>
            <a:endParaRPr lang="en-US" altLang="en-US" sz="2800" b="1" dirty="0">
              <a:solidFill>
                <a:srgbClr val="800000"/>
              </a:solidFill>
            </a:endParaRPr>
          </a:p>
        </p:txBody>
      </p:sp>
      <p:sp>
        <p:nvSpPr>
          <p:cNvPr id="7" name="Title 4"/>
          <p:cNvSpPr txBox="1">
            <a:spLocks/>
          </p:cNvSpPr>
          <p:nvPr/>
        </p:nvSpPr>
        <p:spPr bwMode="auto">
          <a:xfrm>
            <a:off x="721279" y="51129"/>
            <a:ext cx="1106905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anchor="ctr">
            <a:sp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defRPr/>
            </a:pPr>
            <a:r>
              <a:rPr lang="el-GR" altLang="en-US" sz="3600" b="1" kern="0" dirty="0">
                <a:solidFill>
                  <a:srgbClr val="0000FF"/>
                </a:solidFill>
                <a:latin typeface="ArialMT" charset="0"/>
              </a:rPr>
              <a:t>Έγχρωμες ακτινογραφίες</a:t>
            </a:r>
            <a:endParaRPr lang="en-US" altLang="en-US" sz="3600" b="1" kern="0" dirty="0"/>
          </a:p>
        </p:txBody>
      </p:sp>
      <p:sp>
        <p:nvSpPr>
          <p:cNvPr id="8" name="Title 1"/>
          <p:cNvSpPr txBox="1">
            <a:spLocks/>
          </p:cNvSpPr>
          <p:nvPr/>
        </p:nvSpPr>
        <p:spPr>
          <a:xfrm>
            <a:off x="4292464" y="1766605"/>
            <a:ext cx="6628064" cy="511175"/>
          </a:xfrm>
          <a:prstGeom prst="rect">
            <a:avLst/>
          </a:prstGeom>
        </p:spPr>
        <p:txBody>
          <a:bodyPr vert="horz" lIns="91184" tIns="45594" rIns="91184" bIns="45594" rtlCol="0" anchor="ctr">
            <a:normAutofit fontScale="90000" lnSpcReduction="10000"/>
          </a:bodyPr>
          <a:lstStyle>
            <a:lvl1pPr algn="l" defTabSz="914400" rtl="0" eaLnBrk="1" latinLnBrk="0" hangingPunct="1">
              <a:lnSpc>
                <a:spcPct val="90000"/>
              </a:lnSpc>
              <a:spcBef>
                <a:spcPct val="0"/>
              </a:spcBef>
              <a:buNone/>
              <a:defRPr sz="4400" kern="1200">
                <a:solidFill>
                  <a:srgbClr val="050A4F"/>
                </a:solidFill>
                <a:latin typeface="+mj-lt"/>
                <a:ea typeface="+mj-ea"/>
                <a:cs typeface="+mj-cs"/>
              </a:defRPr>
            </a:lvl1pPr>
          </a:lstStyle>
          <a:p>
            <a:r>
              <a:rPr lang="el-GR" altLang="en-US" sz="3600" b="1" dirty="0">
                <a:solidFill>
                  <a:srgbClr val="FFFF00"/>
                </a:solidFill>
              </a:rPr>
              <a:t>Βασίζεται σε τεχνολογία ανιχνευτών</a:t>
            </a:r>
            <a:endParaRPr lang="en-US" altLang="en-US" sz="3600" b="1" dirty="0">
              <a:solidFill>
                <a:srgbClr val="FFFF00"/>
              </a:solidFill>
            </a:endParaRPr>
          </a:p>
        </p:txBody>
      </p:sp>
      <p:pic>
        <p:nvPicPr>
          <p:cNvPr id="6"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1254" y="1670057"/>
            <a:ext cx="2759368" cy="19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81254" y="3834942"/>
            <a:ext cx="2751483" cy="2752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Footer Placeholder 3"/>
          <p:cNvSpPr txBox="1">
            <a:spLocks/>
          </p:cNvSpPr>
          <p:nvPr/>
        </p:nvSpPr>
        <p:spPr bwMode="auto">
          <a:xfrm>
            <a:off x="281254" y="6175169"/>
            <a:ext cx="37147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84" tIns="45594" rIns="91184" bIns="45594" anchor="ctr"/>
          <a:lstStyle>
            <a:lvl1pPr defTabSz="457200">
              <a:spcBef>
                <a:spcPct val="20000"/>
              </a:spcBef>
              <a:buChar char="•"/>
              <a:defRPr sz="3200">
                <a:solidFill>
                  <a:schemeClr val="tx1"/>
                </a:solidFill>
                <a:latin typeface="Arial" charset="0"/>
                <a:ea typeface="ＭＳ Ｐゴシック" charset="-128"/>
                <a:cs typeface="Arial" charset="0"/>
              </a:defRPr>
            </a:lvl1pPr>
            <a:lvl2pPr marL="742950" indent="-285750" defTabSz="457200">
              <a:spcBef>
                <a:spcPct val="20000"/>
              </a:spcBef>
              <a:buChar char="–"/>
              <a:defRPr sz="2800">
                <a:solidFill>
                  <a:schemeClr val="tx1"/>
                </a:solidFill>
                <a:latin typeface="Arial" charset="0"/>
                <a:ea typeface="Arial" charset="0"/>
                <a:cs typeface="Arial" charset="0"/>
              </a:defRPr>
            </a:lvl2pPr>
            <a:lvl3pPr marL="1143000" indent="-228600" defTabSz="457200">
              <a:spcBef>
                <a:spcPct val="20000"/>
              </a:spcBef>
              <a:buChar char="•"/>
              <a:defRPr sz="2400">
                <a:solidFill>
                  <a:schemeClr val="tx1"/>
                </a:solidFill>
                <a:latin typeface="Arial" charset="0"/>
                <a:ea typeface="Arial" charset="0"/>
                <a:cs typeface="Arial" charset="0"/>
              </a:defRPr>
            </a:lvl3pPr>
            <a:lvl4pPr marL="1600200" indent="-228600" defTabSz="457200">
              <a:spcBef>
                <a:spcPct val="20000"/>
              </a:spcBef>
              <a:buChar char="–"/>
              <a:defRPr sz="2000">
                <a:solidFill>
                  <a:schemeClr val="tx1"/>
                </a:solidFill>
                <a:latin typeface="Arial" charset="0"/>
                <a:ea typeface="Arial" charset="0"/>
                <a:cs typeface="Arial" charset="0"/>
              </a:defRPr>
            </a:lvl4pPr>
            <a:lvl5pPr marL="2057400" indent="-228600" defTabSz="457200">
              <a:spcBef>
                <a:spcPct val="20000"/>
              </a:spcBef>
              <a:buChar char="»"/>
              <a:defRPr sz="2000">
                <a:solidFill>
                  <a:schemeClr val="tx1"/>
                </a:solidFill>
                <a:latin typeface="Arial" charset="0"/>
                <a:ea typeface="Arial" charset="0"/>
                <a:cs typeface="Arial" charset="0"/>
              </a:defRPr>
            </a:lvl5pPr>
            <a:lvl6pPr marL="2514600" indent="-228600" defTabSz="4572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defTabSz="4572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defTabSz="4572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defTabSz="4572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it-IT" altLang="en-US" sz="1200" b="1" dirty="0" err="1">
                <a:solidFill>
                  <a:srgbClr val="FFFFFF"/>
                </a:solidFill>
                <a:latin typeface="Gill Sans Light" charset="0"/>
                <a:ea typeface="Gill Sans Light" charset="0"/>
                <a:cs typeface="Gill Sans Light" charset="0"/>
              </a:rPr>
              <a:t>Credits</a:t>
            </a:r>
            <a:r>
              <a:rPr lang="it-IT" altLang="en-US" sz="1200" b="1" dirty="0">
                <a:solidFill>
                  <a:srgbClr val="FFFFFF"/>
                </a:solidFill>
                <a:latin typeface="Gill Sans Light" charset="0"/>
                <a:ea typeface="Gill Sans Light" charset="0"/>
                <a:cs typeface="Gill Sans Light" charset="0"/>
              </a:rPr>
              <a:t>: Simon </a:t>
            </a:r>
            <a:r>
              <a:rPr lang="it-IT" altLang="en-US" sz="1200" b="1" dirty="0" err="1">
                <a:solidFill>
                  <a:srgbClr val="FFFFFF"/>
                </a:solidFill>
                <a:latin typeface="Gill Sans Light" charset="0"/>
                <a:ea typeface="Gill Sans Light" charset="0"/>
                <a:cs typeface="Gill Sans Light" charset="0"/>
              </a:rPr>
              <a:t>Procz</a:t>
            </a:r>
            <a:r>
              <a:rPr lang="it-IT" altLang="en-US" sz="1200" b="1" dirty="0">
                <a:solidFill>
                  <a:srgbClr val="FFFFFF"/>
                </a:solidFill>
                <a:latin typeface="Gill Sans Light" charset="0"/>
                <a:ea typeface="Gill Sans Light" charset="0"/>
                <a:cs typeface="Gill Sans Light" charset="0"/>
              </a:rPr>
              <a:t>, </a:t>
            </a:r>
          </a:p>
          <a:p>
            <a:pPr eaLnBrk="1" hangingPunct="1">
              <a:spcBef>
                <a:spcPct val="0"/>
              </a:spcBef>
              <a:buFontTx/>
              <a:buNone/>
            </a:pPr>
            <a:r>
              <a:rPr lang="it-IT" altLang="en-US" sz="1200" b="1" dirty="0" err="1">
                <a:solidFill>
                  <a:srgbClr val="FFFFFF"/>
                </a:solidFill>
                <a:latin typeface="Gill Sans Light" charset="0"/>
                <a:ea typeface="Gill Sans Light" charset="0"/>
                <a:cs typeface="Gill Sans Light" charset="0"/>
              </a:rPr>
              <a:t>University</a:t>
            </a:r>
            <a:r>
              <a:rPr lang="it-IT" altLang="en-US" sz="1200" b="1" dirty="0">
                <a:solidFill>
                  <a:srgbClr val="FFFFFF"/>
                </a:solidFill>
                <a:latin typeface="Gill Sans Light" charset="0"/>
                <a:ea typeface="Gill Sans Light" charset="0"/>
                <a:cs typeface="Gill Sans Light" charset="0"/>
              </a:rPr>
              <a:t> of Freiburg</a:t>
            </a:r>
            <a:endParaRPr lang="en-US" altLang="en-US" sz="1200" b="1" dirty="0">
              <a:solidFill>
                <a:srgbClr val="FFFFFF"/>
              </a:solidFill>
              <a:latin typeface="Gill Sans Light" charset="0"/>
              <a:ea typeface="Gill Sans Light" charset="0"/>
              <a:cs typeface="Gill Sans Light" charset="0"/>
            </a:endParaRPr>
          </a:p>
        </p:txBody>
      </p:sp>
      <p:pic>
        <p:nvPicPr>
          <p:cNvPr id="11" name="Picture 10"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93075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64301" y="1446214"/>
            <a:ext cx="4200525" cy="1703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4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59539" y="3439886"/>
            <a:ext cx="4203700" cy="2880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47" name="Rectangle 1"/>
          <p:cNvSpPr>
            <a:spLocks noChangeArrowheads="1"/>
          </p:cNvSpPr>
          <p:nvPr/>
        </p:nvSpPr>
        <p:spPr bwMode="auto">
          <a:xfrm>
            <a:off x="683636" y="989830"/>
            <a:ext cx="373595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defTabSz="180975">
              <a:spcBef>
                <a:spcPct val="20000"/>
              </a:spcBef>
              <a:buChar char="•"/>
              <a:defRPr sz="3200">
                <a:solidFill>
                  <a:schemeClr val="tx1"/>
                </a:solidFill>
                <a:latin typeface="Arial" charset="0"/>
                <a:ea typeface="ＭＳ Ｐゴシック" charset="-128"/>
                <a:cs typeface="Arial" charset="0"/>
              </a:defRPr>
            </a:lvl1pPr>
            <a:lvl2pPr marL="276225" indent="-138113" defTabSz="180975">
              <a:spcBef>
                <a:spcPct val="20000"/>
              </a:spcBef>
              <a:buChar char="–"/>
              <a:defRPr sz="2800">
                <a:solidFill>
                  <a:schemeClr val="tx1"/>
                </a:solidFill>
                <a:latin typeface="Arial" charset="0"/>
                <a:ea typeface="Arial" charset="0"/>
                <a:cs typeface="Arial" charset="0"/>
              </a:defRPr>
            </a:lvl2pPr>
            <a:lvl3pPr marL="1143000" indent="-228600" defTabSz="180975">
              <a:spcBef>
                <a:spcPct val="20000"/>
              </a:spcBef>
              <a:buChar char="•"/>
              <a:defRPr sz="2400">
                <a:solidFill>
                  <a:schemeClr val="tx1"/>
                </a:solidFill>
                <a:latin typeface="Arial" charset="0"/>
                <a:ea typeface="Arial" charset="0"/>
                <a:cs typeface="Arial" charset="0"/>
              </a:defRPr>
            </a:lvl3pPr>
            <a:lvl4pPr marL="1600200" indent="-228600" defTabSz="180975">
              <a:spcBef>
                <a:spcPct val="20000"/>
              </a:spcBef>
              <a:buChar char="–"/>
              <a:defRPr sz="2000">
                <a:solidFill>
                  <a:schemeClr val="tx1"/>
                </a:solidFill>
                <a:latin typeface="Arial" charset="0"/>
                <a:ea typeface="Arial" charset="0"/>
                <a:cs typeface="Arial" charset="0"/>
              </a:defRPr>
            </a:lvl4pPr>
            <a:lvl5pPr marL="2057400" indent="-228600" defTabSz="180975">
              <a:spcBef>
                <a:spcPct val="20000"/>
              </a:spcBef>
              <a:buChar char="»"/>
              <a:defRPr sz="2000">
                <a:solidFill>
                  <a:schemeClr val="tx1"/>
                </a:solidFill>
                <a:latin typeface="Arial" charset="0"/>
                <a:ea typeface="Arial" charset="0"/>
                <a:cs typeface="Arial" charset="0"/>
              </a:defRPr>
            </a:lvl5pPr>
            <a:lvl6pPr marL="2514600" indent="-228600" defTabSz="180975"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defTabSz="180975"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defTabSz="180975"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defTabSz="180975"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lvl="1">
              <a:lnSpc>
                <a:spcPct val="50000"/>
              </a:lnSpc>
              <a:spcBef>
                <a:spcPts val="1263"/>
              </a:spcBef>
              <a:buNone/>
            </a:pPr>
            <a:r>
              <a:rPr lang="el-GR" altLang="en-US" sz="1800" b="1" dirty="0">
                <a:solidFill>
                  <a:srgbClr val="A40000"/>
                </a:solidFill>
                <a:ea typeface="ＭＳ Ｐゴシック" charset="-128"/>
              </a:rPr>
              <a:t>Πρωτοποριακή έρευνα στο</a:t>
            </a:r>
            <a:r>
              <a:rPr lang="en-US" altLang="en-US" sz="1800" b="1" dirty="0">
                <a:solidFill>
                  <a:srgbClr val="A40000"/>
                </a:solidFill>
                <a:ea typeface="ＭＳ Ｐゴシック" charset="-128"/>
              </a:rPr>
              <a:t> GSI</a:t>
            </a:r>
          </a:p>
        </p:txBody>
      </p:sp>
      <p:pic>
        <p:nvPicPr>
          <p:cNvPr id="57349"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3636" y="1339726"/>
            <a:ext cx="4802764" cy="2594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5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3636" y="4084637"/>
            <a:ext cx="4802766" cy="2504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51" name="Rectangle 3"/>
          <p:cNvSpPr>
            <a:spLocks noChangeArrowheads="1"/>
          </p:cNvSpPr>
          <p:nvPr/>
        </p:nvSpPr>
        <p:spPr bwMode="auto">
          <a:xfrm>
            <a:off x="6180673" y="934131"/>
            <a:ext cx="476143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FontTx/>
              <a:buNone/>
            </a:pPr>
            <a:r>
              <a:rPr lang="el-GR" altLang="en-US" sz="2000" b="1" dirty="0">
                <a:solidFill>
                  <a:srgbClr val="7030A0"/>
                </a:solidFill>
              </a:rPr>
              <a:t>Ιόντα άνθρακα για θεραπεία καρκίνου</a:t>
            </a:r>
            <a:endParaRPr lang="en-US" altLang="en-US" sz="2000" b="1" dirty="0">
              <a:solidFill>
                <a:srgbClr val="7030A0"/>
              </a:solidFill>
            </a:endParaRPr>
          </a:p>
        </p:txBody>
      </p:sp>
      <p:pic>
        <p:nvPicPr>
          <p:cNvPr id="13" name="Picture 12"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itel 1"/>
          <p:cNvSpPr txBox="1">
            <a:spLocks/>
          </p:cNvSpPr>
          <p:nvPr/>
        </p:nvSpPr>
        <p:spPr bwMode="auto">
          <a:xfrm>
            <a:off x="1617664" y="119857"/>
            <a:ext cx="10799011" cy="570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None/>
            </a:pPr>
            <a:r>
              <a:rPr lang="el-GR" altLang="en-US" sz="3600" b="1" dirty="0" err="1">
                <a:solidFill>
                  <a:srgbClr val="0000FF"/>
                </a:solidFill>
              </a:rPr>
              <a:t>Βαρέα</a:t>
            </a:r>
            <a:r>
              <a:rPr lang="el-GR" altLang="en-US" sz="3600" b="1" dirty="0">
                <a:solidFill>
                  <a:srgbClr val="0000FF"/>
                </a:solidFill>
              </a:rPr>
              <a:t> Ιόντα για Θεραπεία Καρκίνου στο</a:t>
            </a:r>
            <a:r>
              <a:rPr lang="en-US" altLang="en-US" sz="3600" b="1" dirty="0">
                <a:solidFill>
                  <a:srgbClr val="0000FF"/>
                </a:solidFill>
              </a:rPr>
              <a:t> GSI</a:t>
            </a:r>
            <a:endParaRPr lang="de-DE" altLang="en-US" sz="3600" b="1" dirty="0">
              <a:solidFill>
                <a:srgbClr val="0000FF"/>
              </a:solidFill>
            </a:endParaRPr>
          </a:p>
        </p:txBody>
      </p:sp>
    </p:spTree>
    <p:extLst>
      <p:ext uri="{BB962C8B-B14F-4D97-AF65-F5344CB8AC3E}">
        <p14:creationId xmlns:p14="http://schemas.microsoft.com/office/powerpoint/2010/main" val="11565666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761"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1464" y="908050"/>
            <a:ext cx="6137275"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7762" name="Text Box 4"/>
          <p:cNvSpPr txBox="1">
            <a:spLocks noChangeArrowheads="1"/>
          </p:cNvSpPr>
          <p:nvPr/>
        </p:nvSpPr>
        <p:spPr bwMode="auto">
          <a:xfrm>
            <a:off x="1774825" y="1144588"/>
            <a:ext cx="2089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endParaRPr lang="en-GB" altLang="de-DE" sz="1800">
              <a:solidFill>
                <a:srgbClr val="000000"/>
              </a:solidFill>
            </a:endParaRPr>
          </a:p>
        </p:txBody>
      </p:sp>
      <p:sp>
        <p:nvSpPr>
          <p:cNvPr id="117763" name="Text Box 6"/>
          <p:cNvSpPr txBox="1">
            <a:spLocks noChangeArrowheads="1"/>
          </p:cNvSpPr>
          <p:nvPr/>
        </p:nvSpPr>
        <p:spPr bwMode="auto">
          <a:xfrm>
            <a:off x="1703389" y="6488113"/>
            <a:ext cx="32146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de-DE" altLang="de-DE" sz="2000" i="1" dirty="0">
                <a:solidFill>
                  <a:srgbClr val="FFFFFF"/>
                </a:solidFill>
              </a:rPr>
              <a:t>Haberer</a:t>
            </a:r>
            <a:r>
              <a:rPr lang="de-DE" altLang="de-DE" sz="1800" i="1" dirty="0">
                <a:solidFill>
                  <a:srgbClr val="FFFFFF"/>
                </a:solidFill>
              </a:rPr>
              <a:t> et al., NIM A , 1993</a:t>
            </a:r>
          </a:p>
        </p:txBody>
      </p:sp>
      <p:sp>
        <p:nvSpPr>
          <p:cNvPr id="117764" name="Text Box 6"/>
          <p:cNvSpPr txBox="1">
            <a:spLocks noChangeArrowheads="1"/>
          </p:cNvSpPr>
          <p:nvPr/>
        </p:nvSpPr>
        <p:spPr bwMode="auto">
          <a:xfrm>
            <a:off x="1395414" y="5313415"/>
            <a:ext cx="32146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de-DE" altLang="de-DE" sz="2000" b="1" i="1">
                <a:solidFill>
                  <a:srgbClr val="2B4FCD"/>
                </a:solidFill>
              </a:rPr>
              <a:t>Haberer</a:t>
            </a:r>
            <a:r>
              <a:rPr lang="de-DE" altLang="de-DE" sz="1800" b="1" i="1">
                <a:solidFill>
                  <a:srgbClr val="2B4FCD"/>
                </a:solidFill>
              </a:rPr>
              <a:t> et al., NIM A , 1993</a:t>
            </a:r>
          </a:p>
        </p:txBody>
      </p:sp>
      <p:sp>
        <p:nvSpPr>
          <p:cNvPr id="10" name="Title 4"/>
          <p:cNvSpPr txBox="1">
            <a:spLocks/>
          </p:cNvSpPr>
          <p:nvPr/>
        </p:nvSpPr>
        <p:spPr bwMode="auto">
          <a:xfrm>
            <a:off x="1490163" y="4865094"/>
            <a:ext cx="30251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sp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defRPr/>
            </a:pPr>
            <a:r>
              <a:rPr lang="en-US" sz="2400" b="1" kern="0" dirty="0" err="1">
                <a:solidFill>
                  <a:schemeClr val="bg1"/>
                </a:solidFill>
                <a:latin typeface="ArialMT" charset="0"/>
              </a:rPr>
              <a:t>Rasterscan</a:t>
            </a:r>
            <a:r>
              <a:rPr lang="en-US" sz="2400" b="1" kern="0" dirty="0">
                <a:solidFill>
                  <a:schemeClr val="bg1"/>
                </a:solidFill>
                <a:latin typeface="ArialMT" charset="0"/>
              </a:rPr>
              <a:t> Method</a:t>
            </a:r>
          </a:p>
        </p:txBody>
      </p:sp>
      <p:pic>
        <p:nvPicPr>
          <p:cNvPr id="117766" name="Content Placeholder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77150" y="908050"/>
            <a:ext cx="2990850"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pic>
      <p:pic>
        <p:nvPicPr>
          <p:cNvPr id="11" name="Picture 10"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el 1"/>
          <p:cNvSpPr txBox="1">
            <a:spLocks/>
          </p:cNvSpPr>
          <p:nvPr/>
        </p:nvSpPr>
        <p:spPr bwMode="auto">
          <a:xfrm>
            <a:off x="1617664" y="119857"/>
            <a:ext cx="10799011" cy="570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el-GR" altLang="en-US" sz="3600" b="1" dirty="0" err="1">
                <a:solidFill>
                  <a:srgbClr val="0000FF"/>
                </a:solidFill>
              </a:rPr>
              <a:t>Βαρέα</a:t>
            </a:r>
            <a:r>
              <a:rPr lang="el-GR" altLang="en-US" sz="3600" b="1" dirty="0">
                <a:solidFill>
                  <a:srgbClr val="0000FF"/>
                </a:solidFill>
              </a:rPr>
              <a:t> Ιόντα για Θεραπεία Καρκίνου στο</a:t>
            </a:r>
            <a:r>
              <a:rPr lang="en-US" altLang="en-US" sz="3600" b="1" dirty="0">
                <a:solidFill>
                  <a:srgbClr val="0000FF"/>
                </a:solidFill>
              </a:rPr>
              <a:t> GSI</a:t>
            </a:r>
            <a:endParaRPr lang="de-DE" altLang="en-US" sz="3600" b="1" dirty="0">
              <a:solidFill>
                <a:srgbClr val="0000FF"/>
              </a:solidFill>
            </a:endParaRPr>
          </a:p>
        </p:txBody>
      </p:sp>
      <p:sp>
        <p:nvSpPr>
          <p:cNvPr id="13" name="Rectangle 3"/>
          <p:cNvSpPr>
            <a:spLocks noChangeArrowheads="1"/>
          </p:cNvSpPr>
          <p:nvPr/>
        </p:nvSpPr>
        <p:spPr bwMode="auto">
          <a:xfrm>
            <a:off x="1014572" y="5925811"/>
            <a:ext cx="10840278" cy="679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charset="0"/>
                <a:ea typeface="ＭＳ Ｐゴシック" charset="-128"/>
                <a:cs typeface="Arial" charset="0"/>
              </a:defRPr>
            </a:lvl1pPr>
            <a:lvl2pPr>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lvl="1">
              <a:lnSpc>
                <a:spcPct val="50000"/>
              </a:lnSpc>
              <a:spcBef>
                <a:spcPts val="1688"/>
              </a:spcBef>
              <a:buNone/>
            </a:pPr>
            <a:r>
              <a:rPr lang="el-GR" altLang="en-US" sz="2400" b="1" dirty="0">
                <a:solidFill>
                  <a:srgbClr val="A40000"/>
                </a:solidFill>
                <a:ea typeface="ＭＳ Ｐゴシック" charset="-128"/>
              </a:rPr>
              <a:t>Εφαρμόσθηκε στα κέντρα θεραπείας του </a:t>
            </a:r>
            <a:r>
              <a:rPr lang="en-US" altLang="en-US" sz="2400" b="1" dirty="0">
                <a:solidFill>
                  <a:srgbClr val="A40000"/>
                </a:solidFill>
                <a:ea typeface="ＭＳ Ｐゴシック" charset="-128"/>
              </a:rPr>
              <a:t>HIT </a:t>
            </a:r>
            <a:r>
              <a:rPr lang="el-GR" altLang="en-US" sz="2400" b="1" dirty="0">
                <a:solidFill>
                  <a:srgbClr val="A40000"/>
                </a:solidFill>
                <a:ea typeface="ＭＳ Ｐゴシック" charset="-128"/>
              </a:rPr>
              <a:t>της </a:t>
            </a:r>
            <a:r>
              <a:rPr lang="el-GR" altLang="en-US" sz="2400" b="1" dirty="0" err="1">
                <a:solidFill>
                  <a:srgbClr val="A40000"/>
                </a:solidFill>
                <a:ea typeface="ＭＳ Ｐゴシック" charset="-128"/>
              </a:rPr>
              <a:t>Χαιδελβέργης</a:t>
            </a:r>
            <a:r>
              <a:rPr lang="el-GR" altLang="en-US" sz="2400" b="1" dirty="0">
                <a:solidFill>
                  <a:srgbClr val="A40000"/>
                </a:solidFill>
                <a:ea typeface="ＭＳ Ｐゴシック" charset="-128"/>
              </a:rPr>
              <a:t> </a:t>
            </a:r>
          </a:p>
          <a:p>
            <a:pPr lvl="1">
              <a:lnSpc>
                <a:spcPct val="50000"/>
              </a:lnSpc>
              <a:spcBef>
                <a:spcPts val="1688"/>
              </a:spcBef>
              <a:buNone/>
            </a:pPr>
            <a:r>
              <a:rPr lang="el-GR" altLang="en-US" sz="2400" b="1" dirty="0">
                <a:solidFill>
                  <a:srgbClr val="A40000"/>
                </a:solidFill>
                <a:ea typeface="ＭＳ Ｐゴシック" charset="-128"/>
              </a:rPr>
              <a:t>και </a:t>
            </a:r>
            <a:r>
              <a:rPr lang="en-US" altLang="en-US" sz="2400" b="1" dirty="0">
                <a:solidFill>
                  <a:srgbClr val="A40000"/>
                </a:solidFill>
                <a:ea typeface="ＭＳ Ｐゴシック" charset="-128"/>
              </a:rPr>
              <a:t>MIT </a:t>
            </a:r>
            <a:r>
              <a:rPr lang="el-GR" altLang="en-US" sz="2400" b="1" dirty="0">
                <a:solidFill>
                  <a:srgbClr val="A40000"/>
                </a:solidFill>
                <a:ea typeface="ＭＳ Ｐゴシック" charset="-128"/>
              </a:rPr>
              <a:t>στο </a:t>
            </a:r>
            <a:r>
              <a:rPr lang="en-US" altLang="en-US" sz="2400" b="1" dirty="0">
                <a:solidFill>
                  <a:srgbClr val="A40000"/>
                </a:solidFill>
                <a:ea typeface="ＭＳ Ｐゴシック" charset="-128"/>
              </a:rPr>
              <a:t>Marburg </a:t>
            </a:r>
            <a:r>
              <a:rPr lang="el-GR" altLang="en-US" sz="2400" b="1" dirty="0">
                <a:solidFill>
                  <a:srgbClr val="A40000"/>
                </a:solidFill>
                <a:ea typeface="ＭＳ Ｐゴシック" charset="-128"/>
              </a:rPr>
              <a:t>της Γερμανίας</a:t>
            </a:r>
            <a:endParaRPr lang="en-US" altLang="en-US" sz="2400" b="1" dirty="0">
              <a:solidFill>
                <a:srgbClr val="A40000"/>
              </a:solidFill>
              <a:ea typeface="ＭＳ Ｐゴシック" charset="-128"/>
            </a:endParaRPr>
          </a:p>
        </p:txBody>
      </p:sp>
    </p:spTree>
    <p:extLst>
      <p:ext uri="{BB962C8B-B14F-4D97-AF65-F5344CB8AC3E}">
        <p14:creationId xmlns:p14="http://schemas.microsoft.com/office/powerpoint/2010/main" val="10324665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19976" y="1349829"/>
            <a:ext cx="9610882" cy="5307502"/>
          </a:xfrm>
        </p:spPr>
      </p:pic>
      <p:pic>
        <p:nvPicPr>
          <p:cNvPr id="5" name="Picture 4"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el 1"/>
          <p:cNvSpPr txBox="1">
            <a:spLocks/>
          </p:cNvSpPr>
          <p:nvPr/>
        </p:nvSpPr>
        <p:spPr bwMode="auto">
          <a:xfrm>
            <a:off x="1245805" y="238921"/>
            <a:ext cx="12012483" cy="1110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None/>
            </a:pPr>
            <a:r>
              <a:rPr lang="el-GR" altLang="en-US" sz="3600" b="1" dirty="0" err="1">
                <a:solidFill>
                  <a:srgbClr val="0000FF"/>
                </a:solidFill>
              </a:rPr>
              <a:t>Βαρέα</a:t>
            </a:r>
            <a:r>
              <a:rPr lang="el-GR" altLang="en-US" sz="3600" b="1" dirty="0">
                <a:solidFill>
                  <a:srgbClr val="0000FF"/>
                </a:solidFill>
              </a:rPr>
              <a:t> Ιόντα για Θεραπεία Καρκίνου στο πανεπιστημιακό νοσοκομείο της </a:t>
            </a:r>
            <a:r>
              <a:rPr lang="el-GR" altLang="en-US" sz="3600" b="1" dirty="0" err="1">
                <a:solidFill>
                  <a:srgbClr val="0000FF"/>
                </a:solidFill>
              </a:rPr>
              <a:t>Χαιδελβεργης</a:t>
            </a:r>
            <a:endParaRPr lang="de-DE" altLang="en-US" sz="3600" b="1" dirty="0">
              <a:solidFill>
                <a:srgbClr val="0000FF"/>
              </a:solidFill>
            </a:endParaRPr>
          </a:p>
          <a:p>
            <a:pPr eaLnBrk="1" hangingPunct="1">
              <a:spcBef>
                <a:spcPct val="0"/>
              </a:spcBef>
              <a:buFontTx/>
              <a:buNone/>
            </a:pPr>
            <a:endParaRPr lang="de-DE" altLang="en-US" sz="3600" b="1" dirty="0">
              <a:solidFill>
                <a:srgbClr val="0000FF"/>
              </a:solidFill>
            </a:endParaRPr>
          </a:p>
        </p:txBody>
      </p:sp>
    </p:spTree>
    <p:extLst>
      <p:ext uri="{BB962C8B-B14F-4D97-AF65-F5344CB8AC3E}">
        <p14:creationId xmlns:p14="http://schemas.microsoft.com/office/powerpoint/2010/main" val="14558868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77702" y="1182738"/>
            <a:ext cx="8197463" cy="4318261"/>
          </a:xfrm>
          <a:prstGeom prst="rect">
            <a:avLst/>
          </a:prstGeom>
        </p:spPr>
      </p:pic>
      <p:sp>
        <p:nvSpPr>
          <p:cNvPr id="5" name="Slide Number Placeholder 4"/>
          <p:cNvSpPr>
            <a:spLocks noGrp="1"/>
          </p:cNvSpPr>
          <p:nvPr>
            <p:ph type="sldNum" sz="quarter" idx="12"/>
          </p:nvPr>
        </p:nvSpPr>
        <p:spPr/>
        <p:txBody>
          <a:bodyPr/>
          <a:lstStyle/>
          <a:p>
            <a:fld id="{F03EBE30-3689-42B7-ABF5-604AC779A0A8}" type="slidenum">
              <a:rPr lang="el-GR" smtClean="0"/>
              <a:t>3</a:t>
            </a:fld>
            <a:endParaRPr lang="el-GR" dirty="0"/>
          </a:p>
        </p:txBody>
      </p:sp>
      <p:sp>
        <p:nvSpPr>
          <p:cNvPr id="8" name="Rectangle 3"/>
          <p:cNvSpPr>
            <a:spLocks noChangeArrowheads="1"/>
          </p:cNvSpPr>
          <p:nvPr/>
        </p:nvSpPr>
        <p:spPr bwMode="auto">
          <a:xfrm>
            <a:off x="3207771" y="685157"/>
            <a:ext cx="60715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FontTx/>
              <a:buNone/>
            </a:pPr>
            <a:r>
              <a:rPr lang="en-US" altLang="en-US" sz="2400" b="1" dirty="0" smtClean="0">
                <a:solidFill>
                  <a:srgbClr val="7030A0"/>
                </a:solidFill>
                <a:latin typeface="Calibri" charset="0"/>
                <a:hlinkClick r:id="rId3"/>
              </a:rPr>
              <a:t>PTMC:   https</a:t>
            </a:r>
            <a:r>
              <a:rPr lang="en-US" altLang="en-US" sz="2400" b="1" dirty="0">
                <a:solidFill>
                  <a:srgbClr val="7030A0"/>
                </a:solidFill>
                <a:latin typeface="Calibri" charset="0"/>
                <a:hlinkClick r:id="rId3"/>
              </a:rPr>
              <a:t>://indico.cern.ch/event/840212/</a:t>
            </a:r>
            <a:endParaRPr lang="en-US" altLang="en-US" sz="2400" b="1" dirty="0">
              <a:solidFill>
                <a:srgbClr val="7030A0"/>
              </a:solidFill>
            </a:endParaRPr>
          </a:p>
        </p:txBody>
      </p:sp>
      <p:sp>
        <p:nvSpPr>
          <p:cNvPr id="2" name="Rectangle 1"/>
          <p:cNvSpPr/>
          <p:nvPr/>
        </p:nvSpPr>
        <p:spPr>
          <a:xfrm>
            <a:off x="30996" y="4454113"/>
            <a:ext cx="6096000" cy="1015663"/>
          </a:xfrm>
          <a:prstGeom prst="rect">
            <a:avLst/>
          </a:prstGeom>
        </p:spPr>
        <p:txBody>
          <a:bodyPr>
            <a:spAutoFit/>
          </a:bodyPr>
          <a:lstStyle/>
          <a:p>
            <a:pPr>
              <a:spcAft>
                <a:spcPts val="0"/>
              </a:spcAft>
            </a:pPr>
            <a:r>
              <a:rPr lang="en-GB" sz="2000" b="1" dirty="0" smtClean="0">
                <a:solidFill>
                  <a:srgbClr val="7030A0"/>
                </a:solidFill>
                <a:latin typeface="Calibri" charset="0"/>
                <a:ea typeface="Calibri" charset="0"/>
              </a:rPr>
              <a:t>PTMC2022 online:</a:t>
            </a:r>
          </a:p>
          <a:p>
            <a:pPr>
              <a:spcAft>
                <a:spcPts val="0"/>
              </a:spcAft>
            </a:pPr>
            <a:r>
              <a:rPr lang="en-GB" sz="2000" b="1" dirty="0">
                <a:solidFill>
                  <a:srgbClr val="7030A0"/>
                </a:solidFill>
                <a:latin typeface="Calibri" charset="0"/>
                <a:ea typeface="Calibri" charset="0"/>
              </a:rPr>
              <a:t>o</a:t>
            </a:r>
            <a:r>
              <a:rPr lang="en-GB" sz="2000" b="1" dirty="0" smtClean="0">
                <a:solidFill>
                  <a:srgbClr val="7030A0"/>
                </a:solidFill>
                <a:latin typeface="Calibri" charset="0"/>
                <a:ea typeface="Calibri" charset="0"/>
              </a:rPr>
              <a:t>ngoing: 6 sessions online and in-person participation </a:t>
            </a:r>
          </a:p>
          <a:p>
            <a:pPr>
              <a:spcAft>
                <a:spcPts val="0"/>
              </a:spcAft>
            </a:pPr>
            <a:r>
              <a:rPr lang="en-GB" sz="2000" b="1" dirty="0" smtClean="0">
                <a:solidFill>
                  <a:srgbClr val="7030A0"/>
                </a:solidFill>
                <a:latin typeface="Calibri" charset="0"/>
                <a:ea typeface="Calibri" charset="0"/>
              </a:rPr>
              <a:t>from 22 countries and 37 institutes</a:t>
            </a:r>
            <a:endParaRPr lang="en-GB" sz="2000" b="1" dirty="0">
              <a:solidFill>
                <a:srgbClr val="7030A0"/>
              </a:solidFill>
              <a:effectLst/>
              <a:latin typeface="Times New Roman" charset="0"/>
              <a:ea typeface="Calibri" charset="0"/>
            </a:endParaRPr>
          </a:p>
        </p:txBody>
      </p:sp>
      <p:sp>
        <p:nvSpPr>
          <p:cNvPr id="12" name="Titel 1"/>
          <p:cNvSpPr txBox="1">
            <a:spLocks/>
          </p:cNvSpPr>
          <p:nvPr/>
        </p:nvSpPr>
        <p:spPr bwMode="auto">
          <a:xfrm>
            <a:off x="1909105" y="0"/>
            <a:ext cx="9533595" cy="86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lgn="l" eaLnBrk="1" hangingPunct="1">
              <a:defRPr/>
            </a:pPr>
            <a:r>
              <a:rPr lang="de-DE" altLang="en-US" sz="3600" b="1" kern="0" dirty="0" err="1" smtClean="0">
                <a:solidFill>
                  <a:srgbClr val="0000FF"/>
                </a:solidFill>
                <a:latin typeface="Arial" charset="0"/>
                <a:ea typeface="Arial" charset="0"/>
                <a:cs typeface="Arial" charset="0"/>
              </a:rPr>
              <a:t>Participants</a:t>
            </a:r>
            <a:r>
              <a:rPr lang="de-DE" altLang="en-US" sz="3600" b="1" kern="0" dirty="0" smtClean="0">
                <a:solidFill>
                  <a:srgbClr val="0000FF"/>
                </a:solidFill>
                <a:latin typeface="Arial" charset="0"/>
                <a:ea typeface="Arial" charset="0"/>
                <a:cs typeface="Arial" charset="0"/>
              </a:rPr>
              <a:t> </a:t>
            </a:r>
            <a:r>
              <a:rPr lang="de-DE" altLang="en-US" sz="3600" b="1" kern="0" dirty="0" err="1" smtClean="0">
                <a:solidFill>
                  <a:srgbClr val="0000FF"/>
                </a:solidFill>
                <a:latin typeface="Arial" charset="0"/>
                <a:ea typeface="Arial" charset="0"/>
                <a:cs typeface="Arial" charset="0"/>
              </a:rPr>
              <a:t>of</a:t>
            </a:r>
            <a:r>
              <a:rPr lang="de-DE" altLang="en-US" sz="3600" b="1" kern="0" dirty="0" smtClean="0">
                <a:solidFill>
                  <a:srgbClr val="0000FF"/>
                </a:solidFill>
                <a:latin typeface="Arial" charset="0"/>
                <a:ea typeface="Arial" charset="0"/>
                <a:cs typeface="Arial" charset="0"/>
              </a:rPr>
              <a:t> online PTMC in IMC2022</a:t>
            </a:r>
            <a:endParaRPr lang="de-DE" altLang="en-US" sz="3600" b="1" kern="0" dirty="0">
              <a:solidFill>
                <a:srgbClr val="C00000"/>
              </a:solidFill>
              <a:latin typeface="Arial" charset="0"/>
              <a:ea typeface="Arial" charset="0"/>
              <a:cs typeface="Arial" charset="0"/>
            </a:endParaRPr>
          </a:p>
        </p:txBody>
      </p:sp>
      <p:sp>
        <p:nvSpPr>
          <p:cNvPr id="13" name="Rectangle 10"/>
          <p:cNvSpPr>
            <a:spLocks noChangeArrowheads="1"/>
          </p:cNvSpPr>
          <p:nvPr/>
        </p:nvSpPr>
        <p:spPr bwMode="auto">
          <a:xfrm>
            <a:off x="48213" y="5505692"/>
            <a:ext cx="605390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FontTx/>
              <a:buNone/>
            </a:pPr>
            <a:r>
              <a:rPr lang="en-US" altLang="en-US" sz="1800" dirty="0">
                <a:solidFill>
                  <a:srgbClr val="0000FF"/>
                </a:solidFill>
                <a:latin typeface="ArialMT" charset="0"/>
              </a:rPr>
              <a:t>w</a:t>
            </a:r>
            <a:r>
              <a:rPr lang="en-US" altLang="en-US" sz="1800" dirty="0" smtClean="0">
                <a:solidFill>
                  <a:srgbClr val="0000FF"/>
                </a:solidFill>
                <a:latin typeface="ArialMT" charset="0"/>
              </a:rPr>
              <a:t>eb pages with agendas of every institute with material</a:t>
            </a:r>
          </a:p>
          <a:p>
            <a:pPr>
              <a:spcBef>
                <a:spcPct val="0"/>
              </a:spcBef>
              <a:buFontTx/>
              <a:buNone/>
            </a:pPr>
            <a:r>
              <a:rPr lang="en-US" altLang="en-US" sz="1800" dirty="0" smtClean="0">
                <a:solidFill>
                  <a:srgbClr val="0000FF"/>
                </a:solidFill>
                <a:latin typeface="ArialMT" charset="0"/>
              </a:rPr>
              <a:t>in different languages, publicly available for future events </a:t>
            </a:r>
            <a:endParaRPr lang="en-US" altLang="en-US" sz="1800" dirty="0">
              <a:solidFill>
                <a:srgbClr val="0000FF"/>
              </a:solidFill>
              <a:latin typeface="ArialMT" charset="0"/>
            </a:endParaRPr>
          </a:p>
        </p:txBody>
      </p:sp>
      <p:sp>
        <p:nvSpPr>
          <p:cNvPr id="3" name="Rectangle 2"/>
          <p:cNvSpPr/>
          <p:nvPr/>
        </p:nvSpPr>
        <p:spPr>
          <a:xfrm>
            <a:off x="1649384" y="6347450"/>
            <a:ext cx="8905460" cy="369332"/>
          </a:xfrm>
          <a:prstGeom prst="rect">
            <a:avLst/>
          </a:prstGeom>
        </p:spPr>
        <p:txBody>
          <a:bodyPr wrap="square">
            <a:spAutoFit/>
          </a:bodyPr>
          <a:lstStyle/>
          <a:p>
            <a:pPr>
              <a:spcBef>
                <a:spcPct val="0"/>
              </a:spcBef>
              <a:buFontTx/>
              <a:buNone/>
            </a:pPr>
            <a:r>
              <a:rPr lang="en-US" altLang="en-US" b="1" dirty="0" smtClean="0">
                <a:solidFill>
                  <a:srgbClr val="C00000"/>
                </a:solidFill>
                <a:latin typeface="ArialMT" charset="0"/>
              </a:rPr>
              <a:t>Interest of students, motivation of tutors (</a:t>
            </a:r>
            <a:r>
              <a:rPr lang="en-US" altLang="en-US" b="1" u="sng" dirty="0" smtClean="0">
                <a:solidFill>
                  <a:srgbClr val="C00000"/>
                </a:solidFill>
                <a:latin typeface="ArialMT" charset="0"/>
              </a:rPr>
              <a:t>voluntary work</a:t>
            </a:r>
            <a:r>
              <a:rPr lang="en-US" altLang="en-US" b="1" dirty="0" smtClean="0">
                <a:solidFill>
                  <a:srgbClr val="C00000"/>
                </a:solidFill>
                <a:latin typeface="ArialMT" charset="0"/>
              </a:rPr>
              <a:t>), potential impact</a:t>
            </a:r>
            <a:endParaRPr lang="en-US" altLang="en-US" b="1" dirty="0">
              <a:solidFill>
                <a:srgbClr val="C00000"/>
              </a:solidFill>
              <a:latin typeface="ArialMT" charset="0"/>
            </a:endParaRPr>
          </a:p>
        </p:txBody>
      </p:sp>
    </p:spTree>
    <p:extLst>
      <p:ext uri="{BB962C8B-B14F-4D97-AF65-F5344CB8AC3E}">
        <p14:creationId xmlns:p14="http://schemas.microsoft.com/office/powerpoint/2010/main" val="165007333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Title 4"/>
          <p:cNvSpPr>
            <a:spLocks noGrp="1"/>
          </p:cNvSpPr>
          <p:nvPr>
            <p:ph type="title"/>
          </p:nvPr>
        </p:nvSpPr>
        <p:spPr>
          <a:xfrm>
            <a:off x="495198" y="1602896"/>
            <a:ext cx="4108432" cy="923330"/>
          </a:xfrm>
        </p:spPr>
        <p:txBody>
          <a:bodyPr wrap="none">
            <a:spAutoFit/>
          </a:bodyPr>
          <a:lstStyle/>
          <a:p>
            <a:r>
              <a:rPr lang="el-GR" altLang="en-US" sz="2000" b="1" dirty="0">
                <a:solidFill>
                  <a:srgbClr val="C00000"/>
                </a:solidFill>
                <a:latin typeface="ArialMT" charset="0"/>
              </a:rPr>
              <a:t>Με φωτόνια, πρωτόνια και ιόντα</a:t>
            </a:r>
            <a:r>
              <a:rPr lang="en-US" altLang="en-US" sz="2000" b="1" dirty="0">
                <a:solidFill>
                  <a:srgbClr val="0000FF"/>
                </a:solidFill>
                <a:latin typeface="ArialMT" charset="0"/>
              </a:rPr>
              <a:t/>
            </a:r>
            <a:br>
              <a:rPr lang="en-US" altLang="en-US" sz="2000" b="1" dirty="0">
                <a:solidFill>
                  <a:srgbClr val="0000FF"/>
                </a:solidFill>
                <a:latin typeface="ArialMT" charset="0"/>
              </a:rPr>
            </a:br>
            <a:r>
              <a:rPr lang="en-US" altLang="en-US" sz="2000" b="1" dirty="0">
                <a:solidFill>
                  <a:srgbClr val="0000FF"/>
                </a:solidFill>
                <a:latin typeface="ArialMT" charset="0"/>
              </a:rPr>
              <a:t/>
            </a:r>
            <a:br>
              <a:rPr lang="en-US" altLang="en-US" sz="2000" b="1" dirty="0">
                <a:solidFill>
                  <a:srgbClr val="0000FF"/>
                </a:solidFill>
                <a:latin typeface="ArialMT" charset="0"/>
              </a:rPr>
            </a:br>
            <a:endParaRPr lang="en-US" altLang="en-US" sz="2000" b="1" dirty="0"/>
          </a:p>
        </p:txBody>
      </p:sp>
      <p:sp>
        <p:nvSpPr>
          <p:cNvPr id="119810" name="Rectangle 5"/>
          <p:cNvSpPr>
            <a:spLocks noChangeArrowheads="1"/>
          </p:cNvSpPr>
          <p:nvPr/>
        </p:nvSpPr>
        <p:spPr bwMode="auto">
          <a:xfrm>
            <a:off x="478971" y="779463"/>
            <a:ext cx="1114697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FontTx/>
              <a:buNone/>
            </a:pPr>
            <a:r>
              <a:rPr lang="el-GR" altLang="en-US" sz="2000" b="1" dirty="0">
                <a:solidFill>
                  <a:srgbClr val="0000FF"/>
                </a:solidFill>
                <a:latin typeface="ArialMT" charset="0"/>
              </a:rPr>
              <a:t>Βασισμένο σε επαγγελματικό</a:t>
            </a:r>
            <a:r>
              <a:rPr lang="en-US" altLang="en-US" sz="2000" b="1" dirty="0">
                <a:solidFill>
                  <a:srgbClr val="0000FF"/>
                </a:solidFill>
                <a:latin typeface="ArialMT" charset="0"/>
              </a:rPr>
              <a:t> open source </a:t>
            </a:r>
            <a:r>
              <a:rPr lang="el-GR" altLang="en-US" sz="2000" b="1" dirty="0">
                <a:solidFill>
                  <a:srgbClr val="0000FF"/>
                </a:solidFill>
                <a:latin typeface="ArialMT" charset="0"/>
              </a:rPr>
              <a:t>λογισμικό, για έρευνα και επιμόρφωση</a:t>
            </a:r>
            <a:endParaRPr lang="en-US" altLang="en-US" sz="2000" b="1" dirty="0">
              <a:solidFill>
                <a:srgbClr val="0000FF"/>
              </a:solidFill>
              <a:latin typeface="ArialMT" charset="0"/>
            </a:endParaRPr>
          </a:p>
          <a:p>
            <a:pPr>
              <a:spcBef>
                <a:spcPct val="0"/>
              </a:spcBef>
              <a:buFontTx/>
              <a:buNone/>
            </a:pPr>
            <a:r>
              <a:rPr lang="el-GR" altLang="en-US" sz="2000" b="1" dirty="0">
                <a:solidFill>
                  <a:srgbClr val="0000FF"/>
                </a:solidFill>
                <a:latin typeface="ArialMT" charset="0"/>
              </a:rPr>
              <a:t>Για τον υπολογισμό κατανομής της δόσης </a:t>
            </a:r>
            <a:r>
              <a:rPr lang="en-US" altLang="en-US" sz="2000" b="1" dirty="0">
                <a:solidFill>
                  <a:srgbClr val="0000FF"/>
                </a:solidFill>
                <a:latin typeface="ArialMT" charset="0"/>
              </a:rPr>
              <a:t>(</a:t>
            </a:r>
            <a:r>
              <a:rPr lang="el-GR" altLang="en-US" sz="2000" b="1" dirty="0">
                <a:solidFill>
                  <a:srgbClr val="0000FF"/>
                </a:solidFill>
                <a:latin typeface="ArialMT" charset="0"/>
              </a:rPr>
              <a:t>σχεδιασμού πλάνων θεραπείας</a:t>
            </a:r>
            <a:r>
              <a:rPr lang="en-US" altLang="en-US" sz="2000" b="1" dirty="0">
                <a:solidFill>
                  <a:srgbClr val="0000FF"/>
                </a:solidFill>
                <a:latin typeface="ArialMT" charset="0"/>
              </a:rPr>
              <a:t>) : </a:t>
            </a:r>
            <a:r>
              <a:rPr lang="en-US" altLang="en-US" sz="2000" b="1" dirty="0" err="1">
                <a:solidFill>
                  <a:srgbClr val="C00000"/>
                </a:solidFill>
                <a:latin typeface="ArialMT" charset="0"/>
              </a:rPr>
              <a:t>matRad</a:t>
            </a:r>
            <a:endParaRPr lang="en-US" altLang="en-US" sz="2000" b="1" dirty="0">
              <a:solidFill>
                <a:srgbClr val="C00000"/>
              </a:solidFill>
              <a:latin typeface="ArialMT" charset="0"/>
            </a:endParaRPr>
          </a:p>
        </p:txBody>
      </p:sp>
      <p:pic>
        <p:nvPicPr>
          <p:cNvPr id="11981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50410" y="1958495"/>
            <a:ext cx="5508625" cy="487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9812" name="Rectangle 4"/>
          <p:cNvSpPr>
            <a:spLocks noChangeArrowheads="1"/>
          </p:cNvSpPr>
          <p:nvPr/>
        </p:nvSpPr>
        <p:spPr bwMode="auto">
          <a:xfrm>
            <a:off x="2351089" y="53976"/>
            <a:ext cx="726352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FontTx/>
              <a:buNone/>
            </a:pPr>
            <a:r>
              <a:rPr lang="el-GR" altLang="en-US" sz="3600" b="1" dirty="0">
                <a:solidFill>
                  <a:srgbClr val="0000FF"/>
                </a:solidFill>
                <a:latin typeface="ArialMT" charset="0"/>
              </a:rPr>
              <a:t>     </a:t>
            </a:r>
            <a:r>
              <a:rPr lang="en-US" altLang="en-US" sz="3600" b="1" dirty="0">
                <a:solidFill>
                  <a:srgbClr val="0000FF"/>
                </a:solidFill>
                <a:latin typeface="ArialMT" charset="0"/>
              </a:rPr>
              <a:t>Particle Therapy </a:t>
            </a:r>
            <a:r>
              <a:rPr lang="en-US" altLang="en-US" sz="3600" b="1" dirty="0" err="1">
                <a:solidFill>
                  <a:srgbClr val="0000FF"/>
                </a:solidFill>
                <a:latin typeface="ArialMT" charset="0"/>
              </a:rPr>
              <a:t>MasterClass</a:t>
            </a:r>
            <a:endParaRPr lang="en-US" altLang="en-US" sz="3600" b="1" dirty="0">
              <a:solidFill>
                <a:srgbClr val="0000FF"/>
              </a:solidFill>
              <a:latin typeface="ArialMT" charset="0"/>
            </a:endParaRPr>
          </a:p>
        </p:txBody>
      </p:sp>
      <p:sp>
        <p:nvSpPr>
          <p:cNvPr id="119813" name="Rectangle 1"/>
          <p:cNvSpPr>
            <a:spLocks noChangeArrowheads="1"/>
          </p:cNvSpPr>
          <p:nvPr/>
        </p:nvSpPr>
        <p:spPr bwMode="auto">
          <a:xfrm>
            <a:off x="6200776" y="1590195"/>
            <a:ext cx="29702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FontTx/>
              <a:buNone/>
            </a:pPr>
            <a:r>
              <a:rPr lang="en-GB" altLang="en-US" sz="1800" b="1" u="sng">
                <a:hlinkClick r:id="rId3"/>
              </a:rPr>
              <a:t>matRad</a:t>
            </a:r>
            <a:r>
              <a:rPr lang="en-GB" altLang="en-US" sz="1800" b="1" u="sng" dirty="0">
                <a:hlinkClick r:id="rId3"/>
              </a:rPr>
              <a:t>: www.matrad.org</a:t>
            </a:r>
            <a:endParaRPr lang="en-GB" altLang="en-US" sz="1800" b="1" u="sng" dirty="0"/>
          </a:p>
        </p:txBody>
      </p:sp>
      <p:pic>
        <p:nvPicPr>
          <p:cNvPr id="9" name="Picture 10" descr="MC-Logo-RG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08074" y="6095588"/>
            <a:ext cx="1871662"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6096000" y="2172283"/>
            <a:ext cx="6096000" cy="707886"/>
          </a:xfrm>
          <a:prstGeom prst="rect">
            <a:avLst/>
          </a:prstGeom>
        </p:spPr>
        <p:txBody>
          <a:bodyPr>
            <a:spAutoFit/>
          </a:bodyPr>
          <a:lstStyle/>
          <a:p>
            <a:pPr>
              <a:spcBef>
                <a:spcPct val="0"/>
              </a:spcBef>
              <a:buFontTx/>
              <a:buNone/>
            </a:pPr>
            <a:r>
              <a:rPr lang="el-GR" altLang="en-US" sz="2000" b="1" dirty="0">
                <a:solidFill>
                  <a:srgbClr val="7030A0"/>
                </a:solidFill>
                <a:latin typeface="ArialMT" charset="0"/>
              </a:rPr>
              <a:t>Αναπτύχθηκε στην</a:t>
            </a:r>
            <a:r>
              <a:rPr lang="en-US" altLang="en-US" sz="2000" b="1" dirty="0">
                <a:solidFill>
                  <a:srgbClr val="7030A0"/>
                </a:solidFill>
                <a:latin typeface="ArialMT" charset="0"/>
              </a:rPr>
              <a:t> Heidelberg</a:t>
            </a:r>
            <a:r>
              <a:rPr lang="el-GR" altLang="en-US" sz="2000" b="1" dirty="0">
                <a:solidFill>
                  <a:srgbClr val="7030A0"/>
                </a:solidFill>
                <a:latin typeface="ArialMT" charset="0"/>
              </a:rPr>
              <a:t> από το </a:t>
            </a:r>
            <a:r>
              <a:rPr lang="en-US" altLang="en-US" sz="2000" b="1" dirty="0">
                <a:solidFill>
                  <a:srgbClr val="7030A0"/>
                </a:solidFill>
                <a:latin typeface="ArialMT" charset="0"/>
              </a:rPr>
              <a:t>DKFZ</a:t>
            </a:r>
            <a:r>
              <a:rPr lang="el-GR" altLang="en-US" sz="2000" b="1" dirty="0">
                <a:solidFill>
                  <a:srgbClr val="7030A0"/>
                </a:solidFill>
                <a:latin typeface="ArialMT" charset="0"/>
              </a:rPr>
              <a:t>, Γερμανικό κέντρο έρευνας για τον καρκίνο</a:t>
            </a:r>
            <a:endParaRPr lang="en-US" altLang="en-US" sz="2000" b="1" dirty="0">
              <a:solidFill>
                <a:srgbClr val="7030A0"/>
              </a:solidFill>
              <a:latin typeface="ArialMT" charset="0"/>
            </a:endParaRPr>
          </a:p>
        </p:txBody>
      </p:sp>
    </p:spTree>
    <p:extLst>
      <p:ext uri="{BB962C8B-B14F-4D97-AF65-F5344CB8AC3E}">
        <p14:creationId xmlns:p14="http://schemas.microsoft.com/office/powerpoint/2010/main" val="17566925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05080"/>
            <a:ext cx="12192000" cy="6152920"/>
          </a:xfrm>
          <a:prstGeom prst="rect">
            <a:avLst/>
          </a:prstGeom>
        </p:spPr>
      </p:pic>
      <p:sp>
        <p:nvSpPr>
          <p:cNvPr id="3" name="Title 4"/>
          <p:cNvSpPr txBox="1">
            <a:spLocks/>
          </p:cNvSpPr>
          <p:nvPr/>
        </p:nvSpPr>
        <p:spPr>
          <a:xfrm>
            <a:off x="1711900" y="10435"/>
            <a:ext cx="8225970" cy="646331"/>
          </a:xfrm>
          <a:prstGeom prst="rect">
            <a:avLst/>
          </a:prstGeom>
        </p:spPr>
        <p:txBody>
          <a:bodyPr wrap="none">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l-GR" altLang="de-DE" sz="3600" b="1" dirty="0">
                <a:solidFill>
                  <a:srgbClr val="0000FF"/>
                </a:solidFill>
                <a:latin typeface="+mn-lt"/>
              </a:rPr>
              <a:t>Εικονικό κέντρο </a:t>
            </a:r>
            <a:r>
              <a:rPr lang="el-GR" altLang="de-DE" sz="3600" b="1">
                <a:solidFill>
                  <a:srgbClr val="0000FF"/>
                </a:solidFill>
                <a:latin typeface="+mn-lt"/>
              </a:rPr>
              <a:t>σωματιδιακής θεραπείας</a:t>
            </a:r>
            <a:endParaRPr lang="en-US" altLang="de-DE" sz="3600" b="1" dirty="0">
              <a:latin typeface="+mn-lt"/>
            </a:endParaRPr>
          </a:p>
        </p:txBody>
      </p:sp>
      <p:pic>
        <p:nvPicPr>
          <p:cNvPr id="4" name="Picture 3"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57184" y="44451"/>
            <a:ext cx="1934816" cy="1453188"/>
          </a:xfrm>
          <a:prstGeom prst="rect">
            <a:avLst/>
          </a:prstGeom>
        </p:spPr>
      </p:pic>
    </p:spTree>
    <p:extLst>
      <p:ext uri="{BB962C8B-B14F-4D97-AF65-F5344CB8AC3E}">
        <p14:creationId xmlns:p14="http://schemas.microsoft.com/office/powerpoint/2010/main" val="18372708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486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40682" y="910646"/>
            <a:ext cx="4556134" cy="3503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866" name="Text Box 4"/>
          <p:cNvSpPr txBox="1">
            <a:spLocks noChangeArrowheads="1"/>
          </p:cNvSpPr>
          <p:nvPr/>
        </p:nvSpPr>
        <p:spPr bwMode="auto">
          <a:xfrm>
            <a:off x="-123508" y="-529542"/>
            <a:ext cx="2717800"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endParaRPr lang="de-DE" altLang="de-DE" sz="2000" dirty="0">
              <a:solidFill>
                <a:schemeClr val="tx2"/>
              </a:solidFill>
            </a:endParaRPr>
          </a:p>
          <a:p>
            <a:pPr eaLnBrk="1" hangingPunct="1">
              <a:spcBef>
                <a:spcPct val="0"/>
              </a:spcBef>
              <a:buFontTx/>
              <a:buNone/>
            </a:pPr>
            <a:endParaRPr lang="de-DE" altLang="de-DE" sz="2000" dirty="0">
              <a:solidFill>
                <a:schemeClr val="tx2"/>
              </a:solidFill>
            </a:endParaRPr>
          </a:p>
          <a:p>
            <a:pPr eaLnBrk="1" hangingPunct="1">
              <a:spcBef>
                <a:spcPct val="0"/>
              </a:spcBef>
              <a:buFontTx/>
              <a:buNone/>
            </a:pPr>
            <a:r>
              <a:rPr lang="de-DE" altLang="de-DE" sz="2000" dirty="0">
                <a:solidFill>
                  <a:schemeClr val="tx2"/>
                </a:solidFill>
              </a:rPr>
              <a:t>   13m </a:t>
            </a:r>
            <a:r>
              <a:rPr lang="el-GR" altLang="de-DE" sz="2000" dirty="0">
                <a:solidFill>
                  <a:schemeClr val="tx2"/>
                </a:solidFill>
              </a:rPr>
              <a:t>διάμετρος</a:t>
            </a:r>
            <a:endParaRPr lang="de-DE" altLang="de-DE" sz="2000" dirty="0">
              <a:solidFill>
                <a:schemeClr val="tx2"/>
              </a:solidFill>
            </a:endParaRPr>
          </a:p>
          <a:p>
            <a:pPr eaLnBrk="1" hangingPunct="1">
              <a:spcBef>
                <a:spcPct val="0"/>
              </a:spcBef>
              <a:buFontTx/>
              <a:buNone/>
            </a:pPr>
            <a:r>
              <a:rPr lang="de-DE" altLang="de-DE" sz="2000" dirty="0">
                <a:solidFill>
                  <a:schemeClr val="tx2"/>
                </a:solidFill>
              </a:rPr>
              <a:t>   25m </a:t>
            </a:r>
            <a:r>
              <a:rPr lang="el-GR" altLang="de-DE" sz="2000" dirty="0">
                <a:solidFill>
                  <a:schemeClr val="tx2"/>
                </a:solidFill>
              </a:rPr>
              <a:t>μήκος</a:t>
            </a:r>
            <a:endParaRPr lang="de-DE" altLang="de-DE" sz="2000" dirty="0">
              <a:solidFill>
                <a:schemeClr val="tx2"/>
              </a:solidFill>
            </a:endParaRPr>
          </a:p>
          <a:p>
            <a:pPr eaLnBrk="1" hangingPunct="1">
              <a:spcBef>
                <a:spcPct val="0"/>
              </a:spcBef>
              <a:buFontTx/>
              <a:buNone/>
            </a:pPr>
            <a:r>
              <a:rPr lang="de-DE" altLang="de-DE" sz="2000" dirty="0">
                <a:solidFill>
                  <a:schemeClr val="tx2"/>
                </a:solidFill>
              </a:rPr>
              <a:t>   600 </a:t>
            </a:r>
            <a:r>
              <a:rPr lang="el-GR" altLang="de-DE" sz="2000" dirty="0">
                <a:solidFill>
                  <a:schemeClr val="tx2"/>
                </a:solidFill>
              </a:rPr>
              <a:t>τόνοι</a:t>
            </a:r>
            <a:endParaRPr lang="de-DE" altLang="de-DE" sz="2000" dirty="0">
              <a:solidFill>
                <a:schemeClr val="tx2"/>
              </a:solidFill>
            </a:endParaRPr>
          </a:p>
          <a:p>
            <a:pPr eaLnBrk="1" hangingPunct="1">
              <a:spcBef>
                <a:spcPct val="0"/>
              </a:spcBef>
              <a:buFontTx/>
              <a:buNone/>
            </a:pPr>
            <a:r>
              <a:rPr lang="de-DE" altLang="de-DE" sz="2000" dirty="0">
                <a:solidFill>
                  <a:schemeClr val="tx2"/>
                </a:solidFill>
              </a:rPr>
              <a:t>   </a:t>
            </a:r>
          </a:p>
        </p:txBody>
      </p:sp>
      <p:pic>
        <p:nvPicPr>
          <p:cNvPr id="164867" name="Grafik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931695" y="6497638"/>
            <a:ext cx="296068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868" name="Grafik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625138" y="6068219"/>
            <a:ext cx="1566862"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869" name="Grafik 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996363" y="6251576"/>
            <a:ext cx="1376362" cy="50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870" name="Picture 2" descr="\\fsx21\RAD-DAT\KliRad-Marketing\Vorlagen\180305_HIT-Logo_deu_bearbeitet.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996364" y="5988051"/>
            <a:ext cx="15827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4"/>
          <p:cNvSpPr txBox="1">
            <a:spLocks/>
          </p:cNvSpPr>
          <p:nvPr/>
        </p:nvSpPr>
        <p:spPr bwMode="auto">
          <a:xfrm>
            <a:off x="4184347" y="47517"/>
            <a:ext cx="347723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sp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defRPr/>
            </a:pPr>
            <a:r>
              <a:rPr lang="en-US" altLang="en-US" sz="3600" b="1" kern="0" dirty="0">
                <a:solidFill>
                  <a:srgbClr val="0000FF"/>
                </a:solidFill>
                <a:latin typeface="ArialMT" charset="0"/>
              </a:rPr>
              <a:t>Gantry </a:t>
            </a:r>
            <a:r>
              <a:rPr lang="el-GR" altLang="en-US" sz="3600" b="1" kern="0" dirty="0">
                <a:solidFill>
                  <a:srgbClr val="0000FF"/>
                </a:solidFill>
                <a:latin typeface="ArialMT" charset="0"/>
              </a:rPr>
              <a:t>στο </a:t>
            </a:r>
            <a:r>
              <a:rPr lang="en-US" altLang="en-US" sz="3600" b="1" kern="0" dirty="0">
                <a:solidFill>
                  <a:srgbClr val="0000FF"/>
                </a:solidFill>
                <a:latin typeface="ArialMT" charset="0"/>
              </a:rPr>
              <a:t>HIT</a:t>
            </a:r>
            <a:endParaRPr lang="en-US" altLang="en-US" sz="3600" b="1" kern="0" dirty="0"/>
          </a:p>
        </p:txBody>
      </p:sp>
      <p:pic>
        <p:nvPicPr>
          <p:cNvPr id="164872" name="Picture 2" descr="E:\Dienstreisen\2014_Dresden_DPG\Material\Gantry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8108" y="1110350"/>
            <a:ext cx="4003676" cy="5691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873" name="Picture 21" descr="patient_room_gantry"/>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51255" y="4335649"/>
            <a:ext cx="3180418" cy="2123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874" name="Rectangle 4"/>
          <p:cNvSpPr>
            <a:spLocks noChangeArrowheads="1"/>
          </p:cNvSpPr>
          <p:nvPr/>
        </p:nvSpPr>
        <p:spPr bwMode="auto">
          <a:xfrm>
            <a:off x="8345714" y="4848980"/>
            <a:ext cx="39348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el-GR" altLang="de-DE" sz="1800" dirty="0">
                <a:solidFill>
                  <a:schemeClr val="tx2"/>
                </a:solidFill>
              </a:rPr>
              <a:t>Το </a:t>
            </a:r>
            <a:r>
              <a:rPr lang="el-GR" altLang="de-DE" sz="1800">
                <a:solidFill>
                  <a:schemeClr val="tx2"/>
                </a:solidFill>
              </a:rPr>
              <a:t>πρώτο παγκόσμιο</a:t>
            </a:r>
            <a:r>
              <a:rPr lang="el-GR" altLang="de-DE" sz="1800" dirty="0">
                <a:solidFill>
                  <a:schemeClr val="tx2"/>
                </a:solidFill>
              </a:rPr>
              <a:t> </a:t>
            </a:r>
            <a:r>
              <a:rPr lang="de-DE" altLang="de-DE" sz="1800" dirty="0" err="1">
                <a:solidFill>
                  <a:schemeClr val="tx2"/>
                </a:solidFill>
              </a:rPr>
              <a:t>gantry</a:t>
            </a:r>
            <a:r>
              <a:rPr lang="el-GR" altLang="de-DE" sz="1800" dirty="0">
                <a:solidFill>
                  <a:schemeClr val="tx2"/>
                </a:solidFill>
              </a:rPr>
              <a:t> ιόντων</a:t>
            </a:r>
            <a:endParaRPr lang="de-DE" altLang="de-DE" sz="1800" dirty="0">
              <a:solidFill>
                <a:schemeClr val="tx2"/>
              </a:solidFill>
            </a:endParaRPr>
          </a:p>
        </p:txBody>
      </p:sp>
      <p:sp>
        <p:nvSpPr>
          <p:cNvPr id="164875" name="Rectangle 5"/>
          <p:cNvSpPr>
            <a:spLocks noChangeArrowheads="1"/>
          </p:cNvSpPr>
          <p:nvPr/>
        </p:nvSpPr>
        <p:spPr bwMode="auto">
          <a:xfrm>
            <a:off x="4091784" y="3594178"/>
            <a:ext cx="4572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en-GB" altLang="de-DE" sz="1800" dirty="0">
                <a:solidFill>
                  <a:schemeClr val="tx2"/>
                </a:solidFill>
              </a:rPr>
              <a:t>± 180</a:t>
            </a:r>
            <a:r>
              <a:rPr lang="en-GB" altLang="de-DE" sz="1800" baseline="40000" dirty="0">
                <a:solidFill>
                  <a:schemeClr val="tx2"/>
                </a:solidFill>
              </a:rPr>
              <a:t>o</a:t>
            </a:r>
            <a:r>
              <a:rPr lang="en-GB" altLang="de-DE" sz="1800" dirty="0">
                <a:solidFill>
                  <a:schemeClr val="tx2"/>
                </a:solidFill>
              </a:rPr>
              <a:t> </a:t>
            </a:r>
            <a:r>
              <a:rPr lang="el-GR" altLang="de-DE" sz="1800" dirty="0">
                <a:solidFill>
                  <a:schemeClr val="tx2"/>
                </a:solidFill>
              </a:rPr>
              <a:t>περιστροφή</a:t>
            </a:r>
            <a:endParaRPr lang="en-GB" altLang="de-DE" sz="1800" dirty="0">
              <a:solidFill>
                <a:schemeClr val="tx2"/>
              </a:solidFill>
            </a:endParaRPr>
          </a:p>
          <a:p>
            <a:pPr eaLnBrk="1" hangingPunct="1">
              <a:spcBef>
                <a:spcPct val="0"/>
              </a:spcBef>
              <a:buFontTx/>
              <a:buNone/>
            </a:pPr>
            <a:r>
              <a:rPr lang="de-DE" altLang="de-DE" sz="1800" dirty="0">
                <a:solidFill>
                  <a:schemeClr val="tx2"/>
                </a:solidFill>
              </a:rPr>
              <a:t>  3</a:t>
            </a:r>
            <a:r>
              <a:rPr lang="de-DE" altLang="de-DE" sz="1800" baseline="40000" dirty="0">
                <a:solidFill>
                  <a:schemeClr val="tx2"/>
                </a:solidFill>
              </a:rPr>
              <a:t>o</a:t>
            </a:r>
            <a:r>
              <a:rPr lang="de-DE" altLang="de-DE" sz="1800" dirty="0">
                <a:solidFill>
                  <a:schemeClr val="tx2"/>
                </a:solidFill>
              </a:rPr>
              <a:t> / </a:t>
            </a:r>
            <a:r>
              <a:rPr lang="el-GR" altLang="de-DE" sz="1800" dirty="0">
                <a:solidFill>
                  <a:schemeClr val="tx2"/>
                </a:solidFill>
              </a:rPr>
              <a:t>δευτερόλεπτο</a:t>
            </a:r>
            <a:endParaRPr lang="de-DE" altLang="de-DE" sz="1800" dirty="0">
              <a:solidFill>
                <a:schemeClr val="tx2"/>
              </a:solidFill>
            </a:endParaRPr>
          </a:p>
        </p:txBody>
      </p:sp>
      <p:pic>
        <p:nvPicPr>
          <p:cNvPr id="13" name="Picture 12"/>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8345714" y="1106540"/>
            <a:ext cx="3734022" cy="3605558"/>
          </a:xfrm>
          <a:prstGeom prst="rect">
            <a:avLst/>
          </a:prstGeom>
        </p:spPr>
      </p:pic>
      <p:cxnSp>
        <p:nvCxnSpPr>
          <p:cNvPr id="3" name="Straight Arrow Connector 2"/>
          <p:cNvCxnSpPr/>
          <p:nvPr/>
        </p:nvCxnSpPr>
        <p:spPr>
          <a:xfrm flipH="1">
            <a:off x="5846562" y="2942794"/>
            <a:ext cx="1615734" cy="2709511"/>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4356603"/>
      </p:ext>
    </p:extLst>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393" name="Group 28"/>
          <p:cNvGrpSpPr>
            <a:grpSpLocks/>
          </p:cNvGrpSpPr>
          <p:nvPr/>
        </p:nvGrpSpPr>
        <p:grpSpPr bwMode="auto">
          <a:xfrm>
            <a:off x="5232937" y="1041490"/>
            <a:ext cx="6370292" cy="3809016"/>
            <a:chOff x="1020270" y="2904672"/>
            <a:chExt cx="8578330" cy="3877128"/>
          </a:xfrm>
        </p:grpSpPr>
        <p:pic>
          <p:nvPicPr>
            <p:cNvPr id="59400"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0715" y="2974748"/>
              <a:ext cx="4247885" cy="3736975"/>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pic>
          <p:nvPicPr>
            <p:cNvPr id="59401"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0270" y="2904672"/>
              <a:ext cx="4407400" cy="3877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402" name="Text Box 14"/>
            <p:cNvSpPr txBox="1">
              <a:spLocks noChangeArrowheads="1"/>
            </p:cNvSpPr>
            <p:nvPr/>
          </p:nvSpPr>
          <p:spPr bwMode="auto">
            <a:xfrm>
              <a:off x="1068424" y="3203157"/>
              <a:ext cx="1190100" cy="654126"/>
            </a:xfrm>
            <a:prstGeom prst="rect">
              <a:avLst/>
            </a:prstGeom>
            <a:solidFill>
              <a:srgbClr val="FFFFFF"/>
            </a:solidFill>
            <a:ln w="9525">
              <a:solidFill>
                <a:schemeClr val="bg1"/>
              </a:solidFill>
              <a:miter lim="800000"/>
              <a:headEnd/>
              <a:tailEnd/>
            </a:ln>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FontTx/>
                <a:buNone/>
              </a:pPr>
              <a:r>
                <a:rPr lang="en-US" altLang="en-US" sz="1600" b="1">
                  <a:solidFill>
                    <a:srgbClr val="000000"/>
                  </a:solidFill>
                  <a:latin typeface="Comic Sans MS" charset="0"/>
                </a:rPr>
                <a:t>Ion source</a:t>
              </a:r>
              <a:endParaRPr lang="en-US" altLang="en-US" sz="1600">
                <a:solidFill>
                  <a:srgbClr val="000000"/>
                </a:solidFill>
                <a:latin typeface="Comic Sans MS" charset="0"/>
              </a:endParaRPr>
            </a:p>
          </p:txBody>
        </p:sp>
        <p:sp>
          <p:nvSpPr>
            <p:cNvPr id="59403" name="Line 15"/>
            <p:cNvSpPr>
              <a:spLocks noChangeShapeType="1"/>
            </p:cNvSpPr>
            <p:nvPr/>
          </p:nvSpPr>
          <p:spPr bwMode="auto">
            <a:xfrm>
              <a:off x="1242123" y="3769961"/>
              <a:ext cx="0" cy="314362"/>
            </a:xfrm>
            <a:prstGeom prst="line">
              <a:avLst/>
            </a:prstGeom>
            <a:noFill/>
            <a:ln w="25400">
              <a:solidFill>
                <a:schemeClr val="bg1"/>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59404" name="Text Box 16"/>
            <p:cNvSpPr txBox="1">
              <a:spLocks noChangeArrowheads="1"/>
            </p:cNvSpPr>
            <p:nvPr/>
          </p:nvSpPr>
          <p:spPr bwMode="auto">
            <a:xfrm>
              <a:off x="2633440" y="4209749"/>
              <a:ext cx="1045637" cy="314362"/>
            </a:xfrm>
            <a:prstGeom prst="rect">
              <a:avLst/>
            </a:prstGeom>
            <a:solidFill>
              <a:srgbClr val="FFFFFF"/>
            </a:solidFill>
            <a:ln w="9525">
              <a:solidFill>
                <a:schemeClr val="bg1"/>
              </a:solidFill>
              <a:miter lim="800000"/>
              <a:headEnd/>
              <a:tailEnd/>
            </a:ln>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FontTx/>
                <a:buNone/>
              </a:pPr>
              <a:r>
                <a:rPr lang="en-US" altLang="en-US" sz="1600" b="1">
                  <a:solidFill>
                    <a:srgbClr val="FFFFFF"/>
                  </a:solidFill>
                  <a:latin typeface="Comic Sans MS" charset="0"/>
                </a:rPr>
                <a:t>LINAC</a:t>
              </a:r>
              <a:endParaRPr lang="en-US" altLang="en-US" sz="1600">
                <a:solidFill>
                  <a:srgbClr val="FFFFFF"/>
                </a:solidFill>
                <a:latin typeface="Comic Sans MS" charset="0"/>
              </a:endParaRPr>
            </a:p>
          </p:txBody>
        </p:sp>
        <p:sp>
          <p:nvSpPr>
            <p:cNvPr id="59405" name="Line 17"/>
            <p:cNvSpPr>
              <a:spLocks noChangeShapeType="1"/>
            </p:cNvSpPr>
            <p:nvPr/>
          </p:nvSpPr>
          <p:spPr bwMode="auto">
            <a:xfrm flipH="1" flipV="1">
              <a:off x="2217249" y="4209749"/>
              <a:ext cx="416191" cy="188935"/>
            </a:xfrm>
            <a:prstGeom prst="line">
              <a:avLst/>
            </a:prstGeom>
            <a:noFill/>
            <a:ln w="25400">
              <a:solidFill>
                <a:schemeClr val="bg1"/>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59406" name="Text Box 18"/>
            <p:cNvSpPr txBox="1">
              <a:spLocks noChangeArrowheads="1"/>
            </p:cNvSpPr>
            <p:nvPr/>
          </p:nvSpPr>
          <p:spPr bwMode="auto">
            <a:xfrm>
              <a:off x="2843254" y="3419083"/>
              <a:ext cx="1810945" cy="287371"/>
            </a:xfrm>
            <a:prstGeom prst="rect">
              <a:avLst/>
            </a:prstGeom>
            <a:solidFill>
              <a:srgbClr val="FFFFFF"/>
            </a:solidFill>
            <a:ln w="9525">
              <a:solidFill>
                <a:schemeClr val="bg1"/>
              </a:solidFill>
              <a:miter lim="800000"/>
              <a:headEnd/>
              <a:tailEnd/>
            </a:ln>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FontTx/>
                <a:buNone/>
              </a:pPr>
              <a:r>
                <a:rPr lang="en-US" altLang="en-US" sz="1400" b="1">
                  <a:solidFill>
                    <a:srgbClr val="333333"/>
                  </a:solidFill>
                  <a:latin typeface="Comic Sans MS" charset="0"/>
                </a:rPr>
                <a:t>Synchrotron</a:t>
              </a:r>
              <a:endParaRPr lang="en-US" altLang="en-US" sz="1400">
                <a:solidFill>
                  <a:srgbClr val="333333"/>
                </a:solidFill>
                <a:latin typeface="Comic Sans MS" charset="0"/>
              </a:endParaRPr>
            </a:p>
          </p:txBody>
        </p:sp>
        <p:sp>
          <p:nvSpPr>
            <p:cNvPr id="59407" name="Text Box 19"/>
            <p:cNvSpPr txBox="1">
              <a:spLocks noChangeArrowheads="1"/>
            </p:cNvSpPr>
            <p:nvPr/>
          </p:nvSpPr>
          <p:spPr bwMode="auto">
            <a:xfrm>
              <a:off x="3048440" y="6157840"/>
              <a:ext cx="2835946" cy="563628"/>
            </a:xfrm>
            <a:prstGeom prst="rect">
              <a:avLst/>
            </a:prstGeom>
            <a:solidFill>
              <a:srgbClr val="FFFFFF"/>
            </a:solidFill>
            <a:ln w="9525">
              <a:solidFill>
                <a:schemeClr val="bg1"/>
              </a:solidFill>
              <a:miter lim="800000"/>
              <a:headEnd/>
              <a:tailEnd/>
            </a:ln>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FontTx/>
                <a:buNone/>
              </a:pPr>
              <a:r>
                <a:rPr lang="en-US" altLang="en-US" sz="1600" b="1">
                  <a:solidFill>
                    <a:srgbClr val="333333"/>
                  </a:solidFill>
                  <a:latin typeface="Comic Sans MS" charset="0"/>
                </a:rPr>
                <a:t>Treatment rooms Siemens Medical</a:t>
              </a:r>
            </a:p>
            <a:p>
              <a:pPr>
                <a:spcBef>
                  <a:spcPct val="0"/>
                </a:spcBef>
                <a:buFontTx/>
                <a:buNone/>
              </a:pPr>
              <a:endParaRPr lang="en-US" altLang="en-US" sz="1600">
                <a:solidFill>
                  <a:srgbClr val="FFFFFF"/>
                </a:solidFill>
                <a:latin typeface="Comic Sans MS" charset="0"/>
              </a:endParaRPr>
            </a:p>
          </p:txBody>
        </p:sp>
        <p:sp>
          <p:nvSpPr>
            <p:cNvPr id="59408" name="Line 20"/>
            <p:cNvSpPr>
              <a:spLocks noChangeShapeType="1"/>
            </p:cNvSpPr>
            <p:nvPr/>
          </p:nvSpPr>
          <p:spPr bwMode="auto">
            <a:xfrm flipV="1">
              <a:off x="3679077" y="5089327"/>
              <a:ext cx="278607" cy="1068513"/>
            </a:xfrm>
            <a:prstGeom prst="line">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59409" name="Line 21"/>
            <p:cNvSpPr>
              <a:spLocks noChangeShapeType="1"/>
            </p:cNvSpPr>
            <p:nvPr/>
          </p:nvSpPr>
          <p:spPr bwMode="auto">
            <a:xfrm flipV="1">
              <a:off x="4654201" y="5278262"/>
              <a:ext cx="276888" cy="879578"/>
            </a:xfrm>
            <a:prstGeom prst="line">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59410" name="Line 22"/>
            <p:cNvSpPr>
              <a:spLocks noChangeShapeType="1"/>
            </p:cNvSpPr>
            <p:nvPr/>
          </p:nvSpPr>
          <p:spPr bwMode="auto">
            <a:xfrm flipV="1">
              <a:off x="5211416" y="5970493"/>
              <a:ext cx="1740435" cy="312774"/>
            </a:xfrm>
            <a:prstGeom prst="line">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59411" name="Text Box 23"/>
            <p:cNvSpPr txBox="1">
              <a:spLocks noChangeArrowheads="1"/>
            </p:cNvSpPr>
            <p:nvPr/>
          </p:nvSpPr>
          <p:spPr bwMode="auto">
            <a:xfrm>
              <a:off x="5140905" y="2918135"/>
              <a:ext cx="3969292" cy="314362"/>
            </a:xfrm>
            <a:prstGeom prst="rect">
              <a:avLst/>
            </a:prstGeom>
            <a:solidFill>
              <a:srgbClr val="FFFFFF"/>
            </a:solidFill>
            <a:ln w="9525">
              <a:solidFill>
                <a:schemeClr val="bg1"/>
              </a:solidFill>
              <a:miter lim="800000"/>
              <a:headEnd/>
              <a:tailEnd/>
            </a:ln>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FontTx/>
                <a:buNone/>
              </a:pPr>
              <a:r>
                <a:rPr lang="en-US" altLang="en-US" sz="1600" b="1">
                  <a:solidFill>
                    <a:srgbClr val="333333"/>
                  </a:solidFill>
                  <a:latin typeface="Comic Sans MS" charset="0"/>
                </a:rPr>
                <a:t>Beam transport line</a:t>
              </a:r>
              <a:endParaRPr lang="en-US" altLang="en-US" sz="1600">
                <a:solidFill>
                  <a:srgbClr val="333333"/>
                </a:solidFill>
                <a:latin typeface="Comic Sans MS" charset="0"/>
              </a:endParaRPr>
            </a:p>
          </p:txBody>
        </p:sp>
        <p:sp>
          <p:nvSpPr>
            <p:cNvPr id="59412" name="Line 24"/>
            <p:cNvSpPr>
              <a:spLocks noChangeShapeType="1"/>
            </p:cNvSpPr>
            <p:nvPr/>
          </p:nvSpPr>
          <p:spPr bwMode="auto">
            <a:xfrm>
              <a:off x="7438554" y="3266664"/>
              <a:ext cx="0" cy="439789"/>
            </a:xfrm>
            <a:prstGeom prst="line">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59413" name="Line 25"/>
            <p:cNvSpPr>
              <a:spLocks noChangeShapeType="1"/>
            </p:cNvSpPr>
            <p:nvPr/>
          </p:nvSpPr>
          <p:spPr bwMode="auto">
            <a:xfrm>
              <a:off x="5488304" y="3266664"/>
              <a:ext cx="0" cy="817659"/>
            </a:xfrm>
            <a:prstGeom prst="line">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59414" name="Line 26"/>
            <p:cNvSpPr>
              <a:spLocks noChangeShapeType="1"/>
            </p:cNvSpPr>
            <p:nvPr/>
          </p:nvSpPr>
          <p:spPr bwMode="auto">
            <a:xfrm>
              <a:off x="6394636" y="3266664"/>
              <a:ext cx="0" cy="943085"/>
            </a:xfrm>
            <a:prstGeom prst="line">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59415" name="Text Box 27"/>
            <p:cNvSpPr txBox="1">
              <a:spLocks noChangeArrowheads="1"/>
            </p:cNvSpPr>
            <p:nvPr/>
          </p:nvSpPr>
          <p:spPr bwMode="auto">
            <a:xfrm>
              <a:off x="8203863" y="3330172"/>
              <a:ext cx="1324244" cy="565216"/>
            </a:xfrm>
            <a:prstGeom prst="rect">
              <a:avLst/>
            </a:prstGeom>
            <a:solidFill>
              <a:srgbClr val="FFFFFF"/>
            </a:solidFill>
            <a:ln w="9525">
              <a:solidFill>
                <a:schemeClr val="bg1"/>
              </a:solidFill>
              <a:miter lim="800000"/>
              <a:headEnd/>
              <a:tailEnd/>
            </a:ln>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FontTx/>
                <a:buNone/>
              </a:pPr>
              <a:r>
                <a:rPr lang="en-US" altLang="en-US" sz="1600" b="1">
                  <a:solidFill>
                    <a:srgbClr val="333333"/>
                  </a:solidFill>
                  <a:latin typeface="Comic Sans MS" charset="0"/>
                </a:rPr>
                <a:t>Quality control</a:t>
              </a:r>
              <a:endParaRPr lang="en-US" altLang="en-US" sz="1600">
                <a:solidFill>
                  <a:srgbClr val="333333"/>
                </a:solidFill>
                <a:latin typeface="Comic Sans MS" charset="0"/>
              </a:endParaRPr>
            </a:p>
          </p:txBody>
        </p:sp>
        <p:sp>
          <p:nvSpPr>
            <p:cNvPr id="59416" name="Text Box 29"/>
            <p:cNvSpPr txBox="1">
              <a:spLocks noChangeArrowheads="1"/>
            </p:cNvSpPr>
            <p:nvPr/>
          </p:nvSpPr>
          <p:spPr bwMode="auto">
            <a:xfrm>
              <a:off x="8135070" y="4963900"/>
              <a:ext cx="1109550" cy="314363"/>
            </a:xfrm>
            <a:prstGeom prst="rect">
              <a:avLst/>
            </a:prstGeom>
            <a:solidFill>
              <a:srgbClr val="FFFFFF"/>
            </a:solidFill>
            <a:ln w="9525">
              <a:solidFill>
                <a:schemeClr val="bg1"/>
              </a:solidFill>
              <a:miter lim="800000"/>
              <a:headEnd/>
              <a:tailEnd/>
            </a:ln>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FontTx/>
                <a:buNone/>
              </a:pPr>
              <a:r>
                <a:rPr lang="en-US" altLang="en-US" sz="1600" b="1">
                  <a:solidFill>
                    <a:srgbClr val="333333"/>
                  </a:solidFill>
                  <a:latin typeface="Comic Sans MS" charset="0"/>
                </a:rPr>
                <a:t>Gantry</a:t>
              </a:r>
              <a:endParaRPr lang="en-US" altLang="en-US" sz="1600">
                <a:solidFill>
                  <a:srgbClr val="333333"/>
                </a:solidFill>
                <a:latin typeface="Comic Sans MS" charset="0"/>
              </a:endParaRPr>
            </a:p>
          </p:txBody>
        </p:sp>
      </p:grpSp>
      <p:pic>
        <p:nvPicPr>
          <p:cNvPr id="59394" name="Picture 12" descr="HIT1.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49225" y="3299791"/>
            <a:ext cx="5083712" cy="3389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5" name="TextBox 2"/>
          <p:cNvSpPr txBox="1">
            <a:spLocks noChangeArrowheads="1"/>
          </p:cNvSpPr>
          <p:nvPr/>
        </p:nvSpPr>
        <p:spPr bwMode="auto">
          <a:xfrm>
            <a:off x="60071" y="1054716"/>
            <a:ext cx="5521785"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FontTx/>
              <a:buNone/>
            </a:pPr>
            <a:r>
              <a:rPr lang="el-GR" altLang="en-US" sz="2000" b="1" dirty="0">
                <a:solidFill>
                  <a:srgbClr val="C00000"/>
                </a:solidFill>
                <a:latin typeface="Calibri" charset="0"/>
              </a:rPr>
              <a:t>Το πρώτο κέντρου θεραπείας ιόντων </a:t>
            </a:r>
          </a:p>
          <a:p>
            <a:pPr>
              <a:spcBef>
                <a:spcPct val="0"/>
              </a:spcBef>
              <a:buFontTx/>
              <a:buNone/>
            </a:pPr>
            <a:r>
              <a:rPr lang="el-GR" altLang="en-US" sz="2000" b="1" dirty="0">
                <a:solidFill>
                  <a:srgbClr val="C00000"/>
                </a:solidFill>
                <a:latin typeface="Calibri" charset="0"/>
              </a:rPr>
              <a:t>στην Ευρώπη: Το </a:t>
            </a:r>
            <a:r>
              <a:rPr lang="en-US" altLang="en-US" sz="2000" b="1" dirty="0">
                <a:solidFill>
                  <a:srgbClr val="C00000"/>
                </a:solidFill>
                <a:latin typeface="Calibri" charset="0"/>
              </a:rPr>
              <a:t>HIT </a:t>
            </a:r>
            <a:r>
              <a:rPr lang="el-GR" altLang="en-US" sz="2000" b="1" dirty="0">
                <a:solidFill>
                  <a:srgbClr val="C00000"/>
                </a:solidFill>
                <a:latin typeface="Calibri" charset="0"/>
              </a:rPr>
              <a:t>στην </a:t>
            </a:r>
            <a:r>
              <a:rPr lang="en-US" altLang="en-US" sz="2000" b="1" dirty="0">
                <a:solidFill>
                  <a:srgbClr val="C00000"/>
                </a:solidFill>
                <a:latin typeface="Calibri" charset="0"/>
              </a:rPr>
              <a:t>Heidelberg</a:t>
            </a:r>
            <a:endParaRPr lang="el-GR" altLang="en-US" sz="2000" b="1" dirty="0">
              <a:solidFill>
                <a:srgbClr val="C00000"/>
              </a:solidFill>
              <a:latin typeface="Calibri" charset="0"/>
            </a:endParaRPr>
          </a:p>
          <a:p>
            <a:pPr>
              <a:spcBef>
                <a:spcPct val="0"/>
              </a:spcBef>
              <a:buFontTx/>
              <a:buNone/>
            </a:pPr>
            <a:endParaRPr lang="en-US" altLang="en-US" sz="2000" b="1" dirty="0">
              <a:solidFill>
                <a:srgbClr val="C00000"/>
              </a:solidFill>
              <a:latin typeface="Calibri" charset="0"/>
            </a:endParaRPr>
          </a:p>
          <a:p>
            <a:pPr>
              <a:spcBef>
                <a:spcPct val="0"/>
              </a:spcBef>
              <a:buFontTx/>
              <a:buNone/>
            </a:pPr>
            <a:r>
              <a:rPr lang="el-GR" altLang="en-US" sz="2000" b="1" dirty="0">
                <a:solidFill>
                  <a:srgbClr val="C00000"/>
                </a:solidFill>
                <a:latin typeface="Calibri" charset="0"/>
              </a:rPr>
              <a:t>Ξεκίνησε την θεραπεία ασθενών το </a:t>
            </a:r>
            <a:r>
              <a:rPr lang="en-US" altLang="en-US" sz="2000" b="1" dirty="0">
                <a:solidFill>
                  <a:srgbClr val="C00000"/>
                </a:solidFill>
                <a:latin typeface="Calibri" charset="0"/>
              </a:rPr>
              <a:t>2009.</a:t>
            </a:r>
            <a:endParaRPr lang="el-GR" altLang="en-US" sz="2000" b="1" dirty="0">
              <a:solidFill>
                <a:srgbClr val="C00000"/>
              </a:solidFill>
              <a:latin typeface="Calibri" charset="0"/>
            </a:endParaRPr>
          </a:p>
          <a:p>
            <a:pPr>
              <a:spcBef>
                <a:spcPct val="0"/>
              </a:spcBef>
              <a:buFontTx/>
              <a:buNone/>
            </a:pPr>
            <a:endParaRPr lang="en-US" altLang="en-US" sz="2000" b="1" dirty="0">
              <a:solidFill>
                <a:srgbClr val="C00000"/>
              </a:solidFill>
              <a:latin typeface="Calibri" charset="0"/>
            </a:endParaRPr>
          </a:p>
          <a:p>
            <a:pPr>
              <a:spcBef>
                <a:spcPct val="0"/>
              </a:spcBef>
              <a:buFontTx/>
              <a:buNone/>
            </a:pPr>
            <a:r>
              <a:rPr lang="el-GR" altLang="en-US" sz="2000" b="1" dirty="0">
                <a:solidFill>
                  <a:srgbClr val="C00000"/>
                </a:solidFill>
                <a:latin typeface="Calibri" charset="0"/>
              </a:rPr>
              <a:t>Ακολούθησε το </a:t>
            </a:r>
            <a:r>
              <a:rPr lang="en-US" altLang="en-US" sz="2000" b="1" dirty="0">
                <a:solidFill>
                  <a:srgbClr val="C00000"/>
                </a:solidFill>
                <a:latin typeface="Calibri" charset="0"/>
              </a:rPr>
              <a:t>MIT </a:t>
            </a:r>
            <a:r>
              <a:rPr lang="el-GR" altLang="en-US" sz="2000" b="1" dirty="0">
                <a:solidFill>
                  <a:srgbClr val="C00000"/>
                </a:solidFill>
                <a:latin typeface="Calibri" charset="0"/>
              </a:rPr>
              <a:t>στο</a:t>
            </a:r>
            <a:r>
              <a:rPr lang="en-US" altLang="en-US" sz="2000" b="1" dirty="0">
                <a:solidFill>
                  <a:srgbClr val="C00000"/>
                </a:solidFill>
                <a:latin typeface="Calibri" charset="0"/>
              </a:rPr>
              <a:t> Marburg</a:t>
            </a:r>
          </a:p>
        </p:txBody>
      </p:sp>
      <p:sp>
        <p:nvSpPr>
          <p:cNvPr id="24" name="Title 1"/>
          <p:cNvSpPr txBox="1">
            <a:spLocks/>
          </p:cNvSpPr>
          <p:nvPr/>
        </p:nvSpPr>
        <p:spPr bwMode="auto">
          <a:xfrm>
            <a:off x="-455346" y="33763"/>
            <a:ext cx="13440229"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defRPr/>
            </a:pPr>
            <a:r>
              <a:rPr lang="en-US" sz="3200" b="1" kern="0" dirty="0">
                <a:solidFill>
                  <a:srgbClr val="3733DB"/>
                </a:solidFill>
                <a:latin typeface="Arial" charset="0"/>
                <a:ea typeface="Arial" charset="0"/>
                <a:cs typeface="Arial" charset="0"/>
              </a:rPr>
              <a:t>HIT</a:t>
            </a:r>
            <a:r>
              <a:rPr lang="el-GR" sz="3200" b="1" kern="0" dirty="0">
                <a:solidFill>
                  <a:srgbClr val="3733DB"/>
                </a:solidFill>
                <a:latin typeface="Arial" charset="0"/>
                <a:ea typeface="Arial" charset="0"/>
                <a:cs typeface="Arial" charset="0"/>
              </a:rPr>
              <a:t> κέντρο θεραπείας καρκίνου με ιόντα άνθρακα</a:t>
            </a:r>
            <a:endParaRPr lang="en-US" sz="3200" b="1" kern="0" dirty="0">
              <a:solidFill>
                <a:srgbClr val="3733DB"/>
              </a:solidFill>
              <a:latin typeface="Arial" charset="0"/>
              <a:ea typeface="Arial" charset="0"/>
              <a:cs typeface="Arial" charset="0"/>
            </a:endParaRPr>
          </a:p>
        </p:txBody>
      </p:sp>
      <p:pic>
        <p:nvPicPr>
          <p:cNvPr id="26" name="Picture 10" descr="MC-Logo-RGB"/>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208074" y="6095588"/>
            <a:ext cx="1871662"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26"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Straight Arrow Connector 2"/>
          <p:cNvCxnSpPr/>
          <p:nvPr/>
        </p:nvCxnSpPr>
        <p:spPr>
          <a:xfrm flipV="1">
            <a:off x="3265714" y="4296229"/>
            <a:ext cx="5283200" cy="120468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94581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06300" y="1170452"/>
            <a:ext cx="8285700" cy="4631382"/>
          </a:xfrm>
          <a:prstGeom prst="rect">
            <a:avLst/>
          </a:prstGeom>
        </p:spPr>
      </p:pic>
      <p:sp>
        <p:nvSpPr>
          <p:cNvPr id="4" name="Rectangle 3"/>
          <p:cNvSpPr/>
          <p:nvPr/>
        </p:nvSpPr>
        <p:spPr>
          <a:xfrm>
            <a:off x="160659" y="4766844"/>
            <a:ext cx="3745641" cy="1569660"/>
          </a:xfrm>
          <a:prstGeom prst="rect">
            <a:avLst/>
          </a:prstGeom>
        </p:spPr>
        <p:txBody>
          <a:bodyPr wrap="none">
            <a:spAutoFit/>
          </a:bodyPr>
          <a:lstStyle/>
          <a:p>
            <a:r>
              <a:rPr lang="el-GR" sz="2000" b="1" dirty="0">
                <a:solidFill>
                  <a:srgbClr val="7030A0"/>
                </a:solidFill>
              </a:rPr>
              <a:t>Διαδικτυακή ενημέρωση</a:t>
            </a:r>
          </a:p>
          <a:p>
            <a:r>
              <a:rPr lang="el-GR" sz="2000" b="1" dirty="0">
                <a:solidFill>
                  <a:srgbClr val="7030A0"/>
                </a:solidFill>
              </a:rPr>
              <a:t>Παρασκευή </a:t>
            </a:r>
            <a:r>
              <a:rPr lang="en-US" sz="2000" b="1" dirty="0">
                <a:solidFill>
                  <a:srgbClr val="7030A0"/>
                </a:solidFill>
              </a:rPr>
              <a:t>6 </a:t>
            </a:r>
            <a:r>
              <a:rPr lang="el-GR" sz="2000" b="1" dirty="0">
                <a:solidFill>
                  <a:srgbClr val="7030A0"/>
                </a:solidFill>
              </a:rPr>
              <a:t>Νοεμβρίου</a:t>
            </a:r>
          </a:p>
          <a:p>
            <a:r>
              <a:rPr lang="el-GR" sz="2000" b="1" dirty="0">
                <a:solidFill>
                  <a:srgbClr val="7030A0"/>
                </a:solidFill>
              </a:rPr>
              <a:t>Με </a:t>
            </a:r>
            <a:r>
              <a:rPr lang="el-GR" sz="2000" b="1" dirty="0" err="1">
                <a:solidFill>
                  <a:srgbClr val="7030A0"/>
                </a:solidFill>
              </a:rPr>
              <a:t>ηχογράφιση</a:t>
            </a:r>
            <a:r>
              <a:rPr lang="el-GR" sz="2000" b="1" dirty="0">
                <a:solidFill>
                  <a:srgbClr val="7030A0"/>
                </a:solidFill>
              </a:rPr>
              <a:t> παρουσιάσεων</a:t>
            </a:r>
          </a:p>
          <a:p>
            <a:pPr lvl="0"/>
            <a:r>
              <a:rPr lang="en-US" altLang="en-US" dirty="0">
                <a:solidFill>
                  <a:srgbClr val="0070C0"/>
                </a:solidFill>
                <a:ea typeface="Courier New" charset="0"/>
                <a:hlinkClick r:id="rId3"/>
              </a:rPr>
              <a:t>https://indico.cern.ch/event/968289/</a:t>
            </a:r>
            <a:endParaRPr lang="el-GR" altLang="en-US" dirty="0">
              <a:solidFill>
                <a:srgbClr val="0070C0"/>
              </a:solidFill>
              <a:ea typeface="Courier New" charset="0"/>
            </a:endParaRPr>
          </a:p>
          <a:p>
            <a:endParaRPr lang="en-US" dirty="0"/>
          </a:p>
        </p:txBody>
      </p:sp>
      <p:pic>
        <p:nvPicPr>
          <p:cNvPr id="14" name="Picture 5"/>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1" y="44795"/>
            <a:ext cx="3488267" cy="4789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itle 4"/>
          <p:cNvSpPr txBox="1">
            <a:spLocks/>
          </p:cNvSpPr>
          <p:nvPr/>
        </p:nvSpPr>
        <p:spPr bwMode="auto">
          <a:xfrm>
            <a:off x="1909009" y="2567"/>
            <a:ext cx="11069053"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anchor="ctr">
            <a:sp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defRPr/>
            </a:pPr>
            <a:r>
              <a:rPr lang="el-GR" altLang="en-US" sz="3200" b="1" kern="0" dirty="0">
                <a:solidFill>
                  <a:srgbClr val="0000FF"/>
                </a:solidFill>
                <a:latin typeface="ArialMT" charset="0"/>
              </a:rPr>
              <a:t>Επόμενη γενιά εγκαταστάσεων για θεραπεία καρκινικών όγκων με δέσμες ιόντων</a:t>
            </a:r>
            <a:endParaRPr lang="en-US" altLang="en-US" sz="3200" b="1" kern="0" dirty="0"/>
          </a:p>
        </p:txBody>
      </p:sp>
      <p:sp>
        <p:nvSpPr>
          <p:cNvPr id="16" name="Title 4"/>
          <p:cNvSpPr txBox="1">
            <a:spLocks/>
          </p:cNvSpPr>
          <p:nvPr/>
        </p:nvSpPr>
        <p:spPr bwMode="auto">
          <a:xfrm>
            <a:off x="20050" y="6228216"/>
            <a:ext cx="119328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anchor="ctr">
            <a:sp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defRPr/>
            </a:pPr>
            <a:r>
              <a:rPr lang="el-GR" altLang="en-US" sz="2000" b="1" kern="0" dirty="0">
                <a:solidFill>
                  <a:srgbClr val="0000FF"/>
                </a:solidFill>
                <a:latin typeface="ArialMT" charset="0"/>
              </a:rPr>
              <a:t>Πρόταση για κέντρο έρευνας και θεραπείας καρκινικών όγκων με δέσμες ιόντων στα βαλκάνια</a:t>
            </a:r>
            <a:endParaRPr lang="en-US" altLang="en-US" sz="2000" b="1" kern="0" dirty="0"/>
          </a:p>
        </p:txBody>
      </p:sp>
      <p:sp>
        <p:nvSpPr>
          <p:cNvPr id="18" name="Rectangle 17"/>
          <p:cNvSpPr/>
          <p:nvPr/>
        </p:nvSpPr>
        <p:spPr>
          <a:xfrm>
            <a:off x="10226890" y="5337917"/>
            <a:ext cx="1472519" cy="677108"/>
          </a:xfrm>
          <a:prstGeom prst="rect">
            <a:avLst/>
          </a:prstGeom>
        </p:spPr>
        <p:txBody>
          <a:bodyPr wrap="none">
            <a:spAutoFit/>
          </a:bodyPr>
          <a:lstStyle/>
          <a:p>
            <a:r>
              <a:rPr lang="el-GR" sz="2000" b="1" dirty="0">
                <a:solidFill>
                  <a:schemeClr val="bg1"/>
                </a:solidFill>
              </a:rPr>
              <a:t>Δ. </a:t>
            </a:r>
            <a:r>
              <a:rPr lang="el-GR" sz="2000" b="1" dirty="0" err="1">
                <a:solidFill>
                  <a:schemeClr val="bg1"/>
                </a:solidFill>
              </a:rPr>
              <a:t>Καπρινης</a:t>
            </a:r>
            <a:endParaRPr lang="el-GR" altLang="en-US" dirty="0">
              <a:solidFill>
                <a:schemeClr val="bg1"/>
              </a:solidFill>
              <a:ea typeface="Courier New" charset="0"/>
            </a:endParaRPr>
          </a:p>
          <a:p>
            <a:endParaRPr lang="en-US" dirty="0"/>
          </a:p>
        </p:txBody>
      </p:sp>
      <p:pic>
        <p:nvPicPr>
          <p:cNvPr id="8" name="Picture 7"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500999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5"/>
          <p:cNvPicPr>
            <a:picLocks noChangeAspect="1"/>
          </p:cNvPicPr>
          <p:nvPr/>
        </p:nvPicPr>
        <p:blipFill rotWithShape="1">
          <a:blip r:embed="rId2">
            <a:extLst>
              <a:ext uri="{28A0092B-C50C-407E-A947-70E740481C1C}">
                <a14:useLocalDpi xmlns:a14="http://schemas.microsoft.com/office/drawing/2010/main"/>
              </a:ext>
            </a:extLst>
          </a:blip>
          <a:srcRect b="6860"/>
          <a:stretch/>
        </p:blipFill>
        <p:spPr bwMode="auto">
          <a:xfrm>
            <a:off x="0" y="502920"/>
            <a:ext cx="4160520" cy="5592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4"/>
          <p:cNvSpPr txBox="1">
            <a:spLocks/>
          </p:cNvSpPr>
          <p:nvPr/>
        </p:nvSpPr>
        <p:spPr bwMode="auto">
          <a:xfrm>
            <a:off x="2193489" y="0"/>
            <a:ext cx="10059471"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anchor="ctr">
            <a:sp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defRPr/>
            </a:pPr>
            <a:r>
              <a:rPr lang="el-GR" altLang="en-US" sz="3200" b="1" kern="0" dirty="0" smtClean="0">
                <a:solidFill>
                  <a:srgbClr val="0000FF"/>
                </a:solidFill>
                <a:latin typeface="+mn-lt"/>
              </a:rPr>
              <a:t>Επόμενη γενιά εγκαταστάσεων για </a:t>
            </a:r>
            <a:r>
              <a:rPr lang="el-GR" altLang="en-US" sz="3200" b="1" kern="0" dirty="0" err="1" smtClean="0">
                <a:solidFill>
                  <a:srgbClr val="0000FF"/>
                </a:solidFill>
                <a:latin typeface="+mn-lt"/>
              </a:rPr>
              <a:t>ερευνα</a:t>
            </a:r>
            <a:r>
              <a:rPr lang="el-GR" altLang="en-US" sz="3200" b="1" kern="0" dirty="0" smtClean="0">
                <a:solidFill>
                  <a:srgbClr val="0000FF"/>
                </a:solidFill>
                <a:latin typeface="+mn-lt"/>
              </a:rPr>
              <a:t> και θεραπεία καρκινικών όγκων με δέσμες ιόντων</a:t>
            </a:r>
            <a:endParaRPr lang="en-US" altLang="en-US" sz="3200" b="1" kern="0" dirty="0">
              <a:latin typeface="+mn-lt"/>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69484" y="4613798"/>
            <a:ext cx="5439588" cy="2244202"/>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32908" y="1192122"/>
            <a:ext cx="5439588" cy="3421676"/>
          </a:xfrm>
          <a:prstGeom prst="rect">
            <a:avLst/>
          </a:prstGeom>
        </p:spPr>
      </p:pic>
      <p:sp>
        <p:nvSpPr>
          <p:cNvPr id="7" name="Rectangle 6"/>
          <p:cNvSpPr/>
          <p:nvPr/>
        </p:nvSpPr>
        <p:spPr>
          <a:xfrm>
            <a:off x="5205984" y="6508405"/>
            <a:ext cx="5401056" cy="261610"/>
          </a:xfrm>
          <a:prstGeom prst="rect">
            <a:avLst/>
          </a:prstGeom>
        </p:spPr>
        <p:txBody>
          <a:bodyPr wrap="square">
            <a:spAutoFit/>
          </a:bodyPr>
          <a:lstStyle/>
          <a:p>
            <a:r>
              <a:rPr lang="en-US" sz="1100" dirty="0">
                <a:solidFill>
                  <a:schemeClr val="bg1"/>
                </a:solidFill>
              </a:rPr>
              <a:t>https://</a:t>
            </a:r>
            <a:r>
              <a:rPr lang="en-US" sz="1100" dirty="0" err="1">
                <a:solidFill>
                  <a:schemeClr val="bg1"/>
                </a:solidFill>
              </a:rPr>
              <a:t>indico.cern.ch</a:t>
            </a:r>
            <a:r>
              <a:rPr lang="en-US" sz="1100" dirty="0">
                <a:solidFill>
                  <a:schemeClr val="bg1"/>
                </a:solidFill>
              </a:rPr>
              <a:t>/event/1103276/page/25237-articles-and-photos</a:t>
            </a:r>
          </a:p>
        </p:txBody>
      </p:sp>
      <p:sp>
        <p:nvSpPr>
          <p:cNvPr id="8" name="Rectangle 7"/>
          <p:cNvSpPr/>
          <p:nvPr/>
        </p:nvSpPr>
        <p:spPr>
          <a:xfrm>
            <a:off x="5445715" y="1883848"/>
            <a:ext cx="3926781" cy="369332"/>
          </a:xfrm>
          <a:prstGeom prst="rect">
            <a:avLst/>
          </a:prstGeom>
        </p:spPr>
        <p:txBody>
          <a:bodyPr wrap="none">
            <a:spAutoFit/>
          </a:bodyPr>
          <a:lstStyle/>
          <a:p>
            <a:r>
              <a:rPr lang="en-US" b="1" dirty="0">
                <a:solidFill>
                  <a:schemeClr val="accent5">
                    <a:lumMod val="75000"/>
                  </a:schemeClr>
                </a:solidFill>
              </a:rPr>
              <a:t>https://</a:t>
            </a:r>
            <a:r>
              <a:rPr lang="en-US" b="1" dirty="0" err="1">
                <a:solidFill>
                  <a:schemeClr val="accent5">
                    <a:lumMod val="75000"/>
                  </a:schemeClr>
                </a:solidFill>
              </a:rPr>
              <a:t>indico.cern.ch</a:t>
            </a:r>
            <a:r>
              <a:rPr lang="en-US" b="1" dirty="0">
                <a:solidFill>
                  <a:schemeClr val="accent5">
                    <a:lumMod val="75000"/>
                  </a:schemeClr>
                </a:solidFill>
              </a:rPr>
              <a:t>/event/1103276/</a:t>
            </a:r>
          </a:p>
        </p:txBody>
      </p:sp>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10499" y="4193983"/>
            <a:ext cx="2070298" cy="1541916"/>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80537" y="2870738"/>
            <a:ext cx="2823693" cy="1265793"/>
          </a:xfrm>
          <a:prstGeom prst="rect">
            <a:avLst/>
          </a:prstGeom>
        </p:spPr>
      </p:pic>
      <p:pic>
        <p:nvPicPr>
          <p:cNvPr id="11" name="Picture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129295" y="5318786"/>
            <a:ext cx="1860549" cy="1451229"/>
          </a:xfrm>
          <a:prstGeom prst="rect">
            <a:avLst/>
          </a:prstGeom>
        </p:spPr>
      </p:pic>
      <p:sp>
        <p:nvSpPr>
          <p:cNvPr id="12" name="Rectangle 11"/>
          <p:cNvSpPr/>
          <p:nvPr/>
        </p:nvSpPr>
        <p:spPr>
          <a:xfrm>
            <a:off x="7010400" y="2156743"/>
            <a:ext cx="5388863" cy="307777"/>
          </a:xfrm>
          <a:prstGeom prst="rect">
            <a:avLst/>
          </a:prstGeom>
        </p:spPr>
        <p:txBody>
          <a:bodyPr wrap="square">
            <a:spAutoFit/>
          </a:bodyPr>
          <a:lstStyle/>
          <a:p>
            <a:r>
              <a:rPr lang="en-US" sz="1400" dirty="0">
                <a:solidFill>
                  <a:srgbClr val="0099CC"/>
                </a:solidFill>
                <a:latin typeface="Calibri" charset="0"/>
                <a:hlinkClick r:id="rId8"/>
              </a:rPr>
              <a:t>https://m.youtube.com/watch?v=JaNQAWDLWz0&amp;feature=youtu.be</a:t>
            </a:r>
            <a:endParaRPr lang="en-US" sz="1400" dirty="0"/>
          </a:p>
        </p:txBody>
      </p:sp>
    </p:spTree>
    <p:extLst>
      <p:ext uri="{BB962C8B-B14F-4D97-AF65-F5344CB8AC3E}">
        <p14:creationId xmlns:p14="http://schemas.microsoft.com/office/powerpoint/2010/main" val="62024460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Text Box 4"/>
          <p:cNvSpPr txBox="1">
            <a:spLocks noChangeArrowheads="1"/>
          </p:cNvSpPr>
          <p:nvPr/>
        </p:nvSpPr>
        <p:spPr bwMode="auto">
          <a:xfrm>
            <a:off x="4098262" y="5534561"/>
            <a:ext cx="27178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endParaRPr lang="de-DE" altLang="de-DE" sz="2000" dirty="0">
              <a:solidFill>
                <a:schemeClr val="tx2"/>
              </a:solidFill>
            </a:endParaRPr>
          </a:p>
          <a:p>
            <a:pPr eaLnBrk="1" hangingPunct="1">
              <a:spcBef>
                <a:spcPct val="0"/>
              </a:spcBef>
              <a:buFontTx/>
              <a:buNone/>
            </a:pPr>
            <a:endParaRPr lang="de-DE" altLang="de-DE" sz="2000" dirty="0">
              <a:solidFill>
                <a:schemeClr val="tx2"/>
              </a:solidFill>
            </a:endParaRPr>
          </a:p>
          <a:p>
            <a:pPr eaLnBrk="1" hangingPunct="1">
              <a:spcBef>
                <a:spcPct val="0"/>
              </a:spcBef>
              <a:buFontTx/>
              <a:buNone/>
            </a:pPr>
            <a:r>
              <a:rPr lang="de-DE" altLang="de-DE" sz="2000" dirty="0">
                <a:solidFill>
                  <a:schemeClr val="tx2"/>
                </a:solidFill>
              </a:rPr>
              <a:t>600 </a:t>
            </a:r>
            <a:r>
              <a:rPr lang="en-US" altLang="de-DE" sz="2000" dirty="0">
                <a:solidFill>
                  <a:schemeClr val="tx2"/>
                </a:solidFill>
              </a:rPr>
              <a:t>tons</a:t>
            </a:r>
            <a:endParaRPr lang="de-DE" altLang="de-DE" sz="2000" dirty="0">
              <a:solidFill>
                <a:schemeClr val="tx2"/>
              </a:solidFill>
            </a:endParaRPr>
          </a:p>
          <a:p>
            <a:pPr eaLnBrk="1" hangingPunct="1">
              <a:spcBef>
                <a:spcPct val="0"/>
              </a:spcBef>
              <a:buFontTx/>
              <a:buNone/>
            </a:pPr>
            <a:r>
              <a:rPr lang="de-DE" altLang="de-DE" sz="2000" dirty="0">
                <a:solidFill>
                  <a:schemeClr val="tx2"/>
                </a:solidFill>
              </a:rPr>
              <a:t>   </a:t>
            </a:r>
          </a:p>
        </p:txBody>
      </p:sp>
      <p:sp>
        <p:nvSpPr>
          <p:cNvPr id="9" name="Title 4"/>
          <p:cNvSpPr txBox="1">
            <a:spLocks/>
          </p:cNvSpPr>
          <p:nvPr/>
        </p:nvSpPr>
        <p:spPr bwMode="auto">
          <a:xfrm>
            <a:off x="861492" y="563172"/>
            <a:ext cx="275748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sp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defRPr/>
            </a:pPr>
            <a:r>
              <a:rPr lang="en-US" altLang="en-US" sz="3200" b="1" kern="0" dirty="0">
                <a:solidFill>
                  <a:srgbClr val="0000FF"/>
                </a:solidFill>
                <a:latin typeface="ArialMT" charset="0"/>
              </a:rPr>
              <a:t>Gantry at</a:t>
            </a:r>
            <a:r>
              <a:rPr lang="el-GR" altLang="en-US" sz="3200" b="1" kern="0" dirty="0">
                <a:solidFill>
                  <a:srgbClr val="0000FF"/>
                </a:solidFill>
                <a:latin typeface="ArialMT" charset="0"/>
              </a:rPr>
              <a:t> </a:t>
            </a:r>
            <a:r>
              <a:rPr lang="en-US" altLang="en-US" sz="3200" b="1" kern="0" dirty="0">
                <a:solidFill>
                  <a:srgbClr val="0000FF"/>
                </a:solidFill>
                <a:latin typeface="ArialMT" charset="0"/>
              </a:rPr>
              <a:t>HIT</a:t>
            </a:r>
            <a:endParaRPr lang="en-US" altLang="en-US" sz="3200" b="1" kern="0" dirty="0"/>
          </a:p>
        </p:txBody>
      </p:sp>
      <p:pic>
        <p:nvPicPr>
          <p:cNvPr id="164872" name="Picture 2" descr="E:\Dienstreisen\2014_Dresden_DPG\Material\Gantry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108" y="1110350"/>
            <a:ext cx="4003676" cy="5691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39325" y="1110350"/>
            <a:ext cx="7952675" cy="3490990"/>
          </a:xfrm>
          <a:prstGeom prst="rect">
            <a:avLst/>
          </a:prstGeom>
        </p:spPr>
      </p:pic>
      <p:sp>
        <p:nvSpPr>
          <p:cNvPr id="19" name="Title 4"/>
          <p:cNvSpPr txBox="1">
            <a:spLocks/>
          </p:cNvSpPr>
          <p:nvPr/>
        </p:nvSpPr>
        <p:spPr bwMode="auto">
          <a:xfrm>
            <a:off x="8110727" y="494797"/>
            <a:ext cx="367119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sp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defRPr/>
            </a:pPr>
            <a:r>
              <a:rPr lang="en-US" altLang="en-US" sz="3200" b="1" kern="0" dirty="0">
                <a:solidFill>
                  <a:srgbClr val="0000FF"/>
                </a:solidFill>
                <a:latin typeface="ArialMT" charset="0"/>
              </a:rPr>
              <a:t>Gantry at</a:t>
            </a:r>
            <a:r>
              <a:rPr lang="el-GR" altLang="en-US" sz="3200" b="1" kern="0" dirty="0">
                <a:solidFill>
                  <a:srgbClr val="0000FF"/>
                </a:solidFill>
                <a:latin typeface="ArialMT" charset="0"/>
              </a:rPr>
              <a:t> </a:t>
            </a:r>
            <a:r>
              <a:rPr lang="en-US" altLang="en-US" sz="3200" b="1" kern="0" dirty="0">
                <a:solidFill>
                  <a:srgbClr val="0000FF"/>
                </a:solidFill>
                <a:latin typeface="ArialMT" charset="0"/>
              </a:rPr>
              <a:t>SEEIIST</a:t>
            </a:r>
            <a:endParaRPr lang="en-US" altLang="en-US" sz="3200" b="1" kern="0" dirty="0"/>
          </a:p>
        </p:txBody>
      </p:sp>
      <p:sp>
        <p:nvSpPr>
          <p:cNvPr id="20" name="Text Box 4"/>
          <p:cNvSpPr txBox="1">
            <a:spLocks noChangeArrowheads="1"/>
          </p:cNvSpPr>
          <p:nvPr/>
        </p:nvSpPr>
        <p:spPr bwMode="auto">
          <a:xfrm>
            <a:off x="10980641" y="4019797"/>
            <a:ext cx="27178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endParaRPr lang="de-DE" altLang="de-DE" sz="2000" dirty="0">
              <a:solidFill>
                <a:schemeClr val="tx2"/>
              </a:solidFill>
            </a:endParaRPr>
          </a:p>
          <a:p>
            <a:pPr eaLnBrk="1" hangingPunct="1">
              <a:spcBef>
                <a:spcPct val="0"/>
              </a:spcBef>
              <a:buFontTx/>
              <a:buNone/>
            </a:pPr>
            <a:endParaRPr lang="de-DE" altLang="de-DE" sz="2000" dirty="0">
              <a:solidFill>
                <a:schemeClr val="tx2"/>
              </a:solidFill>
            </a:endParaRPr>
          </a:p>
          <a:p>
            <a:pPr eaLnBrk="1" hangingPunct="1">
              <a:spcBef>
                <a:spcPct val="0"/>
              </a:spcBef>
              <a:buFontTx/>
              <a:buNone/>
            </a:pPr>
            <a:r>
              <a:rPr lang="de-DE" altLang="de-DE" sz="2000" dirty="0">
                <a:solidFill>
                  <a:schemeClr val="tx2"/>
                </a:solidFill>
              </a:rPr>
              <a:t>40 </a:t>
            </a:r>
            <a:r>
              <a:rPr lang="en-US" altLang="de-DE" sz="2000" dirty="0">
                <a:solidFill>
                  <a:schemeClr val="tx2"/>
                </a:solidFill>
              </a:rPr>
              <a:t>tons</a:t>
            </a:r>
            <a:endParaRPr lang="de-DE" altLang="de-DE" sz="2000" dirty="0">
              <a:solidFill>
                <a:schemeClr val="tx2"/>
              </a:solidFill>
            </a:endParaRPr>
          </a:p>
          <a:p>
            <a:pPr eaLnBrk="1" hangingPunct="1">
              <a:spcBef>
                <a:spcPct val="0"/>
              </a:spcBef>
              <a:buFontTx/>
              <a:buNone/>
            </a:pPr>
            <a:r>
              <a:rPr lang="de-DE" altLang="de-DE" sz="2000" dirty="0">
                <a:solidFill>
                  <a:schemeClr val="tx2"/>
                </a:solidFill>
              </a:rPr>
              <a:t>   </a:t>
            </a:r>
          </a:p>
        </p:txBody>
      </p:sp>
      <p:sp>
        <p:nvSpPr>
          <p:cNvPr id="21" name="Title 4"/>
          <p:cNvSpPr txBox="1">
            <a:spLocks/>
          </p:cNvSpPr>
          <p:nvPr/>
        </p:nvSpPr>
        <p:spPr bwMode="auto">
          <a:xfrm>
            <a:off x="4098262" y="140853"/>
            <a:ext cx="33650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sp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defRPr/>
            </a:pPr>
            <a:r>
              <a:rPr lang="en-US" altLang="en-US" sz="3600" b="1" kern="0" dirty="0">
                <a:solidFill>
                  <a:srgbClr val="0000FF"/>
                </a:solidFill>
                <a:latin typeface="ArialMT" charset="0"/>
              </a:rPr>
              <a:t>Beam Delivery</a:t>
            </a:r>
            <a:endParaRPr lang="en-US" altLang="en-US" sz="3600" b="1" kern="0" dirty="0"/>
          </a:p>
        </p:txBody>
      </p:sp>
      <p:pic>
        <p:nvPicPr>
          <p:cNvPr id="22" name="Picture 21"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2" descr="MC-Logo-RG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08074" y="6095588"/>
            <a:ext cx="1871662"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0025611"/>
      </p:ext>
    </p:extLst>
  </p:cSld>
  <p:clrMapOvr>
    <a:masterClrMapping/>
  </p:clrMapOvr>
  <p:transition spd="slow"/>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ernbox/EXPO-YF/IMG_3014.JPG"/>
          <p:cNvPicPr/>
          <p:nvPr/>
        </p:nvPicPr>
        <p:blipFill rotWithShape="1">
          <a:blip r:embed="rId2">
            <a:extLst>
              <a:ext uri="{28A0092B-C50C-407E-A947-70E740481C1C}">
                <a14:useLocalDpi xmlns:a14="http://schemas.microsoft.com/office/drawing/2010/main" val="0"/>
              </a:ext>
            </a:extLst>
          </a:blip>
          <a:srcRect t="6865" b="24262"/>
          <a:stretch/>
        </p:blipFill>
        <p:spPr bwMode="auto">
          <a:xfrm>
            <a:off x="122663" y="0"/>
            <a:ext cx="12177132" cy="68580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5432199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2493A9E-C768-4E41-B3A1-AD51A73D1C5A}" type="datetime1">
              <a:rPr lang="it-IT" smtClean="0"/>
              <a:t>04/03/23</a:t>
            </a:fld>
            <a:endParaRPr lang="it-IT"/>
          </a:p>
        </p:txBody>
      </p:sp>
      <p:sp>
        <p:nvSpPr>
          <p:cNvPr id="4" name="Slide Number Placeholder 3"/>
          <p:cNvSpPr>
            <a:spLocks noGrp="1"/>
          </p:cNvSpPr>
          <p:nvPr>
            <p:ph type="sldNum" sz="quarter" idx="12"/>
          </p:nvPr>
        </p:nvSpPr>
        <p:spPr/>
        <p:txBody>
          <a:bodyPr/>
          <a:lstStyle/>
          <a:p>
            <a:fld id="{57A0FA2E-2223-4FE8-9E15-7906F6757A08}" type="slidenum">
              <a:rPr lang="it-IT" smtClean="0"/>
              <a:pPr/>
              <a:t>38</a:t>
            </a:fld>
            <a:endParaRPr lang="it-IT" dirty="0"/>
          </a:p>
        </p:txBody>
      </p:sp>
      <p:sp>
        <p:nvSpPr>
          <p:cNvPr id="9" name="Rectangle 8"/>
          <p:cNvSpPr/>
          <p:nvPr/>
        </p:nvSpPr>
        <p:spPr>
          <a:xfrm>
            <a:off x="173650" y="4545772"/>
            <a:ext cx="11680371" cy="1323439"/>
          </a:xfrm>
          <a:prstGeom prst="rect">
            <a:avLst/>
          </a:prstGeom>
        </p:spPr>
        <p:txBody>
          <a:bodyPr wrap="square">
            <a:spAutoFit/>
          </a:bodyPr>
          <a:lstStyle/>
          <a:p>
            <a:r>
              <a:rPr lang="en-GB" sz="2400" b="1" dirty="0" err="1" smtClean="0">
                <a:solidFill>
                  <a:schemeClr val="accent5">
                    <a:lumMod val="75000"/>
                  </a:schemeClr>
                </a:solidFill>
                <a:ea typeface="Calibri" charset="0"/>
              </a:rPr>
              <a:t>HITRIplus</a:t>
            </a:r>
            <a:r>
              <a:rPr lang="en-GB" sz="2000" dirty="0" smtClean="0">
                <a:solidFill>
                  <a:schemeClr val="accent5">
                    <a:lumMod val="75000"/>
                  </a:schemeClr>
                </a:solidFill>
                <a:ea typeface="Calibri" charset="0"/>
              </a:rPr>
              <a:t> </a:t>
            </a:r>
            <a:r>
              <a:rPr lang="en-GB" sz="2400" b="1" dirty="0">
                <a:solidFill>
                  <a:schemeClr val="accent5">
                    <a:lumMod val="75000"/>
                  </a:schemeClr>
                </a:solidFill>
                <a:ea typeface="Calibri" charset="0"/>
              </a:rPr>
              <a:t>EU-funded project </a:t>
            </a:r>
          </a:p>
          <a:p>
            <a:pPr lvl="1"/>
            <a:r>
              <a:rPr lang="en-GB" dirty="0">
                <a:solidFill>
                  <a:srgbClr val="0070C0"/>
                </a:solidFill>
                <a:ea typeface="Calibri" charset="0"/>
              </a:rPr>
              <a:t>Large consortium of research infrastructures including CERN and </a:t>
            </a:r>
            <a:r>
              <a:rPr lang="en-GB" dirty="0" smtClean="0">
                <a:solidFill>
                  <a:srgbClr val="0070C0"/>
                </a:solidFill>
                <a:ea typeface="Calibri" charset="0"/>
              </a:rPr>
              <a:t>GSI, </a:t>
            </a:r>
            <a:endParaRPr lang="en-GB" dirty="0">
              <a:solidFill>
                <a:srgbClr val="0070C0"/>
              </a:solidFill>
              <a:ea typeface="Calibri" charset="0"/>
            </a:endParaRPr>
          </a:p>
          <a:p>
            <a:pPr lvl="1"/>
            <a:r>
              <a:rPr lang="en-GB" dirty="0">
                <a:solidFill>
                  <a:srgbClr val="0070C0"/>
                </a:solidFill>
                <a:ea typeface="Calibri" charset="0"/>
              </a:rPr>
              <a:t>plus universities, industry, all four existing European heavy-ion therapy centres,</a:t>
            </a:r>
          </a:p>
          <a:p>
            <a:pPr lvl="1"/>
            <a:r>
              <a:rPr lang="en-GB" sz="2000" dirty="0">
                <a:solidFill>
                  <a:srgbClr val="0070C0"/>
                </a:solidFill>
                <a:ea typeface="Calibri" charset="0"/>
              </a:rPr>
              <a:t>and </a:t>
            </a:r>
            <a:r>
              <a:rPr lang="en-GB" dirty="0">
                <a:solidFill>
                  <a:srgbClr val="0070C0"/>
                </a:solidFill>
                <a:ea typeface="Calibri" charset="0"/>
              </a:rPr>
              <a:t>the future research infrastructure </a:t>
            </a:r>
            <a:r>
              <a:rPr lang="en-GB" dirty="0" smtClean="0">
                <a:solidFill>
                  <a:srgbClr val="0070C0"/>
                </a:solidFill>
                <a:ea typeface="Calibri" charset="0"/>
              </a:rPr>
              <a:t>SEEIIST (South-East Europe International Institute for Sustainable Technologies)</a:t>
            </a:r>
            <a:endParaRPr lang="en-GB" sz="2000" dirty="0">
              <a:solidFill>
                <a:srgbClr val="0070C0"/>
              </a:solidFill>
              <a:ea typeface="Calibri" charset="0"/>
            </a:endParaRPr>
          </a:p>
        </p:txBody>
      </p:sp>
      <p:sp>
        <p:nvSpPr>
          <p:cNvPr id="12" name="Rectangle 11"/>
          <p:cNvSpPr/>
          <p:nvPr/>
        </p:nvSpPr>
        <p:spPr>
          <a:xfrm>
            <a:off x="6551410" y="1340404"/>
            <a:ext cx="5772100" cy="1477328"/>
          </a:xfrm>
          <a:prstGeom prst="rect">
            <a:avLst/>
          </a:prstGeom>
        </p:spPr>
        <p:txBody>
          <a:bodyPr wrap="square">
            <a:spAutoFit/>
          </a:bodyPr>
          <a:lstStyle/>
          <a:p>
            <a:pPr>
              <a:spcAft>
                <a:spcPts val="0"/>
              </a:spcAft>
            </a:pPr>
            <a:r>
              <a:rPr lang="en-GB" b="1" dirty="0">
                <a:solidFill>
                  <a:schemeClr val="accent5">
                    <a:lumMod val="75000"/>
                  </a:schemeClr>
                </a:solidFill>
                <a:latin typeface="Calibri" charset="0"/>
                <a:ea typeface="Calibri" charset="0"/>
              </a:rPr>
              <a:t>Main aims: </a:t>
            </a:r>
            <a:endParaRPr lang="en-GB" sz="2000" b="1" dirty="0">
              <a:solidFill>
                <a:schemeClr val="accent5">
                  <a:lumMod val="75000"/>
                </a:schemeClr>
              </a:solidFill>
              <a:latin typeface="Times New Roman" charset="0"/>
              <a:ea typeface="Calibri" charset="0"/>
            </a:endParaRPr>
          </a:p>
          <a:p>
            <a:pPr marL="342900" lvl="0" indent="-342900">
              <a:spcAft>
                <a:spcPts val="0"/>
              </a:spcAft>
              <a:buFont typeface="+mj-lt"/>
              <a:buAutoNum type="alphaLcParenBoth"/>
            </a:pPr>
            <a:r>
              <a:rPr lang="en-GB" dirty="0">
                <a:solidFill>
                  <a:srgbClr val="0070C0"/>
                </a:solidFill>
                <a:latin typeface="Calibri" charset="0"/>
                <a:ea typeface="Calibri" charset="0"/>
              </a:rPr>
              <a:t>transnational access, </a:t>
            </a:r>
            <a:endParaRPr lang="en-GB" sz="2000" dirty="0">
              <a:solidFill>
                <a:srgbClr val="0070C0"/>
              </a:solidFill>
              <a:latin typeface="Times New Roman" charset="0"/>
              <a:ea typeface="Calibri" charset="0"/>
            </a:endParaRPr>
          </a:p>
          <a:p>
            <a:pPr marL="342900" lvl="0" indent="-342900">
              <a:spcAft>
                <a:spcPts val="0"/>
              </a:spcAft>
              <a:buFont typeface="+mj-lt"/>
              <a:buAutoNum type="alphaLcParenBoth"/>
            </a:pPr>
            <a:r>
              <a:rPr lang="en-GB" dirty="0">
                <a:solidFill>
                  <a:srgbClr val="0070C0"/>
                </a:solidFill>
                <a:latin typeface="Calibri" charset="0"/>
                <a:ea typeface="Calibri" charset="0"/>
              </a:rPr>
              <a:t>new developments for the future SEEIIST facility </a:t>
            </a:r>
          </a:p>
          <a:p>
            <a:pPr lvl="0">
              <a:spcAft>
                <a:spcPts val="0"/>
              </a:spcAft>
            </a:pPr>
            <a:r>
              <a:rPr lang="en-GB" dirty="0" smtClean="0">
                <a:solidFill>
                  <a:srgbClr val="0070C0"/>
                </a:solidFill>
                <a:latin typeface="Calibri" charset="0"/>
                <a:ea typeface="Calibri" charset="0"/>
              </a:rPr>
              <a:t>       and </a:t>
            </a:r>
            <a:r>
              <a:rPr lang="en-GB" dirty="0">
                <a:solidFill>
                  <a:srgbClr val="0070C0"/>
                </a:solidFill>
                <a:latin typeface="Calibri" charset="0"/>
                <a:ea typeface="Calibri" charset="0"/>
              </a:rPr>
              <a:t>upgrades of the existing ones </a:t>
            </a:r>
            <a:r>
              <a:rPr lang="en-GB" dirty="0" smtClean="0">
                <a:solidFill>
                  <a:srgbClr val="0070C0"/>
                </a:solidFill>
                <a:latin typeface="Calibri" charset="0"/>
                <a:ea typeface="Calibri" charset="0"/>
              </a:rPr>
              <a:t> </a:t>
            </a:r>
            <a:endParaRPr lang="en-GB" sz="2000" dirty="0" smtClean="0">
              <a:solidFill>
                <a:srgbClr val="0070C0"/>
              </a:solidFill>
              <a:latin typeface="Times New Roman" charset="0"/>
              <a:ea typeface="Calibri" charset="0"/>
            </a:endParaRPr>
          </a:p>
          <a:p>
            <a:pPr marL="342900" lvl="0" indent="-342900">
              <a:spcAft>
                <a:spcPts val="0"/>
              </a:spcAft>
              <a:buFont typeface="+mj-lt"/>
              <a:buAutoNum type="alphaLcParenBoth"/>
            </a:pPr>
            <a:r>
              <a:rPr lang="en-GB" dirty="0" smtClean="0">
                <a:solidFill>
                  <a:srgbClr val="7030A0"/>
                </a:solidFill>
                <a:latin typeface="Calibri" charset="0"/>
                <a:ea typeface="Calibri" charset="0"/>
              </a:rPr>
              <a:t>networking, training and education (</a:t>
            </a:r>
            <a:r>
              <a:rPr lang="en-GB" b="1" dirty="0" smtClean="0">
                <a:solidFill>
                  <a:srgbClr val="7030A0"/>
                </a:solidFill>
                <a:latin typeface="Calibri" charset="0"/>
                <a:ea typeface="Calibri" charset="0"/>
              </a:rPr>
              <a:t>capacity building</a:t>
            </a:r>
            <a:r>
              <a:rPr lang="en-GB" dirty="0" smtClean="0">
                <a:solidFill>
                  <a:srgbClr val="7030A0"/>
                </a:solidFill>
                <a:latin typeface="Calibri" charset="0"/>
                <a:ea typeface="Calibri" charset="0"/>
              </a:rPr>
              <a:t>)  </a:t>
            </a:r>
            <a:endParaRPr lang="en-GB" sz="2000" dirty="0">
              <a:solidFill>
                <a:srgbClr val="7030A0"/>
              </a:solidFill>
              <a:latin typeface="Times New Roman" charset="0"/>
              <a:ea typeface="Calibri" charset="0"/>
            </a:endParaRPr>
          </a:p>
        </p:txBody>
      </p:sp>
      <p:pic>
        <p:nvPicPr>
          <p:cNvPr id="13" name="Picture 12">
            <a:extLst>
              <a:ext uri="{FF2B5EF4-FFF2-40B4-BE49-F238E27FC236}">
                <a16:creationId xmlns:a16="http://schemas.microsoft.com/office/drawing/2014/main" xmlns="" id="{D5F1A1D2-90E8-41E8-AA97-0593B67055F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239667"/>
            <a:ext cx="12192000" cy="648393"/>
          </a:xfrm>
          <a:prstGeom prst="rect">
            <a:avLst/>
          </a:prstGeom>
        </p:spPr>
      </p:pic>
      <p:sp>
        <p:nvSpPr>
          <p:cNvPr id="14" name="TextBox 13">
            <a:extLst>
              <a:ext uri="{FF2B5EF4-FFF2-40B4-BE49-F238E27FC236}">
                <a16:creationId xmlns:a16="http://schemas.microsoft.com/office/drawing/2014/main" xmlns="" id="{60BBF5BB-0129-4E69-BCE9-64F73871DA3A}"/>
              </a:ext>
            </a:extLst>
          </p:cNvPr>
          <p:cNvSpPr txBox="1"/>
          <p:nvPr/>
        </p:nvSpPr>
        <p:spPr>
          <a:xfrm>
            <a:off x="3548414" y="6365234"/>
            <a:ext cx="2110379" cy="400110"/>
          </a:xfrm>
          <a:prstGeom prst="rect">
            <a:avLst/>
          </a:prstGeom>
          <a:noFill/>
        </p:spPr>
        <p:txBody>
          <a:bodyPr wrap="square" rtlCol="0">
            <a:spAutoFit/>
          </a:bodyPr>
          <a:lstStyle/>
          <a:p>
            <a:pPr marL="0" marR="0" lvl="0" indent="0" algn="l" defTabSz="1625715"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Slide </a:t>
            </a:r>
            <a:r>
              <a:rPr lang="en-US" sz="2000" noProof="0" dirty="0">
                <a:solidFill>
                  <a:prstClr val="white"/>
                </a:solidFill>
                <a:latin typeface="Calibri" panose="020F0502020204030204"/>
              </a:rPr>
              <a:t>6</a:t>
            </a: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xmlns="" id="{5D39CD7E-4571-47A0-A8E2-A5C05A19666B}"/>
              </a:ext>
            </a:extLst>
          </p:cNvPr>
          <p:cNvSpPr txBox="1"/>
          <p:nvPr/>
        </p:nvSpPr>
        <p:spPr>
          <a:xfrm>
            <a:off x="5263771" y="6365234"/>
            <a:ext cx="3661625" cy="400110"/>
          </a:xfrm>
          <a:prstGeom prst="rect">
            <a:avLst/>
          </a:prstGeom>
          <a:noFill/>
        </p:spPr>
        <p:txBody>
          <a:bodyPr wrap="square" rtlCol="0">
            <a:spAutoFit/>
          </a:bodyPr>
          <a:lstStyle/>
          <a:p>
            <a:pPr marL="0" marR="0" lvl="0" indent="0" algn="l" defTabSz="1625715" rtl="0" eaLnBrk="1" fontAlgn="auto" latinLnBrk="0" hangingPunct="1">
              <a:lnSpc>
                <a:spcPct val="100000"/>
              </a:lnSpc>
              <a:spcBef>
                <a:spcPts val="0"/>
              </a:spcBef>
              <a:spcAft>
                <a:spcPts val="0"/>
              </a:spcAft>
              <a:buClrTx/>
              <a:buSzTx/>
              <a:buFontTx/>
              <a:buNone/>
              <a:tabLst/>
              <a:defRPr/>
            </a:pPr>
            <a:r>
              <a:rPr lang="en-US" sz="2000" dirty="0" err="1">
                <a:solidFill>
                  <a:prstClr val="white"/>
                </a:solidFill>
                <a:latin typeface="Calibri" panose="020F0502020204030204"/>
              </a:rPr>
              <a:t>Panagiota</a:t>
            </a:r>
            <a:r>
              <a:rPr lang="en-US" sz="2000" dirty="0">
                <a:solidFill>
                  <a:prstClr val="white"/>
                </a:solidFill>
                <a:latin typeface="Calibri" panose="020F0502020204030204"/>
              </a:rPr>
              <a:t> Foka</a:t>
            </a: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xmlns="" id="{8CA216E8-F52B-4958-B7CA-D5A6245D2E95}"/>
              </a:ext>
            </a:extLst>
          </p:cNvPr>
          <p:cNvSpPr txBox="1"/>
          <p:nvPr/>
        </p:nvSpPr>
        <p:spPr>
          <a:xfrm>
            <a:off x="0" y="6365234"/>
            <a:ext cx="2986814" cy="400110"/>
          </a:xfrm>
          <a:prstGeom prst="rect">
            <a:avLst/>
          </a:prstGeom>
          <a:noFill/>
          <a:ln>
            <a:solidFill>
              <a:srgbClr val="002060"/>
            </a:solidFill>
          </a:ln>
        </p:spPr>
        <p:txBody>
          <a:bodyPr wrap="square">
            <a:spAutoFit/>
          </a:bodyPr>
          <a:lstStyle/>
          <a:p>
            <a:pPr marL="0" marR="0" lvl="0" indent="0" algn="ctr" defTabSz="1625715"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uLnTx/>
                <a:uFillTx/>
                <a:latin typeface="Calibri Light" panose="020F0302020204030204" pitchFamily="34" charset="0"/>
                <a:ea typeface="Times New Roman" panose="02020603050405020304" pitchFamily="18" charset="0"/>
                <a:cs typeface="Calibri Light" panose="020F0302020204030204" pitchFamily="34" charset="0"/>
              </a:rPr>
              <a:t>IAEA-CN301-059</a:t>
            </a:r>
            <a:endParaRPr kumimoji="0" lang="en-GB" sz="2000" b="0" i="0" u="none" strike="noStrike" kern="1200" cap="none" spc="0" normalizeH="0" baseline="0" noProof="0" dirty="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9397"/>
            <a:ext cx="6455851" cy="4119343"/>
          </a:xfrm>
          <a:prstGeom prst="rect">
            <a:avLst/>
          </a:prstGeom>
        </p:spPr>
      </p:pic>
      <p:sp>
        <p:nvSpPr>
          <p:cNvPr id="19" name="Rectangle 18"/>
          <p:cNvSpPr/>
          <p:nvPr/>
        </p:nvSpPr>
        <p:spPr>
          <a:xfrm>
            <a:off x="7483914" y="95226"/>
            <a:ext cx="3490058" cy="584775"/>
          </a:xfrm>
          <a:prstGeom prst="rect">
            <a:avLst/>
          </a:prstGeom>
        </p:spPr>
        <p:txBody>
          <a:bodyPr wrap="none">
            <a:spAutoFit/>
          </a:bodyPr>
          <a:lstStyle/>
          <a:p>
            <a:r>
              <a:rPr lang="en-US" altLang="en-US" sz="3200" b="1" kern="0" dirty="0" err="1" smtClean="0">
                <a:solidFill>
                  <a:srgbClr val="00B0F0"/>
                </a:solidFill>
                <a:latin typeface="ArialMT" charset="0"/>
              </a:rPr>
              <a:t>HITRIplus</a:t>
            </a:r>
            <a:r>
              <a:rPr lang="en-US" altLang="en-US" sz="3200" b="1" kern="0" dirty="0" smtClean="0">
                <a:solidFill>
                  <a:srgbClr val="00B0F0"/>
                </a:solidFill>
                <a:latin typeface="ArialMT" charset="0"/>
              </a:rPr>
              <a:t> </a:t>
            </a:r>
            <a:r>
              <a:rPr lang="el-GR" altLang="en-US" sz="3200" b="1" kern="0" dirty="0" smtClean="0">
                <a:solidFill>
                  <a:srgbClr val="00B0F0"/>
                </a:solidFill>
                <a:latin typeface="ArialMT" charset="0"/>
              </a:rPr>
              <a:t>Στόχοι</a:t>
            </a:r>
            <a:endParaRPr lang="en-US" sz="3200" dirty="0">
              <a:solidFill>
                <a:srgbClr val="00B0F0"/>
              </a:solidFill>
            </a:endParaRPr>
          </a:p>
        </p:txBody>
      </p:sp>
      <p:sp>
        <p:nvSpPr>
          <p:cNvPr id="2" name="Rectangle 1"/>
          <p:cNvSpPr/>
          <p:nvPr/>
        </p:nvSpPr>
        <p:spPr>
          <a:xfrm>
            <a:off x="0" y="6144768"/>
            <a:ext cx="12192000" cy="7310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0" y="680001"/>
            <a:ext cx="2339487" cy="369332"/>
          </a:xfrm>
          <a:prstGeom prst="rect">
            <a:avLst/>
          </a:prstGeom>
        </p:spPr>
        <p:txBody>
          <a:bodyPr wrap="none">
            <a:spAutoFit/>
          </a:bodyPr>
          <a:lstStyle/>
          <a:p>
            <a:r>
              <a:rPr lang="en-US" sz="1600" dirty="0">
                <a:solidFill>
                  <a:schemeClr val="bg1"/>
                </a:solidFill>
              </a:rPr>
              <a:t>https://</a:t>
            </a:r>
            <a:r>
              <a:rPr lang="en-US" sz="1600" dirty="0" err="1" smtClean="0">
                <a:solidFill>
                  <a:schemeClr val="bg1"/>
                </a:solidFill>
              </a:rPr>
              <a:t>www.hitriplus.eu</a:t>
            </a:r>
            <a:r>
              <a:rPr lang="en-US" dirty="0">
                <a:solidFill>
                  <a:schemeClr val="bg1"/>
                </a:solidFill>
              </a:rPr>
              <a:t>/</a:t>
            </a:r>
          </a:p>
        </p:txBody>
      </p:sp>
    </p:spTree>
    <p:extLst>
      <p:ext uri="{BB962C8B-B14F-4D97-AF65-F5344CB8AC3E}">
        <p14:creationId xmlns:p14="http://schemas.microsoft.com/office/powerpoint/2010/main" val="188583423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r="13729" b="37712"/>
          <a:stretch/>
        </p:blipFill>
        <p:spPr>
          <a:xfrm rot="16200000">
            <a:off x="37728" y="816269"/>
            <a:ext cx="5293360" cy="505534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6796063" y="158222"/>
            <a:ext cx="3966792" cy="6088748"/>
          </a:xfrm>
          <a:prstGeom prst="rect">
            <a:avLst/>
          </a:prstGeom>
        </p:spPr>
      </p:pic>
      <p:sp>
        <p:nvSpPr>
          <p:cNvPr id="6" name="Rectangle 5"/>
          <p:cNvSpPr/>
          <p:nvPr/>
        </p:nvSpPr>
        <p:spPr>
          <a:xfrm>
            <a:off x="5735085" y="5313631"/>
            <a:ext cx="6482080" cy="369332"/>
          </a:xfrm>
          <a:prstGeom prst="rect">
            <a:avLst/>
          </a:prstGeom>
        </p:spPr>
        <p:txBody>
          <a:bodyPr wrap="square">
            <a:spAutoFit/>
          </a:bodyPr>
          <a:lstStyle/>
          <a:p>
            <a:pPr>
              <a:spcAft>
                <a:spcPts val="0"/>
              </a:spcAft>
            </a:pPr>
            <a:r>
              <a:rPr lang="en-GB" b="1" dirty="0" smtClean="0">
                <a:solidFill>
                  <a:srgbClr val="00B0F0"/>
                </a:solidFill>
                <a:latin typeface="Calibri" charset="0"/>
                <a:ea typeface="Calibri" charset="0"/>
              </a:rPr>
              <a:t>TNA</a:t>
            </a:r>
            <a:r>
              <a:rPr lang="en-GB" b="1" dirty="0">
                <a:solidFill>
                  <a:srgbClr val="00B0F0"/>
                </a:solidFill>
                <a:latin typeface="Calibri" charset="0"/>
                <a:ea typeface="Calibri" charset="0"/>
              </a:rPr>
              <a:t>:</a:t>
            </a:r>
            <a:r>
              <a:rPr lang="en-GB" dirty="0">
                <a:solidFill>
                  <a:srgbClr val="000000"/>
                </a:solidFill>
                <a:latin typeface="Calibri" charset="0"/>
                <a:ea typeface="Calibri" charset="0"/>
              </a:rPr>
              <a:t> </a:t>
            </a:r>
            <a:r>
              <a:rPr lang="en-GB" u="sng" dirty="0">
                <a:solidFill>
                  <a:srgbClr val="000000"/>
                </a:solidFill>
                <a:latin typeface="Calibri" charset="0"/>
                <a:ea typeface="Calibri" charset="0"/>
                <a:hlinkClick r:id="rId4"/>
              </a:rPr>
              <a:t>https://www.hitriplus.eu/transnational-access-what-is-ta/</a:t>
            </a:r>
            <a:endParaRPr lang="en-GB" sz="2000" dirty="0">
              <a:effectLst/>
              <a:latin typeface="Times New Roman" charset="0"/>
              <a:ea typeface="Calibri" charset="0"/>
            </a:endParaRPr>
          </a:p>
        </p:txBody>
      </p:sp>
      <p:sp>
        <p:nvSpPr>
          <p:cNvPr id="7" name="Rectangle 6"/>
          <p:cNvSpPr/>
          <p:nvPr/>
        </p:nvSpPr>
        <p:spPr>
          <a:xfrm>
            <a:off x="156736" y="6100489"/>
            <a:ext cx="8015974" cy="646331"/>
          </a:xfrm>
          <a:prstGeom prst="rect">
            <a:avLst/>
          </a:prstGeom>
        </p:spPr>
        <p:txBody>
          <a:bodyPr wrap="square">
            <a:spAutoFit/>
          </a:bodyPr>
          <a:lstStyle/>
          <a:p>
            <a:pPr>
              <a:spcAft>
                <a:spcPts val="0"/>
              </a:spcAft>
            </a:pPr>
            <a:r>
              <a:rPr lang="en-GB" b="1" dirty="0">
                <a:solidFill>
                  <a:srgbClr val="00B0F0"/>
                </a:solidFill>
                <a:ea typeface="Calibri" charset="0"/>
              </a:rPr>
              <a:t>FORM for CLINICAL TNA Access:</a:t>
            </a:r>
            <a:r>
              <a:rPr lang="en-GB" b="1" dirty="0">
                <a:solidFill>
                  <a:srgbClr val="000000"/>
                </a:solidFill>
                <a:ea typeface="Calibri" charset="0"/>
              </a:rPr>
              <a:t> </a:t>
            </a:r>
            <a:r>
              <a:rPr lang="en-GB" u="sng" dirty="0">
                <a:solidFill>
                  <a:srgbClr val="000000"/>
                </a:solidFill>
                <a:ea typeface="Calibri" charset="0"/>
                <a:hlinkClick r:id="rId5"/>
              </a:rPr>
              <a:t>https://www.hitriplus.eu/transnational-access-ca</a:t>
            </a:r>
            <a:r>
              <a:rPr lang="en-GB" u="sng" dirty="0" smtClean="0">
                <a:solidFill>
                  <a:srgbClr val="000000"/>
                </a:solidFill>
                <a:ea typeface="Calibri" charset="0"/>
                <a:hlinkClick r:id="rId5"/>
              </a:rPr>
              <a:t>/</a:t>
            </a:r>
            <a:endParaRPr lang="en-GB" u="sng" dirty="0" smtClean="0">
              <a:solidFill>
                <a:srgbClr val="000000"/>
              </a:solidFill>
              <a:ea typeface="Calibri" charset="0"/>
            </a:endParaRPr>
          </a:p>
          <a:p>
            <a:pPr>
              <a:spcAft>
                <a:spcPts val="0"/>
              </a:spcAft>
            </a:pPr>
            <a:r>
              <a:rPr lang="en-GB" b="1" dirty="0">
                <a:solidFill>
                  <a:srgbClr val="00B0F0"/>
                </a:solidFill>
                <a:ea typeface="Calibri" charset="0"/>
              </a:rPr>
              <a:t>FORM for </a:t>
            </a:r>
            <a:r>
              <a:rPr lang="en-GB" b="1" dirty="0" smtClean="0">
                <a:solidFill>
                  <a:srgbClr val="00B0F0"/>
                </a:solidFill>
                <a:ea typeface="Calibri" charset="0"/>
              </a:rPr>
              <a:t>RESEARCH </a:t>
            </a:r>
            <a:r>
              <a:rPr lang="en-GB" b="1" dirty="0">
                <a:solidFill>
                  <a:srgbClr val="00B0F0"/>
                </a:solidFill>
                <a:ea typeface="Calibri" charset="0"/>
              </a:rPr>
              <a:t>TNA Access: </a:t>
            </a:r>
            <a:r>
              <a:rPr lang="en-GB" dirty="0" smtClean="0">
                <a:ea typeface="Calibri" charset="0"/>
              </a:rPr>
              <a:t>https</a:t>
            </a:r>
            <a:r>
              <a:rPr lang="en-GB" dirty="0">
                <a:ea typeface="Calibri" charset="0"/>
              </a:rPr>
              <a:t>://</a:t>
            </a:r>
            <a:r>
              <a:rPr lang="en-GB" dirty="0" err="1">
                <a:ea typeface="Calibri" charset="0"/>
              </a:rPr>
              <a:t>www.hitriplus.eu</a:t>
            </a:r>
            <a:r>
              <a:rPr lang="en-GB" dirty="0">
                <a:ea typeface="Calibri" charset="0"/>
              </a:rPr>
              <a:t>/transnational-access-</a:t>
            </a:r>
            <a:r>
              <a:rPr lang="en-GB" dirty="0" err="1">
                <a:ea typeface="Calibri" charset="0"/>
              </a:rPr>
              <a:t>ra</a:t>
            </a:r>
            <a:r>
              <a:rPr lang="en-GB" dirty="0">
                <a:ea typeface="Calibri" charset="0"/>
              </a:rPr>
              <a:t>/</a:t>
            </a:r>
            <a:endParaRPr lang="en-GB" dirty="0">
              <a:effectLst/>
              <a:ea typeface="Calibri" charset="0"/>
            </a:endParaRPr>
          </a:p>
        </p:txBody>
      </p:sp>
      <p:sp>
        <p:nvSpPr>
          <p:cNvPr id="8" name="Rectangle 7"/>
          <p:cNvSpPr/>
          <p:nvPr/>
        </p:nvSpPr>
        <p:spPr>
          <a:xfrm>
            <a:off x="555891" y="57551"/>
            <a:ext cx="11434540" cy="584775"/>
          </a:xfrm>
          <a:prstGeom prst="rect">
            <a:avLst/>
          </a:prstGeom>
        </p:spPr>
        <p:txBody>
          <a:bodyPr wrap="none">
            <a:spAutoFit/>
          </a:bodyPr>
          <a:lstStyle/>
          <a:p>
            <a:r>
              <a:rPr lang="en-US" altLang="en-US" sz="3200" b="1" kern="0" dirty="0" err="1" smtClean="0">
                <a:solidFill>
                  <a:srgbClr val="00B0F0"/>
                </a:solidFill>
                <a:latin typeface="ArialMT" charset="0"/>
              </a:rPr>
              <a:t>HITRIplus</a:t>
            </a:r>
            <a:r>
              <a:rPr lang="en-US" altLang="en-US" sz="3200" b="1" kern="0" dirty="0" smtClean="0">
                <a:solidFill>
                  <a:srgbClr val="00B0F0"/>
                </a:solidFill>
                <a:latin typeface="ArialMT" charset="0"/>
              </a:rPr>
              <a:t> </a:t>
            </a:r>
            <a:r>
              <a:rPr lang="el-GR" altLang="en-US" sz="3200" b="1" kern="0" dirty="0" smtClean="0">
                <a:solidFill>
                  <a:srgbClr val="00B0F0"/>
                </a:solidFill>
                <a:latin typeface="ArialMT" charset="0"/>
              </a:rPr>
              <a:t>Ανοιχτή Πρόσβαση</a:t>
            </a:r>
            <a:r>
              <a:rPr lang="en-US" altLang="en-US" sz="3200" b="1" kern="0" dirty="0" smtClean="0">
                <a:solidFill>
                  <a:srgbClr val="00B0F0"/>
                </a:solidFill>
                <a:latin typeface="ArialMT" charset="0"/>
              </a:rPr>
              <a:t>: Transnational Access TNA</a:t>
            </a:r>
            <a:endParaRPr lang="en-US" sz="3200" dirty="0">
              <a:solidFill>
                <a:srgbClr val="00B0F0"/>
              </a:solidFill>
            </a:endParaRPr>
          </a:p>
        </p:txBody>
      </p:sp>
    </p:spTree>
    <p:extLst>
      <p:ext uri="{BB962C8B-B14F-4D97-AF65-F5344CB8AC3E}">
        <p14:creationId xmlns:p14="http://schemas.microsoft.com/office/powerpoint/2010/main" val="5047575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857250" y="857250"/>
            <a:ext cx="6858000" cy="514350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4764" y="2640843"/>
            <a:ext cx="5627426" cy="4220570"/>
          </a:xfrm>
          <a:prstGeom prst="rect">
            <a:avLst/>
          </a:prstGeom>
        </p:spPr>
      </p:pic>
      <p:sp>
        <p:nvSpPr>
          <p:cNvPr id="7" name="Titel 1"/>
          <p:cNvSpPr txBox="1">
            <a:spLocks/>
          </p:cNvSpPr>
          <p:nvPr/>
        </p:nvSpPr>
        <p:spPr bwMode="auto">
          <a:xfrm>
            <a:off x="5143500" y="0"/>
            <a:ext cx="7521499" cy="86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lgn="l" eaLnBrk="1" hangingPunct="1">
              <a:defRPr/>
            </a:pPr>
            <a:r>
              <a:rPr lang="de-DE" altLang="en-US" sz="3600" b="1" kern="0" dirty="0" smtClean="0">
                <a:solidFill>
                  <a:srgbClr val="0000FF"/>
                </a:solidFill>
                <a:latin typeface="Arial" charset="0"/>
                <a:ea typeface="Arial" charset="0"/>
                <a:cs typeface="Arial" charset="0"/>
              </a:rPr>
              <a:t>In </a:t>
            </a:r>
            <a:r>
              <a:rPr lang="de-DE" altLang="en-US" sz="3600" b="1" kern="0" dirty="0" err="1" smtClean="0">
                <a:solidFill>
                  <a:srgbClr val="0000FF"/>
                </a:solidFill>
                <a:latin typeface="Arial" charset="0"/>
                <a:ea typeface="Arial" charset="0"/>
                <a:cs typeface="Arial" charset="0"/>
              </a:rPr>
              <a:t>person</a:t>
            </a:r>
            <a:r>
              <a:rPr lang="de-DE" altLang="en-US" sz="3600" b="1" kern="0" dirty="0" smtClean="0">
                <a:solidFill>
                  <a:srgbClr val="0000FF"/>
                </a:solidFill>
                <a:latin typeface="Arial" charset="0"/>
                <a:ea typeface="Arial" charset="0"/>
                <a:cs typeface="Arial" charset="0"/>
              </a:rPr>
              <a:t> at AUTH 23 </a:t>
            </a:r>
            <a:r>
              <a:rPr lang="de-DE" altLang="en-US" sz="3600" b="1" kern="0" dirty="0" err="1" smtClean="0">
                <a:solidFill>
                  <a:srgbClr val="0000FF"/>
                </a:solidFill>
                <a:latin typeface="Arial" charset="0"/>
                <a:ea typeface="Arial" charset="0"/>
                <a:cs typeface="Arial" charset="0"/>
              </a:rPr>
              <a:t>feb</a:t>
            </a:r>
            <a:r>
              <a:rPr lang="de-DE" altLang="en-US" sz="3600" b="1" kern="0" dirty="0" smtClean="0">
                <a:solidFill>
                  <a:srgbClr val="0000FF"/>
                </a:solidFill>
                <a:latin typeface="Arial" charset="0"/>
                <a:ea typeface="Arial" charset="0"/>
                <a:cs typeface="Arial" charset="0"/>
              </a:rPr>
              <a:t> 2023</a:t>
            </a:r>
            <a:endParaRPr lang="de-DE" altLang="en-US" sz="3600" b="1" kern="0" dirty="0">
              <a:solidFill>
                <a:srgbClr val="C00000"/>
              </a:solidFill>
              <a:latin typeface="Arial" charset="0"/>
              <a:ea typeface="Arial" charset="0"/>
              <a:cs typeface="Arial" charset="0"/>
            </a:endParaRPr>
          </a:p>
        </p:txBody>
      </p:sp>
      <p:sp>
        <p:nvSpPr>
          <p:cNvPr id="8" name="Rectangle 7"/>
          <p:cNvSpPr/>
          <p:nvPr/>
        </p:nvSpPr>
        <p:spPr>
          <a:xfrm>
            <a:off x="5274005" y="628190"/>
            <a:ext cx="6802839" cy="1323439"/>
          </a:xfrm>
          <a:prstGeom prst="rect">
            <a:avLst/>
          </a:prstGeom>
        </p:spPr>
        <p:txBody>
          <a:bodyPr wrap="square">
            <a:spAutoFit/>
          </a:bodyPr>
          <a:lstStyle/>
          <a:p>
            <a:r>
              <a:rPr lang="el-GR" sz="2000" b="1" dirty="0" err="1">
                <a:solidFill>
                  <a:srgbClr val="7030A0"/>
                </a:solidFill>
              </a:rPr>
              <a:t>Γιαννακέρη</a:t>
            </a:r>
            <a:r>
              <a:rPr lang="el-GR" sz="2000" b="1" dirty="0">
                <a:solidFill>
                  <a:srgbClr val="7030A0"/>
                </a:solidFill>
              </a:rPr>
              <a:t> Δάφνη, Θεοδωρίδου Ελπίδα, </a:t>
            </a:r>
            <a:endParaRPr lang="en-US" sz="2000" b="1" dirty="0" smtClean="0">
              <a:solidFill>
                <a:srgbClr val="7030A0"/>
              </a:solidFill>
            </a:endParaRPr>
          </a:p>
          <a:p>
            <a:r>
              <a:rPr lang="el-GR" sz="2000" b="1" dirty="0" smtClean="0">
                <a:solidFill>
                  <a:srgbClr val="7030A0"/>
                </a:solidFill>
              </a:rPr>
              <a:t>Κοριτσίδης </a:t>
            </a:r>
            <a:r>
              <a:rPr lang="el-GR" sz="2000" b="1" dirty="0">
                <a:solidFill>
                  <a:srgbClr val="7030A0"/>
                </a:solidFill>
              </a:rPr>
              <a:t>Κωνσταντίνος, </a:t>
            </a:r>
            <a:r>
              <a:rPr lang="el-GR" sz="2000" b="1" dirty="0" smtClean="0">
                <a:solidFill>
                  <a:srgbClr val="7030A0"/>
                </a:solidFill>
              </a:rPr>
              <a:t>Κωστάκης </a:t>
            </a:r>
            <a:r>
              <a:rPr lang="el-GR" sz="2000" b="1" dirty="0">
                <a:solidFill>
                  <a:srgbClr val="7030A0"/>
                </a:solidFill>
              </a:rPr>
              <a:t>Κωνσταντίνος, </a:t>
            </a:r>
            <a:endParaRPr lang="en-US" sz="2000" b="1" dirty="0" smtClean="0">
              <a:solidFill>
                <a:srgbClr val="7030A0"/>
              </a:solidFill>
            </a:endParaRPr>
          </a:p>
          <a:p>
            <a:r>
              <a:rPr lang="el-GR" sz="2000" b="1" dirty="0" smtClean="0">
                <a:solidFill>
                  <a:srgbClr val="7030A0"/>
                </a:solidFill>
              </a:rPr>
              <a:t>Μήτσιου </a:t>
            </a:r>
            <a:r>
              <a:rPr lang="el-GR" sz="2000" b="1" dirty="0">
                <a:solidFill>
                  <a:srgbClr val="7030A0"/>
                </a:solidFill>
              </a:rPr>
              <a:t>Ηλιάνα, Ξανθοπούλου Ειρήνη, </a:t>
            </a:r>
            <a:endParaRPr lang="en-US" sz="2000" b="1" dirty="0" smtClean="0">
              <a:solidFill>
                <a:srgbClr val="7030A0"/>
              </a:solidFill>
            </a:endParaRPr>
          </a:p>
          <a:p>
            <a:r>
              <a:rPr lang="el-GR" sz="2000" b="1" dirty="0" err="1" smtClean="0">
                <a:solidFill>
                  <a:srgbClr val="7030A0"/>
                </a:solidFill>
              </a:rPr>
              <a:t>Πουκέτ</a:t>
            </a:r>
            <a:r>
              <a:rPr lang="el-GR" sz="2000" b="1" dirty="0" smtClean="0">
                <a:solidFill>
                  <a:srgbClr val="7030A0"/>
                </a:solidFill>
              </a:rPr>
              <a:t> </a:t>
            </a:r>
            <a:r>
              <a:rPr lang="el-GR" sz="2000" b="1" dirty="0">
                <a:solidFill>
                  <a:srgbClr val="7030A0"/>
                </a:solidFill>
              </a:rPr>
              <a:t>Αναστασίου Αλέξανδρος</a:t>
            </a:r>
            <a:endParaRPr lang="en-US" sz="2000" dirty="0">
              <a:solidFill>
                <a:srgbClr val="7030A0"/>
              </a:solidFill>
            </a:endParaRPr>
          </a:p>
        </p:txBody>
      </p:sp>
      <p:sp>
        <p:nvSpPr>
          <p:cNvPr id="9" name="Rectangle 8"/>
          <p:cNvSpPr/>
          <p:nvPr/>
        </p:nvSpPr>
        <p:spPr>
          <a:xfrm>
            <a:off x="5274005" y="2111570"/>
            <a:ext cx="6040500" cy="369332"/>
          </a:xfrm>
          <a:prstGeom prst="rect">
            <a:avLst/>
          </a:prstGeom>
        </p:spPr>
        <p:txBody>
          <a:bodyPr wrap="none">
            <a:spAutoFit/>
          </a:bodyPr>
          <a:lstStyle/>
          <a:p>
            <a:r>
              <a:rPr lang="en-US" u="sng" dirty="0">
                <a:solidFill>
                  <a:srgbClr val="0000FF"/>
                </a:solidFill>
                <a:latin typeface="Calibri" charset="0"/>
                <a:hlinkClick r:id="rId4"/>
              </a:rPr>
              <a:t>https://www.facebook.com/profile.php?id=100090138523461</a:t>
            </a:r>
            <a:endParaRPr lang="en-US" dirty="0"/>
          </a:p>
        </p:txBody>
      </p:sp>
    </p:spTree>
    <p:extLst>
      <p:ext uri="{BB962C8B-B14F-4D97-AF65-F5344CB8AC3E}">
        <p14:creationId xmlns:p14="http://schemas.microsoft.com/office/powerpoint/2010/main" val="196894823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13"/>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2667000" y="852488"/>
            <a:ext cx="68580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4" name="Picture 81" descr="../Downloads/IMG_6408.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351589" y="3213101"/>
            <a:ext cx="3173412" cy="195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5" name="Picture 2" descr="Ideas and technologies for a next generation medical research and therapy facility with ions"/>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667000" y="857251"/>
            <a:ext cx="1852613" cy="96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6" name="Заголовок 1"/>
          <p:cNvSpPr>
            <a:spLocks noGrp="1"/>
          </p:cNvSpPr>
          <p:nvPr>
            <p:ph type="title"/>
          </p:nvPr>
        </p:nvSpPr>
        <p:spPr>
          <a:xfrm>
            <a:off x="5718175" y="836613"/>
            <a:ext cx="4802188" cy="560387"/>
          </a:xfrm>
        </p:spPr>
        <p:txBody>
          <a:bodyPr>
            <a:normAutofit fontScale="90000"/>
          </a:bodyPr>
          <a:lstStyle/>
          <a:p>
            <a:r>
              <a:rPr lang="en-GB" altLang="de-DE" sz="1800">
                <a:solidFill>
                  <a:srgbClr val="FFC000"/>
                </a:solidFill>
              </a:rPr>
              <a:t>Ions for </a:t>
            </a:r>
            <a:br>
              <a:rPr lang="en-GB" altLang="de-DE" sz="1800">
                <a:solidFill>
                  <a:srgbClr val="FFC000"/>
                </a:solidFill>
              </a:rPr>
            </a:br>
            <a:r>
              <a:rPr lang="en-GB" altLang="de-DE" sz="1800">
                <a:solidFill>
                  <a:srgbClr val="FFC000"/>
                </a:solidFill>
              </a:rPr>
              <a:t>cancer therapy</a:t>
            </a:r>
            <a:endParaRPr lang="ru-RU" altLang="de-DE" sz="1800">
              <a:solidFill>
                <a:srgbClr val="FFC000"/>
              </a:solidFill>
            </a:endParaRPr>
          </a:p>
        </p:txBody>
      </p:sp>
      <p:pic>
        <p:nvPicPr>
          <p:cNvPr id="49157" name="Picture 78" descr="../Downloads/IMG_5975.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351589" y="1371600"/>
            <a:ext cx="3173412" cy="191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8" name="Picture 34" descr="Manjit.pn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rot="-5400000">
            <a:off x="6445251" y="2701925"/>
            <a:ext cx="563563" cy="61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9" name="Rectangle 2"/>
          <p:cNvSpPr>
            <a:spLocks noChangeArrowheads="1"/>
          </p:cNvSpPr>
          <p:nvPr/>
        </p:nvSpPr>
        <p:spPr bwMode="auto">
          <a:xfrm>
            <a:off x="6467476" y="3260726"/>
            <a:ext cx="245407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GB" altLang="de-DE" sz="1400" b="1">
                <a:solidFill>
                  <a:srgbClr val="FFFF00"/>
                </a:solidFill>
              </a:rPr>
              <a:t>BIOMAT and BIOPHYSICS </a:t>
            </a:r>
            <a:endParaRPr lang="en-US" altLang="de-DE" sz="1400" b="1">
              <a:solidFill>
                <a:srgbClr val="FFFF00"/>
              </a:solidFill>
            </a:endParaRPr>
          </a:p>
        </p:txBody>
      </p:sp>
      <p:pic>
        <p:nvPicPr>
          <p:cNvPr id="15" name="Picture 14"/>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2706688" y="5662614"/>
            <a:ext cx="6858000" cy="35401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7" name="Rectangle 16"/>
          <p:cNvSpPr/>
          <p:nvPr/>
        </p:nvSpPr>
        <p:spPr>
          <a:xfrm>
            <a:off x="2671764" y="5662614"/>
            <a:ext cx="2505814" cy="334835"/>
          </a:xfrm>
          <a:prstGeom prst="rect">
            <a:avLst/>
          </a:prstGeom>
        </p:spPr>
        <p:txBody>
          <a:bodyPr wrap="none">
            <a:spAutoFit/>
          </a:bodyPr>
          <a:lstStyle/>
          <a:p>
            <a:pPr>
              <a:defRPr/>
            </a:pPr>
            <a:r>
              <a:rPr lang="en-US" sz="788" dirty="0">
                <a:solidFill>
                  <a:schemeClr val="bg1"/>
                </a:solidFill>
                <a:latin typeface="Helvetica" charset="0"/>
                <a:ea typeface="Times New Roman" charset="0"/>
                <a:cs typeface="Helvetica" charset="0"/>
              </a:rPr>
              <a:t>Ideas and technologies for a next-generation facility</a:t>
            </a:r>
          </a:p>
          <a:p>
            <a:pPr>
              <a:defRPr/>
            </a:pPr>
            <a:r>
              <a:rPr lang="en-US" sz="788" dirty="0">
                <a:solidFill>
                  <a:schemeClr val="bg1"/>
                </a:solidFill>
                <a:latin typeface="Helvetica" charset="0"/>
                <a:ea typeface="Times New Roman" charset="0"/>
                <a:cs typeface="Helvetica" charset="0"/>
              </a:rPr>
              <a:t> for medical research and therapy with ions</a:t>
            </a:r>
            <a:endParaRPr lang="en-GB" sz="788" dirty="0">
              <a:solidFill>
                <a:schemeClr val="bg1"/>
              </a:solidFill>
              <a:latin typeface="Helvetica" charset="0"/>
              <a:ea typeface="Times New Roman" charset="0"/>
              <a:cs typeface="Helvetica" charset="0"/>
            </a:endParaRPr>
          </a:p>
        </p:txBody>
      </p:sp>
      <p:sp>
        <p:nvSpPr>
          <p:cNvPr id="18" name="Rectangle 17"/>
          <p:cNvSpPr/>
          <p:nvPr/>
        </p:nvSpPr>
        <p:spPr>
          <a:xfrm>
            <a:off x="5302250" y="5699125"/>
            <a:ext cx="652743" cy="209288"/>
          </a:xfrm>
          <a:prstGeom prst="rect">
            <a:avLst/>
          </a:prstGeom>
        </p:spPr>
        <p:txBody>
          <a:bodyPr wrap="none">
            <a:spAutoFit/>
          </a:bodyPr>
          <a:lstStyle/>
          <a:p>
            <a:pPr>
              <a:defRPr/>
            </a:pPr>
            <a:r>
              <a:rPr lang="en-US" sz="760" dirty="0" err="1">
                <a:solidFill>
                  <a:schemeClr val="bg1"/>
                </a:solidFill>
                <a:latin typeface="Helvetica" charset="0"/>
                <a:ea typeface="Times New Roman" charset="0"/>
                <a:cs typeface="Helvetica" charset="0"/>
              </a:rPr>
              <a:t>Yiota</a:t>
            </a:r>
            <a:r>
              <a:rPr lang="en-US" sz="760" dirty="0">
                <a:solidFill>
                  <a:schemeClr val="bg1"/>
                </a:solidFill>
                <a:latin typeface="Helvetica" charset="0"/>
                <a:ea typeface="Times New Roman" charset="0"/>
                <a:cs typeface="Helvetica" charset="0"/>
              </a:rPr>
              <a:t> </a:t>
            </a:r>
            <a:r>
              <a:rPr lang="en-US" sz="760" dirty="0" err="1">
                <a:solidFill>
                  <a:schemeClr val="bg1"/>
                </a:solidFill>
                <a:latin typeface="Helvetica" charset="0"/>
                <a:ea typeface="Times New Roman" charset="0"/>
                <a:cs typeface="Helvetica" charset="0"/>
              </a:rPr>
              <a:t>Foka</a:t>
            </a:r>
            <a:endParaRPr lang="en-GB" sz="760" dirty="0">
              <a:solidFill>
                <a:schemeClr val="bg1"/>
              </a:solidFill>
              <a:latin typeface="Helvetica" charset="0"/>
              <a:ea typeface="Times New Roman" charset="0"/>
              <a:cs typeface="Helvetica" charset="0"/>
            </a:endParaRPr>
          </a:p>
        </p:txBody>
      </p:sp>
      <p:sp>
        <p:nvSpPr>
          <p:cNvPr id="49163" name="Rectangle 18"/>
          <p:cNvSpPr>
            <a:spLocks noChangeArrowheads="1"/>
          </p:cNvSpPr>
          <p:nvPr/>
        </p:nvSpPr>
        <p:spPr bwMode="auto">
          <a:xfrm>
            <a:off x="6865939" y="5702300"/>
            <a:ext cx="1467068"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de-DE" sz="900">
                <a:solidFill>
                  <a:schemeClr val="bg1"/>
                </a:solidFill>
                <a:latin typeface="Helvetica" panose="020B0604020202020204" pitchFamily="34" charset="0"/>
                <a:ea typeface="Times New Roman" panose="02020603050405020304" pitchFamily="18" charset="0"/>
                <a:cs typeface="Helvetica" panose="020B0604020202020204" pitchFamily="34" charset="0"/>
              </a:rPr>
              <a:t>Archamps, 19 June 2018</a:t>
            </a:r>
            <a:endParaRPr lang="en-US" altLang="de-DE" sz="900">
              <a:solidFill>
                <a:schemeClr val="bg1"/>
              </a:solidFill>
              <a:cs typeface="Helvetica" panose="020B0604020202020204" pitchFamily="34" charset="0"/>
            </a:endParaRPr>
          </a:p>
        </p:txBody>
      </p:sp>
      <p:pic>
        <p:nvPicPr>
          <p:cNvPr id="49164" name="Picture 49" descr="POSTER-CHANIA-nosponsors.pn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2667001" y="857251"/>
            <a:ext cx="3684588" cy="514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65" name="Slide Number Placeholder 2"/>
          <p:cNvSpPr txBox="1">
            <a:spLocks/>
          </p:cNvSpPr>
          <p:nvPr/>
        </p:nvSpPr>
        <p:spPr bwMode="auto">
          <a:xfrm>
            <a:off x="7824788" y="5676901"/>
            <a:ext cx="1600200" cy="27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1" rIns="68580" bIns="34291" anchor="ct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gn="r" eaLnBrk="1" hangingPunct="1">
              <a:spcBef>
                <a:spcPct val="0"/>
              </a:spcBef>
              <a:buFontTx/>
              <a:buNone/>
            </a:pPr>
            <a:r>
              <a:rPr lang="en-US" altLang="de-DE" sz="900" b="1">
                <a:solidFill>
                  <a:schemeClr val="bg1"/>
                </a:solidFill>
                <a:latin typeface="Helvetica" panose="020B0604020202020204" pitchFamily="34" charset="0"/>
                <a:ea typeface="Helvetica" panose="020B0604020202020204" pitchFamily="34" charset="0"/>
                <a:cs typeface="Helvetica" panose="020B0604020202020204" pitchFamily="34" charset="0"/>
              </a:rPr>
              <a:t>6</a:t>
            </a:r>
            <a:endParaRPr lang="ru-RU" altLang="de-DE" sz="900" b="1">
              <a:solidFill>
                <a:schemeClr val="bg1"/>
              </a:solidFill>
              <a:latin typeface="Helvetica" panose="020B0604020202020204" pitchFamily="34" charset="0"/>
              <a:ea typeface="Helvetica" panose="020B0604020202020204" pitchFamily="34" charset="0"/>
              <a:cs typeface="Helvetica" panose="020B0604020202020204" pitchFamily="34" charset="0"/>
            </a:endParaRPr>
          </a:p>
        </p:txBody>
      </p:sp>
      <p:sp>
        <p:nvSpPr>
          <p:cNvPr id="49166" name="Rectangle 3"/>
          <p:cNvSpPr>
            <a:spLocks noChangeArrowheads="1"/>
          </p:cNvSpPr>
          <p:nvPr/>
        </p:nvSpPr>
        <p:spPr bwMode="auto">
          <a:xfrm>
            <a:off x="6338888" y="5224464"/>
            <a:ext cx="45720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GB" altLang="de-DE" sz="1400" b="1">
                <a:solidFill>
                  <a:srgbClr val="C00000"/>
                </a:solidFill>
              </a:rPr>
              <a:t>Focus on medical applications</a:t>
            </a:r>
          </a:p>
        </p:txBody>
      </p:sp>
      <p:sp>
        <p:nvSpPr>
          <p:cNvPr id="16" name="Title 4"/>
          <p:cNvSpPr txBox="1">
            <a:spLocks/>
          </p:cNvSpPr>
          <p:nvPr/>
        </p:nvSpPr>
        <p:spPr bwMode="auto">
          <a:xfrm>
            <a:off x="2353896" y="6211411"/>
            <a:ext cx="75178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sp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defRPr/>
            </a:pPr>
            <a:r>
              <a:rPr lang="el-GR" sz="2400" dirty="0">
                <a:solidFill>
                  <a:srgbClr val="0000FF"/>
                </a:solidFill>
                <a:latin typeface="ArialMT" charset="0"/>
              </a:rPr>
              <a:t>Θέμα</a:t>
            </a:r>
            <a:r>
              <a:rPr lang="en-US" sz="2400" dirty="0">
                <a:solidFill>
                  <a:srgbClr val="0000FF"/>
                </a:solidFill>
                <a:latin typeface="ArialMT" charset="0"/>
              </a:rPr>
              <a:t>: </a:t>
            </a:r>
            <a:r>
              <a:rPr lang="el-GR" sz="2400" dirty="0">
                <a:solidFill>
                  <a:srgbClr val="0000FF"/>
                </a:solidFill>
                <a:latin typeface="ArialMT" charset="0"/>
              </a:rPr>
              <a:t>οφέλη για την κοινωνία από την βασική έρευνα</a:t>
            </a:r>
            <a:endParaRPr lang="en-US" sz="2400" dirty="0"/>
          </a:p>
        </p:txBody>
      </p:sp>
      <p:sp>
        <p:nvSpPr>
          <p:cNvPr id="2" name="Rectangle 1"/>
          <p:cNvSpPr/>
          <p:nvPr/>
        </p:nvSpPr>
        <p:spPr>
          <a:xfrm>
            <a:off x="2111180" y="60106"/>
            <a:ext cx="8052141" cy="646331"/>
          </a:xfrm>
          <a:prstGeom prst="rect">
            <a:avLst/>
          </a:prstGeom>
        </p:spPr>
        <p:txBody>
          <a:bodyPr wrap="none">
            <a:spAutoFit/>
          </a:bodyPr>
          <a:lstStyle/>
          <a:p>
            <a:r>
              <a:rPr lang="el-GR" sz="3600" b="1" dirty="0">
                <a:solidFill>
                  <a:srgbClr val="0000FF"/>
                </a:solidFill>
                <a:latin typeface="ArialMT" charset="0"/>
              </a:rPr>
              <a:t>Συνέδρια και ενημερώσεις για κοινό</a:t>
            </a:r>
            <a:endParaRPr lang="en-US" sz="3600" dirty="0"/>
          </a:p>
        </p:txBody>
      </p:sp>
      <p:pic>
        <p:nvPicPr>
          <p:cNvPr id="19" name="Picture 10" descr="MC-Logo-RGB"/>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208074" y="6095588"/>
            <a:ext cx="1871662"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9"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742964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el 1"/>
          <p:cNvSpPr txBox="1">
            <a:spLocks/>
          </p:cNvSpPr>
          <p:nvPr/>
        </p:nvSpPr>
        <p:spPr bwMode="auto">
          <a:xfrm>
            <a:off x="901924" y="119859"/>
            <a:ext cx="10799011" cy="570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el-GR" altLang="en-US" sz="3600" b="1" dirty="0" err="1">
                <a:solidFill>
                  <a:srgbClr val="0000FF"/>
                </a:solidFill>
              </a:rPr>
              <a:t>Βαρέα</a:t>
            </a:r>
            <a:r>
              <a:rPr lang="el-GR" altLang="en-US" sz="3600" b="1" dirty="0">
                <a:solidFill>
                  <a:srgbClr val="0000FF"/>
                </a:solidFill>
              </a:rPr>
              <a:t> Ιόντα για Έρευνα και Θεραπεία Καρκίνου</a:t>
            </a:r>
            <a:endParaRPr lang="de-DE" altLang="en-US" sz="3600" b="1" dirty="0">
              <a:solidFill>
                <a:srgbClr val="0000FF"/>
              </a:solidFill>
            </a:endParaRPr>
          </a:p>
        </p:txBody>
      </p:sp>
      <p:pic>
        <p:nvPicPr>
          <p:cNvPr id="54276" name="Picture 5"/>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836511" y="863601"/>
            <a:ext cx="10542689" cy="5994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7" name="Rectangle 1"/>
          <p:cNvSpPr>
            <a:spLocks noChangeArrowheads="1"/>
          </p:cNvSpPr>
          <p:nvPr/>
        </p:nvSpPr>
        <p:spPr bwMode="auto">
          <a:xfrm>
            <a:off x="8871214" y="965462"/>
            <a:ext cx="24479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en-US" altLang="en-US" sz="1800" dirty="0">
                <a:solidFill>
                  <a:srgbClr val="C00000"/>
                </a:solidFill>
              </a:rPr>
              <a:t>88-430 MeV/u carbon</a:t>
            </a:r>
          </a:p>
          <a:p>
            <a:pPr eaLnBrk="1" hangingPunct="1">
              <a:spcBef>
                <a:spcPct val="0"/>
              </a:spcBef>
              <a:buFontTx/>
              <a:buNone/>
            </a:pPr>
            <a:r>
              <a:rPr lang="en-US" altLang="en-US" sz="1800" dirty="0">
                <a:solidFill>
                  <a:srgbClr val="C00000"/>
                </a:solidFill>
              </a:rPr>
              <a:t>50-221 MeV/u protons</a:t>
            </a:r>
          </a:p>
        </p:txBody>
      </p:sp>
      <p:sp>
        <p:nvSpPr>
          <p:cNvPr id="54278" name="Text Box 7"/>
          <p:cNvSpPr txBox="1">
            <a:spLocks noChangeArrowheads="1"/>
          </p:cNvSpPr>
          <p:nvPr/>
        </p:nvSpPr>
        <p:spPr bwMode="auto">
          <a:xfrm>
            <a:off x="887311" y="880797"/>
            <a:ext cx="1966912" cy="623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6" rIns="68573" bIns="34286">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en-US" altLang="en-US" sz="1800" dirty="0" err="1">
                <a:solidFill>
                  <a:srgbClr val="C00000"/>
                </a:solidFill>
                <a:ea typeface="ヒラギノ角ゴ Pro W3" charset="-128"/>
                <a:cs typeface="ヒラギノ角ゴ Pro W3" charset="-128"/>
              </a:rPr>
              <a:t>Pb-Pb</a:t>
            </a:r>
            <a:r>
              <a:rPr lang="el-GR" altLang="en-US" sz="1800" dirty="0">
                <a:solidFill>
                  <a:srgbClr val="C00000"/>
                </a:solidFill>
                <a:ea typeface="ヒラギノ角ゴ Pro W3" charset="-128"/>
                <a:cs typeface="ヒラギノ角ゴ Pro W3" charset="-128"/>
              </a:rPr>
              <a:t> </a:t>
            </a:r>
            <a:r>
              <a:rPr lang="el-GR" altLang="en-US" sz="1800" dirty="0" err="1">
                <a:solidFill>
                  <a:srgbClr val="C00000"/>
                </a:solidFill>
                <a:ea typeface="ヒラギノ角ゴ Pro W3" charset="-128"/>
                <a:cs typeface="ヒラギノ角ゴ Pro W3" charset="-128"/>
              </a:rPr>
              <a:t>at</a:t>
            </a:r>
            <a:r>
              <a:rPr lang="el-GR" altLang="en-US" sz="1800" dirty="0">
                <a:solidFill>
                  <a:srgbClr val="C00000"/>
                </a:solidFill>
                <a:ea typeface="ヒラギノ角ゴ Pro W3" charset="-128"/>
                <a:cs typeface="ヒラギノ角ゴ Pro W3" charset="-128"/>
              </a:rPr>
              <a:t> 5.5 </a:t>
            </a:r>
            <a:r>
              <a:rPr lang="el-GR" altLang="en-US" sz="1800" dirty="0" err="1">
                <a:solidFill>
                  <a:srgbClr val="C00000"/>
                </a:solidFill>
                <a:ea typeface="ヒラギノ角ゴ Pro W3" charset="-128"/>
                <a:cs typeface="ヒラギノ角ゴ Pro W3" charset="-128"/>
              </a:rPr>
              <a:t>TeV</a:t>
            </a:r>
            <a:endParaRPr lang="en-US" altLang="en-US" sz="1800" dirty="0">
              <a:solidFill>
                <a:srgbClr val="C00000"/>
              </a:solidFill>
              <a:ea typeface="ヒラギノ角ゴ Pro W3" charset="-128"/>
              <a:cs typeface="ヒラギノ角ゴ Pro W3" charset="-128"/>
            </a:endParaRPr>
          </a:p>
          <a:p>
            <a:pPr eaLnBrk="1" hangingPunct="1">
              <a:spcBef>
                <a:spcPct val="0"/>
              </a:spcBef>
              <a:buFontTx/>
              <a:buNone/>
            </a:pPr>
            <a:r>
              <a:rPr lang="el-GR" altLang="en-US" sz="1800" dirty="0" err="1">
                <a:solidFill>
                  <a:srgbClr val="C00000"/>
                </a:solidFill>
                <a:ea typeface="ヒラギノ角ゴ Pro W3" charset="-128"/>
                <a:cs typeface="ヒラギノ角ゴ Pro W3" charset="-128"/>
              </a:rPr>
              <a:t>pp</a:t>
            </a:r>
            <a:r>
              <a:rPr lang="el-GR" altLang="en-US" sz="1800" dirty="0">
                <a:solidFill>
                  <a:srgbClr val="C00000"/>
                </a:solidFill>
                <a:ea typeface="ヒラギノ角ゴ Pro W3" charset="-128"/>
                <a:cs typeface="ヒラギノ角ゴ Pro W3" charset="-128"/>
              </a:rPr>
              <a:t> </a:t>
            </a:r>
            <a:r>
              <a:rPr lang="el-GR" altLang="en-US" sz="1800" dirty="0" err="1">
                <a:solidFill>
                  <a:srgbClr val="C00000"/>
                </a:solidFill>
                <a:ea typeface="ヒラギノ角ゴ Pro W3" charset="-128"/>
                <a:cs typeface="ヒラギノ角ゴ Pro W3" charset="-128"/>
              </a:rPr>
              <a:t>at</a:t>
            </a:r>
            <a:r>
              <a:rPr lang="el-GR" altLang="en-US" sz="1800" dirty="0">
                <a:solidFill>
                  <a:srgbClr val="C00000"/>
                </a:solidFill>
                <a:ea typeface="ヒラギノ角ゴ Pro W3" charset="-128"/>
                <a:cs typeface="ヒラギノ角ゴ Pro W3" charset="-128"/>
              </a:rPr>
              <a:t> 14 </a:t>
            </a:r>
            <a:r>
              <a:rPr lang="el-GR" altLang="en-US" sz="1800" dirty="0" err="1">
                <a:solidFill>
                  <a:srgbClr val="C00000"/>
                </a:solidFill>
                <a:ea typeface="ヒラギノ角ゴ Pro W3" charset="-128"/>
                <a:cs typeface="ヒラギノ角ゴ Pro W3" charset="-128"/>
              </a:rPr>
              <a:t>TeV</a:t>
            </a:r>
            <a:endParaRPr lang="el-GR" altLang="en-US" sz="1800" dirty="0">
              <a:solidFill>
                <a:srgbClr val="C00000"/>
              </a:solidFill>
              <a:ea typeface="ヒラギノ角ゴ Pro W3" charset="-128"/>
              <a:cs typeface="ヒラギノ角ゴ Pro W3" charset="-128"/>
            </a:endParaRPr>
          </a:p>
        </p:txBody>
      </p:sp>
      <p:pic>
        <p:nvPicPr>
          <p:cNvPr id="6" name="Picture 5"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4044576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4"/>
          <p:cNvSpPr>
            <a:spLocks noChangeArrowheads="1"/>
          </p:cNvSpPr>
          <p:nvPr/>
        </p:nvSpPr>
        <p:spPr bwMode="auto">
          <a:xfrm>
            <a:off x="1410185" y="44451"/>
            <a:ext cx="965841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FontTx/>
              <a:buNone/>
            </a:pPr>
            <a:r>
              <a:rPr lang="el-GR" altLang="en-US" sz="3600" b="1">
                <a:solidFill>
                  <a:srgbClr val="0000FF"/>
                </a:solidFill>
                <a:latin typeface="ArialMT" charset="0"/>
              </a:rPr>
              <a:t>Προγραμμα</a:t>
            </a:r>
            <a:r>
              <a:rPr lang="en-US" altLang="en-US" sz="3600" b="1" dirty="0">
                <a:solidFill>
                  <a:srgbClr val="0000FF"/>
                </a:solidFill>
                <a:latin typeface="ArialMT" charset="0"/>
              </a:rPr>
              <a:t> Particle Therapy </a:t>
            </a:r>
            <a:r>
              <a:rPr lang="en-US" altLang="en-US" sz="3600" b="1" dirty="0" err="1">
                <a:solidFill>
                  <a:srgbClr val="0000FF"/>
                </a:solidFill>
                <a:latin typeface="ArialMT" charset="0"/>
              </a:rPr>
              <a:t>MasterClass</a:t>
            </a:r>
            <a:endParaRPr lang="en-US" altLang="en-US" sz="3600" b="1" dirty="0">
              <a:solidFill>
                <a:srgbClr val="0000FF"/>
              </a:solidFill>
              <a:latin typeface="ArialMT"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2287" y="1446661"/>
            <a:ext cx="5104159" cy="4926844"/>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567" y="1344305"/>
            <a:ext cx="6249941" cy="5029200"/>
          </a:xfrm>
          <a:prstGeom prst="rect">
            <a:avLst/>
          </a:prstGeom>
        </p:spPr>
      </p:pic>
    </p:spTree>
    <p:extLst>
      <p:ext uri="{BB962C8B-B14F-4D97-AF65-F5344CB8AC3E}">
        <p14:creationId xmlns:p14="http://schemas.microsoft.com/office/powerpoint/2010/main" val="181103431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7937" name="HadronTherapyFacility_30_03_2015">
            <a:hlinkClick r:id="" action="ppaction://media"/>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76835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7938" name="TextBox 2"/>
          <p:cNvSpPr txBox="1">
            <a:spLocks noChangeArrowheads="1"/>
          </p:cNvSpPr>
          <p:nvPr/>
        </p:nvSpPr>
        <p:spPr bwMode="auto">
          <a:xfrm>
            <a:off x="2003425" y="6099175"/>
            <a:ext cx="81407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lgn="ctr">
              <a:spcBef>
                <a:spcPct val="0"/>
              </a:spcBef>
              <a:buFontTx/>
              <a:buNone/>
            </a:pPr>
            <a:r>
              <a:rPr lang="en-GB" altLang="en-US" sz="1800" b="1"/>
              <a:t>cern.ch/virtual-hadron-therapy-centre</a:t>
            </a:r>
          </a:p>
        </p:txBody>
      </p:sp>
      <p:sp>
        <p:nvSpPr>
          <p:cNvPr id="167939"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FontTx/>
              <a:buNone/>
            </a:pPr>
            <a:fld id="{5DC18A5F-A562-7443-B7BF-BA2820D1DB49}" type="slidenum">
              <a:rPr lang="en-US" altLang="en-US" sz="1400"/>
              <a:pPr>
                <a:spcBef>
                  <a:spcPct val="0"/>
                </a:spcBef>
                <a:buFontTx/>
                <a:buNone/>
              </a:pPr>
              <a:t>43</a:t>
            </a:fld>
            <a:endParaRPr lang="en-US" altLang="en-US" sz="1400"/>
          </a:p>
        </p:txBody>
      </p:sp>
      <p:pic>
        <p:nvPicPr>
          <p:cNvPr id="5" name="Picture 4"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12908" y="327026"/>
            <a:ext cx="1244600" cy="965200"/>
          </a:xfrm>
          <a:prstGeom prst="rect">
            <a:avLst/>
          </a:prstGeom>
        </p:spPr>
      </p:pic>
      <p:pic>
        <p:nvPicPr>
          <p:cNvPr id="8" name="Picture 10" descr="MC-Logo-RG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08074" y="6095588"/>
            <a:ext cx="1871662"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2327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03EBE30-3689-42B7-ABF5-604AC779A0A8}" type="slidenum">
              <a:rPr lang="el-GR" smtClean="0"/>
              <a:t>5</a:t>
            </a:fld>
            <a:endParaRPr lang="el-G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5900" y="0"/>
            <a:ext cx="9208560" cy="6858000"/>
          </a:xfrm>
          <a:prstGeom prst="rect">
            <a:avLst/>
          </a:prstGeom>
        </p:spPr>
      </p:pic>
      <p:sp>
        <p:nvSpPr>
          <p:cNvPr id="2" name="Rectangle 1"/>
          <p:cNvSpPr/>
          <p:nvPr/>
        </p:nvSpPr>
        <p:spPr>
          <a:xfrm>
            <a:off x="7407789" y="1322768"/>
            <a:ext cx="3477747" cy="369332"/>
          </a:xfrm>
          <a:prstGeom prst="rect">
            <a:avLst/>
          </a:prstGeom>
        </p:spPr>
        <p:txBody>
          <a:bodyPr wrap="none">
            <a:spAutoFit/>
          </a:bodyPr>
          <a:lstStyle/>
          <a:p>
            <a:r>
              <a:rPr lang="en-US" b="1" dirty="0">
                <a:solidFill>
                  <a:srgbClr val="7030A0"/>
                </a:solidFill>
              </a:rPr>
              <a:t>https://</a:t>
            </a:r>
            <a:r>
              <a:rPr lang="en-US" b="1" dirty="0" err="1">
                <a:solidFill>
                  <a:srgbClr val="7030A0"/>
                </a:solidFill>
              </a:rPr>
              <a:t>physicsmasterclasses.org</a:t>
            </a:r>
            <a:r>
              <a:rPr lang="en-US" b="1" dirty="0">
                <a:solidFill>
                  <a:srgbClr val="7030A0"/>
                </a:solidFill>
              </a:rPr>
              <a:t>/</a:t>
            </a:r>
            <a:endParaRPr lang="en-US" dirty="0"/>
          </a:p>
        </p:txBody>
      </p:sp>
      <p:pic>
        <p:nvPicPr>
          <p:cNvPr id="5" name="Picture 10" descr="MC-Logo-RG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08074" y="6095588"/>
            <a:ext cx="1871662"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57813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ext Box 3"/>
          <p:cNvSpPr txBox="1">
            <a:spLocks noChangeArrowheads="1"/>
          </p:cNvSpPr>
          <p:nvPr/>
        </p:nvSpPr>
        <p:spPr bwMode="auto">
          <a:xfrm>
            <a:off x="2163797" y="3952919"/>
            <a:ext cx="5257800" cy="341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80975" indent="-180975">
              <a:spcBef>
                <a:spcPct val="20000"/>
              </a:spcBef>
              <a:buChar char="•"/>
              <a:defRPr sz="3200">
                <a:solidFill>
                  <a:schemeClr val="tx1"/>
                </a:solidFill>
                <a:latin typeface="Arial" charset="0"/>
                <a:ea typeface="ＭＳ Ｐゴシック" charset="-128"/>
                <a:cs typeface="Arial" charset="0"/>
              </a:defRPr>
            </a:lvl1pPr>
            <a:lvl2pPr marL="628650" indent="-180975">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lnSpc>
                <a:spcPct val="90000"/>
              </a:lnSpc>
              <a:spcBef>
                <a:spcPct val="0"/>
              </a:spcBef>
              <a:buFontTx/>
              <a:buNone/>
            </a:pPr>
            <a:r>
              <a:rPr lang="el-GR" altLang="de-DE" sz="1800" b="1" dirty="0">
                <a:solidFill>
                  <a:srgbClr val="C00000"/>
                </a:solidFill>
              </a:rPr>
              <a:t>Συντονισμός</a:t>
            </a:r>
            <a:r>
              <a:rPr lang="de-DE" altLang="de-DE" sz="1800" b="1" dirty="0">
                <a:solidFill>
                  <a:srgbClr val="C00000"/>
                </a:solidFill>
              </a:rPr>
              <a:t> : </a:t>
            </a:r>
            <a:r>
              <a:rPr lang="de-DE" altLang="de-DE" sz="1800" dirty="0" err="1">
                <a:solidFill>
                  <a:srgbClr val="C00000"/>
                </a:solidFill>
              </a:rPr>
              <a:t>Fermilab,QuarkNet</a:t>
            </a:r>
            <a:r>
              <a:rPr lang="de-DE" altLang="de-DE" sz="1800" dirty="0">
                <a:solidFill>
                  <a:srgbClr val="C00000"/>
                </a:solidFill>
              </a:rPr>
              <a:t> / TU Dresden </a:t>
            </a:r>
          </a:p>
        </p:txBody>
      </p:sp>
      <p:sp>
        <p:nvSpPr>
          <p:cNvPr id="62466" name="Text Box 6"/>
          <p:cNvSpPr txBox="1">
            <a:spLocks noChangeArrowheads="1"/>
          </p:cNvSpPr>
          <p:nvPr/>
        </p:nvSpPr>
        <p:spPr bwMode="auto">
          <a:xfrm>
            <a:off x="2330450" y="4564063"/>
            <a:ext cx="2865438" cy="116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80975" indent="-180975">
              <a:spcBef>
                <a:spcPct val="20000"/>
              </a:spcBef>
              <a:buChar char="•"/>
              <a:defRPr sz="3200">
                <a:solidFill>
                  <a:schemeClr val="tx1"/>
                </a:solidFill>
                <a:latin typeface="Arial" charset="0"/>
                <a:ea typeface="ＭＳ Ｐゴシック" charset="-128"/>
                <a:cs typeface="Arial" charset="0"/>
              </a:defRPr>
            </a:lvl1pPr>
            <a:lvl2pPr marL="628650" indent="-1714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pPr>
            <a:r>
              <a:rPr lang="de-DE" altLang="de-DE" sz="1800">
                <a:solidFill>
                  <a:srgbClr val="003478"/>
                </a:solidFill>
              </a:rPr>
              <a:t>48 institutes </a:t>
            </a:r>
          </a:p>
          <a:p>
            <a:pPr eaLnBrk="1" hangingPunct="1">
              <a:spcBef>
                <a:spcPct val="0"/>
              </a:spcBef>
            </a:pPr>
            <a:r>
              <a:rPr lang="de-DE" altLang="de-DE" sz="1800">
                <a:solidFill>
                  <a:srgbClr val="003478"/>
                </a:solidFill>
              </a:rPr>
              <a:t>50 Masterclasses </a:t>
            </a:r>
          </a:p>
          <a:p>
            <a:pPr lvl="1" eaLnBrk="1" hangingPunct="1">
              <a:spcBef>
                <a:spcPct val="0"/>
              </a:spcBef>
              <a:buFontTx/>
              <a:buChar char="•"/>
            </a:pPr>
            <a:r>
              <a:rPr lang="de-DE" altLang="de-DE" sz="1600">
                <a:solidFill>
                  <a:srgbClr val="003478"/>
                </a:solidFill>
                <a:ea typeface="ＭＳ Ｐゴシック" charset="-128"/>
              </a:rPr>
              <a:t>31 CMS</a:t>
            </a:r>
            <a:r>
              <a:rPr lang="de-DE" altLang="de-DE" sz="1800">
                <a:solidFill>
                  <a:srgbClr val="003478"/>
                </a:solidFill>
                <a:ea typeface="ＭＳ Ｐゴシック" charset="-128"/>
              </a:rPr>
              <a:t> </a:t>
            </a:r>
            <a:endParaRPr lang="de-DE" altLang="de-DE" sz="1600">
              <a:solidFill>
                <a:srgbClr val="003478"/>
              </a:solidFill>
              <a:ea typeface="ＭＳ Ｐゴシック" charset="-128"/>
            </a:endParaRPr>
          </a:p>
          <a:p>
            <a:pPr lvl="1" eaLnBrk="1" hangingPunct="1">
              <a:spcBef>
                <a:spcPct val="0"/>
              </a:spcBef>
              <a:buFontTx/>
              <a:buChar char="•"/>
            </a:pPr>
            <a:r>
              <a:rPr lang="de-DE" altLang="de-DE" sz="1600">
                <a:solidFill>
                  <a:srgbClr val="003478"/>
                </a:solidFill>
                <a:ea typeface="ＭＳ Ｐゴシック" charset="-128"/>
              </a:rPr>
              <a:t>19 ATLAS </a:t>
            </a:r>
          </a:p>
        </p:txBody>
      </p:sp>
      <p:sp>
        <p:nvSpPr>
          <p:cNvPr id="62467" name="Rectangle 7"/>
          <p:cNvSpPr>
            <a:spLocks noChangeArrowheads="1"/>
          </p:cNvSpPr>
          <p:nvPr/>
        </p:nvSpPr>
        <p:spPr bwMode="auto">
          <a:xfrm>
            <a:off x="7200900" y="3886201"/>
            <a:ext cx="3143250" cy="2124075"/>
          </a:xfrm>
          <a:prstGeom prst="rect">
            <a:avLst/>
          </a:prstGeom>
          <a:noFill/>
          <a:ln w="12700">
            <a:solidFill>
              <a:srgbClr val="0CC6DE"/>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endParaRPr lang="de-DE" altLang="de-DE" sz="1800"/>
          </a:p>
        </p:txBody>
      </p:sp>
      <p:sp>
        <p:nvSpPr>
          <p:cNvPr id="62468" name="Rectangle 8"/>
          <p:cNvSpPr>
            <a:spLocks noChangeArrowheads="1"/>
          </p:cNvSpPr>
          <p:nvPr/>
        </p:nvSpPr>
        <p:spPr bwMode="auto">
          <a:xfrm>
            <a:off x="2279650" y="4273550"/>
            <a:ext cx="2916238" cy="1733550"/>
          </a:xfrm>
          <a:prstGeom prst="rect">
            <a:avLst/>
          </a:prstGeom>
          <a:noFill/>
          <a:ln w="12700">
            <a:solidFill>
              <a:srgbClr val="0CC6DE"/>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endParaRPr lang="de-DE" altLang="de-DE" sz="1800"/>
          </a:p>
        </p:txBody>
      </p:sp>
      <p:sp>
        <p:nvSpPr>
          <p:cNvPr id="62469" name="Text Box 9"/>
          <p:cNvSpPr txBox="1">
            <a:spLocks noChangeArrowheads="1"/>
          </p:cNvSpPr>
          <p:nvPr/>
        </p:nvSpPr>
        <p:spPr bwMode="auto">
          <a:xfrm>
            <a:off x="7272338" y="3886201"/>
            <a:ext cx="3460750" cy="212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80975" indent="-180975">
              <a:spcBef>
                <a:spcPct val="20000"/>
              </a:spcBef>
              <a:buChar char="•"/>
              <a:defRPr sz="3200">
                <a:solidFill>
                  <a:schemeClr val="tx1"/>
                </a:solidFill>
                <a:latin typeface="Arial" charset="0"/>
                <a:ea typeface="ＭＳ Ｐゴシック" charset="-128"/>
                <a:cs typeface="Arial" charset="0"/>
              </a:defRPr>
            </a:lvl1pPr>
            <a:lvl2pPr marL="628650" indent="-1714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pPr>
            <a:r>
              <a:rPr lang="de-DE" altLang="de-DE" sz="1800" dirty="0">
                <a:solidFill>
                  <a:srgbClr val="003478"/>
                </a:solidFill>
              </a:rPr>
              <a:t>177 </a:t>
            </a:r>
            <a:r>
              <a:rPr lang="de-DE" altLang="de-DE" sz="1800" dirty="0" err="1">
                <a:solidFill>
                  <a:srgbClr val="003478"/>
                </a:solidFill>
              </a:rPr>
              <a:t>institutes</a:t>
            </a:r>
            <a:r>
              <a:rPr lang="en-US" altLang="de-DE" sz="1800" dirty="0">
                <a:solidFill>
                  <a:srgbClr val="003478"/>
                </a:solidFill>
              </a:rPr>
              <a:t> </a:t>
            </a:r>
          </a:p>
          <a:p>
            <a:pPr eaLnBrk="1" hangingPunct="1">
              <a:spcBef>
                <a:spcPct val="0"/>
              </a:spcBef>
            </a:pPr>
            <a:r>
              <a:rPr lang="de-DE" altLang="de-DE" sz="1800" dirty="0">
                <a:solidFill>
                  <a:srgbClr val="003478"/>
                </a:solidFill>
              </a:rPr>
              <a:t>257 </a:t>
            </a:r>
            <a:r>
              <a:rPr lang="de-DE" altLang="de-DE" sz="1800" dirty="0" err="1">
                <a:solidFill>
                  <a:srgbClr val="003478"/>
                </a:solidFill>
              </a:rPr>
              <a:t>Masterclasses</a:t>
            </a:r>
            <a:r>
              <a:rPr lang="de-DE" altLang="de-DE" sz="1800" dirty="0">
                <a:solidFill>
                  <a:srgbClr val="003478"/>
                </a:solidFill>
              </a:rPr>
              <a:t> </a:t>
            </a:r>
          </a:p>
          <a:p>
            <a:pPr lvl="1" eaLnBrk="1" hangingPunct="1">
              <a:spcBef>
                <a:spcPct val="0"/>
              </a:spcBef>
              <a:buFontTx/>
              <a:buChar char="•"/>
            </a:pPr>
            <a:r>
              <a:rPr lang="de-DE" altLang="de-DE" sz="1600" dirty="0">
                <a:solidFill>
                  <a:srgbClr val="003478"/>
                </a:solidFill>
                <a:ea typeface="ＭＳ Ｐゴシック" charset="-128"/>
              </a:rPr>
              <a:t>35 ATLAS W </a:t>
            </a:r>
          </a:p>
          <a:p>
            <a:pPr lvl="1" eaLnBrk="1" hangingPunct="1">
              <a:spcBef>
                <a:spcPct val="0"/>
              </a:spcBef>
              <a:buFontTx/>
              <a:buChar char="•"/>
            </a:pPr>
            <a:r>
              <a:rPr lang="de-DE" altLang="de-DE" sz="1600" dirty="0">
                <a:solidFill>
                  <a:srgbClr val="003478"/>
                </a:solidFill>
                <a:ea typeface="ＭＳ Ｐゴシック" charset="-128"/>
              </a:rPr>
              <a:t>104 ATLAS Z </a:t>
            </a:r>
          </a:p>
          <a:p>
            <a:pPr lvl="1" eaLnBrk="1" hangingPunct="1">
              <a:spcBef>
                <a:spcPct val="0"/>
              </a:spcBef>
              <a:buFontTx/>
              <a:buChar char="•"/>
            </a:pPr>
            <a:r>
              <a:rPr lang="de-DE" altLang="de-DE" sz="1600" dirty="0">
                <a:solidFill>
                  <a:srgbClr val="003478"/>
                </a:solidFill>
                <a:ea typeface="ＭＳ Ｐゴシック" charset="-128"/>
              </a:rPr>
              <a:t>58 CMS </a:t>
            </a:r>
          </a:p>
          <a:p>
            <a:pPr lvl="1" eaLnBrk="1" hangingPunct="1">
              <a:spcBef>
                <a:spcPct val="0"/>
              </a:spcBef>
              <a:buFontTx/>
              <a:buChar char="•"/>
            </a:pPr>
            <a:r>
              <a:rPr lang="de-DE" altLang="de-DE" sz="1600" dirty="0">
                <a:solidFill>
                  <a:srgbClr val="003478"/>
                </a:solidFill>
                <a:ea typeface="ＭＳ Ｐゴシック" charset="-128"/>
              </a:rPr>
              <a:t>39 </a:t>
            </a:r>
            <a:r>
              <a:rPr lang="de-DE" altLang="de-DE" sz="1600" dirty="0" err="1">
                <a:solidFill>
                  <a:srgbClr val="003478"/>
                </a:solidFill>
                <a:ea typeface="ＭＳ Ｐゴシック" charset="-128"/>
              </a:rPr>
              <a:t>LHCb</a:t>
            </a:r>
            <a:r>
              <a:rPr lang="de-DE" altLang="de-DE" sz="1600" dirty="0">
                <a:solidFill>
                  <a:srgbClr val="003478"/>
                </a:solidFill>
                <a:ea typeface="ＭＳ Ｐゴシック" charset="-128"/>
              </a:rPr>
              <a:t> </a:t>
            </a:r>
          </a:p>
          <a:p>
            <a:pPr lvl="1" eaLnBrk="1" hangingPunct="1">
              <a:spcBef>
                <a:spcPct val="0"/>
              </a:spcBef>
              <a:buFontTx/>
              <a:buChar char="•"/>
            </a:pPr>
            <a:r>
              <a:rPr lang="de-DE" altLang="de-DE" sz="1600" b="1" dirty="0">
                <a:solidFill>
                  <a:srgbClr val="C00000"/>
                </a:solidFill>
                <a:ea typeface="ＭＳ Ｐゴシック" charset="-128"/>
              </a:rPr>
              <a:t>18 ALICE </a:t>
            </a:r>
            <a:r>
              <a:rPr lang="de-DE" altLang="de-DE" sz="1600" b="1" dirty="0" err="1">
                <a:solidFill>
                  <a:srgbClr val="C00000"/>
                </a:solidFill>
                <a:ea typeface="ＭＳ Ｐゴシック" charset="-128"/>
              </a:rPr>
              <a:t>Strangeness</a:t>
            </a:r>
            <a:r>
              <a:rPr lang="de-DE" altLang="de-DE" sz="1600" b="1" dirty="0">
                <a:solidFill>
                  <a:srgbClr val="C00000"/>
                </a:solidFill>
                <a:ea typeface="ＭＳ Ｐゴシック" charset="-128"/>
              </a:rPr>
              <a:t> </a:t>
            </a:r>
          </a:p>
          <a:p>
            <a:pPr lvl="1" eaLnBrk="1" hangingPunct="1">
              <a:spcBef>
                <a:spcPct val="0"/>
              </a:spcBef>
              <a:buFontTx/>
              <a:buChar char="•"/>
            </a:pPr>
            <a:r>
              <a:rPr lang="de-DE" altLang="de-DE" sz="1600" b="1" dirty="0">
                <a:solidFill>
                  <a:srgbClr val="C00000"/>
                </a:solidFill>
                <a:ea typeface="ＭＳ Ｐゴシック" charset="-128"/>
              </a:rPr>
              <a:t>  3 ALICE RAA </a:t>
            </a:r>
          </a:p>
        </p:txBody>
      </p:sp>
      <p:pic>
        <p:nvPicPr>
          <p:cNvPr id="62473" name="Grafik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967664" y="808038"/>
            <a:ext cx="2376487" cy="297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4" name="Grafik 6"/>
          <p:cNvPicPr>
            <a:picLocks noChangeAspect="1"/>
          </p:cNvPicPr>
          <p:nvPr/>
        </p:nvPicPr>
        <p:blipFill>
          <a:blip r:embed="rId4">
            <a:extLst>
              <a:ext uri="{28A0092B-C50C-407E-A947-70E740481C1C}">
                <a14:useLocalDpi xmlns:a14="http://schemas.microsoft.com/office/drawing/2010/main" val="0"/>
              </a:ext>
            </a:extLst>
          </a:blip>
          <a:srcRect r="-533"/>
          <a:stretch>
            <a:fillRect/>
          </a:stretch>
        </p:blipFill>
        <p:spPr bwMode="auto">
          <a:xfrm>
            <a:off x="1774825" y="836614"/>
            <a:ext cx="3392488" cy="223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7" name="Picture 10" descr="MC-Logo-RG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08074" y="6095588"/>
            <a:ext cx="1871662"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itel 1"/>
          <p:cNvSpPr txBox="1">
            <a:spLocks/>
          </p:cNvSpPr>
          <p:nvPr/>
        </p:nvSpPr>
        <p:spPr bwMode="auto">
          <a:xfrm>
            <a:off x="2495924" y="33245"/>
            <a:ext cx="8129588" cy="86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lgn="l" eaLnBrk="1" hangingPunct="1">
              <a:defRPr/>
            </a:pPr>
            <a:r>
              <a:rPr lang="de-DE" altLang="en-US" b="1" kern="0" dirty="0">
                <a:solidFill>
                  <a:srgbClr val="0000FF"/>
                </a:solidFill>
                <a:latin typeface="Calibri" charset="0"/>
                <a:ea typeface="Calibri" charset="0"/>
                <a:cs typeface="Calibri" charset="0"/>
              </a:rPr>
              <a:t>International </a:t>
            </a:r>
            <a:r>
              <a:rPr lang="de-DE" altLang="en-US" b="1" kern="0" dirty="0" err="1">
                <a:solidFill>
                  <a:srgbClr val="0000FF"/>
                </a:solidFill>
                <a:latin typeface="Calibri" charset="0"/>
                <a:ea typeface="Calibri" charset="0"/>
                <a:cs typeface="Calibri" charset="0"/>
              </a:rPr>
              <a:t>MasterClasses</a:t>
            </a:r>
            <a:endParaRPr lang="de-DE" altLang="en-US" b="1" kern="0" dirty="0">
              <a:solidFill>
                <a:srgbClr val="0000FF"/>
              </a:solidFill>
              <a:latin typeface="Calibri" charset="0"/>
              <a:ea typeface="Calibri" charset="0"/>
              <a:cs typeface="Calibri" charset="0"/>
            </a:endParaRPr>
          </a:p>
        </p:txBody>
      </p:sp>
      <p:sp>
        <p:nvSpPr>
          <p:cNvPr id="16" name="Text Box 10"/>
          <p:cNvSpPr txBox="1">
            <a:spLocks noChangeArrowheads="1"/>
          </p:cNvSpPr>
          <p:nvPr/>
        </p:nvSpPr>
        <p:spPr bwMode="auto">
          <a:xfrm>
            <a:off x="5167313" y="808038"/>
            <a:ext cx="3339356"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80975" indent="-180975">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indent="0">
              <a:lnSpc>
                <a:spcPct val="120000"/>
              </a:lnSpc>
              <a:spcBef>
                <a:spcPct val="0"/>
              </a:spcBef>
              <a:buNone/>
            </a:pPr>
            <a:r>
              <a:rPr lang="de-DE" altLang="de-DE" sz="2000" b="1" dirty="0">
                <a:solidFill>
                  <a:srgbClr val="7030A0"/>
                </a:solidFill>
              </a:rPr>
              <a:t>54 </a:t>
            </a:r>
            <a:r>
              <a:rPr lang="el-GR" altLang="de-DE" sz="2000" b="1" dirty="0">
                <a:solidFill>
                  <a:srgbClr val="7030A0"/>
                </a:solidFill>
              </a:rPr>
              <a:t>χώρες</a:t>
            </a:r>
            <a:endParaRPr lang="de-DE" altLang="de-DE" sz="2000" b="1" dirty="0">
              <a:solidFill>
                <a:srgbClr val="7030A0"/>
              </a:solidFill>
            </a:endParaRPr>
          </a:p>
          <a:p>
            <a:pPr marL="0" indent="0">
              <a:lnSpc>
                <a:spcPct val="120000"/>
              </a:lnSpc>
              <a:spcBef>
                <a:spcPct val="0"/>
              </a:spcBef>
              <a:buNone/>
            </a:pPr>
            <a:r>
              <a:rPr lang="de-DE" altLang="de-DE" sz="2000" b="1" dirty="0">
                <a:solidFill>
                  <a:srgbClr val="7030A0"/>
                </a:solidFill>
              </a:rPr>
              <a:t>255 </a:t>
            </a:r>
            <a:r>
              <a:rPr lang="el-GR" altLang="de-DE" sz="2000" b="1" dirty="0">
                <a:solidFill>
                  <a:srgbClr val="7030A0"/>
                </a:solidFill>
              </a:rPr>
              <a:t>ινστιτούτα</a:t>
            </a:r>
            <a:r>
              <a:rPr lang="de-DE" altLang="de-DE" sz="2000" b="1" dirty="0">
                <a:solidFill>
                  <a:srgbClr val="7030A0"/>
                </a:solidFill>
              </a:rPr>
              <a:t> </a:t>
            </a:r>
          </a:p>
          <a:p>
            <a:pPr marL="0" indent="0">
              <a:lnSpc>
                <a:spcPct val="120000"/>
              </a:lnSpc>
              <a:spcBef>
                <a:spcPct val="0"/>
              </a:spcBef>
              <a:buNone/>
            </a:pPr>
            <a:r>
              <a:rPr lang="de-DE" altLang="de-DE" sz="2000" b="1" dirty="0">
                <a:solidFill>
                  <a:srgbClr val="7030A0"/>
                </a:solidFill>
              </a:rPr>
              <a:t>15 000 </a:t>
            </a:r>
            <a:r>
              <a:rPr lang="el-GR" altLang="de-DE" sz="2000" b="1" dirty="0">
                <a:solidFill>
                  <a:srgbClr val="7030A0"/>
                </a:solidFill>
              </a:rPr>
              <a:t>μαθητές</a:t>
            </a:r>
            <a:endParaRPr lang="de-DE" altLang="de-DE" sz="2000" b="1" dirty="0">
              <a:solidFill>
                <a:srgbClr val="7030A0"/>
              </a:solidFill>
            </a:endParaRPr>
          </a:p>
          <a:p>
            <a:pPr marL="0" indent="0">
              <a:lnSpc>
                <a:spcPct val="120000"/>
              </a:lnSpc>
              <a:spcBef>
                <a:spcPct val="0"/>
              </a:spcBef>
              <a:buNone/>
            </a:pPr>
            <a:r>
              <a:rPr lang="de-DE" altLang="de-DE" sz="2000" b="1" dirty="0">
                <a:solidFill>
                  <a:srgbClr val="7030A0"/>
                </a:solidFill>
              </a:rPr>
              <a:t>5 </a:t>
            </a:r>
            <a:r>
              <a:rPr lang="el-GR" altLang="de-DE" sz="2000" b="1" dirty="0">
                <a:solidFill>
                  <a:srgbClr val="7030A0"/>
                </a:solidFill>
              </a:rPr>
              <a:t>εβδομάδες στο </a:t>
            </a:r>
            <a:r>
              <a:rPr lang="de-DE" altLang="de-DE" sz="2000" b="1" dirty="0">
                <a:solidFill>
                  <a:srgbClr val="7030A0"/>
                </a:solidFill>
              </a:rPr>
              <a:t>2019</a:t>
            </a:r>
          </a:p>
        </p:txBody>
      </p:sp>
      <p:sp>
        <p:nvSpPr>
          <p:cNvPr id="17" name="Rectangle 16"/>
          <p:cNvSpPr/>
          <p:nvPr/>
        </p:nvSpPr>
        <p:spPr>
          <a:xfrm>
            <a:off x="5210369" y="2494312"/>
            <a:ext cx="2475934" cy="646331"/>
          </a:xfrm>
          <a:prstGeom prst="rect">
            <a:avLst/>
          </a:prstGeom>
        </p:spPr>
        <p:txBody>
          <a:bodyPr wrap="none">
            <a:spAutoFit/>
          </a:bodyPr>
          <a:lstStyle/>
          <a:p>
            <a:r>
              <a:rPr lang="en-US" b="1" dirty="0">
                <a:solidFill>
                  <a:srgbClr val="AD32E6"/>
                </a:solidFill>
                <a:latin typeface="Arial"/>
                <a:cs typeface="Arial"/>
              </a:rPr>
              <a:t>IMC 2021 : </a:t>
            </a:r>
          </a:p>
          <a:p>
            <a:r>
              <a:rPr lang="en-US" b="1" dirty="0">
                <a:solidFill>
                  <a:srgbClr val="AD32E6"/>
                </a:solidFill>
                <a:latin typeface="Arial"/>
                <a:cs typeface="Arial"/>
              </a:rPr>
              <a:t>11.2.2021 </a:t>
            </a:r>
            <a:r>
              <a:rPr lang="mr-IN" b="1" dirty="0">
                <a:solidFill>
                  <a:srgbClr val="AD32E6"/>
                </a:solidFill>
                <a:latin typeface="Arial"/>
                <a:cs typeface="Arial"/>
              </a:rPr>
              <a:t>–</a:t>
            </a:r>
            <a:r>
              <a:rPr lang="en-US" b="1" dirty="0">
                <a:solidFill>
                  <a:srgbClr val="AD32E6"/>
                </a:solidFill>
                <a:latin typeface="Arial"/>
                <a:cs typeface="Arial"/>
              </a:rPr>
              <a:t> 27.3.2021</a:t>
            </a:r>
          </a:p>
        </p:txBody>
      </p:sp>
      <p:sp>
        <p:nvSpPr>
          <p:cNvPr id="18" name="Rectangle 17">
            <a:extLst>
              <a:ext uri="{FF2B5EF4-FFF2-40B4-BE49-F238E27FC236}">
                <a16:creationId xmlns="" xmlns:a16="http://schemas.microsoft.com/office/drawing/2014/main" id="{47C18970-352F-4B49-94C6-02295DBC1B6B}"/>
              </a:ext>
            </a:extLst>
          </p:cNvPr>
          <p:cNvSpPr/>
          <p:nvPr/>
        </p:nvSpPr>
        <p:spPr>
          <a:xfrm>
            <a:off x="222906" y="3191603"/>
            <a:ext cx="6908751" cy="752514"/>
          </a:xfrm>
          <a:prstGeom prst="rect">
            <a:avLst/>
          </a:prstGeom>
        </p:spPr>
        <p:txBody>
          <a:bodyPr wrap="none">
            <a:spAutoFit/>
          </a:bodyPr>
          <a:lstStyle/>
          <a:p>
            <a:pPr defTabSz="457189">
              <a:lnSpc>
                <a:spcPct val="110000"/>
              </a:lnSpc>
            </a:pPr>
            <a:r>
              <a:rPr lang="el-GR" altLang="en-US" sz="2000" b="1" dirty="0">
                <a:solidFill>
                  <a:srgbClr val="0000FF"/>
                </a:solidFill>
              </a:rPr>
              <a:t>Φέρνει μεθόδους έρευνας και αληθινά πειραματικά δεδομένα</a:t>
            </a:r>
          </a:p>
          <a:p>
            <a:pPr defTabSz="457189">
              <a:lnSpc>
                <a:spcPct val="110000"/>
              </a:lnSpc>
            </a:pPr>
            <a:r>
              <a:rPr lang="el-GR" altLang="en-US" sz="2000" b="1" dirty="0">
                <a:solidFill>
                  <a:srgbClr val="0000FF"/>
                </a:solidFill>
              </a:rPr>
              <a:t> στα σχολεία</a:t>
            </a:r>
            <a:endParaRPr lang="en-US" altLang="en-US" sz="2000" b="1" dirty="0">
              <a:solidFill>
                <a:srgbClr val="0000FF"/>
              </a:solidFill>
            </a:endParaRPr>
          </a:p>
        </p:txBody>
      </p:sp>
      <p:pic>
        <p:nvPicPr>
          <p:cNvPr id="19" name="Picture 18"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9">
            <a:extLst>
              <a:ext uri="{FF2B5EF4-FFF2-40B4-BE49-F238E27FC236}">
                <a16:creationId xmlns="" xmlns:a16="http://schemas.microsoft.com/office/drawing/2014/main" id="{5E989B79-DAEC-CA47-97EF-96BD0F0003E3}"/>
              </a:ext>
            </a:extLst>
          </p:cNvPr>
          <p:cNvSpPr/>
          <p:nvPr/>
        </p:nvSpPr>
        <p:spPr>
          <a:xfrm>
            <a:off x="339149" y="6160227"/>
            <a:ext cx="11145042" cy="461665"/>
          </a:xfrm>
          <a:prstGeom prst="rect">
            <a:avLst/>
          </a:prstGeom>
        </p:spPr>
        <p:txBody>
          <a:bodyPr wrap="square">
            <a:spAutoFit/>
          </a:bodyPr>
          <a:lstStyle/>
          <a:p>
            <a:r>
              <a:rPr lang="en-US" altLang="en-US" sz="2400" b="1" dirty="0">
                <a:solidFill>
                  <a:srgbClr val="0000FF"/>
                </a:solidFill>
              </a:rPr>
              <a:t>Flagship project of IPPOG, the International Particle Physics Outreach Group </a:t>
            </a:r>
            <a:endParaRPr lang="x-none" sz="2400" dirty="0"/>
          </a:p>
        </p:txBody>
      </p:sp>
    </p:spTree>
    <p:extLst>
      <p:ext uri="{BB962C8B-B14F-4D97-AF65-F5344CB8AC3E}">
        <p14:creationId xmlns:p14="http://schemas.microsoft.com/office/powerpoint/2010/main" val="6069466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Picture 3" descr="v3.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0961" y="865310"/>
            <a:ext cx="4689476" cy="3492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Title 4"/>
          <p:cNvSpPr>
            <a:spLocks noGrp="1"/>
          </p:cNvSpPr>
          <p:nvPr>
            <p:ph type="title"/>
          </p:nvPr>
        </p:nvSpPr>
        <p:spPr>
          <a:xfrm>
            <a:off x="2793466" y="77815"/>
            <a:ext cx="6772880" cy="701731"/>
          </a:xfrm>
        </p:spPr>
        <p:txBody>
          <a:bodyPr wrap="none">
            <a:spAutoFit/>
          </a:bodyPr>
          <a:lstStyle/>
          <a:p>
            <a:r>
              <a:rPr lang="en-US" altLang="de-DE" b="1" dirty="0">
                <a:solidFill>
                  <a:srgbClr val="0000FF"/>
                </a:solidFill>
                <a:latin typeface="+mn-lt"/>
              </a:rPr>
              <a:t>PTMC </a:t>
            </a:r>
            <a:r>
              <a:rPr lang="el-GR" altLang="de-DE" b="1" dirty="0">
                <a:solidFill>
                  <a:srgbClr val="0000FF"/>
                </a:solidFill>
                <a:latin typeface="+mn-lt"/>
              </a:rPr>
              <a:t>πιλοτικά τεστ</a:t>
            </a:r>
            <a:r>
              <a:rPr lang="en-US" altLang="de-DE" b="1" dirty="0">
                <a:solidFill>
                  <a:srgbClr val="0000FF"/>
                </a:solidFill>
                <a:latin typeface="+mn-lt"/>
              </a:rPr>
              <a:t> </a:t>
            </a:r>
            <a:r>
              <a:rPr lang="el-GR" altLang="de-DE" b="1" dirty="0">
                <a:solidFill>
                  <a:srgbClr val="0000FF"/>
                </a:solidFill>
                <a:latin typeface="+mn-lt"/>
              </a:rPr>
              <a:t>το</a:t>
            </a:r>
            <a:r>
              <a:rPr lang="en-US" altLang="de-DE" b="1" dirty="0">
                <a:solidFill>
                  <a:srgbClr val="0000FF"/>
                </a:solidFill>
                <a:latin typeface="+mn-lt"/>
              </a:rPr>
              <a:t> 2019</a:t>
            </a:r>
            <a:endParaRPr lang="en-US" altLang="de-DE" b="1" dirty="0">
              <a:latin typeface="+mn-lt"/>
            </a:endParaRPr>
          </a:p>
        </p:txBody>
      </p:sp>
      <p:sp>
        <p:nvSpPr>
          <p:cNvPr id="46086" name="Rectangle 8"/>
          <p:cNvSpPr>
            <a:spLocks noChangeArrowheads="1"/>
          </p:cNvSpPr>
          <p:nvPr/>
        </p:nvSpPr>
        <p:spPr bwMode="auto">
          <a:xfrm>
            <a:off x="84744" y="5165605"/>
            <a:ext cx="5417445" cy="1405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l-GR" altLang="de-DE" sz="2133" dirty="0">
                <a:solidFill>
                  <a:srgbClr val="0000FF"/>
                </a:solidFill>
                <a:latin typeface="ArialMT"/>
              </a:rPr>
              <a:t>θετική ανάδραση από τους μαθητές</a:t>
            </a:r>
          </a:p>
          <a:p>
            <a:endParaRPr lang="en-US" altLang="de-DE" sz="2133" dirty="0">
              <a:solidFill>
                <a:srgbClr val="0000FF"/>
              </a:solidFill>
              <a:latin typeface="ArialMT"/>
            </a:endParaRPr>
          </a:p>
          <a:p>
            <a:r>
              <a:rPr lang="el-GR" altLang="de-DE" sz="2133" b="1" dirty="0">
                <a:solidFill>
                  <a:srgbClr val="C00000"/>
                </a:solidFill>
                <a:latin typeface="ArialMT"/>
              </a:rPr>
              <a:t>ΕΛΠΙΔΑ ΚΑΙ ΚΙΝΗΤΡΟ ΓΙΑ ΣΥΝΕΙΣΦΟΡΑ</a:t>
            </a:r>
          </a:p>
          <a:p>
            <a:r>
              <a:rPr lang="el-GR" altLang="de-DE" sz="2133" b="1" dirty="0">
                <a:solidFill>
                  <a:srgbClr val="C00000"/>
                </a:solidFill>
                <a:latin typeface="ArialMT"/>
              </a:rPr>
              <a:t>ΣΤΗΝ ΜΑΧΗ ΚΑΤΆ ΤΟΥ ΚΑΡΚΙΝΟΥ</a:t>
            </a:r>
            <a:endParaRPr lang="en-US" altLang="de-DE" sz="2133" b="1" dirty="0">
              <a:solidFill>
                <a:srgbClr val="C00000"/>
              </a:solidFill>
            </a:endParaRPr>
          </a:p>
        </p:txBody>
      </p:sp>
      <p:pic>
        <p:nvPicPr>
          <p:cNvPr id="8" name="Picture 8" descr="IPPOG_Logo_coloured">
            <a:extLst>
              <a:ext uri="{FF2B5EF4-FFF2-40B4-BE49-F238E27FC236}">
                <a16:creationId xmlns="" xmlns:a16="http://schemas.microsoft.com/office/drawing/2014/main" id="{CE0850F8-D1F3-8642-AC01-1EEB31E0D48A}"/>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960" y="56082"/>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MC-Logo-RGB">
            <a:extLst>
              <a:ext uri="{FF2B5EF4-FFF2-40B4-BE49-F238E27FC236}">
                <a16:creationId xmlns="" xmlns:a16="http://schemas.microsoft.com/office/drawing/2014/main" id="{ED580B85-CB33-5445-B12E-7B4398FB11E2}"/>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260648" y="6032588"/>
            <a:ext cx="1803400"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7">
            <a:extLst>
              <a:ext uri="{FF2B5EF4-FFF2-40B4-BE49-F238E27FC236}">
                <a16:creationId xmlns="" xmlns:a16="http://schemas.microsoft.com/office/drawing/2014/main" id="{B743C126-622D-1D4E-8F0A-19786C324A23}"/>
              </a:ext>
            </a:extLst>
          </p:cNvPr>
          <p:cNvSpPr>
            <a:spLocks noChangeArrowheads="1"/>
          </p:cNvSpPr>
          <p:nvPr/>
        </p:nvSpPr>
        <p:spPr bwMode="auto">
          <a:xfrm>
            <a:off x="1245769" y="4419233"/>
            <a:ext cx="2534668"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de-DE" sz="2133" b="1" dirty="0">
                <a:solidFill>
                  <a:srgbClr val="7030A0"/>
                </a:solidFill>
                <a:latin typeface="ArialMT"/>
              </a:rPr>
              <a:t>CERN,  DKFZ, GSI</a:t>
            </a:r>
          </a:p>
        </p:txBody>
      </p:sp>
      <p:sp>
        <p:nvSpPr>
          <p:cNvPr id="11" name="Content Placeholder 3">
            <a:extLst>
              <a:ext uri="{FF2B5EF4-FFF2-40B4-BE49-F238E27FC236}">
                <a16:creationId xmlns="" xmlns:a16="http://schemas.microsoft.com/office/drawing/2014/main" id="{7D500144-3611-F844-AC2B-CDFF2D2D857C}"/>
              </a:ext>
            </a:extLst>
          </p:cNvPr>
          <p:cNvSpPr>
            <a:spLocks noGrp="1"/>
          </p:cNvSpPr>
          <p:nvPr>
            <p:ph idx="1"/>
          </p:nvPr>
        </p:nvSpPr>
        <p:spPr>
          <a:xfrm>
            <a:off x="4728418" y="934363"/>
            <a:ext cx="7463582" cy="811376"/>
          </a:xfrm>
        </p:spPr>
        <p:txBody>
          <a:bodyPr wrap="none">
            <a:spAutoFit/>
          </a:bodyPr>
          <a:lstStyle/>
          <a:p>
            <a:r>
              <a:rPr lang="el-GR" altLang="de-DE" sz="2133" dirty="0">
                <a:solidFill>
                  <a:srgbClr val="0000FF"/>
                </a:solidFill>
                <a:latin typeface="ArialMT"/>
              </a:rPr>
              <a:t>Πρώτο</a:t>
            </a:r>
            <a:r>
              <a:rPr lang="en-US" altLang="de-DE" sz="2133" dirty="0">
                <a:solidFill>
                  <a:srgbClr val="0000FF"/>
                </a:solidFill>
                <a:latin typeface="ArialMT"/>
              </a:rPr>
              <a:t> </a:t>
            </a:r>
            <a:r>
              <a:rPr lang="el-GR" altLang="de-DE" sz="2133" dirty="0">
                <a:solidFill>
                  <a:srgbClr val="0000FF"/>
                </a:solidFill>
                <a:latin typeface="ArialMT"/>
              </a:rPr>
              <a:t>τοπικό τεστ</a:t>
            </a:r>
            <a:r>
              <a:rPr lang="en-US" altLang="de-DE" sz="2133" dirty="0">
                <a:solidFill>
                  <a:srgbClr val="0000FF"/>
                </a:solidFill>
                <a:latin typeface="ArialMT"/>
              </a:rPr>
              <a:t>: GSI</a:t>
            </a:r>
            <a:r>
              <a:rPr lang="el-GR" altLang="de-DE" sz="2133" dirty="0">
                <a:solidFill>
                  <a:srgbClr val="0000FF"/>
                </a:solidFill>
                <a:latin typeface="ArialMT"/>
              </a:rPr>
              <a:t>,</a:t>
            </a:r>
            <a:r>
              <a:rPr lang="en-US" altLang="de-DE" sz="2133" dirty="0">
                <a:solidFill>
                  <a:srgbClr val="0000FF"/>
                </a:solidFill>
                <a:latin typeface="ArialMT"/>
              </a:rPr>
              <a:t> 7</a:t>
            </a:r>
            <a:r>
              <a:rPr lang="en-US" altLang="de-DE" sz="2133" baseline="30000" dirty="0">
                <a:solidFill>
                  <a:srgbClr val="0000FF"/>
                </a:solidFill>
                <a:latin typeface="ArialMT"/>
              </a:rPr>
              <a:t>th</a:t>
            </a:r>
            <a:r>
              <a:rPr lang="en-US" altLang="de-DE" sz="2133" dirty="0">
                <a:solidFill>
                  <a:srgbClr val="0000FF"/>
                </a:solidFill>
                <a:latin typeface="ArialMT"/>
              </a:rPr>
              <a:t> </a:t>
            </a:r>
            <a:r>
              <a:rPr lang="el-GR" altLang="de-DE" sz="2133" dirty="0">
                <a:solidFill>
                  <a:srgbClr val="0000FF"/>
                </a:solidFill>
                <a:latin typeface="ArialMT"/>
              </a:rPr>
              <a:t>Φεβρουαρίου </a:t>
            </a:r>
            <a:r>
              <a:rPr lang="en-US" altLang="de-DE" sz="2133" dirty="0">
                <a:solidFill>
                  <a:srgbClr val="0000FF"/>
                </a:solidFill>
                <a:latin typeface="ArialMT"/>
              </a:rPr>
              <a:t>2019</a:t>
            </a:r>
          </a:p>
          <a:p>
            <a:r>
              <a:rPr lang="el-GR" altLang="de-DE" sz="2133" dirty="0">
                <a:solidFill>
                  <a:srgbClr val="0000FF"/>
                </a:solidFill>
                <a:latin typeface="ArialMT"/>
              </a:rPr>
              <a:t>Πρώτο</a:t>
            </a:r>
            <a:r>
              <a:rPr lang="en-US" altLang="de-DE" sz="2133" dirty="0">
                <a:solidFill>
                  <a:srgbClr val="0000FF"/>
                </a:solidFill>
                <a:latin typeface="ArialMT"/>
              </a:rPr>
              <a:t> </a:t>
            </a:r>
            <a:r>
              <a:rPr lang="el-GR" altLang="de-DE" sz="2133" dirty="0">
                <a:solidFill>
                  <a:srgbClr val="0000FF"/>
                </a:solidFill>
                <a:latin typeface="ArialMT"/>
              </a:rPr>
              <a:t>διεθνές τεστ</a:t>
            </a:r>
            <a:r>
              <a:rPr lang="en-US" altLang="de-DE" sz="2133" dirty="0">
                <a:solidFill>
                  <a:srgbClr val="0000FF"/>
                </a:solidFill>
                <a:latin typeface="ArialMT"/>
              </a:rPr>
              <a:t>: CERN, DKFZ, GSI, 5</a:t>
            </a:r>
            <a:r>
              <a:rPr lang="en-US" altLang="de-DE" sz="2133" baseline="30000" dirty="0">
                <a:solidFill>
                  <a:srgbClr val="0000FF"/>
                </a:solidFill>
                <a:latin typeface="ArialMT"/>
              </a:rPr>
              <a:t>th</a:t>
            </a:r>
            <a:r>
              <a:rPr lang="en-US" altLang="de-DE" sz="2133" dirty="0">
                <a:solidFill>
                  <a:srgbClr val="0000FF"/>
                </a:solidFill>
                <a:latin typeface="ArialMT"/>
              </a:rPr>
              <a:t> </a:t>
            </a:r>
            <a:r>
              <a:rPr lang="el-GR" altLang="de-DE" sz="2133" dirty="0">
                <a:solidFill>
                  <a:srgbClr val="0000FF"/>
                </a:solidFill>
                <a:latin typeface="ArialMT"/>
              </a:rPr>
              <a:t>Απριλίου</a:t>
            </a:r>
            <a:r>
              <a:rPr lang="en-US" altLang="de-DE" sz="2133" dirty="0">
                <a:solidFill>
                  <a:srgbClr val="0000FF"/>
                </a:solidFill>
                <a:latin typeface="ArialMT"/>
              </a:rPr>
              <a:t> 2019</a:t>
            </a:r>
          </a:p>
        </p:txBody>
      </p:sp>
      <p:sp>
        <p:nvSpPr>
          <p:cNvPr id="2" name="Rectangle 1">
            <a:extLst>
              <a:ext uri="{FF2B5EF4-FFF2-40B4-BE49-F238E27FC236}">
                <a16:creationId xmlns="" xmlns:a16="http://schemas.microsoft.com/office/drawing/2014/main" id="{9272F322-C692-D64D-9DE9-8B5D7AB99F51}"/>
              </a:ext>
            </a:extLst>
          </p:cNvPr>
          <p:cNvSpPr/>
          <p:nvPr/>
        </p:nvSpPr>
        <p:spPr>
          <a:xfrm>
            <a:off x="5502189" y="1997623"/>
            <a:ext cx="5557460" cy="830997"/>
          </a:xfrm>
          <a:prstGeom prst="rect">
            <a:avLst/>
          </a:prstGeom>
        </p:spPr>
        <p:txBody>
          <a:bodyPr wrap="square">
            <a:spAutoFit/>
          </a:bodyPr>
          <a:lstStyle/>
          <a:p>
            <a:r>
              <a:rPr lang="el-GR" altLang="de-DE" sz="2400" b="1" dirty="0">
                <a:solidFill>
                  <a:srgbClr val="7030A0"/>
                </a:solidFill>
                <a:latin typeface="ArialMT"/>
              </a:rPr>
              <a:t>Συμμετοχή της ομάδας </a:t>
            </a:r>
            <a:r>
              <a:rPr lang="en-US" altLang="de-DE" sz="2400" b="1" dirty="0" err="1">
                <a:solidFill>
                  <a:srgbClr val="7030A0"/>
                </a:solidFill>
                <a:latin typeface="ArialMT"/>
              </a:rPr>
              <a:t>CURIEosity</a:t>
            </a:r>
            <a:r>
              <a:rPr lang="en-US" altLang="de-DE" sz="2400" b="1" dirty="0">
                <a:solidFill>
                  <a:srgbClr val="7030A0"/>
                </a:solidFill>
                <a:latin typeface="ArialMT"/>
              </a:rPr>
              <a:t> </a:t>
            </a:r>
            <a:r>
              <a:rPr lang="el-GR" sz="2400" b="1" dirty="0">
                <a:solidFill>
                  <a:srgbClr val="7030A0"/>
                </a:solidFill>
                <a:latin typeface="ArialMT"/>
              </a:rPr>
              <a:t>από την Κρήτη, Ελλάδα</a:t>
            </a:r>
            <a:endParaRPr lang="x-none" sz="2400" dirty="0">
              <a:solidFill>
                <a:srgbClr val="7030A0"/>
              </a:solidFill>
            </a:endParaRPr>
          </a:p>
        </p:txBody>
      </p:sp>
      <p:pic>
        <p:nvPicPr>
          <p:cNvPr id="12" name="Picture 1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502189" y="2822713"/>
            <a:ext cx="5018909" cy="3809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9564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txBox="1">
            <a:spLocks/>
          </p:cNvSpPr>
          <p:nvPr/>
        </p:nvSpPr>
        <p:spPr bwMode="auto">
          <a:xfrm>
            <a:off x="1448974" y="146288"/>
            <a:ext cx="10799011" cy="570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el-GR" altLang="en-US" sz="3600" b="1" dirty="0">
                <a:solidFill>
                  <a:srgbClr val="0000FF"/>
                </a:solidFill>
              </a:rPr>
              <a:t>Πως σχετίζεται η Φυσική με την Ιατρική;</a:t>
            </a:r>
            <a:endParaRPr lang="de-DE" altLang="en-US" sz="3600" b="1" dirty="0">
              <a:solidFill>
                <a:srgbClr val="0000FF"/>
              </a:solidFill>
            </a:endParaRPr>
          </a:p>
        </p:txBody>
      </p:sp>
      <p:sp>
        <p:nvSpPr>
          <p:cNvPr id="6" name="Rectangle 1"/>
          <p:cNvSpPr>
            <a:spLocks noGrp="1" noChangeArrowheads="1"/>
          </p:cNvSpPr>
          <p:nvPr>
            <p:ph idx="1"/>
          </p:nvPr>
        </p:nvSpPr>
        <p:spPr bwMode="auto">
          <a:xfrm>
            <a:off x="246963" y="1009593"/>
            <a:ext cx="11640238" cy="1338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l-GR" altLang="en-US" b="1" dirty="0" err="1">
                <a:solidFill>
                  <a:srgbClr val="7030A0"/>
                </a:solidFill>
                <a:ea typeface="Courier New" charset="0"/>
              </a:rPr>
              <a:t>Τ</a:t>
            </a:r>
            <a:r>
              <a:rPr kumimoji="0" lang="en-US" altLang="en-US" b="1" i="0" u="none" strike="noStrike" cap="none" normalizeH="0" baseline="0" dirty="0" err="1">
                <a:ln>
                  <a:noFill/>
                </a:ln>
                <a:solidFill>
                  <a:srgbClr val="7030A0"/>
                </a:solidFill>
                <a:effectLst/>
                <a:ea typeface="Courier New" charset="0"/>
              </a:rPr>
              <a:t>ι</a:t>
            </a:r>
            <a:r>
              <a:rPr kumimoji="0" lang="en-US" altLang="en-US" b="1" i="0" u="none" strike="noStrike" cap="none" normalizeH="0" baseline="0" dirty="0">
                <a:ln>
                  <a:noFill/>
                </a:ln>
                <a:solidFill>
                  <a:srgbClr val="7030A0"/>
                </a:solidFill>
                <a:effectLst/>
                <a:ea typeface="Courier New" charset="0"/>
              </a:rPr>
              <a:t> α</a:t>
            </a:r>
            <a:r>
              <a:rPr kumimoji="0" lang="en-US" altLang="en-US" b="1" i="0" u="none" strike="noStrike" cap="none" normalizeH="0" baseline="0" dirty="0" err="1">
                <a:ln>
                  <a:noFill/>
                </a:ln>
                <a:solidFill>
                  <a:srgbClr val="7030A0"/>
                </a:solidFill>
                <a:effectLst/>
                <a:ea typeface="Courier New" charset="0"/>
              </a:rPr>
              <a:t>κρι</a:t>
            </a:r>
            <a:r>
              <a:rPr kumimoji="0" lang="en-US" altLang="en-US" b="1" i="0" u="none" strike="noStrike" cap="none" normalizeH="0" baseline="0" dirty="0">
                <a:ln>
                  <a:noFill/>
                </a:ln>
                <a:solidFill>
                  <a:srgbClr val="7030A0"/>
                </a:solidFill>
                <a:effectLst/>
                <a:ea typeface="Courier New" charset="0"/>
              </a:rPr>
              <a:t>β</a:t>
            </a:r>
            <a:r>
              <a:rPr kumimoji="0" lang="en-US" altLang="en-US" b="1" i="0" u="none" strike="noStrike" cap="none" normalizeH="0" baseline="0" dirty="0" err="1">
                <a:ln>
                  <a:noFill/>
                </a:ln>
                <a:solidFill>
                  <a:srgbClr val="7030A0"/>
                </a:solidFill>
                <a:effectLst/>
                <a:ea typeface="Courier New" charset="0"/>
              </a:rPr>
              <a:t>ώς</a:t>
            </a:r>
            <a:r>
              <a:rPr kumimoji="0" lang="en-US" altLang="en-US" b="1" i="0" u="none" strike="noStrike" cap="none" normalizeH="0" baseline="0" dirty="0">
                <a:ln>
                  <a:noFill/>
                </a:ln>
                <a:solidFill>
                  <a:srgbClr val="7030A0"/>
                </a:solidFill>
                <a:effectLst/>
                <a:ea typeface="Courier New" charset="0"/>
              </a:rPr>
              <a:t> </a:t>
            </a:r>
            <a:r>
              <a:rPr kumimoji="0" lang="en-US" altLang="en-US" b="1" i="0" u="none" strike="noStrike" cap="none" normalizeH="0" baseline="0" dirty="0" err="1">
                <a:ln>
                  <a:noFill/>
                </a:ln>
                <a:solidFill>
                  <a:srgbClr val="7030A0"/>
                </a:solidFill>
                <a:effectLst/>
                <a:ea typeface="Courier New" charset="0"/>
              </a:rPr>
              <a:t>είν</a:t>
            </a:r>
            <a:r>
              <a:rPr kumimoji="0" lang="en-US" altLang="en-US" b="1" i="0" u="none" strike="noStrike" cap="none" normalizeH="0" baseline="0" dirty="0">
                <a:ln>
                  <a:noFill/>
                </a:ln>
                <a:solidFill>
                  <a:srgbClr val="7030A0"/>
                </a:solidFill>
                <a:effectLst/>
                <a:ea typeface="Courier New" charset="0"/>
              </a:rPr>
              <a:t>α</a:t>
            </a:r>
            <a:r>
              <a:rPr kumimoji="0" lang="en-US" altLang="en-US" b="1" i="0" u="none" strike="noStrike" cap="none" normalizeH="0" baseline="0" dirty="0" err="1">
                <a:ln>
                  <a:noFill/>
                </a:ln>
                <a:solidFill>
                  <a:srgbClr val="7030A0"/>
                </a:solidFill>
                <a:effectLst/>
                <a:ea typeface="Courier New" charset="0"/>
              </a:rPr>
              <a:t>ι</a:t>
            </a:r>
            <a:r>
              <a:rPr kumimoji="0" lang="en-US" altLang="en-US" b="1" i="0" u="none" strike="noStrike" cap="none" normalizeH="0" baseline="0" dirty="0">
                <a:ln>
                  <a:noFill/>
                </a:ln>
                <a:solidFill>
                  <a:srgbClr val="7030A0"/>
                </a:solidFill>
                <a:effectLst/>
                <a:ea typeface="Courier New" charset="0"/>
              </a:rPr>
              <a:t> </a:t>
            </a:r>
            <a:r>
              <a:rPr kumimoji="0" lang="en-US" altLang="en-US" b="1" i="0" u="none" strike="noStrike" cap="none" normalizeH="0" baseline="0" dirty="0" err="1">
                <a:ln>
                  <a:noFill/>
                </a:ln>
                <a:solidFill>
                  <a:srgbClr val="7030A0"/>
                </a:solidFill>
                <a:effectLst/>
                <a:ea typeface="Courier New" charset="0"/>
              </a:rPr>
              <a:t>η</a:t>
            </a:r>
            <a:r>
              <a:rPr kumimoji="0" lang="en-US" altLang="en-US" b="1" i="0" u="none" strike="noStrike" cap="none" normalizeH="0" baseline="0" dirty="0">
                <a:ln>
                  <a:noFill/>
                </a:ln>
                <a:solidFill>
                  <a:srgbClr val="7030A0"/>
                </a:solidFill>
                <a:effectLst/>
                <a:ea typeface="Courier New" charset="0"/>
              </a:rPr>
              <a:t> </a:t>
            </a:r>
            <a:r>
              <a:rPr kumimoji="0" lang="en-US" altLang="en-US" b="1" i="0" u="none" strike="noStrike" cap="none" normalizeH="0" baseline="0" dirty="0" err="1">
                <a:ln>
                  <a:noFill/>
                </a:ln>
                <a:solidFill>
                  <a:srgbClr val="7030A0"/>
                </a:solidFill>
                <a:effectLst/>
                <a:ea typeface="Courier New" charset="0"/>
              </a:rPr>
              <a:t>θερ</a:t>
            </a:r>
            <a:r>
              <a:rPr kumimoji="0" lang="en-US" altLang="en-US" b="1" i="0" u="none" strike="noStrike" cap="none" normalizeH="0" baseline="0" dirty="0">
                <a:ln>
                  <a:noFill/>
                </a:ln>
                <a:solidFill>
                  <a:srgbClr val="7030A0"/>
                </a:solidFill>
                <a:effectLst/>
                <a:ea typeface="Courier New" charset="0"/>
              </a:rPr>
              <a:t>απ</a:t>
            </a:r>
            <a:r>
              <a:rPr kumimoji="0" lang="en-US" altLang="en-US" b="1" i="0" u="none" strike="noStrike" cap="none" normalizeH="0" baseline="0" dirty="0" err="1">
                <a:ln>
                  <a:noFill/>
                </a:ln>
                <a:solidFill>
                  <a:srgbClr val="7030A0"/>
                </a:solidFill>
                <a:effectLst/>
                <a:ea typeface="Courier New" charset="0"/>
              </a:rPr>
              <a:t>εί</a:t>
            </a:r>
            <a:r>
              <a:rPr kumimoji="0" lang="en-US" altLang="en-US" b="1" i="0" u="none" strike="noStrike" cap="none" normalizeH="0" baseline="0" dirty="0">
                <a:ln>
                  <a:noFill/>
                </a:ln>
                <a:solidFill>
                  <a:srgbClr val="7030A0"/>
                </a:solidFill>
                <a:effectLst/>
                <a:ea typeface="Courier New" charset="0"/>
              </a:rPr>
              <a:t>α </a:t>
            </a:r>
            <a:r>
              <a:rPr kumimoji="0" lang="en-US" altLang="en-US" b="1" i="0" u="none" strike="noStrike" cap="none" normalizeH="0" baseline="0" dirty="0" err="1">
                <a:ln>
                  <a:noFill/>
                </a:ln>
                <a:solidFill>
                  <a:srgbClr val="7030A0"/>
                </a:solidFill>
                <a:effectLst/>
                <a:ea typeface="Courier New" charset="0"/>
              </a:rPr>
              <a:t>με</a:t>
            </a:r>
            <a:r>
              <a:rPr kumimoji="0" lang="en-US" altLang="en-US" b="1" i="0" u="none" strike="noStrike" cap="none" normalizeH="0" baseline="0" dirty="0">
                <a:ln>
                  <a:noFill/>
                </a:ln>
                <a:solidFill>
                  <a:srgbClr val="7030A0"/>
                </a:solidFill>
                <a:effectLst/>
                <a:ea typeface="Courier New" charset="0"/>
              </a:rPr>
              <a:t> </a:t>
            </a:r>
            <a:r>
              <a:rPr kumimoji="0" lang="en-US" altLang="en-US" b="1" i="0" u="none" strike="noStrike" cap="none" normalizeH="0" baseline="0" dirty="0" err="1">
                <a:ln>
                  <a:noFill/>
                </a:ln>
                <a:solidFill>
                  <a:srgbClr val="7030A0"/>
                </a:solidFill>
                <a:effectLst/>
                <a:ea typeface="Courier New" charset="0"/>
              </a:rPr>
              <a:t>σωμ</a:t>
            </a:r>
            <a:r>
              <a:rPr kumimoji="0" lang="en-US" altLang="en-US" b="1" i="0" u="none" strike="noStrike" cap="none" normalizeH="0" baseline="0" dirty="0">
                <a:ln>
                  <a:noFill/>
                </a:ln>
                <a:solidFill>
                  <a:srgbClr val="7030A0"/>
                </a:solidFill>
                <a:effectLst/>
                <a:ea typeface="Courier New" charset="0"/>
              </a:rPr>
              <a:t>α</a:t>
            </a:r>
            <a:r>
              <a:rPr kumimoji="0" lang="en-US" altLang="en-US" b="1" i="0" u="none" strike="noStrike" cap="none" normalizeH="0" baseline="0" dirty="0" err="1">
                <a:ln>
                  <a:noFill/>
                </a:ln>
                <a:solidFill>
                  <a:srgbClr val="7030A0"/>
                </a:solidFill>
                <a:effectLst/>
                <a:ea typeface="Courier New" charset="0"/>
              </a:rPr>
              <a:t>τίδι</a:t>
            </a:r>
            <a:r>
              <a:rPr kumimoji="0" lang="en-US" altLang="en-US" b="1" i="0" u="none" strike="noStrike" cap="none" normalizeH="0" baseline="0" dirty="0">
                <a:ln>
                  <a:noFill/>
                </a:ln>
                <a:solidFill>
                  <a:srgbClr val="7030A0"/>
                </a:solidFill>
                <a:effectLst/>
                <a:ea typeface="Courier New" charset="0"/>
              </a:rPr>
              <a:t>α; </a:t>
            </a:r>
            <a:endParaRPr kumimoji="0" lang="el-GR" altLang="en-US" b="1" i="0" u="none" strike="noStrike" cap="none" normalizeH="0" baseline="0" dirty="0">
              <a:ln>
                <a:noFill/>
              </a:ln>
              <a:solidFill>
                <a:srgbClr val="7030A0"/>
              </a:solidFill>
              <a:effectLst/>
              <a:ea typeface="Courier New"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l-GR" altLang="en-US" b="1" i="0" u="none" strike="noStrike" cap="none" normalizeH="0" baseline="0" dirty="0">
              <a:ln>
                <a:noFill/>
              </a:ln>
              <a:solidFill>
                <a:srgbClr val="7030A0"/>
              </a:solidFill>
              <a:effectLst/>
              <a:ea typeface="Courier New"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err="1">
                <a:ln>
                  <a:noFill/>
                </a:ln>
                <a:solidFill>
                  <a:srgbClr val="7030A0"/>
                </a:solidFill>
                <a:effectLst/>
                <a:ea typeface="Courier New" charset="0"/>
              </a:rPr>
              <a:t>Πώς</a:t>
            </a:r>
            <a:r>
              <a:rPr kumimoji="0" lang="en-US" altLang="en-US" b="1" i="0" u="none" strike="noStrike" cap="none" normalizeH="0" baseline="0" dirty="0">
                <a:ln>
                  <a:noFill/>
                </a:ln>
                <a:solidFill>
                  <a:srgbClr val="7030A0"/>
                </a:solidFill>
                <a:effectLst/>
                <a:ea typeface="Courier New" charset="0"/>
              </a:rPr>
              <a:t> </a:t>
            </a:r>
            <a:r>
              <a:rPr kumimoji="0" lang="en-US" altLang="en-US" b="1" i="0" u="none" strike="noStrike" cap="none" normalizeH="0" baseline="0" dirty="0" err="1">
                <a:ln>
                  <a:noFill/>
                </a:ln>
                <a:solidFill>
                  <a:srgbClr val="7030A0"/>
                </a:solidFill>
                <a:effectLst/>
                <a:ea typeface="Courier New" charset="0"/>
              </a:rPr>
              <a:t>μ</a:t>
            </a:r>
            <a:r>
              <a:rPr kumimoji="0" lang="en-US" altLang="en-US" b="1" i="0" u="none" strike="noStrike" cap="none" normalizeH="0" baseline="0" dirty="0">
                <a:ln>
                  <a:noFill/>
                </a:ln>
                <a:solidFill>
                  <a:srgbClr val="7030A0"/>
                </a:solidFill>
                <a:effectLst/>
                <a:ea typeface="Courier New" charset="0"/>
              </a:rPr>
              <a:t>π</a:t>
            </a:r>
            <a:r>
              <a:rPr kumimoji="0" lang="en-US" altLang="en-US" b="1" i="0" u="none" strike="noStrike" cap="none" normalizeH="0" baseline="0" dirty="0" err="1">
                <a:ln>
                  <a:noFill/>
                </a:ln>
                <a:solidFill>
                  <a:srgbClr val="7030A0"/>
                </a:solidFill>
                <a:effectLst/>
                <a:ea typeface="Courier New" charset="0"/>
              </a:rPr>
              <a:t>ορεί</a:t>
            </a:r>
            <a:r>
              <a:rPr kumimoji="0" lang="en-US" altLang="en-US" b="1" i="0" u="none" strike="noStrike" cap="none" normalizeH="0" baseline="0" dirty="0">
                <a:ln>
                  <a:noFill/>
                </a:ln>
                <a:solidFill>
                  <a:srgbClr val="7030A0"/>
                </a:solidFill>
                <a:effectLst/>
                <a:ea typeface="Courier New" charset="0"/>
              </a:rPr>
              <a:t> </a:t>
            </a:r>
            <a:r>
              <a:rPr kumimoji="0" lang="en-US" altLang="en-US" b="1" i="0" u="none" strike="noStrike" cap="none" normalizeH="0" baseline="0" dirty="0" err="1">
                <a:ln>
                  <a:noFill/>
                </a:ln>
                <a:solidFill>
                  <a:srgbClr val="7030A0"/>
                </a:solidFill>
                <a:effectLst/>
                <a:ea typeface="Courier New" charset="0"/>
              </a:rPr>
              <a:t>κά</a:t>
            </a:r>
            <a:r>
              <a:rPr kumimoji="0" lang="en-US" altLang="en-US" b="1" i="0" u="none" strike="noStrike" cap="none" normalizeH="0" baseline="0" dirty="0">
                <a:ln>
                  <a:noFill/>
                </a:ln>
                <a:solidFill>
                  <a:srgbClr val="7030A0"/>
                </a:solidFill>
                <a:effectLst/>
                <a:ea typeface="Courier New" charset="0"/>
              </a:rPr>
              <a:t>π</a:t>
            </a:r>
            <a:r>
              <a:rPr kumimoji="0" lang="en-US" altLang="en-US" b="1" i="0" u="none" strike="noStrike" cap="none" normalizeH="0" baseline="0" dirty="0" err="1">
                <a:ln>
                  <a:noFill/>
                </a:ln>
                <a:solidFill>
                  <a:srgbClr val="7030A0"/>
                </a:solidFill>
                <a:effectLst/>
                <a:ea typeface="Courier New" charset="0"/>
              </a:rPr>
              <a:t>οιος</a:t>
            </a:r>
            <a:r>
              <a:rPr kumimoji="0" lang="en-US" altLang="en-US" b="1" i="0" u="none" strike="noStrike" cap="none" normalizeH="0" baseline="0" dirty="0">
                <a:ln>
                  <a:noFill/>
                </a:ln>
                <a:solidFill>
                  <a:srgbClr val="7030A0"/>
                </a:solidFill>
                <a:effectLst/>
                <a:ea typeface="Courier New" charset="0"/>
              </a:rPr>
              <a:t> </a:t>
            </a:r>
            <a:r>
              <a:rPr kumimoji="0" lang="en-US" altLang="en-US" b="1" i="0" u="none" strike="noStrike" cap="none" normalizeH="0" baseline="0" dirty="0" err="1">
                <a:ln>
                  <a:noFill/>
                </a:ln>
                <a:solidFill>
                  <a:srgbClr val="7030A0"/>
                </a:solidFill>
                <a:effectLst/>
                <a:ea typeface="Courier New" charset="0"/>
              </a:rPr>
              <a:t>ν</a:t>
            </a:r>
            <a:r>
              <a:rPr kumimoji="0" lang="en-US" altLang="en-US" b="1" i="0" u="none" strike="noStrike" cap="none" normalizeH="0" baseline="0" dirty="0">
                <a:ln>
                  <a:noFill/>
                </a:ln>
                <a:solidFill>
                  <a:srgbClr val="7030A0"/>
                </a:solidFill>
                <a:effectLst/>
                <a:ea typeface="Courier New" charset="0"/>
              </a:rPr>
              <a:t>α </a:t>
            </a:r>
            <a:r>
              <a:rPr kumimoji="0" lang="en-US" altLang="en-US" b="1" i="0" u="none" strike="noStrike" cap="none" normalizeH="0" baseline="0" dirty="0" err="1">
                <a:ln>
                  <a:noFill/>
                </a:ln>
                <a:solidFill>
                  <a:srgbClr val="7030A0"/>
                </a:solidFill>
                <a:effectLst/>
                <a:ea typeface="Courier New" charset="0"/>
              </a:rPr>
              <a:t>χρησιμο</a:t>
            </a:r>
            <a:r>
              <a:rPr kumimoji="0" lang="en-US" altLang="en-US" b="1" i="0" u="none" strike="noStrike" cap="none" normalizeH="0" baseline="0" dirty="0">
                <a:ln>
                  <a:noFill/>
                </a:ln>
                <a:solidFill>
                  <a:srgbClr val="7030A0"/>
                </a:solidFill>
                <a:effectLst/>
                <a:ea typeface="Courier New" charset="0"/>
              </a:rPr>
              <a:t>π</a:t>
            </a:r>
            <a:r>
              <a:rPr kumimoji="0" lang="en-US" altLang="en-US" b="1" i="0" u="none" strike="noStrike" cap="none" normalizeH="0" baseline="0" dirty="0" err="1">
                <a:ln>
                  <a:noFill/>
                </a:ln>
                <a:solidFill>
                  <a:srgbClr val="7030A0"/>
                </a:solidFill>
                <a:effectLst/>
                <a:ea typeface="Courier New" charset="0"/>
              </a:rPr>
              <a:t>οιήσει</a:t>
            </a:r>
            <a:r>
              <a:rPr kumimoji="0" lang="en-US" altLang="en-US" b="1" i="0" u="none" strike="noStrike" cap="none" normalizeH="0" baseline="0" dirty="0">
                <a:ln>
                  <a:noFill/>
                </a:ln>
                <a:solidFill>
                  <a:srgbClr val="7030A0"/>
                </a:solidFill>
                <a:effectLst/>
                <a:ea typeface="Courier New" charset="0"/>
              </a:rPr>
              <a:t> </a:t>
            </a:r>
            <a:r>
              <a:rPr kumimoji="0" lang="en-US" altLang="en-US" b="1" i="0" u="none" strike="noStrike" cap="none" normalizeH="0" baseline="0" dirty="0" err="1">
                <a:ln>
                  <a:noFill/>
                </a:ln>
                <a:solidFill>
                  <a:srgbClr val="7030A0"/>
                </a:solidFill>
                <a:effectLst/>
                <a:ea typeface="Courier New" charset="0"/>
              </a:rPr>
              <a:t>σωμ</a:t>
            </a:r>
            <a:r>
              <a:rPr kumimoji="0" lang="en-US" altLang="en-US" b="1" i="0" u="none" strike="noStrike" cap="none" normalizeH="0" baseline="0" dirty="0">
                <a:ln>
                  <a:noFill/>
                </a:ln>
                <a:solidFill>
                  <a:srgbClr val="7030A0"/>
                </a:solidFill>
                <a:effectLst/>
                <a:ea typeface="Courier New" charset="0"/>
              </a:rPr>
              <a:t>α</a:t>
            </a:r>
            <a:r>
              <a:rPr kumimoji="0" lang="en-US" altLang="en-US" b="1" i="0" u="none" strike="noStrike" cap="none" normalizeH="0" baseline="0" dirty="0" err="1">
                <a:ln>
                  <a:noFill/>
                </a:ln>
                <a:solidFill>
                  <a:srgbClr val="7030A0"/>
                </a:solidFill>
                <a:effectLst/>
                <a:ea typeface="Courier New" charset="0"/>
              </a:rPr>
              <a:t>τίδι</a:t>
            </a:r>
            <a:r>
              <a:rPr kumimoji="0" lang="en-US" altLang="en-US" b="1" i="0" u="none" strike="noStrike" cap="none" normalizeH="0" baseline="0" dirty="0">
                <a:ln>
                  <a:noFill/>
                </a:ln>
                <a:solidFill>
                  <a:srgbClr val="7030A0"/>
                </a:solidFill>
                <a:effectLst/>
                <a:ea typeface="Courier New" charset="0"/>
              </a:rPr>
              <a:t>α </a:t>
            </a:r>
            <a:r>
              <a:rPr kumimoji="0" lang="en-US" altLang="en-US" b="1" i="0" u="none" strike="noStrike" cap="none" normalizeH="0" baseline="0" dirty="0" err="1">
                <a:ln>
                  <a:noFill/>
                </a:ln>
                <a:solidFill>
                  <a:srgbClr val="7030A0"/>
                </a:solidFill>
                <a:effectLst/>
                <a:ea typeface="Courier New" charset="0"/>
              </a:rPr>
              <a:t>γι</a:t>
            </a:r>
            <a:r>
              <a:rPr kumimoji="0" lang="en-US" altLang="en-US" b="1" i="0" u="none" strike="noStrike" cap="none" normalizeH="0" baseline="0" dirty="0">
                <a:ln>
                  <a:noFill/>
                </a:ln>
                <a:solidFill>
                  <a:srgbClr val="7030A0"/>
                </a:solidFill>
                <a:effectLst/>
                <a:ea typeface="Courier New" charset="0"/>
              </a:rPr>
              <a:t>α </a:t>
            </a:r>
            <a:r>
              <a:rPr kumimoji="0" lang="en-US" altLang="en-US" b="1" i="0" u="none" strike="noStrike" cap="none" normalizeH="0" baseline="0" dirty="0" err="1">
                <a:ln>
                  <a:noFill/>
                </a:ln>
                <a:solidFill>
                  <a:srgbClr val="7030A0"/>
                </a:solidFill>
                <a:effectLst/>
                <a:ea typeface="Courier New" charset="0"/>
              </a:rPr>
              <a:t>θερ</a:t>
            </a:r>
            <a:r>
              <a:rPr kumimoji="0" lang="en-US" altLang="en-US" b="1" i="0" u="none" strike="noStrike" cap="none" normalizeH="0" baseline="0" dirty="0">
                <a:ln>
                  <a:noFill/>
                </a:ln>
                <a:solidFill>
                  <a:srgbClr val="7030A0"/>
                </a:solidFill>
                <a:effectLst/>
                <a:ea typeface="Courier New" charset="0"/>
              </a:rPr>
              <a:t>απ</a:t>
            </a:r>
            <a:r>
              <a:rPr kumimoji="0" lang="en-US" altLang="en-US" b="1" i="0" u="none" strike="noStrike" cap="none" normalizeH="0" baseline="0" dirty="0" err="1">
                <a:ln>
                  <a:noFill/>
                </a:ln>
                <a:solidFill>
                  <a:srgbClr val="7030A0"/>
                </a:solidFill>
                <a:effectLst/>
                <a:ea typeface="Courier New" charset="0"/>
              </a:rPr>
              <a:t>εί</a:t>
            </a:r>
            <a:r>
              <a:rPr kumimoji="0" lang="en-US" altLang="en-US" b="1" i="0" u="none" strike="noStrike" cap="none" normalizeH="0" baseline="0" dirty="0">
                <a:ln>
                  <a:noFill/>
                </a:ln>
                <a:solidFill>
                  <a:srgbClr val="7030A0"/>
                </a:solidFill>
                <a:effectLst/>
                <a:ea typeface="Courier New" charset="0"/>
              </a:rPr>
              <a:t>α </a:t>
            </a:r>
            <a:r>
              <a:rPr kumimoji="0" lang="en-US" altLang="en-US" b="1" i="0" u="none" strike="noStrike" cap="none" normalizeH="0" baseline="0" dirty="0" err="1">
                <a:ln>
                  <a:noFill/>
                </a:ln>
                <a:solidFill>
                  <a:srgbClr val="7030A0"/>
                </a:solidFill>
                <a:effectLst/>
                <a:ea typeface="Courier New" charset="0"/>
              </a:rPr>
              <a:t>κ</a:t>
            </a:r>
            <a:r>
              <a:rPr kumimoji="0" lang="en-US" altLang="en-US" b="1" i="0" u="none" strike="noStrike" cap="none" normalizeH="0" baseline="0" dirty="0">
                <a:ln>
                  <a:noFill/>
                </a:ln>
                <a:solidFill>
                  <a:srgbClr val="7030A0"/>
                </a:solidFill>
                <a:effectLst/>
                <a:ea typeface="Courier New" charset="0"/>
              </a:rPr>
              <a:t>α</a:t>
            </a:r>
            <a:r>
              <a:rPr kumimoji="0" lang="en-US" altLang="en-US" b="1" i="0" u="none" strike="noStrike" cap="none" normalizeH="0" baseline="0" dirty="0" err="1">
                <a:ln>
                  <a:noFill/>
                </a:ln>
                <a:solidFill>
                  <a:srgbClr val="7030A0"/>
                </a:solidFill>
                <a:effectLst/>
                <a:ea typeface="Courier New" charset="0"/>
              </a:rPr>
              <a:t>ρκίνου</a:t>
            </a:r>
            <a:r>
              <a:rPr kumimoji="0" lang="en-US" altLang="en-US" b="1" i="0" u="none" strike="noStrike" cap="none" normalizeH="0" baseline="0" dirty="0">
                <a:ln>
                  <a:noFill/>
                </a:ln>
                <a:solidFill>
                  <a:srgbClr val="7030A0"/>
                </a:solidFill>
                <a:effectLst/>
                <a:ea typeface="Courier New" charset="0"/>
              </a:rPr>
              <a:t>;</a:t>
            </a:r>
            <a:r>
              <a:rPr kumimoji="0" lang="en-US" altLang="en-US" b="1" i="0" u="none" strike="noStrike" cap="none" normalizeH="0" baseline="0" dirty="0">
                <a:ln>
                  <a:noFill/>
                </a:ln>
                <a:solidFill>
                  <a:srgbClr val="7030A0"/>
                </a:solidFill>
                <a:effectLst/>
              </a:rPr>
              <a:t> </a:t>
            </a:r>
          </a:p>
        </p:txBody>
      </p:sp>
      <p:sp>
        <p:nvSpPr>
          <p:cNvPr id="7" name="Rectangle 6"/>
          <p:cNvSpPr/>
          <p:nvPr/>
        </p:nvSpPr>
        <p:spPr>
          <a:xfrm>
            <a:off x="4497357" y="6010973"/>
            <a:ext cx="7389844" cy="523220"/>
          </a:xfrm>
          <a:prstGeom prst="rect">
            <a:avLst/>
          </a:prstGeom>
        </p:spPr>
        <p:txBody>
          <a:bodyPr wrap="none">
            <a:spAutoFit/>
          </a:bodyPr>
          <a:lstStyle/>
          <a:p>
            <a:r>
              <a:rPr lang="el-GR" sz="2800" b="1" dirty="0">
                <a:solidFill>
                  <a:srgbClr val="0070C0"/>
                </a:solidFill>
                <a:latin typeface="Arial" charset="0"/>
                <a:ea typeface="Arial" charset="0"/>
                <a:cs typeface="Arial" charset="0"/>
              </a:rPr>
              <a:t>Στόχος του  P</a:t>
            </a:r>
            <a:r>
              <a:rPr lang="en-US" sz="2800" b="1" dirty="0">
                <a:solidFill>
                  <a:srgbClr val="0070C0"/>
                </a:solidFill>
                <a:latin typeface="Arial" charset="0"/>
                <a:ea typeface="Arial" charset="0"/>
                <a:cs typeface="Arial" charset="0"/>
              </a:rPr>
              <a:t>article</a:t>
            </a:r>
            <a:r>
              <a:rPr lang="el-GR" sz="2800" b="1" dirty="0">
                <a:solidFill>
                  <a:srgbClr val="0070C0"/>
                </a:solidFill>
                <a:latin typeface="Arial" charset="0"/>
                <a:ea typeface="Arial" charset="0"/>
                <a:cs typeface="Arial" charset="0"/>
              </a:rPr>
              <a:t> T</a:t>
            </a:r>
            <a:r>
              <a:rPr lang="en-US" sz="2800" b="1" dirty="0" err="1">
                <a:solidFill>
                  <a:srgbClr val="0070C0"/>
                </a:solidFill>
                <a:latin typeface="Arial" charset="0"/>
                <a:ea typeface="Arial" charset="0"/>
                <a:cs typeface="Arial" charset="0"/>
              </a:rPr>
              <a:t>herapy</a:t>
            </a:r>
            <a:r>
              <a:rPr lang="en-US" sz="2800" b="1" dirty="0">
                <a:solidFill>
                  <a:srgbClr val="0070C0"/>
                </a:solidFill>
                <a:latin typeface="Arial" charset="0"/>
                <a:ea typeface="Arial" charset="0"/>
                <a:cs typeface="Arial" charset="0"/>
              </a:rPr>
              <a:t> </a:t>
            </a:r>
            <a:r>
              <a:rPr lang="el-GR" sz="2800" b="1" dirty="0">
                <a:solidFill>
                  <a:srgbClr val="0070C0"/>
                </a:solidFill>
                <a:latin typeface="Arial" charset="0"/>
                <a:ea typeface="Arial" charset="0"/>
                <a:cs typeface="Arial" charset="0"/>
              </a:rPr>
              <a:t>M</a:t>
            </a:r>
            <a:r>
              <a:rPr lang="en-US" sz="2800" b="1" dirty="0">
                <a:solidFill>
                  <a:srgbClr val="0070C0"/>
                </a:solidFill>
                <a:latin typeface="Arial" charset="0"/>
                <a:ea typeface="Arial" charset="0"/>
                <a:cs typeface="Arial" charset="0"/>
              </a:rPr>
              <a:t>aster</a:t>
            </a:r>
            <a:r>
              <a:rPr lang="el-GR" sz="2800" b="1" dirty="0">
                <a:solidFill>
                  <a:srgbClr val="0070C0"/>
                </a:solidFill>
                <a:latin typeface="Arial" charset="0"/>
                <a:ea typeface="Arial" charset="0"/>
                <a:cs typeface="Arial" charset="0"/>
              </a:rPr>
              <a:t>C</a:t>
            </a:r>
            <a:r>
              <a:rPr lang="en-US" sz="2800" b="1" dirty="0">
                <a:solidFill>
                  <a:srgbClr val="0070C0"/>
                </a:solidFill>
                <a:latin typeface="Arial" charset="0"/>
                <a:ea typeface="Arial" charset="0"/>
                <a:cs typeface="Arial" charset="0"/>
              </a:rPr>
              <a:t>lass</a:t>
            </a:r>
            <a:r>
              <a:rPr lang="en-GB" sz="2800" b="1" dirty="0">
                <a:solidFill>
                  <a:srgbClr val="0070C0"/>
                </a:solidFill>
                <a:latin typeface="Arial" charset="0"/>
                <a:ea typeface="Arial" charset="0"/>
                <a:cs typeface="Arial" charset="0"/>
              </a:rPr>
              <a:t> </a:t>
            </a:r>
            <a:endParaRPr lang="en-US" sz="2800" b="1" dirty="0">
              <a:solidFill>
                <a:srgbClr val="0070C0"/>
              </a:solidFill>
              <a:latin typeface="Arial" charset="0"/>
              <a:ea typeface="Arial" charset="0"/>
              <a:cs typeface="Arial"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1401" y="2641021"/>
            <a:ext cx="5135681" cy="3083580"/>
          </a:xfrm>
          <a:prstGeom prst="rect">
            <a:avLst/>
          </a:prstGeom>
        </p:spPr>
      </p:pic>
      <p:sp>
        <p:nvSpPr>
          <p:cNvPr id="3" name="Rectangle 2"/>
          <p:cNvSpPr/>
          <p:nvPr/>
        </p:nvSpPr>
        <p:spPr>
          <a:xfrm>
            <a:off x="6993622" y="2705285"/>
            <a:ext cx="4223913" cy="830997"/>
          </a:xfrm>
          <a:prstGeom prst="rect">
            <a:avLst/>
          </a:prstGeom>
        </p:spPr>
        <p:txBody>
          <a:bodyPr wrap="none">
            <a:spAutoFit/>
          </a:bodyPr>
          <a:lstStyle/>
          <a:p>
            <a:r>
              <a:rPr lang="el-GR" altLang="en-US" sz="2400" b="1" dirty="0" err="1">
                <a:solidFill>
                  <a:srgbClr val="7030A0"/>
                </a:solidFill>
                <a:ea typeface="Courier New" charset="0"/>
              </a:rPr>
              <a:t>Αδρονικη</a:t>
            </a:r>
            <a:r>
              <a:rPr lang="en-US" altLang="en-US" sz="2400" b="1" dirty="0">
                <a:solidFill>
                  <a:srgbClr val="7030A0"/>
                </a:solidFill>
                <a:ea typeface="Courier New" charset="0"/>
              </a:rPr>
              <a:t> </a:t>
            </a:r>
            <a:r>
              <a:rPr lang="en-US" altLang="en-US" sz="2400" b="1" dirty="0" err="1">
                <a:solidFill>
                  <a:srgbClr val="7030A0"/>
                </a:solidFill>
                <a:ea typeface="Courier New" charset="0"/>
              </a:rPr>
              <a:t>θερ</a:t>
            </a:r>
            <a:r>
              <a:rPr lang="en-US" altLang="en-US" sz="2400" b="1" dirty="0">
                <a:solidFill>
                  <a:srgbClr val="7030A0"/>
                </a:solidFill>
                <a:ea typeface="Courier New" charset="0"/>
              </a:rPr>
              <a:t>απ</a:t>
            </a:r>
            <a:r>
              <a:rPr lang="en-US" altLang="en-US" sz="2400" b="1" dirty="0" err="1">
                <a:solidFill>
                  <a:srgbClr val="7030A0"/>
                </a:solidFill>
                <a:ea typeface="Courier New" charset="0"/>
              </a:rPr>
              <a:t>εί</a:t>
            </a:r>
            <a:r>
              <a:rPr lang="en-US" altLang="en-US" sz="2400" b="1" dirty="0">
                <a:solidFill>
                  <a:srgbClr val="7030A0"/>
                </a:solidFill>
                <a:ea typeface="Courier New" charset="0"/>
              </a:rPr>
              <a:t>α </a:t>
            </a:r>
            <a:r>
              <a:rPr lang="en-US" altLang="en-US" sz="2400" b="1" dirty="0" err="1">
                <a:solidFill>
                  <a:srgbClr val="7030A0"/>
                </a:solidFill>
                <a:ea typeface="Courier New" charset="0"/>
              </a:rPr>
              <a:t>κ</a:t>
            </a:r>
            <a:r>
              <a:rPr lang="en-US" altLang="en-US" sz="2400" b="1" dirty="0">
                <a:solidFill>
                  <a:srgbClr val="7030A0"/>
                </a:solidFill>
                <a:ea typeface="Courier New" charset="0"/>
              </a:rPr>
              <a:t>α</a:t>
            </a:r>
            <a:r>
              <a:rPr lang="en-US" altLang="en-US" sz="2400" b="1" dirty="0" err="1">
                <a:solidFill>
                  <a:srgbClr val="7030A0"/>
                </a:solidFill>
                <a:ea typeface="Courier New" charset="0"/>
              </a:rPr>
              <a:t>ρκίνου</a:t>
            </a:r>
            <a:endParaRPr lang="el-GR" altLang="en-US" sz="2400" b="1" dirty="0">
              <a:solidFill>
                <a:srgbClr val="7030A0"/>
              </a:solidFill>
              <a:ea typeface="Courier New" charset="0"/>
            </a:endParaRPr>
          </a:p>
          <a:p>
            <a:r>
              <a:rPr lang="el-GR" sz="2400" b="1" dirty="0">
                <a:solidFill>
                  <a:srgbClr val="7030A0"/>
                </a:solidFill>
                <a:ea typeface="Courier New" charset="0"/>
              </a:rPr>
              <a:t>(με </a:t>
            </a:r>
            <a:r>
              <a:rPr lang="el-GR" sz="2400" b="1" dirty="0" err="1">
                <a:solidFill>
                  <a:srgbClr val="7030A0"/>
                </a:solidFill>
                <a:ea typeface="Courier New" charset="0"/>
              </a:rPr>
              <a:t>πρωτονια</a:t>
            </a:r>
            <a:r>
              <a:rPr lang="el-GR" sz="2400" b="1" dirty="0">
                <a:solidFill>
                  <a:srgbClr val="7030A0"/>
                </a:solidFill>
                <a:ea typeface="Courier New" charset="0"/>
              </a:rPr>
              <a:t> η </a:t>
            </a:r>
            <a:r>
              <a:rPr lang="el-GR" sz="2400" b="1" dirty="0" err="1">
                <a:solidFill>
                  <a:srgbClr val="7030A0"/>
                </a:solidFill>
                <a:ea typeface="Courier New" charset="0"/>
              </a:rPr>
              <a:t>ιοντα</a:t>
            </a:r>
            <a:r>
              <a:rPr lang="el-GR" sz="2400" b="1" dirty="0">
                <a:solidFill>
                  <a:srgbClr val="7030A0"/>
                </a:solidFill>
                <a:ea typeface="Courier New" charset="0"/>
              </a:rPr>
              <a:t> </a:t>
            </a:r>
            <a:r>
              <a:rPr lang="el-GR" sz="2400" b="1" dirty="0" err="1">
                <a:solidFill>
                  <a:srgbClr val="7030A0"/>
                </a:solidFill>
                <a:ea typeface="Courier New" charset="0"/>
              </a:rPr>
              <a:t>ανθρακα</a:t>
            </a:r>
            <a:r>
              <a:rPr lang="el-GR" b="1" dirty="0">
                <a:solidFill>
                  <a:srgbClr val="7030A0"/>
                </a:solidFill>
                <a:ea typeface="Courier New" charset="0"/>
              </a:rPr>
              <a:t>)</a:t>
            </a:r>
            <a:endParaRPr lang="en-US" dirty="0"/>
          </a:p>
        </p:txBody>
      </p:sp>
    </p:spTree>
    <p:extLst>
      <p:ext uri="{BB962C8B-B14F-4D97-AF65-F5344CB8AC3E}">
        <p14:creationId xmlns:p14="http://schemas.microsoft.com/office/powerpoint/2010/main" val="4016857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1"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86971" y="22947"/>
            <a:ext cx="46307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2" name="Rectangle 2"/>
          <p:cNvSpPr>
            <a:spLocks noChangeArrowheads="1"/>
          </p:cNvSpPr>
          <p:nvPr/>
        </p:nvSpPr>
        <p:spPr bwMode="auto">
          <a:xfrm>
            <a:off x="5743188" y="5033909"/>
            <a:ext cx="5897270" cy="1508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FontTx/>
              <a:buNone/>
            </a:pPr>
            <a:r>
              <a:rPr lang="el-GR" altLang="en-US" sz="1800" b="1" dirty="0">
                <a:solidFill>
                  <a:srgbClr val="C00000"/>
                </a:solidFill>
              </a:rPr>
              <a:t>Το</a:t>
            </a:r>
            <a:r>
              <a:rPr lang="en-GB" altLang="en-US" sz="1800" b="1" dirty="0">
                <a:solidFill>
                  <a:srgbClr val="C00000"/>
                </a:solidFill>
              </a:rPr>
              <a:t> 1946, </a:t>
            </a:r>
            <a:r>
              <a:rPr lang="el-GR" altLang="en-US" sz="1800" b="1" dirty="0">
                <a:solidFill>
                  <a:srgbClr val="C00000"/>
                </a:solidFill>
              </a:rPr>
              <a:t>ο </a:t>
            </a:r>
            <a:r>
              <a:rPr lang="en-GB" altLang="en-US" sz="1800" b="1" dirty="0">
                <a:solidFill>
                  <a:srgbClr val="C00000"/>
                </a:solidFill>
              </a:rPr>
              <a:t>Robert Wilson </a:t>
            </a:r>
            <a:r>
              <a:rPr lang="el-GR" altLang="en-US" sz="1800" b="1" dirty="0">
                <a:solidFill>
                  <a:srgbClr val="C00000"/>
                </a:solidFill>
              </a:rPr>
              <a:t>πρότεινε την χρήση πρωτονίων για θεραπεία καρκίνου</a:t>
            </a:r>
            <a:r>
              <a:rPr lang="en-GB" altLang="en-US" sz="1800" b="1" dirty="0">
                <a:solidFill>
                  <a:srgbClr val="C00000"/>
                </a:solidFill>
              </a:rPr>
              <a:t>.</a:t>
            </a:r>
          </a:p>
          <a:p>
            <a:pPr>
              <a:spcBef>
                <a:spcPct val="0"/>
              </a:spcBef>
              <a:buFontTx/>
              <a:buNone/>
            </a:pPr>
            <a:endParaRPr lang="fr-CH" altLang="en-US" sz="1000" dirty="0"/>
          </a:p>
          <a:p>
            <a:pPr>
              <a:spcBef>
                <a:spcPct val="0"/>
              </a:spcBef>
              <a:buFontTx/>
              <a:buNone/>
            </a:pPr>
            <a:r>
              <a:rPr lang="el-GR" altLang="en-US" sz="1800" dirty="0">
                <a:solidFill>
                  <a:srgbClr val="7030A0"/>
                </a:solidFill>
              </a:rPr>
              <a:t>Το </a:t>
            </a:r>
            <a:r>
              <a:rPr lang="el-GR" altLang="en-US" sz="1800" b="1" dirty="0">
                <a:solidFill>
                  <a:srgbClr val="7030A0"/>
                </a:solidFill>
              </a:rPr>
              <a:t>1956</a:t>
            </a:r>
            <a:r>
              <a:rPr lang="el-GR" altLang="en-US" sz="1800" dirty="0">
                <a:solidFill>
                  <a:srgbClr val="7030A0"/>
                </a:solidFill>
              </a:rPr>
              <a:t>, η πρώτη θεραπεία καρκινικού όγκου </a:t>
            </a:r>
            <a:r>
              <a:rPr lang="el-GR" altLang="en-US" sz="1800" b="1" dirty="0">
                <a:solidFill>
                  <a:srgbClr val="7030A0"/>
                </a:solidFill>
              </a:rPr>
              <a:t>στο</a:t>
            </a:r>
            <a:r>
              <a:rPr lang="fr-CH" altLang="en-US" sz="1800" b="1" dirty="0">
                <a:solidFill>
                  <a:srgbClr val="7030A0"/>
                </a:solidFill>
              </a:rPr>
              <a:t> Berkeley.</a:t>
            </a:r>
          </a:p>
          <a:p>
            <a:pPr>
              <a:spcBef>
                <a:spcPct val="0"/>
              </a:spcBef>
              <a:buFontTx/>
              <a:buNone/>
            </a:pPr>
            <a:endParaRPr lang="fr-CH" altLang="en-US" sz="1000" dirty="0">
              <a:solidFill>
                <a:srgbClr val="7030A0"/>
              </a:solidFill>
            </a:endParaRPr>
          </a:p>
        </p:txBody>
      </p:sp>
      <p:pic>
        <p:nvPicPr>
          <p:cNvPr id="51203"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97700" y="70955"/>
            <a:ext cx="2736850" cy="242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4" name="Rectangle 6"/>
          <p:cNvSpPr>
            <a:spLocks noChangeArrowheads="1"/>
          </p:cNvSpPr>
          <p:nvPr/>
        </p:nvSpPr>
        <p:spPr bwMode="auto">
          <a:xfrm>
            <a:off x="5743188" y="3114675"/>
            <a:ext cx="6202069"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FontTx/>
              <a:buNone/>
            </a:pPr>
            <a:r>
              <a:rPr lang="fr-CH" altLang="en-US" sz="1800" b="1" dirty="0">
                <a:solidFill>
                  <a:srgbClr val="0069F5"/>
                </a:solidFill>
              </a:rPr>
              <a:t>In 1936</a:t>
            </a:r>
            <a:r>
              <a:rPr lang="fr-CH" altLang="en-US" sz="1800" dirty="0">
                <a:solidFill>
                  <a:srgbClr val="0069F5"/>
                </a:solidFill>
              </a:rPr>
              <a:t>, the new Berkeley 37-inch cyclotron </a:t>
            </a:r>
            <a:r>
              <a:rPr lang="fr-CH" altLang="en-US" sz="1800" dirty="0" err="1">
                <a:solidFill>
                  <a:srgbClr val="0069F5"/>
                </a:solidFill>
              </a:rPr>
              <a:t>was</a:t>
            </a:r>
            <a:r>
              <a:rPr lang="fr-CH" altLang="en-US" sz="1800" dirty="0">
                <a:solidFill>
                  <a:srgbClr val="0069F5"/>
                </a:solidFill>
              </a:rPr>
              <a:t> </a:t>
            </a:r>
            <a:r>
              <a:rPr lang="fr-CH" altLang="en-US" sz="1800" dirty="0" err="1">
                <a:solidFill>
                  <a:srgbClr val="0069F5"/>
                </a:solidFill>
              </a:rPr>
              <a:t>producing</a:t>
            </a:r>
            <a:r>
              <a:rPr lang="fr-CH" altLang="en-US" sz="1800" dirty="0">
                <a:solidFill>
                  <a:srgbClr val="0069F5"/>
                </a:solidFill>
              </a:rPr>
              <a:t> isotopes for </a:t>
            </a:r>
            <a:r>
              <a:rPr lang="fr-CH" altLang="en-US" sz="1800" dirty="0" err="1">
                <a:solidFill>
                  <a:srgbClr val="0069F5"/>
                </a:solidFill>
              </a:rPr>
              <a:t>physics</a:t>
            </a:r>
            <a:r>
              <a:rPr lang="fr-CH" altLang="en-US" sz="1800" dirty="0">
                <a:solidFill>
                  <a:srgbClr val="0069F5"/>
                </a:solidFill>
              </a:rPr>
              <a:t>. </a:t>
            </a:r>
            <a:endParaRPr lang="el-GR" altLang="en-US" sz="1800" dirty="0">
              <a:solidFill>
                <a:srgbClr val="0069F5"/>
              </a:solidFill>
            </a:endParaRPr>
          </a:p>
          <a:p>
            <a:pPr>
              <a:spcBef>
                <a:spcPct val="0"/>
              </a:spcBef>
              <a:buFontTx/>
              <a:buNone/>
            </a:pPr>
            <a:endParaRPr lang="el-GR" altLang="en-US" sz="1800" dirty="0">
              <a:solidFill>
                <a:srgbClr val="0069F5"/>
              </a:solidFill>
            </a:endParaRPr>
          </a:p>
          <a:p>
            <a:pPr>
              <a:spcBef>
                <a:spcPct val="0"/>
              </a:spcBef>
              <a:buFontTx/>
              <a:buNone/>
            </a:pPr>
            <a:r>
              <a:rPr lang="fr-CH" altLang="en-US" sz="1800" b="1" dirty="0">
                <a:solidFill>
                  <a:srgbClr val="0069F5"/>
                </a:solidFill>
              </a:rPr>
              <a:t>In 1938 </a:t>
            </a:r>
            <a:r>
              <a:rPr lang="fr-CH" altLang="en-US" sz="1800" dirty="0" err="1">
                <a:solidFill>
                  <a:srgbClr val="0069F5"/>
                </a:solidFill>
              </a:rPr>
              <a:t>starts</a:t>
            </a:r>
            <a:r>
              <a:rPr lang="fr-CH" altLang="en-US" sz="1800" dirty="0">
                <a:solidFill>
                  <a:srgbClr val="0069F5"/>
                </a:solidFill>
              </a:rPr>
              <a:t> direct irradiation of patients </a:t>
            </a:r>
            <a:r>
              <a:rPr lang="fr-CH" altLang="en-US" sz="1800" dirty="0" err="1">
                <a:solidFill>
                  <a:srgbClr val="0069F5"/>
                </a:solidFill>
              </a:rPr>
              <a:t>with</a:t>
            </a:r>
            <a:r>
              <a:rPr lang="fr-CH" altLang="en-US" sz="1800" dirty="0">
                <a:solidFill>
                  <a:srgbClr val="0069F5"/>
                </a:solidFill>
              </a:rPr>
              <a:t> neutrons </a:t>
            </a:r>
            <a:r>
              <a:rPr lang="fr-CH" altLang="en-US" sz="1800" dirty="0" err="1">
                <a:solidFill>
                  <a:srgbClr val="0069F5"/>
                </a:solidFill>
              </a:rPr>
              <a:t>from</a:t>
            </a:r>
            <a:r>
              <a:rPr lang="fr-CH" altLang="en-US" sz="1800" dirty="0">
                <a:solidFill>
                  <a:srgbClr val="0069F5"/>
                </a:solidFill>
              </a:rPr>
              <a:t> the new </a:t>
            </a:r>
            <a:r>
              <a:rPr lang="el-GR" altLang="en-US" sz="1800" dirty="0">
                <a:solidFill>
                  <a:srgbClr val="0069F5"/>
                </a:solidFill>
              </a:rPr>
              <a:t> </a:t>
            </a:r>
            <a:r>
              <a:rPr lang="fr-CH" altLang="en-US" sz="1800" dirty="0">
                <a:solidFill>
                  <a:srgbClr val="0069F5"/>
                </a:solidFill>
              </a:rPr>
              <a:t>60-inch cyclotron</a:t>
            </a:r>
            <a:endParaRPr lang="el-GR" altLang="en-US" sz="1800" dirty="0">
              <a:solidFill>
                <a:srgbClr val="0069F5"/>
              </a:solidFill>
            </a:endParaRPr>
          </a:p>
          <a:p>
            <a:pPr>
              <a:spcBef>
                <a:spcPct val="0"/>
              </a:spcBef>
              <a:buFontTx/>
              <a:buNone/>
            </a:pPr>
            <a:r>
              <a:rPr lang="fr-CH" altLang="en-US" sz="1800" b="1" dirty="0">
                <a:solidFill>
                  <a:srgbClr val="7030A0"/>
                </a:solidFill>
              </a:rPr>
              <a:t>(Lawrence </a:t>
            </a:r>
            <a:r>
              <a:rPr lang="fr-CH" altLang="en-US" sz="1800" b="1" dirty="0" err="1">
                <a:solidFill>
                  <a:srgbClr val="7030A0"/>
                </a:solidFill>
              </a:rPr>
              <a:t>brothers</a:t>
            </a:r>
            <a:r>
              <a:rPr lang="fr-CH" altLang="en-US" sz="1800" b="1" dirty="0">
                <a:solidFill>
                  <a:srgbClr val="7030A0"/>
                </a:solidFill>
              </a:rPr>
              <a:t>).  </a:t>
            </a:r>
            <a:endParaRPr lang="en-GB" altLang="en-US" sz="1800" b="1" dirty="0">
              <a:solidFill>
                <a:srgbClr val="7030A0"/>
              </a:solidFill>
            </a:endParaRPr>
          </a:p>
          <a:p>
            <a:pPr>
              <a:spcBef>
                <a:spcPct val="0"/>
              </a:spcBef>
              <a:buFontTx/>
              <a:buNone/>
            </a:pPr>
            <a:endParaRPr lang="en-US" altLang="en-US" sz="1800" dirty="0"/>
          </a:p>
        </p:txBody>
      </p:sp>
      <p:sp>
        <p:nvSpPr>
          <p:cNvPr id="51205" name="Rectangle 7"/>
          <p:cNvSpPr>
            <a:spLocks noChangeArrowheads="1"/>
          </p:cNvSpPr>
          <p:nvPr/>
        </p:nvSpPr>
        <p:spPr bwMode="auto">
          <a:xfrm>
            <a:off x="6188075" y="2654300"/>
            <a:ext cx="22494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FontTx/>
              <a:buNone/>
            </a:pPr>
            <a:r>
              <a:rPr lang="fr-CH" altLang="en-US" sz="1800" b="1">
                <a:solidFill>
                  <a:srgbClr val="C00000"/>
                </a:solidFill>
              </a:rPr>
              <a:t>Berkeley cyclotron</a:t>
            </a:r>
            <a:endParaRPr lang="en-US" altLang="en-US" sz="1800" b="1">
              <a:solidFill>
                <a:srgbClr val="C00000"/>
              </a:solidFill>
            </a:endParaRPr>
          </a:p>
        </p:txBody>
      </p:sp>
      <p:sp>
        <p:nvSpPr>
          <p:cNvPr id="51206" name="Rectangle 8"/>
          <p:cNvSpPr>
            <a:spLocks noChangeArrowheads="1"/>
          </p:cNvSpPr>
          <p:nvPr/>
        </p:nvSpPr>
        <p:spPr bwMode="auto">
          <a:xfrm>
            <a:off x="8366125" y="2671763"/>
            <a:ext cx="20637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FontTx/>
              <a:buNone/>
            </a:pPr>
            <a:r>
              <a:rPr lang="de-DE" altLang="de-DE" sz="1800" dirty="0">
                <a:solidFill>
                  <a:srgbClr val="C00000"/>
                </a:solidFill>
              </a:rPr>
              <a:t>Nobel </a:t>
            </a:r>
            <a:r>
              <a:rPr lang="de-DE" altLang="de-DE" sz="1800" dirty="0" err="1">
                <a:solidFill>
                  <a:srgbClr val="C00000"/>
                </a:solidFill>
              </a:rPr>
              <a:t>Prize</a:t>
            </a:r>
            <a:r>
              <a:rPr lang="de-DE" altLang="de-DE" sz="1800" dirty="0">
                <a:solidFill>
                  <a:srgbClr val="C00000"/>
                </a:solidFill>
              </a:rPr>
              <a:t> 1939</a:t>
            </a:r>
            <a:r>
              <a:rPr lang="de-DE" altLang="de-DE" sz="1800" dirty="0"/>
              <a:t/>
            </a:r>
            <a:br>
              <a:rPr lang="de-DE" altLang="de-DE" sz="1800" dirty="0"/>
            </a:br>
            <a:endParaRPr lang="en-US" altLang="en-US" sz="1800" dirty="0"/>
          </a:p>
        </p:txBody>
      </p:sp>
      <p:pic>
        <p:nvPicPr>
          <p:cNvPr id="8" name="Picture 10" descr="MC-Logo-RG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08074" y="6095588"/>
            <a:ext cx="1871662"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4567" y="70955"/>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204787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YF-LIBRARY-greek-13nov2020" id="{5D8397EB-1ACE-D841-98AD-8F19F533FFB7}" vid="{FD72F048-6602-DB43-995E-CA2822F5325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YF-LIBRARY-greek-14nov2020-asgiven</Template>
  <TotalTime>4857</TotalTime>
  <Words>1240</Words>
  <Application>Microsoft Macintosh PowerPoint</Application>
  <PresentationFormat>Widescreen</PresentationFormat>
  <Paragraphs>271</Paragraphs>
  <Slides>43</Slides>
  <Notes>14</Notes>
  <HiddenSlides>0</HiddenSlides>
  <MMClips>0</MMClips>
  <ScaleCrop>false</ScaleCrop>
  <HeadingPairs>
    <vt:vector size="6" baseType="variant">
      <vt:variant>
        <vt:lpstr>Fonts Used</vt:lpstr>
      </vt:variant>
      <vt:variant>
        <vt:i4>17</vt:i4>
      </vt:variant>
      <vt:variant>
        <vt:lpstr>Theme</vt:lpstr>
      </vt:variant>
      <vt:variant>
        <vt:i4>1</vt:i4>
      </vt:variant>
      <vt:variant>
        <vt:lpstr>Slide Titles</vt:lpstr>
      </vt:variant>
      <vt:variant>
        <vt:i4>43</vt:i4>
      </vt:variant>
    </vt:vector>
  </HeadingPairs>
  <TitlesOfParts>
    <vt:vector size="61" baseType="lpstr">
      <vt:lpstr>ArialMT</vt:lpstr>
      <vt:lpstr>Avenir Book</vt:lpstr>
      <vt:lpstr>Bitstream Vera Sans</vt:lpstr>
      <vt:lpstr>Calibri</vt:lpstr>
      <vt:lpstr>Calibri Light</vt:lpstr>
      <vt:lpstr>Comic Sans MS</vt:lpstr>
      <vt:lpstr>Courier New</vt:lpstr>
      <vt:lpstr>Gill Sans</vt:lpstr>
      <vt:lpstr>Gill Sans Light</vt:lpstr>
      <vt:lpstr>Helvetica</vt:lpstr>
      <vt:lpstr>ＭＳ Ｐゴシック</vt:lpstr>
      <vt:lpstr>Tahoma</vt:lpstr>
      <vt:lpstr>Times</vt:lpstr>
      <vt:lpstr>Times New Roman</vt:lpstr>
      <vt:lpstr>Wingdings</vt:lpstr>
      <vt:lpstr>ヒラギノ角ゴ Pro W3</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PTMC πιλοτικά τεστ το 2019</vt:lpstr>
      <vt:lpstr>PowerPoint Presentation</vt:lpstr>
      <vt:lpstr>PowerPoint Presentation</vt:lpstr>
      <vt:lpstr>PowerPoint Presentation</vt:lpstr>
      <vt:lpstr>PowerPoint Presentation</vt:lpstr>
      <vt:lpstr>PowerPoint Presentation</vt:lpstr>
      <vt:lpstr>PowerPoint Presentation</vt:lpstr>
      <vt:lpstr>Hadron therapy  with protons or ions</vt:lpstr>
      <vt:lpstr>PowerPoint Presentation</vt:lpstr>
      <vt:lpstr>PowerPoint Presentation</vt:lpstr>
      <vt:lpstr>Large 'Hadron Collider' </vt:lpstr>
      <vt:lpstr>Το πείραμα ALICE  έχει σχεδιαστεί για την μελέτη  των συγκρούσεων βαρέων ιόντων </vt:lpstr>
      <vt:lpstr>PowerPoint Presentation</vt:lpstr>
      <vt:lpstr>PowerPoint Presentation</vt:lpstr>
      <vt:lpstr>PowerPoint Presentation</vt:lpstr>
      <vt:lpstr>Prime’s Minister visit</vt:lpstr>
      <vt:lpstr>Panel 2: From discovery through science...To benefits for society</vt:lpstr>
      <vt:lpstr>PowerPoint Presentation</vt:lpstr>
      <vt:lpstr>PowerPoint Presentation</vt:lpstr>
      <vt:lpstr>Από την ανίχνευση σωματιδίων με ανιχνευτές silicon pixel  στην έγχρωμη «ακτινογραφία» (Medipix)</vt:lpstr>
      <vt:lpstr>PowerPoint Presentation</vt:lpstr>
      <vt:lpstr>PowerPoint Presentation</vt:lpstr>
      <vt:lpstr>PowerPoint Presentation</vt:lpstr>
      <vt:lpstr>Με φωτόνια, πρωτόνια και ιόντα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Ions for  cancer therapy</vt:lpstr>
      <vt:lpstr>PowerPoint Presentation</vt:lpstr>
      <vt:lpstr>PowerPoint Presentation</vt:lpstr>
      <vt:lpstr>PowerPoint Presentation</vt:lpstr>
    </vt:vector>
  </TitlesOfParts>
  <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Πορεία από Έρευνα σε Εφαρμογές</dc:title>
  <dc:creator>Microsoft Office User</dc:creator>
  <cp:lastModifiedBy>Microsoft Office User</cp:lastModifiedBy>
  <cp:revision>85</cp:revision>
  <dcterms:created xsi:type="dcterms:W3CDTF">2020-11-14T06:35:33Z</dcterms:created>
  <dcterms:modified xsi:type="dcterms:W3CDTF">2023-03-04T06:50:44Z</dcterms:modified>
</cp:coreProperties>
</file>