
<file path=[Content_Types].xml><?xml version="1.0" encoding="utf-8"?>
<Types xmlns="http://schemas.openxmlformats.org/package/2006/content-types">
  <Default Extension="gif" ContentType="image/gif"/>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20" r:id="rId3"/>
    <p:sldId id="434" r:id="rId4"/>
    <p:sldId id="419" r:id="rId5"/>
    <p:sldId id="424" r:id="rId6"/>
    <p:sldId id="425" r:id="rId7"/>
    <p:sldId id="427" r:id="rId8"/>
    <p:sldId id="435" r:id="rId9"/>
    <p:sldId id="438" r:id="rId10"/>
    <p:sldId id="412" r:id="rId11"/>
    <p:sldId id="413" r:id="rId12"/>
    <p:sldId id="351" r:id="rId13"/>
    <p:sldId id="408" r:id="rId14"/>
    <p:sldId id="410" r:id="rId15"/>
    <p:sldId id="354" r:id="rId16"/>
    <p:sldId id="406" r:id="rId17"/>
    <p:sldId id="355" r:id="rId18"/>
    <p:sldId id="357" r:id="rId19"/>
    <p:sldId id="359" r:id="rId20"/>
    <p:sldId id="361" r:id="rId21"/>
    <p:sldId id="360" r:id="rId22"/>
    <p:sldId id="362" r:id="rId23"/>
    <p:sldId id="363" r:id="rId24"/>
    <p:sldId id="364" r:id="rId25"/>
    <p:sldId id="366" r:id="rId26"/>
    <p:sldId id="367" r:id="rId27"/>
    <p:sldId id="428" r:id="rId28"/>
    <p:sldId id="426" r:id="rId29"/>
    <p:sldId id="414" r:id="rId30"/>
    <p:sldId id="429" r:id="rId31"/>
    <p:sldId id="430" r:id="rId32"/>
    <p:sldId id="431" r:id="rId33"/>
    <p:sldId id="433" r:id="rId34"/>
    <p:sldId id="328" r:id="rId35"/>
    <p:sldId id="415" r:id="rId36"/>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F0F0"/>
    <a:srgbClr val="FF99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3" d="100"/>
          <a:sy n="83" d="100"/>
        </p:scale>
        <p:origin x="686" y="82"/>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1652427-4612-42B9-B5BE-1739FE23314D}"/>
              </a:ext>
            </a:extLst>
          </p:cNvPr>
          <p:cNvSpPr>
            <a:spLocks noGrp="1"/>
          </p:cNvSpPr>
          <p:nvPr>
            <p:ph type="ctrTitle"/>
          </p:nvPr>
        </p:nvSpPr>
        <p:spPr>
          <a:xfrm>
            <a:off x="1524000" y="1122363"/>
            <a:ext cx="9144000" cy="2387600"/>
          </a:xfrm>
        </p:spPr>
        <p:txBody>
          <a:bodyPr anchor="b"/>
          <a:lstStyle>
            <a:lvl1pPr algn="ctr">
              <a:defRPr sz="6000"/>
            </a:lvl1pPr>
          </a:lstStyle>
          <a:p>
            <a:r>
              <a:rPr lang="el-GR"/>
              <a:t>Κάντε κλικ για να επεξεργαστείτε τον τίτλο υποδείγματος</a:t>
            </a:r>
          </a:p>
        </p:txBody>
      </p:sp>
      <p:sp>
        <p:nvSpPr>
          <p:cNvPr id="3" name="Υπότιτλος 2">
            <a:extLst>
              <a:ext uri="{FF2B5EF4-FFF2-40B4-BE49-F238E27FC236}">
                <a16:creationId xmlns:a16="http://schemas.microsoft.com/office/drawing/2014/main" id="{3F8BC0FD-0E79-4673-A2AB-E0437FCCE7E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p>
        </p:txBody>
      </p:sp>
      <p:sp>
        <p:nvSpPr>
          <p:cNvPr id="4" name="Θέση ημερομηνίας 3">
            <a:extLst>
              <a:ext uri="{FF2B5EF4-FFF2-40B4-BE49-F238E27FC236}">
                <a16:creationId xmlns:a16="http://schemas.microsoft.com/office/drawing/2014/main" id="{A9A0E664-A0A1-4D8F-B578-EBA1A788AAA3}"/>
              </a:ext>
            </a:extLst>
          </p:cNvPr>
          <p:cNvSpPr>
            <a:spLocks noGrp="1"/>
          </p:cNvSpPr>
          <p:nvPr>
            <p:ph type="dt" sz="half" idx="10"/>
          </p:nvPr>
        </p:nvSpPr>
        <p:spPr/>
        <p:txBody>
          <a:bodyPr/>
          <a:lstStyle/>
          <a:p>
            <a:fld id="{459A19BA-AE8C-4776-A1D0-5B96CFCEF8B9}" type="datetimeFigureOut">
              <a:rPr lang="el-GR" smtClean="0"/>
              <a:t>21/3/2024</a:t>
            </a:fld>
            <a:endParaRPr lang="el-GR"/>
          </a:p>
        </p:txBody>
      </p:sp>
      <p:sp>
        <p:nvSpPr>
          <p:cNvPr id="5" name="Θέση υποσέλιδου 4">
            <a:extLst>
              <a:ext uri="{FF2B5EF4-FFF2-40B4-BE49-F238E27FC236}">
                <a16:creationId xmlns:a16="http://schemas.microsoft.com/office/drawing/2014/main" id="{3D29E468-1B1A-429A-A231-429D51E97AA7}"/>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4360CB34-BC85-4FF9-A223-54092624A9F6}"/>
              </a:ext>
            </a:extLst>
          </p:cNvPr>
          <p:cNvSpPr>
            <a:spLocks noGrp="1"/>
          </p:cNvSpPr>
          <p:nvPr>
            <p:ph type="sldNum" sz="quarter" idx="12"/>
          </p:nvPr>
        </p:nvSpPr>
        <p:spPr/>
        <p:txBody>
          <a:bodyPr/>
          <a:lstStyle/>
          <a:p>
            <a:fld id="{D6197BE6-B5D5-401B-B174-D31008E881A3}" type="slidenum">
              <a:rPr lang="el-GR" smtClean="0"/>
              <a:t>‹#›</a:t>
            </a:fld>
            <a:endParaRPr lang="el-GR"/>
          </a:p>
        </p:txBody>
      </p:sp>
    </p:spTree>
    <p:extLst>
      <p:ext uri="{BB962C8B-B14F-4D97-AF65-F5344CB8AC3E}">
        <p14:creationId xmlns:p14="http://schemas.microsoft.com/office/powerpoint/2010/main" val="18154204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62BE12C-4ADF-4AD9-B0C2-ED96787337D3}"/>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5E8349F4-D35B-485C-96DB-02D12836BDD5}"/>
              </a:ext>
            </a:extLst>
          </p:cNvPr>
          <p:cNvSpPr>
            <a:spLocks noGrp="1"/>
          </p:cNvSpPr>
          <p:nvPr>
            <p:ph type="body" orient="vert" idx="1"/>
          </p:nvPr>
        </p:nvSpPr>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5E29294C-2048-4C01-BBAF-0CFD3171CE59}"/>
              </a:ext>
            </a:extLst>
          </p:cNvPr>
          <p:cNvSpPr>
            <a:spLocks noGrp="1"/>
          </p:cNvSpPr>
          <p:nvPr>
            <p:ph type="dt" sz="half" idx="10"/>
          </p:nvPr>
        </p:nvSpPr>
        <p:spPr/>
        <p:txBody>
          <a:bodyPr/>
          <a:lstStyle/>
          <a:p>
            <a:fld id="{459A19BA-AE8C-4776-A1D0-5B96CFCEF8B9}" type="datetimeFigureOut">
              <a:rPr lang="el-GR" smtClean="0"/>
              <a:t>21/3/2024</a:t>
            </a:fld>
            <a:endParaRPr lang="el-GR"/>
          </a:p>
        </p:txBody>
      </p:sp>
      <p:sp>
        <p:nvSpPr>
          <p:cNvPr id="5" name="Θέση υποσέλιδου 4">
            <a:extLst>
              <a:ext uri="{FF2B5EF4-FFF2-40B4-BE49-F238E27FC236}">
                <a16:creationId xmlns:a16="http://schemas.microsoft.com/office/drawing/2014/main" id="{6BE13FD6-CF56-4FC8-8C81-F0056268ACC2}"/>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B3D98E0E-D35B-4B24-B536-B25C24596EE5}"/>
              </a:ext>
            </a:extLst>
          </p:cNvPr>
          <p:cNvSpPr>
            <a:spLocks noGrp="1"/>
          </p:cNvSpPr>
          <p:nvPr>
            <p:ph type="sldNum" sz="quarter" idx="12"/>
          </p:nvPr>
        </p:nvSpPr>
        <p:spPr/>
        <p:txBody>
          <a:bodyPr/>
          <a:lstStyle/>
          <a:p>
            <a:fld id="{D6197BE6-B5D5-401B-B174-D31008E881A3}" type="slidenum">
              <a:rPr lang="el-GR" smtClean="0"/>
              <a:t>‹#›</a:t>
            </a:fld>
            <a:endParaRPr lang="el-GR"/>
          </a:p>
        </p:txBody>
      </p:sp>
    </p:spTree>
    <p:extLst>
      <p:ext uri="{BB962C8B-B14F-4D97-AF65-F5344CB8AC3E}">
        <p14:creationId xmlns:p14="http://schemas.microsoft.com/office/powerpoint/2010/main" val="15041423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a:extLst>
              <a:ext uri="{FF2B5EF4-FFF2-40B4-BE49-F238E27FC236}">
                <a16:creationId xmlns:a16="http://schemas.microsoft.com/office/drawing/2014/main" id="{FD54A984-D658-414C-97BF-447799EDA386}"/>
              </a:ext>
            </a:extLst>
          </p:cNvPr>
          <p:cNvSpPr>
            <a:spLocks noGrp="1"/>
          </p:cNvSpPr>
          <p:nvPr>
            <p:ph type="title" orient="vert"/>
          </p:nvPr>
        </p:nvSpPr>
        <p:spPr>
          <a:xfrm>
            <a:off x="8724900" y="365125"/>
            <a:ext cx="2628900" cy="5811838"/>
          </a:xfrm>
        </p:spPr>
        <p:txBody>
          <a:bodyPr vert="eaVert"/>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7E7ED96C-EF84-4D34-B334-35F4B0549E75}"/>
              </a:ext>
            </a:extLst>
          </p:cNvPr>
          <p:cNvSpPr>
            <a:spLocks noGrp="1"/>
          </p:cNvSpPr>
          <p:nvPr>
            <p:ph type="body" orient="vert" idx="1"/>
          </p:nvPr>
        </p:nvSpPr>
        <p:spPr>
          <a:xfrm>
            <a:off x="838200" y="365125"/>
            <a:ext cx="7734300" cy="5811838"/>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2731B627-DE98-44CC-B0CE-23B963C4E81F}"/>
              </a:ext>
            </a:extLst>
          </p:cNvPr>
          <p:cNvSpPr>
            <a:spLocks noGrp="1"/>
          </p:cNvSpPr>
          <p:nvPr>
            <p:ph type="dt" sz="half" idx="10"/>
          </p:nvPr>
        </p:nvSpPr>
        <p:spPr/>
        <p:txBody>
          <a:bodyPr/>
          <a:lstStyle/>
          <a:p>
            <a:fld id="{459A19BA-AE8C-4776-A1D0-5B96CFCEF8B9}" type="datetimeFigureOut">
              <a:rPr lang="el-GR" smtClean="0"/>
              <a:t>21/3/2024</a:t>
            </a:fld>
            <a:endParaRPr lang="el-GR"/>
          </a:p>
        </p:txBody>
      </p:sp>
      <p:sp>
        <p:nvSpPr>
          <p:cNvPr id="5" name="Θέση υποσέλιδου 4">
            <a:extLst>
              <a:ext uri="{FF2B5EF4-FFF2-40B4-BE49-F238E27FC236}">
                <a16:creationId xmlns:a16="http://schemas.microsoft.com/office/drawing/2014/main" id="{6905F0C5-2049-455E-A487-845E2EAD9670}"/>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5B4F9A9D-AA99-4583-AD40-8E3299D7C74E}"/>
              </a:ext>
            </a:extLst>
          </p:cNvPr>
          <p:cNvSpPr>
            <a:spLocks noGrp="1"/>
          </p:cNvSpPr>
          <p:nvPr>
            <p:ph type="sldNum" sz="quarter" idx="12"/>
          </p:nvPr>
        </p:nvSpPr>
        <p:spPr/>
        <p:txBody>
          <a:bodyPr/>
          <a:lstStyle/>
          <a:p>
            <a:fld id="{D6197BE6-B5D5-401B-B174-D31008E881A3}" type="slidenum">
              <a:rPr lang="el-GR" smtClean="0"/>
              <a:t>‹#›</a:t>
            </a:fld>
            <a:endParaRPr lang="el-GR"/>
          </a:p>
        </p:txBody>
      </p:sp>
    </p:spTree>
    <p:extLst>
      <p:ext uri="{BB962C8B-B14F-4D97-AF65-F5344CB8AC3E}">
        <p14:creationId xmlns:p14="http://schemas.microsoft.com/office/powerpoint/2010/main" val="38435260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A942476-F02D-4D26-9C79-FB62B6ED596E}"/>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EC51AD2E-3BAC-45CB-85D3-07FB09AB5123}"/>
              </a:ext>
            </a:extLst>
          </p:cNvPr>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C3A05A4D-2598-4BE2-A00F-D84E0BFF8639}"/>
              </a:ext>
            </a:extLst>
          </p:cNvPr>
          <p:cNvSpPr>
            <a:spLocks noGrp="1"/>
          </p:cNvSpPr>
          <p:nvPr>
            <p:ph type="dt" sz="half" idx="10"/>
          </p:nvPr>
        </p:nvSpPr>
        <p:spPr/>
        <p:txBody>
          <a:bodyPr/>
          <a:lstStyle/>
          <a:p>
            <a:fld id="{459A19BA-AE8C-4776-A1D0-5B96CFCEF8B9}" type="datetimeFigureOut">
              <a:rPr lang="el-GR" smtClean="0"/>
              <a:t>21/3/2024</a:t>
            </a:fld>
            <a:endParaRPr lang="el-GR"/>
          </a:p>
        </p:txBody>
      </p:sp>
      <p:sp>
        <p:nvSpPr>
          <p:cNvPr id="5" name="Θέση υποσέλιδου 4">
            <a:extLst>
              <a:ext uri="{FF2B5EF4-FFF2-40B4-BE49-F238E27FC236}">
                <a16:creationId xmlns:a16="http://schemas.microsoft.com/office/drawing/2014/main" id="{75D0973B-D18F-4E8F-ADC9-ADB5DE2C2BEB}"/>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105F3931-D10A-4A52-AB4B-8C7D940E8E11}"/>
              </a:ext>
            </a:extLst>
          </p:cNvPr>
          <p:cNvSpPr>
            <a:spLocks noGrp="1"/>
          </p:cNvSpPr>
          <p:nvPr>
            <p:ph type="sldNum" sz="quarter" idx="12"/>
          </p:nvPr>
        </p:nvSpPr>
        <p:spPr/>
        <p:txBody>
          <a:bodyPr/>
          <a:lstStyle/>
          <a:p>
            <a:fld id="{D6197BE6-B5D5-401B-B174-D31008E881A3}" type="slidenum">
              <a:rPr lang="el-GR" smtClean="0"/>
              <a:t>‹#›</a:t>
            </a:fld>
            <a:endParaRPr lang="el-GR"/>
          </a:p>
        </p:txBody>
      </p:sp>
    </p:spTree>
    <p:extLst>
      <p:ext uri="{BB962C8B-B14F-4D97-AF65-F5344CB8AC3E}">
        <p14:creationId xmlns:p14="http://schemas.microsoft.com/office/powerpoint/2010/main" val="2988413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EC7F84D-9800-424B-A0C5-6CE795A36B61}"/>
              </a:ext>
            </a:extLst>
          </p:cNvPr>
          <p:cNvSpPr>
            <a:spLocks noGrp="1"/>
          </p:cNvSpPr>
          <p:nvPr>
            <p:ph type="title"/>
          </p:nvPr>
        </p:nvSpPr>
        <p:spPr>
          <a:xfrm>
            <a:off x="831850" y="1709738"/>
            <a:ext cx="10515600" cy="2852737"/>
          </a:xfrm>
        </p:spPr>
        <p:txBody>
          <a:bodyPr anchor="b"/>
          <a:lstStyle>
            <a:lvl1pPr>
              <a:defRPr sz="6000"/>
            </a:lvl1p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359145EC-5E3F-40EC-9779-E5FD9B38D71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κειμένου υποδείγματος</a:t>
            </a:r>
          </a:p>
        </p:txBody>
      </p:sp>
      <p:sp>
        <p:nvSpPr>
          <p:cNvPr id="4" name="Θέση ημερομηνίας 3">
            <a:extLst>
              <a:ext uri="{FF2B5EF4-FFF2-40B4-BE49-F238E27FC236}">
                <a16:creationId xmlns:a16="http://schemas.microsoft.com/office/drawing/2014/main" id="{660B1EB9-9315-4874-9E95-BF4F958AE947}"/>
              </a:ext>
            </a:extLst>
          </p:cNvPr>
          <p:cNvSpPr>
            <a:spLocks noGrp="1"/>
          </p:cNvSpPr>
          <p:nvPr>
            <p:ph type="dt" sz="half" idx="10"/>
          </p:nvPr>
        </p:nvSpPr>
        <p:spPr/>
        <p:txBody>
          <a:bodyPr/>
          <a:lstStyle/>
          <a:p>
            <a:fld id="{459A19BA-AE8C-4776-A1D0-5B96CFCEF8B9}" type="datetimeFigureOut">
              <a:rPr lang="el-GR" smtClean="0"/>
              <a:t>21/3/2024</a:t>
            </a:fld>
            <a:endParaRPr lang="el-GR"/>
          </a:p>
        </p:txBody>
      </p:sp>
      <p:sp>
        <p:nvSpPr>
          <p:cNvPr id="5" name="Θέση υποσέλιδου 4">
            <a:extLst>
              <a:ext uri="{FF2B5EF4-FFF2-40B4-BE49-F238E27FC236}">
                <a16:creationId xmlns:a16="http://schemas.microsoft.com/office/drawing/2014/main" id="{E3AECEB0-8901-41C3-80A4-865A40E3559C}"/>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D345D635-D57C-4392-A73A-3EA59E22CD4E}"/>
              </a:ext>
            </a:extLst>
          </p:cNvPr>
          <p:cNvSpPr>
            <a:spLocks noGrp="1"/>
          </p:cNvSpPr>
          <p:nvPr>
            <p:ph type="sldNum" sz="quarter" idx="12"/>
          </p:nvPr>
        </p:nvSpPr>
        <p:spPr/>
        <p:txBody>
          <a:bodyPr/>
          <a:lstStyle/>
          <a:p>
            <a:fld id="{D6197BE6-B5D5-401B-B174-D31008E881A3}" type="slidenum">
              <a:rPr lang="el-GR" smtClean="0"/>
              <a:t>‹#›</a:t>
            </a:fld>
            <a:endParaRPr lang="el-GR"/>
          </a:p>
        </p:txBody>
      </p:sp>
    </p:spTree>
    <p:extLst>
      <p:ext uri="{BB962C8B-B14F-4D97-AF65-F5344CB8AC3E}">
        <p14:creationId xmlns:p14="http://schemas.microsoft.com/office/powerpoint/2010/main" val="1699191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56026CD-DA4F-42A5-9DEC-7A1CE3DE5A32}"/>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75A22F9D-6884-4BCB-B252-BB14BB555FDA}"/>
              </a:ext>
            </a:extLst>
          </p:cNvPr>
          <p:cNvSpPr>
            <a:spLocks noGrp="1"/>
          </p:cNvSpPr>
          <p:nvPr>
            <p:ph sz="half" idx="1"/>
          </p:nvPr>
        </p:nvSpPr>
        <p:spPr>
          <a:xfrm>
            <a:off x="838200" y="1825625"/>
            <a:ext cx="5181600" cy="435133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περιεχομένου 3">
            <a:extLst>
              <a:ext uri="{FF2B5EF4-FFF2-40B4-BE49-F238E27FC236}">
                <a16:creationId xmlns:a16="http://schemas.microsoft.com/office/drawing/2014/main" id="{5D1087CF-E4EA-43C7-9DBF-688DEFE4E151}"/>
              </a:ext>
            </a:extLst>
          </p:cNvPr>
          <p:cNvSpPr>
            <a:spLocks noGrp="1"/>
          </p:cNvSpPr>
          <p:nvPr>
            <p:ph sz="half" idx="2"/>
          </p:nvPr>
        </p:nvSpPr>
        <p:spPr>
          <a:xfrm>
            <a:off x="6172200" y="1825625"/>
            <a:ext cx="5181600" cy="435133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5" name="Θέση ημερομηνίας 4">
            <a:extLst>
              <a:ext uri="{FF2B5EF4-FFF2-40B4-BE49-F238E27FC236}">
                <a16:creationId xmlns:a16="http://schemas.microsoft.com/office/drawing/2014/main" id="{D3BDF2E5-C2D0-4123-A8E6-4FED70B298A2}"/>
              </a:ext>
            </a:extLst>
          </p:cNvPr>
          <p:cNvSpPr>
            <a:spLocks noGrp="1"/>
          </p:cNvSpPr>
          <p:nvPr>
            <p:ph type="dt" sz="half" idx="10"/>
          </p:nvPr>
        </p:nvSpPr>
        <p:spPr/>
        <p:txBody>
          <a:bodyPr/>
          <a:lstStyle/>
          <a:p>
            <a:fld id="{459A19BA-AE8C-4776-A1D0-5B96CFCEF8B9}" type="datetimeFigureOut">
              <a:rPr lang="el-GR" smtClean="0"/>
              <a:t>21/3/2024</a:t>
            </a:fld>
            <a:endParaRPr lang="el-GR"/>
          </a:p>
        </p:txBody>
      </p:sp>
      <p:sp>
        <p:nvSpPr>
          <p:cNvPr id="6" name="Θέση υποσέλιδου 5">
            <a:extLst>
              <a:ext uri="{FF2B5EF4-FFF2-40B4-BE49-F238E27FC236}">
                <a16:creationId xmlns:a16="http://schemas.microsoft.com/office/drawing/2014/main" id="{97D8D8C6-7E8F-4B57-8983-E62D811800AB}"/>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D07106C2-A26C-4014-969E-1268BFE22D7D}"/>
              </a:ext>
            </a:extLst>
          </p:cNvPr>
          <p:cNvSpPr>
            <a:spLocks noGrp="1"/>
          </p:cNvSpPr>
          <p:nvPr>
            <p:ph type="sldNum" sz="quarter" idx="12"/>
          </p:nvPr>
        </p:nvSpPr>
        <p:spPr/>
        <p:txBody>
          <a:bodyPr/>
          <a:lstStyle/>
          <a:p>
            <a:fld id="{D6197BE6-B5D5-401B-B174-D31008E881A3}" type="slidenum">
              <a:rPr lang="el-GR" smtClean="0"/>
              <a:t>‹#›</a:t>
            </a:fld>
            <a:endParaRPr lang="el-GR"/>
          </a:p>
        </p:txBody>
      </p:sp>
    </p:spTree>
    <p:extLst>
      <p:ext uri="{BB962C8B-B14F-4D97-AF65-F5344CB8AC3E}">
        <p14:creationId xmlns:p14="http://schemas.microsoft.com/office/powerpoint/2010/main" val="483654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8889D59-D2FD-44EB-919B-2F5050B951B1}"/>
              </a:ext>
            </a:extLst>
          </p:cNvPr>
          <p:cNvSpPr>
            <a:spLocks noGrp="1"/>
          </p:cNvSpPr>
          <p:nvPr>
            <p:ph type="title"/>
          </p:nvPr>
        </p:nvSpPr>
        <p:spPr>
          <a:xfrm>
            <a:off x="839788" y="365125"/>
            <a:ext cx="10515600" cy="1325563"/>
          </a:xfrm>
        </p:spPr>
        <p:txBody>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409D6F04-4489-4CCC-A442-C0A2F5C1A15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Θέση περιεχομένου 3">
            <a:extLst>
              <a:ext uri="{FF2B5EF4-FFF2-40B4-BE49-F238E27FC236}">
                <a16:creationId xmlns:a16="http://schemas.microsoft.com/office/drawing/2014/main" id="{5C398A98-EC41-48D1-9E8A-AEEC2F59F35E}"/>
              </a:ext>
            </a:extLst>
          </p:cNvPr>
          <p:cNvSpPr>
            <a:spLocks noGrp="1"/>
          </p:cNvSpPr>
          <p:nvPr>
            <p:ph sz="half" idx="2"/>
          </p:nvPr>
        </p:nvSpPr>
        <p:spPr>
          <a:xfrm>
            <a:off x="839788" y="2505075"/>
            <a:ext cx="5157787" cy="368458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5" name="Θέση κειμένου 4">
            <a:extLst>
              <a:ext uri="{FF2B5EF4-FFF2-40B4-BE49-F238E27FC236}">
                <a16:creationId xmlns:a16="http://schemas.microsoft.com/office/drawing/2014/main" id="{997E08D2-62B2-4BBE-9151-446AE14CE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Θέση περιεχομένου 5">
            <a:extLst>
              <a:ext uri="{FF2B5EF4-FFF2-40B4-BE49-F238E27FC236}">
                <a16:creationId xmlns:a16="http://schemas.microsoft.com/office/drawing/2014/main" id="{8BFA8A09-B8AF-46C0-A782-BA8C2A0D353E}"/>
              </a:ext>
            </a:extLst>
          </p:cNvPr>
          <p:cNvSpPr>
            <a:spLocks noGrp="1"/>
          </p:cNvSpPr>
          <p:nvPr>
            <p:ph sz="quarter" idx="4"/>
          </p:nvPr>
        </p:nvSpPr>
        <p:spPr>
          <a:xfrm>
            <a:off x="6172200" y="2505075"/>
            <a:ext cx="5183188" cy="368458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7" name="Θέση ημερομηνίας 6">
            <a:extLst>
              <a:ext uri="{FF2B5EF4-FFF2-40B4-BE49-F238E27FC236}">
                <a16:creationId xmlns:a16="http://schemas.microsoft.com/office/drawing/2014/main" id="{58E4BCC6-E509-4F5F-B231-99F628772A60}"/>
              </a:ext>
            </a:extLst>
          </p:cNvPr>
          <p:cNvSpPr>
            <a:spLocks noGrp="1"/>
          </p:cNvSpPr>
          <p:nvPr>
            <p:ph type="dt" sz="half" idx="10"/>
          </p:nvPr>
        </p:nvSpPr>
        <p:spPr/>
        <p:txBody>
          <a:bodyPr/>
          <a:lstStyle/>
          <a:p>
            <a:fld id="{459A19BA-AE8C-4776-A1D0-5B96CFCEF8B9}" type="datetimeFigureOut">
              <a:rPr lang="el-GR" smtClean="0"/>
              <a:t>21/3/2024</a:t>
            </a:fld>
            <a:endParaRPr lang="el-GR"/>
          </a:p>
        </p:txBody>
      </p:sp>
      <p:sp>
        <p:nvSpPr>
          <p:cNvPr id="8" name="Θέση υποσέλιδου 7">
            <a:extLst>
              <a:ext uri="{FF2B5EF4-FFF2-40B4-BE49-F238E27FC236}">
                <a16:creationId xmlns:a16="http://schemas.microsoft.com/office/drawing/2014/main" id="{B01705D1-05F5-4798-BA5E-0D589D7C77E9}"/>
              </a:ext>
            </a:extLst>
          </p:cNvPr>
          <p:cNvSpPr>
            <a:spLocks noGrp="1"/>
          </p:cNvSpPr>
          <p:nvPr>
            <p:ph type="ftr" sz="quarter" idx="11"/>
          </p:nvPr>
        </p:nvSpPr>
        <p:spPr/>
        <p:txBody>
          <a:bodyPr/>
          <a:lstStyle/>
          <a:p>
            <a:endParaRPr lang="el-GR"/>
          </a:p>
        </p:txBody>
      </p:sp>
      <p:sp>
        <p:nvSpPr>
          <p:cNvPr id="9" name="Θέση αριθμού διαφάνειας 8">
            <a:extLst>
              <a:ext uri="{FF2B5EF4-FFF2-40B4-BE49-F238E27FC236}">
                <a16:creationId xmlns:a16="http://schemas.microsoft.com/office/drawing/2014/main" id="{24AEF34F-6C82-428A-A1A5-81C6697ACD2F}"/>
              </a:ext>
            </a:extLst>
          </p:cNvPr>
          <p:cNvSpPr>
            <a:spLocks noGrp="1"/>
          </p:cNvSpPr>
          <p:nvPr>
            <p:ph type="sldNum" sz="quarter" idx="12"/>
          </p:nvPr>
        </p:nvSpPr>
        <p:spPr/>
        <p:txBody>
          <a:bodyPr/>
          <a:lstStyle/>
          <a:p>
            <a:fld id="{D6197BE6-B5D5-401B-B174-D31008E881A3}" type="slidenum">
              <a:rPr lang="el-GR" smtClean="0"/>
              <a:t>‹#›</a:t>
            </a:fld>
            <a:endParaRPr lang="el-GR"/>
          </a:p>
        </p:txBody>
      </p:sp>
    </p:spTree>
    <p:extLst>
      <p:ext uri="{BB962C8B-B14F-4D97-AF65-F5344CB8AC3E}">
        <p14:creationId xmlns:p14="http://schemas.microsoft.com/office/powerpoint/2010/main" val="1043226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2A2A505-7DC8-467A-BC19-F8AAF169669A}"/>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ημερομηνίας 2">
            <a:extLst>
              <a:ext uri="{FF2B5EF4-FFF2-40B4-BE49-F238E27FC236}">
                <a16:creationId xmlns:a16="http://schemas.microsoft.com/office/drawing/2014/main" id="{2EF199A7-5223-4904-8ED4-7B9D1E0E427D}"/>
              </a:ext>
            </a:extLst>
          </p:cNvPr>
          <p:cNvSpPr>
            <a:spLocks noGrp="1"/>
          </p:cNvSpPr>
          <p:nvPr>
            <p:ph type="dt" sz="half" idx="10"/>
          </p:nvPr>
        </p:nvSpPr>
        <p:spPr/>
        <p:txBody>
          <a:bodyPr/>
          <a:lstStyle/>
          <a:p>
            <a:fld id="{459A19BA-AE8C-4776-A1D0-5B96CFCEF8B9}" type="datetimeFigureOut">
              <a:rPr lang="el-GR" smtClean="0"/>
              <a:t>21/3/2024</a:t>
            </a:fld>
            <a:endParaRPr lang="el-GR"/>
          </a:p>
        </p:txBody>
      </p:sp>
      <p:sp>
        <p:nvSpPr>
          <p:cNvPr id="4" name="Θέση υποσέλιδου 3">
            <a:extLst>
              <a:ext uri="{FF2B5EF4-FFF2-40B4-BE49-F238E27FC236}">
                <a16:creationId xmlns:a16="http://schemas.microsoft.com/office/drawing/2014/main" id="{193707BF-4FED-48A0-922B-8BBFAAA2D3FA}"/>
              </a:ext>
            </a:extLst>
          </p:cNvPr>
          <p:cNvSpPr>
            <a:spLocks noGrp="1"/>
          </p:cNvSpPr>
          <p:nvPr>
            <p:ph type="ftr" sz="quarter" idx="11"/>
          </p:nvPr>
        </p:nvSpPr>
        <p:spPr/>
        <p:txBody>
          <a:bodyPr/>
          <a:lstStyle/>
          <a:p>
            <a:endParaRPr lang="el-GR"/>
          </a:p>
        </p:txBody>
      </p:sp>
      <p:sp>
        <p:nvSpPr>
          <p:cNvPr id="5" name="Θέση αριθμού διαφάνειας 4">
            <a:extLst>
              <a:ext uri="{FF2B5EF4-FFF2-40B4-BE49-F238E27FC236}">
                <a16:creationId xmlns:a16="http://schemas.microsoft.com/office/drawing/2014/main" id="{062C938D-D3F7-49F6-A089-B5306190B60F}"/>
              </a:ext>
            </a:extLst>
          </p:cNvPr>
          <p:cNvSpPr>
            <a:spLocks noGrp="1"/>
          </p:cNvSpPr>
          <p:nvPr>
            <p:ph type="sldNum" sz="quarter" idx="12"/>
          </p:nvPr>
        </p:nvSpPr>
        <p:spPr/>
        <p:txBody>
          <a:bodyPr/>
          <a:lstStyle/>
          <a:p>
            <a:fld id="{D6197BE6-B5D5-401B-B174-D31008E881A3}" type="slidenum">
              <a:rPr lang="el-GR" smtClean="0"/>
              <a:t>‹#›</a:t>
            </a:fld>
            <a:endParaRPr lang="el-GR"/>
          </a:p>
        </p:txBody>
      </p:sp>
    </p:spTree>
    <p:extLst>
      <p:ext uri="{BB962C8B-B14F-4D97-AF65-F5344CB8AC3E}">
        <p14:creationId xmlns:p14="http://schemas.microsoft.com/office/powerpoint/2010/main" val="1726051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Θέση ημερομηνίας 1">
            <a:extLst>
              <a:ext uri="{FF2B5EF4-FFF2-40B4-BE49-F238E27FC236}">
                <a16:creationId xmlns:a16="http://schemas.microsoft.com/office/drawing/2014/main" id="{61B54F08-D9A7-426D-83A9-82CD67BF02C7}"/>
              </a:ext>
            </a:extLst>
          </p:cNvPr>
          <p:cNvSpPr>
            <a:spLocks noGrp="1"/>
          </p:cNvSpPr>
          <p:nvPr>
            <p:ph type="dt" sz="half" idx="10"/>
          </p:nvPr>
        </p:nvSpPr>
        <p:spPr/>
        <p:txBody>
          <a:bodyPr/>
          <a:lstStyle/>
          <a:p>
            <a:fld id="{459A19BA-AE8C-4776-A1D0-5B96CFCEF8B9}" type="datetimeFigureOut">
              <a:rPr lang="el-GR" smtClean="0"/>
              <a:t>21/3/2024</a:t>
            </a:fld>
            <a:endParaRPr lang="el-GR"/>
          </a:p>
        </p:txBody>
      </p:sp>
      <p:sp>
        <p:nvSpPr>
          <p:cNvPr id="3" name="Θέση υποσέλιδου 2">
            <a:extLst>
              <a:ext uri="{FF2B5EF4-FFF2-40B4-BE49-F238E27FC236}">
                <a16:creationId xmlns:a16="http://schemas.microsoft.com/office/drawing/2014/main" id="{1A1A15D5-D52A-4E4F-BC9A-DCE29DF2FB15}"/>
              </a:ext>
            </a:extLst>
          </p:cNvPr>
          <p:cNvSpPr>
            <a:spLocks noGrp="1"/>
          </p:cNvSpPr>
          <p:nvPr>
            <p:ph type="ftr" sz="quarter" idx="11"/>
          </p:nvPr>
        </p:nvSpPr>
        <p:spPr/>
        <p:txBody>
          <a:bodyPr/>
          <a:lstStyle/>
          <a:p>
            <a:endParaRPr lang="el-GR"/>
          </a:p>
        </p:txBody>
      </p:sp>
      <p:sp>
        <p:nvSpPr>
          <p:cNvPr id="4" name="Θέση αριθμού διαφάνειας 3">
            <a:extLst>
              <a:ext uri="{FF2B5EF4-FFF2-40B4-BE49-F238E27FC236}">
                <a16:creationId xmlns:a16="http://schemas.microsoft.com/office/drawing/2014/main" id="{E4DB1771-8A6C-433D-BF31-116CC30A5E20}"/>
              </a:ext>
            </a:extLst>
          </p:cNvPr>
          <p:cNvSpPr>
            <a:spLocks noGrp="1"/>
          </p:cNvSpPr>
          <p:nvPr>
            <p:ph type="sldNum" sz="quarter" idx="12"/>
          </p:nvPr>
        </p:nvSpPr>
        <p:spPr/>
        <p:txBody>
          <a:bodyPr/>
          <a:lstStyle/>
          <a:p>
            <a:fld id="{D6197BE6-B5D5-401B-B174-D31008E881A3}" type="slidenum">
              <a:rPr lang="el-GR" smtClean="0"/>
              <a:t>‹#›</a:t>
            </a:fld>
            <a:endParaRPr lang="el-GR"/>
          </a:p>
        </p:txBody>
      </p:sp>
    </p:spTree>
    <p:extLst>
      <p:ext uri="{BB962C8B-B14F-4D97-AF65-F5344CB8AC3E}">
        <p14:creationId xmlns:p14="http://schemas.microsoft.com/office/powerpoint/2010/main" val="27147788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556DE5A-20B7-4021-9F83-194366E69303}"/>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7FD5731D-FA11-475D-8364-1607C1BF155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κειμένου 3">
            <a:extLst>
              <a:ext uri="{FF2B5EF4-FFF2-40B4-BE49-F238E27FC236}">
                <a16:creationId xmlns:a16="http://schemas.microsoft.com/office/drawing/2014/main" id="{78D6D6B0-36E8-4D65-83CE-B7735FD6C3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Θέση ημερομηνίας 4">
            <a:extLst>
              <a:ext uri="{FF2B5EF4-FFF2-40B4-BE49-F238E27FC236}">
                <a16:creationId xmlns:a16="http://schemas.microsoft.com/office/drawing/2014/main" id="{39945226-4DAA-4834-BE8F-697A67EF721C}"/>
              </a:ext>
            </a:extLst>
          </p:cNvPr>
          <p:cNvSpPr>
            <a:spLocks noGrp="1"/>
          </p:cNvSpPr>
          <p:nvPr>
            <p:ph type="dt" sz="half" idx="10"/>
          </p:nvPr>
        </p:nvSpPr>
        <p:spPr/>
        <p:txBody>
          <a:bodyPr/>
          <a:lstStyle/>
          <a:p>
            <a:fld id="{459A19BA-AE8C-4776-A1D0-5B96CFCEF8B9}" type="datetimeFigureOut">
              <a:rPr lang="el-GR" smtClean="0"/>
              <a:t>21/3/2024</a:t>
            </a:fld>
            <a:endParaRPr lang="el-GR"/>
          </a:p>
        </p:txBody>
      </p:sp>
      <p:sp>
        <p:nvSpPr>
          <p:cNvPr id="6" name="Θέση υποσέλιδου 5">
            <a:extLst>
              <a:ext uri="{FF2B5EF4-FFF2-40B4-BE49-F238E27FC236}">
                <a16:creationId xmlns:a16="http://schemas.microsoft.com/office/drawing/2014/main" id="{BAE0639D-B9CA-4E43-8EEE-AB2B5AEF37B7}"/>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7CEC9546-9DE8-4B38-AABA-390BB2932A14}"/>
              </a:ext>
            </a:extLst>
          </p:cNvPr>
          <p:cNvSpPr>
            <a:spLocks noGrp="1"/>
          </p:cNvSpPr>
          <p:nvPr>
            <p:ph type="sldNum" sz="quarter" idx="12"/>
          </p:nvPr>
        </p:nvSpPr>
        <p:spPr/>
        <p:txBody>
          <a:bodyPr/>
          <a:lstStyle/>
          <a:p>
            <a:fld id="{D6197BE6-B5D5-401B-B174-D31008E881A3}" type="slidenum">
              <a:rPr lang="el-GR" smtClean="0"/>
              <a:t>‹#›</a:t>
            </a:fld>
            <a:endParaRPr lang="el-GR"/>
          </a:p>
        </p:txBody>
      </p:sp>
    </p:spTree>
    <p:extLst>
      <p:ext uri="{BB962C8B-B14F-4D97-AF65-F5344CB8AC3E}">
        <p14:creationId xmlns:p14="http://schemas.microsoft.com/office/powerpoint/2010/main" val="3467114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BA30306-A15F-47FE-84DF-5B923CA313AD}"/>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εικόνας 2">
            <a:extLst>
              <a:ext uri="{FF2B5EF4-FFF2-40B4-BE49-F238E27FC236}">
                <a16:creationId xmlns:a16="http://schemas.microsoft.com/office/drawing/2014/main" id="{31E2247B-BE46-4BBE-8C23-435F41201A9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a:extLst>
              <a:ext uri="{FF2B5EF4-FFF2-40B4-BE49-F238E27FC236}">
                <a16:creationId xmlns:a16="http://schemas.microsoft.com/office/drawing/2014/main" id="{6E43FE5D-F309-4008-A6D3-2CCD9B545D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Θέση ημερομηνίας 4">
            <a:extLst>
              <a:ext uri="{FF2B5EF4-FFF2-40B4-BE49-F238E27FC236}">
                <a16:creationId xmlns:a16="http://schemas.microsoft.com/office/drawing/2014/main" id="{4BEBB300-F37B-4EAE-8322-257E35FA65D8}"/>
              </a:ext>
            </a:extLst>
          </p:cNvPr>
          <p:cNvSpPr>
            <a:spLocks noGrp="1"/>
          </p:cNvSpPr>
          <p:nvPr>
            <p:ph type="dt" sz="half" idx="10"/>
          </p:nvPr>
        </p:nvSpPr>
        <p:spPr/>
        <p:txBody>
          <a:bodyPr/>
          <a:lstStyle/>
          <a:p>
            <a:fld id="{459A19BA-AE8C-4776-A1D0-5B96CFCEF8B9}" type="datetimeFigureOut">
              <a:rPr lang="el-GR" smtClean="0"/>
              <a:t>21/3/2024</a:t>
            </a:fld>
            <a:endParaRPr lang="el-GR"/>
          </a:p>
        </p:txBody>
      </p:sp>
      <p:sp>
        <p:nvSpPr>
          <p:cNvPr id="6" name="Θέση υποσέλιδου 5">
            <a:extLst>
              <a:ext uri="{FF2B5EF4-FFF2-40B4-BE49-F238E27FC236}">
                <a16:creationId xmlns:a16="http://schemas.microsoft.com/office/drawing/2014/main" id="{A3DA4F0A-0AA3-47F7-AD4A-504F6BA25A6C}"/>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7CF6E266-272C-41D7-BC6C-0A77D8BA3DAE}"/>
              </a:ext>
            </a:extLst>
          </p:cNvPr>
          <p:cNvSpPr>
            <a:spLocks noGrp="1"/>
          </p:cNvSpPr>
          <p:nvPr>
            <p:ph type="sldNum" sz="quarter" idx="12"/>
          </p:nvPr>
        </p:nvSpPr>
        <p:spPr/>
        <p:txBody>
          <a:bodyPr/>
          <a:lstStyle/>
          <a:p>
            <a:fld id="{D6197BE6-B5D5-401B-B174-D31008E881A3}" type="slidenum">
              <a:rPr lang="el-GR" smtClean="0"/>
              <a:t>‹#›</a:t>
            </a:fld>
            <a:endParaRPr lang="el-GR"/>
          </a:p>
        </p:txBody>
      </p:sp>
    </p:spTree>
    <p:extLst>
      <p:ext uri="{BB962C8B-B14F-4D97-AF65-F5344CB8AC3E}">
        <p14:creationId xmlns:p14="http://schemas.microsoft.com/office/powerpoint/2010/main" val="14879920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9C70F121-CD91-4846-9ABB-0900D0A7E8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C0C317CF-D068-43F6-9B4D-E08EAD35E71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CE46412D-449F-41FB-B299-9936BC8F0DF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9A19BA-AE8C-4776-A1D0-5B96CFCEF8B9}" type="datetimeFigureOut">
              <a:rPr lang="el-GR" smtClean="0"/>
              <a:t>21/3/2024</a:t>
            </a:fld>
            <a:endParaRPr lang="el-GR"/>
          </a:p>
        </p:txBody>
      </p:sp>
      <p:sp>
        <p:nvSpPr>
          <p:cNvPr id="5" name="Θέση υποσέλιδου 4">
            <a:extLst>
              <a:ext uri="{FF2B5EF4-FFF2-40B4-BE49-F238E27FC236}">
                <a16:creationId xmlns:a16="http://schemas.microsoft.com/office/drawing/2014/main" id="{F474EB70-58BC-4754-9772-89870888B6E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D87C788C-58CC-4FE3-9FC9-48C1B1BFCE4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197BE6-B5D5-401B-B174-D31008E881A3}" type="slidenum">
              <a:rPr lang="el-GR" smtClean="0"/>
              <a:t>‹#›</a:t>
            </a:fld>
            <a:endParaRPr lang="el-GR"/>
          </a:p>
        </p:txBody>
      </p:sp>
    </p:spTree>
    <p:extLst>
      <p:ext uri="{BB962C8B-B14F-4D97-AF65-F5344CB8AC3E}">
        <p14:creationId xmlns:p14="http://schemas.microsoft.com/office/powerpoint/2010/main" val="3094868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cern.ch/" TargetMode="External"/><Relationship Id="rId2" Type="http://schemas.openxmlformats.org/officeDocument/2006/relationships/image" Target="../media/image15.jp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hyperlink" Target="http://www.cern.ch/" TargetMode="External"/><Relationship Id="rId2" Type="http://schemas.openxmlformats.org/officeDocument/2006/relationships/image" Target="../media/image16.jp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2.gif"/></Relationships>
</file>

<file path=ppt/slides/_rels/slide1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8.png"/></Relationships>
</file>

<file path=ppt/slides/_rels/slide2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3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physics4u.gr/blog/wp-content/uploads/2018/03/physics_blackboard.jpg" TargetMode="External"/><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Cern%20Detectors/Detectors.ppt" TargetMode="Externa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hyperlink" Target="http://www.cern.ch/"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4.jf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5" name="Rectangle 74">
            <a:extLst>
              <a:ext uri="{FF2B5EF4-FFF2-40B4-BE49-F238E27FC236}">
                <a16:creationId xmlns:a16="http://schemas.microsoft.com/office/drawing/2014/main" id="{4E1BEB12-92AF-4445-98AD-4C7756E7C9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D0522C2C-7B5C-48A7-A969-03941E5D2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9" name="Freeform 13">
            <a:extLst>
              <a:ext uri="{FF2B5EF4-FFF2-40B4-BE49-F238E27FC236}">
                <a16:creationId xmlns:a16="http://schemas.microsoft.com/office/drawing/2014/main" id="{9C682A1A-5B2D-4111-BBD6-62016563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69476" y="220196"/>
            <a:ext cx="9422524" cy="6637806"/>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1" name="Oval 80">
            <a:extLst>
              <a:ext uri="{FF2B5EF4-FFF2-40B4-BE49-F238E27FC236}">
                <a16:creationId xmlns:a16="http://schemas.microsoft.com/office/drawing/2014/main" id="{D6EE29F2-D77F-4BD0-A20B-334D316A1C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09800" y="2099696"/>
            <a:ext cx="1942241" cy="188955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3" name="Arc 82">
            <a:extLst>
              <a:ext uri="{FF2B5EF4-FFF2-40B4-BE49-F238E27FC236}">
                <a16:creationId xmlns:a16="http://schemas.microsoft.com/office/drawing/2014/main" id="{22D09ED2-868F-42C6-866E-F92E0CEF31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520172">
            <a:off x="1613162" y="1492572"/>
            <a:ext cx="2987899" cy="2987899"/>
          </a:xfrm>
          <a:prstGeom prst="arc">
            <a:avLst>
              <a:gd name="adj1" fmla="val 14455503"/>
              <a:gd name="adj2" fmla="val 227775"/>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Τίτλος 1">
            <a:extLst>
              <a:ext uri="{FF2B5EF4-FFF2-40B4-BE49-F238E27FC236}">
                <a16:creationId xmlns:a16="http://schemas.microsoft.com/office/drawing/2014/main" id="{88C938F1-8192-40BC-AA70-1FA48ED59513}"/>
              </a:ext>
            </a:extLst>
          </p:cNvPr>
          <p:cNvSpPr>
            <a:spLocks noGrp="1"/>
          </p:cNvSpPr>
          <p:nvPr>
            <p:ph type="ctrTitle"/>
          </p:nvPr>
        </p:nvSpPr>
        <p:spPr>
          <a:xfrm>
            <a:off x="3806458" y="1694606"/>
            <a:ext cx="7940567" cy="2751086"/>
          </a:xfrm>
        </p:spPr>
        <p:txBody>
          <a:bodyPr>
            <a:normAutofit/>
          </a:bodyPr>
          <a:lstStyle/>
          <a:p>
            <a:pPr algn="r">
              <a:lnSpc>
                <a:spcPct val="100000"/>
              </a:lnSpc>
            </a:pPr>
            <a:r>
              <a:rPr lang="el-GR" sz="4200" b="1" dirty="0">
                <a:solidFill>
                  <a:srgbClr val="C00000"/>
                </a:solidFill>
                <a:latin typeface="Times New Roman" panose="02020603050405020304" pitchFamily="18" charset="0"/>
                <a:cs typeface="Times New Roman" panose="02020603050405020304" pitchFamily="18" charset="0"/>
              </a:rPr>
              <a:t>Στοιχεία Πυρηνικής Φυσικής</a:t>
            </a:r>
            <a:br>
              <a:rPr lang="en-US" sz="4200" b="1" dirty="0">
                <a:solidFill>
                  <a:srgbClr val="C00000"/>
                </a:solidFill>
                <a:latin typeface="Times New Roman" panose="02020603050405020304" pitchFamily="18" charset="0"/>
                <a:cs typeface="Times New Roman" panose="02020603050405020304" pitchFamily="18" charset="0"/>
              </a:rPr>
            </a:br>
            <a:r>
              <a:rPr lang="el-GR" sz="4200" b="1" dirty="0">
                <a:solidFill>
                  <a:srgbClr val="C00000"/>
                </a:solidFill>
                <a:latin typeface="Times New Roman" panose="02020603050405020304" pitchFamily="18" charset="0"/>
                <a:cs typeface="Times New Roman" panose="02020603050405020304" pitchFamily="18" charset="0"/>
              </a:rPr>
              <a:t>και παραδείγματα εφαρμογών της</a:t>
            </a:r>
            <a:br>
              <a:rPr lang="en-US" sz="4200" b="1" dirty="0">
                <a:solidFill>
                  <a:srgbClr val="C00000"/>
                </a:solidFill>
                <a:latin typeface="Times New Roman" panose="02020603050405020304" pitchFamily="18" charset="0"/>
                <a:cs typeface="Times New Roman" panose="02020603050405020304" pitchFamily="18" charset="0"/>
              </a:rPr>
            </a:br>
            <a:r>
              <a:rPr lang="el-GR" sz="4200" b="1" dirty="0">
                <a:solidFill>
                  <a:srgbClr val="C00000"/>
                </a:solidFill>
                <a:latin typeface="Times New Roman" panose="02020603050405020304" pitchFamily="18" charset="0"/>
                <a:cs typeface="Times New Roman" panose="02020603050405020304" pitchFamily="18" charset="0"/>
              </a:rPr>
              <a:t>σε θέματα υγείας</a:t>
            </a:r>
          </a:p>
        </p:txBody>
      </p:sp>
      <p:sp>
        <p:nvSpPr>
          <p:cNvPr id="3" name="Υπότιτλος 2">
            <a:extLst>
              <a:ext uri="{FF2B5EF4-FFF2-40B4-BE49-F238E27FC236}">
                <a16:creationId xmlns:a16="http://schemas.microsoft.com/office/drawing/2014/main" id="{0BDC9C54-F26B-47B4-B362-36FDFD52CB06}"/>
              </a:ext>
            </a:extLst>
          </p:cNvPr>
          <p:cNvSpPr>
            <a:spLocks noGrp="1"/>
          </p:cNvSpPr>
          <p:nvPr>
            <p:ph type="subTitle" idx="1"/>
          </p:nvPr>
        </p:nvSpPr>
        <p:spPr>
          <a:xfrm>
            <a:off x="8229600" y="4782321"/>
            <a:ext cx="3453627" cy="801370"/>
          </a:xfrm>
          <a:solidFill>
            <a:schemeClr val="bg1"/>
          </a:solidFill>
          <a:ln>
            <a:solidFill>
              <a:srgbClr val="FF9900"/>
            </a:solidFill>
          </a:ln>
        </p:spPr>
        <p:txBody>
          <a:bodyPr>
            <a:normAutofit/>
          </a:bodyPr>
          <a:lstStyle/>
          <a:p>
            <a:r>
              <a:rPr lang="el-GR" sz="2000" b="1" dirty="0">
                <a:solidFill>
                  <a:schemeClr val="accent2">
                    <a:lumMod val="75000"/>
                  </a:schemeClr>
                </a:solidFill>
                <a:latin typeface="Times New Roman" panose="02020603050405020304" pitchFamily="18" charset="0"/>
              </a:rPr>
              <a:t>Τάσος Λιόλιος</a:t>
            </a:r>
          </a:p>
          <a:p>
            <a:r>
              <a:rPr lang="el-GR" sz="2000" b="1" dirty="0">
                <a:solidFill>
                  <a:schemeClr val="accent2">
                    <a:lumMod val="75000"/>
                  </a:schemeClr>
                </a:solidFill>
                <a:latin typeface="Times New Roman" panose="02020603050405020304" pitchFamily="18" charset="0"/>
              </a:rPr>
              <a:t>Καθηγητής Φυσικής ΑΠΘ</a:t>
            </a:r>
            <a:endParaRPr lang="el-GR" sz="2000" dirty="0">
              <a:solidFill>
                <a:schemeClr val="accent2">
                  <a:lumMod val="75000"/>
                </a:schemeClr>
              </a:solidFill>
              <a:latin typeface="Roboto"/>
            </a:endParaRPr>
          </a:p>
        </p:txBody>
      </p:sp>
      <p:pic>
        <p:nvPicPr>
          <p:cNvPr id="1030" name="Picture 6" descr="👉🏻">
            <a:extLst>
              <a:ext uri="{FF2B5EF4-FFF2-40B4-BE49-F238E27FC236}">
                <a16:creationId xmlns:a16="http://schemas.microsoft.com/office/drawing/2014/main" id="{2E76C98B-E32A-40F2-A519-4D0384AB20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0" y="0"/>
            <a:ext cx="152400" cy="152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62F3781-8FAF-E771-0150-65081B362CFA}"/>
              </a:ext>
            </a:extLst>
          </p:cNvPr>
          <p:cNvSpPr txBox="1"/>
          <p:nvPr/>
        </p:nvSpPr>
        <p:spPr>
          <a:xfrm>
            <a:off x="3261537" y="6036179"/>
            <a:ext cx="8421690" cy="400110"/>
          </a:xfrm>
          <a:prstGeom prst="rect">
            <a:avLst/>
          </a:prstGeom>
          <a:noFill/>
        </p:spPr>
        <p:txBody>
          <a:bodyPr wrap="square">
            <a:spAutoFit/>
          </a:bodyPr>
          <a:lstStyle/>
          <a:p>
            <a:pPr marL="0" marR="0" lvl="0" indent="0" algn="r" defTabSz="914400" rtl="0" eaLnBrk="0" fontAlgn="base" latinLnBrk="0" hangingPunct="0">
              <a:spcBef>
                <a:spcPct val="0"/>
              </a:spcBef>
              <a:spcAft>
                <a:spcPts val="600"/>
              </a:spcAft>
              <a:buClrTx/>
              <a:buSzTx/>
              <a:buFontTx/>
              <a:buNone/>
              <a:tabLst/>
            </a:pPr>
            <a:r>
              <a:rPr lang="el-GR" altLang="el-GR" sz="2000" i="1" dirty="0">
                <a:solidFill>
                  <a:srgbClr val="C00000"/>
                </a:solidFill>
                <a:latin typeface="Times New Roman" panose="02020603050405020304" pitchFamily="18" charset="0"/>
                <a:cs typeface="Times New Roman" panose="02020603050405020304" pitchFamily="18" charset="0"/>
              </a:rPr>
              <a:t>Δ</a:t>
            </a:r>
            <a:r>
              <a:rPr kumimoji="0" lang="el-GR" altLang="el-GR" sz="2000" b="0" i="1" u="none" strike="noStrike" cap="none" normalizeH="0" baseline="0" dirty="0">
                <a:ln>
                  <a:noFill/>
                </a:ln>
                <a:solidFill>
                  <a:srgbClr val="C00000"/>
                </a:solidFill>
                <a:effectLst/>
                <a:latin typeface="Times New Roman" panose="02020603050405020304" pitchFamily="18" charset="0"/>
                <a:cs typeface="Times New Roman" panose="02020603050405020304" pitchFamily="18" charset="0"/>
              </a:rPr>
              <a:t>ιαδικτυακό </a:t>
            </a:r>
            <a:r>
              <a:rPr kumimoji="0" lang="el-GR" altLang="el-GR" sz="2000" b="0" i="1" u="none" strike="noStrike" cap="none" normalizeH="0" baseline="0" dirty="0" err="1">
                <a:ln>
                  <a:noFill/>
                </a:ln>
                <a:solidFill>
                  <a:srgbClr val="C00000"/>
                </a:solidFill>
                <a:effectLst/>
                <a:latin typeface="Times New Roman" panose="02020603050405020304" pitchFamily="18" charset="0"/>
                <a:cs typeface="Times New Roman" panose="02020603050405020304" pitchFamily="18" charset="0"/>
              </a:rPr>
              <a:t>Masterclass</a:t>
            </a:r>
            <a:r>
              <a:rPr kumimoji="0" lang="en-US" altLang="el-GR" sz="2000" b="0" i="1" u="none" strike="noStrike" cap="none" normalizeH="0" baseline="0" dirty="0">
                <a:ln>
                  <a:noFill/>
                </a:ln>
                <a:solidFill>
                  <a:srgbClr val="C00000"/>
                </a:solidFill>
                <a:effectLst/>
                <a:latin typeface="Times New Roman" panose="02020603050405020304" pitchFamily="18" charset="0"/>
                <a:cs typeface="Times New Roman" panose="02020603050405020304" pitchFamily="18" charset="0"/>
              </a:rPr>
              <a:t> 	   </a:t>
            </a:r>
            <a:r>
              <a:rPr kumimoji="0" lang="el-GR" altLang="el-GR" sz="2000" b="0" i="1" u="none" strike="noStrike" cap="none" normalizeH="0" baseline="0" dirty="0">
                <a:ln>
                  <a:noFill/>
                </a:ln>
                <a:solidFill>
                  <a:srgbClr val="C00000"/>
                </a:solidFill>
                <a:effectLst/>
                <a:latin typeface="Times New Roman" panose="02020603050405020304" pitchFamily="18" charset="0"/>
                <a:cs typeface="Times New Roman" panose="02020603050405020304" pitchFamily="18" charset="0"/>
              </a:rPr>
              <a:t>Βιβλιοθήκη Βέροιας</a:t>
            </a:r>
            <a:r>
              <a:rPr kumimoji="0" lang="en-US" altLang="el-GR" sz="2000" b="0" i="1" u="none" strike="noStrike" cap="none" normalizeH="0" baseline="0" dirty="0">
                <a:ln>
                  <a:noFill/>
                </a:ln>
                <a:solidFill>
                  <a:srgbClr val="C00000"/>
                </a:solidFill>
                <a:effectLst/>
                <a:latin typeface="Times New Roman" panose="02020603050405020304" pitchFamily="18" charset="0"/>
                <a:cs typeface="Times New Roman" panose="02020603050405020304" pitchFamily="18" charset="0"/>
              </a:rPr>
              <a:t> </a:t>
            </a:r>
            <a:endParaRPr kumimoji="0" lang="el-GR" altLang="el-GR" sz="2000" b="0" i="1" u="none" strike="noStrike" cap="none" normalizeH="0" baseline="0" dirty="0">
              <a:ln>
                <a:noFill/>
              </a:ln>
              <a:solidFill>
                <a:srgbClr val="C00000"/>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94259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Θέση περιεχομένου 5">
            <a:extLst>
              <a:ext uri="{FF2B5EF4-FFF2-40B4-BE49-F238E27FC236}">
                <a16:creationId xmlns:a16="http://schemas.microsoft.com/office/drawing/2014/main" id="{44B1BEB9-B187-4C47-BE8F-D1077D24DBA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6946" y="159026"/>
            <a:ext cx="10457935" cy="6467061"/>
          </a:xfrm>
        </p:spPr>
      </p:pic>
      <p:sp>
        <p:nvSpPr>
          <p:cNvPr id="4" name="Θέση αριθμού διαφάνειας 3">
            <a:extLst>
              <a:ext uri="{FF2B5EF4-FFF2-40B4-BE49-F238E27FC236}">
                <a16:creationId xmlns:a16="http://schemas.microsoft.com/office/drawing/2014/main" id="{0BF329C1-7D3F-434B-BC4E-4C38BCA6834C}"/>
              </a:ext>
            </a:extLst>
          </p:cNvPr>
          <p:cNvSpPr>
            <a:spLocks noGrp="1"/>
          </p:cNvSpPr>
          <p:nvPr>
            <p:ph type="sldNum" sz="quarter" idx="12"/>
          </p:nvPr>
        </p:nvSpPr>
        <p:spPr/>
        <p:txBody>
          <a:bodyPr/>
          <a:lstStyle/>
          <a:p>
            <a:fld id="{F03EBE30-3689-42B7-ABF5-604AC779A0A8}" type="slidenum">
              <a:rPr lang="el-GR" smtClean="0"/>
              <a:t>10</a:t>
            </a:fld>
            <a:endParaRPr lang="el-GR"/>
          </a:p>
        </p:txBody>
      </p:sp>
      <p:sp>
        <p:nvSpPr>
          <p:cNvPr id="2" name="Οβάλ 1">
            <a:extLst>
              <a:ext uri="{FF2B5EF4-FFF2-40B4-BE49-F238E27FC236}">
                <a16:creationId xmlns:a16="http://schemas.microsoft.com/office/drawing/2014/main" id="{AC446B58-47A1-4617-A31B-1B65D082A17E}"/>
              </a:ext>
            </a:extLst>
          </p:cNvPr>
          <p:cNvSpPr/>
          <p:nvPr/>
        </p:nvSpPr>
        <p:spPr>
          <a:xfrm>
            <a:off x="106326" y="159027"/>
            <a:ext cx="1871330" cy="26798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5" name="Picture 3" descr="CERN -- European Laboratory for Particle Physics">
            <a:hlinkClick r:id="rId3"/>
            <a:extLst>
              <a:ext uri="{FF2B5EF4-FFF2-40B4-BE49-F238E27FC236}">
                <a16:creationId xmlns:a16="http://schemas.microsoft.com/office/drawing/2014/main" id="{FD2BC996-F930-4071-9075-1BE2BEBE0B4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001" y="241301"/>
            <a:ext cx="8223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5625296E-952B-41E9-FCA3-6A72CCFB206E}"/>
              </a:ext>
            </a:extLst>
          </p:cNvPr>
          <p:cNvSpPr txBox="1"/>
          <p:nvPr/>
        </p:nvSpPr>
        <p:spPr>
          <a:xfrm>
            <a:off x="2706253" y="148789"/>
            <a:ext cx="8018627" cy="430887"/>
          </a:xfrm>
          <a:prstGeom prst="rect">
            <a:avLst/>
          </a:prstGeom>
          <a:noFill/>
        </p:spPr>
        <p:txBody>
          <a:bodyPr wrap="square">
            <a:spAutoFit/>
          </a:bodyPr>
          <a:lstStyle/>
          <a:p>
            <a:r>
              <a:rPr lang="el-GR" altLang="el-GR" sz="2200" dirty="0">
                <a:solidFill>
                  <a:srgbClr val="C00000"/>
                </a:solidFill>
                <a:latin typeface="Roboto Slab"/>
                <a:ea typeface="+mj-ea"/>
                <a:cs typeface="Times New Roman" panose="02020603050405020304" pitchFamily="18" charset="0"/>
              </a:rPr>
              <a:t>Ένα άλλο από τα 4 μεγάλα πειράματα του </a:t>
            </a:r>
            <a:r>
              <a:rPr lang="en-US" altLang="el-GR" sz="2200" dirty="0">
                <a:solidFill>
                  <a:srgbClr val="C00000"/>
                </a:solidFill>
                <a:latin typeface="Roboto Slab"/>
                <a:ea typeface="+mj-ea"/>
                <a:cs typeface="Times New Roman" panose="02020603050405020304" pitchFamily="18" charset="0"/>
              </a:rPr>
              <a:t>CERN</a:t>
            </a:r>
            <a:r>
              <a:rPr lang="el-GR" altLang="el-GR" sz="2200" dirty="0">
                <a:solidFill>
                  <a:srgbClr val="C00000"/>
                </a:solidFill>
                <a:latin typeface="Roboto Slab"/>
                <a:ea typeface="+mj-ea"/>
                <a:cs typeface="Times New Roman" panose="02020603050405020304" pitchFamily="18" charset="0"/>
              </a:rPr>
              <a:t> είναι το</a:t>
            </a:r>
            <a:endParaRPr lang="el-GR" sz="2200" dirty="0"/>
          </a:p>
        </p:txBody>
      </p:sp>
    </p:spTree>
    <p:extLst>
      <p:ext uri="{BB962C8B-B14F-4D97-AF65-F5344CB8AC3E}">
        <p14:creationId xmlns:p14="http://schemas.microsoft.com/office/powerpoint/2010/main" val="1796221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Θέση περιεχομένου 5">
            <a:extLst>
              <a:ext uri="{FF2B5EF4-FFF2-40B4-BE49-F238E27FC236}">
                <a16:creationId xmlns:a16="http://schemas.microsoft.com/office/drawing/2014/main" id="{33B3545D-8957-4D55-855C-83B2CC4C438A}"/>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9274"/>
          <a:stretch/>
        </p:blipFill>
        <p:spPr>
          <a:xfrm>
            <a:off x="20" y="10"/>
            <a:ext cx="12191980" cy="6857990"/>
          </a:xfrm>
          <a:prstGeom prst="rect">
            <a:avLst/>
          </a:prstGeom>
        </p:spPr>
      </p:pic>
      <p:pic>
        <p:nvPicPr>
          <p:cNvPr id="5" name="Picture 3" descr="CERN -- European Laboratory for Particle Physics">
            <a:hlinkClick r:id="rId3"/>
            <a:extLst>
              <a:ext uri="{FF2B5EF4-FFF2-40B4-BE49-F238E27FC236}">
                <a16:creationId xmlns:a16="http://schemas.microsoft.com/office/drawing/2014/main" id="{70D3D0A3-9815-47AD-B434-7F8C3AB25F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001" y="241301"/>
            <a:ext cx="8223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92615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dirty="0">
                <a:solidFill>
                  <a:srgbClr val="00B050"/>
                </a:solidFill>
              </a:rPr>
              <a:t>Για τους επιταχυντές σωματιδίων</a:t>
            </a:r>
          </a:p>
        </p:txBody>
      </p:sp>
      <p:sp>
        <p:nvSpPr>
          <p:cNvPr id="3" name="Υπότιτλος 2"/>
          <p:cNvSpPr>
            <a:spLocks noGrp="1"/>
          </p:cNvSpPr>
          <p:nvPr>
            <p:ph type="subTitle" idx="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F03EBE30-3689-42B7-ABF5-604AC779A0A8}" type="slidenum">
              <a:rPr lang="el-GR" smtClean="0"/>
              <a:t>12</a:t>
            </a:fld>
            <a:endParaRPr lang="el-GR"/>
          </a:p>
        </p:txBody>
      </p:sp>
    </p:spTree>
    <p:extLst>
      <p:ext uri="{BB962C8B-B14F-4D97-AF65-F5344CB8AC3E}">
        <p14:creationId xmlns:p14="http://schemas.microsoft.com/office/powerpoint/2010/main" val="28943298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Εικόνα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0205" y="1776823"/>
            <a:ext cx="5300869" cy="4611835"/>
          </a:xfrm>
          <a:prstGeom prst="rect">
            <a:avLst/>
          </a:prstGeom>
        </p:spPr>
      </p:pic>
      <p:sp>
        <p:nvSpPr>
          <p:cNvPr id="490499" name="Rectangle 3"/>
          <p:cNvSpPr>
            <a:spLocks noGrp="1" noChangeArrowheads="1"/>
          </p:cNvSpPr>
          <p:nvPr>
            <p:ph type="title"/>
          </p:nvPr>
        </p:nvSpPr>
        <p:spPr>
          <a:xfrm>
            <a:off x="1590259" y="343243"/>
            <a:ext cx="8873159" cy="1484312"/>
          </a:xfrm>
        </p:spPr>
        <p:txBody>
          <a:bodyPr>
            <a:normAutofit/>
          </a:bodyPr>
          <a:lstStyle/>
          <a:p>
            <a:pPr algn="ctr" eaLnBrk="1" hangingPunct="1">
              <a:defRPr/>
            </a:pPr>
            <a:r>
              <a:rPr lang="el-GR" sz="2600" b="1" dirty="0">
                <a:solidFill>
                  <a:srgbClr val="0070C0"/>
                </a:solidFill>
                <a:effectLst>
                  <a:outerShdw blurRad="38100" dist="38100" dir="2700000" algn="tl">
                    <a:srgbClr val="C0C0C0"/>
                  </a:outerShdw>
                </a:effectLst>
              </a:rPr>
              <a:t>Ο ΧΩΡΟΣ ΔΕΝ ΕΙΝΑΙ ΚΕΝΟΣ, ΠΕΡΙΕΧΕΙ ΑΕΡΑ</a:t>
            </a:r>
            <a:br>
              <a:rPr lang="el-GR" sz="2600" b="1" dirty="0">
                <a:solidFill>
                  <a:srgbClr val="FF3300"/>
                </a:solidFill>
                <a:effectLst>
                  <a:outerShdw blurRad="38100" dist="38100" dir="2700000" algn="tl">
                    <a:srgbClr val="C0C0C0"/>
                  </a:outerShdw>
                </a:effectLst>
              </a:rPr>
            </a:br>
            <a:r>
              <a:rPr lang="el-GR" sz="2600" b="1" dirty="0">
                <a:solidFill>
                  <a:srgbClr val="FF3300"/>
                </a:solidFill>
                <a:effectLst>
                  <a:outerShdw blurRad="38100" dist="38100" dir="2700000" algn="tl">
                    <a:srgbClr val="C0C0C0"/>
                  </a:outerShdw>
                </a:effectLst>
              </a:rPr>
              <a:t>Ο αέρας αποτελεί εμπόδιο στην κίνηση των σωματιδίων </a:t>
            </a:r>
            <a:endParaRPr lang="en-US" sz="2600" dirty="0">
              <a:solidFill>
                <a:srgbClr val="0070C0"/>
              </a:solidFill>
              <a:effectLst>
                <a:outerShdw blurRad="38100" dist="38100" dir="2700000" algn="tl">
                  <a:srgbClr val="C0C0C0"/>
                </a:outerShdw>
              </a:effectLst>
            </a:endParaRPr>
          </a:p>
        </p:txBody>
      </p:sp>
      <p:pic>
        <p:nvPicPr>
          <p:cNvPr id="3" name="Εικόνα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6115374" y="2306650"/>
            <a:ext cx="3703724" cy="3106350"/>
          </a:xfrm>
          <a:prstGeom prst="rect">
            <a:avLst/>
          </a:prstGeom>
        </p:spPr>
      </p:pic>
      <p:sp>
        <p:nvSpPr>
          <p:cNvPr id="5" name="Βέλος: Δεξιό 4"/>
          <p:cNvSpPr/>
          <p:nvPr/>
        </p:nvSpPr>
        <p:spPr bwMode="auto">
          <a:xfrm>
            <a:off x="1703388" y="3789363"/>
            <a:ext cx="863600" cy="144462"/>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defRPr/>
            </a:pPr>
            <a:endParaRPr lang="el-GR">
              <a:effectLst>
                <a:outerShdw blurRad="38100" dist="38100" dir="2700000" algn="tl">
                  <a:srgbClr val="000000">
                    <a:alpha val="43137"/>
                  </a:srgbClr>
                </a:outerShdw>
              </a:effectLst>
              <a:cs typeface="Arial" charset="0"/>
            </a:endParaRPr>
          </a:p>
        </p:txBody>
      </p:sp>
      <p:sp>
        <p:nvSpPr>
          <p:cNvPr id="4" name="Ορθογώνιο 3"/>
          <p:cNvSpPr/>
          <p:nvPr/>
        </p:nvSpPr>
        <p:spPr>
          <a:xfrm>
            <a:off x="1218249" y="3542638"/>
            <a:ext cx="415498" cy="646331"/>
          </a:xfrm>
          <a:prstGeom prst="rect">
            <a:avLst/>
          </a:prstGeom>
        </p:spPr>
        <p:txBody>
          <a:bodyPr wrap="none">
            <a:spAutoFit/>
          </a:bodyPr>
          <a:lstStyle/>
          <a:p>
            <a:r>
              <a:rPr lang="el-GR" altLang="el-GR" sz="3600" b="1" dirty="0">
                <a:solidFill>
                  <a:srgbClr val="00B0F0"/>
                </a:solidFill>
                <a:latin typeface="Times New Roman" panose="02020603050405020304" pitchFamily="18" charset="0"/>
              </a:rPr>
              <a:t>?</a:t>
            </a:r>
            <a:endParaRPr lang="el-GR" sz="3600" b="1" dirty="0">
              <a:solidFill>
                <a:srgbClr val="00B0F0"/>
              </a:solidFill>
            </a:endParaRPr>
          </a:p>
        </p:txBody>
      </p:sp>
    </p:spTree>
    <p:extLst>
      <p:ext uri="{BB962C8B-B14F-4D97-AF65-F5344CB8AC3E}">
        <p14:creationId xmlns:p14="http://schemas.microsoft.com/office/powerpoint/2010/main" val="29101640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Ορθογώνιο 5"/>
          <p:cNvSpPr>
            <a:spLocks noChangeArrowheads="1"/>
          </p:cNvSpPr>
          <p:nvPr/>
        </p:nvSpPr>
        <p:spPr bwMode="auto">
          <a:xfrm>
            <a:off x="1919288" y="672762"/>
            <a:ext cx="3898416"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anose="02020603050405020304" pitchFamily="18" charset="0"/>
                <a:cs typeface="Arial" panose="020B0604020202020204" pitchFamily="34" charset="0"/>
              </a:defRPr>
            </a:lvl1pPr>
            <a:lvl2pPr marL="742950" indent="-285750">
              <a:defRPr>
                <a:solidFill>
                  <a:schemeClr val="tx1"/>
                </a:solidFill>
                <a:latin typeface="Times New Roman" panose="02020603050405020304" pitchFamily="18" charset="0"/>
                <a:cs typeface="Arial" panose="020B0604020202020204" pitchFamily="34" charset="0"/>
              </a:defRPr>
            </a:lvl2pPr>
            <a:lvl3pPr marL="1143000" indent="-228600">
              <a:defRPr>
                <a:solidFill>
                  <a:schemeClr val="tx1"/>
                </a:solidFill>
                <a:latin typeface="Times New Roman" panose="02020603050405020304" pitchFamily="18" charset="0"/>
                <a:cs typeface="Arial" panose="020B0604020202020204" pitchFamily="34" charset="0"/>
              </a:defRPr>
            </a:lvl3pPr>
            <a:lvl4pPr marL="1600200" indent="-228600">
              <a:defRPr>
                <a:solidFill>
                  <a:schemeClr val="tx1"/>
                </a:solidFill>
                <a:latin typeface="Times New Roman" panose="02020603050405020304" pitchFamily="18" charset="0"/>
                <a:cs typeface="Arial" panose="020B0604020202020204" pitchFamily="34" charset="0"/>
              </a:defRPr>
            </a:lvl4pPr>
            <a:lvl5pPr marL="2057400" indent="-228600">
              <a:defRPr>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9pPr>
          </a:lstStyle>
          <a:p>
            <a:r>
              <a:rPr lang="el-GR" altLang="el-GR" sz="2000" b="1" dirty="0">
                <a:solidFill>
                  <a:srgbClr val="0070C0"/>
                </a:solidFill>
              </a:rPr>
              <a:t>Για να μην χάνουν ενέργεια </a:t>
            </a:r>
            <a:r>
              <a:rPr lang="el-GR" altLang="el-GR" sz="2000" dirty="0">
                <a:solidFill>
                  <a:srgbClr val="0070C0"/>
                </a:solidFill>
              </a:rPr>
              <a:t>τα σωματίδια και να μπορεί να διατηρηθεί μια </a:t>
            </a:r>
            <a:r>
              <a:rPr lang="el-GR" altLang="el-GR" sz="2000" b="1" dirty="0">
                <a:solidFill>
                  <a:srgbClr val="0070C0"/>
                </a:solidFill>
              </a:rPr>
              <a:t>δέσμη σωματιδίων </a:t>
            </a:r>
            <a:r>
              <a:rPr lang="el-GR" altLang="el-GR" sz="2000" dirty="0">
                <a:solidFill>
                  <a:srgbClr val="0070C0"/>
                </a:solidFill>
              </a:rPr>
              <a:t>με πρακτικά απεριόριστη εμβέλεια, πρέπει τα σωματίδια να κινούνται μέσα σε </a:t>
            </a:r>
            <a:r>
              <a:rPr lang="el-GR" altLang="el-GR" sz="2000" b="1" dirty="0">
                <a:solidFill>
                  <a:srgbClr val="0070C0"/>
                </a:solidFill>
              </a:rPr>
              <a:t>πάρα πολύ υψηλό κενό. </a:t>
            </a:r>
            <a:r>
              <a:rPr lang="el-GR" altLang="el-GR" sz="2000" dirty="0">
                <a:solidFill>
                  <a:srgbClr val="0070C0"/>
                </a:solidFill>
              </a:rPr>
              <a:t>Τέτοιο κενό υπάρχει στο διάστημα και στους επιταχυντές!</a:t>
            </a:r>
          </a:p>
        </p:txBody>
      </p:sp>
      <p:pic>
        <p:nvPicPr>
          <p:cNvPr id="17413" name="Εικόνα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22939" y="972800"/>
            <a:ext cx="4532312" cy="216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Ορθογώνιο 12"/>
          <p:cNvSpPr/>
          <p:nvPr/>
        </p:nvSpPr>
        <p:spPr bwMode="auto">
          <a:xfrm>
            <a:off x="1847850" y="614025"/>
            <a:ext cx="8496300" cy="2868613"/>
          </a:xfrm>
          <a:prstGeom prst="rect">
            <a:avLst/>
          </a:prstGeom>
          <a:noFill/>
          <a:ln w="9525" cap="flat" cmpd="sng" algn="ctr">
            <a:solidFill>
              <a:srgbClr val="0000FF"/>
            </a:solidFill>
            <a:prstDash val="solid"/>
            <a:round/>
            <a:headEnd type="none" w="med" len="med"/>
            <a:tailEnd type="none" w="med" len="med"/>
          </a:ln>
          <a:effectLst/>
        </p:spPr>
        <p:txBody>
          <a:bodyPr/>
          <a:lstStyle/>
          <a:p>
            <a:pPr eaLnBrk="1" hangingPunct="1">
              <a:defRPr/>
            </a:pPr>
            <a:endParaRPr lang="el-GR">
              <a:effectLst>
                <a:outerShdw blurRad="38100" dist="38100" dir="2700000" algn="tl">
                  <a:srgbClr val="000000">
                    <a:alpha val="43137"/>
                  </a:srgbClr>
                </a:outerShdw>
              </a:effectLst>
              <a:cs typeface="Arial" charset="0"/>
            </a:endParaRPr>
          </a:p>
        </p:txBody>
      </p:sp>
      <p:sp>
        <p:nvSpPr>
          <p:cNvPr id="2" name="Ορθογώνιο 1"/>
          <p:cNvSpPr/>
          <p:nvPr/>
        </p:nvSpPr>
        <p:spPr>
          <a:xfrm>
            <a:off x="410817" y="3834297"/>
            <a:ext cx="3578087" cy="2092881"/>
          </a:xfrm>
          <a:prstGeom prst="rect">
            <a:avLst/>
          </a:prstGeom>
        </p:spPr>
        <p:txBody>
          <a:bodyPr wrap="square">
            <a:spAutoFit/>
          </a:bodyPr>
          <a:lstStyle/>
          <a:p>
            <a:r>
              <a:rPr lang="el-GR" altLang="el-GR" sz="2400" b="1" dirty="0">
                <a:solidFill>
                  <a:srgbClr val="FF0000"/>
                </a:solidFill>
              </a:rPr>
              <a:t>ΑΝΑΓΚΗ ΓΙΑ ΥΨΗΛΟ ΚΕΝΟ</a:t>
            </a:r>
          </a:p>
          <a:p>
            <a:endParaRPr lang="el-GR" altLang="el-GR" sz="1000" b="1" dirty="0">
              <a:solidFill>
                <a:srgbClr val="FF0000"/>
              </a:solidFill>
            </a:endParaRPr>
          </a:p>
          <a:p>
            <a:r>
              <a:rPr lang="el-GR" altLang="el-GR" sz="2400" b="1" dirty="0">
                <a:solidFill>
                  <a:srgbClr val="FF0000"/>
                </a:solidFill>
              </a:rPr>
              <a:t>Οι επιταχυντές επιταχύνουν τα σωματίδια μόνο μέσα σε πολύ υψηλό κενό!</a:t>
            </a:r>
            <a:endParaRPr lang="el-GR" sz="2400" dirty="0">
              <a:solidFill>
                <a:srgbClr val="FF0000"/>
              </a:solidFill>
            </a:endParaRPr>
          </a:p>
        </p:txBody>
      </p:sp>
      <p:pic>
        <p:nvPicPr>
          <p:cNvPr id="3" name="Εικόνα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6714" y="3817596"/>
            <a:ext cx="3485322" cy="2899427"/>
          </a:xfrm>
          <a:prstGeom prst="rect">
            <a:avLst/>
          </a:prstGeom>
        </p:spPr>
      </p:pic>
      <p:sp>
        <p:nvSpPr>
          <p:cNvPr id="4" name="Ορθογώνιο 3"/>
          <p:cNvSpPr/>
          <p:nvPr/>
        </p:nvSpPr>
        <p:spPr>
          <a:xfrm>
            <a:off x="8621484" y="3972796"/>
            <a:ext cx="1893171" cy="1938992"/>
          </a:xfrm>
          <a:prstGeom prst="rect">
            <a:avLst/>
          </a:prstGeom>
        </p:spPr>
        <p:txBody>
          <a:bodyPr wrap="square">
            <a:spAutoFit/>
          </a:bodyPr>
          <a:lstStyle/>
          <a:p>
            <a:r>
              <a:rPr lang="el-GR" altLang="el-GR" sz="2000" b="1" dirty="0">
                <a:solidFill>
                  <a:srgbClr val="FF0000"/>
                </a:solidFill>
              </a:rPr>
              <a:t>Σωλήνες με υψηλό κενό </a:t>
            </a:r>
            <a:r>
              <a:rPr lang="el-GR" altLang="el-GR" sz="2000" dirty="0">
                <a:solidFill>
                  <a:srgbClr val="FF0000"/>
                </a:solidFill>
              </a:rPr>
              <a:t>μέσα στους οποίους επιταχύνονται τα σωματίδια.</a:t>
            </a:r>
            <a:endParaRPr lang="el-GR" sz="2000" dirty="0">
              <a:solidFill>
                <a:srgbClr val="FF0000"/>
              </a:solidFill>
            </a:endParaRPr>
          </a:p>
        </p:txBody>
      </p:sp>
      <p:cxnSp>
        <p:nvCxnSpPr>
          <p:cNvPr id="6" name="Ευθύγραμμο βέλος σύνδεσης 5"/>
          <p:cNvCxnSpPr>
            <a:cxnSpLocks/>
          </p:cNvCxnSpPr>
          <p:nvPr/>
        </p:nvCxnSpPr>
        <p:spPr>
          <a:xfrm flipH="1">
            <a:off x="6665843" y="4234380"/>
            <a:ext cx="1785136" cy="1139687"/>
          </a:xfrm>
          <a:prstGeom prst="straightConnector1">
            <a:avLst/>
          </a:prstGeom>
          <a:ln w="28575">
            <a:solidFill>
              <a:srgbClr val="FF000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Ευθύγραμμο βέλος σύνδεσης 13"/>
          <p:cNvCxnSpPr>
            <a:cxnSpLocks/>
          </p:cNvCxnSpPr>
          <p:nvPr/>
        </p:nvCxnSpPr>
        <p:spPr>
          <a:xfrm flipH="1">
            <a:off x="5446644" y="4234380"/>
            <a:ext cx="2991083" cy="1139687"/>
          </a:xfrm>
          <a:prstGeom prst="straightConnector1">
            <a:avLst/>
          </a:prstGeom>
          <a:ln w="28575">
            <a:solidFill>
              <a:srgbClr val="FF000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81699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ΣΧΗΜΑ ΤΩΝ ΕΠΙΤΑΧΥΝΤΩΝ</a:t>
            </a:r>
          </a:p>
        </p:txBody>
      </p:sp>
      <p:sp>
        <p:nvSpPr>
          <p:cNvPr id="3" name="Θέση περιεχομένου 2"/>
          <p:cNvSpPr>
            <a:spLocks noGrp="1"/>
          </p:cNvSpPr>
          <p:nvPr>
            <p:ph idx="1"/>
          </p:nvPr>
        </p:nvSpPr>
        <p:spPr>
          <a:xfrm>
            <a:off x="838200" y="1391478"/>
            <a:ext cx="10515600" cy="1859885"/>
          </a:xfrm>
        </p:spPr>
        <p:txBody>
          <a:bodyPr/>
          <a:lstStyle/>
          <a:p>
            <a:pPr marL="0" indent="0">
              <a:lnSpc>
                <a:spcPct val="100000"/>
              </a:lnSpc>
              <a:buNone/>
            </a:pPr>
            <a:r>
              <a:rPr lang="el-GR" dirty="0"/>
              <a:t>Ένας επιταχυντής φορτισμένων σωματιδίων μπορεί να είναι </a:t>
            </a:r>
            <a:r>
              <a:rPr lang="el-GR" dirty="0">
                <a:solidFill>
                  <a:srgbClr val="0070C0"/>
                </a:solidFill>
              </a:rPr>
              <a:t>ευθύγραμμος</a:t>
            </a:r>
            <a:r>
              <a:rPr lang="el-GR" dirty="0"/>
              <a:t> (</a:t>
            </a:r>
            <a:r>
              <a:rPr lang="en-US" dirty="0"/>
              <a:t>LINEAR ACCELERATOR) </a:t>
            </a:r>
            <a:r>
              <a:rPr lang="el-GR" dirty="0"/>
              <a:t>ή να είναι (περίπου) </a:t>
            </a:r>
            <a:r>
              <a:rPr lang="el-GR" dirty="0">
                <a:solidFill>
                  <a:srgbClr val="C00000"/>
                </a:solidFill>
              </a:rPr>
              <a:t>κυκλικός</a:t>
            </a:r>
            <a:r>
              <a:rPr lang="el-GR" dirty="0"/>
              <a:t>  </a:t>
            </a:r>
            <a:r>
              <a:rPr lang="en-US" dirty="0"/>
              <a:t>(CYCLOTRON, SYNCHROTRON,…)</a:t>
            </a:r>
            <a:r>
              <a:rPr lang="el-GR" dirty="0"/>
              <a:t>.</a:t>
            </a:r>
            <a:r>
              <a:rPr lang="en-US" dirty="0"/>
              <a:t> </a:t>
            </a:r>
            <a:r>
              <a:rPr lang="el-GR" dirty="0">
                <a:solidFill>
                  <a:srgbClr val="002060"/>
                </a:solidFill>
              </a:rPr>
              <a:t>Ο </a:t>
            </a:r>
            <a:r>
              <a:rPr lang="en-US" dirty="0">
                <a:solidFill>
                  <a:srgbClr val="002060"/>
                </a:solidFill>
              </a:rPr>
              <a:t>LHC </a:t>
            </a:r>
            <a:r>
              <a:rPr lang="el-GR" dirty="0">
                <a:solidFill>
                  <a:srgbClr val="002060"/>
                </a:solidFill>
              </a:rPr>
              <a:t>στο </a:t>
            </a:r>
            <a:r>
              <a:rPr lang="en-US" dirty="0">
                <a:solidFill>
                  <a:srgbClr val="002060"/>
                </a:solidFill>
              </a:rPr>
              <a:t>CERN</a:t>
            </a:r>
            <a:r>
              <a:rPr lang="el-GR" dirty="0">
                <a:solidFill>
                  <a:srgbClr val="002060"/>
                </a:solidFill>
              </a:rPr>
              <a:t> είναι κυκλικός.</a:t>
            </a:r>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4419" y="3251363"/>
            <a:ext cx="5261581" cy="2503735"/>
          </a:xfrm>
          <a:prstGeom prst="rect">
            <a:avLst/>
          </a:prstGeom>
        </p:spPr>
      </p:pic>
      <p:pic>
        <p:nvPicPr>
          <p:cNvPr id="5" name="Θέση περιεχομένου 3"/>
          <p:cNvPicPr>
            <a:picLocks noChangeAspect="1"/>
          </p:cNvPicPr>
          <p:nvPr/>
        </p:nvPicPr>
        <p:blipFill rotWithShape="1">
          <a:blip r:embed="rId3">
            <a:extLst>
              <a:ext uri="{28A0092B-C50C-407E-A947-70E740481C1C}">
                <a14:useLocalDpi xmlns:a14="http://schemas.microsoft.com/office/drawing/2010/main" val="0"/>
              </a:ext>
            </a:extLst>
          </a:blip>
          <a:srcRect l="715" r="844" b="3"/>
          <a:stretch/>
        </p:blipFill>
        <p:spPr>
          <a:xfrm>
            <a:off x="6785115" y="3251363"/>
            <a:ext cx="4248647" cy="2912345"/>
          </a:xfrm>
          <a:prstGeom prst="rect">
            <a:avLst/>
          </a:prstGeom>
        </p:spPr>
      </p:pic>
      <p:sp>
        <p:nvSpPr>
          <p:cNvPr id="6" name="Θέση αριθμού διαφάνειας 5"/>
          <p:cNvSpPr>
            <a:spLocks noGrp="1"/>
          </p:cNvSpPr>
          <p:nvPr>
            <p:ph type="sldNum" sz="quarter" idx="12"/>
          </p:nvPr>
        </p:nvSpPr>
        <p:spPr/>
        <p:txBody>
          <a:bodyPr/>
          <a:lstStyle/>
          <a:p>
            <a:fld id="{F03EBE30-3689-42B7-ABF5-604AC779A0A8}" type="slidenum">
              <a:rPr lang="el-GR" smtClean="0"/>
              <a:t>15</a:t>
            </a:fld>
            <a:endParaRPr lang="el-GR"/>
          </a:p>
        </p:txBody>
      </p:sp>
      <p:sp>
        <p:nvSpPr>
          <p:cNvPr id="7" name="Ορθογώνιο 6"/>
          <p:cNvSpPr/>
          <p:nvPr/>
        </p:nvSpPr>
        <p:spPr>
          <a:xfrm>
            <a:off x="6652591" y="5605669"/>
            <a:ext cx="1258956" cy="4770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val="20459996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ΣΧΗΜΑ ΤΩΝ ΕΠΙΤΑΧΥΝΤΩΝ</a:t>
            </a:r>
          </a:p>
        </p:txBody>
      </p:sp>
      <p:sp>
        <p:nvSpPr>
          <p:cNvPr id="3" name="Θέση περιεχομένου 2"/>
          <p:cNvSpPr>
            <a:spLocks noGrp="1"/>
          </p:cNvSpPr>
          <p:nvPr>
            <p:ph idx="1"/>
          </p:nvPr>
        </p:nvSpPr>
        <p:spPr>
          <a:xfrm>
            <a:off x="838200" y="1391478"/>
            <a:ext cx="10515600" cy="1859885"/>
          </a:xfrm>
        </p:spPr>
        <p:txBody>
          <a:bodyPr/>
          <a:lstStyle/>
          <a:p>
            <a:pPr marL="0" indent="0">
              <a:lnSpc>
                <a:spcPct val="100000"/>
              </a:lnSpc>
              <a:buNone/>
            </a:pPr>
            <a:r>
              <a:rPr lang="el-GR" dirty="0"/>
              <a:t>Ένας επιταχυντής φορτισμένων σωματιδίων μπορεί να είναι </a:t>
            </a:r>
            <a:r>
              <a:rPr lang="el-GR" dirty="0">
                <a:solidFill>
                  <a:srgbClr val="0070C0"/>
                </a:solidFill>
              </a:rPr>
              <a:t>ευθύγραμμος</a:t>
            </a:r>
            <a:r>
              <a:rPr lang="el-GR" dirty="0"/>
              <a:t> (</a:t>
            </a:r>
            <a:r>
              <a:rPr lang="en-US" dirty="0"/>
              <a:t>LINEAR ACCELERATOR) </a:t>
            </a:r>
            <a:r>
              <a:rPr lang="el-GR" dirty="0"/>
              <a:t>ή να είναι (περίπου) </a:t>
            </a:r>
            <a:r>
              <a:rPr lang="el-GR" dirty="0">
                <a:solidFill>
                  <a:srgbClr val="C00000"/>
                </a:solidFill>
              </a:rPr>
              <a:t>κυκλικός</a:t>
            </a:r>
            <a:r>
              <a:rPr lang="el-GR" dirty="0"/>
              <a:t>  </a:t>
            </a:r>
            <a:r>
              <a:rPr lang="en-US" dirty="0"/>
              <a:t>(CYCLOTRON, SYNCHROTRON,…)</a:t>
            </a:r>
            <a:r>
              <a:rPr lang="el-GR" dirty="0"/>
              <a:t>.</a:t>
            </a:r>
            <a:r>
              <a:rPr lang="en-US" dirty="0"/>
              <a:t> </a:t>
            </a:r>
            <a:r>
              <a:rPr lang="el-GR" dirty="0">
                <a:solidFill>
                  <a:srgbClr val="002060"/>
                </a:solidFill>
              </a:rPr>
              <a:t>Ο </a:t>
            </a:r>
            <a:r>
              <a:rPr lang="en-US" dirty="0">
                <a:solidFill>
                  <a:srgbClr val="002060"/>
                </a:solidFill>
              </a:rPr>
              <a:t>LHC </a:t>
            </a:r>
            <a:r>
              <a:rPr lang="el-GR" dirty="0">
                <a:solidFill>
                  <a:srgbClr val="002060"/>
                </a:solidFill>
              </a:rPr>
              <a:t>στο </a:t>
            </a:r>
            <a:r>
              <a:rPr lang="en-US" dirty="0">
                <a:solidFill>
                  <a:srgbClr val="002060"/>
                </a:solidFill>
              </a:rPr>
              <a:t>CERN</a:t>
            </a:r>
            <a:r>
              <a:rPr lang="el-GR" dirty="0">
                <a:solidFill>
                  <a:srgbClr val="002060"/>
                </a:solidFill>
              </a:rPr>
              <a:t> είναι κυκλικός.</a:t>
            </a:r>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4419" y="2920059"/>
            <a:ext cx="5261581" cy="2503735"/>
          </a:xfrm>
          <a:prstGeom prst="rect">
            <a:avLst/>
          </a:prstGeom>
        </p:spPr>
      </p:pic>
      <p:sp>
        <p:nvSpPr>
          <p:cNvPr id="6" name="Θέση αριθμού διαφάνειας 5"/>
          <p:cNvSpPr>
            <a:spLocks noGrp="1"/>
          </p:cNvSpPr>
          <p:nvPr>
            <p:ph type="sldNum" sz="quarter" idx="12"/>
          </p:nvPr>
        </p:nvSpPr>
        <p:spPr/>
        <p:txBody>
          <a:bodyPr/>
          <a:lstStyle/>
          <a:p>
            <a:fld id="{F03EBE30-3689-42B7-ABF5-604AC779A0A8}" type="slidenum">
              <a:rPr lang="el-GR" smtClean="0"/>
              <a:t>16</a:t>
            </a:fld>
            <a:endParaRPr lang="el-GR"/>
          </a:p>
        </p:txBody>
      </p:sp>
      <p:sp>
        <p:nvSpPr>
          <p:cNvPr id="8" name="Ορθογώνιο 7"/>
          <p:cNvSpPr/>
          <p:nvPr/>
        </p:nvSpPr>
        <p:spPr>
          <a:xfrm>
            <a:off x="5486399" y="4888439"/>
            <a:ext cx="6109253" cy="1754326"/>
          </a:xfrm>
          <a:prstGeom prst="rect">
            <a:avLst/>
          </a:prstGeom>
        </p:spPr>
        <p:txBody>
          <a:bodyPr wrap="square">
            <a:spAutoFit/>
          </a:bodyPr>
          <a:lstStyle/>
          <a:p>
            <a:r>
              <a:rPr lang="el-GR" dirty="0">
                <a:solidFill>
                  <a:srgbClr val="0070C0"/>
                </a:solidFill>
              </a:rPr>
              <a:t>ΠΩΣ ΓΙΝΕΤΑΙ Η ΕΠΙΤΑΧΥΝΣΗ: Μια γεννήτρια υψηλής συχνότητας </a:t>
            </a:r>
            <a:r>
              <a:rPr lang="en-US" dirty="0">
                <a:solidFill>
                  <a:srgbClr val="0070C0"/>
                </a:solidFill>
              </a:rPr>
              <a:t>(AC) </a:t>
            </a:r>
            <a:r>
              <a:rPr lang="el-GR" dirty="0">
                <a:solidFill>
                  <a:srgbClr val="0070C0"/>
                </a:solidFill>
              </a:rPr>
              <a:t>δημιουργεί ένα ηλεκτρομαγνητικό (ΗΜ) κύμα, κινούμενο κατά μήκος του επιταχυντή. Σωματίδια με θετικό φορτίο που θα βρεθούν λίγο μπροστά από την (θετική) κορυφή του ΗΜ κύματος, υφίστανται μια δύναμη που τα ωθεί προς τα εμπρός και τα επιταχύνει.</a:t>
            </a:r>
          </a:p>
        </p:txBody>
      </p:sp>
      <p:pic>
        <p:nvPicPr>
          <p:cNvPr id="5" name="Εικόνα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26593" y="5167094"/>
            <a:ext cx="2556226" cy="1594852"/>
          </a:xfrm>
          <a:prstGeom prst="rect">
            <a:avLst/>
          </a:prstGeom>
        </p:spPr>
      </p:pic>
    </p:spTree>
    <p:extLst>
      <p:ext uri="{BB962C8B-B14F-4D97-AF65-F5344CB8AC3E}">
        <p14:creationId xmlns:p14="http://schemas.microsoft.com/office/powerpoint/2010/main" val="27403962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669773" y="147751"/>
            <a:ext cx="7222435" cy="2232301"/>
          </a:xfrm>
        </p:spPr>
        <p:txBody>
          <a:bodyPr>
            <a:normAutofit/>
          </a:bodyPr>
          <a:lstStyle/>
          <a:p>
            <a:r>
              <a:rPr lang="el-GR" sz="2400" dirty="0">
                <a:solidFill>
                  <a:srgbClr val="C00000"/>
                </a:solidFill>
                <a:latin typeface="Times New Roman" panose="02020603050405020304" pitchFamily="18" charset="0"/>
                <a:cs typeface="Times New Roman" panose="02020603050405020304" pitchFamily="18" charset="0"/>
              </a:rPr>
              <a:t>ΕΡΩΤΗΣΗ ΓΙΑ ΤΟΥΣ ΚΥΚΛΙΚΟΥΣ ΕΠΙΤΑΧΥΝΤΕΣ: Πώς μπορούμε να κάνουμε τα φορτισμένα σωματίδια να ακολουθήσουν </a:t>
            </a:r>
            <a:r>
              <a:rPr lang="el-GR" sz="2400" b="1" dirty="0">
                <a:solidFill>
                  <a:srgbClr val="C00000"/>
                </a:solidFill>
                <a:latin typeface="Times New Roman" panose="02020603050405020304" pitchFamily="18" charset="0"/>
                <a:cs typeface="Times New Roman" panose="02020603050405020304" pitchFamily="18" charset="0"/>
              </a:rPr>
              <a:t>καμπύλη τροχιά</a:t>
            </a:r>
            <a:r>
              <a:rPr lang="el-GR" sz="2400" dirty="0">
                <a:solidFill>
                  <a:srgbClr val="C00000"/>
                </a:solidFill>
                <a:latin typeface="Times New Roman" panose="02020603050405020304" pitchFamily="18" charset="0"/>
                <a:cs typeface="Times New Roman" panose="02020603050405020304" pitchFamily="18" charset="0"/>
              </a:rPr>
              <a:t>;</a:t>
            </a:r>
            <a:br>
              <a:rPr lang="el-GR" sz="2400" dirty="0">
                <a:solidFill>
                  <a:srgbClr val="C00000"/>
                </a:solidFill>
                <a:latin typeface="Times New Roman" panose="02020603050405020304" pitchFamily="18" charset="0"/>
                <a:cs typeface="Times New Roman" panose="02020603050405020304" pitchFamily="18" charset="0"/>
              </a:rPr>
            </a:br>
            <a:r>
              <a:rPr lang="el-GR" sz="2400" dirty="0">
                <a:solidFill>
                  <a:srgbClr val="C00000"/>
                </a:solidFill>
                <a:latin typeface="Times New Roman" panose="02020603050405020304" pitchFamily="18" charset="0"/>
                <a:cs typeface="Times New Roman" panose="02020603050405020304" pitchFamily="18" charset="0"/>
              </a:rPr>
              <a:t>    </a:t>
            </a:r>
            <a:br>
              <a:rPr lang="el-GR" sz="2400" dirty="0">
                <a:solidFill>
                  <a:srgbClr val="C00000"/>
                </a:solidFill>
                <a:latin typeface="Times New Roman" panose="02020603050405020304" pitchFamily="18" charset="0"/>
                <a:cs typeface="Times New Roman" panose="02020603050405020304" pitchFamily="18" charset="0"/>
              </a:rPr>
            </a:br>
            <a:r>
              <a:rPr lang="el-GR" sz="2400" dirty="0">
                <a:solidFill>
                  <a:srgbClr val="C00000"/>
                </a:solidFill>
                <a:latin typeface="Times New Roman" panose="02020603050405020304" pitchFamily="18" charset="0"/>
                <a:cs typeface="Times New Roman" panose="02020603050405020304" pitchFamily="18" charset="0"/>
              </a:rPr>
              <a:t>ΑΠΑΝΤΗΣΗ: Εφαρμόζοντας στο χώρο όπου κινούνται ένα </a:t>
            </a:r>
            <a:r>
              <a:rPr lang="el-GR" sz="2400" b="1" dirty="0">
                <a:solidFill>
                  <a:srgbClr val="C00000"/>
                </a:solidFill>
                <a:latin typeface="Times New Roman" panose="02020603050405020304" pitchFamily="18" charset="0"/>
                <a:cs typeface="Times New Roman" panose="02020603050405020304" pitchFamily="18" charset="0"/>
              </a:rPr>
              <a:t>ηλεκτρικό</a:t>
            </a:r>
            <a:r>
              <a:rPr lang="el-GR" sz="2400" dirty="0">
                <a:solidFill>
                  <a:srgbClr val="C00000"/>
                </a:solidFill>
                <a:latin typeface="Times New Roman" panose="02020603050405020304" pitchFamily="18" charset="0"/>
                <a:cs typeface="Times New Roman" panose="02020603050405020304" pitchFamily="18" charset="0"/>
              </a:rPr>
              <a:t> </a:t>
            </a:r>
            <a:r>
              <a:rPr lang="el-GR" sz="2400" b="1" dirty="0">
                <a:solidFill>
                  <a:srgbClr val="C00000"/>
                </a:solidFill>
                <a:latin typeface="Times New Roman" panose="02020603050405020304" pitchFamily="18" charset="0"/>
                <a:cs typeface="Times New Roman" panose="02020603050405020304" pitchFamily="18" charset="0"/>
              </a:rPr>
              <a:t>πεδίο</a:t>
            </a:r>
            <a:r>
              <a:rPr lang="el-GR" sz="2400" dirty="0">
                <a:solidFill>
                  <a:srgbClr val="C00000"/>
                </a:solidFill>
                <a:latin typeface="Times New Roman" panose="02020603050405020304" pitchFamily="18" charset="0"/>
                <a:cs typeface="Times New Roman" panose="02020603050405020304" pitchFamily="18" charset="0"/>
              </a:rPr>
              <a:t> ή ένα </a:t>
            </a:r>
            <a:r>
              <a:rPr lang="el-GR" sz="2400" b="1" dirty="0">
                <a:solidFill>
                  <a:srgbClr val="C00000"/>
                </a:solidFill>
                <a:latin typeface="Times New Roman" panose="02020603050405020304" pitchFamily="18" charset="0"/>
                <a:cs typeface="Times New Roman" panose="02020603050405020304" pitchFamily="18" charset="0"/>
              </a:rPr>
              <a:t>μαγνητικό πεδίο</a:t>
            </a:r>
            <a:r>
              <a:rPr lang="el-GR" sz="2400" dirty="0">
                <a:solidFill>
                  <a:srgbClr val="C00000"/>
                </a:solidFill>
                <a:latin typeface="Times New Roman" panose="02020603050405020304" pitchFamily="18" charset="0"/>
                <a:cs typeface="Times New Roman" panose="02020603050405020304" pitchFamily="18" charset="0"/>
              </a:rPr>
              <a:t>. </a:t>
            </a:r>
          </a:p>
        </p:txBody>
      </p:sp>
      <p:pic>
        <p:nvPicPr>
          <p:cNvPr id="5" name="Εικόνα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4061" y="2563466"/>
            <a:ext cx="6096000" cy="3771900"/>
          </a:xfrm>
          <a:prstGeom prst="rect">
            <a:avLst/>
          </a:prstGeom>
          <a:ln>
            <a:solidFill>
              <a:schemeClr val="accent1"/>
            </a:solidFill>
          </a:ln>
        </p:spPr>
      </p:pic>
      <p:sp>
        <p:nvSpPr>
          <p:cNvPr id="3" name="Θέση αριθμού διαφάνειας 2"/>
          <p:cNvSpPr>
            <a:spLocks noGrp="1"/>
          </p:cNvSpPr>
          <p:nvPr>
            <p:ph type="sldNum" sz="quarter" idx="12"/>
          </p:nvPr>
        </p:nvSpPr>
        <p:spPr/>
        <p:txBody>
          <a:bodyPr/>
          <a:lstStyle/>
          <a:p>
            <a:fld id="{F03EBE30-3689-42B7-ABF5-604AC779A0A8}" type="slidenum">
              <a:rPr lang="el-GR" smtClean="0"/>
              <a:t>17</a:t>
            </a:fld>
            <a:endParaRPr lang="el-GR"/>
          </a:p>
        </p:txBody>
      </p:sp>
      <p:sp>
        <p:nvSpPr>
          <p:cNvPr id="4" name="Ορθογώνιο 3"/>
          <p:cNvSpPr/>
          <p:nvPr/>
        </p:nvSpPr>
        <p:spPr>
          <a:xfrm>
            <a:off x="5274361" y="2557946"/>
            <a:ext cx="2888973" cy="3771900"/>
          </a:xfrm>
          <a:prstGeom prst="rect">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7" name="Εικόνα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6784" y="2563466"/>
            <a:ext cx="4348011" cy="3771900"/>
          </a:xfrm>
          <a:prstGeom prst="rect">
            <a:avLst/>
          </a:prstGeom>
          <a:ln>
            <a:solidFill>
              <a:srgbClr val="C00000"/>
            </a:solidFill>
          </a:ln>
        </p:spPr>
      </p:pic>
      <p:pic>
        <p:nvPicPr>
          <p:cNvPr id="8" name="Θέση περιεχομένου 3"/>
          <p:cNvPicPr>
            <a:picLocks noChangeAspect="1"/>
          </p:cNvPicPr>
          <p:nvPr/>
        </p:nvPicPr>
        <p:blipFill rotWithShape="1">
          <a:blip r:embed="rId4" cstate="print">
            <a:extLst>
              <a:ext uri="{28A0092B-C50C-407E-A947-70E740481C1C}">
                <a14:useLocalDpi xmlns:a14="http://schemas.microsoft.com/office/drawing/2010/main" val="0"/>
              </a:ext>
            </a:extLst>
          </a:blip>
          <a:srcRect l="715" r="844" b="3"/>
          <a:stretch/>
        </p:blipFill>
        <p:spPr>
          <a:xfrm>
            <a:off x="9329531" y="516335"/>
            <a:ext cx="2274075" cy="1558824"/>
          </a:xfrm>
          <a:prstGeom prst="rect">
            <a:avLst/>
          </a:prstGeom>
        </p:spPr>
      </p:pic>
    </p:spTree>
    <p:extLst>
      <p:ext uri="{BB962C8B-B14F-4D97-AF65-F5344CB8AC3E}">
        <p14:creationId xmlns:p14="http://schemas.microsoft.com/office/powerpoint/2010/main" val="4009079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rotWithShape="1">
          <a:blip r:embed="rId2">
            <a:extLst>
              <a:ext uri="{28A0092B-C50C-407E-A947-70E740481C1C}">
                <a14:useLocalDpi xmlns:a14="http://schemas.microsoft.com/office/drawing/2010/main" val="0"/>
              </a:ext>
            </a:extLst>
          </a:blip>
          <a:srcRect l="5808" r="5808" b="-2"/>
          <a:stretch/>
        </p:blipFill>
        <p:spPr>
          <a:xfrm>
            <a:off x="4639056" y="10"/>
            <a:ext cx="7552944" cy="6857990"/>
          </a:xfrm>
          <a:prstGeom prst="rect">
            <a:avLst/>
          </a:prstGeom>
          <a:effectLst/>
        </p:spPr>
      </p:pic>
      <p:sp>
        <p:nvSpPr>
          <p:cNvPr id="2" name="Τίτλος 1"/>
          <p:cNvSpPr>
            <a:spLocks noGrp="1"/>
          </p:cNvSpPr>
          <p:nvPr>
            <p:ph type="title"/>
          </p:nvPr>
        </p:nvSpPr>
        <p:spPr>
          <a:xfrm>
            <a:off x="648929" y="403982"/>
            <a:ext cx="3651467" cy="629691"/>
          </a:xfrm>
        </p:spPr>
        <p:txBody>
          <a:bodyPr>
            <a:normAutofit fontScale="90000"/>
          </a:bodyPr>
          <a:lstStyle/>
          <a:p>
            <a:r>
              <a:rPr lang="en-US" b="1" dirty="0"/>
              <a:t>Cyclotron</a:t>
            </a:r>
            <a:endParaRPr lang="el-GR" b="1" dirty="0"/>
          </a:p>
        </p:txBody>
      </p:sp>
      <p:sp>
        <p:nvSpPr>
          <p:cNvPr id="3" name="Θέση περιεχομένου 2"/>
          <p:cNvSpPr>
            <a:spLocks noGrp="1"/>
          </p:cNvSpPr>
          <p:nvPr>
            <p:ph idx="1"/>
          </p:nvPr>
        </p:nvSpPr>
        <p:spPr>
          <a:xfrm>
            <a:off x="503582" y="1179448"/>
            <a:ext cx="3922643" cy="4982813"/>
          </a:xfrm>
        </p:spPr>
        <p:txBody>
          <a:bodyPr>
            <a:noAutofit/>
          </a:bodyPr>
          <a:lstStyle/>
          <a:p>
            <a:pPr marL="0" indent="0">
              <a:buNone/>
            </a:pPr>
            <a:r>
              <a:rPr lang="el-GR" sz="2000" dirty="0">
                <a:solidFill>
                  <a:srgbClr val="252525"/>
                </a:solidFill>
              </a:rPr>
              <a:t>Το ΚΥΚΛΟΤΡΟΝ</a:t>
            </a:r>
            <a:r>
              <a:rPr lang="en-US" sz="2000" dirty="0">
                <a:solidFill>
                  <a:srgbClr val="252525"/>
                </a:solidFill>
              </a:rPr>
              <a:t> </a:t>
            </a:r>
            <a:r>
              <a:rPr lang="el-GR" sz="2000" dirty="0">
                <a:solidFill>
                  <a:srgbClr val="252525"/>
                </a:solidFill>
              </a:rPr>
              <a:t>είναι ένας τύπος επιταχυντή σωματιδίων με σταθερό ομογενές μαγνητικό πεδίο (</a:t>
            </a:r>
            <a:r>
              <a:rPr lang="en-US" sz="2000" dirty="0"/>
              <a:t>a magnetic resonance accelerator</a:t>
            </a:r>
            <a:r>
              <a:rPr lang="el-GR" sz="2000" dirty="0"/>
              <a:t>)</a:t>
            </a:r>
            <a:r>
              <a:rPr lang="el-GR" sz="2000" dirty="0">
                <a:solidFill>
                  <a:srgbClr val="252525"/>
                </a:solidFill>
              </a:rPr>
              <a:t>. Τα σωματίδια ακολουθούν σπειροειδή τροχιά αυξανόμενης ακτίνας. </a:t>
            </a:r>
          </a:p>
          <a:p>
            <a:pPr marL="0" indent="0">
              <a:buNone/>
            </a:pPr>
            <a:r>
              <a:rPr lang="el-GR" sz="2000" dirty="0">
                <a:solidFill>
                  <a:srgbClr val="252525"/>
                </a:solidFill>
              </a:rPr>
              <a:t>Εφευρέθηκε από τον</a:t>
            </a:r>
            <a:r>
              <a:rPr lang="en-US" sz="2000" dirty="0">
                <a:solidFill>
                  <a:srgbClr val="252525"/>
                </a:solidFill>
              </a:rPr>
              <a:t> </a:t>
            </a:r>
            <a:r>
              <a:rPr lang="en-US" sz="2000" dirty="0">
                <a:solidFill>
                  <a:srgbClr val="0B0080"/>
                </a:solidFill>
              </a:rPr>
              <a:t>Ernest O.</a:t>
            </a:r>
            <a:r>
              <a:rPr lang="el-GR" sz="2000" dirty="0">
                <a:solidFill>
                  <a:srgbClr val="0B0080"/>
                </a:solidFill>
              </a:rPr>
              <a:t> </a:t>
            </a:r>
            <a:r>
              <a:rPr lang="en-US" sz="2000" b="1" dirty="0">
                <a:solidFill>
                  <a:srgbClr val="0B0080"/>
                </a:solidFill>
              </a:rPr>
              <a:t>Lawrence</a:t>
            </a:r>
            <a:r>
              <a:rPr lang="el-GR" sz="2000" b="1" dirty="0">
                <a:solidFill>
                  <a:srgbClr val="0B0080"/>
                </a:solidFill>
              </a:rPr>
              <a:t> </a:t>
            </a:r>
            <a:r>
              <a:rPr lang="en-US" sz="2000" dirty="0">
                <a:solidFill>
                  <a:srgbClr val="252525"/>
                </a:solidFill>
              </a:rPr>
              <a:t>(</a:t>
            </a:r>
            <a:r>
              <a:rPr lang="el-GR" sz="2000" dirty="0">
                <a:solidFill>
                  <a:srgbClr val="252525"/>
                </a:solidFill>
              </a:rPr>
              <a:t>βραβείο</a:t>
            </a:r>
            <a:r>
              <a:rPr lang="en-US" sz="2000" dirty="0">
                <a:solidFill>
                  <a:srgbClr val="252525"/>
                </a:solidFill>
              </a:rPr>
              <a:t> </a:t>
            </a:r>
            <a:r>
              <a:rPr lang="en-US" sz="2000" dirty="0">
                <a:solidFill>
                  <a:srgbClr val="0B0080"/>
                </a:solidFill>
              </a:rPr>
              <a:t>Nobel </a:t>
            </a:r>
            <a:r>
              <a:rPr lang="el-GR" sz="2000" dirty="0">
                <a:solidFill>
                  <a:srgbClr val="0B0080"/>
                </a:solidFill>
              </a:rPr>
              <a:t>Φυσικής</a:t>
            </a:r>
            <a:r>
              <a:rPr lang="el-GR" sz="2000" dirty="0">
                <a:solidFill>
                  <a:srgbClr val="252525"/>
                </a:solidFill>
              </a:rPr>
              <a:t>, </a:t>
            </a:r>
            <a:r>
              <a:rPr lang="en-US" sz="2000" dirty="0">
                <a:solidFill>
                  <a:srgbClr val="252525"/>
                </a:solidFill>
              </a:rPr>
              <a:t>1939) </a:t>
            </a:r>
            <a:r>
              <a:rPr lang="el-GR" sz="2000" dirty="0">
                <a:solidFill>
                  <a:srgbClr val="252525"/>
                </a:solidFill>
              </a:rPr>
              <a:t>και κατασκευάστηκε από τον </a:t>
            </a:r>
            <a:r>
              <a:rPr lang="en-US" sz="2000" dirty="0">
                <a:solidFill>
                  <a:srgbClr val="252525"/>
                </a:solidFill>
              </a:rPr>
              <a:t>PhD student </a:t>
            </a:r>
            <a:r>
              <a:rPr lang="en-US" sz="2000" dirty="0">
                <a:solidFill>
                  <a:srgbClr val="0B0080"/>
                </a:solidFill>
              </a:rPr>
              <a:t>Stanley </a:t>
            </a:r>
            <a:r>
              <a:rPr lang="en-US" sz="2000" b="1" dirty="0">
                <a:solidFill>
                  <a:srgbClr val="0B0080"/>
                </a:solidFill>
              </a:rPr>
              <a:t>Livingston</a:t>
            </a:r>
            <a:r>
              <a:rPr lang="el-GR" sz="2000" dirty="0">
                <a:solidFill>
                  <a:srgbClr val="0B0080"/>
                </a:solidFill>
              </a:rPr>
              <a:t>, </a:t>
            </a:r>
            <a:r>
              <a:rPr lang="el-GR" sz="2000" dirty="0"/>
              <a:t>στο</a:t>
            </a:r>
            <a:r>
              <a:rPr lang="el-GR" sz="2000" dirty="0">
                <a:solidFill>
                  <a:srgbClr val="0B0080"/>
                </a:solidFill>
              </a:rPr>
              <a:t> </a:t>
            </a:r>
            <a:r>
              <a:rPr lang="en-US" sz="2000" dirty="0"/>
              <a:t>Berkeley, California</a:t>
            </a:r>
            <a:r>
              <a:rPr lang="el-GR" sz="2000" dirty="0"/>
              <a:t>, </a:t>
            </a:r>
            <a:r>
              <a:rPr lang="el-GR" sz="2000" dirty="0">
                <a:solidFill>
                  <a:srgbClr val="252525"/>
                </a:solidFill>
              </a:rPr>
              <a:t>το</a:t>
            </a:r>
            <a:r>
              <a:rPr lang="en-US" sz="2000" dirty="0">
                <a:solidFill>
                  <a:srgbClr val="252525"/>
                </a:solidFill>
              </a:rPr>
              <a:t> 193</a:t>
            </a:r>
            <a:r>
              <a:rPr lang="el-GR" sz="2000" dirty="0">
                <a:solidFill>
                  <a:srgbClr val="252525"/>
                </a:solidFill>
              </a:rPr>
              <a:t>2. Το </a:t>
            </a:r>
            <a:r>
              <a:rPr lang="el-GR" sz="2000" dirty="0" err="1">
                <a:solidFill>
                  <a:srgbClr val="252525"/>
                </a:solidFill>
              </a:rPr>
              <a:t>κύκλοτρον</a:t>
            </a:r>
            <a:r>
              <a:rPr lang="el-GR" sz="2000" dirty="0">
                <a:solidFill>
                  <a:srgbClr val="252525"/>
                </a:solidFill>
              </a:rPr>
              <a:t> έδωσε για πρώτη φορά στην ιστορία σωματίδια κινητικής ενέργειας 1</a:t>
            </a:r>
            <a:r>
              <a:rPr lang="en-US" sz="2000" dirty="0"/>
              <a:t>.22 MeV</a:t>
            </a:r>
            <a:r>
              <a:rPr lang="el-GR" sz="2000" dirty="0"/>
              <a:t>.</a:t>
            </a:r>
            <a:endParaRPr lang="en-US" sz="2000" dirty="0">
              <a:solidFill>
                <a:srgbClr val="252525"/>
              </a:solidFill>
            </a:endParaRPr>
          </a:p>
          <a:p>
            <a:pPr marL="0" indent="0">
              <a:buNone/>
            </a:pPr>
            <a:endParaRPr lang="el-GR" sz="1600" dirty="0"/>
          </a:p>
          <a:p>
            <a:pPr marL="0" indent="0">
              <a:buNone/>
            </a:pPr>
            <a:r>
              <a:rPr lang="en-US" sz="1600" dirty="0"/>
              <a:t>In the picture, Ernest Lawrence and M. Stanley Livingston in front of the </a:t>
            </a:r>
            <a:r>
              <a:rPr lang="en-US" sz="1600" b="1" dirty="0"/>
              <a:t>cyclotron at Berkeley.</a:t>
            </a:r>
          </a:p>
          <a:p>
            <a:pPr marL="0" indent="0">
              <a:buNone/>
            </a:pPr>
            <a:endParaRPr lang="el-GR" sz="2000" dirty="0"/>
          </a:p>
        </p:txBody>
      </p:sp>
      <p:sp>
        <p:nvSpPr>
          <p:cNvPr id="5" name="Θέση αριθμού διαφάνειας 4"/>
          <p:cNvSpPr>
            <a:spLocks noGrp="1"/>
          </p:cNvSpPr>
          <p:nvPr>
            <p:ph type="sldNum" sz="quarter" idx="12"/>
          </p:nvPr>
        </p:nvSpPr>
        <p:spPr/>
        <p:txBody>
          <a:bodyPr/>
          <a:lstStyle/>
          <a:p>
            <a:fld id="{F03EBE30-3689-42B7-ABF5-604AC779A0A8}" type="slidenum">
              <a:rPr lang="el-GR" smtClean="0"/>
              <a:t>18</a:t>
            </a:fld>
            <a:endParaRPr lang="el-GR"/>
          </a:p>
        </p:txBody>
      </p:sp>
    </p:spTree>
    <p:extLst>
      <p:ext uri="{BB962C8B-B14F-4D97-AF65-F5344CB8AC3E}">
        <p14:creationId xmlns:p14="http://schemas.microsoft.com/office/powerpoint/2010/main" val="17478035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Θέση περιεχομένου 3"/>
          <p:cNvPicPr>
            <a:picLocks noChangeAspect="1"/>
          </p:cNvPicPr>
          <p:nvPr/>
        </p:nvPicPr>
        <p:blipFill rotWithShape="1">
          <a:blip r:embed="rId2">
            <a:extLst>
              <a:ext uri="{28A0092B-C50C-407E-A947-70E740481C1C}">
                <a14:useLocalDpi xmlns:a14="http://schemas.microsoft.com/office/drawing/2010/main" val="0"/>
              </a:ext>
            </a:extLst>
          </a:blip>
          <a:srcRect l="715" r="844" b="3"/>
          <a:stretch/>
        </p:blipFill>
        <p:spPr>
          <a:xfrm>
            <a:off x="927654" y="2551522"/>
            <a:ext cx="5666633" cy="3884340"/>
          </a:xfrm>
          <a:prstGeom prst="rect">
            <a:avLst/>
          </a:prstGeom>
        </p:spPr>
      </p:pic>
      <p:sp>
        <p:nvSpPr>
          <p:cNvPr id="2" name="Τίτλος 1"/>
          <p:cNvSpPr>
            <a:spLocks noGrp="1"/>
          </p:cNvSpPr>
          <p:nvPr>
            <p:ph type="title"/>
          </p:nvPr>
        </p:nvSpPr>
        <p:spPr>
          <a:xfrm>
            <a:off x="745437" y="99090"/>
            <a:ext cx="2898913" cy="629780"/>
          </a:xfrm>
        </p:spPr>
        <p:txBody>
          <a:bodyPr>
            <a:normAutofit fontScale="90000"/>
          </a:bodyPr>
          <a:lstStyle/>
          <a:p>
            <a:r>
              <a:rPr lang="en-US" dirty="0">
                <a:solidFill>
                  <a:srgbClr val="002060"/>
                </a:solidFill>
              </a:rPr>
              <a:t>Synchrotron</a:t>
            </a:r>
            <a:endParaRPr lang="el-GR" dirty="0">
              <a:solidFill>
                <a:srgbClr val="002060"/>
              </a:solidFill>
            </a:endParaRPr>
          </a:p>
        </p:txBody>
      </p:sp>
      <p:sp>
        <p:nvSpPr>
          <p:cNvPr id="8" name="Content Placeholder 7"/>
          <p:cNvSpPr>
            <a:spLocks noGrp="1"/>
          </p:cNvSpPr>
          <p:nvPr>
            <p:ph idx="1"/>
          </p:nvPr>
        </p:nvSpPr>
        <p:spPr>
          <a:xfrm>
            <a:off x="7089915" y="2551522"/>
            <a:ext cx="4625008" cy="4048060"/>
          </a:xfrm>
        </p:spPr>
        <p:txBody>
          <a:bodyPr>
            <a:normAutofit fontScale="55000" lnSpcReduction="20000"/>
          </a:bodyPr>
          <a:lstStyle/>
          <a:p>
            <a:pPr>
              <a:lnSpc>
                <a:spcPct val="120000"/>
              </a:lnSpc>
            </a:pPr>
            <a:r>
              <a:rPr lang="en-US" dirty="0"/>
              <a:t>The synchrotron is one of the first accelerator concepts to enable the </a:t>
            </a:r>
            <a:r>
              <a:rPr lang="en-US" b="1" dirty="0">
                <a:solidFill>
                  <a:srgbClr val="0070C0"/>
                </a:solidFill>
              </a:rPr>
              <a:t>construction of large-scale facilities</a:t>
            </a:r>
            <a:r>
              <a:rPr lang="en-US" dirty="0"/>
              <a:t>, since bending, beam focusing and acceleration can be separated into different components. The most powerful modern particle accelerators use versions of the synchrotron design. The largest synchrotron-type accelerator is the 27 km-circumference </a:t>
            </a:r>
            <a:r>
              <a:rPr lang="en-US" b="1" dirty="0">
                <a:solidFill>
                  <a:srgbClr val="0070C0"/>
                </a:solidFill>
              </a:rPr>
              <a:t>Large Hadron Collider (LHC) </a:t>
            </a:r>
            <a:r>
              <a:rPr lang="en-US" dirty="0"/>
              <a:t>built in 2008 by CERN.</a:t>
            </a:r>
          </a:p>
          <a:p>
            <a:pPr>
              <a:lnSpc>
                <a:spcPct val="120000"/>
              </a:lnSpc>
            </a:pPr>
            <a:r>
              <a:rPr lang="en-US" dirty="0"/>
              <a:t>The synchrotron principle was invented by Vladimir </a:t>
            </a:r>
            <a:r>
              <a:rPr lang="en-US" dirty="0" err="1"/>
              <a:t>Veksler</a:t>
            </a:r>
            <a:r>
              <a:rPr lang="en-US" dirty="0"/>
              <a:t> in 1944. Edwin McMillan constructed the first electron synchrotron in 1945, arriving at the idea independently, having missed </a:t>
            </a:r>
            <a:r>
              <a:rPr lang="en-US" dirty="0" err="1"/>
              <a:t>Veksler's</a:t>
            </a:r>
            <a:r>
              <a:rPr lang="en-US" dirty="0"/>
              <a:t> publication (which was only available in a Soviet journal, although in English).</a:t>
            </a:r>
            <a:r>
              <a:rPr lang="en-US" baseline="30000" dirty="0"/>
              <a:t> </a:t>
            </a:r>
            <a:r>
              <a:rPr lang="en-US" dirty="0"/>
              <a:t>The first proton synchrotron was designed by Sir Marcus Oliphant</a:t>
            </a:r>
            <a:r>
              <a:rPr lang="en-US" baseline="30000" dirty="0"/>
              <a:t> </a:t>
            </a:r>
            <a:r>
              <a:rPr lang="en-US" dirty="0"/>
              <a:t>and built in 1952.</a:t>
            </a:r>
          </a:p>
        </p:txBody>
      </p:sp>
      <p:sp>
        <p:nvSpPr>
          <p:cNvPr id="3" name="Ορθογώνιο 2"/>
          <p:cNvSpPr/>
          <p:nvPr/>
        </p:nvSpPr>
        <p:spPr>
          <a:xfrm>
            <a:off x="546656" y="759552"/>
            <a:ext cx="11022493" cy="1631216"/>
          </a:xfrm>
          <a:prstGeom prst="rect">
            <a:avLst/>
          </a:prstGeom>
        </p:spPr>
        <p:txBody>
          <a:bodyPr wrap="square">
            <a:spAutoFit/>
          </a:bodyPr>
          <a:lstStyle/>
          <a:p>
            <a:r>
              <a:rPr lang="el-GR" sz="2000" b="1" dirty="0">
                <a:solidFill>
                  <a:srgbClr val="002060"/>
                </a:solidFill>
              </a:rPr>
              <a:t>ΣΥΓΧΡΟΤΡΟΝ</a:t>
            </a:r>
            <a:r>
              <a:rPr lang="en-US" sz="2000" dirty="0"/>
              <a:t> </a:t>
            </a:r>
            <a:r>
              <a:rPr lang="el-GR" sz="2000" dirty="0"/>
              <a:t>είναι ένας τύπος επιταχυντή, διάδοχος του </a:t>
            </a:r>
            <a:r>
              <a:rPr lang="el-GR" sz="2000" dirty="0" err="1"/>
              <a:t>κυκλότρου</a:t>
            </a:r>
            <a:r>
              <a:rPr lang="el-GR" sz="2000" dirty="0"/>
              <a:t>. Εδώ, η δέσμη των επιταχυνόμενων σωματιδίων κινείται συνεχώς μέσα σε μια καθορισμένη κυκλική διάταξη.</a:t>
            </a:r>
            <a:r>
              <a:rPr lang="en-US" sz="2000" dirty="0"/>
              <a:t> </a:t>
            </a:r>
            <a:r>
              <a:rPr lang="el-GR" sz="2000" dirty="0"/>
              <a:t>Το μαγνητικό πεδίο που απαιτείται για να ακολουθούν τα σωματίδια καμπύλη τροχιά αυξάνεται συνεχώς κατά την διαδικασία επιτάχυνσης με τέτοιο τρόπο ώστε να υπάρχει </a:t>
            </a:r>
            <a:r>
              <a:rPr lang="el-GR" sz="2000" b="1" i="1" dirty="0">
                <a:solidFill>
                  <a:srgbClr val="002060"/>
                </a:solidFill>
              </a:rPr>
              <a:t>συγχρονισμός</a:t>
            </a:r>
            <a:r>
              <a:rPr lang="el-GR" sz="2000" dirty="0"/>
              <a:t> της έντασης του πεδίου με την αυξανόμενη κινητική ενέργεια των σωματιδίων.</a:t>
            </a:r>
            <a:r>
              <a:rPr lang="en-US" sz="2000" dirty="0"/>
              <a:t> </a:t>
            </a:r>
            <a:endParaRPr lang="en-US" sz="2000" dirty="0">
              <a:solidFill>
                <a:srgbClr val="002060"/>
              </a:solidFill>
            </a:endParaRPr>
          </a:p>
        </p:txBody>
      </p:sp>
      <p:sp>
        <p:nvSpPr>
          <p:cNvPr id="4" name="Θέση αριθμού διαφάνειας 3"/>
          <p:cNvSpPr>
            <a:spLocks noGrp="1"/>
          </p:cNvSpPr>
          <p:nvPr>
            <p:ph type="sldNum" sz="quarter" idx="12"/>
          </p:nvPr>
        </p:nvSpPr>
        <p:spPr/>
        <p:txBody>
          <a:bodyPr/>
          <a:lstStyle/>
          <a:p>
            <a:fld id="{F03EBE30-3689-42B7-ABF5-604AC779A0A8}" type="slidenum">
              <a:rPr lang="el-GR" smtClean="0"/>
              <a:t>19</a:t>
            </a:fld>
            <a:endParaRPr lang="el-GR"/>
          </a:p>
        </p:txBody>
      </p:sp>
    </p:spTree>
    <p:extLst>
      <p:ext uri="{BB962C8B-B14F-4D97-AF65-F5344CB8AC3E}">
        <p14:creationId xmlns:p14="http://schemas.microsoft.com/office/powerpoint/2010/main" val="33237460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8F7AFB9A-7364-478C-B48B-8523CDD9AE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Freeform: Shape 13">
            <a:extLst>
              <a:ext uri="{FF2B5EF4-FFF2-40B4-BE49-F238E27FC236}">
                <a16:creationId xmlns:a16="http://schemas.microsoft.com/office/drawing/2014/main" id="{36678033-86B6-40E6-BE90-78D8ED4E3A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96002" cy="6858000"/>
          </a:xfrm>
          <a:custGeom>
            <a:avLst/>
            <a:gdLst>
              <a:gd name="connsiteX0" fmla="*/ 0 w 6096002"/>
              <a:gd name="connsiteY0" fmla="*/ 0 h 6858000"/>
              <a:gd name="connsiteX1" fmla="*/ 4885967 w 6096002"/>
              <a:gd name="connsiteY1" fmla="*/ 0 h 6858000"/>
              <a:gd name="connsiteX2" fmla="*/ 4946007 w 6096002"/>
              <a:gd name="connsiteY2" fmla="*/ 69271 h 6858000"/>
              <a:gd name="connsiteX3" fmla="*/ 6096002 w 6096002"/>
              <a:gd name="connsiteY3" fmla="*/ 3429000 h 6858000"/>
              <a:gd name="connsiteX4" fmla="*/ 4946007 w 6096002"/>
              <a:gd name="connsiteY4" fmla="*/ 6788730 h 6858000"/>
              <a:gd name="connsiteX5" fmla="*/ 4885967 w 6096002"/>
              <a:gd name="connsiteY5" fmla="*/ 6858000 h 6858000"/>
              <a:gd name="connsiteX6" fmla="*/ 0 w 609600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2" h="6858000">
                <a:moveTo>
                  <a:pt x="0" y="0"/>
                </a:moveTo>
                <a:lnTo>
                  <a:pt x="4885967" y="0"/>
                </a:lnTo>
                <a:lnTo>
                  <a:pt x="4946007" y="69271"/>
                </a:lnTo>
                <a:cubicBezTo>
                  <a:pt x="5656533" y="929100"/>
                  <a:pt x="6096002" y="2116944"/>
                  <a:pt x="6096002" y="3429000"/>
                </a:cubicBezTo>
                <a:cubicBezTo>
                  <a:pt x="6096002" y="4741056"/>
                  <a:pt x="5656533" y="5928900"/>
                  <a:pt x="4946007" y="6788730"/>
                </a:cubicBezTo>
                <a:lnTo>
                  <a:pt x="4885967"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Freeform: Shape 15">
            <a:extLst>
              <a:ext uri="{FF2B5EF4-FFF2-40B4-BE49-F238E27FC236}">
                <a16:creationId xmlns:a16="http://schemas.microsoft.com/office/drawing/2014/main" id="{D2542E1A-076E-4A34-BB67-2BF961754E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85370" cy="6858000"/>
          </a:xfrm>
          <a:custGeom>
            <a:avLst/>
            <a:gdLst>
              <a:gd name="connsiteX0" fmla="*/ 0 w 6085370"/>
              <a:gd name="connsiteY0" fmla="*/ 0 h 6858000"/>
              <a:gd name="connsiteX1" fmla="*/ 4875335 w 6085370"/>
              <a:gd name="connsiteY1" fmla="*/ 0 h 6858000"/>
              <a:gd name="connsiteX2" fmla="*/ 4935375 w 6085370"/>
              <a:gd name="connsiteY2" fmla="*/ 69271 h 6858000"/>
              <a:gd name="connsiteX3" fmla="*/ 6085370 w 6085370"/>
              <a:gd name="connsiteY3" fmla="*/ 3429000 h 6858000"/>
              <a:gd name="connsiteX4" fmla="*/ 4935375 w 6085370"/>
              <a:gd name="connsiteY4" fmla="*/ 6788730 h 6858000"/>
              <a:gd name="connsiteX5" fmla="*/ 4875335 w 6085370"/>
              <a:gd name="connsiteY5" fmla="*/ 6858000 h 6858000"/>
              <a:gd name="connsiteX6" fmla="*/ 0 w 608537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5370" h="6858000">
                <a:moveTo>
                  <a:pt x="0" y="0"/>
                </a:moveTo>
                <a:lnTo>
                  <a:pt x="4875335" y="0"/>
                </a:lnTo>
                <a:lnTo>
                  <a:pt x="4935375" y="69271"/>
                </a:lnTo>
                <a:cubicBezTo>
                  <a:pt x="5645901" y="929100"/>
                  <a:pt x="6085370" y="2116944"/>
                  <a:pt x="6085370" y="3429000"/>
                </a:cubicBezTo>
                <a:cubicBezTo>
                  <a:pt x="6085370" y="4741056"/>
                  <a:pt x="5645901" y="5928900"/>
                  <a:pt x="4935375" y="6788730"/>
                </a:cubicBezTo>
                <a:lnTo>
                  <a:pt x="4875335"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Τίτλος 1">
            <a:extLst>
              <a:ext uri="{FF2B5EF4-FFF2-40B4-BE49-F238E27FC236}">
                <a16:creationId xmlns:a16="http://schemas.microsoft.com/office/drawing/2014/main" id="{145DBBCD-E150-41FF-ADCA-3275ED495E6F}"/>
              </a:ext>
            </a:extLst>
          </p:cNvPr>
          <p:cNvSpPr>
            <a:spLocks noGrp="1"/>
          </p:cNvSpPr>
          <p:nvPr>
            <p:ph type="title"/>
          </p:nvPr>
        </p:nvSpPr>
        <p:spPr>
          <a:xfrm>
            <a:off x="438913" y="859536"/>
            <a:ext cx="4832802" cy="1243584"/>
          </a:xfrm>
        </p:spPr>
        <p:txBody>
          <a:bodyPr>
            <a:normAutofit/>
          </a:bodyPr>
          <a:lstStyle/>
          <a:p>
            <a:r>
              <a:rPr lang="el-GR" sz="3400" dirty="0">
                <a:solidFill>
                  <a:srgbClr val="C00000"/>
                </a:solidFill>
                <a:effectLst/>
                <a:latin typeface="Roboto Slab"/>
                <a:ea typeface="Calibri" panose="020F0502020204030204" pitchFamily="34" charset="0"/>
                <a:cs typeface="Times New Roman" panose="02020603050405020304" pitchFamily="18" charset="0"/>
              </a:rPr>
              <a:t>Βασική Επιστήμη</a:t>
            </a:r>
            <a:br>
              <a:rPr lang="en-US" sz="3400" dirty="0">
                <a:solidFill>
                  <a:srgbClr val="C00000"/>
                </a:solidFill>
                <a:effectLst/>
                <a:latin typeface="Roboto Slab"/>
                <a:ea typeface="Calibri" panose="020F0502020204030204" pitchFamily="34" charset="0"/>
                <a:cs typeface="Times New Roman" panose="02020603050405020304" pitchFamily="18" charset="0"/>
              </a:rPr>
            </a:br>
            <a:r>
              <a:rPr lang="el-GR" sz="3400" dirty="0">
                <a:solidFill>
                  <a:srgbClr val="C00000"/>
                </a:solidFill>
                <a:effectLst/>
                <a:latin typeface="Roboto Slab"/>
                <a:ea typeface="Calibri" panose="020F0502020204030204" pitchFamily="34" charset="0"/>
                <a:cs typeface="Times New Roman" panose="02020603050405020304" pitchFamily="18" charset="0"/>
              </a:rPr>
              <a:t>και σε τι χρησιμεύει</a:t>
            </a:r>
            <a:endParaRPr lang="el-GR" sz="3400" dirty="0">
              <a:solidFill>
                <a:srgbClr val="C00000"/>
              </a:solidFill>
            </a:endParaRPr>
          </a:p>
        </p:txBody>
      </p:sp>
      <p:sp>
        <p:nvSpPr>
          <p:cNvPr id="18" name="Rectangle 17">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0" name="Rectangle 19">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8912" y="2185062"/>
            <a:ext cx="498348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Θέση περιεχομένου 2">
            <a:extLst>
              <a:ext uri="{FF2B5EF4-FFF2-40B4-BE49-F238E27FC236}">
                <a16:creationId xmlns:a16="http://schemas.microsoft.com/office/drawing/2014/main" id="{197713CE-683A-4893-9B05-A86396EB5396}"/>
              </a:ext>
            </a:extLst>
          </p:cNvPr>
          <p:cNvSpPr>
            <a:spLocks noGrp="1"/>
          </p:cNvSpPr>
          <p:nvPr>
            <p:ph idx="1"/>
          </p:nvPr>
        </p:nvSpPr>
        <p:spPr>
          <a:xfrm>
            <a:off x="438911" y="2281116"/>
            <a:ext cx="6085370" cy="3982252"/>
          </a:xfrm>
        </p:spPr>
        <p:txBody>
          <a:bodyPr>
            <a:normAutofit fontScale="92500" lnSpcReduction="10000"/>
          </a:bodyPr>
          <a:lstStyle/>
          <a:p>
            <a:pPr marL="0" indent="0" fontAlgn="base">
              <a:lnSpc>
                <a:spcPct val="100000"/>
              </a:lnSpc>
              <a:spcBef>
                <a:spcPts val="600"/>
              </a:spcBef>
              <a:buNone/>
            </a:pPr>
            <a:r>
              <a:rPr lang="el-GR" sz="2000" dirty="0">
                <a:latin typeface="Times New Roman" panose="02020603050405020304" pitchFamily="18" charset="0"/>
                <a:ea typeface="Times New Roman" panose="02020603050405020304" pitchFamily="18" charset="0"/>
                <a:cs typeface="Times New Roman" panose="02020603050405020304" pitchFamily="18" charset="0"/>
              </a:rPr>
              <a:t>Ζούμε σε μια εποχή κατά την οποία ακούμε συνεχώς για τα </a:t>
            </a:r>
            <a:r>
              <a:rPr lang="el-GR" sz="2000" b="1" dirty="0">
                <a:effectLst/>
                <a:latin typeface="Times New Roman" panose="02020603050405020304" pitchFamily="18" charset="0"/>
                <a:ea typeface="Times New Roman" panose="02020603050405020304" pitchFamily="18" charset="0"/>
                <a:cs typeface="Times New Roman" panose="02020603050405020304" pitchFamily="18" charset="0"/>
              </a:rPr>
              <a:t>επιτεύγματα της βασικής φυσικής</a:t>
            </a: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 δηλαδή της </a:t>
            </a:r>
            <a:r>
              <a:rPr lang="el-GR" sz="2000" dirty="0">
                <a:latin typeface="Times New Roman" panose="02020603050405020304" pitchFamily="18" charset="0"/>
                <a:ea typeface="Times New Roman" panose="02020603050405020304" pitchFamily="18" charset="0"/>
                <a:cs typeface="Times New Roman" panose="02020603050405020304" pitchFamily="18" charset="0"/>
              </a:rPr>
              <a:t>φυσικής που οι ανακαλύψεις </a:t>
            </a: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της εντυπωσιάζουν με την </a:t>
            </a:r>
            <a:r>
              <a:rPr lang="el-GR" sz="2000" b="1" dirty="0">
                <a:effectLst/>
                <a:latin typeface="Times New Roman" panose="02020603050405020304" pitchFamily="18" charset="0"/>
                <a:ea typeface="Times New Roman" panose="02020603050405020304" pitchFamily="18" charset="0"/>
                <a:cs typeface="Times New Roman" panose="02020603050405020304" pitchFamily="18" charset="0"/>
              </a:rPr>
              <a:t>εμβάθυνση της ανθρώπινης γνώσης</a:t>
            </a: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 που επιφέρουν</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χωρίς </a:t>
            </a:r>
            <a:r>
              <a:rPr lang="el-GR" sz="2000" dirty="0">
                <a:latin typeface="Times New Roman" panose="02020603050405020304" pitchFamily="18" charset="0"/>
                <a:ea typeface="Times New Roman" panose="02020603050405020304" pitchFamily="18" charset="0"/>
                <a:cs typeface="Times New Roman" panose="02020603050405020304" pitchFamily="18" charset="0"/>
              </a:rPr>
              <a:t>όμως </a:t>
            </a: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να φαίνεται ότι έχουν κάποια </a:t>
            </a:r>
            <a:r>
              <a:rPr lang="el-GR" sz="2000" b="1" dirty="0">
                <a:effectLst/>
                <a:latin typeface="Times New Roman" panose="02020603050405020304" pitchFamily="18" charset="0"/>
                <a:ea typeface="Times New Roman" panose="02020603050405020304" pitchFamily="18" charset="0"/>
                <a:cs typeface="Times New Roman" panose="02020603050405020304" pitchFamily="18" charset="0"/>
              </a:rPr>
              <a:t>άμεση εφαρμογή</a:t>
            </a: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fontAlgn="base">
              <a:lnSpc>
                <a:spcPct val="100000"/>
              </a:lnSpc>
              <a:spcBef>
                <a:spcPts val="600"/>
              </a:spcBef>
              <a:buNone/>
            </a:pP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Για παράδειγμα, </a:t>
            </a:r>
            <a:r>
              <a:rPr lang="el-GR" sz="2000" dirty="0">
                <a:latin typeface="Times New Roman" panose="02020603050405020304" pitchFamily="18" charset="0"/>
                <a:ea typeface="Times New Roman" panose="02020603050405020304" pitchFamily="18" charset="0"/>
                <a:cs typeface="Times New Roman" panose="02020603050405020304" pitchFamily="18" charset="0"/>
              </a:rPr>
              <a:t>τεράστια απήχηση είχαν την τελευταία δεκαετία, </a:t>
            </a: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όχι μόνο στην επιστημονική κοινότητα</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αλλά και στο ευρύ κοινό, δυο «διάσημες» </a:t>
            </a:r>
            <a:r>
              <a:rPr lang="el-GR" sz="2000" b="1" dirty="0">
                <a:effectLst/>
                <a:latin typeface="Times New Roman" panose="02020603050405020304" pitchFamily="18" charset="0"/>
                <a:ea typeface="Times New Roman" panose="02020603050405020304" pitchFamily="18" charset="0"/>
                <a:cs typeface="Times New Roman" panose="02020603050405020304" pitchFamily="18" charset="0"/>
              </a:rPr>
              <a:t>ανακαλύψεις</a:t>
            </a: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a:t>
            </a:r>
          </a:p>
          <a:p>
            <a:pPr marL="0" indent="0" fontAlgn="base">
              <a:lnSpc>
                <a:spcPct val="100000"/>
              </a:lnSpc>
              <a:spcBef>
                <a:spcPts val="600"/>
              </a:spcBef>
              <a:buNone/>
            </a:pPr>
            <a:r>
              <a:rPr lang="el-GR" sz="20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Η</a:t>
            </a:r>
            <a:r>
              <a:rPr lang="el-GR" sz="20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ανίχνευση του </a:t>
            </a:r>
            <a:r>
              <a:rPr lang="el-GR" sz="20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σ</a:t>
            </a:r>
            <a:r>
              <a:rPr lang="el-GR" sz="20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ωματιδίου </a:t>
            </a:r>
            <a:r>
              <a:rPr lang="el-GR" sz="2000" dirty="0" err="1">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Higgs</a:t>
            </a:r>
            <a:r>
              <a:rPr lang="el-GR" sz="20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l-GR" sz="2000" dirty="0" err="1">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θεωρ</a:t>
            </a:r>
            <a:r>
              <a:rPr lang="el-GR" sz="20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sz="20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1964, </a:t>
            </a:r>
            <a:r>
              <a:rPr lang="el-GR" sz="20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π.2012)</a:t>
            </a:r>
            <a:r>
              <a:rPr lang="el-GR" sz="20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el-GR" sz="20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fontAlgn="base">
              <a:lnSpc>
                <a:spcPct val="100000"/>
              </a:lnSpc>
              <a:spcBef>
                <a:spcPts val="600"/>
              </a:spcBef>
              <a:buNone/>
            </a:pPr>
            <a:r>
              <a:rPr lang="el-GR" sz="2000" dirty="0">
                <a:solidFill>
                  <a:srgbClr val="0070C0"/>
                </a:solidFill>
                <a:latin typeface="Times New Roman" panose="02020603050405020304" pitchFamily="18" charset="0"/>
                <a:ea typeface="Times New Roman" panose="02020603050405020304" pitchFamily="18" charset="0"/>
                <a:cs typeface="Times New Roman" panose="02020603050405020304" pitchFamily="18" charset="0"/>
              </a:rPr>
              <a:t>Η</a:t>
            </a:r>
            <a:r>
              <a:rPr lang="el-GR" sz="2000"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 ανίχνευση των βαρυτικών κυμάτων (</a:t>
            </a:r>
            <a:r>
              <a:rPr lang="el-GR" sz="2000" dirty="0" err="1">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θεωρ</a:t>
            </a:r>
            <a:r>
              <a:rPr lang="el-GR" sz="2000"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000"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1916, </a:t>
            </a:r>
            <a:r>
              <a:rPr lang="el-GR" sz="2000"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π.2016). </a:t>
            </a:r>
          </a:p>
          <a:p>
            <a:pPr marL="0" indent="0" fontAlgn="base">
              <a:lnSpc>
                <a:spcPct val="100000"/>
              </a:lnSpc>
              <a:spcBef>
                <a:spcPts val="600"/>
              </a:spcBef>
              <a:buNone/>
            </a:pP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Η συνηθισμένη απλοϊκή ερώτηση είναι: «και </a:t>
            </a:r>
            <a:r>
              <a:rPr lang="el-GR" sz="2000" b="1" dirty="0">
                <a:effectLst/>
                <a:latin typeface="Times New Roman" panose="02020603050405020304" pitchFamily="18" charset="0"/>
                <a:ea typeface="Times New Roman" panose="02020603050405020304" pitchFamily="18" charset="0"/>
                <a:cs typeface="Times New Roman" panose="02020603050405020304" pitchFamily="18" charset="0"/>
              </a:rPr>
              <a:t>τί κερδίζουμε </a:t>
            </a: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με αυτή τη νέα γνώση; Σε </a:t>
            </a:r>
            <a:r>
              <a:rPr lang="el-GR" sz="2000" b="1" dirty="0">
                <a:effectLst/>
                <a:latin typeface="Times New Roman" panose="02020603050405020304" pitchFamily="18" charset="0"/>
                <a:ea typeface="Times New Roman" panose="02020603050405020304" pitchFamily="18" charset="0"/>
                <a:cs typeface="Times New Roman" panose="02020603050405020304" pitchFamily="18" charset="0"/>
              </a:rPr>
              <a:t>τί χρησιμεύουν </a:t>
            </a: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π.χ.  τα </a:t>
            </a:r>
            <a:r>
              <a:rPr lang="el-GR" sz="2000" dirty="0" err="1">
                <a:effectLst/>
                <a:latin typeface="Times New Roman" panose="02020603050405020304" pitchFamily="18" charset="0"/>
                <a:ea typeface="Times New Roman" panose="02020603050405020304" pitchFamily="18" charset="0"/>
                <a:cs typeface="Times New Roman" panose="02020603050405020304" pitchFamily="18" charset="0"/>
              </a:rPr>
              <a:t>μποζόνια</a:t>
            </a: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Higgs</a:t>
            </a: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 Και άλλες παρόμοιες ερωτήσεις…</a:t>
            </a:r>
          </a:p>
        </p:txBody>
      </p:sp>
      <p:pic>
        <p:nvPicPr>
          <p:cNvPr id="4" name="Content Placeholder 5">
            <a:extLst>
              <a:ext uri="{FF2B5EF4-FFF2-40B4-BE49-F238E27FC236}">
                <a16:creationId xmlns:a16="http://schemas.microsoft.com/office/drawing/2014/main" id="{A2EB31EE-4311-42B1-AD53-720809971B6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98128" y="517600"/>
            <a:ext cx="3574199" cy="2743200"/>
          </a:xfrm>
          <a:prstGeom prst="rect">
            <a:avLst/>
          </a:prstGeom>
        </p:spPr>
      </p:pic>
      <p:pic>
        <p:nvPicPr>
          <p:cNvPr id="7" name="Εικόνα 6">
            <a:extLst>
              <a:ext uri="{FF2B5EF4-FFF2-40B4-BE49-F238E27FC236}">
                <a16:creationId xmlns:a16="http://schemas.microsoft.com/office/drawing/2014/main" id="{7EA259B1-CA09-4332-A3F8-9861C658D6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6827" y="3035459"/>
            <a:ext cx="4742926" cy="2667896"/>
          </a:xfrm>
          <a:prstGeom prst="rect">
            <a:avLst/>
          </a:prstGeom>
        </p:spPr>
      </p:pic>
      <p:sp>
        <p:nvSpPr>
          <p:cNvPr id="5" name="Οβάλ 4">
            <a:extLst>
              <a:ext uri="{FF2B5EF4-FFF2-40B4-BE49-F238E27FC236}">
                <a16:creationId xmlns:a16="http://schemas.microsoft.com/office/drawing/2014/main" id="{71749F1E-D147-43F5-9DFC-9D16918F15B3}"/>
              </a:ext>
            </a:extLst>
          </p:cNvPr>
          <p:cNvSpPr/>
          <p:nvPr/>
        </p:nvSpPr>
        <p:spPr>
          <a:xfrm>
            <a:off x="10079665" y="761104"/>
            <a:ext cx="744279" cy="69111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3" name="TextBox 12">
            <a:extLst>
              <a:ext uri="{FF2B5EF4-FFF2-40B4-BE49-F238E27FC236}">
                <a16:creationId xmlns:a16="http://schemas.microsoft.com/office/drawing/2014/main" id="{3C335254-BAB6-48A9-99FE-CC40D533B84E}"/>
              </a:ext>
            </a:extLst>
          </p:cNvPr>
          <p:cNvSpPr txBox="1"/>
          <p:nvPr/>
        </p:nvSpPr>
        <p:spPr>
          <a:xfrm>
            <a:off x="9324755" y="6263368"/>
            <a:ext cx="2182333" cy="280141"/>
          </a:xfrm>
          <a:prstGeom prst="rect">
            <a:avLst/>
          </a:prstGeom>
          <a:noFill/>
        </p:spPr>
        <p:txBody>
          <a:bodyPr wrap="square">
            <a:spAutoFit/>
          </a:bodyPr>
          <a:lstStyle/>
          <a:p>
            <a:pPr algn="ctr" fontAlgn="base">
              <a:lnSpc>
                <a:spcPct val="107000"/>
              </a:lnSpc>
              <a:spcAft>
                <a:spcPts val="800"/>
              </a:spcAft>
            </a:pPr>
            <a:r>
              <a:rPr lang="el-GR" sz="1200" dirty="0">
                <a:solidFill>
                  <a:srgbClr val="002060"/>
                </a:solidFill>
                <a:effectLst/>
                <a:latin typeface="Georgia" panose="02040502050405020303" pitchFamily="18" charset="0"/>
                <a:ea typeface="Times New Roman" panose="02020603050405020304" pitchFamily="18" charset="0"/>
                <a:cs typeface="Times New Roman" panose="02020603050405020304" pitchFamily="18" charset="0"/>
              </a:rPr>
              <a:t>ΠΗΓΗ: </a:t>
            </a:r>
            <a:r>
              <a:rPr lang="en-US" sz="1200" dirty="0">
                <a:solidFill>
                  <a:srgbClr val="002060"/>
                </a:solidFill>
                <a:effectLst/>
                <a:latin typeface="Georgia" panose="02040502050405020303" pitchFamily="18" charset="0"/>
                <a:ea typeface="Times New Roman" panose="02020603050405020304" pitchFamily="18" charset="0"/>
                <a:cs typeface="Times New Roman" panose="02020603050405020304" pitchFamily="18" charset="0"/>
              </a:rPr>
              <a:t>physics</a:t>
            </a:r>
            <a:r>
              <a:rPr lang="el-GR" sz="1200" dirty="0">
                <a:solidFill>
                  <a:srgbClr val="002060"/>
                </a:solidFill>
                <a:effectLst/>
                <a:latin typeface="Georgia" panose="02040502050405020303" pitchFamily="18" charset="0"/>
                <a:ea typeface="Times New Roman" panose="02020603050405020304" pitchFamily="18" charset="0"/>
                <a:cs typeface="Times New Roman" panose="02020603050405020304" pitchFamily="18" charset="0"/>
              </a:rPr>
              <a:t>4</a:t>
            </a:r>
            <a:r>
              <a:rPr lang="en-US" sz="1200" dirty="0">
                <a:solidFill>
                  <a:srgbClr val="002060"/>
                </a:solidFill>
                <a:effectLst/>
                <a:latin typeface="Georgia" panose="02040502050405020303" pitchFamily="18" charset="0"/>
                <a:ea typeface="Times New Roman" panose="02020603050405020304" pitchFamily="18" charset="0"/>
                <a:cs typeface="Times New Roman" panose="02020603050405020304" pitchFamily="18" charset="0"/>
              </a:rPr>
              <a:t>u</a:t>
            </a:r>
            <a:r>
              <a:rPr lang="el-GR" sz="1200" dirty="0">
                <a:solidFill>
                  <a:srgbClr val="002060"/>
                </a:solidFill>
                <a:effectLst/>
                <a:latin typeface="Georgia" panose="02040502050405020303" pitchFamily="18" charset="0"/>
                <a:ea typeface="Times New Roman" panose="02020603050405020304" pitchFamily="18" charset="0"/>
                <a:cs typeface="Times New Roman" panose="02020603050405020304" pitchFamily="18" charset="0"/>
              </a:rPr>
              <a:t>.</a:t>
            </a:r>
            <a:r>
              <a:rPr lang="en-US" sz="1200" dirty="0">
                <a:solidFill>
                  <a:srgbClr val="002060"/>
                </a:solidFill>
                <a:effectLst/>
                <a:latin typeface="Georgia" panose="02040502050405020303" pitchFamily="18" charset="0"/>
                <a:ea typeface="Times New Roman" panose="02020603050405020304" pitchFamily="18" charset="0"/>
                <a:cs typeface="Times New Roman" panose="02020603050405020304" pitchFamily="18" charset="0"/>
              </a:rPr>
              <a:t>gr</a:t>
            </a:r>
            <a:endParaRPr lang="el-GR" sz="12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64532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a:xfrm>
            <a:off x="503582" y="585216"/>
            <a:ext cx="2120347" cy="2157984"/>
          </a:xfrm>
        </p:spPr>
        <p:txBody>
          <a:bodyPr>
            <a:normAutofit/>
          </a:bodyPr>
          <a:lstStyle/>
          <a:p>
            <a:r>
              <a:rPr lang="en-US" sz="3200" b="1" dirty="0">
                <a:solidFill>
                  <a:srgbClr val="FFFF00"/>
                </a:solidFill>
              </a:rPr>
              <a:t>LHC =</a:t>
            </a:r>
            <a:r>
              <a:rPr lang="el-GR" sz="3200" b="1" dirty="0">
                <a:solidFill>
                  <a:srgbClr val="FFFF00"/>
                </a:solidFill>
              </a:rPr>
              <a:t> </a:t>
            </a:r>
            <a:br>
              <a:rPr lang="el-GR" sz="3200" b="1" dirty="0">
                <a:solidFill>
                  <a:srgbClr val="FFFF00"/>
                </a:solidFill>
              </a:rPr>
            </a:br>
            <a:r>
              <a:rPr lang="en-US" sz="3200" b="1" dirty="0">
                <a:solidFill>
                  <a:srgbClr val="FFFF00"/>
                </a:solidFill>
              </a:rPr>
              <a:t>Large Hadron Collider</a:t>
            </a:r>
            <a:endParaRPr lang="el-GR" sz="3200" b="1" dirty="0">
              <a:solidFill>
                <a:srgbClr val="FFFF00"/>
              </a:solidFill>
            </a:endParaRPr>
          </a:p>
        </p:txBody>
      </p:sp>
      <p:sp>
        <p:nvSpPr>
          <p:cNvPr id="19" name="Content Placeholder 7"/>
          <p:cNvSpPr>
            <a:spLocks noGrp="1"/>
          </p:cNvSpPr>
          <p:nvPr>
            <p:ph idx="1"/>
          </p:nvPr>
        </p:nvSpPr>
        <p:spPr>
          <a:xfrm>
            <a:off x="291547" y="3475608"/>
            <a:ext cx="7222436" cy="3073611"/>
          </a:xfrm>
        </p:spPr>
        <p:txBody>
          <a:bodyPr>
            <a:noAutofit/>
          </a:bodyPr>
          <a:lstStyle/>
          <a:p>
            <a:pPr marL="0" indent="0">
              <a:buNone/>
            </a:pPr>
            <a:r>
              <a:rPr lang="el-GR" sz="2400" dirty="0">
                <a:solidFill>
                  <a:schemeClr val="bg1">
                    <a:lumMod val="95000"/>
                  </a:schemeClr>
                </a:solidFill>
              </a:rPr>
              <a:t>Στον </a:t>
            </a:r>
            <a:r>
              <a:rPr lang="en-US" sz="2400" dirty="0">
                <a:solidFill>
                  <a:schemeClr val="bg1">
                    <a:lumMod val="95000"/>
                  </a:schemeClr>
                </a:solidFill>
              </a:rPr>
              <a:t>LHC</a:t>
            </a:r>
            <a:r>
              <a:rPr lang="el-GR" sz="2400" dirty="0">
                <a:solidFill>
                  <a:schemeClr val="bg1">
                    <a:lumMod val="95000"/>
                  </a:schemeClr>
                </a:solidFill>
              </a:rPr>
              <a:t>,</a:t>
            </a:r>
            <a:br>
              <a:rPr lang="en-US" sz="2400" dirty="0">
                <a:solidFill>
                  <a:schemeClr val="bg1">
                    <a:lumMod val="95000"/>
                  </a:schemeClr>
                </a:solidFill>
              </a:rPr>
            </a:br>
            <a:r>
              <a:rPr lang="el-GR" sz="2400" dirty="0">
                <a:solidFill>
                  <a:schemeClr val="bg1">
                    <a:lumMod val="95000"/>
                  </a:schemeClr>
                </a:solidFill>
              </a:rPr>
              <a:t>δύο αντίθετης φοράς δέσμες πρωτονίων κινούνται σε δύο παράλληλους σωλήνες κενού, οι οποίοι βρίσκονται συνεχώς μέσα σε αντίθετης φοράς μαγνητικά πεδία. </a:t>
            </a:r>
          </a:p>
          <a:p>
            <a:pPr marL="0" indent="0">
              <a:buNone/>
            </a:pPr>
            <a:r>
              <a:rPr lang="el-GR" sz="2400" dirty="0">
                <a:solidFill>
                  <a:srgbClr val="FFFFFF"/>
                </a:solidFill>
              </a:rPr>
              <a:t>Στα σημεία σύγκρουσης </a:t>
            </a:r>
            <a:r>
              <a:rPr lang="el-GR" sz="2400" dirty="0">
                <a:solidFill>
                  <a:srgbClr val="FFFF00"/>
                </a:solidFill>
              </a:rPr>
              <a:t>παράγεται ένα </a:t>
            </a:r>
            <a:r>
              <a:rPr lang="el-GR" sz="2400" b="1" dirty="0">
                <a:solidFill>
                  <a:srgbClr val="FFFF00"/>
                </a:solidFill>
              </a:rPr>
              <a:t>τεράστιο πλήθος νέων σωματιδίων </a:t>
            </a:r>
            <a:r>
              <a:rPr lang="el-GR" sz="2400" dirty="0">
                <a:solidFill>
                  <a:srgbClr val="FFFFFF"/>
                </a:solidFill>
              </a:rPr>
              <a:t>και υπάρχουν συστήματα ανιχνευτών για την καταγραφή τους</a:t>
            </a:r>
            <a:r>
              <a:rPr lang="en-US" sz="2400" dirty="0">
                <a:solidFill>
                  <a:srgbClr val="FFFFFF"/>
                </a:solidFill>
              </a:rPr>
              <a:t>.</a:t>
            </a:r>
            <a:endParaRPr lang="en-US" sz="2400" dirty="0">
              <a:solidFill>
                <a:schemeClr val="bg1">
                  <a:lumMod val="95000"/>
                </a:schemeClr>
              </a:solidFill>
            </a:endParaRPr>
          </a:p>
        </p:txBody>
      </p:sp>
      <p:pic>
        <p:nvPicPr>
          <p:cNvPr id="7" name="Θέση περιεχομένου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52521" y="1901230"/>
            <a:ext cx="4046224" cy="4131702"/>
          </a:xfrm>
          <a:prstGeom prst="rect">
            <a:avLst/>
          </a:prstGeom>
          <a:ln w="28575">
            <a:solidFill>
              <a:schemeClr val="tx1"/>
            </a:solidFill>
          </a:ln>
        </p:spPr>
      </p:pic>
      <p:pic>
        <p:nvPicPr>
          <p:cNvPr id="5" name="Picture 6" descr="june05002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77737" y="530086"/>
            <a:ext cx="3855869" cy="2890393"/>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3" name="Θέση αριθμού διαφάνειας 2"/>
          <p:cNvSpPr>
            <a:spLocks noGrp="1"/>
          </p:cNvSpPr>
          <p:nvPr>
            <p:ph type="sldNum" sz="quarter" idx="12"/>
          </p:nvPr>
        </p:nvSpPr>
        <p:spPr/>
        <p:txBody>
          <a:bodyPr/>
          <a:lstStyle/>
          <a:p>
            <a:fld id="{F03EBE30-3689-42B7-ABF5-604AC779A0A8}" type="slidenum">
              <a:rPr lang="el-GR" smtClean="0"/>
              <a:t>20</a:t>
            </a:fld>
            <a:endParaRPr lang="el-GR"/>
          </a:p>
        </p:txBody>
      </p:sp>
    </p:spTree>
    <p:extLst>
      <p:ext uri="{BB962C8B-B14F-4D97-AF65-F5344CB8AC3E}">
        <p14:creationId xmlns:p14="http://schemas.microsoft.com/office/powerpoint/2010/main" val="18288985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7" name="Θέση περιεχομένου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88320" y="977298"/>
            <a:ext cx="5131443" cy="5240622"/>
          </a:xfrm>
          <a:prstGeom prst="rect">
            <a:avLst/>
          </a:prstGeom>
        </p:spPr>
      </p:pic>
      <p:sp>
        <p:nvSpPr>
          <p:cNvPr id="2" name="Τίτλος 1"/>
          <p:cNvSpPr>
            <a:spLocks noGrp="1"/>
          </p:cNvSpPr>
          <p:nvPr>
            <p:ph type="title"/>
          </p:nvPr>
        </p:nvSpPr>
        <p:spPr>
          <a:xfrm>
            <a:off x="304802" y="651476"/>
            <a:ext cx="6537745" cy="846019"/>
          </a:xfrm>
        </p:spPr>
        <p:txBody>
          <a:bodyPr>
            <a:normAutofit/>
          </a:bodyPr>
          <a:lstStyle/>
          <a:p>
            <a:r>
              <a:rPr lang="en-US" b="1" dirty="0">
                <a:solidFill>
                  <a:srgbClr val="FFFF00"/>
                </a:solidFill>
              </a:rPr>
              <a:t>LHC = Large Hadron Collider</a:t>
            </a:r>
            <a:endParaRPr lang="el-GR" b="1" dirty="0">
              <a:solidFill>
                <a:srgbClr val="FFFF00"/>
              </a:solidFill>
            </a:endParaRPr>
          </a:p>
        </p:txBody>
      </p:sp>
      <p:sp>
        <p:nvSpPr>
          <p:cNvPr id="19" name="Content Placeholder 7"/>
          <p:cNvSpPr>
            <a:spLocks noGrp="1"/>
          </p:cNvSpPr>
          <p:nvPr>
            <p:ph idx="1"/>
          </p:nvPr>
        </p:nvSpPr>
        <p:spPr>
          <a:xfrm>
            <a:off x="291548" y="1583641"/>
            <a:ext cx="6400800" cy="2146352"/>
          </a:xfrm>
        </p:spPr>
        <p:txBody>
          <a:bodyPr>
            <a:noAutofit/>
          </a:bodyPr>
          <a:lstStyle/>
          <a:p>
            <a:pPr marL="0" indent="0">
              <a:buNone/>
            </a:pPr>
            <a:r>
              <a:rPr lang="en-US" dirty="0">
                <a:solidFill>
                  <a:srgbClr val="FFFFFF"/>
                </a:solidFill>
              </a:rPr>
              <a:t>O LHC </a:t>
            </a:r>
            <a:r>
              <a:rPr lang="el-GR" dirty="0">
                <a:solidFill>
                  <a:srgbClr val="FFFFFF"/>
                </a:solidFill>
              </a:rPr>
              <a:t>είναι ένα </a:t>
            </a:r>
            <a:r>
              <a:rPr lang="el-GR" dirty="0" err="1">
                <a:solidFill>
                  <a:srgbClr val="FFFFFF"/>
                </a:solidFill>
              </a:rPr>
              <a:t>σύγχροτρον</a:t>
            </a:r>
            <a:r>
              <a:rPr lang="el-GR" dirty="0">
                <a:solidFill>
                  <a:srgbClr val="FFFFFF"/>
                </a:solidFill>
              </a:rPr>
              <a:t> επιτάχυνσης</a:t>
            </a:r>
            <a:r>
              <a:rPr lang="en-US" dirty="0">
                <a:solidFill>
                  <a:srgbClr val="FFFFFF"/>
                </a:solidFill>
              </a:rPr>
              <a:t> </a:t>
            </a:r>
            <a:r>
              <a:rPr lang="el-GR" dirty="0">
                <a:solidFill>
                  <a:srgbClr val="FFFFFF"/>
                </a:solidFill>
              </a:rPr>
              <a:t>και </a:t>
            </a:r>
            <a:r>
              <a:rPr lang="el-GR" dirty="0">
                <a:solidFill>
                  <a:srgbClr val="FFFF00"/>
                </a:solidFill>
              </a:rPr>
              <a:t>σύγκρουσης πρωτονίων</a:t>
            </a:r>
            <a:r>
              <a:rPr lang="el-GR" dirty="0">
                <a:solidFill>
                  <a:srgbClr val="FFFFFF"/>
                </a:solidFill>
              </a:rPr>
              <a:t>. Για να επιτυγχάνεται σύγκρουση των πρωτονίων (σε επιλεγμένες θέσεις) χρησιμοποιούνται </a:t>
            </a:r>
            <a:r>
              <a:rPr lang="el-GR" b="1" dirty="0">
                <a:solidFill>
                  <a:srgbClr val="FFFF00"/>
                </a:solidFill>
              </a:rPr>
              <a:t>δύο δέσμες πρωτονίων αντίθετης φοράς. </a:t>
            </a:r>
          </a:p>
        </p:txBody>
      </p:sp>
      <p:sp>
        <p:nvSpPr>
          <p:cNvPr id="3" name="Θέση αριθμού διαφάνειας 2"/>
          <p:cNvSpPr>
            <a:spLocks noGrp="1"/>
          </p:cNvSpPr>
          <p:nvPr>
            <p:ph type="sldNum" sz="quarter" idx="12"/>
          </p:nvPr>
        </p:nvSpPr>
        <p:spPr/>
        <p:txBody>
          <a:bodyPr/>
          <a:lstStyle/>
          <a:p>
            <a:fld id="{F03EBE30-3689-42B7-ABF5-604AC779A0A8}" type="slidenum">
              <a:rPr lang="el-GR" smtClean="0"/>
              <a:t>21</a:t>
            </a:fld>
            <a:endParaRPr lang="el-GR"/>
          </a:p>
        </p:txBody>
      </p:sp>
      <p:sp>
        <p:nvSpPr>
          <p:cNvPr id="4" name="Ορθογώνιο 3"/>
          <p:cNvSpPr/>
          <p:nvPr/>
        </p:nvSpPr>
        <p:spPr>
          <a:xfrm>
            <a:off x="291547" y="3676988"/>
            <a:ext cx="6546573" cy="2677656"/>
          </a:xfrm>
          <a:prstGeom prst="rect">
            <a:avLst/>
          </a:prstGeom>
        </p:spPr>
        <p:txBody>
          <a:bodyPr wrap="square">
            <a:spAutoFit/>
          </a:bodyPr>
          <a:lstStyle/>
          <a:p>
            <a:r>
              <a:rPr lang="el-GR" sz="2400" dirty="0">
                <a:solidFill>
                  <a:srgbClr val="FFFFFF"/>
                </a:solidFill>
              </a:rPr>
              <a:t>Στα σημεία σύγκρουσης παράγεται ένα τεράστιο </a:t>
            </a:r>
            <a:r>
              <a:rPr lang="el-GR" sz="2400" b="1" dirty="0">
                <a:solidFill>
                  <a:srgbClr val="FFC000"/>
                </a:solidFill>
              </a:rPr>
              <a:t>πλήθος ΝΕΩΝ ΣΩΜΑΤΙΔΙΩΝ </a:t>
            </a:r>
            <a:r>
              <a:rPr lang="el-GR" sz="2400" dirty="0">
                <a:solidFill>
                  <a:srgbClr val="FFFFFF"/>
                </a:solidFill>
              </a:rPr>
              <a:t>και υπάρχουν συστήματα ανιχνευτών για την καταγραφή τους, τα λεγόμενα </a:t>
            </a:r>
            <a:r>
              <a:rPr lang="el-GR" sz="2400" b="1" dirty="0">
                <a:solidFill>
                  <a:srgbClr val="FFFF00"/>
                </a:solidFill>
              </a:rPr>
              <a:t>«μεγάλα πειράματα»,</a:t>
            </a:r>
            <a:r>
              <a:rPr lang="en-US" sz="2400" b="1" dirty="0">
                <a:solidFill>
                  <a:srgbClr val="FFFF00"/>
                </a:solidFill>
              </a:rPr>
              <a:t> </a:t>
            </a:r>
            <a:r>
              <a:rPr lang="el-GR" sz="2400" b="1" dirty="0">
                <a:solidFill>
                  <a:srgbClr val="FFFF00"/>
                </a:solidFill>
              </a:rPr>
              <a:t>δηλ. </a:t>
            </a:r>
            <a:r>
              <a:rPr lang="en-US" sz="2400" b="1" dirty="0">
                <a:solidFill>
                  <a:srgbClr val="FFFF00"/>
                </a:solidFill>
              </a:rPr>
              <a:t>ATLAS, CMS,</a:t>
            </a:r>
            <a:r>
              <a:rPr lang="el-GR" sz="2400" b="1" dirty="0">
                <a:solidFill>
                  <a:srgbClr val="FFFF00"/>
                </a:solidFill>
              </a:rPr>
              <a:t> </a:t>
            </a:r>
            <a:r>
              <a:rPr lang="en-US" sz="2400" b="1" dirty="0" err="1">
                <a:solidFill>
                  <a:srgbClr val="FFFF00"/>
                </a:solidFill>
              </a:rPr>
              <a:t>LHCb</a:t>
            </a:r>
            <a:r>
              <a:rPr lang="el-GR" sz="2400" b="1" dirty="0">
                <a:solidFill>
                  <a:srgbClr val="FFFF00"/>
                </a:solidFill>
              </a:rPr>
              <a:t> και</a:t>
            </a:r>
            <a:r>
              <a:rPr lang="en-US" sz="2400" b="1" dirty="0">
                <a:solidFill>
                  <a:srgbClr val="FFFF00"/>
                </a:solidFill>
              </a:rPr>
              <a:t> ALICE</a:t>
            </a:r>
            <a:r>
              <a:rPr lang="el-GR" sz="2400" b="1" dirty="0">
                <a:solidFill>
                  <a:srgbClr val="FFFF00"/>
                </a:solidFill>
              </a:rPr>
              <a:t>.</a:t>
            </a:r>
            <a:r>
              <a:rPr lang="en-US" sz="2400" b="1" dirty="0">
                <a:solidFill>
                  <a:srgbClr val="FFFF00"/>
                </a:solidFill>
              </a:rPr>
              <a:t> </a:t>
            </a:r>
            <a:r>
              <a:rPr lang="el-GR" sz="2400" dirty="0">
                <a:solidFill>
                  <a:srgbClr val="FFFFFF"/>
                </a:solidFill>
              </a:rPr>
              <a:t>Πέραν των 4 μεγάλων πειραμάτων υπάρχουν και μικρότερα</a:t>
            </a:r>
            <a:r>
              <a:rPr lang="en-US" sz="2400" dirty="0">
                <a:solidFill>
                  <a:srgbClr val="FFFFFF"/>
                </a:solidFill>
              </a:rPr>
              <a:t> </a:t>
            </a:r>
            <a:r>
              <a:rPr lang="el-GR" sz="2400" dirty="0">
                <a:solidFill>
                  <a:srgbClr val="FFFFFF"/>
                </a:solidFill>
              </a:rPr>
              <a:t>πειράματα στον </a:t>
            </a:r>
            <a:r>
              <a:rPr lang="en-US" sz="2400" dirty="0">
                <a:solidFill>
                  <a:srgbClr val="FFFFFF"/>
                </a:solidFill>
              </a:rPr>
              <a:t>LHC</a:t>
            </a:r>
            <a:r>
              <a:rPr lang="el-GR" sz="2400" dirty="0">
                <a:solidFill>
                  <a:srgbClr val="FFFFFF"/>
                </a:solidFill>
              </a:rPr>
              <a:t>, τα πειράματα </a:t>
            </a:r>
            <a:r>
              <a:rPr lang="en-US" sz="2400" b="1" dirty="0">
                <a:solidFill>
                  <a:srgbClr val="FFFF00"/>
                </a:solidFill>
              </a:rPr>
              <a:t>TOTEM, </a:t>
            </a:r>
            <a:r>
              <a:rPr lang="en-US" sz="2400" b="1" dirty="0" err="1">
                <a:solidFill>
                  <a:srgbClr val="FFFF00"/>
                </a:solidFill>
              </a:rPr>
              <a:t>LHCf</a:t>
            </a:r>
            <a:r>
              <a:rPr lang="en-US" sz="2400" b="1" dirty="0">
                <a:solidFill>
                  <a:srgbClr val="FFFF00"/>
                </a:solidFill>
              </a:rPr>
              <a:t> </a:t>
            </a:r>
            <a:r>
              <a:rPr lang="el-GR" sz="2400" dirty="0">
                <a:solidFill>
                  <a:srgbClr val="FFFFFF"/>
                </a:solidFill>
              </a:rPr>
              <a:t>και</a:t>
            </a:r>
            <a:r>
              <a:rPr lang="en-US" sz="2400" b="1" dirty="0">
                <a:solidFill>
                  <a:srgbClr val="FFFF00"/>
                </a:solidFill>
              </a:rPr>
              <a:t> </a:t>
            </a:r>
            <a:r>
              <a:rPr lang="en-US" sz="2400" b="1" dirty="0" err="1">
                <a:solidFill>
                  <a:srgbClr val="FFFF00"/>
                </a:solidFill>
              </a:rPr>
              <a:t>MoEDAL</a:t>
            </a:r>
            <a:r>
              <a:rPr lang="el-GR" sz="2400" dirty="0">
                <a:solidFill>
                  <a:srgbClr val="FFFFFF"/>
                </a:solidFill>
              </a:rPr>
              <a:t>.</a:t>
            </a:r>
          </a:p>
        </p:txBody>
      </p:sp>
    </p:spTree>
    <p:extLst>
      <p:ext uri="{BB962C8B-B14F-4D97-AF65-F5344CB8AC3E}">
        <p14:creationId xmlns:p14="http://schemas.microsoft.com/office/powerpoint/2010/main" val="750964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981200" y="274638"/>
            <a:ext cx="8229600" cy="1493836"/>
          </a:xfrm>
        </p:spPr>
        <p:txBody>
          <a:bodyPr>
            <a:normAutofit/>
          </a:bodyPr>
          <a:lstStyle/>
          <a:p>
            <a:pPr algn="ctr" eaLnBrk="1" hangingPunct="1"/>
            <a:r>
              <a:rPr lang="el-GR" altLang="el-GR" sz="3600" dirty="0">
                <a:solidFill>
                  <a:srgbClr val="FF0000"/>
                </a:solidFill>
              </a:rPr>
              <a:t>Δημιουργία νέων σωματιδίων;</a:t>
            </a:r>
            <a:br>
              <a:rPr lang="el-GR" altLang="el-GR" sz="3600" dirty="0">
                <a:solidFill>
                  <a:srgbClr val="FF0000"/>
                </a:solidFill>
              </a:rPr>
            </a:br>
            <a:r>
              <a:rPr lang="el-GR" altLang="el-GR" sz="3600" dirty="0">
                <a:solidFill>
                  <a:srgbClr val="FF0000"/>
                </a:solidFill>
              </a:rPr>
              <a:t>ΝΑΙ!</a:t>
            </a:r>
          </a:p>
        </p:txBody>
      </p:sp>
      <p:pic>
        <p:nvPicPr>
          <p:cNvPr id="606213" name="Picture 5" descr="fruit_explod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4563" y="3716339"/>
            <a:ext cx="9715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6214" name="Picture 6" descr="fruit_exploding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7939" y="3644900"/>
            <a:ext cx="98107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Θέση αριθμού διαφάνειας 1"/>
          <p:cNvSpPr>
            <a:spLocks noGrp="1"/>
          </p:cNvSpPr>
          <p:nvPr>
            <p:ph type="sldNum" sz="quarter" idx="12"/>
          </p:nvPr>
        </p:nvSpPr>
        <p:spPr/>
        <p:txBody>
          <a:bodyPr/>
          <a:lstStyle/>
          <a:p>
            <a:fld id="{F03EBE30-3689-42B7-ABF5-604AC779A0A8}" type="slidenum">
              <a:rPr lang="el-GR" smtClean="0"/>
              <a:t>22</a:t>
            </a:fld>
            <a:endParaRPr lang="el-GR"/>
          </a:p>
        </p:txBody>
      </p:sp>
      <p:sp>
        <p:nvSpPr>
          <p:cNvPr id="7" name="Rectangle 15"/>
          <p:cNvSpPr txBox="1">
            <a:spLocks noChangeArrowheads="1"/>
          </p:cNvSpPr>
          <p:nvPr/>
        </p:nvSpPr>
        <p:spPr>
          <a:xfrm>
            <a:off x="1992313" y="5894665"/>
            <a:ext cx="8229600" cy="431800"/>
          </a:xfrm>
          <a:prstGeom prst="rect">
            <a:avLst/>
          </a:prstGeom>
          <a:noFill/>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FontTx/>
              <a:buNone/>
            </a:pPr>
            <a:r>
              <a:rPr lang="el-GR" altLang="el-GR" dirty="0">
                <a:solidFill>
                  <a:srgbClr val="0070C0"/>
                </a:solidFill>
              </a:rPr>
              <a:t>…όπως σε έναν φανταστικό επιταχυντή …φρούτων!</a:t>
            </a:r>
          </a:p>
        </p:txBody>
      </p:sp>
    </p:spTree>
    <p:extLst>
      <p:ext uri="{BB962C8B-B14F-4D97-AF65-F5344CB8AC3E}">
        <p14:creationId xmlns:p14="http://schemas.microsoft.com/office/powerpoint/2010/main" val="42660363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606213"/>
                                        </p:tgtEl>
                                        <p:attrNameLst>
                                          <p:attrName>style.visibility</p:attrName>
                                        </p:attrNameLst>
                                      </p:cBhvr>
                                      <p:to>
                                        <p:strVal val="visible"/>
                                      </p:to>
                                    </p:set>
                                    <p:anim calcmode="lin" valueType="num">
                                      <p:cBhvr additive="base">
                                        <p:cTn id="7" dur="500" fill="hold"/>
                                        <p:tgtEl>
                                          <p:spTgt spid="606213"/>
                                        </p:tgtEl>
                                        <p:attrNameLst>
                                          <p:attrName>ppt_x</p:attrName>
                                        </p:attrNameLst>
                                      </p:cBhvr>
                                      <p:tavLst>
                                        <p:tav tm="0">
                                          <p:val>
                                            <p:strVal val="1+#ppt_w/2"/>
                                          </p:val>
                                        </p:tav>
                                        <p:tav tm="100000">
                                          <p:val>
                                            <p:strVal val="#ppt_x"/>
                                          </p:val>
                                        </p:tav>
                                      </p:tavLst>
                                    </p:anim>
                                    <p:anim calcmode="lin" valueType="num">
                                      <p:cBhvr additive="base">
                                        <p:cTn id="8" dur="500" fill="hold"/>
                                        <p:tgtEl>
                                          <p:spTgt spid="60621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06214"/>
                                        </p:tgtEl>
                                        <p:attrNameLst>
                                          <p:attrName>style.visibility</p:attrName>
                                        </p:attrNameLst>
                                      </p:cBhvr>
                                      <p:to>
                                        <p:strVal val="visible"/>
                                      </p:to>
                                    </p:set>
                                    <p:anim calcmode="lin" valueType="num">
                                      <p:cBhvr additive="base">
                                        <p:cTn id="11" dur="500" fill="hold"/>
                                        <p:tgtEl>
                                          <p:spTgt spid="606214"/>
                                        </p:tgtEl>
                                        <p:attrNameLst>
                                          <p:attrName>ppt_x</p:attrName>
                                        </p:attrNameLst>
                                      </p:cBhvr>
                                      <p:tavLst>
                                        <p:tav tm="0">
                                          <p:val>
                                            <p:strVal val="0-#ppt_w/2"/>
                                          </p:val>
                                        </p:tav>
                                        <p:tav tm="100000">
                                          <p:val>
                                            <p:strVal val="#ppt_x"/>
                                          </p:val>
                                        </p:tav>
                                      </p:tavLst>
                                    </p:anim>
                                    <p:anim calcmode="lin" valueType="num">
                                      <p:cBhvr additive="base">
                                        <p:cTn id="12" dur="500" fill="hold"/>
                                        <p:tgtEl>
                                          <p:spTgt spid="6062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fruit_explod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4113" y="1563758"/>
            <a:ext cx="5114779" cy="423814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7" name="Rectangle 2"/>
          <p:cNvSpPr>
            <a:spLocks noGrp="1" noChangeArrowheads="1"/>
          </p:cNvSpPr>
          <p:nvPr>
            <p:ph type="title"/>
          </p:nvPr>
        </p:nvSpPr>
        <p:spPr>
          <a:xfrm>
            <a:off x="1981200" y="274638"/>
            <a:ext cx="8229600" cy="1493836"/>
          </a:xfrm>
        </p:spPr>
        <p:txBody>
          <a:bodyPr>
            <a:normAutofit/>
          </a:bodyPr>
          <a:lstStyle/>
          <a:p>
            <a:pPr algn="ctr" eaLnBrk="1" hangingPunct="1"/>
            <a:r>
              <a:rPr lang="el-GR" altLang="el-GR" sz="3600" dirty="0">
                <a:solidFill>
                  <a:srgbClr val="FF0000"/>
                </a:solidFill>
              </a:rPr>
              <a:t>Δημιουργία νέων σωματιδίων;</a:t>
            </a:r>
            <a:br>
              <a:rPr lang="el-GR" altLang="el-GR" sz="3600" dirty="0">
                <a:solidFill>
                  <a:srgbClr val="FF0000"/>
                </a:solidFill>
              </a:rPr>
            </a:br>
            <a:r>
              <a:rPr lang="el-GR" altLang="el-GR" sz="3600" dirty="0">
                <a:solidFill>
                  <a:srgbClr val="FF0000"/>
                </a:solidFill>
              </a:rPr>
              <a:t>ΝΑΙ!</a:t>
            </a:r>
          </a:p>
        </p:txBody>
      </p:sp>
      <p:sp>
        <p:nvSpPr>
          <p:cNvPr id="9" name="Rectangle 15"/>
          <p:cNvSpPr txBox="1">
            <a:spLocks noChangeArrowheads="1"/>
          </p:cNvSpPr>
          <p:nvPr/>
        </p:nvSpPr>
        <p:spPr>
          <a:xfrm>
            <a:off x="1992313" y="5894665"/>
            <a:ext cx="8229600" cy="431800"/>
          </a:xfrm>
          <a:prstGeom prst="rect">
            <a:avLst/>
          </a:prstGeom>
          <a:noFill/>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FontTx/>
              <a:buNone/>
            </a:pPr>
            <a:r>
              <a:rPr lang="el-GR" altLang="el-GR" dirty="0">
                <a:solidFill>
                  <a:srgbClr val="0070C0"/>
                </a:solidFill>
              </a:rPr>
              <a:t>…όπως σε έναν φανταστικό επιταχυντή …φρούτων!</a:t>
            </a:r>
          </a:p>
        </p:txBody>
      </p:sp>
      <p:sp>
        <p:nvSpPr>
          <p:cNvPr id="2" name="Θέση αριθμού διαφάνειας 1"/>
          <p:cNvSpPr>
            <a:spLocks noGrp="1"/>
          </p:cNvSpPr>
          <p:nvPr>
            <p:ph type="sldNum" sz="quarter" idx="12"/>
          </p:nvPr>
        </p:nvSpPr>
        <p:spPr/>
        <p:txBody>
          <a:bodyPr/>
          <a:lstStyle/>
          <a:p>
            <a:fld id="{F03EBE30-3689-42B7-ABF5-604AC779A0A8}" type="slidenum">
              <a:rPr lang="el-GR" smtClean="0"/>
              <a:t>23</a:t>
            </a:fld>
            <a:endParaRPr lang="el-GR"/>
          </a:p>
        </p:txBody>
      </p:sp>
    </p:spTree>
    <p:extLst>
      <p:ext uri="{BB962C8B-B14F-4D97-AF65-F5344CB8AC3E}">
        <p14:creationId xmlns:p14="http://schemas.microsoft.com/office/powerpoint/2010/main" val="26387445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11" name="Rectangle 3"/>
          <p:cNvSpPr txBox="1">
            <a:spLocks noChangeArrowheads="1"/>
          </p:cNvSpPr>
          <p:nvPr/>
        </p:nvSpPr>
        <p:spPr>
          <a:xfrm>
            <a:off x="4858787" y="1771239"/>
            <a:ext cx="2663825" cy="720169"/>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FontTx/>
              <a:buNone/>
            </a:pPr>
            <a:r>
              <a:rPr lang="en-US" altLang="el-GR" sz="4800" b="1" dirty="0">
                <a:solidFill>
                  <a:srgbClr val="FF3300"/>
                </a:solidFill>
                <a:effectLst>
                  <a:outerShdw blurRad="38100" dist="38100" dir="2700000" algn="tl">
                    <a:srgbClr val="000000">
                      <a:alpha val="43137"/>
                    </a:srgbClr>
                  </a:outerShdw>
                </a:effectLst>
                <a:latin typeface="Comic Sans MS" panose="030F0702030302020204" pitchFamily="66" charset="0"/>
              </a:rPr>
              <a:t>E=mc</a:t>
            </a:r>
            <a:r>
              <a:rPr lang="en-US" altLang="el-GR" sz="4800" b="1" baseline="30000" dirty="0">
                <a:solidFill>
                  <a:srgbClr val="FF3300"/>
                </a:solidFill>
                <a:effectLst>
                  <a:outerShdw blurRad="38100" dist="38100" dir="2700000" algn="tl">
                    <a:srgbClr val="000000">
                      <a:alpha val="43137"/>
                    </a:srgbClr>
                  </a:outerShdw>
                </a:effectLst>
                <a:latin typeface="Comic Sans MS" panose="030F0702030302020204" pitchFamily="66" charset="0"/>
              </a:rPr>
              <a:t>2</a:t>
            </a:r>
            <a:endParaRPr lang="el-GR" altLang="el-GR" sz="4800" b="1" dirty="0">
              <a:solidFill>
                <a:srgbClr val="FF3300"/>
              </a:solidFill>
              <a:effectLst>
                <a:outerShdw blurRad="38100" dist="38100" dir="2700000" algn="tl">
                  <a:srgbClr val="000000">
                    <a:alpha val="43137"/>
                  </a:srgbClr>
                </a:outerShdw>
              </a:effectLst>
              <a:latin typeface="Comic Sans MS" panose="030F0702030302020204" pitchFamily="66" charset="0"/>
            </a:endParaRPr>
          </a:p>
        </p:txBody>
      </p:sp>
      <p:sp>
        <p:nvSpPr>
          <p:cNvPr id="12" name="Ορθογώνιο 11"/>
          <p:cNvSpPr/>
          <p:nvPr/>
        </p:nvSpPr>
        <p:spPr>
          <a:xfrm>
            <a:off x="1683025" y="448123"/>
            <a:ext cx="8560904" cy="707886"/>
          </a:xfrm>
          <a:prstGeom prst="rect">
            <a:avLst/>
          </a:prstGeom>
        </p:spPr>
        <p:txBody>
          <a:bodyPr wrap="square">
            <a:spAutoFit/>
          </a:bodyPr>
          <a:lstStyle/>
          <a:p>
            <a:pPr algn="ctr"/>
            <a:r>
              <a:rPr lang="el-GR" sz="2000" dirty="0">
                <a:solidFill>
                  <a:srgbClr val="FF0000"/>
                </a:solidFill>
                <a:effectLst>
                  <a:outerShdw blurRad="38100" dist="38100" dir="2700000" algn="tl">
                    <a:srgbClr val="000000"/>
                  </a:outerShdw>
                </a:effectLst>
              </a:rPr>
              <a:t>Η δυνατότητα δημιουργίας νέων σωματιδίων από ενέργεια γίνεται κατανοητή αν σκεφτούμε την πιο διάσημη εξίσωση της Ειδικής Θεωρίας της Σχετικότητας:</a:t>
            </a:r>
            <a:endParaRPr lang="el-GR" sz="2000" dirty="0">
              <a:solidFill>
                <a:srgbClr val="FF0000"/>
              </a:solidFill>
            </a:endParaRPr>
          </a:p>
        </p:txBody>
      </p:sp>
      <p:sp>
        <p:nvSpPr>
          <p:cNvPr id="14" name="Rectangle 2"/>
          <p:cNvSpPr>
            <a:spLocks noGrp="1" noChangeArrowheads="1"/>
          </p:cNvSpPr>
          <p:nvPr>
            <p:ph idx="1"/>
          </p:nvPr>
        </p:nvSpPr>
        <p:spPr>
          <a:xfrm>
            <a:off x="1222512" y="5508969"/>
            <a:ext cx="9816548" cy="866774"/>
          </a:xfrm>
        </p:spPr>
        <p:txBody>
          <a:bodyPr>
            <a:normAutofit fontScale="92500"/>
          </a:bodyPr>
          <a:lstStyle/>
          <a:p>
            <a:pPr marL="0" indent="0" algn="ctr" eaLnBrk="1" hangingPunct="1">
              <a:buNone/>
              <a:defRPr/>
            </a:pPr>
            <a:r>
              <a:rPr lang="el-GR" sz="2800" dirty="0">
                <a:solidFill>
                  <a:srgbClr val="FF9900"/>
                </a:solidFill>
                <a:effectLst>
                  <a:outerShdw blurRad="38100" dist="38100" dir="2700000" algn="tl">
                    <a:srgbClr val="000000"/>
                  </a:outerShdw>
                </a:effectLst>
              </a:rPr>
              <a:t>Αν η εξίσωση ισοδυναμίας ενέργειας-μάζας δεν είχε ισχύ, ο Ήλιος και ο κόσμος μας θα είχ</a:t>
            </a:r>
            <a:r>
              <a:rPr lang="el-GR" dirty="0">
                <a:solidFill>
                  <a:srgbClr val="FF9900"/>
                </a:solidFill>
                <a:effectLst>
                  <a:outerShdw blurRad="38100" dist="38100" dir="2700000" algn="tl">
                    <a:srgbClr val="000000"/>
                  </a:outerShdw>
                </a:effectLst>
              </a:rPr>
              <a:t>ε</a:t>
            </a:r>
            <a:r>
              <a:rPr lang="el-GR" sz="2800" dirty="0">
                <a:solidFill>
                  <a:srgbClr val="FF9900"/>
                </a:solidFill>
                <a:effectLst>
                  <a:outerShdw blurRad="38100" dist="38100" dir="2700000" algn="tl">
                    <a:srgbClr val="000000"/>
                  </a:outerShdw>
                </a:effectLst>
              </a:rPr>
              <a:t> σβήσει πριν από δισεκατομμύρια χρόνια!</a:t>
            </a:r>
          </a:p>
        </p:txBody>
      </p:sp>
      <p:sp>
        <p:nvSpPr>
          <p:cNvPr id="2" name="Ορθογώνιο 1"/>
          <p:cNvSpPr/>
          <p:nvPr/>
        </p:nvSpPr>
        <p:spPr>
          <a:xfrm>
            <a:off x="821638" y="4563573"/>
            <a:ext cx="10535478" cy="830997"/>
          </a:xfrm>
          <a:prstGeom prst="rect">
            <a:avLst/>
          </a:prstGeom>
        </p:spPr>
        <p:txBody>
          <a:bodyPr wrap="square">
            <a:spAutoFit/>
          </a:bodyPr>
          <a:lstStyle/>
          <a:p>
            <a:pPr algn="ctr"/>
            <a:r>
              <a:rPr lang="en-US" sz="1600" dirty="0">
                <a:solidFill>
                  <a:schemeClr val="bg1"/>
                </a:solidFill>
              </a:rPr>
              <a:t>Sun consumes about 4 billion kilograms (4 million tons) of its nuclear hydrogen fuel every second. Hydrogen is fused to Helium. Hydrogen's atomic mass is 1.00794, helium's is 4.002602, so the mass loss is 0.0292 (</a:t>
            </a:r>
            <a:r>
              <a:rPr lang="en-US" sz="1600" dirty="0" err="1">
                <a:solidFill>
                  <a:schemeClr val="bg1"/>
                </a:solidFill>
              </a:rPr>
              <a:t>approx</a:t>
            </a:r>
            <a:r>
              <a:rPr lang="en-US" sz="1600" dirty="0">
                <a:solidFill>
                  <a:schemeClr val="bg1"/>
                </a:solidFill>
              </a:rPr>
              <a:t>) out of 4.003 (</a:t>
            </a:r>
            <a:r>
              <a:rPr lang="en-US" sz="1600" dirty="0" err="1">
                <a:solidFill>
                  <a:schemeClr val="bg1"/>
                </a:solidFill>
              </a:rPr>
              <a:t>approx</a:t>
            </a:r>
            <a:r>
              <a:rPr lang="en-US" sz="1600" dirty="0">
                <a:solidFill>
                  <a:schemeClr val="bg1"/>
                </a:solidFill>
              </a:rPr>
              <a:t>) which is about 0.73%. So, about 30 million kg of solar mass is transformed to energy every second.</a:t>
            </a:r>
            <a:endParaRPr lang="el-GR" sz="1600" dirty="0">
              <a:solidFill>
                <a:schemeClr val="bg1"/>
              </a:solidFill>
            </a:endParaRPr>
          </a:p>
        </p:txBody>
      </p:sp>
      <p:sp>
        <p:nvSpPr>
          <p:cNvPr id="3" name="Θέση αριθμού διαφάνειας 2"/>
          <p:cNvSpPr>
            <a:spLocks noGrp="1"/>
          </p:cNvSpPr>
          <p:nvPr>
            <p:ph type="sldNum" sz="quarter" idx="12"/>
          </p:nvPr>
        </p:nvSpPr>
        <p:spPr/>
        <p:txBody>
          <a:bodyPr/>
          <a:lstStyle/>
          <a:p>
            <a:fld id="{F03EBE30-3689-42B7-ABF5-604AC779A0A8}" type="slidenum">
              <a:rPr lang="el-GR" smtClean="0"/>
              <a:t>24</a:t>
            </a:fld>
            <a:endParaRPr lang="el-GR"/>
          </a:p>
        </p:txBody>
      </p:sp>
    </p:spTree>
    <p:extLst>
      <p:ext uri="{BB962C8B-B14F-4D97-AF65-F5344CB8AC3E}">
        <p14:creationId xmlns:p14="http://schemas.microsoft.com/office/powerpoint/2010/main" val="3461172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6" name="Picture 4" descr="ATLAS the Higgs bos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36386" y="549276"/>
            <a:ext cx="7272338" cy="591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a:spLocks noGrp="1" noChangeArrowheads="1"/>
          </p:cNvSpPr>
          <p:nvPr>
            <p:ph type="title"/>
          </p:nvPr>
        </p:nvSpPr>
        <p:spPr>
          <a:xfrm>
            <a:off x="334624" y="365125"/>
            <a:ext cx="3177202" cy="2272058"/>
          </a:xfrm>
        </p:spPr>
        <p:txBody>
          <a:bodyPr>
            <a:normAutofit fontScale="90000"/>
          </a:bodyPr>
          <a:lstStyle/>
          <a:p>
            <a:pPr eaLnBrk="1" hangingPunct="1"/>
            <a:r>
              <a:rPr lang="el-GR" altLang="el-GR" sz="3200" b="1" dirty="0">
                <a:solidFill>
                  <a:srgbClr val="C00000"/>
                </a:solidFill>
              </a:rPr>
              <a:t>Δημιουργία πλήθους σωματιδίων από την κινητική ενέργεια πρωτονίων</a:t>
            </a:r>
          </a:p>
        </p:txBody>
      </p:sp>
      <p:sp>
        <p:nvSpPr>
          <p:cNvPr id="6" name="Rectangle 3"/>
          <p:cNvSpPr txBox="1">
            <a:spLocks noChangeArrowheads="1"/>
          </p:cNvSpPr>
          <p:nvPr/>
        </p:nvSpPr>
        <p:spPr>
          <a:xfrm>
            <a:off x="238536" y="2676941"/>
            <a:ext cx="4002159" cy="4088295"/>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l-GR" altLang="el-GR" dirty="0">
                <a:solidFill>
                  <a:srgbClr val="002060"/>
                </a:solidFill>
              </a:rPr>
              <a:t>Στην εικόνα βλέπουμε τροχιές ενός μεγάλου πλήθους </a:t>
            </a:r>
            <a:r>
              <a:rPr lang="en-US" altLang="el-GR" dirty="0">
                <a:solidFill>
                  <a:srgbClr val="002060"/>
                </a:solidFill>
              </a:rPr>
              <a:t>“</a:t>
            </a:r>
            <a:r>
              <a:rPr lang="el-GR" altLang="el-GR" dirty="0">
                <a:solidFill>
                  <a:srgbClr val="002060"/>
                </a:solidFill>
              </a:rPr>
              <a:t>νεογέννητων</a:t>
            </a:r>
            <a:r>
              <a:rPr lang="en-US" altLang="el-GR" dirty="0">
                <a:solidFill>
                  <a:srgbClr val="002060"/>
                </a:solidFill>
              </a:rPr>
              <a:t>”</a:t>
            </a:r>
            <a:r>
              <a:rPr lang="el-GR" altLang="el-GR" dirty="0">
                <a:solidFill>
                  <a:srgbClr val="002060"/>
                </a:solidFill>
              </a:rPr>
              <a:t> σωματιδίων τα οποία δημιουργούνται κατά </a:t>
            </a:r>
            <a:r>
              <a:rPr lang="el-GR" altLang="el-GR" b="1" dirty="0">
                <a:solidFill>
                  <a:srgbClr val="002060"/>
                </a:solidFill>
              </a:rPr>
              <a:t>ζεύγη σωματιδίων ύλης</a:t>
            </a:r>
            <a:r>
              <a:rPr lang="en-US" altLang="el-GR" b="1" dirty="0">
                <a:solidFill>
                  <a:srgbClr val="002060"/>
                </a:solidFill>
              </a:rPr>
              <a:t> &amp; </a:t>
            </a:r>
            <a:r>
              <a:rPr lang="el-GR" altLang="el-GR" b="1" dirty="0" err="1">
                <a:solidFill>
                  <a:srgbClr val="002060"/>
                </a:solidFill>
              </a:rPr>
              <a:t>αντι</a:t>
            </a:r>
            <a:r>
              <a:rPr lang="el-GR" altLang="el-GR" b="1" dirty="0">
                <a:solidFill>
                  <a:srgbClr val="002060"/>
                </a:solidFill>
              </a:rPr>
              <a:t>-ύλης </a:t>
            </a:r>
            <a:r>
              <a:rPr lang="el-GR" altLang="el-GR" dirty="0">
                <a:solidFill>
                  <a:srgbClr val="002060"/>
                </a:solidFill>
              </a:rPr>
              <a:t>(με κόκκινο οι τροχιές 4 </a:t>
            </a:r>
            <a:r>
              <a:rPr lang="el-GR" altLang="el-GR" dirty="0" err="1">
                <a:solidFill>
                  <a:srgbClr val="002060"/>
                </a:solidFill>
              </a:rPr>
              <a:t>μιονίων</a:t>
            </a:r>
            <a:r>
              <a:rPr lang="el-GR" altLang="el-GR" dirty="0">
                <a:solidFill>
                  <a:srgbClr val="002060"/>
                </a:solidFill>
              </a:rPr>
              <a:t> που μπορεί να προέρχονται από την διάσπαση ενός </a:t>
            </a:r>
            <a:r>
              <a:rPr lang="el-GR" altLang="el-GR" dirty="0" err="1">
                <a:solidFill>
                  <a:srgbClr val="002060"/>
                </a:solidFill>
              </a:rPr>
              <a:t>μποζονίου</a:t>
            </a:r>
            <a:r>
              <a:rPr lang="el-GR" altLang="el-GR" dirty="0">
                <a:solidFill>
                  <a:srgbClr val="002060"/>
                </a:solidFill>
              </a:rPr>
              <a:t> </a:t>
            </a:r>
            <a:r>
              <a:rPr lang="en-US" altLang="el-GR" dirty="0">
                <a:solidFill>
                  <a:srgbClr val="002060"/>
                </a:solidFill>
              </a:rPr>
              <a:t>Higgs).</a:t>
            </a:r>
            <a:endParaRPr lang="el-GR" altLang="el-GR" dirty="0">
              <a:solidFill>
                <a:srgbClr val="002060"/>
              </a:solidFill>
            </a:endParaRPr>
          </a:p>
        </p:txBody>
      </p:sp>
      <p:sp>
        <p:nvSpPr>
          <p:cNvPr id="2" name="Θέση αριθμού διαφάνειας 1"/>
          <p:cNvSpPr>
            <a:spLocks noGrp="1"/>
          </p:cNvSpPr>
          <p:nvPr>
            <p:ph type="sldNum" sz="quarter" idx="12"/>
          </p:nvPr>
        </p:nvSpPr>
        <p:spPr/>
        <p:txBody>
          <a:bodyPr/>
          <a:lstStyle/>
          <a:p>
            <a:fld id="{F03EBE30-3689-42B7-ABF5-604AC779A0A8}" type="slidenum">
              <a:rPr lang="el-GR" smtClean="0"/>
              <a:t>25</a:t>
            </a:fld>
            <a:endParaRPr lang="el-GR"/>
          </a:p>
        </p:txBody>
      </p:sp>
    </p:spTree>
    <p:extLst>
      <p:ext uri="{BB962C8B-B14F-4D97-AF65-F5344CB8AC3E}">
        <p14:creationId xmlns:p14="http://schemas.microsoft.com/office/powerpoint/2010/main" val="23902876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1847851" y="182149"/>
            <a:ext cx="4752975" cy="433387"/>
          </a:xfrm>
        </p:spPr>
        <p:txBody>
          <a:bodyPr>
            <a:normAutofit fontScale="90000"/>
          </a:bodyPr>
          <a:lstStyle/>
          <a:p>
            <a:pPr eaLnBrk="1" hangingPunct="1"/>
            <a:r>
              <a:rPr lang="el-GR" altLang="el-GR" sz="3200" b="1" dirty="0" err="1">
                <a:solidFill>
                  <a:srgbClr val="002060"/>
                </a:solidFill>
              </a:rPr>
              <a:t>Αντι</a:t>
            </a:r>
            <a:r>
              <a:rPr lang="el-GR" altLang="el-GR" sz="3200" b="1" dirty="0">
                <a:solidFill>
                  <a:srgbClr val="002060"/>
                </a:solidFill>
              </a:rPr>
              <a:t>-ύλη</a:t>
            </a:r>
            <a:endParaRPr lang="en-US" altLang="el-GR" sz="3200" b="1" dirty="0">
              <a:solidFill>
                <a:srgbClr val="002060"/>
              </a:solidFill>
            </a:endParaRPr>
          </a:p>
        </p:txBody>
      </p:sp>
      <p:sp>
        <p:nvSpPr>
          <p:cNvPr id="49155" name="Rectangle 3"/>
          <p:cNvSpPr>
            <a:spLocks noGrp="1" noChangeArrowheads="1"/>
          </p:cNvSpPr>
          <p:nvPr>
            <p:ph type="body" idx="1"/>
          </p:nvPr>
        </p:nvSpPr>
        <p:spPr>
          <a:xfrm>
            <a:off x="371061" y="620713"/>
            <a:ext cx="7093365" cy="2520950"/>
          </a:xfrm>
        </p:spPr>
        <p:txBody>
          <a:bodyPr>
            <a:noAutofit/>
          </a:bodyPr>
          <a:lstStyle/>
          <a:p>
            <a:pPr eaLnBrk="1" hangingPunct="1">
              <a:buFontTx/>
              <a:buNone/>
              <a:defRPr/>
            </a:pPr>
            <a:r>
              <a:rPr lang="el-GR" sz="2400" dirty="0"/>
              <a:t>Η ύπαρξη των </a:t>
            </a:r>
            <a:r>
              <a:rPr lang="el-GR" sz="2400" dirty="0" err="1"/>
              <a:t>αντι</a:t>
            </a:r>
            <a:r>
              <a:rPr lang="el-GR" sz="2400" dirty="0"/>
              <a:t>-σωματιδίων προβλέφθηκε θεωρητικά (</a:t>
            </a:r>
            <a:r>
              <a:rPr lang="en-US" sz="2400" dirty="0"/>
              <a:t>Dirac 1928) </a:t>
            </a:r>
            <a:r>
              <a:rPr lang="el-GR" sz="2400" dirty="0"/>
              <a:t>και επιβεβαιώθηκε πειραματικά (</a:t>
            </a:r>
            <a:r>
              <a:rPr lang="en-US" sz="2400" dirty="0"/>
              <a:t>Anderson 1932)</a:t>
            </a:r>
            <a:r>
              <a:rPr lang="el-GR" sz="2400" dirty="0"/>
              <a:t>.</a:t>
            </a:r>
            <a:r>
              <a:rPr lang="en-US" sz="2400" dirty="0"/>
              <a:t> </a:t>
            </a:r>
            <a:r>
              <a:rPr lang="el-GR" sz="2400" dirty="0"/>
              <a:t>Επιβεβαιώνεται και κάθε μέρα... (π.χ. </a:t>
            </a:r>
            <a:r>
              <a:rPr lang="en-US" sz="2400" dirty="0"/>
              <a:t>CERN) </a:t>
            </a:r>
            <a:r>
              <a:rPr lang="el-GR" sz="2400" dirty="0"/>
              <a:t>και σε εφαρμογές</a:t>
            </a:r>
            <a:r>
              <a:rPr lang="en-US" sz="2400" dirty="0"/>
              <a:t> (</a:t>
            </a:r>
            <a:r>
              <a:rPr lang="el-GR" sz="2400" dirty="0"/>
              <a:t>π.χ. </a:t>
            </a:r>
            <a:r>
              <a:rPr lang="en-US" sz="2400" dirty="0"/>
              <a:t>PET).</a:t>
            </a:r>
            <a:endParaRPr lang="el-GR" sz="2400" dirty="0"/>
          </a:p>
          <a:p>
            <a:pPr eaLnBrk="1" hangingPunct="1">
              <a:buFontTx/>
              <a:buNone/>
              <a:defRPr/>
            </a:pPr>
            <a:r>
              <a:rPr lang="el-GR" sz="2400" b="1" dirty="0">
                <a:solidFill>
                  <a:srgbClr val="FF0000"/>
                </a:solidFill>
              </a:rPr>
              <a:t>Χάρη στην ύπαρξη της </a:t>
            </a:r>
            <a:r>
              <a:rPr lang="el-GR" sz="2400" b="1" dirty="0" err="1">
                <a:solidFill>
                  <a:srgbClr val="FF0000"/>
                </a:solidFill>
              </a:rPr>
              <a:t>αντι</a:t>
            </a:r>
            <a:r>
              <a:rPr lang="el-GR" sz="2400" b="1" dirty="0">
                <a:solidFill>
                  <a:srgbClr val="FF0000"/>
                </a:solidFill>
              </a:rPr>
              <a:t>-ύλης</a:t>
            </a:r>
            <a:r>
              <a:rPr lang="el-GR" sz="2400" dirty="0">
                <a:solidFill>
                  <a:srgbClr val="FF0000"/>
                </a:solidFill>
              </a:rPr>
              <a:t>,</a:t>
            </a:r>
            <a:r>
              <a:rPr lang="el-GR" sz="2400" dirty="0"/>
              <a:t> τα σωματίδια μπορούν να </a:t>
            </a:r>
            <a:r>
              <a:rPr lang="el-GR" sz="2400" dirty="0">
                <a:solidFill>
                  <a:srgbClr val="FF0000"/>
                </a:solidFill>
              </a:rPr>
              <a:t>δημιουργούνται</a:t>
            </a:r>
            <a:r>
              <a:rPr lang="el-GR" sz="2400" dirty="0"/>
              <a:t> και να </a:t>
            </a:r>
            <a:r>
              <a:rPr lang="el-GR" sz="2400" dirty="0">
                <a:solidFill>
                  <a:srgbClr val="FF0000"/>
                </a:solidFill>
              </a:rPr>
              <a:t>εξαφανίζονται</a:t>
            </a:r>
            <a:r>
              <a:rPr lang="el-GR" sz="2400" dirty="0"/>
              <a:t> </a:t>
            </a:r>
            <a:r>
              <a:rPr lang="en-US" sz="2400" dirty="0"/>
              <a:t>(annihilation = </a:t>
            </a:r>
            <a:r>
              <a:rPr lang="el-GR" sz="2400" dirty="0"/>
              <a:t>εξαΰλωση)</a:t>
            </a:r>
            <a:r>
              <a:rPr lang="en-US" sz="2400" dirty="0"/>
              <a:t>,</a:t>
            </a:r>
            <a:r>
              <a:rPr lang="el-GR" sz="2400" dirty="0"/>
              <a:t> </a:t>
            </a:r>
            <a:r>
              <a:rPr lang="el-GR" sz="2400" dirty="0">
                <a:solidFill>
                  <a:srgbClr val="FF0000"/>
                </a:solidFill>
              </a:rPr>
              <a:t>σύμφωνα με το </a:t>
            </a:r>
            <a:r>
              <a:rPr lang="en-US" sz="2400" b="1" dirty="0">
                <a:solidFill>
                  <a:srgbClr val="FF0000"/>
                </a:solidFill>
                <a:effectLst>
                  <a:outerShdw blurRad="38100" dist="38100" dir="2700000" algn="tl">
                    <a:srgbClr val="000000">
                      <a:alpha val="43137"/>
                    </a:srgbClr>
                  </a:outerShdw>
                </a:effectLst>
              </a:rPr>
              <a:t>E=mc</a:t>
            </a:r>
            <a:r>
              <a:rPr lang="en-US" sz="2400" b="1" baseline="30000" dirty="0">
                <a:solidFill>
                  <a:srgbClr val="FF0000"/>
                </a:solidFill>
                <a:effectLst>
                  <a:outerShdw blurRad="38100" dist="38100" dir="2700000" algn="tl">
                    <a:srgbClr val="000000">
                      <a:alpha val="43137"/>
                    </a:srgbClr>
                  </a:outerShdw>
                </a:effectLst>
              </a:rPr>
              <a:t>2</a:t>
            </a:r>
            <a:r>
              <a:rPr lang="en-US" sz="2400" dirty="0"/>
              <a:t>.</a:t>
            </a:r>
            <a:endParaRPr lang="el-GR" sz="2400" dirty="0"/>
          </a:p>
          <a:p>
            <a:pPr eaLnBrk="1" hangingPunct="1">
              <a:buFontTx/>
              <a:buNone/>
              <a:defRPr/>
            </a:pPr>
            <a:endParaRPr lang="en-US" sz="2400" dirty="0"/>
          </a:p>
        </p:txBody>
      </p:sp>
      <p:pic>
        <p:nvPicPr>
          <p:cNvPr id="47108" name="Picture 3" descr="C:\Users\user\Desktop\antilepton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78812" y="796401"/>
            <a:ext cx="4160530" cy="3421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0" name="Picture 5" descr="C:\Users\user\Desktop\positron-electr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270" y="3570519"/>
            <a:ext cx="2502889" cy="167417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47111" name="Picture 6" descr="C:\Users\user\Desktop\pair.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1313" y="3570518"/>
            <a:ext cx="3800389" cy="167417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 name="Ορθογώνιο 1"/>
          <p:cNvSpPr/>
          <p:nvPr/>
        </p:nvSpPr>
        <p:spPr>
          <a:xfrm>
            <a:off x="7833815" y="4217873"/>
            <a:ext cx="3862315" cy="1477328"/>
          </a:xfrm>
          <a:prstGeom prst="rect">
            <a:avLst/>
          </a:prstGeom>
        </p:spPr>
        <p:txBody>
          <a:bodyPr wrap="square">
            <a:spAutoFit/>
          </a:bodyPr>
          <a:lstStyle/>
          <a:p>
            <a:r>
              <a:rPr lang="el-GR" dirty="0"/>
              <a:t>Για κάθε σωματίδιο ύλης, υπάρχει ένα σωματίδιο </a:t>
            </a:r>
            <a:r>
              <a:rPr lang="el-GR" dirty="0" err="1"/>
              <a:t>αντι</a:t>
            </a:r>
            <a:r>
              <a:rPr lang="el-GR" dirty="0"/>
              <a:t>-ύλης που έχει ακριβώς την ίδια μάζα, αντίθετες όμως άλλες ιδιότητες,</a:t>
            </a:r>
            <a:r>
              <a:rPr lang="en-US" dirty="0"/>
              <a:t> </a:t>
            </a:r>
            <a:r>
              <a:rPr lang="el-GR" dirty="0"/>
              <a:t>όπως το ηλεκτρικό φορτίο και άλλοι κβαντικοί αριθμοί.</a:t>
            </a:r>
          </a:p>
        </p:txBody>
      </p:sp>
      <p:sp>
        <p:nvSpPr>
          <p:cNvPr id="3" name="Ορθογώνιο 2"/>
          <p:cNvSpPr/>
          <p:nvPr/>
        </p:nvSpPr>
        <p:spPr>
          <a:xfrm>
            <a:off x="551313" y="5482475"/>
            <a:ext cx="3800389" cy="646331"/>
          </a:xfrm>
          <a:prstGeom prst="rect">
            <a:avLst/>
          </a:prstGeom>
        </p:spPr>
        <p:txBody>
          <a:bodyPr wrap="square">
            <a:spAutoFit/>
          </a:bodyPr>
          <a:lstStyle/>
          <a:p>
            <a:pPr algn="ctr"/>
            <a:r>
              <a:rPr lang="el-GR" dirty="0"/>
              <a:t>Δημιουργία δύο σωματιδίων με μάζα από ένα φωτόνιο</a:t>
            </a:r>
          </a:p>
        </p:txBody>
      </p:sp>
      <p:sp>
        <p:nvSpPr>
          <p:cNvPr id="4" name="Ορθογώνιο 3"/>
          <p:cNvSpPr/>
          <p:nvPr/>
        </p:nvSpPr>
        <p:spPr>
          <a:xfrm>
            <a:off x="4507791" y="5500852"/>
            <a:ext cx="2820155" cy="923330"/>
          </a:xfrm>
          <a:prstGeom prst="rect">
            <a:avLst/>
          </a:prstGeom>
        </p:spPr>
        <p:txBody>
          <a:bodyPr wrap="square">
            <a:spAutoFit/>
          </a:bodyPr>
          <a:lstStyle/>
          <a:p>
            <a:pPr algn="ctr"/>
            <a:r>
              <a:rPr lang="el-GR" dirty="0"/>
              <a:t>Εξαύλωση δύο σωματιδίων με μάζα και μετατροπή τους σε φωτόνια</a:t>
            </a:r>
          </a:p>
        </p:txBody>
      </p:sp>
      <p:sp>
        <p:nvSpPr>
          <p:cNvPr id="5" name="Ορθογώνιο 4"/>
          <p:cNvSpPr/>
          <p:nvPr/>
        </p:nvSpPr>
        <p:spPr>
          <a:xfrm>
            <a:off x="7543938" y="516835"/>
            <a:ext cx="4374916" cy="5380382"/>
          </a:xfrm>
          <a:prstGeom prst="rect">
            <a:avLst/>
          </a:prstGeom>
          <a:solidFill>
            <a:srgbClr val="000000">
              <a:alpha val="7843"/>
            </a:srgb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Θέση αριθμού διαφάνειας 5"/>
          <p:cNvSpPr>
            <a:spLocks noGrp="1"/>
          </p:cNvSpPr>
          <p:nvPr>
            <p:ph type="sldNum" sz="quarter" idx="12"/>
          </p:nvPr>
        </p:nvSpPr>
        <p:spPr/>
        <p:txBody>
          <a:bodyPr/>
          <a:lstStyle/>
          <a:p>
            <a:fld id="{F03EBE30-3689-42B7-ABF5-604AC779A0A8}" type="slidenum">
              <a:rPr lang="el-GR" smtClean="0"/>
              <a:t>26</a:t>
            </a:fld>
            <a:endParaRPr lang="el-GR"/>
          </a:p>
        </p:txBody>
      </p:sp>
    </p:spTree>
    <p:extLst>
      <p:ext uri="{BB962C8B-B14F-4D97-AF65-F5344CB8AC3E}">
        <p14:creationId xmlns:p14="http://schemas.microsoft.com/office/powerpoint/2010/main" val="13154258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EBE72CD-8A38-4CBC-8EC1-3C70718D0205}"/>
              </a:ext>
            </a:extLst>
          </p:cNvPr>
          <p:cNvSpPr>
            <a:spLocks noGrp="1"/>
          </p:cNvSpPr>
          <p:nvPr>
            <p:ph type="title"/>
          </p:nvPr>
        </p:nvSpPr>
        <p:spPr>
          <a:xfrm>
            <a:off x="838200" y="365125"/>
            <a:ext cx="10166498" cy="1325563"/>
          </a:xfrm>
        </p:spPr>
        <p:txBody>
          <a:bodyPr>
            <a:normAutofit fontScale="90000"/>
          </a:bodyPr>
          <a:lstStyle/>
          <a:p>
            <a:pPr algn="ctr">
              <a:lnSpc>
                <a:spcPct val="100000"/>
              </a:lnSpc>
            </a:pPr>
            <a:r>
              <a:rPr lang="el-GR" sz="3600" dirty="0">
                <a:solidFill>
                  <a:srgbClr val="C00000"/>
                </a:solidFill>
                <a:latin typeface="Roboto Slab"/>
                <a:cs typeface="Times New Roman" panose="02020603050405020304" pitchFamily="18" charset="0"/>
              </a:rPr>
              <a:t>Παραδείγματα έρευνας στον Τομέα Πυρηνικής Φυσικής και Στοιχειωδών Σωματιδίων του ΑΠΘ</a:t>
            </a:r>
          </a:p>
        </p:txBody>
      </p:sp>
      <p:sp>
        <p:nvSpPr>
          <p:cNvPr id="3" name="Θέση περιεχομένου 2">
            <a:extLst>
              <a:ext uri="{FF2B5EF4-FFF2-40B4-BE49-F238E27FC236}">
                <a16:creationId xmlns:a16="http://schemas.microsoft.com/office/drawing/2014/main" id="{13D6D7BA-DDFB-4C90-86BE-76837C8BDE98}"/>
              </a:ext>
            </a:extLst>
          </p:cNvPr>
          <p:cNvSpPr>
            <a:spLocks noGrp="1"/>
          </p:cNvSpPr>
          <p:nvPr>
            <p:ph idx="1"/>
          </p:nvPr>
        </p:nvSpPr>
        <p:spPr>
          <a:xfrm>
            <a:off x="838200" y="1825625"/>
            <a:ext cx="10515600" cy="850844"/>
          </a:xfrm>
        </p:spPr>
        <p:txBody>
          <a:bodyPr/>
          <a:lstStyle/>
          <a:p>
            <a:pPr marL="0" indent="0" algn="ctr">
              <a:buNone/>
            </a:pPr>
            <a:r>
              <a:rPr lang="en-US" b="1" dirty="0">
                <a:solidFill>
                  <a:srgbClr val="0070C0"/>
                </a:solidFill>
                <a:latin typeface="Segoe UI" panose="020B0502040204020203" pitchFamily="34" charset="0"/>
              </a:rPr>
              <a:t>1. </a:t>
            </a:r>
            <a:r>
              <a:rPr lang="el-GR" b="1" dirty="0">
                <a:solidFill>
                  <a:srgbClr val="0070C0"/>
                </a:solidFill>
                <a:latin typeface="Segoe UI" panose="020B0502040204020203" pitchFamily="34" charset="0"/>
              </a:rPr>
              <a:t>Εξαΰλωση ποζιτρονίων στην ύλη</a:t>
            </a:r>
          </a:p>
          <a:p>
            <a:pPr marL="0" indent="0">
              <a:buNone/>
            </a:pPr>
            <a:endParaRPr lang="el-GR" dirty="0"/>
          </a:p>
        </p:txBody>
      </p:sp>
      <p:sp>
        <p:nvSpPr>
          <p:cNvPr id="12" name="TextBox 11">
            <a:extLst>
              <a:ext uri="{FF2B5EF4-FFF2-40B4-BE49-F238E27FC236}">
                <a16:creationId xmlns:a16="http://schemas.microsoft.com/office/drawing/2014/main" id="{49C8F935-13D2-4F75-AA5D-F9FF4C214E67}"/>
              </a:ext>
            </a:extLst>
          </p:cNvPr>
          <p:cNvSpPr txBox="1"/>
          <p:nvPr/>
        </p:nvSpPr>
        <p:spPr>
          <a:xfrm>
            <a:off x="7666072" y="3906558"/>
            <a:ext cx="3040914" cy="1754326"/>
          </a:xfrm>
          <a:prstGeom prst="rect">
            <a:avLst/>
          </a:prstGeom>
          <a:noFill/>
        </p:spPr>
        <p:txBody>
          <a:bodyPr wrap="square">
            <a:spAutoFit/>
          </a:bodyPr>
          <a:lstStyle/>
          <a:p>
            <a:pPr algn="ctr"/>
            <a:r>
              <a:rPr lang="el-GR" dirty="0">
                <a:solidFill>
                  <a:srgbClr val="0070C0"/>
                </a:solidFill>
                <a:latin typeface="Segoe UI" panose="020B0502040204020203" pitchFamily="34" charset="0"/>
              </a:rPr>
              <a:t>Αυτή η ισοδύναμη ενέργεια δίνεται με τη μορφή δυο (συνήθως) φωτονίων, καθορισμένης ενέργειας, ίσης με </a:t>
            </a:r>
            <a:r>
              <a:rPr lang="en-US" dirty="0">
                <a:solidFill>
                  <a:srgbClr val="0070C0"/>
                </a:solidFill>
                <a:latin typeface="Segoe UI" panose="020B0502040204020203" pitchFamily="34" charset="0"/>
              </a:rPr>
              <a:t>511 keV </a:t>
            </a:r>
            <a:r>
              <a:rPr lang="el-GR" dirty="0">
                <a:solidFill>
                  <a:srgbClr val="0070C0"/>
                </a:solidFill>
                <a:latin typeface="Segoe UI" panose="020B0502040204020203" pitchFamily="34" charset="0"/>
              </a:rPr>
              <a:t>το καθένα.</a:t>
            </a:r>
          </a:p>
          <a:p>
            <a:pPr algn="ctr"/>
            <a:endParaRPr lang="el-GR" dirty="0">
              <a:solidFill>
                <a:srgbClr val="0070C0"/>
              </a:solidFill>
              <a:latin typeface="Segoe UI" panose="020B0502040204020203" pitchFamily="34" charset="0"/>
            </a:endParaRPr>
          </a:p>
        </p:txBody>
      </p:sp>
      <p:pic>
        <p:nvPicPr>
          <p:cNvPr id="6" name="Εικόνα 5">
            <a:extLst>
              <a:ext uri="{FF2B5EF4-FFF2-40B4-BE49-F238E27FC236}">
                <a16:creationId xmlns:a16="http://schemas.microsoft.com/office/drawing/2014/main" id="{B9353690-7DF2-4796-9B72-2EFFBE1F57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8437" y="2498038"/>
            <a:ext cx="2955125" cy="2902706"/>
          </a:xfrm>
          <a:prstGeom prst="rect">
            <a:avLst/>
          </a:prstGeom>
        </p:spPr>
      </p:pic>
      <p:sp>
        <p:nvSpPr>
          <p:cNvPr id="13" name="TextBox 12">
            <a:extLst>
              <a:ext uri="{FF2B5EF4-FFF2-40B4-BE49-F238E27FC236}">
                <a16:creationId xmlns:a16="http://schemas.microsoft.com/office/drawing/2014/main" id="{D128F586-8D4F-4912-8AF8-098C961F6F02}"/>
              </a:ext>
            </a:extLst>
          </p:cNvPr>
          <p:cNvSpPr txBox="1"/>
          <p:nvPr/>
        </p:nvSpPr>
        <p:spPr>
          <a:xfrm>
            <a:off x="1156298" y="2694446"/>
            <a:ext cx="3128630" cy="2308324"/>
          </a:xfrm>
          <a:prstGeom prst="rect">
            <a:avLst/>
          </a:prstGeom>
          <a:noFill/>
        </p:spPr>
        <p:txBody>
          <a:bodyPr wrap="square">
            <a:spAutoFit/>
          </a:bodyPr>
          <a:lstStyle/>
          <a:p>
            <a:pPr algn="ctr"/>
            <a:r>
              <a:rPr lang="el-GR" dirty="0">
                <a:solidFill>
                  <a:srgbClr val="0070C0"/>
                </a:solidFill>
                <a:latin typeface="Segoe UI" panose="020B0502040204020203" pitchFamily="34" charset="0"/>
              </a:rPr>
              <a:t>Η εξαΰλωση των ποζιτρονίων με ηλεκτρόνια, σημαίνει την εξαφάνιση των δύο σωματιδίων και τη μετατροπή της μάζας τους σε ισοδύναμη ενέργεια, σύμφωνα με τη σχέση </a:t>
            </a:r>
          </a:p>
          <a:p>
            <a:pPr algn="ctr"/>
            <a:r>
              <a:rPr lang="en-US" dirty="0">
                <a:solidFill>
                  <a:srgbClr val="0070C0"/>
                </a:solidFill>
                <a:latin typeface="Segoe UI" panose="020B0502040204020203" pitchFamily="34" charset="0"/>
              </a:rPr>
              <a:t>E = mc</a:t>
            </a:r>
            <a:r>
              <a:rPr lang="en-US" baseline="30000" dirty="0">
                <a:solidFill>
                  <a:srgbClr val="0070C0"/>
                </a:solidFill>
                <a:latin typeface="Segoe UI" panose="020B0502040204020203" pitchFamily="34" charset="0"/>
              </a:rPr>
              <a:t>2</a:t>
            </a:r>
            <a:r>
              <a:rPr lang="en-US" dirty="0">
                <a:solidFill>
                  <a:srgbClr val="0070C0"/>
                </a:solidFill>
                <a:latin typeface="Segoe UI" panose="020B0502040204020203" pitchFamily="34" charset="0"/>
              </a:rPr>
              <a:t> .</a:t>
            </a:r>
            <a:endParaRPr lang="el-GR" dirty="0"/>
          </a:p>
        </p:txBody>
      </p:sp>
    </p:spTree>
    <p:extLst>
      <p:ext uri="{BB962C8B-B14F-4D97-AF65-F5344CB8AC3E}">
        <p14:creationId xmlns:p14="http://schemas.microsoft.com/office/powerpoint/2010/main" val="22701818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EBE72CD-8A38-4CBC-8EC1-3C70718D0205}"/>
              </a:ext>
            </a:extLst>
          </p:cNvPr>
          <p:cNvSpPr>
            <a:spLocks noGrp="1"/>
          </p:cNvSpPr>
          <p:nvPr>
            <p:ph type="title"/>
          </p:nvPr>
        </p:nvSpPr>
        <p:spPr>
          <a:xfrm>
            <a:off x="838200" y="365125"/>
            <a:ext cx="10166498" cy="1325563"/>
          </a:xfrm>
        </p:spPr>
        <p:txBody>
          <a:bodyPr>
            <a:normAutofit fontScale="90000"/>
          </a:bodyPr>
          <a:lstStyle/>
          <a:p>
            <a:pPr algn="ctr">
              <a:lnSpc>
                <a:spcPct val="100000"/>
              </a:lnSpc>
            </a:pPr>
            <a:r>
              <a:rPr lang="el-GR" sz="3600" dirty="0">
                <a:solidFill>
                  <a:srgbClr val="C00000"/>
                </a:solidFill>
                <a:latin typeface="Roboto Slab"/>
                <a:cs typeface="Times New Roman" panose="02020603050405020304" pitchFamily="18" charset="0"/>
              </a:rPr>
              <a:t>Παραδείγματα έρευνας στον Τομέα Πυρηνικής Φυσικής και Στοιχειωδών Σωματιδίων του ΑΠΘ</a:t>
            </a:r>
          </a:p>
        </p:txBody>
      </p:sp>
      <p:sp>
        <p:nvSpPr>
          <p:cNvPr id="3" name="Θέση περιεχομένου 2">
            <a:extLst>
              <a:ext uri="{FF2B5EF4-FFF2-40B4-BE49-F238E27FC236}">
                <a16:creationId xmlns:a16="http://schemas.microsoft.com/office/drawing/2014/main" id="{13D6D7BA-DDFB-4C90-86BE-76837C8BDE98}"/>
              </a:ext>
            </a:extLst>
          </p:cNvPr>
          <p:cNvSpPr>
            <a:spLocks noGrp="1"/>
          </p:cNvSpPr>
          <p:nvPr>
            <p:ph idx="1"/>
          </p:nvPr>
        </p:nvSpPr>
        <p:spPr>
          <a:xfrm>
            <a:off x="838200" y="1825625"/>
            <a:ext cx="10515600" cy="850844"/>
          </a:xfrm>
        </p:spPr>
        <p:txBody>
          <a:bodyPr/>
          <a:lstStyle/>
          <a:p>
            <a:pPr marL="0" indent="0" algn="ctr">
              <a:buNone/>
            </a:pPr>
            <a:r>
              <a:rPr lang="en-US" b="1" dirty="0">
                <a:solidFill>
                  <a:srgbClr val="0070C0"/>
                </a:solidFill>
                <a:latin typeface="Segoe UI" panose="020B0502040204020203" pitchFamily="34" charset="0"/>
              </a:rPr>
              <a:t>1. </a:t>
            </a:r>
            <a:r>
              <a:rPr lang="el-GR" b="1" dirty="0">
                <a:solidFill>
                  <a:srgbClr val="0070C0"/>
                </a:solidFill>
                <a:latin typeface="Segoe UI" panose="020B0502040204020203" pitchFamily="34" charset="0"/>
              </a:rPr>
              <a:t>Εξαΰλωση ποζιτρονίων στην ύλη</a:t>
            </a:r>
          </a:p>
          <a:p>
            <a:pPr marL="0" indent="0">
              <a:buNone/>
            </a:pPr>
            <a:endParaRPr lang="el-GR" dirty="0"/>
          </a:p>
        </p:txBody>
      </p:sp>
      <p:pic>
        <p:nvPicPr>
          <p:cNvPr id="5" name="Εικόνα 4">
            <a:extLst>
              <a:ext uri="{FF2B5EF4-FFF2-40B4-BE49-F238E27FC236}">
                <a16:creationId xmlns:a16="http://schemas.microsoft.com/office/drawing/2014/main" id="{44FA2B38-0CAB-4C12-A127-0043D580CC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2286" y="2860820"/>
            <a:ext cx="2533762" cy="1909823"/>
          </a:xfrm>
          <a:prstGeom prst="rect">
            <a:avLst/>
          </a:prstGeom>
        </p:spPr>
      </p:pic>
      <p:pic>
        <p:nvPicPr>
          <p:cNvPr id="7" name="Εικόνα 6">
            <a:extLst>
              <a:ext uri="{FF2B5EF4-FFF2-40B4-BE49-F238E27FC236}">
                <a16:creationId xmlns:a16="http://schemas.microsoft.com/office/drawing/2014/main" id="{013A4B8D-27ED-42AD-A041-7A79FF7A3D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8051" y="2676469"/>
            <a:ext cx="2533763" cy="2270895"/>
          </a:xfrm>
          <a:prstGeom prst="rect">
            <a:avLst/>
          </a:prstGeom>
        </p:spPr>
      </p:pic>
      <p:sp>
        <p:nvSpPr>
          <p:cNvPr id="11" name="TextBox 10">
            <a:extLst>
              <a:ext uri="{FF2B5EF4-FFF2-40B4-BE49-F238E27FC236}">
                <a16:creationId xmlns:a16="http://schemas.microsoft.com/office/drawing/2014/main" id="{13142966-C956-4DC2-B097-EBC67C8D4744}"/>
              </a:ext>
            </a:extLst>
          </p:cNvPr>
          <p:cNvSpPr txBox="1"/>
          <p:nvPr/>
        </p:nvSpPr>
        <p:spPr>
          <a:xfrm>
            <a:off x="877987" y="4947364"/>
            <a:ext cx="4661569" cy="923330"/>
          </a:xfrm>
          <a:prstGeom prst="rect">
            <a:avLst/>
          </a:prstGeom>
          <a:noFill/>
        </p:spPr>
        <p:txBody>
          <a:bodyPr wrap="square">
            <a:spAutoFit/>
          </a:bodyPr>
          <a:lstStyle/>
          <a:p>
            <a:pPr algn="ctr"/>
            <a:r>
              <a:rPr lang="el-GR" dirty="0">
                <a:solidFill>
                  <a:srgbClr val="0070C0"/>
                </a:solidFill>
                <a:latin typeface="Segoe UI" panose="020B0502040204020203" pitchFamily="34" charset="0"/>
              </a:rPr>
              <a:t>Τα </a:t>
            </a:r>
            <a:r>
              <a:rPr lang="el-GR" b="1" dirty="0">
                <a:solidFill>
                  <a:srgbClr val="0070C0"/>
                </a:solidFill>
                <a:latin typeface="Segoe UI" panose="020B0502040204020203" pitchFamily="34" charset="0"/>
              </a:rPr>
              <a:t>ποζιτρόνια</a:t>
            </a:r>
            <a:r>
              <a:rPr lang="el-GR" dirty="0">
                <a:solidFill>
                  <a:srgbClr val="0070C0"/>
                </a:solidFill>
                <a:latin typeface="Segoe UI" panose="020B0502040204020203" pitchFamily="34" charset="0"/>
              </a:rPr>
              <a:t> παράγονται από κάποιους ραδιενεργούς πυρήνες (που συνήθως έχουν περίσσεια πρωτονίων)</a:t>
            </a:r>
            <a:endParaRPr lang="el-GR" dirty="0"/>
          </a:p>
        </p:txBody>
      </p:sp>
      <p:sp>
        <p:nvSpPr>
          <p:cNvPr id="12" name="TextBox 11">
            <a:extLst>
              <a:ext uri="{FF2B5EF4-FFF2-40B4-BE49-F238E27FC236}">
                <a16:creationId xmlns:a16="http://schemas.microsoft.com/office/drawing/2014/main" id="{49C8F935-13D2-4F75-AA5D-F9FF4C214E67}"/>
              </a:ext>
            </a:extLst>
          </p:cNvPr>
          <p:cNvSpPr txBox="1"/>
          <p:nvPr/>
        </p:nvSpPr>
        <p:spPr>
          <a:xfrm>
            <a:off x="5986133" y="4833943"/>
            <a:ext cx="5241851" cy="1477328"/>
          </a:xfrm>
          <a:prstGeom prst="rect">
            <a:avLst/>
          </a:prstGeom>
          <a:noFill/>
        </p:spPr>
        <p:txBody>
          <a:bodyPr wrap="square">
            <a:spAutoFit/>
          </a:bodyPr>
          <a:lstStyle/>
          <a:p>
            <a:pPr algn="ctr"/>
            <a:r>
              <a:rPr lang="el-GR" dirty="0">
                <a:solidFill>
                  <a:srgbClr val="0070C0"/>
                </a:solidFill>
                <a:latin typeface="Segoe UI" panose="020B0502040204020203" pitchFamily="34" charset="0"/>
              </a:rPr>
              <a:t>Τα </a:t>
            </a:r>
            <a:r>
              <a:rPr lang="el-GR" b="1" dirty="0">
                <a:solidFill>
                  <a:srgbClr val="0070C0"/>
                </a:solidFill>
                <a:latin typeface="Segoe UI" panose="020B0502040204020203" pitchFamily="34" charset="0"/>
              </a:rPr>
              <a:t>ποζιτρόνια</a:t>
            </a:r>
            <a:r>
              <a:rPr lang="el-GR" dirty="0">
                <a:solidFill>
                  <a:srgbClr val="0070C0"/>
                </a:solidFill>
                <a:latin typeface="Segoe UI" panose="020B0502040204020203" pitchFamily="34" charset="0"/>
              </a:rPr>
              <a:t> είναι τα </a:t>
            </a:r>
            <a:r>
              <a:rPr lang="el-GR" dirty="0" err="1">
                <a:solidFill>
                  <a:srgbClr val="0070C0"/>
                </a:solidFill>
                <a:latin typeface="Segoe UI" panose="020B0502040204020203" pitchFamily="34" charset="0"/>
              </a:rPr>
              <a:t>αντι</a:t>
            </a:r>
            <a:r>
              <a:rPr lang="el-GR" dirty="0">
                <a:solidFill>
                  <a:srgbClr val="0070C0"/>
                </a:solidFill>
                <a:latin typeface="Segoe UI" panose="020B0502040204020203" pitchFamily="34" charset="0"/>
              </a:rPr>
              <a:t>-σωματίδια των ηλεκτρονίων, δηλαδή είναι </a:t>
            </a:r>
            <a:r>
              <a:rPr lang="el-GR" b="1" dirty="0" err="1">
                <a:solidFill>
                  <a:srgbClr val="0070C0"/>
                </a:solidFill>
                <a:latin typeface="Segoe UI" panose="020B0502040204020203" pitchFamily="34" charset="0"/>
              </a:rPr>
              <a:t>αντι</a:t>
            </a:r>
            <a:r>
              <a:rPr lang="el-GR" b="1" dirty="0">
                <a:solidFill>
                  <a:srgbClr val="0070C0"/>
                </a:solidFill>
                <a:latin typeface="Segoe UI" panose="020B0502040204020203" pitchFamily="34" charset="0"/>
              </a:rPr>
              <a:t>-ύλη!</a:t>
            </a:r>
          </a:p>
          <a:p>
            <a:pPr algn="ctr"/>
            <a:r>
              <a:rPr lang="el-GR" dirty="0">
                <a:solidFill>
                  <a:srgbClr val="0070C0"/>
                </a:solidFill>
                <a:latin typeface="Segoe UI" panose="020B0502040204020203" pitchFamily="34" charset="0"/>
              </a:rPr>
              <a:t>Όταν λοιπόν τα ποζιτρόνια συναντηθούν με ηλεκτρόνια, τότε τα δύο σωματίδια, μετά από ένα σύντομο «χορό» </a:t>
            </a:r>
            <a:r>
              <a:rPr lang="el-GR" b="1" dirty="0" err="1">
                <a:solidFill>
                  <a:srgbClr val="0070C0"/>
                </a:solidFill>
                <a:latin typeface="Segoe UI" panose="020B0502040204020203" pitchFamily="34" charset="0"/>
              </a:rPr>
              <a:t>εξαΰλώνονται</a:t>
            </a:r>
            <a:r>
              <a:rPr lang="el-GR" dirty="0">
                <a:solidFill>
                  <a:srgbClr val="0070C0"/>
                </a:solidFill>
                <a:latin typeface="Segoe UI" panose="020B0502040204020203" pitchFamily="34" charset="0"/>
              </a:rPr>
              <a:t>!</a:t>
            </a:r>
          </a:p>
        </p:txBody>
      </p:sp>
      <p:pic>
        <p:nvPicPr>
          <p:cNvPr id="13" name="Θέση περιεχομένου 4" descr="Εικόνα που περιέχει σχεδίαση&#10;&#10;Περιγραφή που δημιουργήθηκε αυτόματα">
            <a:extLst>
              <a:ext uri="{FF2B5EF4-FFF2-40B4-BE49-F238E27FC236}">
                <a16:creationId xmlns:a16="http://schemas.microsoft.com/office/drawing/2014/main" id="{C17ADBEB-4D9B-4550-A4E8-5DED7B486DF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1233386" y="1699521"/>
            <a:ext cx="744279" cy="767223"/>
          </a:xfrm>
          <a:prstGeom prst="rect">
            <a:avLst/>
          </a:prstGeom>
        </p:spPr>
      </p:pic>
      <p:pic>
        <p:nvPicPr>
          <p:cNvPr id="9" name="Picture 10" descr="images">
            <a:extLst>
              <a:ext uri="{FF2B5EF4-FFF2-40B4-BE49-F238E27FC236}">
                <a16:creationId xmlns:a16="http://schemas.microsoft.com/office/drawing/2014/main" id="{7A724061-EC3A-4AE6-946E-1F335F45C3C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53975" y="1716247"/>
            <a:ext cx="767223" cy="767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57084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7C82466-3521-40D8-B97D-E28EB6A5A446}"/>
              </a:ext>
            </a:extLst>
          </p:cNvPr>
          <p:cNvSpPr>
            <a:spLocks noGrp="1"/>
          </p:cNvSpPr>
          <p:nvPr>
            <p:ph type="title"/>
          </p:nvPr>
        </p:nvSpPr>
        <p:spPr>
          <a:xfrm>
            <a:off x="202019" y="439557"/>
            <a:ext cx="11483162" cy="644967"/>
          </a:xfrm>
        </p:spPr>
        <p:txBody>
          <a:bodyPr>
            <a:normAutofit/>
          </a:bodyPr>
          <a:lstStyle/>
          <a:p>
            <a:pPr algn="ctr"/>
            <a:r>
              <a:rPr lang="el-GR" sz="3200" dirty="0">
                <a:solidFill>
                  <a:srgbClr val="C00000"/>
                </a:solidFill>
                <a:latin typeface="Roboto Slab"/>
                <a:cs typeface="Times New Roman" panose="02020603050405020304" pitchFamily="18" charset="0"/>
              </a:rPr>
              <a:t>Η τομογραφία </a:t>
            </a:r>
            <a:r>
              <a:rPr lang="en-US" sz="3200" dirty="0">
                <a:solidFill>
                  <a:srgbClr val="C00000"/>
                </a:solidFill>
                <a:latin typeface="Roboto Slab"/>
                <a:cs typeface="Times New Roman" panose="02020603050405020304" pitchFamily="18" charset="0"/>
              </a:rPr>
              <a:t>PET (Positron Emission Tomography)</a:t>
            </a:r>
            <a:endParaRPr lang="el-GR" sz="3200" dirty="0">
              <a:solidFill>
                <a:srgbClr val="C00000"/>
              </a:solidFill>
              <a:latin typeface="Roboto Slab"/>
              <a:cs typeface="Times New Roman" panose="02020603050405020304" pitchFamily="18" charset="0"/>
            </a:endParaRPr>
          </a:p>
        </p:txBody>
      </p:sp>
      <p:sp>
        <p:nvSpPr>
          <p:cNvPr id="4" name="Θέση αριθμού διαφάνειας 3">
            <a:extLst>
              <a:ext uri="{FF2B5EF4-FFF2-40B4-BE49-F238E27FC236}">
                <a16:creationId xmlns:a16="http://schemas.microsoft.com/office/drawing/2014/main" id="{A39AEF05-17ED-4568-9893-9907EA82963C}"/>
              </a:ext>
            </a:extLst>
          </p:cNvPr>
          <p:cNvSpPr>
            <a:spLocks noGrp="1"/>
          </p:cNvSpPr>
          <p:nvPr>
            <p:ph type="sldNum" sz="quarter" idx="12"/>
          </p:nvPr>
        </p:nvSpPr>
        <p:spPr/>
        <p:txBody>
          <a:bodyPr/>
          <a:lstStyle/>
          <a:p>
            <a:fld id="{F03EBE30-3689-42B7-ABF5-604AC779A0A8}" type="slidenum">
              <a:rPr lang="el-GR" smtClean="0"/>
              <a:t>29</a:t>
            </a:fld>
            <a:endParaRPr lang="el-GR"/>
          </a:p>
        </p:txBody>
      </p:sp>
      <p:sp>
        <p:nvSpPr>
          <p:cNvPr id="7" name="TextBox 6">
            <a:extLst>
              <a:ext uri="{FF2B5EF4-FFF2-40B4-BE49-F238E27FC236}">
                <a16:creationId xmlns:a16="http://schemas.microsoft.com/office/drawing/2014/main" id="{F064C7FB-FD81-4B43-9AFC-64EA33ADEC04}"/>
              </a:ext>
            </a:extLst>
          </p:cNvPr>
          <p:cNvSpPr txBox="1"/>
          <p:nvPr/>
        </p:nvSpPr>
        <p:spPr>
          <a:xfrm>
            <a:off x="659220" y="2422759"/>
            <a:ext cx="6262577" cy="3816429"/>
          </a:xfrm>
          <a:prstGeom prst="rect">
            <a:avLst/>
          </a:prstGeom>
          <a:noFill/>
        </p:spPr>
        <p:txBody>
          <a:bodyPr wrap="square">
            <a:spAutoFit/>
          </a:bodyPr>
          <a:lstStyle/>
          <a:p>
            <a:r>
              <a:rPr lang="el-GR" sz="2200" dirty="0"/>
              <a:t>Πρόκειται για διαγνωστική μέθοδο της </a:t>
            </a:r>
            <a:r>
              <a:rPr lang="el-GR" sz="2200" b="1" dirty="0"/>
              <a:t>πυρηνικής ιατρικής </a:t>
            </a:r>
            <a:r>
              <a:rPr lang="el-GR" sz="2200" dirty="0"/>
              <a:t>που χρησιμοποιείται για την παρατήρηση μεταβολικών διαδικασιών στο σώμα και συνεισφέρει στη διάγνωση ασθενειών. Χρησιμοποιείται ένας </a:t>
            </a:r>
            <a:r>
              <a:rPr lang="el-GR" sz="2200" b="1" dirty="0"/>
              <a:t>ραδιενεργός ιχνηθέτης </a:t>
            </a:r>
            <a:r>
              <a:rPr lang="el-GR" sz="2200" dirty="0"/>
              <a:t>που εκπέμπει </a:t>
            </a:r>
            <a:r>
              <a:rPr lang="el-GR" sz="2200" b="1" dirty="0">
                <a:solidFill>
                  <a:srgbClr val="C00000"/>
                </a:solidFill>
              </a:rPr>
              <a:t>ποζιτρόνια</a:t>
            </a:r>
            <a:r>
              <a:rPr lang="en-US" sz="2200" dirty="0"/>
              <a:t> </a:t>
            </a:r>
            <a:r>
              <a:rPr lang="el-GR" sz="2200" dirty="0"/>
              <a:t>(π.χ.</a:t>
            </a:r>
            <a:r>
              <a:rPr lang="en-US" sz="2200" dirty="0"/>
              <a:t> </a:t>
            </a:r>
            <a:r>
              <a:rPr lang="el-GR" sz="2200" dirty="0"/>
              <a:t>το </a:t>
            </a:r>
            <a:r>
              <a:rPr lang="el-GR" sz="2200" dirty="0" err="1"/>
              <a:t>ραδιοφάρμακο</a:t>
            </a:r>
            <a:r>
              <a:rPr lang="el-GR" sz="2200" dirty="0"/>
              <a:t> </a:t>
            </a:r>
            <a:r>
              <a:rPr lang="en-US" sz="2200" dirty="0"/>
              <a:t>18F-FDG</a:t>
            </a:r>
            <a:r>
              <a:rPr lang="el-GR" sz="2200" dirty="0"/>
              <a:t>, που είναι</a:t>
            </a:r>
            <a:r>
              <a:rPr lang="en-US" sz="2200" dirty="0"/>
              <a:t> </a:t>
            </a:r>
            <a:r>
              <a:rPr lang="el-GR" sz="2200" dirty="0"/>
              <a:t>γλυκερίνη με </a:t>
            </a:r>
            <a:r>
              <a:rPr lang="el-GR" sz="2200" baseline="30000" dirty="0"/>
              <a:t>18</a:t>
            </a:r>
            <a:r>
              <a:rPr lang="en-US" sz="2200" dirty="0"/>
              <a:t>F)</a:t>
            </a:r>
            <a:r>
              <a:rPr lang="el-GR" sz="2200" dirty="0"/>
              <a:t>, ο οποίος εισάγεται στο σώμα του εξεταζόμενου, συνήθως με ενδοφλέβια ένεση. Τα όργανα και οι ιστοί απορροφούν τον ιχνηθέτη με διαφορετικούς ρυθμούς, ανάλογα με το όργανο και την πάθηση. </a:t>
            </a:r>
          </a:p>
        </p:txBody>
      </p:sp>
      <p:pic>
        <p:nvPicPr>
          <p:cNvPr id="8" name="Εικόνα 7">
            <a:extLst>
              <a:ext uri="{FF2B5EF4-FFF2-40B4-BE49-F238E27FC236}">
                <a16:creationId xmlns:a16="http://schemas.microsoft.com/office/drawing/2014/main" id="{071695CF-695A-440C-80C3-FF7DB21DEC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18129" y="2741103"/>
            <a:ext cx="4599719" cy="3370732"/>
          </a:xfrm>
          <a:prstGeom prst="rect">
            <a:avLst/>
          </a:prstGeom>
        </p:spPr>
      </p:pic>
      <p:sp>
        <p:nvSpPr>
          <p:cNvPr id="10" name="TextBox 9">
            <a:extLst>
              <a:ext uri="{FF2B5EF4-FFF2-40B4-BE49-F238E27FC236}">
                <a16:creationId xmlns:a16="http://schemas.microsoft.com/office/drawing/2014/main" id="{64EE5374-B27E-49C4-8C79-F0E332E7D779}"/>
              </a:ext>
            </a:extLst>
          </p:cNvPr>
          <p:cNvSpPr txBox="1"/>
          <p:nvPr/>
        </p:nvSpPr>
        <p:spPr>
          <a:xfrm>
            <a:off x="691118" y="1236538"/>
            <a:ext cx="10841661" cy="1107996"/>
          </a:xfrm>
          <a:prstGeom prst="rect">
            <a:avLst/>
          </a:prstGeom>
          <a:noFill/>
        </p:spPr>
        <p:txBody>
          <a:bodyPr wrap="square">
            <a:spAutoFit/>
          </a:bodyPr>
          <a:lstStyle/>
          <a:p>
            <a:r>
              <a:rPr lang="el-GR" sz="2200" dirty="0"/>
              <a:t>Ως εφαρμογή όλης αυτής της γνώσης που έχει αποκτηθεί με την έρευνα βασικής φυσικής, έχουμε την τομογραφία </a:t>
            </a:r>
            <a:r>
              <a:rPr lang="en-US" sz="2200" dirty="0"/>
              <a:t>PET</a:t>
            </a:r>
            <a:r>
              <a:rPr lang="el-GR" sz="2200" dirty="0"/>
              <a:t>. Η διαγνωστική αυτή μέθοδος εφαρμόζεται στα μεγάλα </a:t>
            </a:r>
            <a:r>
              <a:rPr lang="el-GR" sz="2200" b="1" dirty="0"/>
              <a:t>νοσοκομεία</a:t>
            </a:r>
            <a:r>
              <a:rPr lang="el-GR" sz="2200" dirty="0"/>
              <a:t> της Ελλάδας, π.χ. στο «Παπαγεωργίου» και στο «</a:t>
            </a:r>
            <a:r>
              <a:rPr lang="el-GR" sz="2200" dirty="0" err="1"/>
              <a:t>Θεαγένειο</a:t>
            </a:r>
            <a:r>
              <a:rPr lang="el-GR" sz="2200" dirty="0"/>
              <a:t>» της Θεσσαλονίκης.</a:t>
            </a:r>
          </a:p>
        </p:txBody>
      </p:sp>
    </p:spTree>
    <p:extLst>
      <p:ext uri="{BB962C8B-B14F-4D97-AF65-F5344CB8AC3E}">
        <p14:creationId xmlns:p14="http://schemas.microsoft.com/office/powerpoint/2010/main" val="20535286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45DBBCD-E150-41FF-ADCA-3275ED495E6F}"/>
              </a:ext>
            </a:extLst>
          </p:cNvPr>
          <p:cNvSpPr>
            <a:spLocks noGrp="1"/>
          </p:cNvSpPr>
          <p:nvPr>
            <p:ph type="title"/>
          </p:nvPr>
        </p:nvSpPr>
        <p:spPr>
          <a:xfrm>
            <a:off x="838200" y="311961"/>
            <a:ext cx="10515600" cy="973114"/>
          </a:xfrm>
        </p:spPr>
        <p:txBody>
          <a:bodyPr>
            <a:normAutofit/>
          </a:bodyPr>
          <a:lstStyle/>
          <a:p>
            <a:r>
              <a:rPr lang="el-GR" sz="3600" dirty="0">
                <a:solidFill>
                  <a:srgbClr val="C00000"/>
                </a:solidFill>
                <a:effectLst/>
                <a:latin typeface="Roboto Slab"/>
                <a:ea typeface="Calibri" panose="020F0502020204030204" pitchFamily="34" charset="0"/>
                <a:cs typeface="Times New Roman" panose="02020603050405020304" pitchFamily="18" charset="0"/>
              </a:rPr>
              <a:t>Βασική Επιστήμη και σε τι χρησιμεύει</a:t>
            </a:r>
            <a:endParaRPr lang="el-GR" sz="3600" dirty="0">
              <a:solidFill>
                <a:srgbClr val="C00000"/>
              </a:solidFill>
            </a:endParaRPr>
          </a:p>
        </p:txBody>
      </p:sp>
      <p:sp>
        <p:nvSpPr>
          <p:cNvPr id="3" name="Θέση περιεχομένου 2">
            <a:extLst>
              <a:ext uri="{FF2B5EF4-FFF2-40B4-BE49-F238E27FC236}">
                <a16:creationId xmlns:a16="http://schemas.microsoft.com/office/drawing/2014/main" id="{197713CE-683A-4893-9B05-A86396EB5396}"/>
              </a:ext>
            </a:extLst>
          </p:cNvPr>
          <p:cNvSpPr>
            <a:spLocks noGrp="1"/>
          </p:cNvSpPr>
          <p:nvPr>
            <p:ph idx="1"/>
          </p:nvPr>
        </p:nvSpPr>
        <p:spPr>
          <a:xfrm>
            <a:off x="646546" y="4784425"/>
            <a:ext cx="7192252" cy="1754325"/>
          </a:xfrm>
          <a:solidFill>
            <a:schemeClr val="accent6">
              <a:lumMod val="20000"/>
              <a:lumOff val="80000"/>
            </a:schemeClr>
          </a:solidFill>
          <a:ln>
            <a:solidFill>
              <a:schemeClr val="accent1"/>
            </a:solidFill>
          </a:ln>
        </p:spPr>
        <p:txBody>
          <a:bodyPr>
            <a:noAutofit/>
          </a:bodyPr>
          <a:lstStyle/>
          <a:p>
            <a:pPr marL="0" indent="0" algn="ctr" fontAlgn="base">
              <a:lnSpc>
                <a:spcPct val="100000"/>
              </a:lnSpc>
              <a:spcBef>
                <a:spcPts val="600"/>
              </a:spcBef>
              <a:buNone/>
            </a:pPr>
            <a:r>
              <a:rPr lang="el-GR" sz="1800" b="1" dirty="0">
                <a:solidFill>
                  <a:schemeClr val="accent6">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Τα επιτεύγματα της βασικής επιστήμης έχουν οδηγήσει σε έναν μακρύ κατάλογο από ανακαλύψεις με πρακτικές εφαρμογές</a:t>
            </a:r>
            <a:r>
              <a:rPr lang="el-GR" sz="1800" b="1" dirty="0">
                <a:solidFill>
                  <a:schemeClr val="accent6">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 ανακαλύψεις </a:t>
            </a:r>
            <a:r>
              <a:rPr lang="el-GR" sz="1800" b="1" dirty="0">
                <a:solidFill>
                  <a:schemeClr val="accent6">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τεράστιας οικονομικής και πρακτικής σημασίας, έναν κατάλογο που συμπληρώνεται καθημερινά από τους κλάδους των εφαρμοσμένων επιστημών.</a:t>
            </a:r>
            <a:r>
              <a:rPr lang="en-US" sz="1800" b="1" dirty="0">
                <a:solidFill>
                  <a:schemeClr val="accent6">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l-GR" sz="1800" b="1" dirty="0">
                <a:solidFill>
                  <a:schemeClr val="accent6">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Η Πυρηνική Φυσική και τα Στοιχειώδη Σωματίδια αποτελούν το πιο χτυπητό παράδειγμα!</a:t>
            </a:r>
          </a:p>
        </p:txBody>
      </p:sp>
      <p:sp>
        <p:nvSpPr>
          <p:cNvPr id="5" name="TextBox 4">
            <a:extLst>
              <a:ext uri="{FF2B5EF4-FFF2-40B4-BE49-F238E27FC236}">
                <a16:creationId xmlns:a16="http://schemas.microsoft.com/office/drawing/2014/main" id="{98AA495C-2F14-459C-810F-5300F414878D}"/>
              </a:ext>
            </a:extLst>
          </p:cNvPr>
          <p:cNvSpPr txBox="1"/>
          <p:nvPr/>
        </p:nvSpPr>
        <p:spPr>
          <a:xfrm>
            <a:off x="9324755" y="6263368"/>
            <a:ext cx="2182333" cy="280141"/>
          </a:xfrm>
          <a:prstGeom prst="rect">
            <a:avLst/>
          </a:prstGeom>
          <a:noFill/>
        </p:spPr>
        <p:txBody>
          <a:bodyPr wrap="square">
            <a:spAutoFit/>
          </a:bodyPr>
          <a:lstStyle/>
          <a:p>
            <a:pPr algn="ctr" fontAlgn="base">
              <a:lnSpc>
                <a:spcPct val="107000"/>
              </a:lnSpc>
              <a:spcAft>
                <a:spcPts val="800"/>
              </a:spcAft>
            </a:pPr>
            <a:r>
              <a:rPr lang="el-GR" sz="1200" dirty="0">
                <a:solidFill>
                  <a:srgbClr val="002060"/>
                </a:solidFill>
                <a:effectLst/>
                <a:latin typeface="Georgia" panose="02040502050405020303" pitchFamily="18" charset="0"/>
                <a:ea typeface="Times New Roman" panose="02020603050405020304" pitchFamily="18" charset="0"/>
                <a:cs typeface="Times New Roman" panose="02020603050405020304" pitchFamily="18" charset="0"/>
              </a:rPr>
              <a:t>ΠΗΓΗ: </a:t>
            </a:r>
            <a:r>
              <a:rPr lang="en-US" sz="1200" dirty="0">
                <a:solidFill>
                  <a:srgbClr val="002060"/>
                </a:solidFill>
                <a:effectLst/>
                <a:latin typeface="Georgia" panose="02040502050405020303" pitchFamily="18" charset="0"/>
                <a:ea typeface="Times New Roman" panose="02020603050405020304" pitchFamily="18" charset="0"/>
                <a:cs typeface="Times New Roman" panose="02020603050405020304" pitchFamily="18" charset="0"/>
              </a:rPr>
              <a:t>physics</a:t>
            </a:r>
            <a:r>
              <a:rPr lang="el-GR" sz="1200" dirty="0">
                <a:solidFill>
                  <a:srgbClr val="002060"/>
                </a:solidFill>
                <a:effectLst/>
                <a:latin typeface="Georgia" panose="02040502050405020303" pitchFamily="18" charset="0"/>
                <a:ea typeface="Times New Roman" panose="02020603050405020304" pitchFamily="18" charset="0"/>
                <a:cs typeface="Times New Roman" panose="02020603050405020304" pitchFamily="18" charset="0"/>
              </a:rPr>
              <a:t>4</a:t>
            </a:r>
            <a:r>
              <a:rPr lang="en-US" sz="1200" dirty="0">
                <a:solidFill>
                  <a:srgbClr val="002060"/>
                </a:solidFill>
                <a:effectLst/>
                <a:latin typeface="Georgia" panose="02040502050405020303" pitchFamily="18" charset="0"/>
                <a:ea typeface="Times New Roman" panose="02020603050405020304" pitchFamily="18" charset="0"/>
                <a:cs typeface="Times New Roman" panose="02020603050405020304" pitchFamily="18" charset="0"/>
              </a:rPr>
              <a:t>u</a:t>
            </a:r>
            <a:r>
              <a:rPr lang="el-GR" sz="1200" dirty="0">
                <a:solidFill>
                  <a:srgbClr val="002060"/>
                </a:solidFill>
                <a:effectLst/>
                <a:latin typeface="Georgia" panose="02040502050405020303" pitchFamily="18" charset="0"/>
                <a:ea typeface="Times New Roman" panose="02020603050405020304" pitchFamily="18" charset="0"/>
                <a:cs typeface="Times New Roman" panose="02020603050405020304" pitchFamily="18" charset="0"/>
              </a:rPr>
              <a:t>.</a:t>
            </a:r>
            <a:r>
              <a:rPr lang="en-US" sz="1200" dirty="0">
                <a:solidFill>
                  <a:srgbClr val="002060"/>
                </a:solidFill>
                <a:effectLst/>
                <a:latin typeface="Georgia" panose="02040502050405020303" pitchFamily="18" charset="0"/>
                <a:ea typeface="Times New Roman" panose="02020603050405020304" pitchFamily="18" charset="0"/>
                <a:cs typeface="Times New Roman" panose="02020603050405020304" pitchFamily="18" charset="0"/>
              </a:rPr>
              <a:t>gr</a:t>
            </a:r>
            <a:endParaRPr lang="el-GR" sz="12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Εικόνα 6">
            <a:extLst>
              <a:ext uri="{FF2B5EF4-FFF2-40B4-BE49-F238E27FC236}">
                <a16:creationId xmlns:a16="http://schemas.microsoft.com/office/drawing/2014/main" id="{8C3E24DA-4CC9-49C5-94D1-834899B098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34007" y="3831155"/>
            <a:ext cx="3199193" cy="2367560"/>
          </a:xfrm>
          <a:prstGeom prst="rect">
            <a:avLst/>
          </a:prstGeom>
        </p:spPr>
      </p:pic>
      <p:sp>
        <p:nvSpPr>
          <p:cNvPr id="6" name="TextBox 5">
            <a:extLst>
              <a:ext uri="{FF2B5EF4-FFF2-40B4-BE49-F238E27FC236}">
                <a16:creationId xmlns:a16="http://schemas.microsoft.com/office/drawing/2014/main" id="{EA8AD1CB-E1F9-46B2-AEF7-D6B4048E0C24}"/>
              </a:ext>
            </a:extLst>
          </p:cNvPr>
          <p:cNvSpPr txBox="1"/>
          <p:nvPr/>
        </p:nvSpPr>
        <p:spPr>
          <a:xfrm>
            <a:off x="646546" y="2829549"/>
            <a:ext cx="7192252" cy="1754326"/>
          </a:xfrm>
          <a:prstGeom prst="rect">
            <a:avLst/>
          </a:prstGeom>
          <a:solidFill>
            <a:schemeClr val="accent4">
              <a:lumMod val="20000"/>
              <a:lumOff val="80000"/>
            </a:schemeClr>
          </a:solidFill>
          <a:ln w="19050">
            <a:solidFill>
              <a:srgbClr val="FFC000"/>
            </a:solidFill>
          </a:ln>
        </p:spPr>
        <p:txBody>
          <a:bodyPr wrap="square">
            <a:spAutoFit/>
          </a:bodyPr>
          <a:lstStyle/>
          <a:p>
            <a:pPr marL="0" indent="0" fontAlgn="base">
              <a:spcBef>
                <a:spcPts val="600"/>
              </a:spcBef>
              <a:buNone/>
            </a:pPr>
            <a:r>
              <a:rPr lang="el-GR" sz="1800"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l-GR" i="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l-GR" sz="1800"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ένα </a:t>
            </a:r>
            <a:r>
              <a:rPr lang="el-GR" sz="1800" b="1"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παράδειγμα</a:t>
            </a:r>
            <a:r>
              <a:rPr lang="el-GR" sz="1800"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της «χρησιμότητας» τέτοιου είδους ερευνών … είναι η </a:t>
            </a:r>
            <a:r>
              <a:rPr lang="el-GR" sz="1800" b="1"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χρήση των ακτίνων-Χ στην ιατρική</a:t>
            </a:r>
            <a:r>
              <a:rPr lang="el-GR" sz="1800"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Η ανακάλυψη των ακτίνων-Χ (που εκπέμπονται από δέσμες ηλεκτρονίων) δεν ήταν το αποτέλεσμα της έρευνας … για εντοπισμό τραυμάτων.... Όχι, </a:t>
            </a:r>
            <a:r>
              <a:rPr lang="el-GR" sz="1800" b="1"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αυτή η μέθοδος ανακαλύφθηκε από τις  </a:t>
            </a:r>
            <a:r>
              <a:rPr lang="el-GR" b="1" i="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έρευνες </a:t>
            </a:r>
            <a:r>
              <a:rPr lang="el-GR" sz="1800" b="1"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στην καθαρή επιστήμη, … </a:t>
            </a:r>
            <a:r>
              <a:rPr lang="el-GR" b="1" i="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οι οποίες γινόταν </a:t>
            </a:r>
            <a:r>
              <a:rPr lang="el-GR" sz="1800" b="1"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με στόχο να ανακαλυφθεί η φύση του ηλεκτρισμού</a:t>
            </a:r>
            <a:r>
              <a:rPr lang="en-US" sz="1800" b="1"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l-GR" sz="1800"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l-GR" sz="18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8" name="Εικόνα 7" descr="Εικόνα που περιέχει κείμενο, άτομο, εσωτερικό, όρθιος&#10;&#10;Περιγραφή που δημιουργήθηκε αυτόματα">
            <a:extLst>
              <a:ext uri="{FF2B5EF4-FFF2-40B4-BE49-F238E27FC236}">
                <a16:creationId xmlns:a16="http://schemas.microsoft.com/office/drawing/2014/main" id="{A5DD6D19-E9FE-400C-ADE9-F69CDFE012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3698" y="1534447"/>
            <a:ext cx="3120011" cy="2035807"/>
          </a:xfrm>
          <a:prstGeom prst="rect">
            <a:avLst/>
          </a:prstGeom>
        </p:spPr>
      </p:pic>
      <p:sp>
        <p:nvSpPr>
          <p:cNvPr id="10" name="Θέση περιεχομένου 2">
            <a:extLst>
              <a:ext uri="{FF2B5EF4-FFF2-40B4-BE49-F238E27FC236}">
                <a16:creationId xmlns:a16="http://schemas.microsoft.com/office/drawing/2014/main" id="{30B8EE40-B49B-4D60-9609-119B5267CF6D}"/>
              </a:ext>
            </a:extLst>
          </p:cNvPr>
          <p:cNvSpPr txBox="1">
            <a:spLocks/>
          </p:cNvSpPr>
          <p:nvPr/>
        </p:nvSpPr>
        <p:spPr>
          <a:xfrm>
            <a:off x="646546" y="1124107"/>
            <a:ext cx="7192252" cy="159138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base">
              <a:lnSpc>
                <a:spcPct val="100000"/>
              </a:lnSpc>
              <a:spcBef>
                <a:spcPts val="600"/>
              </a:spcBef>
              <a:buNone/>
            </a:pPr>
            <a:r>
              <a:rPr lang="el-GR" sz="1800" b="1" dirty="0">
                <a:latin typeface="Times New Roman" panose="02020603050405020304" pitchFamily="18" charset="0"/>
                <a:cs typeface="Times New Roman" panose="02020603050405020304" pitchFamily="18" charset="0"/>
              </a:rPr>
              <a:t>Με τέτοιες ερωτήσεις ήρθε αντιμέτωπος και Ο J.J. </a:t>
            </a:r>
            <a:r>
              <a:rPr lang="el-GR" sz="1800" b="1" dirty="0" err="1">
                <a:latin typeface="Times New Roman" panose="02020603050405020304" pitchFamily="18" charset="0"/>
                <a:cs typeface="Times New Roman" panose="02020603050405020304" pitchFamily="18" charset="0"/>
              </a:rPr>
              <a:t>Thomson</a:t>
            </a:r>
            <a:r>
              <a:rPr lang="el-GR" sz="1800" b="1" dirty="0">
                <a:latin typeface="Times New Roman" panose="02020603050405020304" pitchFamily="18" charset="0"/>
                <a:cs typeface="Times New Roman" panose="02020603050405020304" pitchFamily="18" charset="0"/>
              </a:rPr>
              <a:t> στις αρχές του 20ου αιώνα. </a:t>
            </a:r>
            <a:r>
              <a:rPr lang="el-GR" sz="1800" dirty="0">
                <a:latin typeface="Times New Roman" panose="02020603050405020304" pitchFamily="18" charset="0"/>
                <a:cs typeface="Times New Roman" panose="02020603050405020304" pitchFamily="18" charset="0"/>
              </a:rPr>
              <a:t>Ο </a:t>
            </a:r>
            <a:r>
              <a:rPr lang="el-GR" sz="1800" dirty="0" err="1">
                <a:latin typeface="Times New Roman" panose="02020603050405020304" pitchFamily="18" charset="0"/>
                <a:cs typeface="Times New Roman" panose="02020603050405020304" pitchFamily="18" charset="0"/>
              </a:rPr>
              <a:t>Thomson</a:t>
            </a:r>
            <a:r>
              <a:rPr lang="el-GR" sz="1800" dirty="0">
                <a:latin typeface="Times New Roman" panose="02020603050405020304" pitchFamily="18" charset="0"/>
                <a:cs typeface="Times New Roman" panose="02020603050405020304" pitchFamily="18" charset="0"/>
              </a:rPr>
              <a:t> είναι ο φυσικός που ανακάλυψε και μελέτησε ένα άλλο σωματίδιο, το </a:t>
            </a:r>
            <a:r>
              <a:rPr lang="el-GR" sz="1800" b="1" dirty="0">
                <a:latin typeface="Times New Roman" panose="02020603050405020304" pitchFamily="18" charset="0"/>
                <a:cs typeface="Times New Roman" panose="02020603050405020304" pitchFamily="18" charset="0"/>
              </a:rPr>
              <a:t>ηλεκτρόνιο</a:t>
            </a:r>
            <a:r>
              <a:rPr lang="el-GR" sz="1800" dirty="0">
                <a:latin typeface="Times New Roman" panose="02020603050405020304" pitchFamily="18" charset="0"/>
                <a:cs typeface="Times New Roman" panose="02020603050405020304" pitchFamily="18" charset="0"/>
              </a:rPr>
              <a:t> (Νόμπελ φυσικής 1906). </a:t>
            </a:r>
          </a:p>
          <a:p>
            <a:pPr marL="0" indent="0" algn="ctr" fontAlgn="base">
              <a:lnSpc>
                <a:spcPct val="100000"/>
              </a:lnSpc>
              <a:spcBef>
                <a:spcPts val="600"/>
              </a:spcBef>
              <a:buNone/>
            </a:pPr>
            <a:r>
              <a:rPr lang="el-GR" sz="1800" dirty="0">
                <a:latin typeface="Times New Roman" panose="02020603050405020304" pitchFamily="18" charset="0"/>
                <a:cs typeface="Times New Roman" panose="02020603050405020304" pitchFamily="18" charset="0"/>
              </a:rPr>
              <a:t>Σε ομιλία του είπε τα εξής για τη σχέση μεταξύ της βασικής και της εφαρμοσμένης επιστήμης:</a:t>
            </a:r>
          </a:p>
        </p:txBody>
      </p:sp>
    </p:spTree>
    <p:extLst>
      <p:ext uri="{BB962C8B-B14F-4D97-AF65-F5344CB8AC3E}">
        <p14:creationId xmlns:p14="http://schemas.microsoft.com/office/powerpoint/2010/main" val="996225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7C82466-3521-40D8-B97D-E28EB6A5A446}"/>
              </a:ext>
            </a:extLst>
          </p:cNvPr>
          <p:cNvSpPr>
            <a:spLocks noGrp="1"/>
          </p:cNvSpPr>
          <p:nvPr>
            <p:ph type="title"/>
          </p:nvPr>
        </p:nvSpPr>
        <p:spPr>
          <a:xfrm>
            <a:off x="202019" y="195003"/>
            <a:ext cx="11483162" cy="644967"/>
          </a:xfrm>
        </p:spPr>
        <p:txBody>
          <a:bodyPr>
            <a:normAutofit fontScale="90000"/>
          </a:bodyPr>
          <a:lstStyle/>
          <a:p>
            <a:pPr algn="ctr"/>
            <a:r>
              <a:rPr lang="el-GR" sz="3200" dirty="0">
                <a:solidFill>
                  <a:srgbClr val="C00000"/>
                </a:solidFill>
                <a:latin typeface="Roboto Slab"/>
                <a:cs typeface="Times New Roman" panose="02020603050405020304" pitchFamily="18" charset="0"/>
              </a:rPr>
              <a:t>Πώς λειτουργεί η </a:t>
            </a:r>
            <a:r>
              <a:rPr lang="el-GR" sz="3200" b="1" dirty="0">
                <a:solidFill>
                  <a:srgbClr val="C00000"/>
                </a:solidFill>
                <a:latin typeface="Roboto Slab"/>
                <a:cs typeface="Times New Roman" panose="02020603050405020304" pitchFamily="18" charset="0"/>
              </a:rPr>
              <a:t>τομογραφία </a:t>
            </a:r>
            <a:r>
              <a:rPr lang="en-US" sz="3200" b="1" dirty="0">
                <a:solidFill>
                  <a:srgbClr val="C00000"/>
                </a:solidFill>
                <a:latin typeface="Roboto Slab"/>
                <a:cs typeface="Times New Roman" panose="02020603050405020304" pitchFamily="18" charset="0"/>
              </a:rPr>
              <a:t>PET </a:t>
            </a:r>
            <a:r>
              <a:rPr lang="en-US" sz="3200" dirty="0">
                <a:solidFill>
                  <a:srgbClr val="C00000"/>
                </a:solidFill>
                <a:latin typeface="Roboto Slab"/>
                <a:cs typeface="Times New Roman" panose="02020603050405020304" pitchFamily="18" charset="0"/>
              </a:rPr>
              <a:t>(Positron Emission Tomography)</a:t>
            </a:r>
            <a:endParaRPr lang="el-GR" sz="3200" dirty="0">
              <a:solidFill>
                <a:srgbClr val="C00000"/>
              </a:solidFill>
              <a:latin typeface="Roboto Slab"/>
              <a:cs typeface="Times New Roman" panose="02020603050405020304" pitchFamily="18" charset="0"/>
            </a:endParaRPr>
          </a:p>
        </p:txBody>
      </p:sp>
      <p:sp>
        <p:nvSpPr>
          <p:cNvPr id="3" name="Θέση περιεχομένου 2">
            <a:extLst>
              <a:ext uri="{FF2B5EF4-FFF2-40B4-BE49-F238E27FC236}">
                <a16:creationId xmlns:a16="http://schemas.microsoft.com/office/drawing/2014/main" id="{35F2F648-E1FF-405F-AE3C-4E76580CC3E7}"/>
              </a:ext>
            </a:extLst>
          </p:cNvPr>
          <p:cNvSpPr>
            <a:spLocks noGrp="1"/>
          </p:cNvSpPr>
          <p:nvPr>
            <p:ph idx="1"/>
          </p:nvPr>
        </p:nvSpPr>
        <p:spPr>
          <a:xfrm>
            <a:off x="595423" y="2059182"/>
            <a:ext cx="6560289" cy="4182127"/>
          </a:xfrm>
        </p:spPr>
        <p:txBody>
          <a:bodyPr>
            <a:noAutofit/>
          </a:bodyPr>
          <a:lstStyle/>
          <a:p>
            <a:pPr marL="0" indent="0">
              <a:lnSpc>
                <a:spcPct val="100000"/>
              </a:lnSpc>
              <a:spcBef>
                <a:spcPts val="600"/>
              </a:spcBef>
              <a:buNone/>
            </a:pPr>
            <a:r>
              <a:rPr lang="el-GR" sz="2200" dirty="0"/>
              <a:t>Το σύστημα των σπινθηριστών που περιβάλλει τον εξεταζόμενο, </a:t>
            </a:r>
            <a:r>
              <a:rPr lang="el-GR" sz="2200" b="1" dirty="0"/>
              <a:t>ανιχνεύει</a:t>
            </a:r>
            <a:r>
              <a:rPr lang="el-GR" sz="2200" dirty="0"/>
              <a:t> </a:t>
            </a:r>
            <a:r>
              <a:rPr lang="el-GR" sz="2200" b="1" dirty="0"/>
              <a:t>τα ζεύγη ακτίνων γάμμα </a:t>
            </a:r>
            <a:r>
              <a:rPr lang="el-GR" sz="2200" dirty="0"/>
              <a:t>που εκπέμπονται από το σώμα του και σύντομα εντοπίζει ένα μεγάλο αριθμό ευθειών, το σημείο τομής των οποίων δείχνει που έχει συγκεντρωθεί κυρίως ο ιχνηθέτης. Ακολούθως δημιουργούνται </a:t>
            </a:r>
            <a:r>
              <a:rPr lang="el-GR" sz="2200" b="1" dirty="0"/>
              <a:t>τρισδιάστατες εικόνες</a:t>
            </a:r>
            <a:r>
              <a:rPr lang="el-GR" sz="2200" dirty="0"/>
              <a:t> συγκέντρωσης του ιχνηθέτη με ανάλυση σε υπολογιστή. </a:t>
            </a:r>
          </a:p>
          <a:p>
            <a:pPr marL="0" indent="0">
              <a:lnSpc>
                <a:spcPct val="100000"/>
              </a:lnSpc>
              <a:spcBef>
                <a:spcPts val="600"/>
              </a:spcBef>
              <a:buNone/>
            </a:pPr>
            <a:r>
              <a:rPr lang="el-GR" sz="2200" dirty="0"/>
              <a:t>Στους σύγχρονους σαρωτές </a:t>
            </a:r>
            <a:r>
              <a:rPr lang="el-GR" sz="2200" b="1" dirty="0"/>
              <a:t>PET-CT</a:t>
            </a:r>
            <a:r>
              <a:rPr lang="el-GR" sz="2200" dirty="0"/>
              <a:t>, η τρισδιάστατη απεικόνιση επιτυγχάνεται με τη βοήθεια παράλληλης και ταυτόχρονης </a:t>
            </a:r>
            <a:r>
              <a:rPr lang="el-GR" sz="2200" b="1" dirty="0"/>
              <a:t>αξονικής τομογραφίας (CT) </a:t>
            </a:r>
            <a:r>
              <a:rPr lang="el-GR" sz="2200" dirty="0"/>
              <a:t>που διενεργείται στον εξεταζόμενο, στην ίδια επίσκεψη, στην ίδια διάταξη.</a:t>
            </a:r>
          </a:p>
        </p:txBody>
      </p:sp>
      <p:sp>
        <p:nvSpPr>
          <p:cNvPr id="4" name="Θέση αριθμού διαφάνειας 3">
            <a:extLst>
              <a:ext uri="{FF2B5EF4-FFF2-40B4-BE49-F238E27FC236}">
                <a16:creationId xmlns:a16="http://schemas.microsoft.com/office/drawing/2014/main" id="{A39AEF05-17ED-4568-9893-9907EA82963C}"/>
              </a:ext>
            </a:extLst>
          </p:cNvPr>
          <p:cNvSpPr>
            <a:spLocks noGrp="1"/>
          </p:cNvSpPr>
          <p:nvPr>
            <p:ph type="sldNum" sz="quarter" idx="12"/>
          </p:nvPr>
        </p:nvSpPr>
        <p:spPr/>
        <p:txBody>
          <a:bodyPr/>
          <a:lstStyle/>
          <a:p>
            <a:fld id="{F03EBE30-3689-42B7-ABF5-604AC779A0A8}" type="slidenum">
              <a:rPr lang="el-GR" smtClean="0"/>
              <a:t>30</a:t>
            </a:fld>
            <a:endParaRPr lang="el-GR"/>
          </a:p>
        </p:txBody>
      </p:sp>
      <p:pic>
        <p:nvPicPr>
          <p:cNvPr id="8" name="Εικόνα 7">
            <a:extLst>
              <a:ext uri="{FF2B5EF4-FFF2-40B4-BE49-F238E27FC236}">
                <a16:creationId xmlns:a16="http://schemas.microsoft.com/office/drawing/2014/main" id="{071695CF-695A-440C-80C3-FF7DB21DEC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18129" y="2741103"/>
            <a:ext cx="4599719" cy="3370732"/>
          </a:xfrm>
          <a:prstGeom prst="rect">
            <a:avLst/>
          </a:prstGeom>
        </p:spPr>
      </p:pic>
      <p:sp>
        <p:nvSpPr>
          <p:cNvPr id="9" name="TextBox 8">
            <a:extLst>
              <a:ext uri="{FF2B5EF4-FFF2-40B4-BE49-F238E27FC236}">
                <a16:creationId xmlns:a16="http://schemas.microsoft.com/office/drawing/2014/main" id="{A0DFEBCB-C8AF-4B98-9FF9-619B23157775}"/>
              </a:ext>
            </a:extLst>
          </p:cNvPr>
          <p:cNvSpPr txBox="1"/>
          <p:nvPr/>
        </p:nvSpPr>
        <p:spPr>
          <a:xfrm>
            <a:off x="595422" y="930634"/>
            <a:ext cx="10758377" cy="1107996"/>
          </a:xfrm>
          <a:prstGeom prst="rect">
            <a:avLst/>
          </a:prstGeom>
          <a:noFill/>
        </p:spPr>
        <p:txBody>
          <a:bodyPr wrap="square">
            <a:spAutoFit/>
          </a:bodyPr>
          <a:lstStyle/>
          <a:p>
            <a:pPr marL="0" indent="0">
              <a:lnSpc>
                <a:spcPct val="100000"/>
              </a:lnSpc>
              <a:spcBef>
                <a:spcPts val="600"/>
              </a:spcBef>
              <a:buNone/>
            </a:pPr>
            <a:r>
              <a:rPr lang="el-GR" sz="2200" dirty="0"/>
              <a:t>Το ραδιενεργό ισότοπο εκπέμπει </a:t>
            </a:r>
            <a:r>
              <a:rPr lang="el-GR" sz="2200" dirty="0">
                <a:solidFill>
                  <a:srgbClr val="C00000"/>
                </a:solidFill>
              </a:rPr>
              <a:t>ποζιτρόνια</a:t>
            </a:r>
            <a:r>
              <a:rPr lang="el-GR" sz="2200" dirty="0"/>
              <a:t> (δηλ. τα απλούστερα σωματίδια </a:t>
            </a:r>
            <a:r>
              <a:rPr lang="el-GR" sz="2200" dirty="0" err="1"/>
              <a:t>αντι</a:t>
            </a:r>
            <a:r>
              <a:rPr lang="el-GR" sz="2200" dirty="0"/>
              <a:t>-ύλης), τα οποία εξαϋλώνονται τοπικά και δίνουν ως σήμα της εξαύλωσής τους, </a:t>
            </a:r>
            <a:r>
              <a:rPr lang="el-GR" sz="2200" dirty="0">
                <a:solidFill>
                  <a:srgbClr val="C00000"/>
                </a:solidFill>
              </a:rPr>
              <a:t>δύο φωτόνια γάμμα </a:t>
            </a:r>
            <a:r>
              <a:rPr lang="el-GR" sz="2200" dirty="0"/>
              <a:t>συγκεκριμένης ενέργειας (</a:t>
            </a:r>
            <a:r>
              <a:rPr lang="en-US" sz="2200" dirty="0"/>
              <a:t>511 keV)</a:t>
            </a:r>
            <a:r>
              <a:rPr lang="el-GR" sz="2200" dirty="0"/>
              <a:t> που εκπέμπονται </a:t>
            </a:r>
            <a:r>
              <a:rPr lang="el-GR" sz="2200" dirty="0" err="1"/>
              <a:t>αντιδιαμετρικά</a:t>
            </a:r>
            <a:r>
              <a:rPr lang="el-GR" sz="2200" dirty="0"/>
              <a:t>.</a:t>
            </a:r>
            <a:endParaRPr lang="en-US" sz="2200" dirty="0"/>
          </a:p>
        </p:txBody>
      </p:sp>
    </p:spTree>
    <p:extLst>
      <p:ext uri="{BB962C8B-B14F-4D97-AF65-F5344CB8AC3E}">
        <p14:creationId xmlns:p14="http://schemas.microsoft.com/office/powerpoint/2010/main" val="34827744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EBE72CD-8A38-4CBC-8EC1-3C70718D0205}"/>
              </a:ext>
            </a:extLst>
          </p:cNvPr>
          <p:cNvSpPr>
            <a:spLocks noGrp="1"/>
          </p:cNvSpPr>
          <p:nvPr>
            <p:ph type="title"/>
          </p:nvPr>
        </p:nvSpPr>
        <p:spPr>
          <a:xfrm>
            <a:off x="838200" y="365125"/>
            <a:ext cx="10166498" cy="1325563"/>
          </a:xfrm>
        </p:spPr>
        <p:txBody>
          <a:bodyPr>
            <a:normAutofit fontScale="90000"/>
          </a:bodyPr>
          <a:lstStyle/>
          <a:p>
            <a:pPr algn="ctr">
              <a:lnSpc>
                <a:spcPct val="100000"/>
              </a:lnSpc>
            </a:pPr>
            <a:r>
              <a:rPr lang="el-GR" sz="3600" dirty="0">
                <a:solidFill>
                  <a:srgbClr val="C00000"/>
                </a:solidFill>
                <a:latin typeface="Roboto Slab"/>
                <a:cs typeface="Times New Roman" panose="02020603050405020304" pitchFamily="18" charset="0"/>
              </a:rPr>
              <a:t>Παραδείγματα έρευνας στον Τομέα Πυρηνικής Φυσικής και Στοιχειωδών Σωματιδίων του ΑΠΘ</a:t>
            </a:r>
          </a:p>
        </p:txBody>
      </p:sp>
      <p:sp>
        <p:nvSpPr>
          <p:cNvPr id="3" name="Θέση περιεχομένου 2">
            <a:extLst>
              <a:ext uri="{FF2B5EF4-FFF2-40B4-BE49-F238E27FC236}">
                <a16:creationId xmlns:a16="http://schemas.microsoft.com/office/drawing/2014/main" id="{13D6D7BA-DDFB-4C90-86BE-76837C8BDE98}"/>
              </a:ext>
            </a:extLst>
          </p:cNvPr>
          <p:cNvSpPr>
            <a:spLocks noGrp="1"/>
          </p:cNvSpPr>
          <p:nvPr>
            <p:ph idx="1"/>
          </p:nvPr>
        </p:nvSpPr>
        <p:spPr>
          <a:xfrm>
            <a:off x="838200" y="1825624"/>
            <a:ext cx="10515600" cy="1002635"/>
          </a:xfrm>
        </p:spPr>
        <p:txBody>
          <a:bodyPr>
            <a:normAutofit lnSpcReduction="10000"/>
          </a:bodyPr>
          <a:lstStyle/>
          <a:p>
            <a:pPr marL="0" indent="0" algn="ctr">
              <a:lnSpc>
                <a:spcPct val="100000"/>
              </a:lnSpc>
              <a:buNone/>
            </a:pPr>
            <a:r>
              <a:rPr lang="en-US" b="1" dirty="0">
                <a:solidFill>
                  <a:srgbClr val="0070C0"/>
                </a:solidFill>
                <a:latin typeface="Segoe UI" panose="020B0502040204020203" pitchFamily="34" charset="0"/>
              </a:rPr>
              <a:t>2. </a:t>
            </a:r>
            <a:r>
              <a:rPr lang="el-GR" b="1" dirty="0">
                <a:solidFill>
                  <a:srgbClr val="0070C0"/>
                </a:solidFill>
                <a:latin typeface="Segoe UI" panose="020B0502040204020203" pitchFamily="34" charset="0"/>
              </a:rPr>
              <a:t>Παραγωγή ραδιοϊσοτόπων</a:t>
            </a:r>
          </a:p>
          <a:p>
            <a:pPr marL="0" indent="0" algn="ctr">
              <a:lnSpc>
                <a:spcPct val="100000"/>
              </a:lnSpc>
              <a:buNone/>
            </a:pPr>
            <a:r>
              <a:rPr lang="el-GR" b="1" dirty="0">
                <a:solidFill>
                  <a:srgbClr val="0070C0"/>
                </a:solidFill>
                <a:latin typeface="Segoe UI" panose="020B0502040204020203" pitchFamily="34" charset="0"/>
              </a:rPr>
              <a:t>με πυρηνικές αντιδράσεις σε επιταχυντές</a:t>
            </a:r>
          </a:p>
          <a:p>
            <a:pPr marL="0" indent="0">
              <a:lnSpc>
                <a:spcPct val="100000"/>
              </a:lnSpc>
              <a:buNone/>
            </a:pPr>
            <a:endParaRPr lang="el-GR" dirty="0"/>
          </a:p>
        </p:txBody>
      </p:sp>
      <p:pic>
        <p:nvPicPr>
          <p:cNvPr id="14" name="Θέση περιεχομένου 4" descr="Εικόνα που περιέχει σχεδίαση&#10;&#10;Περιγραφή που δημιουργήθηκε αυτόματα">
            <a:extLst>
              <a:ext uri="{FF2B5EF4-FFF2-40B4-BE49-F238E27FC236}">
                <a16:creationId xmlns:a16="http://schemas.microsoft.com/office/drawing/2014/main" id="{D0024EAB-1C4A-4CCA-A5E3-0C1149E433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1350340" y="1844864"/>
            <a:ext cx="744279" cy="767223"/>
          </a:xfrm>
          <a:prstGeom prst="rect">
            <a:avLst/>
          </a:prstGeom>
        </p:spPr>
      </p:pic>
      <p:pic>
        <p:nvPicPr>
          <p:cNvPr id="8" name="Εικόνα 7" descr="Εικόνα που περιέχει πίνακας, καθιστός, μπροστά, άνδρας&#10;&#10;Περιγραφή που δημιουργήθηκε αυτόματα">
            <a:extLst>
              <a:ext uri="{FF2B5EF4-FFF2-40B4-BE49-F238E27FC236}">
                <a16:creationId xmlns:a16="http://schemas.microsoft.com/office/drawing/2014/main" id="{E7E0CD04-92E3-451A-8A9B-9F475B89286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56383" y="2990012"/>
            <a:ext cx="2478442" cy="3563849"/>
          </a:xfrm>
          <a:prstGeom prst="rect">
            <a:avLst/>
          </a:prstGeom>
        </p:spPr>
      </p:pic>
      <p:sp>
        <p:nvSpPr>
          <p:cNvPr id="10" name="TextBox 9">
            <a:extLst>
              <a:ext uri="{FF2B5EF4-FFF2-40B4-BE49-F238E27FC236}">
                <a16:creationId xmlns:a16="http://schemas.microsoft.com/office/drawing/2014/main" id="{B2030ECC-3E07-4884-9156-854B26EB457D}"/>
              </a:ext>
            </a:extLst>
          </p:cNvPr>
          <p:cNvSpPr txBox="1"/>
          <p:nvPr/>
        </p:nvSpPr>
        <p:spPr>
          <a:xfrm>
            <a:off x="838200" y="2865475"/>
            <a:ext cx="7721011" cy="3631763"/>
          </a:xfrm>
          <a:prstGeom prst="rect">
            <a:avLst/>
          </a:prstGeom>
          <a:noFill/>
        </p:spPr>
        <p:txBody>
          <a:bodyPr wrap="square">
            <a:spAutoFit/>
          </a:bodyPr>
          <a:lstStyle>
            <a:defPPr>
              <a:defRPr lang="el-GR"/>
            </a:defPPr>
            <a:lvl1pPr algn="just"/>
          </a:lstStyle>
          <a:p>
            <a:pPr>
              <a:spcBef>
                <a:spcPts val="600"/>
              </a:spcBef>
            </a:pPr>
            <a:r>
              <a:rPr lang="el-GR" sz="2000" dirty="0"/>
              <a:t>Για θεραπευτικούς και διαγνωστικούς σκοπούς είναι αναγκαία η παραγωγή σκευασμάτων που φέρουν στη δομή τους έναν ραδιενεργό ισότοπο ως ιχνηθέτη. Τα σκευάσματα αυτά λέγονται </a:t>
            </a:r>
            <a:r>
              <a:rPr lang="el-GR" sz="2000" b="1" dirty="0" err="1"/>
              <a:t>ραδιοφάρμακα</a:t>
            </a:r>
            <a:r>
              <a:rPr lang="el-GR" sz="2000" dirty="0"/>
              <a:t>.</a:t>
            </a:r>
          </a:p>
          <a:p>
            <a:pPr>
              <a:spcBef>
                <a:spcPts val="600"/>
              </a:spcBef>
            </a:pPr>
            <a:r>
              <a:rPr lang="el-GR" sz="2000" dirty="0"/>
              <a:t>Τα </a:t>
            </a:r>
            <a:r>
              <a:rPr lang="el-GR" sz="2000" dirty="0" err="1"/>
              <a:t>ραδιοφάρµακα</a:t>
            </a:r>
            <a:r>
              <a:rPr lang="el-GR" sz="2000" dirty="0"/>
              <a:t> </a:t>
            </a:r>
            <a:r>
              <a:rPr lang="el-GR" sz="2000" dirty="0" err="1"/>
              <a:t>χορηγούµενα</a:t>
            </a:r>
            <a:r>
              <a:rPr lang="el-GR" sz="2000" dirty="0"/>
              <a:t> στον ανθρώπινο </a:t>
            </a:r>
            <a:r>
              <a:rPr lang="el-GR" sz="2000" dirty="0" err="1"/>
              <a:t>οργανισµό</a:t>
            </a:r>
            <a:r>
              <a:rPr lang="el-GR" sz="2000" dirty="0"/>
              <a:t>, συγκεντρώνονται εκλεκτικά, σε ένα όργανο ή ιστό του σώματος, όπου </a:t>
            </a:r>
            <a:r>
              <a:rPr lang="el-GR" sz="2000" dirty="0" err="1"/>
              <a:t>παραµένουν</a:t>
            </a:r>
            <a:r>
              <a:rPr lang="el-GR" sz="2000" dirty="0"/>
              <a:t> για µ</a:t>
            </a:r>
            <a:r>
              <a:rPr lang="el-GR" sz="2000" dirty="0" err="1"/>
              <a:t>ικρό</a:t>
            </a:r>
            <a:r>
              <a:rPr lang="el-GR" sz="2000" dirty="0"/>
              <a:t> ή μεγαλύτερο χρονικό </a:t>
            </a:r>
            <a:r>
              <a:rPr lang="el-GR" sz="2000" dirty="0" err="1"/>
              <a:t>διάστηµα</a:t>
            </a:r>
            <a:r>
              <a:rPr lang="el-GR" sz="2000" dirty="0"/>
              <a:t>.</a:t>
            </a:r>
          </a:p>
          <a:p>
            <a:pPr>
              <a:spcBef>
                <a:spcPts val="600"/>
              </a:spcBef>
            </a:pPr>
            <a:r>
              <a:rPr lang="el-GR" sz="2000" dirty="0"/>
              <a:t>Στην ερευνητική αυτή δραστηριότητα </a:t>
            </a:r>
            <a:r>
              <a:rPr lang="el-GR" sz="2000" b="1" dirty="0"/>
              <a:t>μελετήθηκε η παραγωγή ραδιοϊσοτόπων με πυρηνικές αντιδράσεις σε γραμμικούς επιταχυντές</a:t>
            </a:r>
            <a:r>
              <a:rPr lang="el-GR" sz="2000" dirty="0"/>
              <a:t>, μελέτη που αποτέλεσε την πτυχιακή εργασία του κ. </a:t>
            </a:r>
            <a:r>
              <a:rPr lang="el-GR" sz="2000" b="1" dirty="0"/>
              <a:t>Άρη </a:t>
            </a:r>
            <a:r>
              <a:rPr lang="el-GR" sz="2000" b="1" dirty="0" err="1"/>
              <a:t>Μαμάρα</a:t>
            </a:r>
            <a:r>
              <a:rPr lang="el-GR" sz="2000" dirty="0"/>
              <a:t>, τώρα αποφοίτου του τμήματος φυσικής και μεταπτυχιακού φοιτητή, ο οποίος συνεχίζει την έρευνά του επί του θέματος στο </a:t>
            </a:r>
            <a:r>
              <a:rPr lang="en-US" sz="2000" dirty="0"/>
              <a:t>CERN.</a:t>
            </a:r>
            <a:r>
              <a:rPr lang="el-GR" sz="2000" dirty="0"/>
              <a:t> </a:t>
            </a:r>
          </a:p>
        </p:txBody>
      </p:sp>
      <p:pic>
        <p:nvPicPr>
          <p:cNvPr id="7" name="Picture 10" descr="images">
            <a:extLst>
              <a:ext uri="{FF2B5EF4-FFF2-40B4-BE49-F238E27FC236}">
                <a16:creationId xmlns:a16="http://schemas.microsoft.com/office/drawing/2014/main" id="{1895B16A-AFCF-4BDF-80F8-CEC37E28F4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92586" y="1895191"/>
            <a:ext cx="716896" cy="71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36131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EBE72CD-8A38-4CBC-8EC1-3C70718D0205}"/>
              </a:ext>
            </a:extLst>
          </p:cNvPr>
          <p:cNvSpPr>
            <a:spLocks noGrp="1"/>
          </p:cNvSpPr>
          <p:nvPr>
            <p:ph type="title"/>
          </p:nvPr>
        </p:nvSpPr>
        <p:spPr>
          <a:xfrm>
            <a:off x="838200" y="365125"/>
            <a:ext cx="10166498" cy="1325563"/>
          </a:xfrm>
        </p:spPr>
        <p:txBody>
          <a:bodyPr>
            <a:normAutofit fontScale="90000"/>
          </a:bodyPr>
          <a:lstStyle/>
          <a:p>
            <a:pPr algn="ctr">
              <a:lnSpc>
                <a:spcPct val="100000"/>
              </a:lnSpc>
            </a:pPr>
            <a:r>
              <a:rPr lang="el-GR" sz="3600" dirty="0">
                <a:solidFill>
                  <a:srgbClr val="C00000"/>
                </a:solidFill>
                <a:latin typeface="Roboto Slab"/>
                <a:cs typeface="Times New Roman" panose="02020603050405020304" pitchFamily="18" charset="0"/>
              </a:rPr>
              <a:t>Παραδείγματα έρευνας στον Τομέα Πυρηνικής Φυσικής και Στοιχειωδών Σωματιδίων του ΑΠΘ</a:t>
            </a:r>
          </a:p>
        </p:txBody>
      </p:sp>
      <p:sp>
        <p:nvSpPr>
          <p:cNvPr id="3" name="Θέση περιεχομένου 2">
            <a:extLst>
              <a:ext uri="{FF2B5EF4-FFF2-40B4-BE49-F238E27FC236}">
                <a16:creationId xmlns:a16="http://schemas.microsoft.com/office/drawing/2014/main" id="{13D6D7BA-DDFB-4C90-86BE-76837C8BDE98}"/>
              </a:ext>
            </a:extLst>
          </p:cNvPr>
          <p:cNvSpPr>
            <a:spLocks noGrp="1"/>
          </p:cNvSpPr>
          <p:nvPr>
            <p:ph idx="1"/>
          </p:nvPr>
        </p:nvSpPr>
        <p:spPr>
          <a:xfrm>
            <a:off x="838200" y="1825624"/>
            <a:ext cx="10166497" cy="1002635"/>
          </a:xfrm>
        </p:spPr>
        <p:txBody>
          <a:bodyPr>
            <a:normAutofit lnSpcReduction="10000"/>
          </a:bodyPr>
          <a:lstStyle/>
          <a:p>
            <a:pPr marL="0" indent="0" algn="ctr">
              <a:lnSpc>
                <a:spcPct val="100000"/>
              </a:lnSpc>
              <a:buNone/>
            </a:pPr>
            <a:r>
              <a:rPr lang="en-US" b="1" dirty="0">
                <a:solidFill>
                  <a:srgbClr val="0070C0"/>
                </a:solidFill>
                <a:latin typeface="Segoe UI" panose="020B0502040204020203" pitchFamily="34" charset="0"/>
              </a:rPr>
              <a:t>2. </a:t>
            </a:r>
            <a:r>
              <a:rPr lang="el-GR" b="1" dirty="0">
                <a:solidFill>
                  <a:srgbClr val="0070C0"/>
                </a:solidFill>
                <a:latin typeface="Segoe UI" panose="020B0502040204020203" pitchFamily="34" charset="0"/>
              </a:rPr>
              <a:t>Παραγωγή ραδιοϊσοτόπων</a:t>
            </a:r>
          </a:p>
          <a:p>
            <a:pPr marL="0" indent="0" algn="ctr">
              <a:lnSpc>
                <a:spcPct val="100000"/>
              </a:lnSpc>
              <a:buNone/>
            </a:pPr>
            <a:r>
              <a:rPr lang="el-GR" b="1" dirty="0">
                <a:solidFill>
                  <a:srgbClr val="0070C0"/>
                </a:solidFill>
                <a:latin typeface="Segoe UI" panose="020B0502040204020203" pitchFamily="34" charset="0"/>
              </a:rPr>
              <a:t>με πυρηνικές αντιδράσεις σε επιταχυντές</a:t>
            </a:r>
          </a:p>
          <a:p>
            <a:pPr marL="0" indent="0">
              <a:lnSpc>
                <a:spcPct val="100000"/>
              </a:lnSpc>
              <a:buNone/>
            </a:pPr>
            <a:endParaRPr lang="el-GR" dirty="0"/>
          </a:p>
        </p:txBody>
      </p:sp>
      <p:pic>
        <p:nvPicPr>
          <p:cNvPr id="14" name="Θέση περιεχομένου 4" descr="Εικόνα που περιέχει σχεδίαση&#10;&#10;Περιγραφή που δημιουργήθηκε αυτόματα">
            <a:extLst>
              <a:ext uri="{FF2B5EF4-FFF2-40B4-BE49-F238E27FC236}">
                <a16:creationId xmlns:a16="http://schemas.microsoft.com/office/drawing/2014/main" id="{D0024EAB-1C4A-4CCA-A5E3-0C1149E433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293812" y="648107"/>
            <a:ext cx="744279" cy="767223"/>
          </a:xfrm>
          <a:prstGeom prst="rect">
            <a:avLst/>
          </a:prstGeom>
        </p:spPr>
      </p:pic>
      <p:sp>
        <p:nvSpPr>
          <p:cNvPr id="10" name="TextBox 9">
            <a:extLst>
              <a:ext uri="{FF2B5EF4-FFF2-40B4-BE49-F238E27FC236}">
                <a16:creationId xmlns:a16="http://schemas.microsoft.com/office/drawing/2014/main" id="{B2030ECC-3E07-4884-9156-854B26EB457D}"/>
              </a:ext>
            </a:extLst>
          </p:cNvPr>
          <p:cNvSpPr txBox="1"/>
          <p:nvPr/>
        </p:nvSpPr>
        <p:spPr>
          <a:xfrm>
            <a:off x="1167853" y="3410705"/>
            <a:ext cx="5414285" cy="2246769"/>
          </a:xfrm>
          <a:prstGeom prst="rect">
            <a:avLst/>
          </a:prstGeom>
          <a:noFill/>
        </p:spPr>
        <p:txBody>
          <a:bodyPr wrap="square">
            <a:spAutoFit/>
          </a:bodyPr>
          <a:lstStyle>
            <a:defPPr>
              <a:defRPr lang="el-GR"/>
            </a:defPPr>
            <a:lvl1pPr algn="just"/>
          </a:lstStyle>
          <a:p>
            <a:r>
              <a:rPr lang="el-GR" sz="2000" b="1" dirty="0"/>
              <a:t>Πυρηνικές αντιδράσεις </a:t>
            </a:r>
          </a:p>
          <a:p>
            <a:r>
              <a:rPr lang="el-GR" sz="2000" b="1" dirty="0"/>
              <a:t>για την παραγωγή </a:t>
            </a:r>
            <a:r>
              <a:rPr lang="el-GR" sz="2000" b="1" dirty="0" err="1"/>
              <a:t>ραδιοφαρμάκων</a:t>
            </a:r>
            <a:endParaRPr lang="el-GR" sz="2000" b="1" dirty="0"/>
          </a:p>
          <a:p>
            <a:r>
              <a:rPr lang="el-GR" sz="2000" dirty="0"/>
              <a:t>Με τις πυρηνικές αντιδράσεις επιτυγχάνεται η μετατροπή των πυρήνων του στόχου σε διαφορετικούς πυρήνες, μέσω του βομβαρδισμού τους με ενεργειακά σωματίδια, όπως π.χ. πρωτόνια ή σωμάτια άλφα.</a:t>
            </a:r>
          </a:p>
        </p:txBody>
      </p:sp>
      <p:pic>
        <p:nvPicPr>
          <p:cNvPr id="11" name="Picture 3">
            <a:extLst>
              <a:ext uri="{FF2B5EF4-FFF2-40B4-BE49-F238E27FC236}">
                <a16:creationId xmlns:a16="http://schemas.microsoft.com/office/drawing/2014/main" id="{DE9ECEDC-A92A-4D8A-BA0E-A60F8F627E87}"/>
              </a:ext>
            </a:extLst>
          </p:cNvPr>
          <p:cNvPicPr>
            <a:picLocks noChangeAspect="1"/>
          </p:cNvPicPr>
          <p:nvPr/>
        </p:nvPicPr>
        <p:blipFill>
          <a:blip r:embed="rId3"/>
          <a:stretch>
            <a:fillRect/>
          </a:stretch>
        </p:blipFill>
        <p:spPr>
          <a:xfrm>
            <a:off x="6701892" y="3165071"/>
            <a:ext cx="4808394" cy="2900063"/>
          </a:xfrm>
          <a:prstGeom prst="rect">
            <a:avLst/>
          </a:prstGeom>
        </p:spPr>
      </p:pic>
    </p:spTree>
    <p:extLst>
      <p:ext uri="{BB962C8B-B14F-4D97-AF65-F5344CB8AC3E}">
        <p14:creationId xmlns:p14="http://schemas.microsoft.com/office/powerpoint/2010/main" val="33199686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Θέση περιεχομένου 4" descr="Εικόνα που περιέχει σχεδίαση&#10;&#10;Περιγραφή που δημιουργήθηκε αυτόματα">
            <a:extLst>
              <a:ext uri="{FF2B5EF4-FFF2-40B4-BE49-F238E27FC236}">
                <a16:creationId xmlns:a16="http://schemas.microsoft.com/office/drawing/2014/main" id="{D0024EAB-1C4A-4CCA-A5E3-0C1149E433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293812" y="648107"/>
            <a:ext cx="744279" cy="767223"/>
          </a:xfrm>
          <a:prstGeom prst="rect">
            <a:avLst/>
          </a:prstGeom>
        </p:spPr>
      </p:pic>
      <p:sp>
        <p:nvSpPr>
          <p:cNvPr id="10" name="TextBox 9">
            <a:extLst>
              <a:ext uri="{FF2B5EF4-FFF2-40B4-BE49-F238E27FC236}">
                <a16:creationId xmlns:a16="http://schemas.microsoft.com/office/drawing/2014/main" id="{B2030ECC-3E07-4884-9156-854B26EB457D}"/>
              </a:ext>
            </a:extLst>
          </p:cNvPr>
          <p:cNvSpPr txBox="1"/>
          <p:nvPr/>
        </p:nvSpPr>
        <p:spPr>
          <a:xfrm>
            <a:off x="820973" y="4714067"/>
            <a:ext cx="10672432" cy="1631216"/>
          </a:xfrm>
          <a:prstGeom prst="rect">
            <a:avLst/>
          </a:prstGeom>
          <a:noFill/>
        </p:spPr>
        <p:txBody>
          <a:bodyPr wrap="square">
            <a:spAutoFit/>
          </a:bodyPr>
          <a:lstStyle>
            <a:defPPr>
              <a:defRPr lang="el-GR"/>
            </a:defPPr>
            <a:lvl1pPr algn="just"/>
          </a:lstStyle>
          <a:p>
            <a:pPr algn="just"/>
            <a:r>
              <a:rPr lang="el-GR" sz="2000" dirty="0"/>
              <a:t>Τα δεδομένα που παρήχθησαν από τη αυτή τη μελέτη, μπορούν να χρησιμοποιηθούν ως δεδομένα εισαγωγής για την υλοποίηση ενός </a:t>
            </a:r>
            <a:r>
              <a:rPr lang="en-US" sz="2000" dirty="0"/>
              <a:t>RFQ-</a:t>
            </a:r>
            <a:r>
              <a:rPr lang="el-GR" sz="2000" dirty="0"/>
              <a:t>γραμμικού επιταχυντή χαμηλών ενεργειών (10-20 </a:t>
            </a:r>
            <a:r>
              <a:rPr lang="en-US" sz="2000" dirty="0"/>
              <a:t>MeV)</a:t>
            </a:r>
            <a:r>
              <a:rPr lang="el-GR" sz="2000" dirty="0"/>
              <a:t> μικρού μεγέθους, με σκοπό την τοπική παραγωγή </a:t>
            </a:r>
            <a:r>
              <a:rPr lang="el-GR" sz="2000" dirty="0" err="1"/>
              <a:t>ραδιο</a:t>
            </a:r>
            <a:r>
              <a:rPr lang="el-GR" sz="2000"/>
              <a:t>-ισοτόπων</a:t>
            </a:r>
            <a:r>
              <a:rPr lang="el-GR" sz="2000" dirty="0"/>
              <a:t>. </a:t>
            </a:r>
          </a:p>
          <a:p>
            <a:pPr algn="just"/>
            <a:r>
              <a:rPr lang="el-GR" sz="2000" b="1" dirty="0"/>
              <a:t>Το έργο αυτό θα μπορέσει να εξυπηρετήσει τις ανάγκες νοσοκομειακών μονάδων αποδοτικότερα και άμεσα, με όσο το δυνατόν λιγότερες απώλειες.</a:t>
            </a:r>
          </a:p>
        </p:txBody>
      </p:sp>
      <p:pic>
        <p:nvPicPr>
          <p:cNvPr id="7" name="Content Placeholder 3">
            <a:extLst>
              <a:ext uri="{FF2B5EF4-FFF2-40B4-BE49-F238E27FC236}">
                <a16:creationId xmlns:a16="http://schemas.microsoft.com/office/drawing/2014/main" id="{EEF26173-888A-4F60-8321-2781D9E09553}"/>
              </a:ext>
            </a:extLst>
          </p:cNvPr>
          <p:cNvPicPr>
            <a:picLocks noChangeAspect="1"/>
          </p:cNvPicPr>
          <p:nvPr/>
        </p:nvPicPr>
        <p:blipFill>
          <a:blip r:embed="rId3"/>
          <a:stretch>
            <a:fillRect/>
          </a:stretch>
        </p:blipFill>
        <p:spPr>
          <a:xfrm>
            <a:off x="6431667" y="2139087"/>
            <a:ext cx="5061738" cy="2047483"/>
          </a:xfrm>
          <a:prstGeom prst="rect">
            <a:avLst/>
          </a:prstGeom>
          <a:ln>
            <a:noFill/>
          </a:ln>
          <a:effectLst>
            <a:outerShdw blurRad="292100" dist="139700" dir="2700000" algn="tl" rotWithShape="0">
              <a:srgbClr val="333333">
                <a:alpha val="65000"/>
              </a:srgbClr>
            </a:outerShdw>
          </a:effectLst>
        </p:spPr>
      </p:pic>
      <p:pic>
        <p:nvPicPr>
          <p:cNvPr id="8" name="Εικόνα 7">
            <a:extLst>
              <a:ext uri="{FF2B5EF4-FFF2-40B4-BE49-F238E27FC236}">
                <a16:creationId xmlns:a16="http://schemas.microsoft.com/office/drawing/2014/main" id="{18E6F0A9-38FF-4864-B302-C64953A3CCF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4419" y="1866764"/>
            <a:ext cx="5261581" cy="2503735"/>
          </a:xfrm>
          <a:prstGeom prst="rect">
            <a:avLst/>
          </a:prstGeom>
        </p:spPr>
      </p:pic>
      <p:sp>
        <p:nvSpPr>
          <p:cNvPr id="13" name="Θέση περιεχομένου 2">
            <a:extLst>
              <a:ext uri="{FF2B5EF4-FFF2-40B4-BE49-F238E27FC236}">
                <a16:creationId xmlns:a16="http://schemas.microsoft.com/office/drawing/2014/main" id="{B9565200-BA4C-46B0-ABFA-B9B4A7113161}"/>
              </a:ext>
            </a:extLst>
          </p:cNvPr>
          <p:cNvSpPr>
            <a:spLocks noGrp="1"/>
          </p:cNvSpPr>
          <p:nvPr>
            <p:ph idx="1"/>
          </p:nvPr>
        </p:nvSpPr>
        <p:spPr>
          <a:xfrm>
            <a:off x="838200" y="528447"/>
            <a:ext cx="10166497" cy="1002635"/>
          </a:xfrm>
        </p:spPr>
        <p:txBody>
          <a:bodyPr>
            <a:normAutofit lnSpcReduction="10000"/>
          </a:bodyPr>
          <a:lstStyle/>
          <a:p>
            <a:pPr marL="0" indent="0" algn="ctr">
              <a:lnSpc>
                <a:spcPct val="100000"/>
              </a:lnSpc>
              <a:buNone/>
            </a:pPr>
            <a:r>
              <a:rPr lang="en-US" b="1" dirty="0">
                <a:solidFill>
                  <a:srgbClr val="0070C0"/>
                </a:solidFill>
                <a:latin typeface="Segoe UI" panose="020B0502040204020203" pitchFamily="34" charset="0"/>
              </a:rPr>
              <a:t>2. </a:t>
            </a:r>
            <a:r>
              <a:rPr lang="el-GR" b="1" dirty="0">
                <a:solidFill>
                  <a:srgbClr val="0070C0"/>
                </a:solidFill>
                <a:latin typeface="Segoe UI" panose="020B0502040204020203" pitchFamily="34" charset="0"/>
              </a:rPr>
              <a:t>Παραγωγή ραδιοϊσοτόπων</a:t>
            </a:r>
          </a:p>
          <a:p>
            <a:pPr marL="0" indent="0" algn="ctr">
              <a:lnSpc>
                <a:spcPct val="100000"/>
              </a:lnSpc>
              <a:buNone/>
            </a:pPr>
            <a:r>
              <a:rPr lang="el-GR" b="1" dirty="0">
                <a:solidFill>
                  <a:srgbClr val="0070C0"/>
                </a:solidFill>
                <a:latin typeface="Segoe UI" panose="020B0502040204020203" pitchFamily="34" charset="0"/>
              </a:rPr>
              <a:t>με πυρηνικές αντιδράσεις σε επιταχυντές</a:t>
            </a:r>
          </a:p>
          <a:p>
            <a:pPr marL="0" indent="0">
              <a:lnSpc>
                <a:spcPct val="100000"/>
              </a:lnSpc>
              <a:buNone/>
            </a:pPr>
            <a:endParaRPr lang="el-GR" dirty="0"/>
          </a:p>
        </p:txBody>
      </p:sp>
    </p:spTree>
    <p:extLst>
      <p:ext uri="{BB962C8B-B14F-4D97-AF65-F5344CB8AC3E}">
        <p14:creationId xmlns:p14="http://schemas.microsoft.com/office/powerpoint/2010/main" val="40376708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5" name="Rectangle 6151">
            <a:extLst>
              <a:ext uri="{FF2B5EF4-FFF2-40B4-BE49-F238E27FC236}">
                <a16:creationId xmlns:a16="http://schemas.microsoft.com/office/drawing/2014/main" id="{A8CCCB6D-5162-4AAE-A5E3-3AC55410DB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54" name="Rectangle 6153">
            <a:extLst>
              <a:ext uri="{FF2B5EF4-FFF2-40B4-BE49-F238E27FC236}">
                <a16:creationId xmlns:a16="http://schemas.microsoft.com/office/drawing/2014/main" id="{0BCD8C04-CC7B-40EF-82EB-E9821F79BB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0" y="2458"/>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Stream clinamen (2010) by colintucker | Listen online for free on SoundCloud">
            <a:extLst>
              <a:ext uri="{FF2B5EF4-FFF2-40B4-BE49-F238E27FC236}">
                <a16:creationId xmlns:a16="http://schemas.microsoft.com/office/drawing/2014/main" id="{4D45C36A-7EEF-FA84-96B4-0DBA5FCB3398}"/>
              </a:ext>
            </a:extLst>
          </p:cNvPr>
          <p:cNvPicPr>
            <a:picLocks noChangeAspect="1" noChangeArrowheads="1"/>
          </p:cNvPicPr>
          <p:nvPr/>
        </p:nvPicPr>
        <p:blipFill rotWithShape="1">
          <a:blip r:embed="rId2">
            <a:alphaModFix amt="40000"/>
            <a:extLst>
              <a:ext uri="{28A0092B-C50C-407E-A947-70E740481C1C}">
                <a14:useLocalDpi xmlns:a14="http://schemas.microsoft.com/office/drawing/2010/main" val="0"/>
              </a:ext>
            </a:extLst>
          </a:blip>
          <a:srcRect t="15966" r="1" b="2878"/>
          <a:stretch/>
        </p:blipFill>
        <p:spPr bwMode="auto">
          <a:xfrm>
            <a:off x="-170" y="10"/>
            <a:ext cx="8450317" cy="6857990"/>
          </a:xfrm>
          <a:prstGeom prst="rect">
            <a:avLst/>
          </a:prstGeom>
          <a:noFill/>
          <a:extLst>
            <a:ext uri="{909E8E84-426E-40DD-AFC4-6F175D3DCCD1}">
              <a14:hiddenFill xmlns:a14="http://schemas.microsoft.com/office/drawing/2010/main">
                <a:solidFill>
                  <a:srgbClr val="FFFFFF"/>
                </a:solidFill>
              </a14:hiddenFill>
            </a:ext>
          </a:extLst>
        </p:spPr>
      </p:pic>
      <p:sp>
        <p:nvSpPr>
          <p:cNvPr id="6146" name="Τίτλος 1">
            <a:extLst>
              <a:ext uri="{FF2B5EF4-FFF2-40B4-BE49-F238E27FC236}">
                <a16:creationId xmlns:a16="http://schemas.microsoft.com/office/drawing/2014/main" id="{467B718D-725F-4ABA-9B25-B133F6403F10}"/>
              </a:ext>
            </a:extLst>
          </p:cNvPr>
          <p:cNvSpPr>
            <a:spLocks noGrp="1" noChangeArrowheads="1"/>
          </p:cNvSpPr>
          <p:nvPr>
            <p:ph type="title"/>
          </p:nvPr>
        </p:nvSpPr>
        <p:spPr>
          <a:xfrm>
            <a:off x="643468" y="643467"/>
            <a:ext cx="4620584" cy="4567137"/>
          </a:xfrm>
        </p:spPr>
        <p:txBody>
          <a:bodyPr vert="horz" lIns="91440" tIns="45720" rIns="91440" bIns="45720" rtlCol="0" anchor="b">
            <a:normAutofit/>
          </a:bodyPr>
          <a:lstStyle/>
          <a:p>
            <a:r>
              <a:rPr lang="en-US" altLang="el-GR" kern="1200">
                <a:solidFill>
                  <a:srgbClr val="FFFFFF"/>
                </a:solidFill>
                <a:latin typeface="+mj-lt"/>
                <a:ea typeface="+mj-ea"/>
                <a:cs typeface="+mj-cs"/>
              </a:rPr>
              <a:t>Η επιστημονική έρευνα συνεχίζεται</a:t>
            </a:r>
            <a:br>
              <a:rPr lang="en-US" altLang="el-GR" kern="1200">
                <a:solidFill>
                  <a:srgbClr val="FFFFFF"/>
                </a:solidFill>
                <a:latin typeface="+mj-lt"/>
                <a:ea typeface="+mj-ea"/>
                <a:cs typeface="+mj-cs"/>
              </a:rPr>
            </a:br>
            <a:r>
              <a:rPr lang="en-US" altLang="el-GR" kern="1200">
                <a:solidFill>
                  <a:srgbClr val="FFFFFF"/>
                </a:solidFill>
                <a:latin typeface="+mj-lt"/>
                <a:ea typeface="+mj-ea"/>
                <a:cs typeface="+mj-cs"/>
              </a:rPr>
              <a:t>και έχει πολύ ενδιαφέρον…</a:t>
            </a:r>
            <a:br>
              <a:rPr lang="en-US" altLang="el-GR" kern="1200">
                <a:solidFill>
                  <a:srgbClr val="FFFFFF"/>
                </a:solidFill>
                <a:latin typeface="+mj-lt"/>
                <a:ea typeface="+mj-ea"/>
                <a:cs typeface="+mj-cs"/>
              </a:rPr>
            </a:br>
            <a:r>
              <a:rPr lang="en-US" altLang="el-GR" kern="1200">
                <a:solidFill>
                  <a:srgbClr val="FFFFFF"/>
                </a:solidFill>
                <a:latin typeface="+mj-lt"/>
                <a:ea typeface="+mj-ea"/>
                <a:cs typeface="+mj-cs"/>
              </a:rPr>
              <a:t>…σας περιμένουμε!</a:t>
            </a:r>
          </a:p>
        </p:txBody>
      </p:sp>
      <p:pic>
        <p:nvPicPr>
          <p:cNvPr id="6147" name="Θέση περιεχομένου 4" descr="Εικόνα που περιέχει σχεδίαση&#10;&#10;Περιγραφή που δημιουργήθηκε αυτόματα">
            <a:extLst>
              <a:ext uri="{FF2B5EF4-FFF2-40B4-BE49-F238E27FC236}">
                <a16:creationId xmlns:a16="http://schemas.microsoft.com/office/drawing/2014/main" id="{9E279415-6AC0-484B-92D0-B5F32508FFE0}"/>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6499" r="3866"/>
          <a:stretch/>
        </p:blipFill>
        <p:spPr>
          <a:xfrm>
            <a:off x="6225997" y="-2458"/>
            <a:ext cx="5962785" cy="685800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13306159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Rectangle 1032">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6C6A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a:spLocks noGrp="1"/>
          </p:cNvSpPr>
          <p:nvPr>
            <p:ph type="title"/>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i="1" kern="1200">
                <a:solidFill>
                  <a:srgbClr val="FFFFFF"/>
                </a:solidFill>
                <a:latin typeface="+mj-lt"/>
                <a:ea typeface="+mj-ea"/>
                <a:cs typeface="+mj-cs"/>
              </a:rPr>
              <a:t>Σας ευχαριστώ για την προσοχή σας!</a:t>
            </a:r>
          </a:p>
        </p:txBody>
      </p:sp>
      <p:pic>
        <p:nvPicPr>
          <p:cNvPr id="1026" name="Picture 2" descr="Picture">
            <a:extLst>
              <a:ext uri="{FF2B5EF4-FFF2-40B4-BE49-F238E27FC236}">
                <a16:creationId xmlns:a16="http://schemas.microsoft.com/office/drawing/2014/main" id="{C98FCFE4-0115-5B0A-3048-0971F5F3502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4038600" y="1441566"/>
            <a:ext cx="7188199" cy="3971479"/>
          </a:xfrm>
          <a:prstGeom prst="rect">
            <a:avLst/>
          </a:prstGeom>
          <a:noFill/>
          <a:extLst>
            <a:ext uri="{909E8E84-426E-40DD-AFC4-6F175D3DCCD1}">
              <a14:hiddenFill xmlns:a14="http://schemas.microsoft.com/office/drawing/2010/main">
                <a:solidFill>
                  <a:srgbClr val="FFFFFF"/>
                </a:solidFill>
              </a14:hiddenFill>
            </a:ext>
          </a:extLst>
        </p:spPr>
      </p:pic>
      <p:sp>
        <p:nvSpPr>
          <p:cNvPr id="5" name="Θέση αριθμού διαφάνειας 4"/>
          <p:cNvSpPr>
            <a:spLocks noGrp="1"/>
          </p:cNvSpPr>
          <p:nvPr>
            <p:ph type="sldNum" sz="quarter" idx="12"/>
          </p:nvPr>
        </p:nvSpPr>
        <p:spPr>
          <a:xfrm>
            <a:off x="11310257" y="6356350"/>
            <a:ext cx="560009" cy="365125"/>
          </a:xfrm>
        </p:spPr>
        <p:txBody>
          <a:bodyPr vert="horz" lIns="91440" tIns="45720" rIns="91440" bIns="45720" rtlCol="0" anchor="ctr">
            <a:normAutofit/>
          </a:bodyPr>
          <a:lstStyle/>
          <a:p>
            <a:pPr>
              <a:spcAft>
                <a:spcPts val="600"/>
              </a:spcAft>
            </a:pPr>
            <a:fld id="{F03EBE30-3689-42B7-ABF5-604AC779A0A8}" type="slidenum">
              <a:rPr lang="en-US">
                <a:solidFill>
                  <a:srgbClr val="898989"/>
                </a:solidFill>
              </a:rPr>
              <a:pPr>
                <a:spcAft>
                  <a:spcPts val="600"/>
                </a:spcAft>
              </a:pPr>
              <a:t>35</a:t>
            </a:fld>
            <a:endParaRPr lang="en-US">
              <a:solidFill>
                <a:srgbClr val="898989"/>
              </a:solidFill>
            </a:endParaRPr>
          </a:p>
        </p:txBody>
      </p:sp>
    </p:spTree>
    <p:extLst>
      <p:ext uri="{BB962C8B-B14F-4D97-AF65-F5344CB8AC3E}">
        <p14:creationId xmlns:p14="http://schemas.microsoft.com/office/powerpoint/2010/main" val="3131965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504B97B-2AEC-4C84-BD64-53209CDBFBA1}"/>
              </a:ext>
            </a:extLst>
          </p:cNvPr>
          <p:cNvSpPr>
            <a:spLocks noGrp="1"/>
          </p:cNvSpPr>
          <p:nvPr>
            <p:ph type="title"/>
          </p:nvPr>
        </p:nvSpPr>
        <p:spPr>
          <a:xfrm>
            <a:off x="616687" y="3752849"/>
            <a:ext cx="5762847" cy="2452687"/>
          </a:xfrm>
        </p:spPr>
        <p:txBody>
          <a:bodyPr anchor="ctr">
            <a:normAutofit/>
          </a:bodyPr>
          <a:lstStyle/>
          <a:p>
            <a:pPr algn="ctr"/>
            <a:r>
              <a:rPr lang="el-GR" altLang="el-GR" sz="3100" dirty="0">
                <a:solidFill>
                  <a:srgbClr val="C00000"/>
                </a:solidFill>
                <a:latin typeface="Google Sans"/>
              </a:rPr>
              <a:t>Έρευνες βασικής φυσικής διεξάγονται και στο Τμήμα Φυσικής του Αριστοτελείου Πανεπιστημίου Θεσσαλονίκης (ΑΠΘ)</a:t>
            </a:r>
            <a:endParaRPr lang="el-GR" sz="3100" dirty="0">
              <a:solidFill>
                <a:srgbClr val="C00000"/>
              </a:solidFill>
            </a:endParaRPr>
          </a:p>
        </p:txBody>
      </p:sp>
      <p:pic>
        <p:nvPicPr>
          <p:cNvPr id="6" name="Εικόνα 5" descr="Εικόνα που περιέχει υπαίθριος, ουρανός, δέντρο, κτίριο&#10;&#10;Περιγραφή που δημιουργήθηκε αυτόματα">
            <a:extLst>
              <a:ext uri="{FF2B5EF4-FFF2-40B4-BE49-F238E27FC236}">
                <a16:creationId xmlns:a16="http://schemas.microsoft.com/office/drawing/2014/main" id="{74E318D3-7F88-4F5E-A1F8-FD1B7F4C28E8}"/>
              </a:ext>
            </a:extLst>
          </p:cNvPr>
          <p:cNvPicPr>
            <a:picLocks noChangeAspect="1"/>
          </p:cNvPicPr>
          <p:nvPr/>
        </p:nvPicPr>
        <p:blipFill rotWithShape="1">
          <a:blip r:embed="rId2">
            <a:extLst>
              <a:ext uri="{28A0092B-C50C-407E-A947-70E740481C1C}">
                <a14:useLocalDpi xmlns:a14="http://schemas.microsoft.com/office/drawing/2010/main" val="0"/>
              </a:ext>
            </a:extLst>
          </a:blip>
          <a:srcRect t="11709" b="1334"/>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pic>
        <p:nvPicPr>
          <p:cNvPr id="7" name="Εικόνα 6" descr="physics_blackboard">
            <a:hlinkClick r:id="rId3"/>
            <a:extLst>
              <a:ext uri="{FF2B5EF4-FFF2-40B4-BE49-F238E27FC236}">
                <a16:creationId xmlns:a16="http://schemas.microsoft.com/office/drawing/2014/main" id="{D892589E-273D-4536-B107-EF0CF5836999}"/>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6701775" y="2954012"/>
            <a:ext cx="5274310" cy="3735705"/>
          </a:xfrm>
          <a:prstGeom prst="rect">
            <a:avLst/>
          </a:prstGeom>
          <a:noFill/>
          <a:ln w="57150">
            <a:solidFill>
              <a:schemeClr val="bg1"/>
            </a:solidFill>
          </a:ln>
        </p:spPr>
      </p:pic>
      <p:sp>
        <p:nvSpPr>
          <p:cNvPr id="8" name="TextBox 7">
            <a:extLst>
              <a:ext uri="{FF2B5EF4-FFF2-40B4-BE49-F238E27FC236}">
                <a16:creationId xmlns:a16="http://schemas.microsoft.com/office/drawing/2014/main" id="{1B60EDFC-B40B-40BC-B893-977FED248BEC}"/>
              </a:ext>
            </a:extLst>
          </p:cNvPr>
          <p:cNvSpPr txBox="1"/>
          <p:nvPr/>
        </p:nvSpPr>
        <p:spPr>
          <a:xfrm>
            <a:off x="6972303" y="2181080"/>
            <a:ext cx="4712882" cy="646331"/>
          </a:xfrm>
          <a:prstGeom prst="rect">
            <a:avLst/>
          </a:prstGeom>
          <a:noFill/>
        </p:spPr>
        <p:txBody>
          <a:bodyPr wrap="square">
            <a:spAutoFit/>
          </a:bodyPr>
          <a:lstStyle/>
          <a:p>
            <a:pPr algn="ctr"/>
            <a:r>
              <a:rPr kumimoji="0" lang="el-GR" altLang="el-GR" sz="3600" b="0" i="0" u="none" strike="noStrike" cap="none" normalizeH="0" baseline="0" dirty="0">
                <a:ln>
                  <a:noFill/>
                </a:ln>
                <a:solidFill>
                  <a:schemeClr val="tx2">
                    <a:lumMod val="20000"/>
                    <a:lumOff val="80000"/>
                  </a:schemeClr>
                </a:solidFill>
                <a:effectLst/>
                <a:latin typeface="Google Sans"/>
              </a:rPr>
              <a:t>Τμήμα Φυσικής ΑΠΘ</a:t>
            </a:r>
            <a:endParaRPr lang="el-GR" sz="3600" dirty="0">
              <a:solidFill>
                <a:schemeClr val="tx2">
                  <a:lumMod val="20000"/>
                  <a:lumOff val="80000"/>
                </a:schemeClr>
              </a:solidFill>
            </a:endParaRPr>
          </a:p>
        </p:txBody>
      </p:sp>
    </p:spTree>
    <p:extLst>
      <p:ext uri="{BB962C8B-B14F-4D97-AF65-F5344CB8AC3E}">
        <p14:creationId xmlns:p14="http://schemas.microsoft.com/office/powerpoint/2010/main" val="22837336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504B97B-2AEC-4C84-BD64-53209CDBFBA1}"/>
              </a:ext>
            </a:extLst>
          </p:cNvPr>
          <p:cNvSpPr>
            <a:spLocks noGrp="1"/>
          </p:cNvSpPr>
          <p:nvPr>
            <p:ph type="title"/>
          </p:nvPr>
        </p:nvSpPr>
        <p:spPr>
          <a:xfrm>
            <a:off x="393405" y="3731585"/>
            <a:ext cx="3965944" cy="2452687"/>
          </a:xfrm>
        </p:spPr>
        <p:txBody>
          <a:bodyPr anchor="ctr">
            <a:normAutofit/>
          </a:bodyPr>
          <a:lstStyle/>
          <a:p>
            <a:pPr algn="ctr">
              <a:lnSpc>
                <a:spcPct val="100000"/>
              </a:lnSpc>
            </a:pPr>
            <a:r>
              <a:rPr lang="el-GR" altLang="el-GR" sz="2200" dirty="0">
                <a:solidFill>
                  <a:srgbClr val="C00000"/>
                </a:solidFill>
                <a:latin typeface="Google Sans"/>
              </a:rPr>
              <a:t>Μερικά παραδείγματα της ε</a:t>
            </a:r>
            <a:r>
              <a:rPr kumimoji="0" lang="el-GR" altLang="el-GR" sz="2200" b="0" i="0" u="none" strike="noStrike" cap="none" normalizeH="0" baseline="0" dirty="0">
                <a:ln>
                  <a:noFill/>
                </a:ln>
                <a:solidFill>
                  <a:srgbClr val="C00000"/>
                </a:solidFill>
                <a:effectLst/>
                <a:latin typeface="Google Sans"/>
              </a:rPr>
              <a:t>ρευνητικής δραστηριότητας</a:t>
            </a:r>
            <a:br>
              <a:rPr kumimoji="0" lang="el-GR" altLang="el-GR" sz="2200" b="0" i="0" u="none" strike="noStrike" cap="none" normalizeH="0" baseline="0" dirty="0">
                <a:ln>
                  <a:noFill/>
                </a:ln>
                <a:solidFill>
                  <a:srgbClr val="C00000"/>
                </a:solidFill>
                <a:effectLst/>
                <a:latin typeface="Google Sans"/>
              </a:rPr>
            </a:br>
            <a:r>
              <a:rPr kumimoji="0" lang="el-GR" altLang="el-GR" sz="2200" b="0" i="0" u="none" strike="noStrike" cap="none" normalizeH="0" baseline="0" dirty="0">
                <a:ln>
                  <a:noFill/>
                </a:ln>
                <a:solidFill>
                  <a:srgbClr val="C00000"/>
                </a:solidFill>
                <a:effectLst/>
                <a:latin typeface="Google Sans"/>
              </a:rPr>
              <a:t>στη βασική φυσική (από τον τομέα Πυρηνικής Φυσικής και Φυσικής Στοιχειωδών Σωματιδίων)</a:t>
            </a:r>
            <a:endParaRPr lang="el-GR" sz="2200" dirty="0">
              <a:solidFill>
                <a:srgbClr val="C00000"/>
              </a:solidFill>
            </a:endParaRPr>
          </a:p>
        </p:txBody>
      </p:sp>
      <p:pic>
        <p:nvPicPr>
          <p:cNvPr id="6" name="Εικόνα 5" descr="Εικόνα που περιέχει υπαίθριος, ουρανός, δέντρο, κτίριο&#10;&#10;Περιγραφή που δημιουργήθηκε αυτόματα">
            <a:extLst>
              <a:ext uri="{FF2B5EF4-FFF2-40B4-BE49-F238E27FC236}">
                <a16:creationId xmlns:a16="http://schemas.microsoft.com/office/drawing/2014/main" id="{74E318D3-7F88-4F5E-A1F8-FD1B7F4C28E8}"/>
              </a:ext>
            </a:extLst>
          </p:cNvPr>
          <p:cNvPicPr>
            <a:picLocks noChangeAspect="1"/>
          </p:cNvPicPr>
          <p:nvPr/>
        </p:nvPicPr>
        <p:blipFill rotWithShape="1">
          <a:blip r:embed="rId2">
            <a:extLst>
              <a:ext uri="{28A0092B-C50C-407E-A947-70E740481C1C}">
                <a14:useLocalDpi xmlns:a14="http://schemas.microsoft.com/office/drawing/2010/main" val="0"/>
              </a:ext>
            </a:extLst>
          </a:blip>
          <a:srcRect t="11709" b="1334"/>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4" name="Rectangle 1">
            <a:extLst>
              <a:ext uri="{FF2B5EF4-FFF2-40B4-BE49-F238E27FC236}">
                <a16:creationId xmlns:a16="http://schemas.microsoft.com/office/drawing/2014/main" id="{F1333B41-9EAC-4CCA-8A07-453408D95521}"/>
              </a:ext>
            </a:extLst>
          </p:cNvPr>
          <p:cNvSpPr>
            <a:spLocks noGrp="1" noChangeArrowheads="1"/>
          </p:cNvSpPr>
          <p:nvPr>
            <p:ph idx="1"/>
          </p:nvPr>
        </p:nvSpPr>
        <p:spPr bwMode="auto">
          <a:xfrm>
            <a:off x="4500434" y="3752850"/>
            <a:ext cx="7485413" cy="2452687"/>
          </a:xfrm>
          <a:prstGeom prst="rect">
            <a:avLst/>
          </a:prstGeom>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0" tIns="-15870" rIns="0" bIns="-15870" numCol="1" anchor="ctr" anchorCtr="0" compatLnSpc="1">
            <a:prstTxWarp prst="textNoShape">
              <a:avLst/>
            </a:prstTxWarp>
            <a:normAutofit/>
          </a:bodyPr>
          <a:lstStyle/>
          <a:p>
            <a:pPr marL="457200" marR="0" lvl="0" indent="-457200" defTabSz="914400" rtl="0" eaLnBrk="0" fontAlgn="base" latinLnBrk="0" hangingPunct="0">
              <a:spcBef>
                <a:spcPct val="0"/>
              </a:spcBef>
              <a:spcAft>
                <a:spcPts val="600"/>
              </a:spcAft>
              <a:buClrTx/>
              <a:buSzTx/>
              <a:buFontTx/>
              <a:buAutoNum type="arabicParenR"/>
              <a:tabLst/>
            </a:pPr>
            <a:r>
              <a:rPr kumimoji="0" lang="el-GR" altLang="el-GR" sz="1800" b="0" i="0" u="none" strike="noStrike" cap="none" normalizeH="0" baseline="0" dirty="0">
                <a:ln>
                  <a:noFill/>
                </a:ln>
                <a:solidFill>
                  <a:srgbClr val="0070C0"/>
                </a:solidFill>
                <a:effectLst/>
                <a:latin typeface="Google Sans"/>
              </a:rPr>
              <a:t>Φυσική </a:t>
            </a:r>
            <a:r>
              <a:rPr lang="el-GR" sz="1800" dirty="0">
                <a:solidFill>
                  <a:srgbClr val="0070C0"/>
                </a:solidFill>
                <a:effectLst/>
                <a:latin typeface="Segoe UI" panose="020B0502040204020203" pitchFamily="34" charset="0"/>
                <a:ea typeface="Calibri" panose="020F0502020204030204" pitchFamily="34" charset="0"/>
              </a:rPr>
              <a:t>εξαΰλωσης</a:t>
            </a:r>
            <a:r>
              <a:rPr kumimoji="0" lang="el-GR" altLang="el-GR" sz="1800" b="0" i="0" u="none" strike="noStrike" cap="none" normalizeH="0" baseline="0" dirty="0">
                <a:ln>
                  <a:noFill/>
                </a:ln>
                <a:solidFill>
                  <a:srgbClr val="0070C0"/>
                </a:solidFill>
                <a:effectLst/>
                <a:latin typeface="Google Sans"/>
              </a:rPr>
              <a:t> ποζιτρονίων (</a:t>
            </a:r>
            <a:r>
              <a:rPr kumimoji="0" lang="el-GR" altLang="el-GR" sz="1800" b="0" i="0" u="none" strike="noStrike" cap="none" normalizeH="0" baseline="0" dirty="0" err="1">
                <a:ln>
                  <a:noFill/>
                </a:ln>
                <a:solidFill>
                  <a:srgbClr val="0070C0"/>
                </a:solidFill>
                <a:effectLst/>
                <a:latin typeface="Google Sans"/>
              </a:rPr>
              <a:t>αντι</a:t>
            </a:r>
            <a:r>
              <a:rPr kumimoji="0" lang="el-GR" altLang="el-GR" sz="1800" b="0" i="0" u="none" strike="noStrike" cap="none" normalizeH="0" baseline="0" dirty="0">
                <a:ln>
                  <a:noFill/>
                </a:ln>
                <a:solidFill>
                  <a:srgbClr val="0070C0"/>
                </a:solidFill>
                <a:effectLst/>
                <a:latin typeface="Google Sans"/>
              </a:rPr>
              <a:t>-ύλη)</a:t>
            </a:r>
            <a:endParaRPr kumimoji="0" lang="en-US" altLang="el-GR" sz="1800" b="0" i="0" u="none" strike="noStrike" cap="none" normalizeH="0" baseline="0" dirty="0">
              <a:ln>
                <a:noFill/>
              </a:ln>
              <a:solidFill>
                <a:srgbClr val="0070C0"/>
              </a:solidFill>
              <a:effectLst/>
              <a:latin typeface="Google Sans"/>
            </a:endParaRPr>
          </a:p>
          <a:p>
            <a:pPr marL="457200" marR="0" lvl="0" indent="-457200" defTabSz="914400" rtl="0" eaLnBrk="0" fontAlgn="base" latinLnBrk="0" hangingPunct="0">
              <a:spcBef>
                <a:spcPct val="0"/>
              </a:spcBef>
              <a:spcAft>
                <a:spcPts val="600"/>
              </a:spcAft>
              <a:buClrTx/>
              <a:buSzTx/>
              <a:buFontTx/>
              <a:buAutoNum type="arabicParenR"/>
              <a:tabLst/>
            </a:pPr>
            <a:r>
              <a:rPr kumimoji="0" lang="el-GR" altLang="el-GR" sz="1800" b="0" i="0" u="none" strike="noStrike" cap="none" normalizeH="0" baseline="0" dirty="0">
                <a:ln>
                  <a:noFill/>
                </a:ln>
                <a:solidFill>
                  <a:srgbClr val="0070C0"/>
                </a:solidFill>
                <a:effectLst/>
                <a:latin typeface="Google Sans"/>
              </a:rPr>
              <a:t>Πείραμα CPLEAR για τη μελέτη παραβίασης της συμμετρίας CP</a:t>
            </a:r>
            <a:endParaRPr lang="en-US" altLang="el-GR" sz="1800" dirty="0">
              <a:solidFill>
                <a:srgbClr val="0070C0"/>
              </a:solidFill>
              <a:latin typeface="Google Sans"/>
            </a:endParaRPr>
          </a:p>
          <a:p>
            <a:pPr marL="457200" marR="0" lvl="0" indent="-457200" defTabSz="914400" rtl="0" eaLnBrk="0" fontAlgn="base" latinLnBrk="0" hangingPunct="0">
              <a:spcBef>
                <a:spcPct val="0"/>
              </a:spcBef>
              <a:spcAft>
                <a:spcPts val="600"/>
              </a:spcAft>
              <a:buClrTx/>
              <a:buSzTx/>
              <a:buFontTx/>
              <a:buAutoNum type="arabicParenR"/>
              <a:tabLst/>
            </a:pPr>
            <a:r>
              <a:rPr kumimoji="0" lang="el-GR" altLang="el-GR" sz="1800" b="0" i="0" u="none" strike="noStrike" cap="none" normalizeH="0" baseline="0" dirty="0">
                <a:ln>
                  <a:noFill/>
                </a:ln>
                <a:solidFill>
                  <a:srgbClr val="0070C0"/>
                </a:solidFill>
                <a:effectLst/>
                <a:latin typeface="Google Sans"/>
              </a:rPr>
              <a:t>Πείραμα ATLAS στον επιταχυντή </a:t>
            </a:r>
            <a:r>
              <a:rPr kumimoji="0" lang="el-GR" altLang="el-GR" sz="1800" b="0" i="0" u="none" strike="noStrike" cap="none" normalizeH="0" baseline="0" dirty="0" err="1">
                <a:ln>
                  <a:noFill/>
                </a:ln>
                <a:solidFill>
                  <a:srgbClr val="0070C0"/>
                </a:solidFill>
                <a:effectLst/>
                <a:latin typeface="Google Sans"/>
              </a:rPr>
              <a:t>Large</a:t>
            </a:r>
            <a:r>
              <a:rPr kumimoji="0" lang="el-GR" altLang="el-GR" sz="1800" b="0" i="0" u="none" strike="noStrike" cap="none" normalizeH="0" baseline="0" dirty="0">
                <a:ln>
                  <a:noFill/>
                </a:ln>
                <a:solidFill>
                  <a:srgbClr val="0070C0"/>
                </a:solidFill>
                <a:effectLst/>
                <a:latin typeface="Google Sans"/>
              </a:rPr>
              <a:t> </a:t>
            </a:r>
            <a:r>
              <a:rPr kumimoji="0" lang="el-GR" altLang="el-GR" sz="1800" b="0" i="0" u="none" strike="noStrike" cap="none" normalizeH="0" baseline="0" dirty="0" err="1">
                <a:ln>
                  <a:noFill/>
                </a:ln>
                <a:solidFill>
                  <a:srgbClr val="0070C0"/>
                </a:solidFill>
                <a:effectLst/>
                <a:latin typeface="Google Sans"/>
              </a:rPr>
              <a:t>Hadron</a:t>
            </a:r>
            <a:r>
              <a:rPr kumimoji="0" lang="el-GR" altLang="el-GR" sz="1800" b="0" i="0" u="none" strike="noStrike" cap="none" normalizeH="0" baseline="0" dirty="0">
                <a:ln>
                  <a:noFill/>
                </a:ln>
                <a:solidFill>
                  <a:srgbClr val="0070C0"/>
                </a:solidFill>
                <a:effectLst/>
                <a:latin typeface="Google Sans"/>
              </a:rPr>
              <a:t> </a:t>
            </a:r>
            <a:r>
              <a:rPr kumimoji="0" lang="el-GR" altLang="el-GR" sz="1800" b="0" i="0" u="none" strike="noStrike" cap="none" normalizeH="0" baseline="0" dirty="0" err="1">
                <a:ln>
                  <a:noFill/>
                </a:ln>
                <a:solidFill>
                  <a:srgbClr val="0070C0"/>
                </a:solidFill>
                <a:effectLst/>
                <a:latin typeface="Google Sans"/>
              </a:rPr>
              <a:t>Collider</a:t>
            </a:r>
            <a:r>
              <a:rPr kumimoji="0" lang="el-GR" altLang="el-GR" sz="1800" b="0" i="0" u="none" strike="noStrike" cap="none" normalizeH="0" baseline="0" dirty="0">
                <a:ln>
                  <a:noFill/>
                </a:ln>
                <a:solidFill>
                  <a:srgbClr val="0070C0"/>
                </a:solidFill>
                <a:effectLst/>
                <a:latin typeface="Google Sans"/>
              </a:rPr>
              <a:t> του </a:t>
            </a:r>
            <a:r>
              <a:rPr kumimoji="0" lang="en-US" altLang="el-GR" sz="1800" b="0" i="0" u="none" strike="noStrike" cap="none" normalizeH="0" baseline="0" dirty="0">
                <a:ln>
                  <a:noFill/>
                </a:ln>
                <a:solidFill>
                  <a:srgbClr val="0070C0"/>
                </a:solidFill>
                <a:effectLst/>
                <a:latin typeface="Google Sans"/>
              </a:rPr>
              <a:t>CERN</a:t>
            </a:r>
            <a:endParaRPr lang="en-US" altLang="el-GR" sz="1800" dirty="0">
              <a:solidFill>
                <a:srgbClr val="0070C0"/>
              </a:solidFill>
              <a:latin typeface="Google Sans"/>
            </a:endParaRPr>
          </a:p>
          <a:p>
            <a:pPr marL="457200" marR="0" lvl="0" indent="-457200" defTabSz="914400" rtl="0" eaLnBrk="0" fontAlgn="base" latinLnBrk="0" hangingPunct="0">
              <a:spcBef>
                <a:spcPct val="0"/>
              </a:spcBef>
              <a:spcAft>
                <a:spcPts val="600"/>
              </a:spcAft>
              <a:buClrTx/>
              <a:buSzTx/>
              <a:buFontTx/>
              <a:buAutoNum type="arabicParenR"/>
              <a:tabLst/>
            </a:pPr>
            <a:r>
              <a:rPr kumimoji="0" lang="el-GR" altLang="el-GR" sz="1800" b="0" i="0" u="none" strike="noStrike" cap="none" normalizeH="0" baseline="0" dirty="0">
                <a:ln>
                  <a:noFill/>
                </a:ln>
                <a:solidFill>
                  <a:srgbClr val="0070C0"/>
                </a:solidFill>
                <a:effectLst/>
                <a:latin typeface="Google Sans"/>
              </a:rPr>
              <a:t>Πείραμα CAST για την άμεση ανίχνευση ηλιακών </a:t>
            </a:r>
            <a:r>
              <a:rPr kumimoji="0" lang="el-GR" altLang="el-GR" sz="1800" b="0" i="0" u="none" strike="noStrike" cap="none" normalizeH="0" baseline="0" dirty="0" err="1">
                <a:ln>
                  <a:noFill/>
                </a:ln>
                <a:solidFill>
                  <a:srgbClr val="0070C0"/>
                </a:solidFill>
                <a:effectLst/>
                <a:latin typeface="Google Sans"/>
              </a:rPr>
              <a:t>αξιονίων</a:t>
            </a:r>
            <a:r>
              <a:rPr kumimoji="0" lang="el-GR" altLang="el-GR" sz="1800" b="0" i="0" u="none" strike="noStrike" cap="none" normalizeH="0" baseline="0" dirty="0">
                <a:ln>
                  <a:noFill/>
                </a:ln>
                <a:solidFill>
                  <a:srgbClr val="0070C0"/>
                </a:solidFill>
                <a:effectLst/>
                <a:latin typeface="Google Sans"/>
              </a:rPr>
              <a:t> </a:t>
            </a:r>
          </a:p>
          <a:p>
            <a:pPr marL="457200" marR="0" lvl="0" indent="-457200" defTabSz="914400" rtl="0" eaLnBrk="0" fontAlgn="base" latinLnBrk="0" hangingPunct="0">
              <a:spcBef>
                <a:spcPct val="0"/>
              </a:spcBef>
              <a:spcAft>
                <a:spcPts val="600"/>
              </a:spcAft>
              <a:buClrTx/>
              <a:buSzTx/>
              <a:buFontTx/>
              <a:buAutoNum type="arabicParenR"/>
              <a:tabLst/>
            </a:pPr>
            <a:r>
              <a:rPr kumimoji="0" lang="el-GR" altLang="el-GR" sz="1800" b="0" i="0" u="none" strike="noStrike" cap="none" normalizeH="0" baseline="0" dirty="0">
                <a:ln>
                  <a:noFill/>
                </a:ln>
                <a:solidFill>
                  <a:srgbClr val="0070C0"/>
                </a:solidFill>
                <a:effectLst/>
                <a:latin typeface="Google Sans"/>
              </a:rPr>
              <a:t>Αναζήτηση σωματιδίων σκοτεινής ύλης</a:t>
            </a:r>
            <a:endParaRPr kumimoji="0" lang="en-US" altLang="el-GR" sz="1800" b="0" i="0" u="none" strike="noStrike" cap="none" normalizeH="0" baseline="0" dirty="0">
              <a:ln>
                <a:noFill/>
              </a:ln>
              <a:solidFill>
                <a:srgbClr val="0070C0"/>
              </a:solidFill>
              <a:effectLst/>
              <a:latin typeface="Google Sans"/>
            </a:endParaRPr>
          </a:p>
          <a:p>
            <a:pPr marL="457200" marR="0" lvl="0" indent="-457200" defTabSz="914400" rtl="0" eaLnBrk="0" fontAlgn="base" latinLnBrk="0" hangingPunct="0">
              <a:spcBef>
                <a:spcPct val="0"/>
              </a:spcBef>
              <a:spcAft>
                <a:spcPts val="600"/>
              </a:spcAft>
              <a:buClrTx/>
              <a:buSzTx/>
              <a:buFontTx/>
              <a:buAutoNum type="arabicParenR"/>
              <a:tabLst/>
            </a:pPr>
            <a:r>
              <a:rPr kumimoji="0" lang="el-GR" altLang="el-GR" sz="1800" b="0" i="0" u="none" strike="noStrike" cap="none" normalizeH="0" baseline="0" dirty="0">
                <a:ln>
                  <a:noFill/>
                </a:ln>
                <a:solidFill>
                  <a:srgbClr val="0070C0"/>
                </a:solidFill>
                <a:effectLst/>
                <a:latin typeface="Google Sans"/>
              </a:rPr>
              <a:t>Ανίχνευση κοσμικών ακτίνων και κοσμικής ακτινοβολίας γάμμα</a:t>
            </a:r>
          </a:p>
          <a:p>
            <a:pPr marL="457200" marR="0" lvl="0" indent="-457200" defTabSz="914400" rtl="0" eaLnBrk="0" fontAlgn="base" latinLnBrk="0" hangingPunct="0">
              <a:spcBef>
                <a:spcPct val="0"/>
              </a:spcBef>
              <a:spcAft>
                <a:spcPts val="600"/>
              </a:spcAft>
              <a:buClrTx/>
              <a:buSzTx/>
              <a:buFontTx/>
              <a:buAutoNum type="arabicParenR"/>
              <a:tabLst/>
            </a:pPr>
            <a:r>
              <a:rPr lang="el-GR" altLang="el-GR" sz="1800" dirty="0">
                <a:solidFill>
                  <a:srgbClr val="0070C0"/>
                </a:solidFill>
                <a:latin typeface="Google Sans"/>
              </a:rPr>
              <a:t>Ραδιενέργεια και ακτινοβολίες στο φυσικό περιβάλλον</a:t>
            </a:r>
            <a:r>
              <a:rPr kumimoji="0" lang="el-GR" altLang="el-GR" sz="1800" b="0" i="0" u="none" strike="noStrike" cap="none" normalizeH="0" baseline="0" dirty="0">
                <a:ln>
                  <a:noFill/>
                </a:ln>
                <a:solidFill>
                  <a:srgbClr val="0070C0"/>
                </a:solidFill>
                <a:effectLst/>
              </a:rPr>
              <a:t> </a:t>
            </a:r>
            <a:endParaRPr kumimoji="0" lang="el-GR" altLang="el-GR" sz="1800" b="0" i="0" u="none" strike="noStrike" cap="none" normalizeH="0" baseline="0" dirty="0">
              <a:ln>
                <a:noFill/>
              </a:ln>
              <a:solidFill>
                <a:srgbClr val="0070C0"/>
              </a:solidFill>
              <a:effectLst/>
              <a:latin typeface="Arial" panose="020B0604020202020204" pitchFamily="34" charset="0"/>
            </a:endParaRPr>
          </a:p>
        </p:txBody>
      </p:sp>
      <p:sp>
        <p:nvSpPr>
          <p:cNvPr id="61" name="TextBox 60">
            <a:extLst>
              <a:ext uri="{FF2B5EF4-FFF2-40B4-BE49-F238E27FC236}">
                <a16:creationId xmlns:a16="http://schemas.microsoft.com/office/drawing/2014/main" id="{45E9D0C1-941C-4D44-9898-AB806087E88D}"/>
              </a:ext>
            </a:extLst>
          </p:cNvPr>
          <p:cNvSpPr txBox="1"/>
          <p:nvPr/>
        </p:nvSpPr>
        <p:spPr>
          <a:xfrm>
            <a:off x="6972303" y="2181080"/>
            <a:ext cx="4712882" cy="646331"/>
          </a:xfrm>
          <a:prstGeom prst="rect">
            <a:avLst/>
          </a:prstGeom>
          <a:noFill/>
        </p:spPr>
        <p:txBody>
          <a:bodyPr wrap="square">
            <a:spAutoFit/>
          </a:bodyPr>
          <a:lstStyle/>
          <a:p>
            <a:pPr algn="ctr"/>
            <a:r>
              <a:rPr kumimoji="0" lang="el-GR" altLang="el-GR" sz="3600" b="0" i="0" u="none" strike="noStrike" cap="none" normalizeH="0" baseline="0" dirty="0">
                <a:ln>
                  <a:noFill/>
                </a:ln>
                <a:solidFill>
                  <a:schemeClr val="tx2">
                    <a:lumMod val="20000"/>
                    <a:lumOff val="80000"/>
                  </a:schemeClr>
                </a:solidFill>
                <a:effectLst/>
                <a:latin typeface="Google Sans"/>
              </a:rPr>
              <a:t>Τμήμα Φυσικής ΑΠΘ</a:t>
            </a:r>
            <a:endParaRPr lang="el-GR" sz="3600" dirty="0">
              <a:solidFill>
                <a:schemeClr val="tx2">
                  <a:lumMod val="20000"/>
                  <a:lumOff val="80000"/>
                </a:schemeClr>
              </a:solidFill>
            </a:endParaRPr>
          </a:p>
        </p:txBody>
      </p:sp>
      <p:pic>
        <p:nvPicPr>
          <p:cNvPr id="7" name="Θέση περιεχομένου 4" descr="Εικόνα που περιέχει σχεδίαση&#10;&#10;Περιγραφή που δημιουργήθηκε αυτόματα">
            <a:extLst>
              <a:ext uri="{FF2B5EF4-FFF2-40B4-BE49-F238E27FC236}">
                <a16:creationId xmlns:a16="http://schemas.microsoft.com/office/drawing/2014/main" id="{D1983A4E-0D65-490C-822E-2F7ABBF891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425303" y="5756315"/>
            <a:ext cx="744279" cy="767223"/>
          </a:xfrm>
          <a:prstGeom prst="rect">
            <a:avLst/>
          </a:prstGeom>
        </p:spPr>
      </p:pic>
    </p:spTree>
    <p:extLst>
      <p:ext uri="{BB962C8B-B14F-4D97-AF65-F5344CB8AC3E}">
        <p14:creationId xmlns:p14="http://schemas.microsoft.com/office/powerpoint/2010/main" val="14390640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231BF440-39FA-4087-84CC-2EEC0BBDA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Εικόνα 4" descr="Εικόνα που περιέχει άτομο, εσωτερικό, ομάδα, αμφιθέατρο&#10;&#10;Περιγραφή που δημιουργήθηκε αυτόματα">
            <a:extLst>
              <a:ext uri="{FF2B5EF4-FFF2-40B4-BE49-F238E27FC236}">
                <a16:creationId xmlns:a16="http://schemas.microsoft.com/office/drawing/2014/main" id="{287C75BE-0D66-49EF-8D3A-F96D89653434}"/>
              </a:ext>
            </a:extLst>
          </p:cNvPr>
          <p:cNvPicPr>
            <a:picLocks noChangeAspect="1"/>
          </p:cNvPicPr>
          <p:nvPr/>
        </p:nvPicPr>
        <p:blipFill rotWithShape="1">
          <a:blip r:embed="rId2">
            <a:extLst>
              <a:ext uri="{28A0092B-C50C-407E-A947-70E740481C1C}">
                <a14:useLocalDpi xmlns:a14="http://schemas.microsoft.com/office/drawing/2010/main" val="0"/>
              </a:ext>
            </a:extLst>
          </a:blip>
          <a:srcRect t="16926" r="-2" b="9410"/>
          <a:stretch/>
        </p:blipFill>
        <p:spPr>
          <a:xfrm>
            <a:off x="4883025" y="10"/>
            <a:ext cx="7308975" cy="336498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p:spPr>
      </p:pic>
      <p:pic>
        <p:nvPicPr>
          <p:cNvPr id="7" name="Εικόνα 6" descr="Εικόνα που περιέχει άτομο&#10;&#10;Περιγραφή που δημιουργήθηκε αυτόματα">
            <a:extLst>
              <a:ext uri="{FF2B5EF4-FFF2-40B4-BE49-F238E27FC236}">
                <a16:creationId xmlns:a16="http://schemas.microsoft.com/office/drawing/2014/main" id="{FD96BB2E-7730-4206-8888-0648808C8F68}"/>
              </a:ext>
            </a:extLst>
          </p:cNvPr>
          <p:cNvPicPr>
            <a:picLocks noChangeAspect="1"/>
          </p:cNvPicPr>
          <p:nvPr/>
        </p:nvPicPr>
        <p:blipFill rotWithShape="1">
          <a:blip r:embed="rId3">
            <a:extLst>
              <a:ext uri="{28A0092B-C50C-407E-A947-70E740481C1C}">
                <a14:useLocalDpi xmlns:a14="http://schemas.microsoft.com/office/drawing/2010/main" val="0"/>
              </a:ext>
            </a:extLst>
          </a:blip>
          <a:srcRect t="5778" r="-2" b="27977"/>
          <a:stretch/>
        </p:blipFill>
        <p:spPr>
          <a:xfrm>
            <a:off x="4883025" y="3493008"/>
            <a:ext cx="7308975"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p:spPr>
      </p:pic>
      <p:sp useBgFill="1">
        <p:nvSpPr>
          <p:cNvPr id="23" name="Freeform: Shape 22">
            <a:extLst>
              <a:ext uri="{FF2B5EF4-FFF2-40B4-BE49-F238E27FC236}">
                <a16:creationId xmlns:a16="http://schemas.microsoft.com/office/drawing/2014/main" id="{F04E4CBA-303B-48BD-8451-C2701CB0E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6001"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5" name="Freeform: Shape 24">
            <a:extLst>
              <a:ext uri="{FF2B5EF4-FFF2-40B4-BE49-F238E27FC236}">
                <a16:creationId xmlns:a16="http://schemas.microsoft.com/office/drawing/2014/main" id="{F6CA58B3-AFCC-4A40-9882-50D50808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7332"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 name="Τίτλος 1">
            <a:extLst>
              <a:ext uri="{FF2B5EF4-FFF2-40B4-BE49-F238E27FC236}">
                <a16:creationId xmlns:a16="http://schemas.microsoft.com/office/drawing/2014/main" id="{EBC979C6-AD24-4B62-9FFB-A63668B284F9}"/>
              </a:ext>
            </a:extLst>
          </p:cNvPr>
          <p:cNvSpPr>
            <a:spLocks noGrp="1"/>
          </p:cNvSpPr>
          <p:nvPr>
            <p:ph type="title"/>
          </p:nvPr>
        </p:nvSpPr>
        <p:spPr>
          <a:xfrm>
            <a:off x="331093" y="859536"/>
            <a:ext cx="5261628" cy="1243584"/>
          </a:xfrm>
        </p:spPr>
        <p:txBody>
          <a:bodyPr>
            <a:normAutofit/>
          </a:bodyPr>
          <a:lstStyle/>
          <a:p>
            <a:r>
              <a:rPr lang="el-GR" sz="2600" dirty="0">
                <a:solidFill>
                  <a:srgbClr val="C00000"/>
                </a:solidFill>
                <a:latin typeface="Roboto Slab"/>
                <a:cs typeface="Times New Roman" panose="02020603050405020304" pitchFamily="18" charset="0"/>
              </a:rPr>
              <a:t>Η εκπαίδευση των φοιτητών/τριών Φυσικής στο ΑΠΘ</a:t>
            </a:r>
          </a:p>
        </p:txBody>
      </p:sp>
      <p:sp>
        <p:nvSpPr>
          <p:cNvPr id="27" name="Rectangle 26">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29" name="Rectangle 28">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544" y="2194560"/>
            <a:ext cx="4892040" cy="18288"/>
          </a:xfrm>
          <a:prstGeom prst="rect">
            <a:avLst/>
          </a:prstGeom>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Rectangle 30">
            <a:extLst>
              <a:ext uri="{FF2B5EF4-FFF2-40B4-BE49-F238E27FC236}">
                <a16:creationId xmlns:a16="http://schemas.microsoft.com/office/drawing/2014/main" id="{CA00AE6B-AA30-4CF8-BA6F-339B780AD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544" y="2194560"/>
            <a:ext cx="4892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Θέση περιεχομένου 2">
            <a:extLst>
              <a:ext uri="{FF2B5EF4-FFF2-40B4-BE49-F238E27FC236}">
                <a16:creationId xmlns:a16="http://schemas.microsoft.com/office/drawing/2014/main" id="{16957C66-B3E5-4B1A-ABDD-C1D51B30C63F}"/>
              </a:ext>
            </a:extLst>
          </p:cNvPr>
          <p:cNvSpPr>
            <a:spLocks noGrp="1"/>
          </p:cNvSpPr>
          <p:nvPr>
            <p:ph idx="1"/>
          </p:nvPr>
        </p:nvSpPr>
        <p:spPr>
          <a:xfrm>
            <a:off x="331094" y="2310586"/>
            <a:ext cx="4949766" cy="4185907"/>
          </a:xfrm>
        </p:spPr>
        <p:txBody>
          <a:bodyPr>
            <a:noAutofit/>
          </a:bodyPr>
          <a:lstStyle/>
          <a:p>
            <a:pPr marL="0" indent="0">
              <a:lnSpc>
                <a:spcPct val="100000"/>
              </a:lnSpc>
              <a:buNone/>
            </a:pPr>
            <a:r>
              <a:rPr lang="el-GR" sz="2200" dirty="0"/>
              <a:t>Η εκπαίδευση των φοιτητών και φοιτητριών της Φυσικής στο Τμήμα Φυσικής του ΑΠΘ περιλαμβάνει, εκτός από τα </a:t>
            </a:r>
            <a:r>
              <a:rPr lang="el-GR" sz="2200" b="1" dirty="0"/>
              <a:t>μαθήματα</a:t>
            </a:r>
            <a:r>
              <a:rPr lang="el-GR" sz="2200" dirty="0"/>
              <a:t> και τα </a:t>
            </a:r>
            <a:r>
              <a:rPr lang="el-GR" sz="2200" b="1" dirty="0"/>
              <a:t>εργαστήρια</a:t>
            </a:r>
            <a:r>
              <a:rPr lang="el-GR" sz="2200" dirty="0"/>
              <a:t> που παρακολουθούν, και την συμμετοχή όσων ενδιαφέρονται για την </a:t>
            </a:r>
            <a:r>
              <a:rPr lang="el-GR" sz="2200" b="1" dirty="0"/>
              <a:t>εμπειρία της επιστημονικής έρευνας,</a:t>
            </a:r>
            <a:r>
              <a:rPr lang="el-GR" sz="2200" dirty="0"/>
              <a:t> και σε πειράματα και ερευνητικές διαδικασίες, τόσο στο πανεπιστήμιο της Θεσσαλονίκης, όσο και σε ξένα πανεπιστήμια και </a:t>
            </a:r>
            <a:r>
              <a:rPr lang="el-GR" sz="2200" b="1" dirty="0"/>
              <a:t>διεθνή επιστημονικά κέντρα</a:t>
            </a:r>
            <a:r>
              <a:rPr lang="el-GR" sz="2200" dirty="0"/>
              <a:t>, όπως είναι το </a:t>
            </a:r>
            <a:r>
              <a:rPr lang="en-US" sz="2200" b="1" dirty="0"/>
              <a:t>CERN</a:t>
            </a:r>
            <a:r>
              <a:rPr lang="en-US" sz="2200" dirty="0"/>
              <a:t>.</a:t>
            </a:r>
            <a:endParaRPr lang="el-GR" sz="2200" dirty="0"/>
          </a:p>
        </p:txBody>
      </p:sp>
    </p:spTree>
    <p:extLst>
      <p:ext uri="{BB962C8B-B14F-4D97-AF65-F5344CB8AC3E}">
        <p14:creationId xmlns:p14="http://schemas.microsoft.com/office/powerpoint/2010/main" val="1604691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5300" y="1171576"/>
            <a:ext cx="9093200" cy="5431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1" name="Picture 3" descr="CERN -- European Laboratory for Particle Physics">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4001" y="241301"/>
            <a:ext cx="8223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Text Box 4"/>
          <p:cNvSpPr txBox="1">
            <a:spLocks noChangeArrowheads="1"/>
          </p:cNvSpPr>
          <p:nvPr/>
        </p:nvSpPr>
        <p:spPr bwMode="auto">
          <a:xfrm>
            <a:off x="1431636" y="381000"/>
            <a:ext cx="984596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l-GR" altLang="el-GR" sz="2800" dirty="0">
                <a:solidFill>
                  <a:srgbClr val="C00000"/>
                </a:solidFill>
                <a:latin typeface="Roboto Slab"/>
                <a:ea typeface="+mj-ea"/>
                <a:cs typeface="Times New Roman" panose="02020603050405020304" pitchFamily="18" charset="0"/>
              </a:rPr>
              <a:t>Τα 4 μεγάλα πειράματα στον επιταχυντή </a:t>
            </a:r>
            <a:r>
              <a:rPr lang="en-IE" altLang="el-GR" sz="2800" dirty="0">
                <a:solidFill>
                  <a:srgbClr val="C00000"/>
                </a:solidFill>
                <a:latin typeface="Roboto Slab"/>
                <a:ea typeface="+mj-ea"/>
                <a:cs typeface="Times New Roman" panose="02020603050405020304" pitchFamily="18" charset="0"/>
              </a:rPr>
              <a:t>LHC</a:t>
            </a:r>
            <a:r>
              <a:rPr lang="el-GR" altLang="el-GR" sz="2800" dirty="0">
                <a:solidFill>
                  <a:srgbClr val="C00000"/>
                </a:solidFill>
                <a:latin typeface="Roboto Slab"/>
                <a:ea typeface="+mj-ea"/>
                <a:cs typeface="Times New Roman" panose="02020603050405020304" pitchFamily="18" charset="0"/>
              </a:rPr>
              <a:t> του </a:t>
            </a:r>
            <a:r>
              <a:rPr lang="en-US" altLang="el-GR" sz="2800" dirty="0">
                <a:solidFill>
                  <a:srgbClr val="C00000"/>
                </a:solidFill>
                <a:latin typeface="Roboto Slab"/>
                <a:ea typeface="+mj-ea"/>
                <a:cs typeface="Times New Roman" panose="02020603050405020304" pitchFamily="18" charset="0"/>
              </a:rPr>
              <a:t>CERN</a:t>
            </a:r>
            <a:endParaRPr lang="en-GB" altLang="el-GR" sz="2800" dirty="0">
              <a:solidFill>
                <a:srgbClr val="C00000"/>
              </a:solidFill>
              <a:latin typeface="Roboto Slab"/>
              <a:ea typeface="+mj-ea"/>
              <a:cs typeface="Times New Roman" panose="02020603050405020304" pitchFamily="18" charset="0"/>
            </a:endParaRPr>
          </a:p>
        </p:txBody>
      </p:sp>
      <p:sp>
        <p:nvSpPr>
          <p:cNvPr id="2" name="Θέση αριθμού διαφάνειας 1"/>
          <p:cNvSpPr>
            <a:spLocks noGrp="1"/>
          </p:cNvSpPr>
          <p:nvPr>
            <p:ph type="sldNum" sz="quarter" idx="12"/>
          </p:nvPr>
        </p:nvSpPr>
        <p:spPr/>
        <p:txBody>
          <a:bodyPr/>
          <a:lstStyle/>
          <a:p>
            <a:fld id="{F03EBE30-3689-42B7-ABF5-604AC779A0A8}" type="slidenum">
              <a:rPr lang="el-GR" smtClean="0"/>
              <a:t>7</a:t>
            </a:fld>
            <a:endParaRPr lang="el-GR"/>
          </a:p>
        </p:txBody>
      </p:sp>
    </p:spTree>
    <p:extLst>
      <p:ext uri="{BB962C8B-B14F-4D97-AF65-F5344CB8AC3E}">
        <p14:creationId xmlns:p14="http://schemas.microsoft.com/office/powerpoint/2010/main" val="2988396808"/>
      </p:ext>
    </p:extLst>
  </p:cSld>
  <p:clrMapOvr>
    <a:masterClrMapping/>
  </p:clrMapOvr>
  <p:transition advTm="25552"/>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51202"/>
                                        </p:tgtEl>
                                        <p:attrNameLst>
                                          <p:attrName>style.visibility</p:attrName>
                                        </p:attrNameLst>
                                      </p:cBhvr>
                                      <p:to>
                                        <p:strVal val="visible"/>
                                      </p:to>
                                    </p:set>
                                    <p:animEffect transition="in" filter="checkerboard(across)">
                                      <p:cBhvr>
                                        <p:cTn id="7" dur="500"/>
                                        <p:tgtEl>
                                          <p:spTgt spid="51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B1595A09-E336-4D1B-9B3A-06A2287A54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Box 4">
            <a:extLst>
              <a:ext uri="{FF2B5EF4-FFF2-40B4-BE49-F238E27FC236}">
                <a16:creationId xmlns:a16="http://schemas.microsoft.com/office/drawing/2014/main" id="{1E2C2267-E725-B324-9EBE-CD0D95A4C174}"/>
              </a:ext>
            </a:extLst>
          </p:cNvPr>
          <p:cNvSpPr txBox="1">
            <a:spLocks noChangeArrowheads="1"/>
          </p:cNvSpPr>
          <p:nvPr/>
        </p:nvSpPr>
        <p:spPr bwMode="auto">
          <a:xfrm>
            <a:off x="640080" y="4791550"/>
            <a:ext cx="3418990" cy="1412119"/>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rtlCol="0" anchor="ctr">
            <a:norm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nSpc>
                <a:spcPct val="90000"/>
              </a:lnSpc>
              <a:spcBef>
                <a:spcPct val="0"/>
              </a:spcBef>
              <a:spcAft>
                <a:spcPts val="600"/>
              </a:spcAft>
            </a:pPr>
            <a:r>
              <a:rPr lang="el-GR" altLang="el-GR" sz="3000" b="1" dirty="0" err="1">
                <a:solidFill>
                  <a:srgbClr val="C00000"/>
                </a:solidFill>
                <a:latin typeface="+mj-lt"/>
                <a:ea typeface="+mj-ea"/>
                <a:cs typeface="+mj-cs"/>
              </a:rPr>
              <a:t>Δώδε</a:t>
            </a:r>
            <a:r>
              <a:rPr lang="en-US" altLang="el-GR" sz="3000" b="1" dirty="0">
                <a:solidFill>
                  <a:srgbClr val="C00000"/>
                </a:solidFill>
                <a:latin typeface="+mj-lt"/>
                <a:ea typeface="+mj-ea"/>
                <a:cs typeface="+mj-cs"/>
              </a:rPr>
              <a:t>κα χρόνια </a:t>
            </a:r>
            <a:r>
              <a:rPr lang="en-US" altLang="el-GR" sz="3000" dirty="0">
                <a:solidFill>
                  <a:srgbClr val="C00000"/>
                </a:solidFill>
                <a:latin typeface="+mj-lt"/>
                <a:ea typeface="+mj-ea"/>
                <a:cs typeface="+mj-cs"/>
              </a:rPr>
              <a:t>από την ανακάλυψη του μποζονίου </a:t>
            </a:r>
            <a:r>
              <a:rPr lang="en-US" altLang="el-GR" sz="3000" b="1" dirty="0">
                <a:solidFill>
                  <a:srgbClr val="C00000"/>
                </a:solidFill>
                <a:latin typeface="+mj-lt"/>
                <a:ea typeface="+mj-ea"/>
                <a:cs typeface="+mj-cs"/>
              </a:rPr>
              <a:t>Higgs</a:t>
            </a:r>
            <a:endParaRPr lang="en-US" altLang="el-GR" sz="3000" dirty="0">
              <a:solidFill>
                <a:srgbClr val="C00000"/>
              </a:solidFill>
              <a:latin typeface="+mj-lt"/>
              <a:ea typeface="+mj-ea"/>
              <a:cs typeface="+mj-cs"/>
            </a:endParaRPr>
          </a:p>
        </p:txBody>
      </p:sp>
      <p:pic>
        <p:nvPicPr>
          <p:cNvPr id="8" name="Εικόνα 7" descr="Εικόνα που περιέχει δορυφόρος, μεταφορά&#10;&#10;Περιγραφή που δημιουργήθηκε αυτόματα">
            <a:extLst>
              <a:ext uri="{FF2B5EF4-FFF2-40B4-BE49-F238E27FC236}">
                <a16:creationId xmlns:a16="http://schemas.microsoft.com/office/drawing/2014/main" id="{1264D7C4-E07E-7FDA-F7F1-C684097CB79A}"/>
              </a:ext>
            </a:extLst>
          </p:cNvPr>
          <p:cNvPicPr>
            <a:picLocks noChangeAspect="1"/>
          </p:cNvPicPr>
          <p:nvPr/>
        </p:nvPicPr>
        <p:blipFill rotWithShape="1">
          <a:blip r:embed="rId2">
            <a:extLst>
              <a:ext uri="{28A0092B-C50C-407E-A947-70E740481C1C}">
                <a14:useLocalDpi xmlns:a14="http://schemas.microsoft.com/office/drawing/2010/main" val="0"/>
              </a:ext>
            </a:extLst>
          </a:blip>
          <a:srcRect t="9810" b="9784"/>
          <a:stretch/>
        </p:blipFill>
        <p:spPr>
          <a:xfrm>
            <a:off x="20" y="10"/>
            <a:ext cx="12191980" cy="4558420"/>
          </a:xfrm>
          <a:custGeom>
            <a:avLst/>
            <a:gdLst/>
            <a:ahLst/>
            <a:cxnLst/>
            <a:rect l="l" t="t" r="r" b="b"/>
            <a:pathLst>
              <a:path w="12188952" h="4558430">
                <a:moveTo>
                  <a:pt x="6789701" y="4490221"/>
                </a:moveTo>
                <a:lnTo>
                  <a:pt x="6788702" y="4490299"/>
                </a:lnTo>
                <a:lnTo>
                  <a:pt x="6788476" y="4490833"/>
                </a:lnTo>
                <a:close/>
                <a:moveTo>
                  <a:pt x="0" y="0"/>
                </a:moveTo>
                <a:lnTo>
                  <a:pt x="12188952" y="0"/>
                </a:lnTo>
                <a:lnTo>
                  <a:pt x="12188952" y="3596895"/>
                </a:lnTo>
                <a:lnTo>
                  <a:pt x="12061096" y="3635026"/>
                </a:lnTo>
                <a:cubicBezTo>
                  <a:pt x="11933500" y="3671240"/>
                  <a:pt x="11805390" y="3705769"/>
                  <a:pt x="11676800" y="3738601"/>
                </a:cubicBezTo>
                <a:cubicBezTo>
                  <a:pt x="11262789" y="3846108"/>
                  <a:pt x="10845343" y="3939710"/>
                  <a:pt x="10425355" y="4022140"/>
                </a:cubicBezTo>
                <a:cubicBezTo>
                  <a:pt x="10092810" y="4087351"/>
                  <a:pt x="9759033" y="4145748"/>
                  <a:pt x="9424022" y="4197302"/>
                </a:cubicBezTo>
                <a:cubicBezTo>
                  <a:pt x="9102997" y="4246959"/>
                  <a:pt x="8781133" y="4291526"/>
                  <a:pt x="8458419" y="4331003"/>
                </a:cubicBezTo>
                <a:cubicBezTo>
                  <a:pt x="8211360" y="4361169"/>
                  <a:pt x="7963792" y="4386742"/>
                  <a:pt x="7715970" y="4410950"/>
                </a:cubicBezTo>
                <a:lnTo>
                  <a:pt x="6951716" y="4476730"/>
                </a:lnTo>
                <a:lnTo>
                  <a:pt x="6936303" y="4478801"/>
                </a:lnTo>
                <a:lnTo>
                  <a:pt x="6790448" y="4490162"/>
                </a:lnTo>
                <a:lnTo>
                  <a:pt x="6799941" y="4491982"/>
                </a:lnTo>
                <a:cubicBezTo>
                  <a:pt x="6811623" y="4492448"/>
                  <a:pt x="6823734" y="4490275"/>
                  <a:pt x="6835432" y="4490275"/>
                </a:cubicBezTo>
                <a:cubicBezTo>
                  <a:pt x="6851580" y="4490275"/>
                  <a:pt x="6867729" y="4487668"/>
                  <a:pt x="6884003" y="4487297"/>
                </a:cubicBezTo>
                <a:cubicBezTo>
                  <a:pt x="7115805" y="4481835"/>
                  <a:pt x="7347351" y="4469668"/>
                  <a:pt x="7578771" y="4454770"/>
                </a:cubicBezTo>
                <a:cubicBezTo>
                  <a:pt x="7927552" y="4432302"/>
                  <a:pt x="8276080" y="4404123"/>
                  <a:pt x="8623845" y="4367873"/>
                </a:cubicBezTo>
                <a:cubicBezTo>
                  <a:pt x="8909939" y="4338575"/>
                  <a:pt x="9195310" y="4303940"/>
                  <a:pt x="9479970" y="4263967"/>
                </a:cubicBezTo>
                <a:cubicBezTo>
                  <a:pt x="9864901" y="4209593"/>
                  <a:pt x="10248014" y="4144879"/>
                  <a:pt x="10629308" y="4069810"/>
                </a:cubicBezTo>
                <a:cubicBezTo>
                  <a:pt x="11090114" y="3978690"/>
                  <a:pt x="11546975" y="3871184"/>
                  <a:pt x="11998498" y="3743816"/>
                </a:cubicBezTo>
                <a:lnTo>
                  <a:pt x="12188952" y="3687715"/>
                </a:lnTo>
                <a:lnTo>
                  <a:pt x="12188952" y="3742439"/>
                </a:lnTo>
                <a:lnTo>
                  <a:pt x="11829257" y="3846853"/>
                </a:lnTo>
                <a:cubicBezTo>
                  <a:pt x="11534769" y="3926550"/>
                  <a:pt x="11238120" y="3997436"/>
                  <a:pt x="10939183" y="4061368"/>
                </a:cubicBezTo>
                <a:cubicBezTo>
                  <a:pt x="10622824" y="4129150"/>
                  <a:pt x="10304941" y="4189147"/>
                  <a:pt x="9985530" y="4241373"/>
                </a:cubicBezTo>
                <a:cubicBezTo>
                  <a:pt x="9720036" y="4284822"/>
                  <a:pt x="9453814" y="4323467"/>
                  <a:pt x="9186882" y="4357320"/>
                </a:cubicBezTo>
                <a:cubicBezTo>
                  <a:pt x="8984197" y="4382894"/>
                  <a:pt x="8781514" y="4406977"/>
                  <a:pt x="8578198" y="4426839"/>
                </a:cubicBezTo>
                <a:cubicBezTo>
                  <a:pt x="8340547" y="4449559"/>
                  <a:pt x="8102644" y="4471034"/>
                  <a:pt x="7864358" y="4488290"/>
                </a:cubicBezTo>
                <a:cubicBezTo>
                  <a:pt x="7554994" y="4510634"/>
                  <a:pt x="7245502" y="4528512"/>
                  <a:pt x="6935502" y="4539684"/>
                </a:cubicBezTo>
                <a:cubicBezTo>
                  <a:pt x="6782917" y="4545147"/>
                  <a:pt x="6630334" y="4548995"/>
                  <a:pt x="6477750" y="4553587"/>
                </a:cubicBezTo>
                <a:cubicBezTo>
                  <a:pt x="6439195" y="4551503"/>
                  <a:pt x="6400529" y="4553128"/>
                  <a:pt x="6362294" y="4558430"/>
                </a:cubicBezTo>
                <a:lnTo>
                  <a:pt x="6057129" y="4558430"/>
                </a:lnTo>
                <a:lnTo>
                  <a:pt x="5977784" y="4553836"/>
                </a:lnTo>
                <a:cubicBezTo>
                  <a:pt x="5740261" y="4541423"/>
                  <a:pt x="5502739" y="4527644"/>
                  <a:pt x="5265087" y="4517587"/>
                </a:cubicBezTo>
                <a:cubicBezTo>
                  <a:pt x="4958267" y="4505171"/>
                  <a:pt x="4651826" y="4484691"/>
                  <a:pt x="4346277" y="4455517"/>
                </a:cubicBezTo>
                <a:cubicBezTo>
                  <a:pt x="4021654" y="4424605"/>
                  <a:pt x="3697795" y="4389970"/>
                  <a:pt x="3373045" y="4356948"/>
                </a:cubicBezTo>
                <a:cubicBezTo>
                  <a:pt x="3035412" y="4322686"/>
                  <a:pt x="2698456" y="4283047"/>
                  <a:pt x="2362173" y="4238021"/>
                </a:cubicBezTo>
                <a:cubicBezTo>
                  <a:pt x="1984692" y="4187868"/>
                  <a:pt x="1608364" y="4130142"/>
                  <a:pt x="1233177" y="4064845"/>
                </a:cubicBezTo>
                <a:cubicBezTo>
                  <a:pt x="842181" y="3996132"/>
                  <a:pt x="453758" y="3917644"/>
                  <a:pt x="68500" y="3825138"/>
                </a:cubicBezTo>
                <a:lnTo>
                  <a:pt x="0" y="3807783"/>
                </a:lnTo>
                <a:lnTo>
                  <a:pt x="0" y="3751294"/>
                </a:lnTo>
                <a:lnTo>
                  <a:pt x="72441" y="3770071"/>
                </a:lnTo>
                <a:cubicBezTo>
                  <a:pt x="247961" y="3812249"/>
                  <a:pt x="424164" y="3851509"/>
                  <a:pt x="600716" y="3888441"/>
                </a:cubicBezTo>
                <a:cubicBezTo>
                  <a:pt x="988279" y="3969255"/>
                  <a:pt x="1378133" y="4038153"/>
                  <a:pt x="1769512" y="4098609"/>
                </a:cubicBezTo>
                <a:cubicBezTo>
                  <a:pt x="2052426" y="4142185"/>
                  <a:pt x="2335725" y="4182282"/>
                  <a:pt x="2613554" y="4215551"/>
                </a:cubicBezTo>
                <a:cubicBezTo>
                  <a:pt x="2605544" y="4218158"/>
                  <a:pt x="2594611" y="4208102"/>
                  <a:pt x="2581134" y="4205620"/>
                </a:cubicBezTo>
                <a:cubicBezTo>
                  <a:pt x="2087178" y="4113668"/>
                  <a:pt x="1597684" y="4002775"/>
                  <a:pt x="1112635" y="3872923"/>
                </a:cubicBezTo>
                <a:cubicBezTo>
                  <a:pt x="880453" y="3810852"/>
                  <a:pt x="649713" y="3744374"/>
                  <a:pt x="420412" y="3673490"/>
                </a:cubicBezTo>
                <a:lnTo>
                  <a:pt x="0" y="3534573"/>
                </a:lnTo>
                <a:close/>
              </a:path>
            </a:pathLst>
          </a:custGeom>
        </p:spPr>
      </p:pic>
      <p:sp>
        <p:nvSpPr>
          <p:cNvPr id="15" name="sketch line">
            <a:extLst>
              <a:ext uri="{FF2B5EF4-FFF2-40B4-BE49-F238E27FC236}">
                <a16:creationId xmlns:a16="http://schemas.microsoft.com/office/drawing/2014/main" id="{3540989C-C7B8-473B-BF87-6F2DA6A900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661305" y="5468206"/>
            <a:ext cx="1371600" cy="18288"/>
          </a:xfrm>
          <a:custGeom>
            <a:avLst/>
            <a:gdLst>
              <a:gd name="connsiteX0" fmla="*/ 0 w 1371600"/>
              <a:gd name="connsiteY0" fmla="*/ 0 h 18288"/>
              <a:gd name="connsiteX1" fmla="*/ 685800 w 1371600"/>
              <a:gd name="connsiteY1" fmla="*/ 0 h 18288"/>
              <a:gd name="connsiteX2" fmla="*/ 1371600 w 1371600"/>
              <a:gd name="connsiteY2" fmla="*/ 0 h 18288"/>
              <a:gd name="connsiteX3" fmla="*/ 1371600 w 1371600"/>
              <a:gd name="connsiteY3" fmla="*/ 18288 h 18288"/>
              <a:gd name="connsiteX4" fmla="*/ 713232 w 1371600"/>
              <a:gd name="connsiteY4" fmla="*/ 18288 h 18288"/>
              <a:gd name="connsiteX5" fmla="*/ 0 w 1371600"/>
              <a:gd name="connsiteY5" fmla="*/ 18288 h 18288"/>
              <a:gd name="connsiteX6" fmla="*/ 0 w 1371600"/>
              <a:gd name="connsiteY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1600" h="18288" fill="none" extrusionOk="0">
                <a:moveTo>
                  <a:pt x="0" y="0"/>
                </a:moveTo>
                <a:cubicBezTo>
                  <a:pt x="247303" y="31625"/>
                  <a:pt x="422310" y="-25629"/>
                  <a:pt x="685800" y="0"/>
                </a:cubicBezTo>
                <a:cubicBezTo>
                  <a:pt x="949290" y="25629"/>
                  <a:pt x="1192357" y="6696"/>
                  <a:pt x="1371600" y="0"/>
                </a:cubicBezTo>
                <a:cubicBezTo>
                  <a:pt x="1371355" y="6649"/>
                  <a:pt x="1371915" y="11310"/>
                  <a:pt x="1371600" y="18288"/>
                </a:cubicBezTo>
                <a:cubicBezTo>
                  <a:pt x="1107995" y="26464"/>
                  <a:pt x="1033361" y="32942"/>
                  <a:pt x="713232" y="18288"/>
                </a:cubicBezTo>
                <a:cubicBezTo>
                  <a:pt x="393103" y="3634"/>
                  <a:pt x="289343" y="43221"/>
                  <a:pt x="0" y="18288"/>
                </a:cubicBezTo>
                <a:cubicBezTo>
                  <a:pt x="-459" y="11562"/>
                  <a:pt x="-31" y="5093"/>
                  <a:pt x="0" y="0"/>
                </a:cubicBezTo>
                <a:close/>
              </a:path>
              <a:path w="1371600" h="18288" stroke="0" extrusionOk="0">
                <a:moveTo>
                  <a:pt x="0" y="0"/>
                </a:moveTo>
                <a:cubicBezTo>
                  <a:pt x="170249" y="-24099"/>
                  <a:pt x="504634" y="14338"/>
                  <a:pt x="644652" y="0"/>
                </a:cubicBezTo>
                <a:cubicBezTo>
                  <a:pt x="784670" y="-14338"/>
                  <a:pt x="1087773" y="8679"/>
                  <a:pt x="1371600" y="0"/>
                </a:cubicBezTo>
                <a:cubicBezTo>
                  <a:pt x="1372456" y="3662"/>
                  <a:pt x="1371030" y="13946"/>
                  <a:pt x="1371600" y="18288"/>
                </a:cubicBezTo>
                <a:cubicBezTo>
                  <a:pt x="1176823" y="-1409"/>
                  <a:pt x="900830" y="9989"/>
                  <a:pt x="713232" y="18288"/>
                </a:cubicBezTo>
                <a:cubicBezTo>
                  <a:pt x="525634" y="26587"/>
                  <a:pt x="282837" y="5724"/>
                  <a:pt x="0" y="18288"/>
                </a:cubicBezTo>
                <a:cubicBezTo>
                  <a:pt x="367" y="13143"/>
                  <a:pt x="-823" y="5844"/>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615697673">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1">
            <a:extLst>
              <a:ext uri="{FF2B5EF4-FFF2-40B4-BE49-F238E27FC236}">
                <a16:creationId xmlns:a16="http://schemas.microsoft.com/office/drawing/2014/main" id="{3B69D090-8F04-3091-76DB-F441B487A30C}"/>
              </a:ext>
            </a:extLst>
          </p:cNvPr>
          <p:cNvSpPr>
            <a:spLocks noChangeArrowheads="1"/>
          </p:cNvSpPr>
          <p:nvPr/>
        </p:nvSpPr>
        <p:spPr bwMode="auto">
          <a:xfrm>
            <a:off x="4524308" y="4620725"/>
            <a:ext cx="7501622" cy="2080251"/>
          </a:xfrm>
          <a:prstGeom prst="rect">
            <a:avLst/>
          </a:prstGeom>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Autofit/>
          </a:bodyPr>
          <a:lstStyle/>
          <a:p>
            <a:pPr indent="-228600" fontAlgn="base">
              <a:lnSpc>
                <a:spcPct val="90000"/>
              </a:lnSpc>
              <a:spcBef>
                <a:spcPct val="0"/>
              </a:spcBef>
              <a:spcAft>
                <a:spcPts val="600"/>
              </a:spcAft>
              <a:buFont typeface="Arial" panose="020B0604020202020204" pitchFamily="34" charset="0"/>
              <a:buChar char="•"/>
            </a:pPr>
            <a:r>
              <a:rPr lang="en-US" altLang="el-GR" dirty="0" err="1"/>
              <a:t>Το</a:t>
            </a:r>
            <a:r>
              <a:rPr lang="en-US" altLang="el-GR" dirty="0"/>
              <a:t> </a:t>
            </a:r>
            <a:r>
              <a:rPr lang="en-US" altLang="el-GR" dirty="0" err="1"/>
              <a:t>κά</a:t>
            </a:r>
            <a:r>
              <a:rPr lang="en-US" altLang="el-GR" dirty="0"/>
              <a:t>ποτε άπιαστο σωματίδιο με το παράξενο όνομα “μποζόνιο Higgs” (από το όνομα του Peter Higgs, ενός από τους θεωρητικούς φυσικούς που πρότειναν την ύπαρξή του την δεκαετία του 1960), ανακαλύφθηκε τελικά το </a:t>
            </a:r>
            <a:r>
              <a:rPr lang="en-US" altLang="el-GR" b="1" dirty="0"/>
              <a:t>2012</a:t>
            </a:r>
            <a:r>
              <a:rPr lang="en-US" altLang="el-GR" dirty="0"/>
              <a:t> από</a:t>
            </a:r>
            <a:r>
              <a:rPr lang="en-US" altLang="el-GR" b="1" dirty="0"/>
              <a:t> τα πειράματα ATLAS και CMS στο CERN</a:t>
            </a:r>
            <a:r>
              <a:rPr lang="en-US" altLang="el-GR" dirty="0"/>
              <a:t>. </a:t>
            </a:r>
          </a:p>
          <a:p>
            <a:pPr lvl="0" indent="-228600" fontAlgn="base">
              <a:lnSpc>
                <a:spcPct val="90000"/>
              </a:lnSpc>
              <a:spcBef>
                <a:spcPct val="0"/>
              </a:spcBef>
              <a:spcAft>
                <a:spcPts val="600"/>
              </a:spcAft>
              <a:buFont typeface="Arial" panose="020B0604020202020204" pitchFamily="34" charset="0"/>
              <a:buChar char="•"/>
            </a:pPr>
            <a:r>
              <a:rPr kumimoji="0" lang="en-US" altLang="el-GR" b="0" i="0" u="none" strike="noStrike" cap="none" normalizeH="0" baseline="0" dirty="0" err="1">
                <a:ln>
                  <a:noFill/>
                </a:ln>
                <a:effectLst/>
              </a:rPr>
              <a:t>Στ</a:t>
            </a:r>
            <a:r>
              <a:rPr kumimoji="0" lang="en-US" altLang="el-GR" b="0" i="0" u="none" strike="noStrike" cap="none" normalizeH="0" baseline="0" dirty="0">
                <a:ln>
                  <a:noFill/>
                </a:ln>
                <a:effectLst/>
              </a:rPr>
              <a:t>α </a:t>
            </a:r>
            <a:r>
              <a:rPr kumimoji="0" lang="el-GR" altLang="el-GR" b="0" i="0" u="none" strike="noStrike" cap="none" normalizeH="0" baseline="0" dirty="0">
                <a:ln>
                  <a:noFill/>
                </a:ln>
                <a:effectLst/>
              </a:rPr>
              <a:t>δώδεκα</a:t>
            </a:r>
            <a:r>
              <a:rPr kumimoji="0" lang="en-US" altLang="el-GR" b="0" i="0" u="none" strike="noStrike" cap="none" normalizeH="0" baseline="0" dirty="0">
                <a:ln>
                  <a:noFill/>
                </a:ln>
                <a:effectLst/>
              </a:rPr>
              <a:t> χρόνια </a:t>
            </a:r>
            <a:r>
              <a:rPr kumimoji="0" lang="el-GR" altLang="el-GR" b="0" i="0" u="none" strike="noStrike" cap="none" normalizeH="0" baseline="0" dirty="0">
                <a:ln>
                  <a:noFill/>
                </a:ln>
                <a:effectLst/>
              </a:rPr>
              <a:t>που πέρασαν </a:t>
            </a:r>
            <a:r>
              <a:rPr kumimoji="0" lang="en-US" altLang="el-GR" b="0" i="0" u="none" strike="noStrike" cap="none" normalizeH="0" baseline="0" dirty="0">
                <a:ln>
                  <a:noFill/>
                </a:ln>
                <a:effectLst/>
              </a:rPr>
              <a:t>από την ανακάλυψη, τα πειράματα αυτά έχουν κάνει τεράστια άλματα στην κατανόηση του μποζονίου Higgs, δίνοντας μια λεπτομερή εικόνα των </a:t>
            </a:r>
            <a:r>
              <a:rPr lang="en-US" altLang="el-GR" dirty="0"/>
              <a:t>ιδιοτήτων και των αλληλεπιδράσεών του. </a:t>
            </a:r>
          </a:p>
        </p:txBody>
      </p:sp>
    </p:spTree>
    <p:extLst>
      <p:ext uri="{BB962C8B-B14F-4D97-AF65-F5344CB8AC3E}">
        <p14:creationId xmlns:p14="http://schemas.microsoft.com/office/powerpoint/2010/main" val="29681813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0C1A7D4-E032-D478-31FF-633B3B27677F}"/>
              </a:ext>
            </a:extLst>
          </p:cNvPr>
          <p:cNvSpPr>
            <a:spLocks noChangeArrowheads="1"/>
          </p:cNvSpPr>
          <p:nvPr/>
        </p:nvSpPr>
        <p:spPr bwMode="auto">
          <a:xfrm>
            <a:off x="639406" y="1898796"/>
            <a:ext cx="4911650" cy="4591008"/>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l-GR" altLang="el-GR" sz="2000" b="0" i="0" u="none" strike="noStrike" cap="none" normalizeH="0" baseline="0" dirty="0">
                <a:ln>
                  <a:noFill/>
                </a:ln>
                <a:solidFill>
                  <a:srgbClr val="202124"/>
                </a:solidFill>
                <a:effectLst/>
                <a:latin typeface="inherit"/>
              </a:rPr>
              <a:t>Ωστόσο, μερικές από τις βασικές του ιδιότητες - όπως η σύζευξη του </a:t>
            </a:r>
            <a:r>
              <a:rPr kumimoji="0" lang="el-GR" altLang="el-GR" sz="2000" b="0" i="0" u="none" strike="noStrike" cap="none" normalizeH="0" baseline="0" dirty="0" err="1">
                <a:ln>
                  <a:noFill/>
                </a:ln>
                <a:solidFill>
                  <a:srgbClr val="202124"/>
                </a:solidFill>
                <a:effectLst/>
                <a:latin typeface="inherit"/>
              </a:rPr>
              <a:t>μποζονίου</a:t>
            </a:r>
            <a:r>
              <a:rPr kumimoji="0" lang="el-GR" altLang="el-GR" sz="2000" b="0" i="0" u="none" strike="noStrike" cap="none" normalizeH="0" baseline="0" dirty="0">
                <a:ln>
                  <a:noFill/>
                </a:ln>
                <a:solidFill>
                  <a:srgbClr val="202124"/>
                </a:solidFill>
                <a:effectLst/>
                <a:latin typeface="inherit"/>
              </a:rPr>
              <a:t> </a:t>
            </a:r>
            <a:r>
              <a:rPr kumimoji="0" lang="el-GR" altLang="el-GR" sz="2000" b="0" i="0" u="none" strike="noStrike" cap="none" normalizeH="0" baseline="0" dirty="0" err="1">
                <a:ln>
                  <a:noFill/>
                </a:ln>
                <a:solidFill>
                  <a:srgbClr val="202124"/>
                </a:solidFill>
                <a:effectLst/>
                <a:latin typeface="inherit"/>
              </a:rPr>
              <a:t>Higgs</a:t>
            </a:r>
            <a:r>
              <a:rPr kumimoji="0" lang="el-GR" altLang="el-GR" sz="2000" b="0" i="0" u="none" strike="noStrike" cap="none" normalizeH="0" baseline="0" dirty="0">
                <a:ln>
                  <a:noFill/>
                </a:ln>
                <a:solidFill>
                  <a:srgbClr val="202124"/>
                </a:solidFill>
                <a:effectLst/>
                <a:latin typeface="inherit"/>
              </a:rPr>
              <a:t> με τον εαυτό του - περιμένουν να μετρηθούν. Επιπλέον, ορισμένοι από τους σπάνιους τρόπους διάσπασής του δεν έχουν ακόμη παρατηρηθεί και υπάρχει μεγάλο περιθώριο για την ανακάλυψη νέων φαινομένων. Ουσιαστική πρόοδος σε αυτά τα μέτωπα αναμένεται στο μέλλον, δεδομένου ότι προγραμματίζονται αναβαθμίσεις των ανιχνευτών στα επόμενα χρόνια, με τις οποίες τα συστηματικά σφάλματα </a:t>
            </a:r>
            <a:r>
              <a:rPr lang="el-GR" altLang="el-GR" sz="2000" dirty="0">
                <a:solidFill>
                  <a:srgbClr val="202124"/>
                </a:solidFill>
                <a:latin typeface="inherit"/>
              </a:rPr>
              <a:t>θ</a:t>
            </a:r>
            <a:r>
              <a:rPr kumimoji="0" lang="el-GR" altLang="el-GR" sz="2000" b="0" i="0" u="none" strike="noStrike" cap="none" normalizeH="0" baseline="0" dirty="0">
                <a:ln>
                  <a:noFill/>
                </a:ln>
                <a:solidFill>
                  <a:srgbClr val="202124"/>
                </a:solidFill>
                <a:effectLst/>
                <a:latin typeface="inherit"/>
              </a:rPr>
              <a:t>α μειωθούν σημαντικά και το μέγεθος του συνόλου δεδομένων του LHC προβλέπεται να αυξηθεί κατά 20 φορές.</a:t>
            </a:r>
            <a:r>
              <a:rPr kumimoji="0" lang="el-GR" altLang="el-GR" sz="2000" b="0" i="0" u="none" strike="noStrike" cap="none" normalizeH="0" baseline="0" dirty="0">
                <a:ln>
                  <a:noFill/>
                </a:ln>
                <a:solidFill>
                  <a:schemeClr val="tx1"/>
                </a:solidFill>
                <a:effectLst/>
              </a:rPr>
              <a:t> </a:t>
            </a:r>
            <a:endParaRPr kumimoji="0" lang="el-GR" altLang="el-GR" sz="2000" b="0" i="0" u="none" strike="noStrike" cap="none" normalizeH="0" baseline="0" dirty="0">
              <a:ln>
                <a:noFill/>
              </a:ln>
              <a:solidFill>
                <a:schemeClr val="tx1"/>
              </a:solidFill>
              <a:effectLst/>
              <a:latin typeface="Arial" panose="020B0604020202020204" pitchFamily="34" charset="0"/>
            </a:endParaRPr>
          </a:p>
        </p:txBody>
      </p:sp>
      <p:sp>
        <p:nvSpPr>
          <p:cNvPr id="4" name="Text Box 4">
            <a:extLst>
              <a:ext uri="{FF2B5EF4-FFF2-40B4-BE49-F238E27FC236}">
                <a16:creationId xmlns:a16="http://schemas.microsoft.com/office/drawing/2014/main" id="{1E2C2267-E725-B324-9EBE-CD0D95A4C174}"/>
              </a:ext>
            </a:extLst>
          </p:cNvPr>
          <p:cNvSpPr txBox="1">
            <a:spLocks noChangeArrowheads="1"/>
          </p:cNvSpPr>
          <p:nvPr/>
        </p:nvSpPr>
        <p:spPr bwMode="auto">
          <a:xfrm>
            <a:off x="1431636" y="381000"/>
            <a:ext cx="984596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l-GR" altLang="el-GR" sz="2800" b="1" dirty="0">
                <a:solidFill>
                  <a:srgbClr val="C00000"/>
                </a:solidFill>
                <a:latin typeface="Roboto Slab"/>
                <a:ea typeface="+mj-ea"/>
                <a:cs typeface="Times New Roman" panose="02020603050405020304" pitchFamily="18" charset="0"/>
              </a:rPr>
              <a:t>Δώδεκα χρόνια </a:t>
            </a:r>
            <a:r>
              <a:rPr lang="el-GR" altLang="el-GR" sz="2800" dirty="0">
                <a:solidFill>
                  <a:srgbClr val="C00000"/>
                </a:solidFill>
                <a:latin typeface="Roboto Slab"/>
                <a:ea typeface="+mj-ea"/>
                <a:cs typeface="Times New Roman" panose="02020603050405020304" pitchFamily="18" charset="0"/>
              </a:rPr>
              <a:t>από την ανακάλυψη του </a:t>
            </a:r>
            <a:r>
              <a:rPr lang="el-GR" altLang="el-GR" sz="2800" dirty="0" err="1">
                <a:solidFill>
                  <a:srgbClr val="C00000"/>
                </a:solidFill>
                <a:latin typeface="Roboto Slab"/>
                <a:ea typeface="+mj-ea"/>
                <a:cs typeface="Times New Roman" panose="02020603050405020304" pitchFamily="18" charset="0"/>
              </a:rPr>
              <a:t>μποζονίου</a:t>
            </a:r>
            <a:r>
              <a:rPr lang="el-GR" altLang="el-GR" sz="2800" dirty="0">
                <a:solidFill>
                  <a:srgbClr val="C00000"/>
                </a:solidFill>
                <a:latin typeface="Roboto Slab"/>
                <a:ea typeface="+mj-ea"/>
                <a:cs typeface="Times New Roman" panose="02020603050405020304" pitchFamily="18" charset="0"/>
              </a:rPr>
              <a:t> </a:t>
            </a:r>
            <a:r>
              <a:rPr lang="en-US" altLang="el-GR" sz="2800" b="1" dirty="0">
                <a:solidFill>
                  <a:srgbClr val="C00000"/>
                </a:solidFill>
                <a:latin typeface="Roboto Slab"/>
                <a:ea typeface="+mj-ea"/>
                <a:cs typeface="Times New Roman" panose="02020603050405020304" pitchFamily="18" charset="0"/>
              </a:rPr>
              <a:t>Higgs</a:t>
            </a:r>
            <a:endParaRPr lang="en-GB" altLang="el-GR" sz="2800" dirty="0">
              <a:solidFill>
                <a:srgbClr val="C00000"/>
              </a:solidFill>
              <a:latin typeface="Roboto Slab"/>
              <a:ea typeface="+mj-ea"/>
              <a:cs typeface="Times New Roman" panose="02020603050405020304" pitchFamily="18" charset="0"/>
            </a:endParaRPr>
          </a:p>
        </p:txBody>
      </p:sp>
      <p:sp>
        <p:nvSpPr>
          <p:cNvPr id="7" name="TextBox 6">
            <a:extLst>
              <a:ext uri="{FF2B5EF4-FFF2-40B4-BE49-F238E27FC236}">
                <a16:creationId xmlns:a16="http://schemas.microsoft.com/office/drawing/2014/main" id="{53923EAF-FC73-BF0E-75F2-F8C42E8566F4}"/>
              </a:ext>
            </a:extLst>
          </p:cNvPr>
          <p:cNvSpPr txBox="1"/>
          <p:nvPr/>
        </p:nvSpPr>
        <p:spPr>
          <a:xfrm>
            <a:off x="5724213" y="5962128"/>
            <a:ext cx="6235145" cy="646331"/>
          </a:xfrm>
          <a:prstGeom prst="rect">
            <a:avLst/>
          </a:prstGeom>
          <a:noFill/>
        </p:spPr>
        <p:txBody>
          <a:bodyPr wrap="square">
            <a:spAutoFit/>
          </a:bodyPr>
          <a:lstStyle/>
          <a:p>
            <a:pPr algn="ctr"/>
            <a:r>
              <a:rPr lang="el-GR" altLang="el-GR" sz="1800" dirty="0">
                <a:solidFill>
                  <a:schemeClr val="accent5">
                    <a:lumMod val="50000"/>
                  </a:schemeClr>
                </a:solidFill>
                <a:latin typeface="inherit"/>
              </a:rPr>
              <a:t>Τ</a:t>
            </a:r>
            <a:r>
              <a:rPr kumimoji="0" lang="el-GR" altLang="el-GR" sz="1800" b="0" i="0" u="none" strike="noStrike" cap="none" normalizeH="0" baseline="0" dirty="0">
                <a:ln>
                  <a:noFill/>
                </a:ln>
                <a:solidFill>
                  <a:schemeClr val="accent5">
                    <a:lumMod val="50000"/>
                  </a:schemeClr>
                </a:solidFill>
                <a:effectLst/>
                <a:latin typeface="inherit"/>
              </a:rPr>
              <a:t>ο </a:t>
            </a:r>
            <a:r>
              <a:rPr kumimoji="0" lang="el-GR" altLang="el-GR" sz="1800" b="0" i="0" u="none" strike="noStrike" cap="none" normalizeH="0" baseline="0" dirty="0" err="1">
                <a:ln>
                  <a:noFill/>
                </a:ln>
                <a:solidFill>
                  <a:schemeClr val="accent5">
                    <a:lumMod val="50000"/>
                  </a:schemeClr>
                </a:solidFill>
                <a:effectLst/>
                <a:latin typeface="inherit"/>
              </a:rPr>
              <a:t>μποζόνιο</a:t>
            </a:r>
            <a:r>
              <a:rPr kumimoji="0" lang="el-GR" altLang="el-GR" sz="1800" b="0" i="0" u="none" strike="noStrike" cap="none" normalizeH="0" baseline="0" dirty="0">
                <a:ln>
                  <a:noFill/>
                </a:ln>
                <a:solidFill>
                  <a:schemeClr val="accent5">
                    <a:lumMod val="50000"/>
                  </a:schemeClr>
                </a:solidFill>
                <a:effectLst/>
                <a:latin typeface="inherit"/>
              </a:rPr>
              <a:t> </a:t>
            </a:r>
            <a:r>
              <a:rPr kumimoji="0" lang="el-GR" altLang="el-GR" sz="1800" b="0" i="0" u="none" strike="noStrike" cap="none" normalizeH="0" baseline="0" dirty="0" err="1">
                <a:ln>
                  <a:noFill/>
                </a:ln>
                <a:solidFill>
                  <a:schemeClr val="accent5">
                    <a:lumMod val="50000"/>
                  </a:schemeClr>
                </a:solidFill>
                <a:effectLst/>
                <a:latin typeface="inherit"/>
              </a:rPr>
              <a:t>Higgs</a:t>
            </a:r>
            <a:r>
              <a:rPr lang="en-US" altLang="el-GR" dirty="0">
                <a:solidFill>
                  <a:schemeClr val="accent5">
                    <a:lumMod val="50000"/>
                  </a:schemeClr>
                </a:solidFill>
                <a:latin typeface="inherit"/>
              </a:rPr>
              <a:t> </a:t>
            </a:r>
            <a:r>
              <a:rPr lang="el-GR" altLang="el-GR" dirty="0">
                <a:solidFill>
                  <a:schemeClr val="accent5">
                    <a:lumMod val="50000"/>
                  </a:schemeClr>
                </a:solidFill>
                <a:latin typeface="inherit"/>
              </a:rPr>
              <a:t>εξηγεί την ύπαρξη της μάζας των σωματιδίων και έτσι συμπληρώνει την εικόνα μας για τον κόσμο.</a:t>
            </a:r>
            <a:r>
              <a:rPr kumimoji="0" lang="el-GR" altLang="el-GR" sz="1800" b="0" i="0" u="none" strike="noStrike" cap="none" normalizeH="0" baseline="0" dirty="0">
                <a:ln>
                  <a:noFill/>
                </a:ln>
                <a:solidFill>
                  <a:schemeClr val="accent5">
                    <a:lumMod val="50000"/>
                  </a:schemeClr>
                </a:solidFill>
                <a:effectLst/>
                <a:latin typeface="inherit"/>
              </a:rPr>
              <a:t> </a:t>
            </a:r>
            <a:endParaRPr lang="el-GR" dirty="0">
              <a:solidFill>
                <a:schemeClr val="accent5">
                  <a:lumMod val="50000"/>
                </a:schemeClr>
              </a:solidFill>
            </a:endParaRPr>
          </a:p>
        </p:txBody>
      </p:sp>
      <p:pic>
        <p:nvPicPr>
          <p:cNvPr id="6" name="Εικόνα 5">
            <a:extLst>
              <a:ext uri="{FF2B5EF4-FFF2-40B4-BE49-F238E27FC236}">
                <a16:creationId xmlns:a16="http://schemas.microsoft.com/office/drawing/2014/main" id="{46748FD0-93B9-EE6E-318D-066E8CFD26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4213" y="2104367"/>
            <a:ext cx="6152018" cy="3822018"/>
          </a:xfrm>
          <a:prstGeom prst="rect">
            <a:avLst/>
          </a:prstGeom>
        </p:spPr>
      </p:pic>
      <p:sp>
        <p:nvSpPr>
          <p:cNvPr id="11" name="TextBox 10">
            <a:extLst>
              <a:ext uri="{FF2B5EF4-FFF2-40B4-BE49-F238E27FC236}">
                <a16:creationId xmlns:a16="http://schemas.microsoft.com/office/drawing/2014/main" id="{BD65874C-6D44-64BC-3DDB-1768B74B7D1C}"/>
              </a:ext>
            </a:extLst>
          </p:cNvPr>
          <p:cNvSpPr txBox="1"/>
          <p:nvPr/>
        </p:nvSpPr>
        <p:spPr>
          <a:xfrm>
            <a:off x="565332" y="1134961"/>
            <a:ext cx="11319953" cy="738664"/>
          </a:xfrm>
          <a:prstGeom prst="rect">
            <a:avLst/>
          </a:prstGeom>
          <a:noFill/>
        </p:spPr>
        <p:txBody>
          <a:bodyPr wrap="square">
            <a:spAutoFit/>
          </a:bodyPr>
          <a:lstStyle/>
          <a:p>
            <a:r>
              <a:rPr lang="el-GR" altLang="el-GR" sz="2100" dirty="0">
                <a:solidFill>
                  <a:srgbClr val="202124"/>
                </a:solidFill>
                <a:latin typeface="inherit"/>
              </a:rPr>
              <a:t>Τ</a:t>
            </a:r>
            <a:r>
              <a:rPr kumimoji="0" lang="el-GR" altLang="el-GR" sz="2100" b="0" i="0" u="none" strike="noStrike" cap="none" normalizeH="0" baseline="0" dirty="0">
                <a:ln>
                  <a:noFill/>
                </a:ln>
                <a:solidFill>
                  <a:srgbClr val="202124"/>
                </a:solidFill>
                <a:effectLst/>
                <a:latin typeface="inherit"/>
              </a:rPr>
              <a:t>ο </a:t>
            </a:r>
            <a:r>
              <a:rPr kumimoji="0" lang="el-GR" altLang="el-GR" sz="2100" b="0" i="0" u="none" strike="noStrike" cap="none" normalizeH="0" baseline="0" dirty="0" err="1">
                <a:ln>
                  <a:noFill/>
                </a:ln>
                <a:solidFill>
                  <a:srgbClr val="202124"/>
                </a:solidFill>
                <a:effectLst/>
                <a:latin typeface="inherit"/>
              </a:rPr>
              <a:t>μποζόνιο</a:t>
            </a:r>
            <a:r>
              <a:rPr kumimoji="0" lang="el-GR" altLang="el-GR" sz="2100" b="0" i="0" u="none" strike="noStrike" cap="none" normalizeH="0" baseline="0" dirty="0">
                <a:ln>
                  <a:noFill/>
                </a:ln>
                <a:solidFill>
                  <a:srgbClr val="202124"/>
                </a:solidFill>
                <a:effectLst/>
                <a:latin typeface="inherit"/>
              </a:rPr>
              <a:t> </a:t>
            </a:r>
            <a:r>
              <a:rPr kumimoji="0" lang="el-GR" altLang="el-GR" sz="2100" b="0" i="0" u="none" strike="noStrike" cap="none" normalizeH="0" baseline="0" dirty="0" err="1">
                <a:ln>
                  <a:noFill/>
                </a:ln>
                <a:solidFill>
                  <a:srgbClr val="202124"/>
                </a:solidFill>
                <a:effectLst/>
                <a:latin typeface="inherit"/>
              </a:rPr>
              <a:t>Higgs</a:t>
            </a:r>
            <a:r>
              <a:rPr kumimoji="0" lang="el-GR" altLang="el-GR" sz="2100" b="0" i="0" u="none" strike="noStrike" cap="none" normalizeH="0" baseline="0" dirty="0">
                <a:ln>
                  <a:noFill/>
                </a:ln>
                <a:solidFill>
                  <a:srgbClr val="202124"/>
                </a:solidFill>
                <a:effectLst/>
                <a:latin typeface="inherit"/>
              </a:rPr>
              <a:t> έχει υποβληθεί σε πολλούς πειραματικούς ελέγχους που έχουν δείξει ότι η φύση του είναι αξιοσημείωτα συνεπής με τις προβλέψεις του τυπικού θεωρητικού μοντέλου </a:t>
            </a:r>
            <a:r>
              <a:rPr kumimoji="0" lang="el-GR" altLang="el-GR" sz="2100" b="0" i="0" u="none" strike="noStrike" cap="none" normalizeH="0" baseline="0" dirty="0" err="1">
                <a:ln>
                  <a:noFill/>
                </a:ln>
                <a:solidFill>
                  <a:srgbClr val="202124"/>
                </a:solidFill>
                <a:effectLst/>
                <a:latin typeface="inherit"/>
              </a:rPr>
              <a:t>γι</a:t>
            </a:r>
            <a:r>
              <a:rPr kumimoji="0" lang="el-GR" altLang="el-GR" sz="2100" b="0" i="0" u="none" strike="noStrike" cap="none" normalizeH="0" baseline="0" dirty="0">
                <a:ln>
                  <a:noFill/>
                </a:ln>
                <a:solidFill>
                  <a:srgbClr val="202124"/>
                </a:solidFill>
                <a:effectLst/>
                <a:latin typeface="inherit"/>
              </a:rPr>
              <a:t> αυτό. </a:t>
            </a:r>
            <a:endParaRPr lang="el-GR" sz="2100" dirty="0"/>
          </a:p>
        </p:txBody>
      </p:sp>
    </p:spTree>
    <p:extLst>
      <p:ext uri="{BB962C8B-B14F-4D97-AF65-F5344CB8AC3E}">
        <p14:creationId xmlns:p14="http://schemas.microsoft.com/office/powerpoint/2010/main" val="3728280058"/>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652</TotalTime>
  <Words>2455</Words>
  <Application>Microsoft Office PowerPoint</Application>
  <PresentationFormat>Ευρεία οθόνη</PresentationFormat>
  <Paragraphs>137</Paragraphs>
  <Slides>35</Slides>
  <Notes>0</Notes>
  <HiddenSlides>0</HiddenSlides>
  <MMClips>0</MMClips>
  <ScaleCrop>false</ScaleCrop>
  <HeadingPairs>
    <vt:vector size="6" baseType="variant">
      <vt:variant>
        <vt:lpstr>Γραμματοσειρές που χρησιμοποιούνται</vt:lpstr>
      </vt:variant>
      <vt:variant>
        <vt:i4>11</vt:i4>
      </vt:variant>
      <vt:variant>
        <vt:lpstr>Θέμα</vt:lpstr>
      </vt:variant>
      <vt:variant>
        <vt:i4>1</vt:i4>
      </vt:variant>
      <vt:variant>
        <vt:lpstr>Τίτλοι διαφανειών</vt:lpstr>
      </vt:variant>
      <vt:variant>
        <vt:i4>35</vt:i4>
      </vt:variant>
    </vt:vector>
  </HeadingPairs>
  <TitlesOfParts>
    <vt:vector size="47" baseType="lpstr">
      <vt:lpstr>Arial</vt:lpstr>
      <vt:lpstr>Calibri</vt:lpstr>
      <vt:lpstr>Calibri Light</vt:lpstr>
      <vt:lpstr>Comic Sans MS</vt:lpstr>
      <vt:lpstr>Georgia</vt:lpstr>
      <vt:lpstr>Google Sans</vt:lpstr>
      <vt:lpstr>inherit</vt:lpstr>
      <vt:lpstr>Roboto</vt:lpstr>
      <vt:lpstr>Roboto Slab</vt:lpstr>
      <vt:lpstr>Segoe UI</vt:lpstr>
      <vt:lpstr>Times New Roman</vt:lpstr>
      <vt:lpstr>Θέμα του Office</vt:lpstr>
      <vt:lpstr>Στοιχεία Πυρηνικής Φυσικής και παραδείγματα εφαρμογών της σε θέματα υγείας</vt:lpstr>
      <vt:lpstr>Βασική Επιστήμη και σε τι χρησιμεύει</vt:lpstr>
      <vt:lpstr>Βασική Επιστήμη και σε τι χρησιμεύει</vt:lpstr>
      <vt:lpstr>Έρευνες βασικής φυσικής διεξάγονται και στο Τμήμα Φυσικής του Αριστοτελείου Πανεπιστημίου Θεσσαλονίκης (ΑΠΘ)</vt:lpstr>
      <vt:lpstr>Μερικά παραδείγματα της ερευνητικής δραστηριότητας στη βασική φυσική (από τον τομέα Πυρηνικής Φυσικής και Φυσικής Στοιχειωδών Σωματιδίων)</vt:lpstr>
      <vt:lpstr>Η εκπαίδευση των φοιτητών/τριών Φυσικής στο ΑΠΘ</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Για τους επιταχυντές σωματιδίων</vt:lpstr>
      <vt:lpstr>Ο ΧΩΡΟΣ ΔΕΝ ΕΙΝΑΙ ΚΕΝΟΣ, ΠΕΡΙΕΧΕΙ ΑΕΡΑ Ο αέρας αποτελεί εμπόδιο στην κίνηση των σωματιδίων </vt:lpstr>
      <vt:lpstr>Παρουσίαση του PowerPoint</vt:lpstr>
      <vt:lpstr>ΣΧΗΜΑ ΤΩΝ ΕΠΙΤΑΧΥΝΤΩΝ</vt:lpstr>
      <vt:lpstr>ΣΧΗΜΑ ΤΩΝ ΕΠΙΤΑΧΥΝΤΩΝ</vt:lpstr>
      <vt:lpstr>ΕΡΩΤΗΣΗ ΓΙΑ ΤΟΥΣ ΚΥΚΛΙΚΟΥΣ ΕΠΙΤΑΧΥΝΤΕΣ: Πώς μπορούμε να κάνουμε τα φορτισμένα σωματίδια να ακολουθήσουν καμπύλη τροχιά;      ΑΠΑΝΤΗΣΗ: Εφαρμόζοντας στο χώρο όπου κινούνται ένα ηλεκτρικό πεδίο ή ένα μαγνητικό πεδίο. </vt:lpstr>
      <vt:lpstr>Cyclotron</vt:lpstr>
      <vt:lpstr>Synchrotron</vt:lpstr>
      <vt:lpstr>LHC =  Large Hadron Collider</vt:lpstr>
      <vt:lpstr>LHC = Large Hadron Collider</vt:lpstr>
      <vt:lpstr>Δημιουργία νέων σωματιδίων; ΝΑΙ!</vt:lpstr>
      <vt:lpstr>Δημιουργία νέων σωματιδίων; ΝΑΙ!</vt:lpstr>
      <vt:lpstr>Παρουσίαση του PowerPoint</vt:lpstr>
      <vt:lpstr>Δημιουργία πλήθους σωματιδίων από την κινητική ενέργεια πρωτονίων</vt:lpstr>
      <vt:lpstr>Αντι-ύλη</vt:lpstr>
      <vt:lpstr>Παραδείγματα έρευνας στον Τομέα Πυρηνικής Φυσικής και Στοιχειωδών Σωματιδίων του ΑΠΘ</vt:lpstr>
      <vt:lpstr>Παραδείγματα έρευνας στον Τομέα Πυρηνικής Φυσικής και Στοιχειωδών Σωματιδίων του ΑΠΘ</vt:lpstr>
      <vt:lpstr>Η τομογραφία PET (Positron Emission Tomography)</vt:lpstr>
      <vt:lpstr>Πώς λειτουργεί η τομογραφία PET (Positron Emission Tomography)</vt:lpstr>
      <vt:lpstr>Παραδείγματα έρευνας στον Τομέα Πυρηνικής Φυσικής και Στοιχειωδών Σωματιδίων του ΑΠΘ</vt:lpstr>
      <vt:lpstr>Παραδείγματα έρευνας στον Τομέα Πυρηνικής Φυσικής και Στοιχειωδών Σωματιδίων του ΑΠΘ</vt:lpstr>
      <vt:lpstr>Παρουσίαση του PowerPoint</vt:lpstr>
      <vt:lpstr>Η επιστημονική έρευνα συνεχίζεται και έχει πολύ ενδιαφέρον… …σας περιμένουμε!</vt:lpstr>
      <vt:lpstr>Σας ευχαριστώ για την προσοχή σας!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Πυρηνική Φυσική και εφαρμογές της στην Ιατρική</dc:title>
  <dc:creator>Anastasios Liolios</dc:creator>
  <cp:lastModifiedBy>Anastasios Liolios</cp:lastModifiedBy>
  <cp:revision>20</cp:revision>
  <dcterms:created xsi:type="dcterms:W3CDTF">2021-03-02T08:02:19Z</dcterms:created>
  <dcterms:modified xsi:type="dcterms:W3CDTF">2024-03-21T08:53:37Z</dcterms:modified>
</cp:coreProperties>
</file>