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10287000" cx="18288000"/>
  <p:notesSz cx="6858000" cy="9144000"/>
  <p:embeddedFontLst>
    <p:embeddedFont>
      <p:font typeface="IBM Plex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5" roundtripDataSignature="AMtx7mhZOpc28waY6jxa+rv6g5V5zO21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IBMPlexSans-bold.fntdata"/><Relationship Id="rId21" Type="http://schemas.openxmlformats.org/officeDocument/2006/relationships/font" Target="fonts/IBMPlexSans-regular.fntdata"/><Relationship Id="rId24" Type="http://schemas.openxmlformats.org/officeDocument/2006/relationships/font" Target="fonts/IBMPlexSans-boldItalic.fntdata"/><Relationship Id="rId23" Type="http://schemas.openxmlformats.org/officeDocument/2006/relationships/font" Target="fonts/IBMPlex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11" Type="http://schemas.openxmlformats.org/officeDocument/2006/relationships/image" Target="../media/image4.png"/><Relationship Id="rId10" Type="http://schemas.openxmlformats.org/officeDocument/2006/relationships/image" Target="../media/image7.png"/><Relationship Id="rId12" Type="http://schemas.openxmlformats.org/officeDocument/2006/relationships/image" Target="../media/image11.png"/><Relationship Id="rId9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3.png"/><Relationship Id="rId8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42.png"/><Relationship Id="rId5" Type="http://schemas.openxmlformats.org/officeDocument/2006/relationships/image" Target="../media/image20.png"/><Relationship Id="rId6" Type="http://schemas.openxmlformats.org/officeDocument/2006/relationships/image" Target="../media/image51.png"/><Relationship Id="rId7" Type="http://schemas.openxmlformats.org/officeDocument/2006/relationships/hyperlink" Target="https://doi.org/10.35844/001c.35634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hyperlink" Target="https://www.patientslikeme.com/" TargetMode="External"/><Relationship Id="rId6" Type="http://schemas.openxmlformats.org/officeDocument/2006/relationships/hyperlink" Target="https://doi.org/10.35844/001c.35634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Relationship Id="rId4" Type="http://schemas.openxmlformats.org/officeDocument/2006/relationships/image" Target="../media/image10.png"/><Relationship Id="rId9" Type="http://schemas.openxmlformats.org/officeDocument/2006/relationships/hyperlink" Target="https://patientscientist.ca/" TargetMode="External"/><Relationship Id="rId5" Type="http://schemas.openxmlformats.org/officeDocument/2006/relationships/image" Target="../media/image52.png"/><Relationship Id="rId6" Type="http://schemas.openxmlformats.org/officeDocument/2006/relationships/image" Target="../media/image47.png"/><Relationship Id="rId7" Type="http://schemas.openxmlformats.org/officeDocument/2006/relationships/image" Target="../media/image20.png"/><Relationship Id="rId8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53.png"/><Relationship Id="rId5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hyperlink" Target="https://guides.library.ubc.ca/por" TargetMode="External"/><Relationship Id="rId5" Type="http://schemas.openxmlformats.org/officeDocument/2006/relationships/hyperlink" Target="https://www.ucl.ac.uk/library/open-science-research-support/open-science/citizen-science/history-citizen-science" TargetMode="External"/><Relationship Id="rId6" Type="http://schemas.openxmlformats.org/officeDocument/2006/relationships/hyperlink" Target="https://doi.org/10.17605/OSF.IO/XPR2N" TargetMode="External"/><Relationship Id="rId7" Type="http://schemas.openxmlformats.org/officeDocument/2006/relationships/hyperlink" Target="https://doi.org/10.35844/001c.35634" TargetMode="External"/><Relationship Id="rId8" Type="http://schemas.openxmlformats.org/officeDocument/2006/relationships/hyperlink" Target="https://data.europa.eu/doi/10.2777/05286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png"/><Relationship Id="rId4" Type="http://schemas.openxmlformats.org/officeDocument/2006/relationships/image" Target="../media/image48.png"/><Relationship Id="rId5" Type="http://schemas.openxmlformats.org/officeDocument/2006/relationships/image" Target="../media/image3.png"/><Relationship Id="rId6" Type="http://schemas.openxmlformats.org/officeDocument/2006/relationships/image" Target="../media/image54.png"/><Relationship Id="rId7" Type="http://schemas.openxmlformats.org/officeDocument/2006/relationships/image" Target="../media/image11.png"/><Relationship Id="rId8" Type="http://schemas.openxmlformats.org/officeDocument/2006/relationships/hyperlink" Target="https://web2learn.e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Relationship Id="rId4" Type="http://schemas.openxmlformats.org/officeDocument/2006/relationships/image" Target="../media/image5.png"/><Relationship Id="rId5" Type="http://schemas.openxmlformats.org/officeDocument/2006/relationships/image" Target="../media/image25.png"/><Relationship Id="rId6" Type="http://schemas.openxmlformats.org/officeDocument/2006/relationships/image" Target="../media/image16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5.png"/><Relationship Id="rId7" Type="http://schemas.openxmlformats.org/officeDocument/2006/relationships/image" Target="../media/image17.jpg"/><Relationship Id="rId8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png"/><Relationship Id="rId4" Type="http://schemas.openxmlformats.org/officeDocument/2006/relationships/image" Target="../media/image10.png"/><Relationship Id="rId9" Type="http://schemas.openxmlformats.org/officeDocument/2006/relationships/image" Target="../media/image31.png"/><Relationship Id="rId5" Type="http://schemas.openxmlformats.org/officeDocument/2006/relationships/image" Target="../media/image5.png"/><Relationship Id="rId6" Type="http://schemas.openxmlformats.org/officeDocument/2006/relationships/image" Target="../media/image19.jpg"/><Relationship Id="rId7" Type="http://schemas.openxmlformats.org/officeDocument/2006/relationships/image" Target="../media/image40.png"/><Relationship Id="rId8" Type="http://schemas.openxmlformats.org/officeDocument/2006/relationships/hyperlink" Target="https://www.monitorwater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png"/><Relationship Id="rId4" Type="http://schemas.openxmlformats.org/officeDocument/2006/relationships/image" Target="../media/image5.png"/><Relationship Id="rId10" Type="http://schemas.openxmlformats.org/officeDocument/2006/relationships/image" Target="../media/image34.png"/><Relationship Id="rId9" Type="http://schemas.openxmlformats.org/officeDocument/2006/relationships/image" Target="../media/image55.png"/><Relationship Id="rId5" Type="http://schemas.openxmlformats.org/officeDocument/2006/relationships/hyperlink" Target="https://tinyurl.com/22k39jdt" TargetMode="External"/><Relationship Id="rId6" Type="http://schemas.openxmlformats.org/officeDocument/2006/relationships/hyperlink" Target="https://www.zooniverse.org/" TargetMode="External"/><Relationship Id="rId7" Type="http://schemas.openxmlformats.org/officeDocument/2006/relationships/hyperlink" Target="https://scistarter.org/" TargetMode="External"/><Relationship Id="rId8" Type="http://schemas.openxmlformats.org/officeDocument/2006/relationships/image" Target="../media/image2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32.jpg"/><Relationship Id="rId6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43.png"/><Relationship Id="rId10" Type="http://schemas.openxmlformats.org/officeDocument/2006/relationships/hyperlink" Target="https://eu-citizen.science/" TargetMode="External"/><Relationship Id="rId9" Type="http://schemas.openxmlformats.org/officeDocument/2006/relationships/hyperlink" Target="https://tinyurl.com/33scpkpw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39.png"/><Relationship Id="rId7" Type="http://schemas.openxmlformats.org/officeDocument/2006/relationships/image" Target="../media/image20.png"/><Relationship Id="rId8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png"/><Relationship Id="rId4" Type="http://schemas.openxmlformats.org/officeDocument/2006/relationships/image" Target="../media/image20.png"/><Relationship Id="rId10" Type="http://schemas.openxmlformats.org/officeDocument/2006/relationships/image" Target="../media/image50.png"/><Relationship Id="rId9" Type="http://schemas.openxmlformats.org/officeDocument/2006/relationships/image" Target="../media/image41.png"/><Relationship Id="rId5" Type="http://schemas.openxmlformats.org/officeDocument/2006/relationships/image" Target="../media/image35.png"/><Relationship Id="rId6" Type="http://schemas.openxmlformats.org/officeDocument/2006/relationships/image" Target="../media/image33.png"/><Relationship Id="rId7" Type="http://schemas.openxmlformats.org/officeDocument/2006/relationships/image" Target="../media/image46.png"/><Relationship Id="rId8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-558975" y="-677325"/>
            <a:ext cx="12011924" cy="8268538"/>
          </a:xfrm>
          <a:custGeom>
            <a:rect b="b" l="l" r="r" t="t"/>
            <a:pathLst>
              <a:path extrusionOk="0" h="7482840" w="11122152">
                <a:moveTo>
                  <a:pt x="0" y="0"/>
                </a:moveTo>
                <a:lnTo>
                  <a:pt x="11122152" y="0"/>
                </a:lnTo>
                <a:lnTo>
                  <a:pt x="11122152" y="7482840"/>
                </a:lnTo>
                <a:lnTo>
                  <a:pt x="0" y="74828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806" l="-17903" r="0" t="-74481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 rot="-2074560">
            <a:off x="11429581" y="5755076"/>
            <a:ext cx="9231154" cy="5489067"/>
          </a:xfrm>
          <a:custGeom>
            <a:rect b="b" l="l" r="r" t="t"/>
            <a:pathLst>
              <a:path extrusionOk="0" h="7318756" w="12308205">
                <a:moveTo>
                  <a:pt x="12308205" y="0"/>
                </a:moveTo>
                <a:lnTo>
                  <a:pt x="0" y="742188"/>
                </a:lnTo>
                <a:lnTo>
                  <a:pt x="98806" y="2380361"/>
                </a:lnTo>
                <a:lnTo>
                  <a:pt x="7263892" y="7318756"/>
                </a:lnTo>
                <a:lnTo>
                  <a:pt x="12308205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46245" l="0" r="-81211" t="-7375"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>
            <a:off x="4215384" y="9083040"/>
            <a:ext cx="981456" cy="981456"/>
          </a:xfrm>
          <a:custGeom>
            <a:rect b="b" l="l" r="r" t="t"/>
            <a:pathLst>
              <a:path extrusionOk="0" h="981456" w="981456">
                <a:moveTo>
                  <a:pt x="0" y="0"/>
                </a:moveTo>
                <a:lnTo>
                  <a:pt x="981456" y="0"/>
                </a:lnTo>
                <a:lnTo>
                  <a:pt x="981456" y="981456"/>
                </a:lnTo>
                <a:lnTo>
                  <a:pt x="0" y="9814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>
            <a:off x="5370576" y="9083040"/>
            <a:ext cx="978408" cy="981456"/>
          </a:xfrm>
          <a:custGeom>
            <a:rect b="b" l="l" r="r" t="t"/>
            <a:pathLst>
              <a:path extrusionOk="0" h="981456" w="978408">
                <a:moveTo>
                  <a:pt x="0" y="0"/>
                </a:moveTo>
                <a:lnTo>
                  <a:pt x="978408" y="0"/>
                </a:lnTo>
                <a:lnTo>
                  <a:pt x="978408" y="981456"/>
                </a:lnTo>
                <a:lnTo>
                  <a:pt x="0" y="9814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>
            <a:off x="6525768" y="9055608"/>
            <a:ext cx="1088136" cy="1072896"/>
          </a:xfrm>
          <a:custGeom>
            <a:rect b="b" l="l" r="r" t="t"/>
            <a:pathLst>
              <a:path extrusionOk="0" h="1072896" w="1088136">
                <a:moveTo>
                  <a:pt x="0" y="0"/>
                </a:moveTo>
                <a:lnTo>
                  <a:pt x="1088136" y="0"/>
                </a:lnTo>
                <a:lnTo>
                  <a:pt x="1088136" y="1072896"/>
                </a:lnTo>
                <a:lnTo>
                  <a:pt x="0" y="10728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26319" l="-25278" r="-27332" t="-28407"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7729728" y="9083040"/>
            <a:ext cx="978408" cy="981456"/>
          </a:xfrm>
          <a:custGeom>
            <a:rect b="b" l="l" r="r" t="t"/>
            <a:pathLst>
              <a:path extrusionOk="0" h="981456" w="978408">
                <a:moveTo>
                  <a:pt x="0" y="0"/>
                </a:moveTo>
                <a:lnTo>
                  <a:pt x="978408" y="0"/>
                </a:lnTo>
                <a:lnTo>
                  <a:pt x="978408" y="981456"/>
                </a:lnTo>
                <a:lnTo>
                  <a:pt x="0" y="9814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0" name="Google Shape;90;p1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1" name="Google Shape;91;p1"/>
          <p:cNvSpPr/>
          <p:nvPr/>
        </p:nvSpPr>
        <p:spPr>
          <a:xfrm>
            <a:off x="11098652" y="905136"/>
            <a:ext cx="6946392" cy="6858000"/>
          </a:xfrm>
          <a:custGeom>
            <a:rect b="b" l="l" r="r" t="t"/>
            <a:pathLst>
              <a:path extrusionOk="0" h="6858000" w="6946392">
                <a:moveTo>
                  <a:pt x="0" y="0"/>
                </a:moveTo>
                <a:lnTo>
                  <a:pt x="6946392" y="0"/>
                </a:lnTo>
                <a:lnTo>
                  <a:pt x="694639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2" name="Google Shape;92;p1"/>
          <p:cNvSpPr/>
          <p:nvPr/>
        </p:nvSpPr>
        <p:spPr>
          <a:xfrm>
            <a:off x="752850" y="7757148"/>
            <a:ext cx="8391144" cy="1126541"/>
          </a:xfrm>
          <a:custGeom>
            <a:rect b="b" l="l" r="r" t="t"/>
            <a:pathLst>
              <a:path extrusionOk="0" h="1005840" w="8391144">
                <a:moveTo>
                  <a:pt x="0" y="0"/>
                </a:moveTo>
                <a:lnTo>
                  <a:pt x="8391144" y="0"/>
                </a:lnTo>
                <a:lnTo>
                  <a:pt x="8391144" y="1005840"/>
                </a:lnTo>
                <a:lnTo>
                  <a:pt x="0" y="10058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3" name="Google Shape;93;p1"/>
          <p:cNvSpPr/>
          <p:nvPr/>
        </p:nvSpPr>
        <p:spPr>
          <a:xfrm>
            <a:off x="12280382" y="4059031"/>
            <a:ext cx="4978918" cy="1338084"/>
          </a:xfrm>
          <a:custGeom>
            <a:rect b="b" l="l" r="r" t="t"/>
            <a:pathLst>
              <a:path extrusionOk="0" h="1338084" w="4978918">
                <a:moveTo>
                  <a:pt x="0" y="0"/>
                </a:moveTo>
                <a:lnTo>
                  <a:pt x="4978918" y="0"/>
                </a:lnTo>
                <a:lnTo>
                  <a:pt x="4978918" y="1338084"/>
                </a:lnTo>
                <a:lnTo>
                  <a:pt x="0" y="13380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4" name="Google Shape;94;p1"/>
          <p:cNvSpPr txBox="1"/>
          <p:nvPr/>
        </p:nvSpPr>
        <p:spPr>
          <a:xfrm>
            <a:off x="853750" y="7958200"/>
            <a:ext cx="88890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92">
                <a:latin typeface="IBM Plex Sans"/>
                <a:ea typeface="IBM Plex Sans"/>
                <a:cs typeface="IBM Plex Sans"/>
                <a:sym typeface="IBM Plex Sans"/>
              </a:rPr>
              <a:t>  </a:t>
            </a:r>
            <a:r>
              <a:rPr b="0" i="0" lang="en-US" sz="259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Κατερίνα Ζούρου, Ph.D., Διευθύνουσα Σύμβουλος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853750" y="8357188"/>
            <a:ext cx="66960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94">
                <a:latin typeface="IBM Plex Sans"/>
                <a:ea typeface="IBM Plex Sans"/>
                <a:cs typeface="IBM Plex Sans"/>
                <a:sym typeface="IBM Plex Sans"/>
              </a:rPr>
              <a:t>  </a:t>
            </a:r>
            <a:r>
              <a:rPr b="0" i="0" lang="en-US" sz="259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Στεφανία Οικονόμου, MA 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775025" y="709850"/>
            <a:ext cx="9328800" cy="8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30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Η επιστήμη των πολιτών και η 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775025" y="1635800"/>
            <a:ext cx="10056900" cy="19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2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3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συμβολή της στην εξέλιξη της ιατρικής επιστημονικής έρευνας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1116173" y="9405075"/>
            <a:ext cx="40806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Connect with us!</a:t>
            </a:r>
            <a:endParaRPr/>
          </a:p>
        </p:txBody>
      </p:sp>
      <p:sp>
        <p:nvSpPr>
          <p:cNvPr id="99" name="Google Shape;99;p1"/>
          <p:cNvSpPr txBox="1"/>
          <p:nvPr/>
        </p:nvSpPr>
        <p:spPr>
          <a:xfrm>
            <a:off x="828625" y="3937700"/>
            <a:ext cx="78795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75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Particle Therapy Masterclass, Greece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775025" y="4587523"/>
            <a:ext cx="5462400" cy="5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78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23 Μαρτίου 2024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/>
          <p:nvPr/>
        </p:nvSpPr>
        <p:spPr>
          <a:xfrm>
            <a:off x="16831056" y="0"/>
            <a:ext cx="1456944" cy="1423416"/>
          </a:xfrm>
          <a:custGeom>
            <a:rect b="b" l="l" r="r" t="t"/>
            <a:pathLst>
              <a:path extrusionOk="0" h="1423416" w="1456944">
                <a:moveTo>
                  <a:pt x="0" y="0"/>
                </a:moveTo>
                <a:lnTo>
                  <a:pt x="1456944" y="0"/>
                </a:lnTo>
                <a:lnTo>
                  <a:pt x="1456944" y="1423416"/>
                </a:lnTo>
                <a:lnTo>
                  <a:pt x="0" y="14234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709"/>
            </a:stretch>
          </a:blipFill>
          <a:ln>
            <a:noFill/>
          </a:ln>
        </p:spPr>
      </p:sp>
      <p:sp>
        <p:nvSpPr>
          <p:cNvPr id="246" name="Google Shape;246;p10"/>
          <p:cNvSpPr/>
          <p:nvPr/>
        </p:nvSpPr>
        <p:spPr>
          <a:xfrm>
            <a:off x="7050786" y="10032368"/>
            <a:ext cx="4727448" cy="21336"/>
          </a:xfrm>
          <a:custGeom>
            <a:rect b="b" l="l" r="r" t="t"/>
            <a:pathLst>
              <a:path extrusionOk="0" h="21336" w="4727448">
                <a:moveTo>
                  <a:pt x="0" y="0"/>
                </a:moveTo>
                <a:lnTo>
                  <a:pt x="4727448" y="0"/>
                </a:lnTo>
                <a:lnTo>
                  <a:pt x="4727448" y="21336"/>
                </a:lnTo>
                <a:lnTo>
                  <a:pt x="0" y="213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7" name="Google Shape;247;p10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248" name="Google Shape;248;p10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0" name="Google Shape;250;p10"/>
          <p:cNvSpPr/>
          <p:nvPr/>
        </p:nvSpPr>
        <p:spPr>
          <a:xfrm rot="-6500666">
            <a:off x="-727058" y="6816409"/>
            <a:ext cx="4464775" cy="5117221"/>
          </a:xfrm>
          <a:custGeom>
            <a:rect b="b" l="l" r="r" t="t"/>
            <a:pathLst>
              <a:path extrusionOk="0" h="5112813" w="4460929">
                <a:moveTo>
                  <a:pt x="0" y="0"/>
                </a:moveTo>
                <a:lnTo>
                  <a:pt x="4460929" y="0"/>
                </a:lnTo>
                <a:lnTo>
                  <a:pt x="4460929" y="5112813"/>
                </a:lnTo>
                <a:lnTo>
                  <a:pt x="0" y="51128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1" name="Google Shape;251;p10"/>
          <p:cNvSpPr/>
          <p:nvPr/>
        </p:nvSpPr>
        <p:spPr>
          <a:xfrm>
            <a:off x="14001454" y="6634224"/>
            <a:ext cx="4183781" cy="3624201"/>
          </a:xfrm>
          <a:custGeom>
            <a:rect b="b" l="l" r="r" t="t"/>
            <a:pathLst>
              <a:path extrusionOk="0" h="3624201" w="4183781">
                <a:moveTo>
                  <a:pt x="0" y="0"/>
                </a:moveTo>
                <a:lnTo>
                  <a:pt x="4183781" y="0"/>
                </a:lnTo>
                <a:lnTo>
                  <a:pt x="4183781" y="3624201"/>
                </a:lnTo>
                <a:lnTo>
                  <a:pt x="0" y="36242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2" name="Google Shape;252;p10"/>
          <p:cNvSpPr txBox="1"/>
          <p:nvPr/>
        </p:nvSpPr>
        <p:spPr>
          <a:xfrm>
            <a:off x="403975" y="736250"/>
            <a:ext cx="155010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14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Η επιστήμη των ασθενών (patient science)</a:t>
            </a:r>
            <a:endParaRPr/>
          </a:p>
        </p:txBody>
      </p:sp>
      <p:sp>
        <p:nvSpPr>
          <p:cNvPr id="253" name="Google Shape;253;p10"/>
          <p:cNvSpPr txBox="1"/>
          <p:nvPr/>
        </p:nvSpPr>
        <p:spPr>
          <a:xfrm>
            <a:off x="169100" y="2193625"/>
            <a:ext cx="15735600" cy="59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chemeClr val="dk1"/>
                </a:solidFill>
              </a:rPr>
              <a:t>Aπό την </a:t>
            </a:r>
            <a:r>
              <a:rPr b="1" lang="en-US" sz="4100">
                <a:solidFill>
                  <a:schemeClr val="dk1"/>
                </a:solidFill>
              </a:rPr>
              <a:t>καταγραφή και συλλογή δεδομένων</a:t>
            </a:r>
            <a:r>
              <a:rPr lang="en-US" sz="4100">
                <a:solidFill>
                  <a:schemeClr val="dk1"/>
                </a:solidFill>
              </a:rPr>
              <a:t> για ένα ιατρικό πρόβλημα στη </a:t>
            </a:r>
            <a:r>
              <a:rPr b="1" lang="en-US" sz="4100">
                <a:solidFill>
                  <a:schemeClr val="dk1"/>
                </a:solidFill>
              </a:rPr>
              <a:t>συνδιαμόρφωση </a:t>
            </a:r>
            <a:r>
              <a:rPr lang="en-US" sz="4100">
                <a:solidFill>
                  <a:schemeClr val="dk1"/>
                </a:solidFill>
              </a:rPr>
              <a:t>των ερευνητικών ερωτημάτων, της μεθοδολογίας και των αποτελεσμάτων της έρευνας!</a:t>
            </a:r>
            <a:endParaRPr sz="4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>
              <a:solidFill>
                <a:schemeClr val="dk1"/>
              </a:solidFill>
            </a:endParaRPr>
          </a:p>
          <a:p>
            <a:pPr indent="-205164" lvl="1" marL="675064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>
                <a:solidFill>
                  <a:schemeClr val="dk1"/>
                </a:solidFill>
              </a:rPr>
              <a:t>Οι </a:t>
            </a:r>
            <a:r>
              <a:rPr b="1" lang="en-US" sz="3400">
                <a:solidFill>
                  <a:schemeClr val="dk1"/>
                </a:solidFill>
              </a:rPr>
              <a:t>ασθενείς</a:t>
            </a:r>
            <a:r>
              <a:rPr lang="en-US" sz="3400">
                <a:solidFill>
                  <a:schemeClr val="dk1"/>
                </a:solidFill>
              </a:rPr>
              <a:t> συμμετέχουν στην ιατρική έρευνα ως </a:t>
            </a:r>
            <a:r>
              <a:rPr b="1" lang="en-US" sz="3400">
                <a:solidFill>
                  <a:schemeClr val="dk1"/>
                </a:solidFill>
              </a:rPr>
              <a:t>ερευνητές</a:t>
            </a:r>
            <a:r>
              <a:rPr lang="en-US" sz="3400">
                <a:solidFill>
                  <a:schemeClr val="dk1"/>
                </a:solidFill>
              </a:rPr>
              <a:t>! </a:t>
            </a:r>
            <a:endParaRPr sz="3400">
              <a:solidFill>
                <a:schemeClr val="dk1"/>
              </a:solidFill>
            </a:endParaRPr>
          </a:p>
          <a:p>
            <a:pPr indent="-444500" lvl="1" marL="9144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>
                <a:solidFill>
                  <a:schemeClr val="dk1"/>
                </a:solidFill>
              </a:rPr>
              <a:t>Η ΕτΠ ως μέθοδος ενισχυμένης συμμετοχής των ασθενών σε ιατρικές έρευνες που τους αφορούν!</a:t>
            </a:r>
            <a:endParaRPr sz="232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2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26">
                <a:solidFill>
                  <a:schemeClr val="dk1"/>
                </a:solidFill>
              </a:rPr>
              <a:t>Πηγή: Heyen, N. B. et al. (2022). Patient Science: Citizen Science Involving Chronically Ill People as </a:t>
            </a:r>
            <a:endParaRPr sz="232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26">
                <a:solidFill>
                  <a:schemeClr val="dk1"/>
                </a:solidFill>
              </a:rPr>
              <a:t>Co-Researchers. Journal of Participatory Research Methods, 3(1). </a:t>
            </a:r>
            <a:r>
              <a:rPr lang="en-US" sz="2326" u="sng">
                <a:solidFill>
                  <a:srgbClr val="38B6FF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https://doi.org/10.35844/001c.35634</a:t>
            </a:r>
            <a:r>
              <a:rPr lang="en-US" sz="2326">
                <a:solidFill>
                  <a:srgbClr val="38B6FF"/>
                </a:solidFill>
              </a:rPr>
              <a:t> </a:t>
            </a:r>
            <a:endParaRPr sz="2326">
              <a:solidFill>
                <a:srgbClr val="38B6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"/>
          <p:cNvSpPr/>
          <p:nvPr/>
        </p:nvSpPr>
        <p:spPr>
          <a:xfrm>
            <a:off x="16831056" y="0"/>
            <a:ext cx="1456944" cy="1423416"/>
          </a:xfrm>
          <a:custGeom>
            <a:rect b="b" l="l" r="r" t="t"/>
            <a:pathLst>
              <a:path extrusionOk="0" h="1423416" w="1456944">
                <a:moveTo>
                  <a:pt x="0" y="0"/>
                </a:moveTo>
                <a:lnTo>
                  <a:pt x="1456944" y="0"/>
                </a:lnTo>
                <a:lnTo>
                  <a:pt x="1456944" y="1423416"/>
                </a:lnTo>
                <a:lnTo>
                  <a:pt x="0" y="14234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709"/>
            </a:stretch>
          </a:blipFill>
          <a:ln>
            <a:noFill/>
          </a:ln>
        </p:spPr>
      </p:sp>
      <p:grpSp>
        <p:nvGrpSpPr>
          <p:cNvPr id="259" name="Google Shape;259;p11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260" name="Google Shape;260;p11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2" name="Google Shape;262;p11"/>
          <p:cNvSpPr txBox="1"/>
          <p:nvPr/>
        </p:nvSpPr>
        <p:spPr>
          <a:xfrm>
            <a:off x="1089050" y="5089731"/>
            <a:ext cx="4275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2396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1"/>
          <p:cNvSpPr/>
          <p:nvPr/>
        </p:nvSpPr>
        <p:spPr>
          <a:xfrm rot="-5400000">
            <a:off x="-1147521" y="7204459"/>
            <a:ext cx="4150900" cy="4757478"/>
          </a:xfrm>
          <a:custGeom>
            <a:rect b="b" l="l" r="r" t="t"/>
            <a:pathLst>
              <a:path extrusionOk="0" h="4757478" w="4150900">
                <a:moveTo>
                  <a:pt x="0" y="0"/>
                </a:moveTo>
                <a:lnTo>
                  <a:pt x="4150900" y="0"/>
                </a:lnTo>
                <a:lnTo>
                  <a:pt x="4150900" y="4757478"/>
                </a:lnTo>
                <a:lnTo>
                  <a:pt x="0" y="4757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4" name="Google Shape;264;p11"/>
          <p:cNvGrpSpPr/>
          <p:nvPr/>
        </p:nvGrpSpPr>
        <p:grpSpPr>
          <a:xfrm>
            <a:off x="1763618" y="2125653"/>
            <a:ext cx="15067438" cy="1775187"/>
            <a:chOff x="0" y="-47625"/>
            <a:chExt cx="3968379" cy="467539"/>
          </a:xfrm>
        </p:grpSpPr>
        <p:sp>
          <p:nvSpPr>
            <p:cNvPr id="265" name="Google Shape;265;p11"/>
            <p:cNvSpPr/>
            <p:nvPr/>
          </p:nvSpPr>
          <p:spPr>
            <a:xfrm>
              <a:off x="0" y="0"/>
              <a:ext cx="3968379" cy="419914"/>
            </a:xfrm>
            <a:custGeom>
              <a:rect b="b" l="l" r="r" t="t"/>
              <a:pathLst>
                <a:path extrusionOk="0" h="419914" w="3968379">
                  <a:moveTo>
                    <a:pt x="35453" y="0"/>
                  </a:moveTo>
                  <a:lnTo>
                    <a:pt x="3932925" y="0"/>
                  </a:lnTo>
                  <a:cubicBezTo>
                    <a:pt x="3952506" y="0"/>
                    <a:pt x="3968379" y="15873"/>
                    <a:pt x="3968379" y="35453"/>
                  </a:cubicBezTo>
                  <a:lnTo>
                    <a:pt x="3968379" y="384461"/>
                  </a:lnTo>
                  <a:cubicBezTo>
                    <a:pt x="3968379" y="404041"/>
                    <a:pt x="3952506" y="419914"/>
                    <a:pt x="3932925" y="419914"/>
                  </a:cubicBezTo>
                  <a:lnTo>
                    <a:pt x="35453" y="419914"/>
                  </a:lnTo>
                  <a:cubicBezTo>
                    <a:pt x="15873" y="419914"/>
                    <a:pt x="0" y="404041"/>
                    <a:pt x="0" y="384461"/>
                  </a:cubicBezTo>
                  <a:lnTo>
                    <a:pt x="0" y="35453"/>
                  </a:lnTo>
                  <a:cubicBezTo>
                    <a:pt x="0" y="15873"/>
                    <a:pt x="15873" y="0"/>
                    <a:pt x="35453" y="0"/>
                  </a:cubicBezTo>
                  <a:close/>
                </a:path>
              </a:pathLst>
            </a:custGeom>
            <a:solidFill>
              <a:srgbClr val="FBFBF9"/>
            </a:solidFill>
            <a:ln cap="rnd" cmpd="sng" w="38100">
              <a:solidFill>
                <a:srgbClr val="3BBB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 txBox="1"/>
            <p:nvPr/>
          </p:nvSpPr>
          <p:spPr>
            <a:xfrm>
              <a:off x="0" y="-47625"/>
              <a:ext cx="3968379" cy="4675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7" name="Google Shape;267;p11"/>
          <p:cNvSpPr txBox="1"/>
          <p:nvPr/>
        </p:nvSpPr>
        <p:spPr>
          <a:xfrm>
            <a:off x="625748" y="736250"/>
            <a:ext cx="148779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14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Η επιστήμη των ασθενών (συνέχεια)</a:t>
            </a:r>
            <a:endParaRPr/>
          </a:p>
        </p:txBody>
      </p:sp>
      <p:sp>
        <p:nvSpPr>
          <p:cNvPr id="268" name="Google Shape;268;p11"/>
          <p:cNvSpPr txBox="1"/>
          <p:nvPr/>
        </p:nvSpPr>
        <p:spPr>
          <a:xfrm>
            <a:off x="680618" y="2306479"/>
            <a:ext cx="17231154" cy="14293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98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Εξελίσσοντας </a:t>
            </a:r>
            <a:r>
              <a:rPr b="0" i="0" lang="en-US" sz="47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την ιατρική έρευνα </a:t>
            </a:r>
            <a:r>
              <a:rPr b="1" i="0" lang="en-US" sz="47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με </a:t>
            </a:r>
            <a:r>
              <a:rPr b="0" i="0" lang="en-US" sz="47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τους ασθενείς </a:t>
            </a:r>
            <a:endParaRPr/>
          </a:p>
          <a:p>
            <a:pPr indent="0" lvl="0" marL="0" marR="0" rtl="0" algn="ctr">
              <a:lnSpc>
                <a:spcPct val="1198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7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κι όχι απλώς για αυτούς.</a:t>
            </a:r>
            <a:endParaRPr/>
          </a:p>
        </p:txBody>
      </p:sp>
      <p:sp>
        <p:nvSpPr>
          <p:cNvPr id="269" name="Google Shape;269;p11"/>
          <p:cNvSpPr txBox="1"/>
          <p:nvPr/>
        </p:nvSpPr>
        <p:spPr>
          <a:xfrm>
            <a:off x="680625" y="4012550"/>
            <a:ext cx="17442000" cy="60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</a:rPr>
              <a:t>Στάδια της συμμετοχής των ασθενών στην έρευνα (ενδεικτικά):</a:t>
            </a:r>
            <a:endParaRPr sz="3600">
              <a:solidFill>
                <a:schemeClr val="dk1"/>
              </a:solidFill>
            </a:endParaRPr>
          </a:p>
          <a:p>
            <a:pPr indent="-444500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●"/>
            </a:pPr>
            <a:r>
              <a:rPr b="1" lang="en-US" sz="3400">
                <a:solidFill>
                  <a:schemeClr val="dk1"/>
                </a:solidFill>
              </a:rPr>
              <a:t>1ο</a:t>
            </a:r>
            <a:r>
              <a:rPr lang="en-US" sz="3400">
                <a:solidFill>
                  <a:schemeClr val="dk1"/>
                </a:solidFill>
              </a:rPr>
              <a:t>: Ορίζουν τις προτεραιότητες και καθορίζουν τα ερευνητικά ερωτήματα.</a:t>
            </a:r>
            <a:endParaRPr sz="3400">
              <a:solidFill>
                <a:schemeClr val="dk1"/>
              </a:solidFill>
            </a:endParaRPr>
          </a:p>
          <a:p>
            <a:pPr indent="-444500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●"/>
            </a:pPr>
            <a:r>
              <a:rPr b="1" lang="en-US" sz="3400">
                <a:solidFill>
                  <a:schemeClr val="dk1"/>
                </a:solidFill>
              </a:rPr>
              <a:t>2ο</a:t>
            </a:r>
            <a:r>
              <a:rPr lang="en-US" sz="3400">
                <a:solidFill>
                  <a:schemeClr val="dk1"/>
                </a:solidFill>
              </a:rPr>
              <a:t>: Καταγράφουν τα συμπτώματά τους σε ένα επιστημονικά βασισμένο ερωτηματολόγιο ή εφαρμογή </a:t>
            </a:r>
            <a:r>
              <a:rPr lang="en-US" sz="3300">
                <a:solidFill>
                  <a:schemeClr val="dk1"/>
                </a:solidFill>
              </a:rPr>
              <a:t>(πχ PatientsLikeMe: </a:t>
            </a:r>
            <a:r>
              <a:rPr lang="en-US" sz="3300" u="sng">
                <a:solidFill>
                  <a:schemeClr val="hlink"/>
                </a:solidFill>
                <a:hlinkClick r:id="rId5"/>
              </a:rPr>
              <a:t>https://www.patientslikeme.com/</a:t>
            </a:r>
            <a:r>
              <a:rPr lang="en-US" sz="3300">
                <a:solidFill>
                  <a:schemeClr val="dk1"/>
                </a:solidFill>
              </a:rPr>
              <a:t>) </a:t>
            </a:r>
            <a:endParaRPr sz="3300">
              <a:solidFill>
                <a:schemeClr val="dk1"/>
              </a:solidFill>
            </a:endParaRPr>
          </a:p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●"/>
            </a:pPr>
            <a:r>
              <a:rPr b="1" lang="en-US" sz="3400">
                <a:solidFill>
                  <a:schemeClr val="dk1"/>
                </a:solidFill>
              </a:rPr>
              <a:t>3o</a:t>
            </a:r>
            <a:r>
              <a:rPr lang="en-US" sz="3400">
                <a:solidFill>
                  <a:schemeClr val="dk1"/>
                </a:solidFill>
              </a:rPr>
              <a:t>: Διαδίδουν την έρευνα μέσω post στα social media, δίνουν ομιλίες και συνεντεύξεις.</a:t>
            </a:r>
            <a:endParaRPr sz="3400">
              <a:solidFill>
                <a:schemeClr val="dk1"/>
              </a:solidFill>
            </a:endParaRPr>
          </a:p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●"/>
            </a:pPr>
            <a:r>
              <a:rPr b="1" lang="en-US" sz="3400">
                <a:solidFill>
                  <a:schemeClr val="dk1"/>
                </a:solidFill>
              </a:rPr>
              <a:t>4ο</a:t>
            </a:r>
            <a:r>
              <a:rPr lang="en-US" sz="3400">
                <a:solidFill>
                  <a:schemeClr val="dk1"/>
                </a:solidFill>
              </a:rPr>
              <a:t>: Συμμετέχουν στην ερμηνεία των αποτελεσμάτων, μοιράζονται νέες οπτικές και περαιτέρω παρατηρήσεις.</a:t>
            </a:r>
            <a:endParaRPr sz="3400">
              <a:solidFill>
                <a:schemeClr val="dk1"/>
              </a:solidFill>
            </a:endParaRPr>
          </a:p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●"/>
            </a:pPr>
            <a:r>
              <a:rPr b="1" lang="en-US" sz="3400">
                <a:solidFill>
                  <a:schemeClr val="dk1"/>
                </a:solidFill>
              </a:rPr>
              <a:t>5ο</a:t>
            </a:r>
            <a:r>
              <a:rPr lang="en-US" sz="3400">
                <a:solidFill>
                  <a:schemeClr val="dk1"/>
                </a:solidFill>
              </a:rPr>
              <a:t>: Παίζουν σημαντικό ρόλο στη διάδοση των αποτελεσμάτων της έρευνας.</a:t>
            </a:r>
            <a:endParaRPr sz="222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26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26">
                <a:solidFill>
                  <a:schemeClr val="dk1"/>
                </a:solidFill>
              </a:rPr>
              <a:t>Πηγή: Heyen, N. B. et al. (2022). Patient Science: Citizen Science Involving Chronically Ill People as Co-Researchers. Journal of Participatory Research Methods, 3(1). </a:t>
            </a:r>
            <a:r>
              <a:rPr lang="en-US" sz="1726" u="sng">
                <a:solidFill>
                  <a:srgbClr val="38B6FF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https://doi.org/10.35844/001c.35634</a:t>
            </a:r>
            <a:r>
              <a:rPr lang="en-US" sz="1726">
                <a:solidFill>
                  <a:srgbClr val="38B6FF"/>
                </a:solidFill>
              </a:rPr>
              <a:t> </a:t>
            </a:r>
            <a:endParaRPr sz="1726">
              <a:solidFill>
                <a:srgbClr val="38B6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2"/>
          <p:cNvSpPr/>
          <p:nvPr/>
        </p:nvSpPr>
        <p:spPr>
          <a:xfrm>
            <a:off x="16715232" y="0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sp>
        <p:nvSpPr>
          <p:cNvPr id="275" name="Google Shape;275;p12"/>
          <p:cNvSpPr/>
          <p:nvPr/>
        </p:nvSpPr>
        <p:spPr>
          <a:xfrm rot="-83473">
            <a:off x="11477028" y="6922744"/>
            <a:ext cx="9958292" cy="4136136"/>
          </a:xfrm>
          <a:custGeom>
            <a:rect b="b" l="l" r="r" t="t"/>
            <a:pathLst>
              <a:path extrusionOk="0" h="5514848" w="13277723">
                <a:moveTo>
                  <a:pt x="13277723" y="0"/>
                </a:moveTo>
                <a:lnTo>
                  <a:pt x="0" y="203073"/>
                </a:lnTo>
                <a:lnTo>
                  <a:pt x="51562" y="3574923"/>
                </a:lnTo>
                <a:lnTo>
                  <a:pt x="12412218" y="5514848"/>
                </a:lnTo>
                <a:lnTo>
                  <a:pt x="13277723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47824" l="0" r="-26323" t="-912"/>
            </a:stretch>
          </a:blipFill>
          <a:ln>
            <a:noFill/>
          </a:ln>
        </p:spPr>
      </p:sp>
      <p:sp>
        <p:nvSpPr>
          <p:cNvPr id="276" name="Google Shape;276;p12"/>
          <p:cNvSpPr/>
          <p:nvPr/>
        </p:nvSpPr>
        <p:spPr>
          <a:xfrm>
            <a:off x="11487912" y="2221992"/>
            <a:ext cx="6172200" cy="6409944"/>
          </a:xfrm>
          <a:custGeom>
            <a:rect b="b" l="l" r="r" t="t"/>
            <a:pathLst>
              <a:path extrusionOk="0" h="8546592" w="8229600">
                <a:moveTo>
                  <a:pt x="1371600" y="0"/>
                </a:moveTo>
                <a:cubicBezTo>
                  <a:pt x="614172" y="0"/>
                  <a:pt x="0" y="614172"/>
                  <a:pt x="0" y="1371600"/>
                </a:cubicBezTo>
                <a:lnTo>
                  <a:pt x="0" y="7174992"/>
                </a:lnTo>
                <a:cubicBezTo>
                  <a:pt x="0" y="7932420"/>
                  <a:pt x="614172" y="8546592"/>
                  <a:pt x="1371600" y="8546592"/>
                </a:cubicBezTo>
                <a:lnTo>
                  <a:pt x="6858000" y="8546592"/>
                </a:lnTo>
                <a:cubicBezTo>
                  <a:pt x="7614920" y="8546592"/>
                  <a:pt x="8228711" y="7933310"/>
                  <a:pt x="8229600" y="7176643"/>
                </a:cubicBezTo>
                <a:lnTo>
                  <a:pt x="8229600" y="1370330"/>
                </a:lnTo>
                <a:cubicBezTo>
                  <a:pt x="8228838" y="613410"/>
                  <a:pt x="7615047" y="0"/>
                  <a:pt x="685800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2"/>
          <p:cNvSpPr/>
          <p:nvPr/>
        </p:nvSpPr>
        <p:spPr>
          <a:xfrm>
            <a:off x="11478768" y="2212848"/>
            <a:ext cx="6190488" cy="6428613"/>
          </a:xfrm>
          <a:custGeom>
            <a:rect b="b" l="l" r="r" t="t"/>
            <a:pathLst>
              <a:path extrusionOk="0" h="6428613" w="6190488">
                <a:moveTo>
                  <a:pt x="0" y="0"/>
                </a:moveTo>
                <a:lnTo>
                  <a:pt x="6190488" y="0"/>
                </a:lnTo>
                <a:lnTo>
                  <a:pt x="6190488" y="6428613"/>
                </a:lnTo>
                <a:lnTo>
                  <a:pt x="0" y="64286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8" name="Google Shape;278;p12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279" name="Google Shape;279;p12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2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1" name="Google Shape;281;p12"/>
          <p:cNvSpPr txBox="1"/>
          <p:nvPr/>
        </p:nvSpPr>
        <p:spPr>
          <a:xfrm>
            <a:off x="496825" y="755650"/>
            <a:ext cx="15669900" cy="7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18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Νέα δεδομένα για τα post-COVID συμπτώματα</a:t>
            </a:r>
            <a:endParaRPr/>
          </a:p>
        </p:txBody>
      </p:sp>
      <p:sp>
        <p:nvSpPr>
          <p:cNvPr id="282" name="Google Shape;282;p12"/>
          <p:cNvSpPr/>
          <p:nvPr/>
        </p:nvSpPr>
        <p:spPr>
          <a:xfrm rot="-6442405">
            <a:off x="-674717" y="7047387"/>
            <a:ext cx="4150900" cy="4757478"/>
          </a:xfrm>
          <a:custGeom>
            <a:rect b="b" l="l" r="r" t="t"/>
            <a:pathLst>
              <a:path extrusionOk="0" h="4757478" w="4150900">
                <a:moveTo>
                  <a:pt x="0" y="0"/>
                </a:moveTo>
                <a:lnTo>
                  <a:pt x="4150900" y="0"/>
                </a:lnTo>
                <a:lnTo>
                  <a:pt x="4150900" y="4757478"/>
                </a:lnTo>
                <a:lnTo>
                  <a:pt x="0" y="4757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3" name="Google Shape;283;p12"/>
          <p:cNvSpPr txBox="1"/>
          <p:nvPr/>
        </p:nvSpPr>
        <p:spPr>
          <a:xfrm>
            <a:off x="496824" y="2371132"/>
            <a:ext cx="10719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2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2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12"/>
          <p:cNvSpPr txBox="1"/>
          <p:nvPr/>
        </p:nvSpPr>
        <p:spPr>
          <a:xfrm>
            <a:off x="292525" y="2222000"/>
            <a:ext cx="10924200" cy="7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chemeClr val="dk1"/>
                </a:solidFill>
              </a:rPr>
              <a:t>Η ΕτΠ ενδείκνυται ως μέθοδος για την </a:t>
            </a:r>
            <a:r>
              <a:rPr b="1" lang="en-US" sz="3500">
                <a:solidFill>
                  <a:schemeClr val="dk1"/>
                </a:solidFill>
              </a:rPr>
              <a:t>περαιτέρω κατανόηση</a:t>
            </a:r>
            <a:r>
              <a:rPr lang="en-US" sz="3500">
                <a:solidFill>
                  <a:schemeClr val="dk1"/>
                </a:solidFill>
              </a:rPr>
              <a:t> συμπτωμάτων, παρενεργειών, αλλά και της </a:t>
            </a:r>
            <a:r>
              <a:rPr b="1" lang="en-US" sz="3500">
                <a:solidFill>
                  <a:schemeClr val="dk1"/>
                </a:solidFill>
              </a:rPr>
              <a:t>εξέλιξης</a:t>
            </a:r>
            <a:r>
              <a:rPr lang="en-US" sz="3500">
                <a:solidFill>
                  <a:schemeClr val="dk1"/>
                </a:solidFill>
              </a:rPr>
              <a:t> μιας νόσου ή μιας θεραπείας! </a:t>
            </a:r>
            <a:endParaRPr sz="3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chemeClr val="dk1"/>
                </a:solidFill>
              </a:rPr>
              <a:t>Πώς; </a:t>
            </a:r>
            <a:r>
              <a:rPr lang="en-US" sz="3500">
                <a:solidFill>
                  <a:schemeClr val="dk1"/>
                </a:solidFill>
              </a:rPr>
              <a:t>Οι ασθενείς μοιράζονται δεδομένα και την εμπειρία τους ανά τακτά χρονικά διαστήματα με τις επιστημονικές ομάδες. </a:t>
            </a:r>
            <a:endParaRPr sz="3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chemeClr val="dk1"/>
                </a:solidFill>
              </a:rPr>
              <a:t>Ενδεικτικό </a:t>
            </a:r>
            <a:r>
              <a:rPr b="1" lang="en-US" sz="3500">
                <a:solidFill>
                  <a:schemeClr val="dk1"/>
                </a:solidFill>
              </a:rPr>
              <a:t>παράδειγμα</a:t>
            </a:r>
            <a:r>
              <a:rPr lang="en-US" sz="3500">
                <a:solidFill>
                  <a:schemeClr val="dk1"/>
                </a:solidFill>
              </a:rPr>
              <a:t>: Η ΕτΠ αποδεικνύεται ωφέλιμη στη μελέτη των συμπτωμάτων και της υγείας των ασθενών που νόσησαν από COVID-19! </a:t>
            </a:r>
            <a:endParaRPr sz="35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</a:rPr>
              <a:t>Πηγή: Citizen Science Pain Research. (n.d.). Share your journey. </a:t>
            </a:r>
            <a:r>
              <a:rPr lang="en-US" sz="1700" u="sng">
                <a:solidFill>
                  <a:schemeClr val="hlink"/>
                </a:solidFill>
                <a:hlinkClick r:id="rId9"/>
              </a:rPr>
              <a:t>https://patientscientist.ca/</a:t>
            </a:r>
            <a:r>
              <a:rPr lang="en-US" sz="1700">
                <a:solidFill>
                  <a:srgbClr val="F47F30"/>
                </a:solidFill>
              </a:rPr>
              <a:t> </a:t>
            </a:r>
            <a:endParaRPr sz="2926">
              <a:solidFill>
                <a:srgbClr val="F47F3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3"/>
          <p:cNvSpPr/>
          <p:nvPr/>
        </p:nvSpPr>
        <p:spPr>
          <a:xfrm>
            <a:off x="16715232" y="0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grpSp>
        <p:nvGrpSpPr>
          <p:cNvPr id="291" name="Google Shape;291;p13"/>
          <p:cNvGrpSpPr/>
          <p:nvPr/>
        </p:nvGrpSpPr>
        <p:grpSpPr>
          <a:xfrm>
            <a:off x="-845615" y="48438"/>
            <a:ext cx="16870784" cy="1458008"/>
            <a:chOff x="0" y="-47625"/>
            <a:chExt cx="4443334" cy="384002"/>
          </a:xfrm>
        </p:grpSpPr>
        <p:sp>
          <p:nvSpPr>
            <p:cNvPr id="292" name="Google Shape;292;p13"/>
            <p:cNvSpPr/>
            <p:nvPr/>
          </p:nvSpPr>
          <p:spPr>
            <a:xfrm>
              <a:off x="0" y="0"/>
              <a:ext cx="4443334" cy="336377"/>
            </a:xfrm>
            <a:custGeom>
              <a:rect b="b" l="l" r="r" t="t"/>
              <a:pathLst>
                <a:path extrusionOk="0" h="336377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290488"/>
                  </a:lnTo>
                  <a:cubicBezTo>
                    <a:pt x="4443334" y="302658"/>
                    <a:pt x="4438499" y="314330"/>
                    <a:pt x="4429893" y="322936"/>
                  </a:cubicBezTo>
                  <a:cubicBezTo>
                    <a:pt x="4421287" y="331542"/>
                    <a:pt x="4409615" y="336377"/>
                    <a:pt x="4397444" y="336377"/>
                  </a:cubicBezTo>
                  <a:lnTo>
                    <a:pt x="45890" y="336377"/>
                  </a:lnTo>
                  <a:cubicBezTo>
                    <a:pt x="20545" y="336377"/>
                    <a:pt x="0" y="315832"/>
                    <a:pt x="0" y="290488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3"/>
            <p:cNvSpPr txBox="1"/>
            <p:nvPr/>
          </p:nvSpPr>
          <p:spPr>
            <a:xfrm>
              <a:off x="0" y="-47625"/>
              <a:ext cx="4443334" cy="384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4" name="Google Shape;294;p13"/>
          <p:cNvGrpSpPr/>
          <p:nvPr/>
        </p:nvGrpSpPr>
        <p:grpSpPr>
          <a:xfrm>
            <a:off x="12623348" y="2207029"/>
            <a:ext cx="5872943" cy="5872943"/>
            <a:chOff x="0" y="0"/>
            <a:chExt cx="7830591" cy="7830591"/>
          </a:xfrm>
        </p:grpSpPr>
        <p:grpSp>
          <p:nvGrpSpPr>
            <p:cNvPr id="295" name="Google Shape;295;p13"/>
            <p:cNvGrpSpPr/>
            <p:nvPr/>
          </p:nvGrpSpPr>
          <p:grpSpPr>
            <a:xfrm>
              <a:off x="0" y="0"/>
              <a:ext cx="7830591" cy="7830591"/>
              <a:chOff x="0" y="0"/>
              <a:chExt cx="812800" cy="812800"/>
            </a:xfrm>
          </p:grpSpPr>
          <p:sp>
            <p:nvSpPr>
              <p:cNvPr id="296" name="Google Shape;296;p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DEF3FC">
                  <a:alpha val="6549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" name="Google Shape;297;p13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662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8" name="Google Shape;298;p13"/>
            <p:cNvSpPr/>
            <p:nvPr/>
          </p:nvSpPr>
          <p:spPr>
            <a:xfrm>
              <a:off x="624658" y="1092390"/>
              <a:ext cx="6581275" cy="5145361"/>
            </a:xfrm>
            <a:custGeom>
              <a:rect b="b" l="l" r="r" t="t"/>
              <a:pathLst>
                <a:path extrusionOk="0" h="5145361" w="6581275">
                  <a:moveTo>
                    <a:pt x="0" y="0"/>
                  </a:moveTo>
                  <a:lnTo>
                    <a:pt x="6581275" y="0"/>
                  </a:lnTo>
                  <a:lnTo>
                    <a:pt x="6581275" y="5145360"/>
                  </a:lnTo>
                  <a:lnTo>
                    <a:pt x="0" y="514536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  <p:sp>
        <p:nvSpPr>
          <p:cNvPr id="299" name="Google Shape;299;p13"/>
          <p:cNvSpPr txBox="1"/>
          <p:nvPr/>
        </p:nvSpPr>
        <p:spPr>
          <a:xfrm>
            <a:off x="500750" y="361000"/>
            <a:ext cx="15117000" cy="9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408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Τα οφέλη της ΕτΠ</a:t>
            </a:r>
            <a:endParaRPr/>
          </a:p>
        </p:txBody>
      </p:sp>
      <p:sp>
        <p:nvSpPr>
          <p:cNvPr id="300" name="Google Shape;300;p13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1" name="Google Shape;301;p13"/>
          <p:cNvSpPr txBox="1"/>
          <p:nvPr/>
        </p:nvSpPr>
        <p:spPr>
          <a:xfrm>
            <a:off x="389100" y="1822600"/>
            <a:ext cx="14873700" cy="80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25">
                <a:solidFill>
                  <a:srgbClr val="F47F30"/>
                </a:solidFill>
              </a:rPr>
              <a:t>Για την επιστημονική κοινότητα και την ιατρική έρευνα</a:t>
            </a:r>
            <a:endParaRPr b="1" sz="3325">
              <a:solidFill>
                <a:srgbClr val="F47F30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Περισσότερα ποσοτικά και ποιοτικά δεδομένα.</a:t>
            </a:r>
            <a:endParaRPr sz="3026">
              <a:solidFill>
                <a:schemeClr val="dk1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Βαθύτερη συνεργασία κι επικοινωνία με την ομάδα-στόχου.</a:t>
            </a:r>
            <a:endParaRPr sz="3026">
              <a:solidFill>
                <a:schemeClr val="dk1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Έρευνα πιο κοντά στις ανάγκες των ασθενών</a:t>
            </a:r>
            <a:endParaRPr sz="3026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25">
                <a:solidFill>
                  <a:srgbClr val="F47F30"/>
                </a:solidFill>
              </a:rPr>
              <a:t>Για τους πολίτες (ασθενείς, το φιλικό τους περιβάλλον)</a:t>
            </a:r>
            <a:endParaRPr b="1" sz="3325">
              <a:solidFill>
                <a:srgbClr val="F47F30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Ενδυνάμωση των επιστημόνων-πολιτών σε κοινωνικό επίπεδο.</a:t>
            </a:r>
            <a:endParaRPr sz="3026">
              <a:solidFill>
                <a:schemeClr val="dk1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Περισσότερη εμπιστοσύνη στην επιστήμη και τους ερευνητές.</a:t>
            </a:r>
            <a:endParaRPr sz="3026">
              <a:solidFill>
                <a:schemeClr val="dk1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Ανάπτυξη των γνώσεών τους σχετικά με την ασθένειά τους.</a:t>
            </a:r>
            <a:endParaRPr sz="3026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25">
                <a:solidFill>
                  <a:srgbClr val="F47F30"/>
                </a:solidFill>
              </a:rPr>
              <a:t>Για την κοινωνία</a:t>
            </a:r>
            <a:endParaRPr b="1" sz="3325">
              <a:solidFill>
                <a:srgbClr val="F47F30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Πιο στοχευμένες ιατρικές επεμβάσεις/λύσεις σε ιατρικά ζητήματα.</a:t>
            </a:r>
            <a:endParaRPr sz="3026">
              <a:solidFill>
                <a:schemeClr val="dk1"/>
              </a:solidFill>
            </a:endParaRPr>
          </a:p>
          <a:p>
            <a:pPr indent="-420751" lvl="0" marL="45720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26"/>
              <a:buChar char="●"/>
            </a:pPr>
            <a:r>
              <a:rPr lang="en-US" sz="3026">
                <a:solidFill>
                  <a:schemeClr val="dk1"/>
                </a:solidFill>
              </a:rPr>
              <a:t>Ανάπτυξη σχέσεων εμπιστοσύνης και συνεργασίας μεταξύ διαφορετικών ομάδων (επιστήμονες, πολίτες, δημόσιοι φορείς, ιδιωτικός τομέας, κτλ.)</a:t>
            </a:r>
            <a:endParaRPr sz="3026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4"/>
          <p:cNvSpPr/>
          <p:nvPr/>
        </p:nvSpPr>
        <p:spPr>
          <a:xfrm>
            <a:off x="16715232" y="-54291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grpSp>
        <p:nvGrpSpPr>
          <p:cNvPr id="307" name="Google Shape;307;p14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308" name="Google Shape;308;p14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4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0" name="Google Shape;310;p14"/>
          <p:cNvSpPr txBox="1"/>
          <p:nvPr/>
        </p:nvSpPr>
        <p:spPr>
          <a:xfrm>
            <a:off x="1028700" y="634175"/>
            <a:ext cx="83637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95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Βιβλιογραφία</a:t>
            </a:r>
            <a:endParaRPr/>
          </a:p>
        </p:txBody>
      </p:sp>
      <p:sp>
        <p:nvSpPr>
          <p:cNvPr id="311" name="Google Shape;311;p14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2" name="Google Shape;312;p14"/>
          <p:cNvSpPr txBox="1"/>
          <p:nvPr/>
        </p:nvSpPr>
        <p:spPr>
          <a:xfrm>
            <a:off x="1028700" y="2164950"/>
            <a:ext cx="15616800" cy="76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3182" lvl="1" marL="67506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Char char="•"/>
            </a:pPr>
            <a:r>
              <a:rPr lang="en-US" sz="2900"/>
              <a:t>UCL. (n.d.). History of Citizen Science. </a:t>
            </a:r>
            <a:r>
              <a:rPr lang="en-US" sz="2900" u="sng">
                <a:solidFill>
                  <a:srgbClr val="00CC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https://www.ucl.ac.uk/library/open-science-research-support/open-science/citizen-science/history-citizen-science</a:t>
            </a:r>
            <a:endParaRPr sz="2900">
              <a:solidFill>
                <a:srgbClr val="00CCFF"/>
              </a:solidFill>
            </a:endParaRPr>
          </a:p>
          <a:p>
            <a:pPr indent="-362933" lvl="1" marL="67506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526"/>
              <a:buFont typeface="Arial"/>
              <a:buChar char="•"/>
            </a:pPr>
            <a:r>
              <a:rPr lang="en-US" sz="2900">
                <a:solidFill>
                  <a:srgbClr val="000000"/>
                </a:solidFill>
              </a:rPr>
              <a:t>ECSA (European Citizen Science Association). (2015). Ten Principles of Citizen Science. Zenodo. </a:t>
            </a:r>
            <a:r>
              <a:rPr lang="en-US" sz="2900" u="sng">
                <a:solidFill>
                  <a:srgbClr val="00CCFF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https://doi.org/10.17605/OSF.IO/XPR2N</a:t>
            </a:r>
            <a:r>
              <a:rPr lang="en-US" sz="2900">
                <a:solidFill>
                  <a:srgbClr val="F47F30"/>
                </a:solidFill>
              </a:rPr>
              <a:t> </a:t>
            </a:r>
            <a:endParaRPr sz="3525">
              <a:solidFill>
                <a:srgbClr val="F47F30"/>
              </a:solidFill>
            </a:endParaRPr>
          </a:p>
          <a:p>
            <a:pPr indent="-337533" lvl="1" marL="67506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126"/>
              <a:buFont typeface="Arial"/>
              <a:buChar char="•"/>
            </a:pPr>
            <a:r>
              <a:rPr lang="en-US" sz="3026">
                <a:solidFill>
                  <a:srgbClr val="000000"/>
                </a:solidFill>
              </a:rPr>
              <a:t>Heyen, N. B. et al. (2022). Patient Science: Citizen Science Involving Chronically Ill People as Co-Researchers. Journal of Participatory Research Methods, 3(1). </a:t>
            </a:r>
            <a:r>
              <a:rPr lang="en-US" sz="3026" u="sng">
                <a:solidFill>
                  <a:srgbClr val="00CCFF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https://doi.org/10.35844/001c.35634</a:t>
            </a:r>
            <a:r>
              <a:rPr lang="en-US" sz="3525">
                <a:solidFill>
                  <a:srgbClr val="00CCFF"/>
                </a:solidFill>
              </a:rPr>
              <a:t> </a:t>
            </a:r>
            <a:r>
              <a:rPr lang="en-US" sz="3525">
                <a:solidFill>
                  <a:srgbClr val="F47F30"/>
                </a:solidFill>
              </a:rPr>
              <a:t>  </a:t>
            </a:r>
            <a:endParaRPr sz="3525">
              <a:solidFill>
                <a:srgbClr val="F47F30"/>
              </a:solidFill>
            </a:endParaRPr>
          </a:p>
          <a:p>
            <a:pPr indent="-324833" lvl="1" marL="67506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926"/>
              <a:buChar char="•"/>
            </a:pPr>
            <a:r>
              <a:rPr lang="en-US" sz="2926">
                <a:solidFill>
                  <a:srgbClr val="000000"/>
                </a:solidFill>
              </a:rPr>
              <a:t>Wolf, GI. &amp; De Groot, M. (2020). A Conceptual Framework for Personal Science. Front. Comput. Sci. 2:21. doi: </a:t>
            </a:r>
            <a:r>
              <a:rPr lang="en-US" sz="2926">
                <a:solidFill>
                  <a:srgbClr val="00CCFF"/>
                </a:solidFill>
              </a:rPr>
              <a:t>10.3389/fcomp.2020.00021</a:t>
            </a:r>
            <a:r>
              <a:rPr lang="en-US" sz="2926">
                <a:solidFill>
                  <a:srgbClr val="000000"/>
                </a:solidFill>
              </a:rPr>
              <a:t> </a:t>
            </a:r>
            <a:endParaRPr sz="2926">
              <a:solidFill>
                <a:srgbClr val="000000"/>
              </a:solidFill>
            </a:endParaRPr>
          </a:p>
          <a:p>
            <a:pPr indent="-324833" lvl="1" marL="67506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926"/>
              <a:buChar char="•"/>
            </a:pPr>
            <a:r>
              <a:rPr lang="en-US" sz="2926">
                <a:solidFill>
                  <a:srgbClr val="000000"/>
                </a:solidFill>
              </a:rPr>
              <a:t>European Commission, Directorate-General for Research and Innovation. (2020). Citizen science and citizen engagement: achievements in Horizon 2020 and recommendations on the way forward. Publications Office. </a:t>
            </a:r>
            <a:r>
              <a:rPr lang="en-US" sz="2926" u="sng">
                <a:solidFill>
                  <a:srgbClr val="00CCFF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https://data.europa.eu/doi/10.2777/05286</a:t>
            </a:r>
            <a:r>
              <a:rPr lang="en-US" sz="2926">
                <a:solidFill>
                  <a:srgbClr val="00CCFF"/>
                </a:solidFill>
              </a:rPr>
              <a:t> </a:t>
            </a:r>
            <a:endParaRPr sz="2926">
              <a:solidFill>
                <a:srgbClr val="00CCFF"/>
              </a:solidFill>
            </a:endParaRPr>
          </a:p>
          <a:p>
            <a:pPr indent="-324833" lvl="1" marL="675064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926"/>
              <a:buChar char="•"/>
            </a:pPr>
            <a:r>
              <a:rPr lang="en-US" sz="2926">
                <a:solidFill>
                  <a:srgbClr val="000000"/>
                </a:solidFill>
              </a:rPr>
              <a:t>The University of British Columbia. (February 2024). Patient-Oriented Research and Community-Based Health Research. </a:t>
            </a:r>
            <a:r>
              <a:rPr lang="en-US" sz="2926" u="sng">
                <a:solidFill>
                  <a:srgbClr val="00CCFF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https://guides.library.ubc.ca/por</a:t>
            </a:r>
            <a:r>
              <a:rPr lang="en-US" sz="2926">
                <a:solidFill>
                  <a:srgbClr val="000000"/>
                </a:solidFill>
              </a:rPr>
              <a:t> </a:t>
            </a:r>
            <a:endParaRPr b="0" i="0" sz="3126" u="none" cap="none" strike="noStrike">
              <a:solidFill>
                <a:srgbClr val="F47F3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5"/>
          <p:cNvSpPr/>
          <p:nvPr/>
        </p:nvSpPr>
        <p:spPr>
          <a:xfrm>
            <a:off x="6662928" y="8726424"/>
            <a:ext cx="978408" cy="978408"/>
          </a:xfrm>
          <a:custGeom>
            <a:rect b="b" l="l" r="r" t="t"/>
            <a:pathLst>
              <a:path extrusionOk="0" h="978408" w="978408">
                <a:moveTo>
                  <a:pt x="0" y="0"/>
                </a:moveTo>
                <a:lnTo>
                  <a:pt x="978408" y="0"/>
                </a:lnTo>
                <a:lnTo>
                  <a:pt x="978408" y="978408"/>
                </a:lnTo>
                <a:lnTo>
                  <a:pt x="0" y="9784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8" name="Google Shape;318;p15"/>
          <p:cNvSpPr/>
          <p:nvPr/>
        </p:nvSpPr>
        <p:spPr>
          <a:xfrm>
            <a:off x="7818120" y="8726424"/>
            <a:ext cx="978408" cy="978408"/>
          </a:xfrm>
          <a:custGeom>
            <a:rect b="b" l="l" r="r" t="t"/>
            <a:pathLst>
              <a:path extrusionOk="0" h="978408" w="978408">
                <a:moveTo>
                  <a:pt x="0" y="0"/>
                </a:moveTo>
                <a:lnTo>
                  <a:pt x="978408" y="0"/>
                </a:lnTo>
                <a:lnTo>
                  <a:pt x="978408" y="978408"/>
                </a:lnTo>
                <a:lnTo>
                  <a:pt x="0" y="9784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9" name="Google Shape;319;p15"/>
          <p:cNvSpPr/>
          <p:nvPr/>
        </p:nvSpPr>
        <p:spPr>
          <a:xfrm>
            <a:off x="8970264" y="8726424"/>
            <a:ext cx="1088136" cy="1069848"/>
          </a:xfrm>
          <a:custGeom>
            <a:rect b="b" l="l" r="r" t="t"/>
            <a:pathLst>
              <a:path extrusionOk="0" h="1069848" w="1088136">
                <a:moveTo>
                  <a:pt x="0" y="0"/>
                </a:moveTo>
                <a:lnTo>
                  <a:pt x="1088136" y="0"/>
                </a:lnTo>
                <a:lnTo>
                  <a:pt x="1088136" y="1069848"/>
                </a:lnTo>
                <a:lnTo>
                  <a:pt x="0" y="10698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6321" l="-25278" r="-27332" t="-28410"/>
            </a:stretch>
          </a:blipFill>
          <a:ln>
            <a:noFill/>
          </a:ln>
        </p:spPr>
      </p:sp>
      <p:sp>
        <p:nvSpPr>
          <p:cNvPr id="320" name="Google Shape;320;p15"/>
          <p:cNvSpPr/>
          <p:nvPr/>
        </p:nvSpPr>
        <p:spPr>
          <a:xfrm>
            <a:off x="10174224" y="8726434"/>
            <a:ext cx="1039368" cy="1027166"/>
          </a:xfrm>
          <a:custGeom>
            <a:rect b="b" l="l" r="r" t="t"/>
            <a:pathLst>
              <a:path extrusionOk="0" h="1027166" w="1039368">
                <a:moveTo>
                  <a:pt x="0" y="0"/>
                </a:moveTo>
                <a:lnTo>
                  <a:pt x="1039368" y="0"/>
                </a:lnTo>
                <a:lnTo>
                  <a:pt x="1039368" y="1027166"/>
                </a:lnTo>
                <a:lnTo>
                  <a:pt x="0" y="10271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1" name="Google Shape;321;p15"/>
          <p:cNvGrpSpPr/>
          <p:nvPr/>
        </p:nvGrpSpPr>
        <p:grpSpPr>
          <a:xfrm>
            <a:off x="-4080955" y="4002371"/>
            <a:ext cx="8227681" cy="8586357"/>
            <a:chOff x="0" y="0"/>
            <a:chExt cx="918962" cy="959023"/>
          </a:xfrm>
        </p:grpSpPr>
        <p:sp>
          <p:nvSpPr>
            <p:cNvPr id="322" name="Google Shape;322;p15"/>
            <p:cNvSpPr/>
            <p:nvPr/>
          </p:nvSpPr>
          <p:spPr>
            <a:xfrm>
              <a:off x="0" y="0"/>
              <a:ext cx="918962" cy="959023"/>
            </a:xfrm>
            <a:custGeom>
              <a:rect b="b" l="l" r="r" t="t"/>
              <a:pathLst>
                <a:path extrusionOk="0" h="959023" w="918962">
                  <a:moveTo>
                    <a:pt x="459481" y="0"/>
                  </a:moveTo>
                  <a:cubicBezTo>
                    <a:pt x="205717" y="0"/>
                    <a:pt x="0" y="214685"/>
                    <a:pt x="0" y="479511"/>
                  </a:cubicBezTo>
                  <a:cubicBezTo>
                    <a:pt x="0" y="744338"/>
                    <a:pt x="205717" y="959023"/>
                    <a:pt x="459481" y="959023"/>
                  </a:cubicBezTo>
                  <a:cubicBezTo>
                    <a:pt x="713245" y="959023"/>
                    <a:pt x="918962" y="744338"/>
                    <a:pt x="918962" y="479511"/>
                  </a:cubicBezTo>
                  <a:cubicBezTo>
                    <a:pt x="918962" y="214685"/>
                    <a:pt x="713245" y="0"/>
                    <a:pt x="459481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5"/>
            <p:cNvSpPr txBox="1"/>
            <p:nvPr/>
          </p:nvSpPr>
          <p:spPr>
            <a:xfrm>
              <a:off x="86153" y="42283"/>
              <a:ext cx="746656" cy="826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4" name="Google Shape;324;p15"/>
          <p:cNvGrpSpPr/>
          <p:nvPr/>
        </p:nvGrpSpPr>
        <p:grpSpPr>
          <a:xfrm>
            <a:off x="14311017" y="-3099659"/>
            <a:ext cx="7677939" cy="8012649"/>
            <a:chOff x="0" y="0"/>
            <a:chExt cx="918962" cy="959023"/>
          </a:xfrm>
        </p:grpSpPr>
        <p:sp>
          <p:nvSpPr>
            <p:cNvPr id="325" name="Google Shape;325;p15"/>
            <p:cNvSpPr/>
            <p:nvPr/>
          </p:nvSpPr>
          <p:spPr>
            <a:xfrm>
              <a:off x="0" y="0"/>
              <a:ext cx="918962" cy="959023"/>
            </a:xfrm>
            <a:custGeom>
              <a:rect b="b" l="l" r="r" t="t"/>
              <a:pathLst>
                <a:path extrusionOk="0" h="959023" w="918962">
                  <a:moveTo>
                    <a:pt x="459481" y="0"/>
                  </a:moveTo>
                  <a:cubicBezTo>
                    <a:pt x="205717" y="0"/>
                    <a:pt x="0" y="214685"/>
                    <a:pt x="0" y="479511"/>
                  </a:cubicBezTo>
                  <a:cubicBezTo>
                    <a:pt x="0" y="744338"/>
                    <a:pt x="205717" y="959023"/>
                    <a:pt x="459481" y="959023"/>
                  </a:cubicBezTo>
                  <a:cubicBezTo>
                    <a:pt x="713245" y="959023"/>
                    <a:pt x="918962" y="744338"/>
                    <a:pt x="918962" y="479511"/>
                  </a:cubicBezTo>
                  <a:cubicBezTo>
                    <a:pt x="918962" y="214685"/>
                    <a:pt x="713245" y="0"/>
                    <a:pt x="459481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5"/>
            <p:cNvSpPr txBox="1"/>
            <p:nvPr/>
          </p:nvSpPr>
          <p:spPr>
            <a:xfrm>
              <a:off x="86153" y="42283"/>
              <a:ext cx="746656" cy="826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7" name="Google Shape;327;p15"/>
          <p:cNvSpPr/>
          <p:nvPr/>
        </p:nvSpPr>
        <p:spPr>
          <a:xfrm>
            <a:off x="6411594" y="1477008"/>
            <a:ext cx="5429011" cy="1459047"/>
          </a:xfrm>
          <a:custGeom>
            <a:rect b="b" l="l" r="r" t="t"/>
            <a:pathLst>
              <a:path extrusionOk="0" h="1459047" w="5429011">
                <a:moveTo>
                  <a:pt x="0" y="0"/>
                </a:moveTo>
                <a:lnTo>
                  <a:pt x="5429012" y="0"/>
                </a:lnTo>
                <a:lnTo>
                  <a:pt x="5429012" y="1459047"/>
                </a:lnTo>
                <a:lnTo>
                  <a:pt x="0" y="14590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8" name="Google Shape;328;p15"/>
          <p:cNvGrpSpPr/>
          <p:nvPr/>
        </p:nvGrpSpPr>
        <p:grpSpPr>
          <a:xfrm>
            <a:off x="16634655" y="4102830"/>
            <a:ext cx="1249290" cy="1249290"/>
            <a:chOff x="0" y="0"/>
            <a:chExt cx="812800" cy="812800"/>
          </a:xfrm>
        </p:grpSpPr>
        <p:sp>
          <p:nvSpPr>
            <p:cNvPr id="329" name="Google Shape;329;p1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954F">
                <a:alpha val="8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1" name="Google Shape;331;p15"/>
          <p:cNvGrpSpPr/>
          <p:nvPr/>
        </p:nvGrpSpPr>
        <p:grpSpPr>
          <a:xfrm>
            <a:off x="237743" y="3578645"/>
            <a:ext cx="1048371" cy="1048371"/>
            <a:chOff x="0" y="0"/>
            <a:chExt cx="812800" cy="812800"/>
          </a:xfrm>
        </p:grpSpPr>
        <p:sp>
          <p:nvSpPr>
            <p:cNvPr id="332" name="Google Shape;332;p1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954F">
                <a:alpha val="8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4" name="Google Shape;334;p15"/>
          <p:cNvSpPr txBox="1"/>
          <p:nvPr/>
        </p:nvSpPr>
        <p:spPr>
          <a:xfrm>
            <a:off x="4946506" y="3429000"/>
            <a:ext cx="8564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58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F47F30"/>
                </a:solidFill>
                <a:latin typeface="Arial"/>
                <a:ea typeface="Arial"/>
                <a:cs typeface="Arial"/>
                <a:sym typeface="Arial"/>
              </a:rPr>
              <a:t>Σ</a:t>
            </a:r>
            <a:r>
              <a:rPr lang="en-US" sz="6000">
                <a:solidFill>
                  <a:srgbClr val="F47F30"/>
                </a:solidFill>
              </a:rPr>
              <a:t>ας ευχαριστούμε</a:t>
            </a:r>
            <a:r>
              <a:rPr b="0" i="0" lang="en-US" sz="6000" u="none" cap="none" strike="noStrike">
                <a:solidFill>
                  <a:srgbClr val="F47F3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5"/>
          <p:cNvSpPr txBox="1"/>
          <p:nvPr/>
        </p:nvSpPr>
        <p:spPr>
          <a:xfrm>
            <a:off x="4250663" y="5204161"/>
            <a:ext cx="9956400" cy="17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15"/>
              <a:buFont typeface="Arial"/>
              <a:buNone/>
            </a:pPr>
            <a:r>
              <a:rPr b="0" i="0" lang="en-US" sz="4615" u="none" cap="none" strike="noStrike">
                <a:solidFill>
                  <a:srgbClr val="61C2DC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-US" sz="4615">
                <a:solidFill>
                  <a:srgbClr val="61C2DC"/>
                </a:solidFill>
              </a:rPr>
              <a:t>eb2Learn</a:t>
            </a:r>
            <a:r>
              <a:rPr b="0" i="0" lang="en-US" sz="4615" u="none" cap="none" strike="noStrike">
                <a:solidFill>
                  <a:srgbClr val="61C2DC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15"/>
              <a:buFont typeface="Arial"/>
              <a:buNone/>
            </a:pPr>
            <a:r>
              <a:rPr lang="en-US" sz="4615" u="sng">
                <a:hlinkClick r:id="rId8"/>
              </a:rPr>
              <a:t>https://web2learn.eu/</a:t>
            </a:r>
            <a:r>
              <a:rPr lang="en-US" sz="4615"/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15"/>
          <p:cNvSpPr txBox="1"/>
          <p:nvPr/>
        </p:nvSpPr>
        <p:spPr>
          <a:xfrm>
            <a:off x="7012153" y="7740703"/>
            <a:ext cx="42279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18"/>
              <a:buFont typeface="Arial"/>
              <a:buNone/>
            </a:pPr>
            <a:r>
              <a:rPr b="0" i="0" lang="en-US" sz="3018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</a:t>
            </a:r>
            <a:r>
              <a:rPr lang="en-US" sz="3018"/>
              <a:t>κολουθήστε μας</a:t>
            </a:r>
            <a:r>
              <a:rPr b="0" i="0" lang="en-US" sz="3018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/>
          <p:nvPr/>
        </p:nvSpPr>
        <p:spPr>
          <a:xfrm rot="-2568480">
            <a:off x="-1654355" y="5186254"/>
            <a:ext cx="4511993" cy="6506051"/>
          </a:xfrm>
          <a:custGeom>
            <a:rect b="b" l="l" r="r" t="t"/>
            <a:pathLst>
              <a:path extrusionOk="0" h="8674735" w="6015990">
                <a:moveTo>
                  <a:pt x="5688711" y="0"/>
                </a:moveTo>
                <a:lnTo>
                  <a:pt x="0" y="6141466"/>
                </a:lnTo>
                <a:lnTo>
                  <a:pt x="2734945" y="8674735"/>
                </a:lnTo>
                <a:lnTo>
                  <a:pt x="6015990" y="8549132"/>
                </a:lnTo>
                <a:lnTo>
                  <a:pt x="5914009" y="5885688"/>
                </a:lnTo>
                <a:lnTo>
                  <a:pt x="568871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4875" l="-145766" r="0" t="-35793"/>
            </a:stretch>
          </a:blipFill>
          <a:ln>
            <a:noFill/>
          </a:ln>
        </p:spPr>
      </p:sp>
      <p:sp>
        <p:nvSpPr>
          <p:cNvPr id="106" name="Google Shape;106;p2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7" name="Google Shape;107;p2"/>
          <p:cNvSpPr/>
          <p:nvPr/>
        </p:nvSpPr>
        <p:spPr>
          <a:xfrm rot="-535140">
            <a:off x="10253474" y="6574486"/>
            <a:ext cx="9958292" cy="4136136"/>
          </a:xfrm>
          <a:custGeom>
            <a:rect b="b" l="l" r="r" t="t"/>
            <a:pathLst>
              <a:path extrusionOk="0" h="5514848" w="13277723">
                <a:moveTo>
                  <a:pt x="13277723" y="0"/>
                </a:moveTo>
                <a:lnTo>
                  <a:pt x="0" y="203073"/>
                </a:lnTo>
                <a:lnTo>
                  <a:pt x="51562" y="3574923"/>
                </a:lnTo>
                <a:lnTo>
                  <a:pt x="12412218" y="5514848"/>
                </a:lnTo>
                <a:lnTo>
                  <a:pt x="13277723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47824" l="0" r="-26323" t="-912"/>
            </a:stretch>
          </a:blipFill>
          <a:ln>
            <a:noFill/>
          </a:ln>
        </p:spPr>
      </p:sp>
      <p:sp>
        <p:nvSpPr>
          <p:cNvPr id="108" name="Google Shape;108;p2"/>
          <p:cNvSpPr/>
          <p:nvPr/>
        </p:nvSpPr>
        <p:spPr>
          <a:xfrm>
            <a:off x="9546336" y="1152144"/>
            <a:ext cx="8159496" cy="7769352"/>
          </a:xfrm>
          <a:custGeom>
            <a:rect b="b" l="l" r="r" t="t"/>
            <a:pathLst>
              <a:path extrusionOk="0" h="7769352" w="8159496">
                <a:moveTo>
                  <a:pt x="0" y="0"/>
                </a:moveTo>
                <a:lnTo>
                  <a:pt x="8159496" y="0"/>
                </a:lnTo>
                <a:lnTo>
                  <a:pt x="8159496" y="7769352"/>
                </a:lnTo>
                <a:lnTo>
                  <a:pt x="0" y="7769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9" name="Google Shape;109;p2"/>
          <p:cNvSpPr txBox="1"/>
          <p:nvPr/>
        </p:nvSpPr>
        <p:spPr>
          <a:xfrm>
            <a:off x="2098797" y="3174650"/>
            <a:ext cx="50880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Υπηρεσίες e-learning.</a:t>
            </a:r>
            <a:endParaRPr/>
          </a:p>
        </p:txBody>
      </p:sp>
      <p:sp>
        <p:nvSpPr>
          <p:cNvPr id="110" name="Google Shape;110;p2"/>
          <p:cNvSpPr txBox="1"/>
          <p:nvPr/>
        </p:nvSpPr>
        <p:spPr>
          <a:xfrm>
            <a:off x="1873104" y="8824575"/>
            <a:ext cx="75990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Ελληνικό Μεσογειακό Πανεπιστήμιο.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1889377" y="7615500"/>
            <a:ext cx="79044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παγκόσμιο επίπεδο: Agence Universitaire de </a:t>
            </a:r>
            <a:endParaRPr/>
          </a:p>
        </p:txBody>
      </p:sp>
      <p:sp>
        <p:nvSpPr>
          <p:cNvPr id="112" name="Google Shape;112;p2"/>
          <p:cNvSpPr txBox="1"/>
          <p:nvPr/>
        </p:nvSpPr>
        <p:spPr>
          <a:xfrm>
            <a:off x="1221029" y="2605345"/>
            <a:ext cx="2705243" cy="4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• Αναπτύσσουμε:</a:t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1889376" y="8204825"/>
            <a:ext cx="71811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la Francophonie (2020-); εθνικό</a:t>
            </a:r>
            <a:r>
              <a:rPr lang="en-US" sz="2712">
                <a:latin typeface="IBM Plex Sans"/>
                <a:ea typeface="IBM Plex Sans"/>
                <a:cs typeface="IBM Plex Sans"/>
                <a:sym typeface="IBM Plex Sans"/>
              </a:rPr>
              <a:t> </a:t>
            </a: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επίπεδο: 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1406750" y="3661400"/>
            <a:ext cx="7904400" cy="51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F47F30"/>
                </a:solidFill>
                <a:latin typeface="IBM Plex Sans"/>
                <a:ea typeface="IBM Plex Sans"/>
                <a:cs typeface="IBM Plex Sans"/>
                <a:sym typeface="IBM Plex Sans"/>
              </a:rPr>
              <a:t>⚬Προσαρμοσμένες λύσεις λογισμικού </a:t>
            </a: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για </a:t>
            </a:r>
            <a:endParaRPr/>
          </a:p>
          <a:p>
            <a:pPr indent="0" lvl="0" marL="0" marR="0" rtl="0" algn="l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       την κάλυψη των αναγκών της ψηφιακής </a:t>
            </a:r>
            <a:endParaRPr/>
          </a:p>
          <a:p>
            <a:pPr indent="0" lvl="0" marL="0" marR="0" rtl="0" algn="l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        εκπαίδευσης.</a:t>
            </a:r>
            <a:endParaRPr/>
          </a:p>
          <a:p>
            <a:pPr indent="0" lvl="0" marL="0" marR="0" rtl="0" algn="l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F47F30"/>
                </a:solidFill>
                <a:latin typeface="IBM Plex Sans"/>
                <a:ea typeface="IBM Plex Sans"/>
                <a:cs typeface="IBM Plex Sans"/>
                <a:sym typeface="IBM Plex Sans"/>
              </a:rPr>
              <a:t>•Ενεργή σε Ευρωπαϊκά προγράμματα</a:t>
            </a:r>
            <a:endParaRPr/>
          </a:p>
          <a:p>
            <a:pPr indent="0" lvl="0" marL="0" marR="0" rtl="0" algn="r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(Erasmus+, Horizon Europe, εθνικά κονδύλια).</a:t>
            </a:r>
            <a:endParaRPr/>
          </a:p>
          <a:p>
            <a:pPr indent="0" lvl="0" marL="0" marR="0" rtl="0" algn="l">
              <a:lnSpc>
                <a:spcPct val="1675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2" u="none" cap="none" strike="noStrike">
                <a:solidFill>
                  <a:srgbClr val="F47F30"/>
                </a:solidFill>
                <a:latin typeface="IBM Plex Sans"/>
                <a:ea typeface="IBM Plex Sans"/>
                <a:cs typeface="IBM Plex Sans"/>
                <a:sym typeface="IBM Plex Sans"/>
              </a:rPr>
              <a:t>•Οι πελάτες μας το 2023</a:t>
            </a:r>
            <a: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(ενδεικτικά): </a:t>
            </a:r>
            <a:b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</a:br>
            <a:br>
              <a:rPr b="0" i="0" lang="en-US" sz="271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</a:b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1708661" y="3109732"/>
            <a:ext cx="164440" cy="5010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⚬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787496" y="938998"/>
            <a:ext cx="5485200" cy="14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10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Η Web2Learn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010" u="none" cap="none" strike="noStrike">
              <a:solidFill>
                <a:srgbClr val="00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•Έτος ίδρυσης: 2014.</a:t>
            </a:r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13816125" y="2410700"/>
            <a:ext cx="3624000" cy="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73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Τεχνογνωσία στην επαγγελματική κατάρτιση, </a:t>
            </a:r>
            <a:endParaRPr/>
          </a:p>
        </p:txBody>
      </p:sp>
      <p:sp>
        <p:nvSpPr>
          <p:cNvPr id="118" name="Google Shape;118;p2"/>
          <p:cNvSpPr txBox="1"/>
          <p:nvPr/>
        </p:nvSpPr>
        <p:spPr>
          <a:xfrm>
            <a:off x="14072626" y="3830700"/>
            <a:ext cx="36240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επιστήμη των πολιτών και </a:t>
            </a:r>
            <a:endParaRPr/>
          </a:p>
        </p:txBody>
      </p:sp>
      <p:sp>
        <p:nvSpPr>
          <p:cNvPr id="119" name="Google Shape;119;p2"/>
          <p:cNvSpPr txBox="1"/>
          <p:nvPr/>
        </p:nvSpPr>
        <p:spPr>
          <a:xfrm>
            <a:off x="13955325" y="4268925"/>
            <a:ext cx="38586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8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την κοινωνική καινοτομία</a:t>
            </a:r>
            <a:endParaRPr/>
          </a:p>
        </p:txBody>
      </p:sp>
      <p:sp>
        <p:nvSpPr>
          <p:cNvPr id="120" name="Google Shape;120;p2"/>
          <p:cNvSpPr txBox="1"/>
          <p:nvPr/>
        </p:nvSpPr>
        <p:spPr>
          <a:xfrm>
            <a:off x="14034523" y="3392175"/>
            <a:ext cx="36240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8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την ανοικτή μάθηση, την </a:t>
            </a:r>
            <a:endParaRPr/>
          </a:p>
        </p:txBody>
      </p:sp>
      <p:sp>
        <p:nvSpPr>
          <p:cNvPr id="121" name="Google Shape;121;p2"/>
          <p:cNvSpPr txBox="1"/>
          <p:nvPr/>
        </p:nvSpPr>
        <p:spPr>
          <a:xfrm>
            <a:off x="10521133" y="3004575"/>
            <a:ext cx="2341500" cy="11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7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87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17 έργα σε εξέλιξη</a:t>
            </a:r>
            <a:endParaRPr/>
          </a:p>
        </p:txBody>
      </p:sp>
      <p:sp>
        <p:nvSpPr>
          <p:cNvPr id="122" name="Google Shape;122;p2"/>
          <p:cNvSpPr txBox="1"/>
          <p:nvPr/>
        </p:nvSpPr>
        <p:spPr>
          <a:xfrm>
            <a:off x="10320135" y="6097075"/>
            <a:ext cx="27054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84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92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&gt; 2500 εκπαιδευόμενοι</a:t>
            </a:r>
            <a:endParaRPr/>
          </a:p>
        </p:txBody>
      </p:sp>
      <p:sp>
        <p:nvSpPr>
          <p:cNvPr id="123" name="Google Shape;123;p2"/>
          <p:cNvSpPr txBox="1"/>
          <p:nvPr/>
        </p:nvSpPr>
        <p:spPr>
          <a:xfrm>
            <a:off x="15232637" y="5704370"/>
            <a:ext cx="1010374" cy="3926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Τομείς: </a:t>
            </a:r>
            <a:endParaRPr/>
          </a:p>
        </p:txBody>
      </p:sp>
      <p:sp>
        <p:nvSpPr>
          <p:cNvPr id="124" name="Google Shape;124;p2"/>
          <p:cNvSpPr txBox="1"/>
          <p:nvPr/>
        </p:nvSpPr>
        <p:spPr>
          <a:xfrm>
            <a:off x="14814797" y="6686075"/>
            <a:ext cx="29829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ΕΕΚ, Σχολική </a:t>
            </a:r>
            <a:endParaRPr/>
          </a:p>
        </p:txBody>
      </p:sp>
      <p:sp>
        <p:nvSpPr>
          <p:cNvPr id="125" name="Google Shape;125;p2"/>
          <p:cNvSpPr txBox="1"/>
          <p:nvPr/>
        </p:nvSpPr>
        <p:spPr>
          <a:xfrm>
            <a:off x="14814801" y="7177050"/>
            <a:ext cx="24366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Εκπαίδευση</a:t>
            </a:r>
            <a:endParaRPr/>
          </a:p>
        </p:txBody>
      </p:sp>
      <p:sp>
        <p:nvSpPr>
          <p:cNvPr id="126" name="Google Shape;126;p2"/>
          <p:cNvSpPr txBox="1"/>
          <p:nvPr/>
        </p:nvSpPr>
        <p:spPr>
          <a:xfrm>
            <a:off x="14034527" y="6194800"/>
            <a:ext cx="41487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6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Τριτοβάθμια Εκπαίδευση,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"/>
          <p:cNvSpPr/>
          <p:nvPr/>
        </p:nvSpPr>
        <p:spPr>
          <a:xfrm rot="10800000">
            <a:off x="-1296090" y="-864606"/>
            <a:ext cx="6848856" cy="6409944"/>
          </a:xfrm>
          <a:custGeom>
            <a:rect b="b" l="l" r="r" t="t"/>
            <a:pathLst>
              <a:path extrusionOk="0" h="6409944" w="6848856">
                <a:moveTo>
                  <a:pt x="0" y="0"/>
                </a:moveTo>
                <a:lnTo>
                  <a:pt x="6848856" y="0"/>
                </a:lnTo>
                <a:lnTo>
                  <a:pt x="6848856" y="6409944"/>
                </a:lnTo>
                <a:lnTo>
                  <a:pt x="0" y="640994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97335" l="0" r="-79124" t="0"/>
            </a:stretch>
          </a:blipFill>
          <a:ln>
            <a:noFill/>
          </a:ln>
        </p:spPr>
      </p:sp>
      <p:sp>
        <p:nvSpPr>
          <p:cNvPr id="132" name="Google Shape;132;p3"/>
          <p:cNvSpPr/>
          <p:nvPr/>
        </p:nvSpPr>
        <p:spPr>
          <a:xfrm>
            <a:off x="13626091" y="6541008"/>
            <a:ext cx="4888992" cy="3745992"/>
          </a:xfrm>
          <a:custGeom>
            <a:rect b="b" l="l" r="r" t="t"/>
            <a:pathLst>
              <a:path extrusionOk="0" h="3745992" w="4888992">
                <a:moveTo>
                  <a:pt x="0" y="0"/>
                </a:moveTo>
                <a:lnTo>
                  <a:pt x="4888992" y="0"/>
                </a:lnTo>
                <a:lnTo>
                  <a:pt x="4888992" y="3745992"/>
                </a:lnTo>
                <a:lnTo>
                  <a:pt x="0" y="37459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63462" l="0" r="-101930" t="0"/>
            </a:stretch>
          </a:blipFill>
          <a:ln>
            <a:noFill/>
          </a:ln>
        </p:spPr>
      </p:sp>
      <p:sp>
        <p:nvSpPr>
          <p:cNvPr id="133" name="Google Shape;133;p3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4" name="Google Shape;134;p3"/>
          <p:cNvSpPr/>
          <p:nvPr/>
        </p:nvSpPr>
        <p:spPr>
          <a:xfrm rot="386707">
            <a:off x="16202683" y="92157"/>
            <a:ext cx="1780123" cy="2453804"/>
          </a:xfrm>
          <a:custGeom>
            <a:rect b="b" l="l" r="r" t="t"/>
            <a:pathLst>
              <a:path extrusionOk="0" h="2453804" w="1780123">
                <a:moveTo>
                  <a:pt x="0" y="0"/>
                </a:moveTo>
                <a:lnTo>
                  <a:pt x="1780124" y="0"/>
                </a:lnTo>
                <a:lnTo>
                  <a:pt x="1780124" y="2453804"/>
                </a:lnTo>
                <a:lnTo>
                  <a:pt x="0" y="24538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5" name="Google Shape;135;p3"/>
          <p:cNvGrpSpPr/>
          <p:nvPr/>
        </p:nvGrpSpPr>
        <p:grpSpPr>
          <a:xfrm>
            <a:off x="5087112" y="3728074"/>
            <a:ext cx="14152937" cy="2788857"/>
            <a:chOff x="0" y="-142884"/>
            <a:chExt cx="18870583" cy="3718476"/>
          </a:xfrm>
        </p:grpSpPr>
        <p:sp>
          <p:nvSpPr>
            <p:cNvPr id="136" name="Google Shape;136;p3"/>
            <p:cNvSpPr/>
            <p:nvPr/>
          </p:nvSpPr>
          <p:spPr>
            <a:xfrm rot="10800000">
              <a:off x="0" y="0"/>
              <a:ext cx="1466158" cy="1370358"/>
            </a:xfrm>
            <a:custGeom>
              <a:rect b="b" l="l" r="r" t="t"/>
              <a:pathLst>
                <a:path extrusionOk="0" h="1370358" w="1466158">
                  <a:moveTo>
                    <a:pt x="0" y="0"/>
                  </a:moveTo>
                  <a:lnTo>
                    <a:pt x="1466158" y="0"/>
                  </a:lnTo>
                  <a:lnTo>
                    <a:pt x="1466158" y="1370358"/>
                  </a:lnTo>
                  <a:lnTo>
                    <a:pt x="0" y="137035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37" name="Google Shape;137;p3"/>
            <p:cNvSpPr txBox="1"/>
            <p:nvPr/>
          </p:nvSpPr>
          <p:spPr>
            <a:xfrm>
              <a:off x="1833583" y="-142884"/>
              <a:ext cx="17037000" cy="159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775" u="none" cap="none" strike="noStrike">
                  <a:solidFill>
                    <a:srgbClr val="000000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Η επιστήμη των πολιτών</a:t>
              </a:r>
              <a:endParaRPr/>
            </a:p>
          </p:txBody>
        </p:sp>
        <p:sp>
          <p:nvSpPr>
            <p:cNvPr id="138" name="Google Shape;138;p3"/>
            <p:cNvSpPr txBox="1"/>
            <p:nvPr/>
          </p:nvSpPr>
          <p:spPr>
            <a:xfrm>
              <a:off x="5927981" y="1804888"/>
              <a:ext cx="6498070" cy="1214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8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5559" u="none" cap="none" strike="noStrike">
                  <a:solidFill>
                    <a:srgbClr val="9BBB59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Citizen Science</a:t>
              </a: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13789182" y="1754442"/>
              <a:ext cx="2440402" cy="1821150"/>
            </a:xfrm>
            <a:custGeom>
              <a:rect b="b" l="l" r="r" t="t"/>
              <a:pathLst>
                <a:path extrusionOk="0" h="1821150" w="2440402">
                  <a:moveTo>
                    <a:pt x="0" y="0"/>
                  </a:moveTo>
                  <a:lnTo>
                    <a:pt x="2440402" y="0"/>
                  </a:lnTo>
                  <a:lnTo>
                    <a:pt x="2440402" y="1821150"/>
                  </a:lnTo>
                  <a:lnTo>
                    <a:pt x="0" y="182115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  <p:pic>
        <p:nvPicPr>
          <p:cNvPr id="140" name="Google Shape;140;p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6725" y="5545350"/>
            <a:ext cx="4269586" cy="47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"/>
          <p:cNvSpPr/>
          <p:nvPr/>
        </p:nvSpPr>
        <p:spPr>
          <a:xfrm>
            <a:off x="16824960" y="0"/>
            <a:ext cx="1463040" cy="1450848"/>
          </a:xfrm>
          <a:custGeom>
            <a:rect b="b" l="l" r="r" t="t"/>
            <a:pathLst>
              <a:path extrusionOk="0" h="1450848" w="1463040">
                <a:moveTo>
                  <a:pt x="0" y="0"/>
                </a:moveTo>
                <a:lnTo>
                  <a:pt x="1463040" y="0"/>
                </a:lnTo>
                <a:lnTo>
                  <a:pt x="1463040" y="1450848"/>
                </a:lnTo>
                <a:lnTo>
                  <a:pt x="0" y="14508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620"/>
            </a:stretch>
          </a:blipFill>
          <a:ln>
            <a:noFill/>
          </a:ln>
        </p:spPr>
      </p:sp>
      <p:sp>
        <p:nvSpPr>
          <p:cNvPr id="146" name="Google Shape;146;p4"/>
          <p:cNvSpPr/>
          <p:nvPr/>
        </p:nvSpPr>
        <p:spPr>
          <a:xfrm rot="-535140">
            <a:off x="12280137" y="6810958"/>
            <a:ext cx="9958292" cy="4136136"/>
          </a:xfrm>
          <a:custGeom>
            <a:rect b="b" l="l" r="r" t="t"/>
            <a:pathLst>
              <a:path extrusionOk="0" h="5514848" w="13277723">
                <a:moveTo>
                  <a:pt x="13277723" y="0"/>
                </a:moveTo>
                <a:lnTo>
                  <a:pt x="0" y="203073"/>
                </a:lnTo>
                <a:lnTo>
                  <a:pt x="51562" y="3574923"/>
                </a:lnTo>
                <a:lnTo>
                  <a:pt x="12412218" y="5514848"/>
                </a:lnTo>
                <a:lnTo>
                  <a:pt x="13277723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47824" l="0" r="-26323" t="-912"/>
            </a:stretch>
          </a:blipFill>
          <a:ln>
            <a:noFill/>
          </a:ln>
        </p:spPr>
      </p:sp>
      <p:sp>
        <p:nvSpPr>
          <p:cNvPr id="147" name="Google Shape;147;p4"/>
          <p:cNvSpPr/>
          <p:nvPr/>
        </p:nvSpPr>
        <p:spPr>
          <a:xfrm>
            <a:off x="11442192" y="2528287"/>
            <a:ext cx="6263640" cy="6103944"/>
          </a:xfrm>
          <a:custGeom>
            <a:rect b="b" l="l" r="r" t="t"/>
            <a:pathLst>
              <a:path extrusionOk="0" h="6103944" w="6263640">
                <a:moveTo>
                  <a:pt x="0" y="0"/>
                </a:moveTo>
                <a:lnTo>
                  <a:pt x="6263640" y="0"/>
                </a:lnTo>
                <a:lnTo>
                  <a:pt x="6263640" y="6103944"/>
                </a:lnTo>
                <a:lnTo>
                  <a:pt x="0" y="610394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4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4"/>
          <p:cNvSpPr/>
          <p:nvPr/>
        </p:nvSpPr>
        <p:spPr>
          <a:xfrm>
            <a:off x="11737186" y="2730569"/>
            <a:ext cx="5695831" cy="5692282"/>
          </a:xfrm>
          <a:custGeom>
            <a:rect b="b" l="l" r="r" t="t"/>
            <a:pathLst>
              <a:path extrusionOk="0" h="5692282" w="5695831">
                <a:moveTo>
                  <a:pt x="0" y="0"/>
                </a:moveTo>
                <a:lnTo>
                  <a:pt x="5695832" y="0"/>
                </a:lnTo>
                <a:lnTo>
                  <a:pt x="5695832" y="5692283"/>
                </a:lnTo>
                <a:lnTo>
                  <a:pt x="0" y="56922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4"/>
          <p:cNvSpPr/>
          <p:nvPr/>
        </p:nvSpPr>
        <p:spPr>
          <a:xfrm rot="-5400000">
            <a:off x="-763491" y="7217835"/>
            <a:ext cx="3590163" cy="4114800"/>
          </a:xfrm>
          <a:custGeom>
            <a:rect b="b" l="l" r="r" t="t"/>
            <a:pathLst>
              <a:path extrusionOk="0" h="4114800" w="3590163">
                <a:moveTo>
                  <a:pt x="0" y="0"/>
                </a:moveTo>
                <a:lnTo>
                  <a:pt x="3590163" y="0"/>
                </a:lnTo>
                <a:lnTo>
                  <a:pt x="359016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1" name="Google Shape;151;p4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152" name="Google Shape;152;p4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4" name="Google Shape;154;p4"/>
          <p:cNvSpPr txBox="1"/>
          <p:nvPr/>
        </p:nvSpPr>
        <p:spPr>
          <a:xfrm>
            <a:off x="811974" y="634000"/>
            <a:ext cx="14059500" cy="9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98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Επιστήμη των πολιτών (ΕτΠ): Τ</a:t>
            </a:r>
            <a:r>
              <a:rPr lang="en-US" sz="6098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ι</a:t>
            </a:r>
            <a:r>
              <a:rPr b="0" i="0" lang="en-US" sz="6098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 είναι;</a:t>
            </a:r>
            <a:endParaRPr/>
          </a:p>
        </p:txBody>
      </p:sp>
      <p:sp>
        <p:nvSpPr>
          <p:cNvPr id="155" name="Google Shape;155;p4"/>
          <p:cNvSpPr txBox="1"/>
          <p:nvPr/>
        </p:nvSpPr>
        <p:spPr>
          <a:xfrm>
            <a:off x="13628000" y="8850475"/>
            <a:ext cx="27936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6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4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Image by Frits Ahlefeldt</a:t>
            </a:r>
            <a:endParaRPr/>
          </a:p>
        </p:txBody>
      </p:sp>
      <p:sp>
        <p:nvSpPr>
          <p:cNvPr id="156" name="Google Shape;156;p4"/>
          <p:cNvSpPr txBox="1"/>
          <p:nvPr/>
        </p:nvSpPr>
        <p:spPr>
          <a:xfrm>
            <a:off x="811975" y="2140100"/>
            <a:ext cx="10233600" cy="77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Συλλογικές δράσεις με σκοπό τη </a:t>
            </a:r>
            <a:r>
              <a:rPr b="1" lang="en-US" sz="3600">
                <a:solidFill>
                  <a:schemeClr val="dk1"/>
                </a:solidFill>
              </a:rPr>
              <a:t>σύμπραξη πολιτών κι επιστημόνων</a:t>
            </a:r>
            <a:r>
              <a:rPr lang="en-US" sz="3600">
                <a:solidFill>
                  <a:schemeClr val="dk1"/>
                </a:solidFill>
              </a:rPr>
              <a:t>.</a:t>
            </a:r>
            <a:endParaRPr sz="3600">
              <a:solidFill>
                <a:schemeClr val="dk1"/>
              </a:solidFill>
            </a:endParaRPr>
          </a:p>
          <a:p>
            <a:pPr indent="-457200" lvl="0" marL="45720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Ομάδες πολιτών συμπράττουν με την επιστημονική κοινότητα για την επίλυση </a:t>
            </a:r>
            <a:r>
              <a:rPr b="1" lang="en-US" sz="3600">
                <a:solidFill>
                  <a:schemeClr val="dk1"/>
                </a:solidFill>
              </a:rPr>
              <a:t>περιβαλλοντικών, ιατρικών και κοινωνικών θεμάτων</a:t>
            </a:r>
            <a:r>
              <a:rPr lang="en-US" sz="3600">
                <a:solidFill>
                  <a:schemeClr val="dk1"/>
                </a:solidFill>
              </a:rPr>
              <a:t>.</a:t>
            </a:r>
            <a:endParaRPr sz="3600">
              <a:solidFill>
                <a:schemeClr val="dk1"/>
              </a:solidFill>
            </a:endParaRPr>
          </a:p>
          <a:p>
            <a:pPr indent="-457200" lvl="0" marL="45720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Οι πολίτες </a:t>
            </a:r>
            <a:r>
              <a:rPr b="1" lang="en-US" sz="3600">
                <a:solidFill>
                  <a:schemeClr val="dk1"/>
                </a:solidFill>
              </a:rPr>
              <a:t>συλλέγουν και αναλύουν δεδομένα</a:t>
            </a:r>
            <a:r>
              <a:rPr lang="en-US" sz="3600">
                <a:solidFill>
                  <a:schemeClr val="dk1"/>
                </a:solidFill>
              </a:rPr>
              <a:t>, ερμηνεύουν και μοιράζονται ευρήματα </a:t>
            </a:r>
            <a:br>
              <a:rPr lang="en-US" sz="3600">
                <a:solidFill>
                  <a:schemeClr val="dk1"/>
                </a:solidFill>
              </a:rPr>
            </a:br>
            <a:r>
              <a:rPr lang="en-US" sz="3600">
                <a:solidFill>
                  <a:schemeClr val="dk1"/>
                </a:solidFill>
              </a:rPr>
              <a:t>(Environmental Protection Agency, 2021).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16715232" y="0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sp>
        <p:nvSpPr>
          <p:cNvPr id="162" name="Google Shape;162;p5"/>
          <p:cNvSpPr/>
          <p:nvPr/>
        </p:nvSpPr>
        <p:spPr>
          <a:xfrm rot="-255811">
            <a:off x="11395317" y="7016630"/>
            <a:ext cx="9958292" cy="4136136"/>
          </a:xfrm>
          <a:custGeom>
            <a:rect b="b" l="l" r="r" t="t"/>
            <a:pathLst>
              <a:path extrusionOk="0" h="5514848" w="13277723">
                <a:moveTo>
                  <a:pt x="13277723" y="0"/>
                </a:moveTo>
                <a:lnTo>
                  <a:pt x="0" y="203073"/>
                </a:lnTo>
                <a:lnTo>
                  <a:pt x="51562" y="3574923"/>
                </a:lnTo>
                <a:lnTo>
                  <a:pt x="12412218" y="5514848"/>
                </a:lnTo>
                <a:lnTo>
                  <a:pt x="13277723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47824" l="0" r="-26323" t="-912"/>
            </a:stretch>
          </a:blipFill>
          <a:ln>
            <a:noFill/>
          </a:ln>
        </p:spPr>
      </p:sp>
      <p:sp>
        <p:nvSpPr>
          <p:cNvPr id="163" name="Google Shape;163;p5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4" name="Google Shape;164;p5"/>
          <p:cNvGrpSpPr/>
          <p:nvPr/>
        </p:nvGrpSpPr>
        <p:grpSpPr>
          <a:xfrm>
            <a:off x="9743799" y="2833268"/>
            <a:ext cx="8247888" cy="6251448"/>
            <a:chOff x="0" y="0"/>
            <a:chExt cx="10997184" cy="8335264"/>
          </a:xfrm>
        </p:grpSpPr>
        <p:sp>
          <p:nvSpPr>
            <p:cNvPr id="165" name="Google Shape;165;p5"/>
            <p:cNvSpPr/>
            <p:nvPr/>
          </p:nvSpPr>
          <p:spPr>
            <a:xfrm>
              <a:off x="12192" y="12192"/>
              <a:ext cx="10972800" cy="8310880"/>
            </a:xfrm>
            <a:custGeom>
              <a:rect b="b" l="l" r="r" t="t"/>
              <a:pathLst>
                <a:path extrusionOk="0" h="8310880" w="10972800">
                  <a:moveTo>
                    <a:pt x="0" y="0"/>
                  </a:moveTo>
                  <a:lnTo>
                    <a:pt x="10972800" y="0"/>
                  </a:lnTo>
                  <a:lnTo>
                    <a:pt x="10972800" y="8310880"/>
                  </a:lnTo>
                  <a:lnTo>
                    <a:pt x="0" y="831088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66" name="Google Shape;166;p5"/>
            <p:cNvSpPr/>
            <p:nvPr/>
          </p:nvSpPr>
          <p:spPr>
            <a:xfrm>
              <a:off x="0" y="0"/>
              <a:ext cx="10997184" cy="8335264"/>
            </a:xfrm>
            <a:custGeom>
              <a:rect b="b" l="l" r="r" t="t"/>
              <a:pathLst>
                <a:path extrusionOk="0" h="8335264" w="10997184">
                  <a:moveTo>
                    <a:pt x="0" y="0"/>
                  </a:moveTo>
                  <a:lnTo>
                    <a:pt x="10997184" y="0"/>
                  </a:lnTo>
                  <a:lnTo>
                    <a:pt x="10997184" y="8335264"/>
                  </a:lnTo>
                  <a:lnTo>
                    <a:pt x="0" y="833526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  <p:grpSp>
        <p:nvGrpSpPr>
          <p:cNvPr id="167" name="Google Shape;167;p5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168" name="Google Shape;168;p5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0" name="Google Shape;170;p5"/>
          <p:cNvSpPr txBox="1"/>
          <p:nvPr/>
        </p:nvSpPr>
        <p:spPr>
          <a:xfrm>
            <a:off x="937576" y="707525"/>
            <a:ext cx="155313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906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Παράδειγμα δράσης ΕτΠ: ποιότητα νερού</a:t>
            </a:r>
            <a:endParaRPr/>
          </a:p>
        </p:txBody>
      </p:sp>
      <p:sp>
        <p:nvSpPr>
          <p:cNvPr id="171" name="Google Shape;171;p5"/>
          <p:cNvSpPr txBox="1"/>
          <p:nvPr/>
        </p:nvSpPr>
        <p:spPr>
          <a:xfrm>
            <a:off x="897850" y="2258875"/>
            <a:ext cx="9054900" cy="6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19100" lvl="0" marL="457200" marR="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-US" sz="3000"/>
              <a:t>Παγκόσμια Ημέρα καταγραφής της ποιότητας του νερού (World Water Monitoring Day)</a:t>
            </a:r>
            <a:endParaRPr sz="3000"/>
          </a:p>
          <a:p>
            <a:pPr indent="-419100" lvl="0" marL="457200" marR="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-US" sz="3000"/>
              <a:t>Πολίτες εξοπλίζονται με ειδικά εργαλεία καταγραφής της ποιότητας του νερού και αναλύουμε πηγές νερού (πχ λίμνες, ποτάμια, θάλασσα, ρυάκια, ρέματα, κτλ.).</a:t>
            </a:r>
            <a:endParaRPr sz="3000"/>
          </a:p>
          <a:p>
            <a:pPr indent="-419100" lvl="0" marL="457200" marR="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Τα στοιχεία καταχωρούνται και είναι προσβάσιμα στο διαδικτυακό χώρο της πρωτοβουλίας.</a:t>
            </a:r>
            <a:endParaRPr sz="3000"/>
          </a:p>
          <a:p>
            <a:pPr indent="-419100" lvl="0" marL="457200" marR="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Σύνδεσμος: </a:t>
            </a:r>
            <a:r>
              <a:rPr lang="en-US" sz="3000" u="sng">
                <a:solidFill>
                  <a:srgbClr val="0000FF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https://www.monitorwater.org/</a:t>
            </a:r>
            <a:r>
              <a:rPr lang="en-US" sz="3000"/>
              <a:t>  </a:t>
            </a:r>
            <a:endParaRPr sz="3000"/>
          </a:p>
          <a:p>
            <a:pPr indent="0" lvl="0" marL="0" marR="0" rtl="0" algn="l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96"/>
              <a:buFont typeface="Arial"/>
              <a:buNone/>
            </a:pPr>
            <a:r>
              <a:t/>
            </a:r>
            <a:endParaRPr b="0" i="0" sz="269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311650" y="8053400"/>
            <a:ext cx="6768900" cy="208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"/>
          <p:cNvSpPr/>
          <p:nvPr/>
        </p:nvSpPr>
        <p:spPr>
          <a:xfrm>
            <a:off x="16715232" y="-122900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grpSp>
        <p:nvGrpSpPr>
          <p:cNvPr id="178" name="Google Shape;178;p6"/>
          <p:cNvGrpSpPr/>
          <p:nvPr/>
        </p:nvGrpSpPr>
        <p:grpSpPr>
          <a:xfrm>
            <a:off x="-672435" y="75533"/>
            <a:ext cx="16539361" cy="1531725"/>
            <a:chOff x="0" y="-47625"/>
            <a:chExt cx="4356046" cy="403417"/>
          </a:xfrm>
        </p:grpSpPr>
        <p:sp>
          <p:nvSpPr>
            <p:cNvPr id="179" name="Google Shape;179;p6"/>
            <p:cNvSpPr/>
            <p:nvPr/>
          </p:nvSpPr>
          <p:spPr>
            <a:xfrm>
              <a:off x="0" y="0"/>
              <a:ext cx="4356046" cy="355792"/>
            </a:xfrm>
            <a:custGeom>
              <a:rect b="b" l="l" r="r" t="t"/>
              <a:pathLst>
                <a:path extrusionOk="0" h="355792" w="4356046">
                  <a:moveTo>
                    <a:pt x="46809" y="0"/>
                  </a:moveTo>
                  <a:lnTo>
                    <a:pt x="4309237" y="0"/>
                  </a:lnTo>
                  <a:cubicBezTo>
                    <a:pt x="4335088" y="0"/>
                    <a:pt x="4356046" y="20957"/>
                    <a:pt x="4356046" y="46809"/>
                  </a:cubicBezTo>
                  <a:lnTo>
                    <a:pt x="4356046" y="308983"/>
                  </a:lnTo>
                  <a:cubicBezTo>
                    <a:pt x="4356046" y="334835"/>
                    <a:pt x="4335088" y="355792"/>
                    <a:pt x="4309237" y="355792"/>
                  </a:cubicBezTo>
                  <a:lnTo>
                    <a:pt x="46809" y="355792"/>
                  </a:lnTo>
                  <a:cubicBezTo>
                    <a:pt x="20957" y="355792"/>
                    <a:pt x="0" y="334835"/>
                    <a:pt x="0" y="308983"/>
                  </a:cubicBezTo>
                  <a:lnTo>
                    <a:pt x="0" y="46809"/>
                  </a:lnTo>
                  <a:cubicBezTo>
                    <a:pt x="0" y="20957"/>
                    <a:pt x="20957" y="0"/>
                    <a:pt x="46809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6"/>
            <p:cNvSpPr txBox="1"/>
            <p:nvPr/>
          </p:nvSpPr>
          <p:spPr>
            <a:xfrm>
              <a:off x="0" y="-47625"/>
              <a:ext cx="4356046" cy="4034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" name="Google Shape;181;p6"/>
          <p:cNvSpPr txBox="1"/>
          <p:nvPr/>
        </p:nvSpPr>
        <p:spPr>
          <a:xfrm>
            <a:off x="439522" y="397055"/>
            <a:ext cx="14699618" cy="9456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1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ΕτΠ: Μια ιστορία συμμετοχής και γνώσης!</a:t>
            </a:r>
            <a:endParaRPr/>
          </a:p>
        </p:txBody>
      </p:sp>
      <p:sp>
        <p:nvSpPr>
          <p:cNvPr id="182" name="Google Shape;182;p6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3" name="Google Shape;183;p6"/>
          <p:cNvSpPr txBox="1"/>
          <p:nvPr/>
        </p:nvSpPr>
        <p:spPr>
          <a:xfrm>
            <a:off x="439375" y="1869325"/>
            <a:ext cx="6963000" cy="83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0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Char char="●"/>
            </a:pPr>
            <a:r>
              <a:rPr lang="en-US" sz="3500">
                <a:solidFill>
                  <a:srgbClr val="000000"/>
                </a:solidFill>
              </a:rPr>
              <a:t>Απαρχές ΕτΠ ήδη από τον 19ο αιώνα! </a:t>
            </a:r>
            <a:r>
              <a:rPr lang="en-US" sz="3500"/>
              <a:t>Οι πρώτες καταγραφές αφορούσαν </a:t>
            </a:r>
            <a:r>
              <a:rPr b="1" lang="en-US" sz="3500"/>
              <a:t>καιρικά φαινόμενα</a:t>
            </a:r>
            <a:r>
              <a:rPr lang="en-US" sz="3500"/>
              <a:t> και </a:t>
            </a:r>
            <a:r>
              <a:rPr b="1" lang="en-US" sz="3500"/>
              <a:t>παρατηρήσεις</a:t>
            </a:r>
            <a:r>
              <a:rPr lang="en-US" sz="3500"/>
              <a:t> για το περιβάλλον.</a:t>
            </a:r>
            <a:endParaRPr sz="3500"/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38B6FF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/>
              <a:t>Πηγή: UCL (n.d.) History of Citizen Science. </a:t>
            </a:r>
            <a:r>
              <a:rPr lang="en-US" sz="16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https://tinyurl.com/22k39jdt</a:t>
            </a:r>
            <a:r>
              <a:rPr lang="en-US" sz="2900"/>
              <a:t> </a:t>
            </a:r>
            <a:endParaRPr b="0" i="0" sz="249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6"/>
          <p:cNvSpPr txBox="1"/>
          <p:nvPr/>
        </p:nvSpPr>
        <p:spPr>
          <a:xfrm>
            <a:off x="4823527" y="8493900"/>
            <a:ext cx="15732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5A6470"/>
                </a:solidFill>
              </a:rPr>
              <a:t>Sir William Herschel and Caroline Herschel. Colored lithograph by A. Diethe. Credit: Wellcome Collection</a:t>
            </a:r>
            <a:endParaRPr/>
          </a:p>
        </p:txBody>
      </p:sp>
      <p:sp>
        <p:nvSpPr>
          <p:cNvPr id="185" name="Google Shape;185;p6"/>
          <p:cNvSpPr txBox="1"/>
          <p:nvPr/>
        </p:nvSpPr>
        <p:spPr>
          <a:xfrm>
            <a:off x="8248400" y="1625125"/>
            <a:ext cx="8196900" cy="40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8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Char char="●"/>
            </a:pPr>
            <a:r>
              <a:rPr lang="en-US" sz="3300">
                <a:solidFill>
                  <a:srgbClr val="000000"/>
                </a:solidFill>
              </a:rPr>
              <a:t>Πρώτη φορά ο όρος εμφανίζεται στα μισά της </a:t>
            </a:r>
            <a:r>
              <a:rPr b="1" lang="en-US" sz="3300">
                <a:solidFill>
                  <a:srgbClr val="000000"/>
                </a:solidFill>
              </a:rPr>
              <a:t>δεκαετίας του 1990 </a:t>
            </a:r>
            <a:r>
              <a:rPr lang="en-US" sz="3300">
                <a:solidFill>
                  <a:srgbClr val="000000"/>
                </a:solidFill>
              </a:rPr>
              <a:t>από 2 επιστήμονες: τον Αμερικανό ορνιθολόγο </a:t>
            </a:r>
            <a:r>
              <a:rPr b="1" lang="en-US" sz="3300">
                <a:solidFill>
                  <a:srgbClr val="000000"/>
                </a:solidFill>
              </a:rPr>
              <a:t>Rick Bonney</a:t>
            </a:r>
            <a:r>
              <a:rPr lang="en-US" sz="3300">
                <a:solidFill>
                  <a:srgbClr val="000000"/>
                </a:solidFill>
              </a:rPr>
              <a:t> και το Βρετανό Κοινωνιολόγο </a:t>
            </a:r>
            <a:r>
              <a:rPr b="1" lang="en-US" sz="3300">
                <a:solidFill>
                  <a:srgbClr val="000000"/>
                </a:solidFill>
              </a:rPr>
              <a:t>Alan Irwin</a:t>
            </a:r>
            <a:r>
              <a:rPr lang="en-US" sz="3300">
                <a:solidFill>
                  <a:srgbClr val="000000"/>
                </a:solidFill>
              </a:rPr>
              <a:t>.</a:t>
            </a:r>
            <a:endParaRPr sz="3300">
              <a:solidFill>
                <a:srgbClr val="000000"/>
              </a:solidFill>
            </a:endParaRPr>
          </a:p>
          <a:p>
            <a:pPr indent="-4381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</a:pPr>
            <a:r>
              <a:rPr lang="en-US" sz="3300">
                <a:solidFill>
                  <a:srgbClr val="000000"/>
                </a:solidFill>
              </a:rPr>
              <a:t>Διαδικτυακές πλατφόρμες με δράσεις ΕτΠ: </a:t>
            </a:r>
            <a:r>
              <a:rPr b="1" lang="en-US" sz="3300" u="sng">
                <a:solidFill>
                  <a:srgbClr val="38B6FF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Zooniverse</a:t>
            </a:r>
            <a:r>
              <a:rPr lang="en-US" sz="3300">
                <a:solidFill>
                  <a:srgbClr val="000000"/>
                </a:solidFill>
              </a:rPr>
              <a:t> &amp; </a:t>
            </a:r>
            <a:r>
              <a:rPr b="1" lang="en-US" sz="3300" u="sng">
                <a:solidFill>
                  <a:srgbClr val="38B6FF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SciStarter</a:t>
            </a:r>
            <a:endParaRPr sz="3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14201" y="4952749"/>
            <a:ext cx="3209325" cy="453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585250" y="5363650"/>
            <a:ext cx="6246775" cy="2772594"/>
          </a:xfrm>
          <a:prstGeom prst="rect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8" name="Google Shape;188;p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3120500" y="6882025"/>
            <a:ext cx="4814525" cy="3314700"/>
          </a:xfrm>
          <a:prstGeom prst="rect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p7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194" name="Google Shape;194;p7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7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7"/>
          <p:cNvSpPr/>
          <p:nvPr/>
        </p:nvSpPr>
        <p:spPr>
          <a:xfrm rot="-8318880">
            <a:off x="12490847" y="-723949"/>
            <a:ext cx="8285987" cy="4407122"/>
          </a:xfrm>
          <a:custGeom>
            <a:rect b="b" l="l" r="r" t="t"/>
            <a:pathLst>
              <a:path extrusionOk="0" h="5876163" w="11047984">
                <a:moveTo>
                  <a:pt x="11047984" y="704469"/>
                </a:moveTo>
                <a:lnTo>
                  <a:pt x="0" y="0"/>
                </a:lnTo>
                <a:lnTo>
                  <a:pt x="5171821" y="5876163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37267" l="-7918" r="-53624" t="-59"/>
            </a:stretch>
          </a:blipFill>
          <a:ln>
            <a:noFill/>
          </a:ln>
        </p:spPr>
      </p:sp>
      <p:sp>
        <p:nvSpPr>
          <p:cNvPr id="197" name="Google Shape;197;p7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8" name="Google Shape;198;p7"/>
          <p:cNvSpPr/>
          <p:nvPr/>
        </p:nvSpPr>
        <p:spPr>
          <a:xfrm>
            <a:off x="10785145" y="3391785"/>
            <a:ext cx="6233025" cy="5188956"/>
          </a:xfrm>
          <a:custGeom>
            <a:rect b="b" l="l" r="r" t="t"/>
            <a:pathLst>
              <a:path extrusionOk="0" h="5188956" w="6233025">
                <a:moveTo>
                  <a:pt x="0" y="0"/>
                </a:moveTo>
                <a:lnTo>
                  <a:pt x="6233025" y="0"/>
                </a:lnTo>
                <a:lnTo>
                  <a:pt x="6233025" y="5188956"/>
                </a:lnTo>
                <a:lnTo>
                  <a:pt x="0" y="5188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2621" l="-1944" r="0" t="-9831"/>
            </a:stretch>
          </a:blipFill>
          <a:ln>
            <a:noFill/>
          </a:ln>
        </p:spPr>
      </p:sp>
      <p:sp>
        <p:nvSpPr>
          <p:cNvPr id="199" name="Google Shape;199;p7"/>
          <p:cNvSpPr txBox="1"/>
          <p:nvPr/>
        </p:nvSpPr>
        <p:spPr>
          <a:xfrm>
            <a:off x="718812" y="769454"/>
            <a:ext cx="12808572" cy="710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201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701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Επιστήμονες-πολίτες! Μπορούμε όλοι μας!</a:t>
            </a:r>
            <a:endParaRPr/>
          </a:p>
        </p:txBody>
      </p:sp>
      <p:sp>
        <p:nvSpPr>
          <p:cNvPr id="200" name="Google Shape;200;p7"/>
          <p:cNvSpPr txBox="1"/>
          <p:nvPr/>
        </p:nvSpPr>
        <p:spPr>
          <a:xfrm>
            <a:off x="12595652" y="8552175"/>
            <a:ext cx="3571200" cy="3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65" u="none" cap="none" strike="noStrike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Image by Frits Ahlefeldt</a:t>
            </a:r>
            <a:endParaRPr/>
          </a:p>
        </p:txBody>
      </p:sp>
      <p:sp>
        <p:nvSpPr>
          <p:cNvPr id="201" name="Google Shape;201;p7"/>
          <p:cNvSpPr/>
          <p:nvPr/>
        </p:nvSpPr>
        <p:spPr>
          <a:xfrm>
            <a:off x="10544015" y="2936038"/>
            <a:ext cx="6715285" cy="6544074"/>
          </a:xfrm>
          <a:custGeom>
            <a:rect b="b" l="l" r="r" t="t"/>
            <a:pathLst>
              <a:path extrusionOk="0" h="6544074" w="6715285">
                <a:moveTo>
                  <a:pt x="0" y="0"/>
                </a:moveTo>
                <a:lnTo>
                  <a:pt x="6715285" y="0"/>
                </a:lnTo>
                <a:lnTo>
                  <a:pt x="6715285" y="6544074"/>
                </a:lnTo>
                <a:lnTo>
                  <a:pt x="0" y="6544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7"/>
          <p:cNvSpPr txBox="1"/>
          <p:nvPr/>
        </p:nvSpPr>
        <p:spPr>
          <a:xfrm>
            <a:off x="763700" y="2721475"/>
            <a:ext cx="9380100" cy="69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87"/>
              <a:buFont typeface="Arial"/>
              <a:buNone/>
            </a:pPr>
            <a:r>
              <a:rPr i="1" lang="en-US" sz="3600"/>
              <a:t>…πόσες φορές έχετε:</a:t>
            </a:r>
            <a:endParaRPr i="1" sz="3600"/>
          </a:p>
          <a:p>
            <a:pPr indent="-438150" lvl="0" marL="45720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</a:pPr>
            <a:r>
              <a:rPr lang="en-US" sz="3300"/>
              <a:t>καταγράψει την ποσότητα και το είδος των σκουπιδιών που συλλέξατε απο μια παραλία;</a:t>
            </a:r>
            <a:endParaRPr sz="3300"/>
          </a:p>
          <a:p>
            <a:pPr indent="-438150" lvl="0" marL="45720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</a:pPr>
            <a:r>
              <a:rPr lang="en-US" sz="3300"/>
              <a:t>βγάλει φωτογραφία είδη φυτών και ζώων μέσω μιας εφαρμογής αναγνώρισης ειδών;</a:t>
            </a:r>
            <a:endParaRPr sz="3300"/>
          </a:p>
          <a:p>
            <a:pPr indent="-438150" lvl="0" marL="45720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</a:pPr>
            <a:r>
              <a:rPr lang="en-US" sz="3300"/>
              <a:t>Επιστήμονες-πολίτες μπορεί να γίνουμε όλοι μας!</a:t>
            </a:r>
            <a:endParaRPr sz="3300"/>
          </a:p>
          <a:p>
            <a:pPr indent="-438150" lvl="0" marL="457200" marR="0" rtl="0" algn="l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</a:pPr>
            <a:r>
              <a:rPr lang="en-US" sz="3300"/>
              <a:t>Τι χρειαζόμαστε: a) μεθοδολογία έρευνας, b) έγκριτα εργαλεία καταγραφής, c) συνεργασία με επιστημονική ομάδα, d) ομαδική δουλειά!</a:t>
            </a:r>
            <a:endParaRPr sz="3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"/>
          <p:cNvSpPr/>
          <p:nvPr/>
        </p:nvSpPr>
        <p:spPr>
          <a:xfrm>
            <a:off x="16715232" y="0"/>
            <a:ext cx="1572768" cy="1624584"/>
          </a:xfrm>
          <a:custGeom>
            <a:rect b="b" l="l" r="r" t="t"/>
            <a:pathLst>
              <a:path extrusionOk="0" h="1624584" w="1572768">
                <a:moveTo>
                  <a:pt x="0" y="0"/>
                </a:moveTo>
                <a:lnTo>
                  <a:pt x="1572768" y="0"/>
                </a:lnTo>
                <a:lnTo>
                  <a:pt x="1572768" y="1624584"/>
                </a:lnTo>
                <a:lnTo>
                  <a:pt x="0" y="16245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4126"/>
            </a:stretch>
          </a:blipFill>
          <a:ln>
            <a:noFill/>
          </a:ln>
        </p:spPr>
      </p:sp>
      <p:grpSp>
        <p:nvGrpSpPr>
          <p:cNvPr id="208" name="Google Shape;208;p8"/>
          <p:cNvGrpSpPr/>
          <p:nvPr/>
        </p:nvGrpSpPr>
        <p:grpSpPr>
          <a:xfrm>
            <a:off x="11929872" y="2740553"/>
            <a:ext cx="5812018" cy="1775187"/>
            <a:chOff x="0" y="-47625"/>
            <a:chExt cx="1530737" cy="467539"/>
          </a:xfrm>
        </p:grpSpPr>
        <p:sp>
          <p:nvSpPr>
            <p:cNvPr id="209" name="Google Shape;209;p8"/>
            <p:cNvSpPr/>
            <p:nvPr/>
          </p:nvSpPr>
          <p:spPr>
            <a:xfrm>
              <a:off x="0" y="0"/>
              <a:ext cx="1530737" cy="419914"/>
            </a:xfrm>
            <a:custGeom>
              <a:rect b="b" l="l" r="r" t="t"/>
              <a:pathLst>
                <a:path extrusionOk="0" h="419914" w="1530737">
                  <a:moveTo>
                    <a:pt x="91912" y="0"/>
                  </a:moveTo>
                  <a:lnTo>
                    <a:pt x="1438825" y="0"/>
                  </a:lnTo>
                  <a:cubicBezTo>
                    <a:pt x="1489587" y="0"/>
                    <a:pt x="1530737" y="41150"/>
                    <a:pt x="1530737" y="91912"/>
                  </a:cubicBezTo>
                  <a:lnTo>
                    <a:pt x="1530737" y="328002"/>
                  </a:lnTo>
                  <a:cubicBezTo>
                    <a:pt x="1530737" y="378764"/>
                    <a:pt x="1489587" y="419914"/>
                    <a:pt x="1438825" y="419914"/>
                  </a:cubicBezTo>
                  <a:lnTo>
                    <a:pt x="91912" y="419914"/>
                  </a:lnTo>
                  <a:cubicBezTo>
                    <a:pt x="41150" y="419914"/>
                    <a:pt x="0" y="378764"/>
                    <a:pt x="0" y="328002"/>
                  </a:cubicBezTo>
                  <a:lnTo>
                    <a:pt x="0" y="91912"/>
                  </a:lnTo>
                  <a:cubicBezTo>
                    <a:pt x="0" y="41150"/>
                    <a:pt x="41150" y="0"/>
                    <a:pt x="91912" y="0"/>
                  </a:cubicBezTo>
                  <a:close/>
                </a:path>
              </a:pathLst>
            </a:custGeom>
            <a:solidFill>
              <a:srgbClr val="FBFBF9"/>
            </a:solidFill>
            <a:ln cap="rnd" cmpd="sng" w="38100">
              <a:solidFill>
                <a:srgbClr val="3BBB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 txBox="1"/>
            <p:nvPr/>
          </p:nvSpPr>
          <p:spPr>
            <a:xfrm>
              <a:off x="0" y="-47625"/>
              <a:ext cx="1530737" cy="4675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" name="Google Shape;211;p8"/>
          <p:cNvSpPr/>
          <p:nvPr/>
        </p:nvSpPr>
        <p:spPr>
          <a:xfrm>
            <a:off x="12010385" y="2694432"/>
            <a:ext cx="5650992" cy="2048256"/>
          </a:xfrm>
          <a:custGeom>
            <a:rect b="b" l="l" r="r" t="t"/>
            <a:pathLst>
              <a:path extrusionOk="0" h="2048256" w="5650992">
                <a:moveTo>
                  <a:pt x="0" y="0"/>
                </a:moveTo>
                <a:lnTo>
                  <a:pt x="5650992" y="0"/>
                </a:lnTo>
                <a:lnTo>
                  <a:pt x="5650992" y="2048256"/>
                </a:lnTo>
                <a:lnTo>
                  <a:pt x="0" y="20482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2" name="Google Shape;212;p8"/>
          <p:cNvSpPr/>
          <p:nvPr/>
        </p:nvSpPr>
        <p:spPr>
          <a:xfrm rot="-535140">
            <a:off x="11736069" y="6759392"/>
            <a:ext cx="9958292" cy="4136136"/>
          </a:xfrm>
          <a:custGeom>
            <a:rect b="b" l="l" r="r" t="t"/>
            <a:pathLst>
              <a:path extrusionOk="0" h="5514848" w="13277723">
                <a:moveTo>
                  <a:pt x="13277723" y="0"/>
                </a:moveTo>
                <a:lnTo>
                  <a:pt x="0" y="203073"/>
                </a:lnTo>
                <a:lnTo>
                  <a:pt x="51562" y="3574923"/>
                </a:lnTo>
                <a:lnTo>
                  <a:pt x="12412218" y="5514848"/>
                </a:lnTo>
                <a:lnTo>
                  <a:pt x="13277723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47824" l="0" r="-26323" t="-912"/>
            </a:stretch>
          </a:blipFill>
          <a:ln>
            <a:noFill/>
          </a:ln>
        </p:spPr>
      </p:sp>
      <p:grpSp>
        <p:nvGrpSpPr>
          <p:cNvPr id="213" name="Google Shape;213;p8"/>
          <p:cNvGrpSpPr/>
          <p:nvPr/>
        </p:nvGrpSpPr>
        <p:grpSpPr>
          <a:xfrm>
            <a:off x="11929872" y="5612660"/>
            <a:ext cx="5812018" cy="2016484"/>
            <a:chOff x="0" y="-47625"/>
            <a:chExt cx="1530737" cy="531090"/>
          </a:xfrm>
        </p:grpSpPr>
        <p:sp>
          <p:nvSpPr>
            <p:cNvPr id="214" name="Google Shape;214;p8"/>
            <p:cNvSpPr/>
            <p:nvPr/>
          </p:nvSpPr>
          <p:spPr>
            <a:xfrm>
              <a:off x="0" y="0"/>
              <a:ext cx="1530737" cy="483465"/>
            </a:xfrm>
            <a:custGeom>
              <a:rect b="b" l="l" r="r" t="t"/>
              <a:pathLst>
                <a:path extrusionOk="0" h="483465" w="1530737">
                  <a:moveTo>
                    <a:pt x="91912" y="0"/>
                  </a:moveTo>
                  <a:lnTo>
                    <a:pt x="1438825" y="0"/>
                  </a:lnTo>
                  <a:cubicBezTo>
                    <a:pt x="1489587" y="0"/>
                    <a:pt x="1530737" y="41150"/>
                    <a:pt x="1530737" y="91912"/>
                  </a:cubicBezTo>
                  <a:lnTo>
                    <a:pt x="1530737" y="391554"/>
                  </a:lnTo>
                  <a:cubicBezTo>
                    <a:pt x="1530737" y="415930"/>
                    <a:pt x="1521054" y="439308"/>
                    <a:pt x="1503817" y="456545"/>
                  </a:cubicBezTo>
                  <a:cubicBezTo>
                    <a:pt x="1486580" y="473782"/>
                    <a:pt x="1463202" y="483465"/>
                    <a:pt x="1438825" y="483465"/>
                  </a:cubicBezTo>
                  <a:lnTo>
                    <a:pt x="91912" y="483465"/>
                  </a:lnTo>
                  <a:cubicBezTo>
                    <a:pt x="41150" y="483465"/>
                    <a:pt x="0" y="442315"/>
                    <a:pt x="0" y="391554"/>
                  </a:cubicBezTo>
                  <a:lnTo>
                    <a:pt x="0" y="91912"/>
                  </a:lnTo>
                  <a:cubicBezTo>
                    <a:pt x="0" y="41150"/>
                    <a:pt x="41150" y="0"/>
                    <a:pt x="91912" y="0"/>
                  </a:cubicBezTo>
                  <a:close/>
                </a:path>
              </a:pathLst>
            </a:custGeom>
            <a:solidFill>
              <a:srgbClr val="FBFBF9"/>
            </a:solidFill>
            <a:ln cap="rnd" cmpd="sng" w="38100">
              <a:solidFill>
                <a:srgbClr val="3BBB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0" y="-47625"/>
              <a:ext cx="1530737" cy="5310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6" name="Google Shape;216;p8"/>
          <p:cNvSpPr/>
          <p:nvPr/>
        </p:nvSpPr>
        <p:spPr>
          <a:xfrm>
            <a:off x="12537689" y="5818607"/>
            <a:ext cx="4596384" cy="1785416"/>
          </a:xfrm>
          <a:custGeom>
            <a:rect b="b" l="l" r="r" t="t"/>
            <a:pathLst>
              <a:path extrusionOk="0" h="1785416" w="4596384">
                <a:moveTo>
                  <a:pt x="0" y="0"/>
                </a:moveTo>
                <a:lnTo>
                  <a:pt x="4596384" y="0"/>
                </a:lnTo>
                <a:lnTo>
                  <a:pt x="4596384" y="1785416"/>
                </a:lnTo>
                <a:lnTo>
                  <a:pt x="0" y="17854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7" name="Google Shape;217;p8"/>
          <p:cNvGrpSpPr/>
          <p:nvPr/>
        </p:nvGrpSpPr>
        <p:grpSpPr>
          <a:xfrm>
            <a:off x="-704088" y="234239"/>
            <a:ext cx="16870784" cy="1779699"/>
            <a:chOff x="0" y="-47625"/>
            <a:chExt cx="4443334" cy="468727"/>
          </a:xfrm>
        </p:grpSpPr>
        <p:sp>
          <p:nvSpPr>
            <p:cNvPr id="218" name="Google Shape;218;p8"/>
            <p:cNvSpPr/>
            <p:nvPr/>
          </p:nvSpPr>
          <p:spPr>
            <a:xfrm>
              <a:off x="0" y="0"/>
              <a:ext cx="4443334" cy="421102"/>
            </a:xfrm>
            <a:custGeom>
              <a:rect b="b" l="l" r="r" t="t"/>
              <a:pathLst>
                <a:path extrusionOk="0" h="421102" w="4443334">
                  <a:moveTo>
                    <a:pt x="45890" y="0"/>
                  </a:moveTo>
                  <a:lnTo>
                    <a:pt x="4397444" y="0"/>
                  </a:lnTo>
                  <a:cubicBezTo>
                    <a:pt x="4422789" y="0"/>
                    <a:pt x="4443334" y="20545"/>
                    <a:pt x="4443334" y="45890"/>
                  </a:cubicBezTo>
                  <a:lnTo>
                    <a:pt x="4443334" y="375213"/>
                  </a:lnTo>
                  <a:cubicBezTo>
                    <a:pt x="4443334" y="400557"/>
                    <a:pt x="4422789" y="421102"/>
                    <a:pt x="4397444" y="421102"/>
                  </a:cubicBezTo>
                  <a:lnTo>
                    <a:pt x="45890" y="421102"/>
                  </a:lnTo>
                  <a:cubicBezTo>
                    <a:pt x="33719" y="421102"/>
                    <a:pt x="22047" y="416267"/>
                    <a:pt x="13441" y="407662"/>
                  </a:cubicBezTo>
                  <a:cubicBezTo>
                    <a:pt x="4835" y="399056"/>
                    <a:pt x="0" y="387383"/>
                    <a:pt x="0" y="375213"/>
                  </a:cubicBezTo>
                  <a:lnTo>
                    <a:pt x="0" y="45890"/>
                  </a:lnTo>
                  <a:cubicBezTo>
                    <a:pt x="0" y="20545"/>
                    <a:pt x="20545" y="0"/>
                    <a:pt x="45890" y="0"/>
                  </a:cubicBezTo>
                  <a:close/>
                </a:path>
              </a:pathLst>
            </a:custGeom>
            <a:solidFill>
              <a:srgbClr val="3BBB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8"/>
            <p:cNvSpPr txBox="1"/>
            <p:nvPr/>
          </p:nvSpPr>
          <p:spPr>
            <a:xfrm>
              <a:off x="0" y="-47625"/>
              <a:ext cx="4443334" cy="468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6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" name="Google Shape;220;p8"/>
          <p:cNvSpPr txBox="1"/>
          <p:nvPr/>
        </p:nvSpPr>
        <p:spPr>
          <a:xfrm>
            <a:off x="1426900" y="685375"/>
            <a:ext cx="13374900" cy="9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410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Η ΕτΠ σε ευρωπαϊκό επίπεδο</a:t>
            </a:r>
            <a:endParaRPr/>
          </a:p>
        </p:txBody>
      </p:sp>
      <p:sp>
        <p:nvSpPr>
          <p:cNvPr id="221" name="Google Shape;221;p8"/>
          <p:cNvSpPr/>
          <p:nvPr/>
        </p:nvSpPr>
        <p:spPr>
          <a:xfrm rot="-5400000">
            <a:off x="-421497" y="6599193"/>
            <a:ext cx="4150900" cy="4757478"/>
          </a:xfrm>
          <a:custGeom>
            <a:rect b="b" l="l" r="r" t="t"/>
            <a:pathLst>
              <a:path extrusionOk="0" h="4757478" w="4150900">
                <a:moveTo>
                  <a:pt x="0" y="0"/>
                </a:moveTo>
                <a:lnTo>
                  <a:pt x="4150900" y="0"/>
                </a:lnTo>
                <a:lnTo>
                  <a:pt x="4150900" y="4757478"/>
                </a:lnTo>
                <a:lnTo>
                  <a:pt x="0" y="4757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8"/>
          <p:cNvSpPr/>
          <p:nvPr/>
        </p:nvSpPr>
        <p:spPr>
          <a:xfrm>
            <a:off x="15892272" y="9448800"/>
            <a:ext cx="1813560" cy="548640"/>
          </a:xfrm>
          <a:custGeom>
            <a:rect b="b" l="l" r="r" t="t"/>
            <a:pathLst>
              <a:path extrusionOk="0" h="548640" w="1813560">
                <a:moveTo>
                  <a:pt x="0" y="0"/>
                </a:moveTo>
                <a:lnTo>
                  <a:pt x="1813560" y="0"/>
                </a:lnTo>
                <a:lnTo>
                  <a:pt x="181356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8"/>
          <p:cNvSpPr txBox="1"/>
          <p:nvPr/>
        </p:nvSpPr>
        <p:spPr>
          <a:xfrm>
            <a:off x="1056875" y="1801075"/>
            <a:ext cx="10009800" cy="72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8432" lvl="1" marL="675064" rtl="0" algn="l">
              <a:spcBef>
                <a:spcPts val="0"/>
              </a:spcBef>
              <a:spcAft>
                <a:spcPts val="0"/>
              </a:spcAft>
              <a:buClr>
                <a:srgbClr val="F47F30"/>
              </a:buClr>
              <a:buSzPts val="4400"/>
              <a:buChar char="•"/>
            </a:pPr>
            <a:r>
              <a:rPr lang="en-US" sz="4400">
                <a:solidFill>
                  <a:schemeClr val="dk1"/>
                </a:solidFill>
              </a:rPr>
              <a:t>Η Ευρωπαϊκή Οργάνωση Επιστήμης των Πολιτών (European Citizen Science Association, ECSA).</a:t>
            </a:r>
            <a:endParaRPr sz="4400">
              <a:solidFill>
                <a:schemeClr val="dk1"/>
              </a:solidFill>
            </a:endParaRPr>
          </a:p>
          <a:p>
            <a:pPr indent="-418432" lvl="1" marL="675064" rtl="0" algn="l">
              <a:spcBef>
                <a:spcPts val="1000"/>
              </a:spcBef>
              <a:spcAft>
                <a:spcPts val="0"/>
              </a:spcAft>
              <a:buClr>
                <a:srgbClr val="F47F30"/>
              </a:buClr>
              <a:buSzPts val="4400"/>
              <a:buChar char="•"/>
            </a:pPr>
            <a:r>
              <a:rPr b="1" lang="en-US" sz="4400">
                <a:solidFill>
                  <a:srgbClr val="F47F30"/>
                </a:solidFill>
              </a:rPr>
              <a:t>10 Αρχές ΕτΠ</a:t>
            </a:r>
            <a:r>
              <a:rPr lang="en-US" sz="4400">
                <a:solidFill>
                  <a:schemeClr val="dk1"/>
                </a:solidFill>
              </a:rPr>
              <a:t>: </a:t>
            </a:r>
            <a:r>
              <a:rPr lang="en-US" sz="4400" u="sng">
                <a:solidFill>
                  <a:srgbClr val="00CCFF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https://tinyurl.com/33scpkpw</a:t>
            </a:r>
            <a:r>
              <a:rPr lang="en-US" sz="4400">
                <a:solidFill>
                  <a:srgbClr val="00CCFF"/>
                </a:solidFill>
              </a:rPr>
              <a:t> </a:t>
            </a:r>
            <a:endParaRPr sz="4400">
              <a:solidFill>
                <a:srgbClr val="00CCFF"/>
              </a:solidFill>
            </a:endParaRPr>
          </a:p>
          <a:p>
            <a:pPr indent="-418432" lvl="1" marL="675064" rtl="0" algn="l">
              <a:spcBef>
                <a:spcPts val="1000"/>
              </a:spcBef>
              <a:spcAft>
                <a:spcPts val="0"/>
              </a:spcAft>
              <a:buClr>
                <a:srgbClr val="F47F30"/>
              </a:buClr>
              <a:buSzPts val="4400"/>
              <a:buChar char="•"/>
            </a:pPr>
            <a:r>
              <a:rPr lang="en-US" sz="4400">
                <a:solidFill>
                  <a:schemeClr val="dk1"/>
                </a:solidFill>
              </a:rPr>
              <a:t>Ευρωπαϊκό έργο: </a:t>
            </a:r>
            <a:r>
              <a:rPr b="1" lang="en-US" sz="4400">
                <a:solidFill>
                  <a:srgbClr val="F47F30"/>
                </a:solidFill>
              </a:rPr>
              <a:t>European Citizen Science</a:t>
            </a:r>
            <a:r>
              <a:rPr lang="en-US" sz="4400">
                <a:solidFill>
                  <a:schemeClr val="dk1"/>
                </a:solidFill>
              </a:rPr>
              <a:t> (2022-2026). </a:t>
            </a:r>
            <a:endParaRPr sz="4400">
              <a:solidFill>
                <a:schemeClr val="dk1"/>
              </a:solidFill>
            </a:endParaRPr>
          </a:p>
          <a:p>
            <a:pPr indent="-418432" lvl="1" marL="675064" rtl="0" algn="l">
              <a:lnSpc>
                <a:spcPct val="140019"/>
              </a:lnSpc>
              <a:spcBef>
                <a:spcPts val="1000"/>
              </a:spcBef>
              <a:spcAft>
                <a:spcPts val="0"/>
              </a:spcAft>
              <a:buClr>
                <a:srgbClr val="F47F30"/>
              </a:buClr>
              <a:buSzPts val="4400"/>
              <a:buChar char="•"/>
            </a:pPr>
            <a:r>
              <a:rPr lang="en-US" sz="4400">
                <a:solidFill>
                  <a:schemeClr val="dk1"/>
                </a:solidFill>
              </a:rPr>
              <a:t>Ιστότοπος: </a:t>
            </a:r>
            <a:r>
              <a:rPr lang="en-US" sz="4400" u="sng">
                <a:solidFill>
                  <a:srgbClr val="00CCFF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https://eu-citizen.science/</a:t>
            </a:r>
            <a:r>
              <a:rPr lang="en-US" sz="4400">
                <a:solidFill>
                  <a:srgbClr val="00CCFF"/>
                </a:solidFill>
              </a:rPr>
              <a:t> </a:t>
            </a:r>
            <a:endParaRPr sz="4400">
              <a:solidFill>
                <a:srgbClr val="00CCFF"/>
              </a:solidFill>
            </a:endParaRPr>
          </a:p>
          <a:p>
            <a:pPr indent="0" lvl="0" marL="0" rtl="0" algn="l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26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"/>
          <p:cNvSpPr/>
          <p:nvPr/>
        </p:nvSpPr>
        <p:spPr>
          <a:xfrm>
            <a:off x="16882872" y="9832848"/>
            <a:ext cx="1155192" cy="350520"/>
          </a:xfrm>
          <a:custGeom>
            <a:rect b="b" l="l" r="r" t="t"/>
            <a:pathLst>
              <a:path extrusionOk="0" h="350520" w="1155192">
                <a:moveTo>
                  <a:pt x="0" y="0"/>
                </a:moveTo>
                <a:lnTo>
                  <a:pt x="1155192" y="0"/>
                </a:lnTo>
                <a:lnTo>
                  <a:pt x="1155192" y="350520"/>
                </a:lnTo>
                <a:lnTo>
                  <a:pt x="0" y="3505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9"/>
          <p:cNvSpPr/>
          <p:nvPr/>
        </p:nvSpPr>
        <p:spPr>
          <a:xfrm rot="-6033769">
            <a:off x="-111509" y="5875167"/>
            <a:ext cx="5122510" cy="5871071"/>
          </a:xfrm>
          <a:custGeom>
            <a:rect b="b" l="l" r="r" t="t"/>
            <a:pathLst>
              <a:path extrusionOk="0" h="5871071" w="5122510">
                <a:moveTo>
                  <a:pt x="0" y="0"/>
                </a:moveTo>
                <a:lnTo>
                  <a:pt x="5122509" y="0"/>
                </a:lnTo>
                <a:lnTo>
                  <a:pt x="5122509" y="5871071"/>
                </a:lnTo>
                <a:lnTo>
                  <a:pt x="0" y="5871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9"/>
          <p:cNvSpPr/>
          <p:nvPr/>
        </p:nvSpPr>
        <p:spPr>
          <a:xfrm>
            <a:off x="-639690" y="-341631"/>
            <a:ext cx="4597542" cy="4114800"/>
          </a:xfrm>
          <a:custGeom>
            <a:rect b="b" l="l" r="r" t="t"/>
            <a:pathLst>
              <a:path extrusionOk="0" h="4114800" w="4597542">
                <a:moveTo>
                  <a:pt x="0" y="0"/>
                </a:moveTo>
                <a:lnTo>
                  <a:pt x="4597542" y="0"/>
                </a:lnTo>
                <a:lnTo>
                  <a:pt x="459754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1" name="Google Shape;231;p9"/>
          <p:cNvGrpSpPr/>
          <p:nvPr/>
        </p:nvGrpSpPr>
        <p:grpSpPr>
          <a:xfrm>
            <a:off x="10466050" y="875287"/>
            <a:ext cx="8054220" cy="8054220"/>
            <a:chOff x="0" y="0"/>
            <a:chExt cx="10738961" cy="10738961"/>
          </a:xfrm>
        </p:grpSpPr>
        <p:grpSp>
          <p:nvGrpSpPr>
            <p:cNvPr id="232" name="Google Shape;232;p9"/>
            <p:cNvGrpSpPr/>
            <p:nvPr/>
          </p:nvGrpSpPr>
          <p:grpSpPr>
            <a:xfrm>
              <a:off x="0" y="0"/>
              <a:ext cx="10738961" cy="10738961"/>
              <a:chOff x="0" y="0"/>
              <a:chExt cx="812800" cy="812800"/>
            </a:xfrm>
          </p:grpSpPr>
          <p:sp>
            <p:nvSpPr>
              <p:cNvPr id="233" name="Google Shape;233;p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BBB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9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662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9"/>
            <p:cNvSpPr/>
            <p:nvPr/>
          </p:nvSpPr>
          <p:spPr>
            <a:xfrm>
              <a:off x="2317662" y="2212279"/>
              <a:ext cx="6275225" cy="6137417"/>
            </a:xfrm>
            <a:custGeom>
              <a:rect b="b" l="l" r="r" t="t"/>
              <a:pathLst>
                <a:path extrusionOk="0" h="6137417" w="6275225">
                  <a:moveTo>
                    <a:pt x="0" y="0"/>
                  </a:moveTo>
                  <a:lnTo>
                    <a:pt x="6275225" y="0"/>
                  </a:lnTo>
                  <a:lnTo>
                    <a:pt x="6275225" y="6137418"/>
                  </a:lnTo>
                  <a:lnTo>
                    <a:pt x="0" y="613741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236" name="Google Shape;236;p9"/>
            <p:cNvSpPr/>
            <p:nvPr/>
          </p:nvSpPr>
          <p:spPr>
            <a:xfrm>
              <a:off x="4869485" y="6263207"/>
              <a:ext cx="1171579" cy="2438875"/>
            </a:xfrm>
            <a:custGeom>
              <a:rect b="b" l="l" r="r" t="t"/>
              <a:pathLst>
                <a:path extrusionOk="0" h="2438875" w="1171579">
                  <a:moveTo>
                    <a:pt x="0" y="0"/>
                  </a:moveTo>
                  <a:lnTo>
                    <a:pt x="1171579" y="0"/>
                  </a:lnTo>
                  <a:lnTo>
                    <a:pt x="1171579" y="2438875"/>
                  </a:lnTo>
                  <a:lnTo>
                    <a:pt x="0" y="243887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237" name="Google Shape;237;p9"/>
            <p:cNvSpPr/>
            <p:nvPr/>
          </p:nvSpPr>
          <p:spPr>
            <a:xfrm>
              <a:off x="4805561" y="1758681"/>
              <a:ext cx="1299427" cy="2036138"/>
            </a:xfrm>
            <a:custGeom>
              <a:rect b="b" l="l" r="r" t="t"/>
              <a:pathLst>
                <a:path extrusionOk="0" h="2036138" w="1299427">
                  <a:moveTo>
                    <a:pt x="0" y="0"/>
                  </a:moveTo>
                  <a:lnTo>
                    <a:pt x="1299427" y="0"/>
                  </a:lnTo>
                  <a:lnTo>
                    <a:pt x="1299427" y="2036138"/>
                  </a:lnTo>
                  <a:lnTo>
                    <a:pt x="0" y="203613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238" name="Google Shape;238;p9"/>
            <p:cNvSpPr/>
            <p:nvPr/>
          </p:nvSpPr>
          <p:spPr>
            <a:xfrm>
              <a:off x="7074392" y="4583838"/>
              <a:ext cx="2026225" cy="2057081"/>
            </a:xfrm>
            <a:custGeom>
              <a:rect b="b" l="l" r="r" t="t"/>
              <a:pathLst>
                <a:path extrusionOk="0" h="2057081" w="2026225">
                  <a:moveTo>
                    <a:pt x="0" y="0"/>
                  </a:moveTo>
                  <a:lnTo>
                    <a:pt x="2026225" y="0"/>
                  </a:lnTo>
                  <a:lnTo>
                    <a:pt x="2026225" y="2057082"/>
                  </a:lnTo>
                  <a:lnTo>
                    <a:pt x="0" y="205708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239" name="Google Shape;239;p9"/>
            <p:cNvSpPr/>
            <p:nvPr/>
          </p:nvSpPr>
          <p:spPr>
            <a:xfrm>
              <a:off x="1177426" y="4098768"/>
              <a:ext cx="2907363" cy="2384038"/>
            </a:xfrm>
            <a:custGeom>
              <a:rect b="b" l="l" r="r" t="t"/>
              <a:pathLst>
                <a:path extrusionOk="0" h="2384038" w="2907363">
                  <a:moveTo>
                    <a:pt x="0" y="0"/>
                  </a:moveTo>
                  <a:lnTo>
                    <a:pt x="2907363" y="0"/>
                  </a:lnTo>
                  <a:lnTo>
                    <a:pt x="2907363" y="2384038"/>
                  </a:lnTo>
                  <a:lnTo>
                    <a:pt x="0" y="238403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  <p:sp>
        <p:nvSpPr>
          <p:cNvPr id="240" name="Google Shape;240;p9"/>
          <p:cNvSpPr txBox="1"/>
          <p:nvPr/>
        </p:nvSpPr>
        <p:spPr>
          <a:xfrm>
            <a:off x="447702" y="3943741"/>
            <a:ext cx="9465897" cy="22280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76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098" u="none" cap="none" strike="noStrike">
                <a:solidFill>
                  <a:srgbClr val="E99D63"/>
                </a:solidFill>
                <a:latin typeface="IBM Plex Sans"/>
                <a:ea typeface="IBM Plex Sans"/>
                <a:cs typeface="IBM Plex Sans"/>
                <a:sym typeface="IBM Plex Sans"/>
              </a:rPr>
              <a:t>H επιστήμη των πολιτών στην ιατρική έρευνα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