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ebm" ContentType="video/webm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87" r:id="rId8"/>
    <p:sldId id="288" r:id="rId9"/>
    <p:sldId id="264" r:id="rId10"/>
    <p:sldId id="265" r:id="rId11"/>
    <p:sldId id="267" r:id="rId12"/>
    <p:sldId id="268" r:id="rId13"/>
    <p:sldId id="272" r:id="rId14"/>
    <p:sldId id="275" r:id="rId15"/>
    <p:sldId id="280" r:id="rId16"/>
    <p:sldId id="284" r:id="rId17"/>
    <p:sldId id="290" r:id="rId18"/>
    <p:sldId id="285" r:id="rId19"/>
    <p:sldId id="286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34" autoAdjust="0"/>
    <p:restoredTop sz="94660"/>
  </p:normalViewPr>
  <p:slideViewPr>
    <p:cSldViewPr>
      <p:cViewPr>
        <p:scale>
          <a:sx n="75" d="100"/>
          <a:sy n="75" d="100"/>
        </p:scale>
        <p:origin x="180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AA6AB-F399-4394-A343-45F24755127E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3739510-8241-493E-BC60-F38994615909}">
      <dgm:prSet/>
      <dgm:spPr/>
      <dgm:t>
        <a:bodyPr/>
        <a:lstStyle/>
        <a:p>
          <a:r>
            <a:rPr lang="el-GR"/>
            <a:t>Οι μαγνητικές ιδιότητες των πυρήνων άρχισαν να μελετώνται στις αρχές του 1930 . </a:t>
          </a:r>
          <a:endParaRPr lang="en-US"/>
        </a:p>
      </dgm:t>
    </dgm:pt>
    <dgm:pt modelId="{4383E0E1-265C-477D-AE4E-828D8981588D}" type="parTrans" cxnId="{156EA2DB-55BE-49BB-8EB8-45A24CCFC43C}">
      <dgm:prSet/>
      <dgm:spPr/>
      <dgm:t>
        <a:bodyPr/>
        <a:lstStyle/>
        <a:p>
          <a:endParaRPr lang="en-US"/>
        </a:p>
      </dgm:t>
    </dgm:pt>
    <dgm:pt modelId="{D8125400-6CAA-4238-B25B-B182F11FA359}" type="sibTrans" cxnId="{156EA2DB-55BE-49BB-8EB8-45A24CCFC43C}">
      <dgm:prSet/>
      <dgm:spPr/>
      <dgm:t>
        <a:bodyPr/>
        <a:lstStyle/>
        <a:p>
          <a:endParaRPr lang="en-US"/>
        </a:p>
      </dgm:t>
    </dgm:pt>
    <dgm:pt modelId="{62D58901-E73E-4B05-8B64-0F87F755B413}">
      <dgm:prSet/>
      <dgm:spPr/>
      <dgm:t>
        <a:bodyPr/>
        <a:lstStyle/>
        <a:p>
          <a:pPr algn="just"/>
          <a:r>
            <a:rPr lang="el-GR" dirty="0"/>
            <a:t>Ο </a:t>
          </a:r>
          <a:r>
            <a:rPr lang="el-GR" b="1" dirty="0"/>
            <a:t>Πυρηνικός Μαγνητικός Συντονισμός (Nuclear Magnetic Resonance - NMR) </a:t>
          </a:r>
          <a:r>
            <a:rPr lang="el-GR" dirty="0"/>
            <a:t>ανακαλύφθηκε σαν φαινόμενο στο πανεπιστήμιο του Kazan από τον Zavoisky </a:t>
          </a:r>
          <a:r>
            <a:rPr lang="el-GR" b="1" dirty="0"/>
            <a:t>1941</a:t>
          </a:r>
          <a:r>
            <a:rPr lang="el-GR" dirty="0"/>
            <a:t> (ερευνητικά πορίσματα που αφορούσαν τον μαγνητικό συντονισμό περιστροφής ηλεκτρονίων) .  </a:t>
          </a:r>
          <a:endParaRPr lang="en-US" dirty="0"/>
        </a:p>
      </dgm:t>
    </dgm:pt>
    <dgm:pt modelId="{7DE5B6D8-4DF9-49AA-8319-CC5625752AAF}" type="parTrans" cxnId="{BE12700C-D139-43A0-AEC6-D2F6B9D23C5E}">
      <dgm:prSet/>
      <dgm:spPr/>
      <dgm:t>
        <a:bodyPr/>
        <a:lstStyle/>
        <a:p>
          <a:endParaRPr lang="en-US"/>
        </a:p>
      </dgm:t>
    </dgm:pt>
    <dgm:pt modelId="{A57652B0-07A1-409F-9DE1-3F025B08C342}" type="sibTrans" cxnId="{BE12700C-D139-43A0-AEC6-D2F6B9D23C5E}">
      <dgm:prSet/>
      <dgm:spPr/>
      <dgm:t>
        <a:bodyPr/>
        <a:lstStyle/>
        <a:p>
          <a:endParaRPr lang="en-US"/>
        </a:p>
      </dgm:t>
    </dgm:pt>
    <dgm:pt modelId="{528FE8FD-E014-4124-9C8F-7F54A2BB8976}">
      <dgm:prSet/>
      <dgm:spPr/>
      <dgm:t>
        <a:bodyPr/>
        <a:lstStyle/>
        <a:p>
          <a:pPr algn="just"/>
          <a:r>
            <a:rPr lang="el-GR" dirty="0"/>
            <a:t>Συγχρόνως με τις μελέτες του Zavoisky , σημειώνεται και η πρώτη αναφορά του όρου NMR σε επιστημονική δημοσίευση από τον Gorter το 1942 στην Ολλανδία .</a:t>
          </a:r>
          <a:endParaRPr lang="en-US" dirty="0"/>
        </a:p>
      </dgm:t>
    </dgm:pt>
    <dgm:pt modelId="{A6E7DE1F-6B51-406B-B4F6-D3A668ABB081}" type="parTrans" cxnId="{B6E64861-63F1-47CE-B1C4-81D21A2785C5}">
      <dgm:prSet/>
      <dgm:spPr/>
      <dgm:t>
        <a:bodyPr/>
        <a:lstStyle/>
        <a:p>
          <a:endParaRPr lang="en-US"/>
        </a:p>
      </dgm:t>
    </dgm:pt>
    <dgm:pt modelId="{EC6C89B3-A245-4E33-9EE2-2C05A8F2FDBA}" type="sibTrans" cxnId="{B6E64861-63F1-47CE-B1C4-81D21A2785C5}">
      <dgm:prSet/>
      <dgm:spPr/>
      <dgm:t>
        <a:bodyPr/>
        <a:lstStyle/>
        <a:p>
          <a:endParaRPr lang="en-US"/>
        </a:p>
      </dgm:t>
    </dgm:pt>
    <dgm:pt modelId="{E490FD86-4285-4642-9CC3-EA49C850AA2C}">
      <dgm:prSet/>
      <dgm:spPr/>
      <dgm:t>
        <a:bodyPr/>
        <a:lstStyle/>
        <a:p>
          <a:pPr algn="just"/>
          <a:r>
            <a:rPr lang="el-GR" dirty="0"/>
            <a:t>Μέχρι όμως το 1946  τα πορίσματα του Zavoisky δεν είχαν γίνει ευρέως γνωστά στην επιστημονική κοινότητα . Τότε ήταν που και επίσημα </a:t>
          </a:r>
          <a:r>
            <a:rPr lang="el-GR" b="1" dirty="0"/>
            <a:t>το φαινόμενο του NMR ανακαλύφθηκε ανεξάρτητα από τους Bloch &amp; Purcell </a:t>
          </a:r>
          <a:r>
            <a:rPr lang="el-GR" dirty="0"/>
            <a:t>. Για το έργο τους αυτό και οι δύο επιστήμονες τιμήθηκαν με το βραβείο Nobel το 1952.</a:t>
          </a:r>
          <a:endParaRPr lang="en-US" dirty="0"/>
        </a:p>
      </dgm:t>
    </dgm:pt>
    <dgm:pt modelId="{7153A6F9-2723-46EC-936A-44C2AA181E83}" type="parTrans" cxnId="{62964646-307B-4C4C-857A-39D9176C77A3}">
      <dgm:prSet/>
      <dgm:spPr/>
      <dgm:t>
        <a:bodyPr/>
        <a:lstStyle/>
        <a:p>
          <a:endParaRPr lang="en-US"/>
        </a:p>
      </dgm:t>
    </dgm:pt>
    <dgm:pt modelId="{05D959F5-BB00-48D4-B77C-9845C99D0D68}" type="sibTrans" cxnId="{62964646-307B-4C4C-857A-39D9176C77A3}">
      <dgm:prSet/>
      <dgm:spPr/>
      <dgm:t>
        <a:bodyPr/>
        <a:lstStyle/>
        <a:p>
          <a:endParaRPr lang="en-US"/>
        </a:p>
      </dgm:t>
    </dgm:pt>
    <dgm:pt modelId="{2CC41EB0-5016-4CAB-AE18-174CA0458F61}" type="pres">
      <dgm:prSet presAssocID="{09EAA6AB-F399-4394-A343-45F24755127E}" presName="Name0" presStyleCnt="0">
        <dgm:presLayoutVars>
          <dgm:dir/>
          <dgm:animLvl val="lvl"/>
          <dgm:resizeHandles val="exact"/>
        </dgm:presLayoutVars>
      </dgm:prSet>
      <dgm:spPr/>
    </dgm:pt>
    <dgm:pt modelId="{A41B4A0E-7E8C-43D9-B838-F503774BE3BB}" type="pres">
      <dgm:prSet presAssocID="{E490FD86-4285-4642-9CC3-EA49C850AA2C}" presName="boxAndChildren" presStyleCnt="0"/>
      <dgm:spPr/>
    </dgm:pt>
    <dgm:pt modelId="{B8C6704C-627F-4189-A3B2-6641886D0FBC}" type="pres">
      <dgm:prSet presAssocID="{E490FD86-4285-4642-9CC3-EA49C850AA2C}" presName="parentTextBox" presStyleLbl="node1" presStyleIdx="0" presStyleCnt="4"/>
      <dgm:spPr/>
    </dgm:pt>
    <dgm:pt modelId="{4B967EF2-EEB5-460E-A8E3-B193E68180EB}" type="pres">
      <dgm:prSet presAssocID="{EC6C89B3-A245-4E33-9EE2-2C05A8F2FDBA}" presName="sp" presStyleCnt="0"/>
      <dgm:spPr/>
    </dgm:pt>
    <dgm:pt modelId="{BC0F0513-EDA4-4E48-B383-78366FCB4AB5}" type="pres">
      <dgm:prSet presAssocID="{528FE8FD-E014-4124-9C8F-7F54A2BB8976}" presName="arrowAndChildren" presStyleCnt="0"/>
      <dgm:spPr/>
    </dgm:pt>
    <dgm:pt modelId="{E859E6F9-9C2D-4CD3-9456-6D3923E0C067}" type="pres">
      <dgm:prSet presAssocID="{528FE8FD-E014-4124-9C8F-7F54A2BB8976}" presName="parentTextArrow" presStyleLbl="node1" presStyleIdx="1" presStyleCnt="4"/>
      <dgm:spPr/>
    </dgm:pt>
    <dgm:pt modelId="{6D5AC08B-CB33-436A-B5BE-387A51DAED19}" type="pres">
      <dgm:prSet presAssocID="{A57652B0-07A1-409F-9DE1-3F025B08C342}" presName="sp" presStyleCnt="0"/>
      <dgm:spPr/>
    </dgm:pt>
    <dgm:pt modelId="{F0C5FAAE-5D2A-4DBA-800F-ADBCC5FDA4AE}" type="pres">
      <dgm:prSet presAssocID="{62D58901-E73E-4B05-8B64-0F87F755B413}" presName="arrowAndChildren" presStyleCnt="0"/>
      <dgm:spPr/>
    </dgm:pt>
    <dgm:pt modelId="{38B5F883-DC3F-4F0F-B4A3-4A2B2F2525C9}" type="pres">
      <dgm:prSet presAssocID="{62D58901-E73E-4B05-8B64-0F87F755B413}" presName="parentTextArrow" presStyleLbl="node1" presStyleIdx="2" presStyleCnt="4"/>
      <dgm:spPr/>
    </dgm:pt>
    <dgm:pt modelId="{FD76C605-A35E-4342-8185-4B3C100E2B0B}" type="pres">
      <dgm:prSet presAssocID="{D8125400-6CAA-4238-B25B-B182F11FA359}" presName="sp" presStyleCnt="0"/>
      <dgm:spPr/>
    </dgm:pt>
    <dgm:pt modelId="{D9B3195C-F026-43EB-9839-F1B9D8D68AAA}" type="pres">
      <dgm:prSet presAssocID="{73739510-8241-493E-BC60-F38994615909}" presName="arrowAndChildren" presStyleCnt="0"/>
      <dgm:spPr/>
    </dgm:pt>
    <dgm:pt modelId="{46632BAD-DA55-4D3F-B79B-E1E77FAE84AE}" type="pres">
      <dgm:prSet presAssocID="{73739510-8241-493E-BC60-F38994615909}" presName="parentTextArrow" presStyleLbl="node1" presStyleIdx="3" presStyleCnt="4"/>
      <dgm:spPr/>
    </dgm:pt>
  </dgm:ptLst>
  <dgm:cxnLst>
    <dgm:cxn modelId="{BE12700C-D139-43A0-AEC6-D2F6B9D23C5E}" srcId="{09EAA6AB-F399-4394-A343-45F24755127E}" destId="{62D58901-E73E-4B05-8B64-0F87F755B413}" srcOrd="1" destOrd="0" parTransId="{7DE5B6D8-4DF9-49AA-8319-CC5625752AAF}" sibTransId="{A57652B0-07A1-409F-9DE1-3F025B08C342}"/>
    <dgm:cxn modelId="{3C19CD3C-ABFA-4AD2-8C52-E0525AF5BE6C}" type="presOf" srcId="{E490FD86-4285-4642-9CC3-EA49C850AA2C}" destId="{B8C6704C-627F-4189-A3B2-6641886D0FBC}" srcOrd="0" destOrd="0" presId="urn:microsoft.com/office/officeart/2005/8/layout/process4"/>
    <dgm:cxn modelId="{B6E64861-63F1-47CE-B1C4-81D21A2785C5}" srcId="{09EAA6AB-F399-4394-A343-45F24755127E}" destId="{528FE8FD-E014-4124-9C8F-7F54A2BB8976}" srcOrd="2" destOrd="0" parTransId="{A6E7DE1F-6B51-406B-B4F6-D3A668ABB081}" sibTransId="{EC6C89B3-A245-4E33-9EE2-2C05A8F2FDBA}"/>
    <dgm:cxn modelId="{62964646-307B-4C4C-857A-39D9176C77A3}" srcId="{09EAA6AB-F399-4394-A343-45F24755127E}" destId="{E490FD86-4285-4642-9CC3-EA49C850AA2C}" srcOrd="3" destOrd="0" parTransId="{7153A6F9-2723-46EC-936A-44C2AA181E83}" sibTransId="{05D959F5-BB00-48D4-B77C-9845C99D0D68}"/>
    <dgm:cxn modelId="{D733984A-8814-41C0-B17E-C4145F1C2717}" type="presOf" srcId="{528FE8FD-E014-4124-9C8F-7F54A2BB8976}" destId="{E859E6F9-9C2D-4CD3-9456-6D3923E0C067}" srcOrd="0" destOrd="0" presId="urn:microsoft.com/office/officeart/2005/8/layout/process4"/>
    <dgm:cxn modelId="{3AACD08A-0208-4850-9CAF-5F46EAD17506}" type="presOf" srcId="{73739510-8241-493E-BC60-F38994615909}" destId="{46632BAD-DA55-4D3F-B79B-E1E77FAE84AE}" srcOrd="0" destOrd="0" presId="urn:microsoft.com/office/officeart/2005/8/layout/process4"/>
    <dgm:cxn modelId="{EF002AC9-89DC-4055-8CA0-858732BB500E}" type="presOf" srcId="{62D58901-E73E-4B05-8B64-0F87F755B413}" destId="{38B5F883-DC3F-4F0F-B4A3-4A2B2F2525C9}" srcOrd="0" destOrd="0" presId="urn:microsoft.com/office/officeart/2005/8/layout/process4"/>
    <dgm:cxn modelId="{156EA2DB-55BE-49BB-8EB8-45A24CCFC43C}" srcId="{09EAA6AB-F399-4394-A343-45F24755127E}" destId="{73739510-8241-493E-BC60-F38994615909}" srcOrd="0" destOrd="0" parTransId="{4383E0E1-265C-477D-AE4E-828D8981588D}" sibTransId="{D8125400-6CAA-4238-B25B-B182F11FA359}"/>
    <dgm:cxn modelId="{9C2C51EA-1466-4B3B-80B0-BE0D2E715670}" type="presOf" srcId="{09EAA6AB-F399-4394-A343-45F24755127E}" destId="{2CC41EB0-5016-4CAB-AE18-174CA0458F61}" srcOrd="0" destOrd="0" presId="urn:microsoft.com/office/officeart/2005/8/layout/process4"/>
    <dgm:cxn modelId="{2C09FB07-61DC-4D1C-B7FE-7B72593C9411}" type="presParOf" srcId="{2CC41EB0-5016-4CAB-AE18-174CA0458F61}" destId="{A41B4A0E-7E8C-43D9-B838-F503774BE3BB}" srcOrd="0" destOrd="0" presId="urn:microsoft.com/office/officeart/2005/8/layout/process4"/>
    <dgm:cxn modelId="{7DC39C83-B99E-4BDC-868B-AC45D6EB1EA4}" type="presParOf" srcId="{A41B4A0E-7E8C-43D9-B838-F503774BE3BB}" destId="{B8C6704C-627F-4189-A3B2-6641886D0FBC}" srcOrd="0" destOrd="0" presId="urn:microsoft.com/office/officeart/2005/8/layout/process4"/>
    <dgm:cxn modelId="{2609F21E-59F7-445B-9FA0-09519748A8DB}" type="presParOf" srcId="{2CC41EB0-5016-4CAB-AE18-174CA0458F61}" destId="{4B967EF2-EEB5-460E-A8E3-B193E68180EB}" srcOrd="1" destOrd="0" presId="urn:microsoft.com/office/officeart/2005/8/layout/process4"/>
    <dgm:cxn modelId="{0F20232E-F5F1-4A3D-828A-24D377CF5F09}" type="presParOf" srcId="{2CC41EB0-5016-4CAB-AE18-174CA0458F61}" destId="{BC0F0513-EDA4-4E48-B383-78366FCB4AB5}" srcOrd="2" destOrd="0" presId="urn:microsoft.com/office/officeart/2005/8/layout/process4"/>
    <dgm:cxn modelId="{BDB2CC48-8F8C-4D3A-9E12-7C49379F19B9}" type="presParOf" srcId="{BC0F0513-EDA4-4E48-B383-78366FCB4AB5}" destId="{E859E6F9-9C2D-4CD3-9456-6D3923E0C067}" srcOrd="0" destOrd="0" presId="urn:microsoft.com/office/officeart/2005/8/layout/process4"/>
    <dgm:cxn modelId="{95E3675E-6B8E-4577-BA70-044CA0DE31F9}" type="presParOf" srcId="{2CC41EB0-5016-4CAB-AE18-174CA0458F61}" destId="{6D5AC08B-CB33-436A-B5BE-387A51DAED19}" srcOrd="3" destOrd="0" presId="urn:microsoft.com/office/officeart/2005/8/layout/process4"/>
    <dgm:cxn modelId="{431B060D-D37D-488D-BB64-FB9A6A3A21BA}" type="presParOf" srcId="{2CC41EB0-5016-4CAB-AE18-174CA0458F61}" destId="{F0C5FAAE-5D2A-4DBA-800F-ADBCC5FDA4AE}" srcOrd="4" destOrd="0" presId="urn:microsoft.com/office/officeart/2005/8/layout/process4"/>
    <dgm:cxn modelId="{A12A82C4-8022-427C-B3FD-A2DCD087B6DF}" type="presParOf" srcId="{F0C5FAAE-5D2A-4DBA-800F-ADBCC5FDA4AE}" destId="{38B5F883-DC3F-4F0F-B4A3-4A2B2F2525C9}" srcOrd="0" destOrd="0" presId="urn:microsoft.com/office/officeart/2005/8/layout/process4"/>
    <dgm:cxn modelId="{E804A3F1-5C24-44EB-80AB-E355650D121B}" type="presParOf" srcId="{2CC41EB0-5016-4CAB-AE18-174CA0458F61}" destId="{FD76C605-A35E-4342-8185-4B3C100E2B0B}" srcOrd="5" destOrd="0" presId="urn:microsoft.com/office/officeart/2005/8/layout/process4"/>
    <dgm:cxn modelId="{FE0B0621-24CC-4ED2-8145-B5E86344C8DF}" type="presParOf" srcId="{2CC41EB0-5016-4CAB-AE18-174CA0458F61}" destId="{D9B3195C-F026-43EB-9839-F1B9D8D68AAA}" srcOrd="6" destOrd="0" presId="urn:microsoft.com/office/officeart/2005/8/layout/process4"/>
    <dgm:cxn modelId="{3FE91756-A2BE-4A95-8A6C-4176327BA7D0}" type="presParOf" srcId="{D9B3195C-F026-43EB-9839-F1B9D8D68AAA}" destId="{46632BAD-DA55-4D3F-B79B-E1E77FAE84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EAA6AB-F399-4394-A343-45F24755127E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739510-8241-493E-BC60-F38994615909}">
      <dgm:prSet custT="1"/>
      <dgm:spPr/>
      <dgm:t>
        <a:bodyPr/>
        <a:lstStyle/>
        <a:p>
          <a:r>
            <a:rPr lang="el-GR" sz="2200" b="1" dirty="0"/>
            <a:t>Πείραμα του </a:t>
          </a:r>
          <a:r>
            <a:rPr lang="en-US" sz="2200" b="1" dirty="0"/>
            <a:t>Stern-Gerlach</a:t>
          </a:r>
          <a:endParaRPr lang="en-US" sz="2200" dirty="0"/>
        </a:p>
      </dgm:t>
    </dgm:pt>
    <dgm:pt modelId="{4383E0E1-265C-477D-AE4E-828D8981588D}" type="parTrans" cxnId="{156EA2DB-55BE-49BB-8EB8-45A24CCFC43C}">
      <dgm:prSet/>
      <dgm:spPr/>
      <dgm:t>
        <a:bodyPr/>
        <a:lstStyle/>
        <a:p>
          <a:endParaRPr lang="en-US"/>
        </a:p>
      </dgm:t>
    </dgm:pt>
    <dgm:pt modelId="{D8125400-6CAA-4238-B25B-B182F11FA359}" type="sibTrans" cxnId="{156EA2DB-55BE-49BB-8EB8-45A24CCFC43C}">
      <dgm:prSet/>
      <dgm:spPr/>
      <dgm:t>
        <a:bodyPr/>
        <a:lstStyle/>
        <a:p>
          <a:endParaRPr lang="en-US"/>
        </a:p>
      </dgm:t>
    </dgm:pt>
    <dgm:pt modelId="{62D58901-E73E-4B05-8B64-0F87F755B413}">
      <dgm:prSet custT="1"/>
      <dgm:spPr/>
      <dgm:t>
        <a:bodyPr/>
        <a:lstStyle/>
        <a:p>
          <a:pPr algn="ctr"/>
          <a:r>
            <a:rPr lang="el-GR" sz="1800" dirty="0"/>
            <a:t>τα ηλεκτρόνια παρουσιάζουν μαγνητική ροπή </a:t>
          </a:r>
          <a:endParaRPr lang="en-US" sz="1800" dirty="0"/>
        </a:p>
      </dgm:t>
    </dgm:pt>
    <dgm:pt modelId="{7DE5B6D8-4DF9-49AA-8319-CC5625752AAF}" type="parTrans" cxnId="{BE12700C-D139-43A0-AEC6-D2F6B9D23C5E}">
      <dgm:prSet/>
      <dgm:spPr/>
      <dgm:t>
        <a:bodyPr/>
        <a:lstStyle/>
        <a:p>
          <a:endParaRPr lang="en-US"/>
        </a:p>
      </dgm:t>
    </dgm:pt>
    <dgm:pt modelId="{A57652B0-07A1-409F-9DE1-3F025B08C342}" type="sibTrans" cxnId="{BE12700C-D139-43A0-AEC6-D2F6B9D23C5E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28FE8FD-E014-4124-9C8F-7F54A2BB8976}">
          <dgm:prSet/>
          <dgm:spPr/>
          <dgm:t>
            <a:bodyPr/>
            <a:lstStyle/>
            <a:p>
              <a:pPr algn="just"/>
              <a:r>
                <a:rPr lang="el-GR" dirty="0"/>
                <a:t>Επανάληψη πειράματος με μόρια του (</a:t>
              </a:r>
              <a:r>
                <a:rPr lang="en-US" dirty="0"/>
                <a:t>H</a:t>
              </a:r>
              <a:r>
                <a:rPr lang="el-GR" dirty="0"/>
                <a:t>) υδρογόνου  </a:t>
              </a:r>
              <a14:m>
                <m:oMath xmlns:m="http://schemas.openxmlformats.org/officeDocument/2006/math">
                  <m:r>
                    <a:rPr lang="el-GR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→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</m:oMath>
              </a14:m>
              <a:r>
                <a:rPr lang="el-GR" b="1" dirty="0"/>
                <a:t>μετρήθηκε η μαγνητική ροπή του πυρήνα του υδρογόνου , δηλαδή η μαγνητική ροπή του πρωτονίου </a:t>
              </a:r>
              <a:r>
                <a:rPr lang="el-GR" dirty="0"/>
                <a:t>(γεγονός που προκάλεσε έκπληξη καθώς αναμένονταν να είναι μικρότερη κατά 3 τάξεις μεγέθους από αυτή του ηλεκτρονίου λόγω μεγαλύτερης μάζας </a:t>
              </a:r>
              <a14:m>
                <m:oMath xmlns:m="http://schemas.openxmlformats.org/officeDocument/2006/math">
                  <m:r>
                    <a:rPr lang="el-GR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→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𝜐𝜋</m:t>
                  </m:r>
                  <m:r>
                    <m:rPr>
                      <m:sty m:val="p"/>
                    </m:rP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ό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𝜃𝜀𝜎𝜂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𝜏𝜔𝜈</m:t>
                  </m:r>
                  <m:r>
                    <a:rPr lang="el-GR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𝑞𝑢𝑎𝑟𝑘𝑠</m:t>
                  </m:r>
                </m:oMath>
              </a14:m>
              <a:r>
                <a:rPr lang="el-GR" dirty="0"/>
                <a:t> )</a:t>
              </a:r>
              <a:endParaRPr lang="en-US" dirty="0"/>
            </a:p>
          </dgm:t>
        </dgm:pt>
      </mc:Choice>
      <mc:Fallback xmlns="">
        <dgm:pt modelId="{528FE8FD-E014-4124-9C8F-7F54A2BB8976}">
          <dgm:prSet/>
          <dgm:spPr/>
          <dgm:t>
            <a:bodyPr/>
            <a:lstStyle/>
            <a:p>
              <a:pPr algn="just"/>
              <a:r>
                <a:rPr lang="el-GR" dirty="0"/>
                <a:t>Επανάληψη πειράματος με μόρια του (</a:t>
              </a:r>
              <a:r>
                <a:rPr lang="en-US" dirty="0"/>
                <a:t>H</a:t>
              </a:r>
              <a:r>
                <a:rPr lang="el-GR" dirty="0"/>
                <a:t>) υδρογόνου  </a:t>
              </a:r>
              <a:r>
                <a:rPr lang="el-GR" i="0">
                  <a:latin typeface="Cambria Math" panose="02040503050406030204" pitchFamily="18" charset="0"/>
                  <a:ea typeface="Cambria Math" panose="02040503050406030204" pitchFamily="18" charset="0"/>
                </a:rPr>
                <a:t>→</a:t>
              </a:r>
              <a:r>
                <a:rPr lang="el-GR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b="1" dirty="0"/>
                <a:t>μετρήθηκε η μαγνητική ροπή του πυρήνα του υδρογόνου , δηλαδή η μαγνητική ροπή του πρωτονίου </a:t>
              </a:r>
              <a:r>
                <a:rPr lang="el-GR" dirty="0"/>
                <a:t>(γεγονός που προκάλεσε έκπληξη καθώς αναμένονταν να είναι μικρότερη κατά 3 τάξεις μεγέθους από αυτή του ηλεκτρονίου λόγω μεγαλύτερης μάζας </a:t>
              </a:r>
              <a:r>
                <a:rPr lang="el-GR" i="0">
                  <a:latin typeface="Cambria Math" panose="02040503050406030204" pitchFamily="18" charset="0"/>
                  <a:ea typeface="Cambria Math" panose="02040503050406030204" pitchFamily="18" charset="0"/>
                </a:rPr>
                <a:t>→</a:t>
              </a:r>
              <a:r>
                <a:rPr lang="el-GR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𝜐𝜋ό𝜃𝜀𝜎𝜂 𝜏𝜔𝜈 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𝑞𝑢𝑎𝑟𝑘𝑠</a:t>
              </a:r>
              <a:r>
                <a:rPr lang="el-GR" dirty="0"/>
                <a:t> )</a:t>
              </a:r>
              <a:endParaRPr lang="en-US" dirty="0"/>
            </a:p>
          </dgm:t>
        </dgm:pt>
      </mc:Fallback>
    </mc:AlternateContent>
    <dgm:pt modelId="{A6E7DE1F-6B51-406B-B4F6-D3A668ABB081}" type="parTrans" cxnId="{B6E64861-63F1-47CE-B1C4-81D21A2785C5}">
      <dgm:prSet/>
      <dgm:spPr/>
      <dgm:t>
        <a:bodyPr/>
        <a:lstStyle/>
        <a:p>
          <a:endParaRPr lang="en-US"/>
        </a:p>
      </dgm:t>
    </dgm:pt>
    <dgm:pt modelId="{EC6C89B3-A245-4E33-9EE2-2C05A8F2FDBA}" type="sibTrans" cxnId="{B6E64861-63F1-47CE-B1C4-81D21A2785C5}">
      <dgm:prSet/>
      <dgm:spPr/>
      <dgm:t>
        <a:bodyPr/>
        <a:lstStyle/>
        <a:p>
          <a:endParaRPr lang="en-US"/>
        </a:p>
      </dgm:t>
    </dgm:pt>
    <dgm:pt modelId="{2CC41EB0-5016-4CAB-AE18-174CA0458F61}" type="pres">
      <dgm:prSet presAssocID="{09EAA6AB-F399-4394-A343-45F24755127E}" presName="Name0" presStyleCnt="0">
        <dgm:presLayoutVars>
          <dgm:dir/>
          <dgm:animLvl val="lvl"/>
          <dgm:resizeHandles val="exact"/>
        </dgm:presLayoutVars>
      </dgm:prSet>
      <dgm:spPr/>
    </dgm:pt>
    <dgm:pt modelId="{BFDBA8B7-8DDE-4DDC-93DA-AAE23898BC52}" type="pres">
      <dgm:prSet presAssocID="{528FE8FD-E014-4124-9C8F-7F54A2BB8976}" presName="boxAndChildren" presStyleCnt="0"/>
      <dgm:spPr/>
    </dgm:pt>
    <dgm:pt modelId="{C8AF46F7-FACA-4669-A494-FFBA53D1F260}" type="pres">
      <dgm:prSet presAssocID="{528FE8FD-E014-4124-9C8F-7F54A2BB8976}" presName="parentTextBox" presStyleLbl="node1" presStyleIdx="0" presStyleCnt="3"/>
      <dgm:spPr/>
    </dgm:pt>
    <dgm:pt modelId="{6D5AC08B-CB33-436A-B5BE-387A51DAED19}" type="pres">
      <dgm:prSet presAssocID="{A57652B0-07A1-409F-9DE1-3F025B08C342}" presName="sp" presStyleCnt="0"/>
      <dgm:spPr/>
    </dgm:pt>
    <dgm:pt modelId="{F0C5FAAE-5D2A-4DBA-800F-ADBCC5FDA4AE}" type="pres">
      <dgm:prSet presAssocID="{62D58901-E73E-4B05-8B64-0F87F755B413}" presName="arrowAndChildren" presStyleCnt="0"/>
      <dgm:spPr/>
    </dgm:pt>
    <dgm:pt modelId="{38B5F883-DC3F-4F0F-B4A3-4A2B2F2525C9}" type="pres">
      <dgm:prSet presAssocID="{62D58901-E73E-4B05-8B64-0F87F755B413}" presName="parentTextArrow" presStyleLbl="node1" presStyleIdx="1" presStyleCnt="3"/>
      <dgm:spPr/>
    </dgm:pt>
    <dgm:pt modelId="{FD76C605-A35E-4342-8185-4B3C100E2B0B}" type="pres">
      <dgm:prSet presAssocID="{D8125400-6CAA-4238-B25B-B182F11FA359}" presName="sp" presStyleCnt="0"/>
      <dgm:spPr/>
    </dgm:pt>
    <dgm:pt modelId="{D9B3195C-F026-43EB-9839-F1B9D8D68AAA}" type="pres">
      <dgm:prSet presAssocID="{73739510-8241-493E-BC60-F38994615909}" presName="arrowAndChildren" presStyleCnt="0"/>
      <dgm:spPr/>
    </dgm:pt>
    <dgm:pt modelId="{46632BAD-DA55-4D3F-B79B-E1E77FAE84AE}" type="pres">
      <dgm:prSet presAssocID="{73739510-8241-493E-BC60-F38994615909}" presName="parentTextArrow" presStyleLbl="node1" presStyleIdx="2" presStyleCnt="3" custLinFactNeighborY="-26181"/>
      <dgm:spPr/>
    </dgm:pt>
  </dgm:ptLst>
  <dgm:cxnLst>
    <dgm:cxn modelId="{BE12700C-D139-43A0-AEC6-D2F6B9D23C5E}" srcId="{09EAA6AB-F399-4394-A343-45F24755127E}" destId="{62D58901-E73E-4B05-8B64-0F87F755B413}" srcOrd="1" destOrd="0" parTransId="{7DE5B6D8-4DF9-49AA-8319-CC5625752AAF}" sibTransId="{A57652B0-07A1-409F-9DE1-3F025B08C342}"/>
    <dgm:cxn modelId="{B6E64861-63F1-47CE-B1C4-81D21A2785C5}" srcId="{09EAA6AB-F399-4394-A343-45F24755127E}" destId="{528FE8FD-E014-4124-9C8F-7F54A2BB8976}" srcOrd="2" destOrd="0" parTransId="{A6E7DE1F-6B51-406B-B4F6-D3A668ABB081}" sibTransId="{EC6C89B3-A245-4E33-9EE2-2C05A8F2FDBA}"/>
    <dgm:cxn modelId="{3AACD08A-0208-4850-9CAF-5F46EAD17506}" type="presOf" srcId="{73739510-8241-493E-BC60-F38994615909}" destId="{46632BAD-DA55-4D3F-B79B-E1E77FAE84AE}" srcOrd="0" destOrd="0" presId="urn:microsoft.com/office/officeart/2005/8/layout/process4"/>
    <dgm:cxn modelId="{68AD1EB8-3BF2-4D4E-AD9C-485838C723ED}" type="presOf" srcId="{528FE8FD-E014-4124-9C8F-7F54A2BB8976}" destId="{C8AF46F7-FACA-4669-A494-FFBA53D1F260}" srcOrd="0" destOrd="0" presId="urn:microsoft.com/office/officeart/2005/8/layout/process4"/>
    <dgm:cxn modelId="{EF002AC9-89DC-4055-8CA0-858732BB500E}" type="presOf" srcId="{62D58901-E73E-4B05-8B64-0F87F755B413}" destId="{38B5F883-DC3F-4F0F-B4A3-4A2B2F2525C9}" srcOrd="0" destOrd="0" presId="urn:microsoft.com/office/officeart/2005/8/layout/process4"/>
    <dgm:cxn modelId="{156EA2DB-55BE-49BB-8EB8-45A24CCFC43C}" srcId="{09EAA6AB-F399-4394-A343-45F24755127E}" destId="{73739510-8241-493E-BC60-F38994615909}" srcOrd="0" destOrd="0" parTransId="{4383E0E1-265C-477D-AE4E-828D8981588D}" sibTransId="{D8125400-6CAA-4238-B25B-B182F11FA359}"/>
    <dgm:cxn modelId="{9C2C51EA-1466-4B3B-80B0-BE0D2E715670}" type="presOf" srcId="{09EAA6AB-F399-4394-A343-45F24755127E}" destId="{2CC41EB0-5016-4CAB-AE18-174CA0458F61}" srcOrd="0" destOrd="0" presId="urn:microsoft.com/office/officeart/2005/8/layout/process4"/>
    <dgm:cxn modelId="{8B16C8BD-7950-4F82-AAF7-65EFF915F322}" type="presParOf" srcId="{2CC41EB0-5016-4CAB-AE18-174CA0458F61}" destId="{BFDBA8B7-8DDE-4DDC-93DA-AAE23898BC52}" srcOrd="0" destOrd="0" presId="urn:microsoft.com/office/officeart/2005/8/layout/process4"/>
    <dgm:cxn modelId="{46853B29-5479-4910-9838-71A41A8F4342}" type="presParOf" srcId="{BFDBA8B7-8DDE-4DDC-93DA-AAE23898BC52}" destId="{C8AF46F7-FACA-4669-A494-FFBA53D1F260}" srcOrd="0" destOrd="0" presId="urn:microsoft.com/office/officeart/2005/8/layout/process4"/>
    <dgm:cxn modelId="{95E3675E-6B8E-4577-BA70-044CA0DE31F9}" type="presParOf" srcId="{2CC41EB0-5016-4CAB-AE18-174CA0458F61}" destId="{6D5AC08B-CB33-436A-B5BE-387A51DAED19}" srcOrd="1" destOrd="0" presId="urn:microsoft.com/office/officeart/2005/8/layout/process4"/>
    <dgm:cxn modelId="{431B060D-D37D-488D-BB64-FB9A6A3A21BA}" type="presParOf" srcId="{2CC41EB0-5016-4CAB-AE18-174CA0458F61}" destId="{F0C5FAAE-5D2A-4DBA-800F-ADBCC5FDA4AE}" srcOrd="2" destOrd="0" presId="urn:microsoft.com/office/officeart/2005/8/layout/process4"/>
    <dgm:cxn modelId="{A12A82C4-8022-427C-B3FD-A2DCD087B6DF}" type="presParOf" srcId="{F0C5FAAE-5D2A-4DBA-800F-ADBCC5FDA4AE}" destId="{38B5F883-DC3F-4F0F-B4A3-4A2B2F2525C9}" srcOrd="0" destOrd="0" presId="urn:microsoft.com/office/officeart/2005/8/layout/process4"/>
    <dgm:cxn modelId="{E804A3F1-5C24-44EB-80AB-E355650D121B}" type="presParOf" srcId="{2CC41EB0-5016-4CAB-AE18-174CA0458F61}" destId="{FD76C605-A35E-4342-8185-4B3C100E2B0B}" srcOrd="3" destOrd="0" presId="urn:microsoft.com/office/officeart/2005/8/layout/process4"/>
    <dgm:cxn modelId="{FE0B0621-24CC-4ED2-8145-B5E86344C8DF}" type="presParOf" srcId="{2CC41EB0-5016-4CAB-AE18-174CA0458F61}" destId="{D9B3195C-F026-43EB-9839-F1B9D8D68AAA}" srcOrd="4" destOrd="0" presId="urn:microsoft.com/office/officeart/2005/8/layout/process4"/>
    <dgm:cxn modelId="{3FE91756-A2BE-4A95-8A6C-4176327BA7D0}" type="presParOf" srcId="{D9B3195C-F026-43EB-9839-F1B9D8D68AAA}" destId="{46632BAD-DA55-4D3F-B79B-E1E77FAE84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EAA6AB-F399-4394-A343-45F24755127E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739510-8241-493E-BC60-F38994615909}">
      <dgm:prSet custT="1"/>
      <dgm:spPr/>
      <dgm:t>
        <a:bodyPr/>
        <a:lstStyle/>
        <a:p>
          <a:r>
            <a:rPr lang="el-GR" sz="2200" b="1" dirty="0"/>
            <a:t>Πείραμα του </a:t>
          </a:r>
          <a:r>
            <a:rPr lang="en-US" sz="2200" b="1" dirty="0"/>
            <a:t>Stern-Gerlach</a:t>
          </a:r>
          <a:endParaRPr lang="en-US" sz="2200" dirty="0"/>
        </a:p>
      </dgm:t>
    </dgm:pt>
    <dgm:pt modelId="{4383E0E1-265C-477D-AE4E-828D8981588D}" type="parTrans" cxnId="{156EA2DB-55BE-49BB-8EB8-45A24CCFC43C}">
      <dgm:prSet/>
      <dgm:spPr/>
      <dgm:t>
        <a:bodyPr/>
        <a:lstStyle/>
        <a:p>
          <a:endParaRPr lang="en-US"/>
        </a:p>
      </dgm:t>
    </dgm:pt>
    <dgm:pt modelId="{D8125400-6CAA-4238-B25B-B182F11FA359}" type="sibTrans" cxnId="{156EA2DB-55BE-49BB-8EB8-45A24CCFC43C}">
      <dgm:prSet/>
      <dgm:spPr/>
      <dgm:t>
        <a:bodyPr/>
        <a:lstStyle/>
        <a:p>
          <a:endParaRPr lang="en-US"/>
        </a:p>
      </dgm:t>
    </dgm:pt>
    <dgm:pt modelId="{62D58901-E73E-4B05-8B64-0F87F755B413}">
      <dgm:prSet custT="1"/>
      <dgm:spPr/>
      <dgm:t>
        <a:bodyPr/>
        <a:lstStyle/>
        <a:p>
          <a:pPr algn="ctr"/>
          <a:r>
            <a:rPr lang="el-GR" sz="1800" dirty="0"/>
            <a:t>τα ηλεκτρόνια παρουσιάζουν μαγνητική ροπή </a:t>
          </a:r>
          <a:endParaRPr lang="en-US" sz="1800" dirty="0"/>
        </a:p>
      </dgm:t>
    </dgm:pt>
    <dgm:pt modelId="{7DE5B6D8-4DF9-49AA-8319-CC5625752AAF}" type="parTrans" cxnId="{BE12700C-D139-43A0-AEC6-D2F6B9D23C5E}">
      <dgm:prSet/>
      <dgm:spPr/>
      <dgm:t>
        <a:bodyPr/>
        <a:lstStyle/>
        <a:p>
          <a:endParaRPr lang="en-US"/>
        </a:p>
      </dgm:t>
    </dgm:pt>
    <dgm:pt modelId="{A57652B0-07A1-409F-9DE1-3F025B08C342}" type="sibTrans" cxnId="{BE12700C-D139-43A0-AEC6-D2F6B9D23C5E}">
      <dgm:prSet/>
      <dgm:spPr/>
      <dgm:t>
        <a:bodyPr/>
        <a:lstStyle/>
        <a:p>
          <a:endParaRPr lang="en-US"/>
        </a:p>
      </dgm:t>
    </dgm:pt>
    <dgm:pt modelId="{528FE8FD-E014-4124-9C8F-7F54A2BB8976}">
      <dgm:prSet/>
      <dgm:spPr>
        <a:blipFill>
          <a:blip xmlns:r="http://schemas.openxmlformats.org/officeDocument/2006/relationships" r:embed="rId1"/>
          <a:stretch>
            <a:fillRect l="-78"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A6E7DE1F-6B51-406B-B4F6-D3A668ABB081}" type="parTrans" cxnId="{B6E64861-63F1-47CE-B1C4-81D21A2785C5}">
      <dgm:prSet/>
      <dgm:spPr/>
      <dgm:t>
        <a:bodyPr/>
        <a:lstStyle/>
        <a:p>
          <a:endParaRPr lang="en-US"/>
        </a:p>
      </dgm:t>
    </dgm:pt>
    <dgm:pt modelId="{EC6C89B3-A245-4E33-9EE2-2C05A8F2FDBA}" type="sibTrans" cxnId="{B6E64861-63F1-47CE-B1C4-81D21A2785C5}">
      <dgm:prSet/>
      <dgm:spPr/>
      <dgm:t>
        <a:bodyPr/>
        <a:lstStyle/>
        <a:p>
          <a:endParaRPr lang="en-US"/>
        </a:p>
      </dgm:t>
    </dgm:pt>
    <dgm:pt modelId="{2CC41EB0-5016-4CAB-AE18-174CA0458F61}" type="pres">
      <dgm:prSet presAssocID="{09EAA6AB-F399-4394-A343-45F24755127E}" presName="Name0" presStyleCnt="0">
        <dgm:presLayoutVars>
          <dgm:dir/>
          <dgm:animLvl val="lvl"/>
          <dgm:resizeHandles val="exact"/>
        </dgm:presLayoutVars>
      </dgm:prSet>
      <dgm:spPr/>
    </dgm:pt>
    <dgm:pt modelId="{BFDBA8B7-8DDE-4DDC-93DA-AAE23898BC52}" type="pres">
      <dgm:prSet presAssocID="{528FE8FD-E014-4124-9C8F-7F54A2BB8976}" presName="boxAndChildren" presStyleCnt="0"/>
      <dgm:spPr/>
    </dgm:pt>
    <dgm:pt modelId="{C8AF46F7-FACA-4669-A494-FFBA53D1F260}" type="pres">
      <dgm:prSet presAssocID="{528FE8FD-E014-4124-9C8F-7F54A2BB8976}" presName="parentTextBox" presStyleLbl="node1" presStyleIdx="0" presStyleCnt="3"/>
      <dgm:spPr/>
    </dgm:pt>
    <dgm:pt modelId="{6D5AC08B-CB33-436A-B5BE-387A51DAED19}" type="pres">
      <dgm:prSet presAssocID="{A57652B0-07A1-409F-9DE1-3F025B08C342}" presName="sp" presStyleCnt="0"/>
      <dgm:spPr/>
    </dgm:pt>
    <dgm:pt modelId="{F0C5FAAE-5D2A-4DBA-800F-ADBCC5FDA4AE}" type="pres">
      <dgm:prSet presAssocID="{62D58901-E73E-4B05-8B64-0F87F755B413}" presName="arrowAndChildren" presStyleCnt="0"/>
      <dgm:spPr/>
    </dgm:pt>
    <dgm:pt modelId="{38B5F883-DC3F-4F0F-B4A3-4A2B2F2525C9}" type="pres">
      <dgm:prSet presAssocID="{62D58901-E73E-4B05-8B64-0F87F755B413}" presName="parentTextArrow" presStyleLbl="node1" presStyleIdx="1" presStyleCnt="3"/>
      <dgm:spPr/>
    </dgm:pt>
    <dgm:pt modelId="{FD76C605-A35E-4342-8185-4B3C100E2B0B}" type="pres">
      <dgm:prSet presAssocID="{D8125400-6CAA-4238-B25B-B182F11FA359}" presName="sp" presStyleCnt="0"/>
      <dgm:spPr/>
    </dgm:pt>
    <dgm:pt modelId="{D9B3195C-F026-43EB-9839-F1B9D8D68AAA}" type="pres">
      <dgm:prSet presAssocID="{73739510-8241-493E-BC60-F38994615909}" presName="arrowAndChildren" presStyleCnt="0"/>
      <dgm:spPr/>
    </dgm:pt>
    <dgm:pt modelId="{46632BAD-DA55-4D3F-B79B-E1E77FAE84AE}" type="pres">
      <dgm:prSet presAssocID="{73739510-8241-493E-BC60-F38994615909}" presName="parentTextArrow" presStyleLbl="node1" presStyleIdx="2" presStyleCnt="3" custLinFactNeighborY="-26181"/>
      <dgm:spPr/>
    </dgm:pt>
  </dgm:ptLst>
  <dgm:cxnLst>
    <dgm:cxn modelId="{BE12700C-D139-43A0-AEC6-D2F6B9D23C5E}" srcId="{09EAA6AB-F399-4394-A343-45F24755127E}" destId="{62D58901-E73E-4B05-8B64-0F87F755B413}" srcOrd="1" destOrd="0" parTransId="{7DE5B6D8-4DF9-49AA-8319-CC5625752AAF}" sibTransId="{A57652B0-07A1-409F-9DE1-3F025B08C342}"/>
    <dgm:cxn modelId="{B6E64861-63F1-47CE-B1C4-81D21A2785C5}" srcId="{09EAA6AB-F399-4394-A343-45F24755127E}" destId="{528FE8FD-E014-4124-9C8F-7F54A2BB8976}" srcOrd="2" destOrd="0" parTransId="{A6E7DE1F-6B51-406B-B4F6-D3A668ABB081}" sibTransId="{EC6C89B3-A245-4E33-9EE2-2C05A8F2FDBA}"/>
    <dgm:cxn modelId="{3AACD08A-0208-4850-9CAF-5F46EAD17506}" type="presOf" srcId="{73739510-8241-493E-BC60-F38994615909}" destId="{46632BAD-DA55-4D3F-B79B-E1E77FAE84AE}" srcOrd="0" destOrd="0" presId="urn:microsoft.com/office/officeart/2005/8/layout/process4"/>
    <dgm:cxn modelId="{68AD1EB8-3BF2-4D4E-AD9C-485838C723ED}" type="presOf" srcId="{528FE8FD-E014-4124-9C8F-7F54A2BB8976}" destId="{C8AF46F7-FACA-4669-A494-FFBA53D1F260}" srcOrd="0" destOrd="0" presId="urn:microsoft.com/office/officeart/2005/8/layout/process4"/>
    <dgm:cxn modelId="{EF002AC9-89DC-4055-8CA0-858732BB500E}" type="presOf" srcId="{62D58901-E73E-4B05-8B64-0F87F755B413}" destId="{38B5F883-DC3F-4F0F-B4A3-4A2B2F2525C9}" srcOrd="0" destOrd="0" presId="urn:microsoft.com/office/officeart/2005/8/layout/process4"/>
    <dgm:cxn modelId="{156EA2DB-55BE-49BB-8EB8-45A24CCFC43C}" srcId="{09EAA6AB-F399-4394-A343-45F24755127E}" destId="{73739510-8241-493E-BC60-F38994615909}" srcOrd="0" destOrd="0" parTransId="{4383E0E1-265C-477D-AE4E-828D8981588D}" sibTransId="{D8125400-6CAA-4238-B25B-B182F11FA359}"/>
    <dgm:cxn modelId="{9C2C51EA-1466-4B3B-80B0-BE0D2E715670}" type="presOf" srcId="{09EAA6AB-F399-4394-A343-45F24755127E}" destId="{2CC41EB0-5016-4CAB-AE18-174CA0458F61}" srcOrd="0" destOrd="0" presId="urn:microsoft.com/office/officeart/2005/8/layout/process4"/>
    <dgm:cxn modelId="{8B16C8BD-7950-4F82-AAF7-65EFF915F322}" type="presParOf" srcId="{2CC41EB0-5016-4CAB-AE18-174CA0458F61}" destId="{BFDBA8B7-8DDE-4DDC-93DA-AAE23898BC52}" srcOrd="0" destOrd="0" presId="urn:microsoft.com/office/officeart/2005/8/layout/process4"/>
    <dgm:cxn modelId="{46853B29-5479-4910-9838-71A41A8F4342}" type="presParOf" srcId="{BFDBA8B7-8DDE-4DDC-93DA-AAE23898BC52}" destId="{C8AF46F7-FACA-4669-A494-FFBA53D1F260}" srcOrd="0" destOrd="0" presId="urn:microsoft.com/office/officeart/2005/8/layout/process4"/>
    <dgm:cxn modelId="{95E3675E-6B8E-4577-BA70-044CA0DE31F9}" type="presParOf" srcId="{2CC41EB0-5016-4CAB-AE18-174CA0458F61}" destId="{6D5AC08B-CB33-436A-B5BE-387A51DAED19}" srcOrd="1" destOrd="0" presId="urn:microsoft.com/office/officeart/2005/8/layout/process4"/>
    <dgm:cxn modelId="{431B060D-D37D-488D-BB64-FB9A6A3A21BA}" type="presParOf" srcId="{2CC41EB0-5016-4CAB-AE18-174CA0458F61}" destId="{F0C5FAAE-5D2A-4DBA-800F-ADBCC5FDA4AE}" srcOrd="2" destOrd="0" presId="urn:microsoft.com/office/officeart/2005/8/layout/process4"/>
    <dgm:cxn modelId="{A12A82C4-8022-427C-B3FD-A2DCD087B6DF}" type="presParOf" srcId="{F0C5FAAE-5D2A-4DBA-800F-ADBCC5FDA4AE}" destId="{38B5F883-DC3F-4F0F-B4A3-4A2B2F2525C9}" srcOrd="0" destOrd="0" presId="urn:microsoft.com/office/officeart/2005/8/layout/process4"/>
    <dgm:cxn modelId="{E804A3F1-5C24-44EB-80AB-E355650D121B}" type="presParOf" srcId="{2CC41EB0-5016-4CAB-AE18-174CA0458F61}" destId="{FD76C605-A35E-4342-8185-4B3C100E2B0B}" srcOrd="3" destOrd="0" presId="urn:microsoft.com/office/officeart/2005/8/layout/process4"/>
    <dgm:cxn modelId="{FE0B0621-24CC-4ED2-8145-B5E86344C8DF}" type="presParOf" srcId="{2CC41EB0-5016-4CAB-AE18-174CA0458F61}" destId="{D9B3195C-F026-43EB-9839-F1B9D8D68AAA}" srcOrd="4" destOrd="0" presId="urn:microsoft.com/office/officeart/2005/8/layout/process4"/>
    <dgm:cxn modelId="{3FE91756-A2BE-4A95-8A6C-4176327BA7D0}" type="presParOf" srcId="{D9B3195C-F026-43EB-9839-F1B9D8D68AAA}" destId="{46632BAD-DA55-4D3F-B79B-E1E77FAE84A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FE6522-7ED6-4BC7-BA4D-E3FB3782308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A9D6CB0-938C-4138-931A-90DE90C3DAE3}">
      <dgm:prSet/>
      <dgm:spPr/>
      <dgm:t>
        <a:bodyPr/>
        <a:lstStyle/>
        <a:p>
          <a:r>
            <a:rPr lang="el-GR"/>
            <a:t>Είναι πολύ σημαντικό να τονιστεί πως για τον πυρήνα εντός μαγνητικού πεδίου , οι αρχικοί πληθυσμοί των δύο επιπέδων ενέργειας καθορίζονται από την ΘΔΜ ισορροπία και άρα από την κατανομή </a:t>
          </a:r>
          <a:r>
            <a:rPr lang="en-US"/>
            <a:t>Boltzmann. </a:t>
          </a:r>
        </a:p>
      </dgm:t>
    </dgm:pt>
    <dgm:pt modelId="{08906E71-599C-43A9-B016-61F244CA2904}" type="parTrans" cxnId="{11F927E3-5853-4970-809B-0499BCCF2BD9}">
      <dgm:prSet/>
      <dgm:spPr/>
      <dgm:t>
        <a:bodyPr/>
        <a:lstStyle/>
        <a:p>
          <a:endParaRPr lang="en-US"/>
        </a:p>
      </dgm:t>
    </dgm:pt>
    <dgm:pt modelId="{D6616CDB-B93C-4752-85B6-D77FFB84BCB8}" type="sibTrans" cxnId="{11F927E3-5853-4970-809B-0499BCCF2BD9}">
      <dgm:prSet/>
      <dgm:spPr/>
      <dgm:t>
        <a:bodyPr/>
        <a:lstStyle/>
        <a:p>
          <a:endParaRPr lang="en-US"/>
        </a:p>
      </dgm:t>
    </dgm:pt>
    <dgm:pt modelId="{C4FF74D2-CE29-4AA7-8078-87443AA3B492}">
      <dgm:prSet/>
      <dgm:spPr/>
      <dgm:t>
        <a:bodyPr/>
        <a:lstStyle/>
        <a:p>
          <a:r>
            <a:rPr lang="el-GR"/>
            <a:t>Αυτό σημαίνει ότι </a:t>
          </a:r>
          <a:r>
            <a:rPr lang="el-GR" b="1"/>
            <a:t>το χαμηλότερο επίπεδο ενέργειας περιέχει ελαφρώς περισσότερους πυρήνες από ότι το υψηλότερο επίπεδο ενέργειας </a:t>
          </a:r>
          <a:r>
            <a:rPr lang="el-GR"/>
            <a:t>.  </a:t>
          </a:r>
          <a:endParaRPr lang="en-US"/>
        </a:p>
      </dgm:t>
    </dgm:pt>
    <dgm:pt modelId="{337EB89F-325C-4721-8CF4-40389DCC6756}" type="parTrans" cxnId="{227ECE6C-38C8-48C4-BFDD-6690E951499B}">
      <dgm:prSet/>
      <dgm:spPr/>
      <dgm:t>
        <a:bodyPr/>
        <a:lstStyle/>
        <a:p>
          <a:endParaRPr lang="en-US"/>
        </a:p>
      </dgm:t>
    </dgm:pt>
    <dgm:pt modelId="{DF19565A-A045-4BD7-8EA6-F8E080772F2F}" type="sibTrans" cxnId="{227ECE6C-38C8-48C4-BFDD-6690E951499B}">
      <dgm:prSet/>
      <dgm:spPr/>
      <dgm:t>
        <a:bodyPr/>
        <a:lstStyle/>
        <a:p>
          <a:endParaRPr lang="en-US"/>
        </a:p>
      </dgm:t>
    </dgm:pt>
    <dgm:pt modelId="{38F4EE3B-EB09-4C56-816F-63B552553D0E}" type="pres">
      <dgm:prSet presAssocID="{79FE6522-7ED6-4BC7-BA4D-E3FB3782308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79D2D70-EA6A-46C6-A9EA-165F8491624B}" type="pres">
      <dgm:prSet presAssocID="{BA9D6CB0-938C-4138-931A-90DE90C3DAE3}" presName="hierRoot1" presStyleCnt="0"/>
      <dgm:spPr/>
    </dgm:pt>
    <dgm:pt modelId="{49DA5B63-5475-4AD3-B006-9D4D798B55A9}" type="pres">
      <dgm:prSet presAssocID="{BA9D6CB0-938C-4138-931A-90DE90C3DAE3}" presName="composite" presStyleCnt="0"/>
      <dgm:spPr/>
    </dgm:pt>
    <dgm:pt modelId="{B57AFACA-8C79-403B-BA61-BB89D93CBCB3}" type="pres">
      <dgm:prSet presAssocID="{BA9D6CB0-938C-4138-931A-90DE90C3DAE3}" presName="background" presStyleLbl="node0" presStyleIdx="0" presStyleCnt="2"/>
      <dgm:spPr/>
    </dgm:pt>
    <dgm:pt modelId="{7CBD9A65-6ADE-4CC3-9B9A-4E858BE3F067}" type="pres">
      <dgm:prSet presAssocID="{BA9D6CB0-938C-4138-931A-90DE90C3DAE3}" presName="text" presStyleLbl="fgAcc0" presStyleIdx="0" presStyleCnt="2" custLinFactNeighborX="4998" custLinFactNeighborY="-3906">
        <dgm:presLayoutVars>
          <dgm:chPref val="3"/>
        </dgm:presLayoutVars>
      </dgm:prSet>
      <dgm:spPr/>
    </dgm:pt>
    <dgm:pt modelId="{542C5E29-CC6E-4C1E-BF3F-8F5B2D91A79B}" type="pres">
      <dgm:prSet presAssocID="{BA9D6CB0-938C-4138-931A-90DE90C3DAE3}" presName="hierChild2" presStyleCnt="0"/>
      <dgm:spPr/>
    </dgm:pt>
    <dgm:pt modelId="{CA7E2CC9-BAEB-40F4-9FC7-04AE2FAC11F2}" type="pres">
      <dgm:prSet presAssocID="{C4FF74D2-CE29-4AA7-8078-87443AA3B492}" presName="hierRoot1" presStyleCnt="0"/>
      <dgm:spPr/>
    </dgm:pt>
    <dgm:pt modelId="{C7637665-336F-410F-A7B1-15A85A0F4530}" type="pres">
      <dgm:prSet presAssocID="{C4FF74D2-CE29-4AA7-8078-87443AA3B492}" presName="composite" presStyleCnt="0"/>
      <dgm:spPr/>
    </dgm:pt>
    <dgm:pt modelId="{BDFEA316-BC91-41E3-8FB0-A44FE5249C1B}" type="pres">
      <dgm:prSet presAssocID="{C4FF74D2-CE29-4AA7-8078-87443AA3B492}" presName="background" presStyleLbl="node0" presStyleIdx="1" presStyleCnt="2"/>
      <dgm:spPr/>
    </dgm:pt>
    <dgm:pt modelId="{90D528C8-11AF-430F-A472-7114CCE7912B}" type="pres">
      <dgm:prSet presAssocID="{C4FF74D2-CE29-4AA7-8078-87443AA3B492}" presName="text" presStyleLbl="fgAcc0" presStyleIdx="1" presStyleCnt="2" custLinFactNeighborX="1154" custLinFactNeighborY="-3162">
        <dgm:presLayoutVars>
          <dgm:chPref val="3"/>
        </dgm:presLayoutVars>
      </dgm:prSet>
      <dgm:spPr/>
    </dgm:pt>
    <dgm:pt modelId="{799336D1-6632-4023-BD26-B1088DA02440}" type="pres">
      <dgm:prSet presAssocID="{C4FF74D2-CE29-4AA7-8078-87443AA3B492}" presName="hierChild2" presStyleCnt="0"/>
      <dgm:spPr/>
    </dgm:pt>
  </dgm:ptLst>
  <dgm:cxnLst>
    <dgm:cxn modelId="{0FF09129-2760-4DCE-B111-54956FAAFE5A}" type="presOf" srcId="{79FE6522-7ED6-4BC7-BA4D-E3FB3782308D}" destId="{38F4EE3B-EB09-4C56-816F-63B552553D0E}" srcOrd="0" destOrd="0" presId="urn:microsoft.com/office/officeart/2005/8/layout/hierarchy1"/>
    <dgm:cxn modelId="{227ECE6C-38C8-48C4-BFDD-6690E951499B}" srcId="{79FE6522-7ED6-4BC7-BA4D-E3FB3782308D}" destId="{C4FF74D2-CE29-4AA7-8078-87443AA3B492}" srcOrd="1" destOrd="0" parTransId="{337EB89F-325C-4721-8CF4-40389DCC6756}" sibTransId="{DF19565A-A045-4BD7-8EA6-F8E080772F2F}"/>
    <dgm:cxn modelId="{90BB7977-1085-4A0C-9271-4F44136FA73F}" type="presOf" srcId="{C4FF74D2-CE29-4AA7-8078-87443AA3B492}" destId="{90D528C8-11AF-430F-A472-7114CCE7912B}" srcOrd="0" destOrd="0" presId="urn:microsoft.com/office/officeart/2005/8/layout/hierarchy1"/>
    <dgm:cxn modelId="{11F927E3-5853-4970-809B-0499BCCF2BD9}" srcId="{79FE6522-7ED6-4BC7-BA4D-E3FB3782308D}" destId="{BA9D6CB0-938C-4138-931A-90DE90C3DAE3}" srcOrd="0" destOrd="0" parTransId="{08906E71-599C-43A9-B016-61F244CA2904}" sibTransId="{D6616CDB-B93C-4752-85B6-D77FFB84BCB8}"/>
    <dgm:cxn modelId="{25747CF0-F357-4B77-BB75-4E723BD53096}" type="presOf" srcId="{BA9D6CB0-938C-4138-931A-90DE90C3DAE3}" destId="{7CBD9A65-6ADE-4CC3-9B9A-4E858BE3F067}" srcOrd="0" destOrd="0" presId="urn:microsoft.com/office/officeart/2005/8/layout/hierarchy1"/>
    <dgm:cxn modelId="{303AD6C7-E832-469E-A1BA-197A8A0A19CF}" type="presParOf" srcId="{38F4EE3B-EB09-4C56-816F-63B552553D0E}" destId="{079D2D70-EA6A-46C6-A9EA-165F8491624B}" srcOrd="0" destOrd="0" presId="urn:microsoft.com/office/officeart/2005/8/layout/hierarchy1"/>
    <dgm:cxn modelId="{0D82731C-9189-4634-A215-B21FABEE16F9}" type="presParOf" srcId="{079D2D70-EA6A-46C6-A9EA-165F8491624B}" destId="{49DA5B63-5475-4AD3-B006-9D4D798B55A9}" srcOrd="0" destOrd="0" presId="urn:microsoft.com/office/officeart/2005/8/layout/hierarchy1"/>
    <dgm:cxn modelId="{C5F427B7-D2AF-43CB-BB69-5B741ADFAE52}" type="presParOf" srcId="{49DA5B63-5475-4AD3-B006-9D4D798B55A9}" destId="{B57AFACA-8C79-403B-BA61-BB89D93CBCB3}" srcOrd="0" destOrd="0" presId="urn:microsoft.com/office/officeart/2005/8/layout/hierarchy1"/>
    <dgm:cxn modelId="{FF0AA1CD-14DB-480D-8496-3BB618621FB3}" type="presParOf" srcId="{49DA5B63-5475-4AD3-B006-9D4D798B55A9}" destId="{7CBD9A65-6ADE-4CC3-9B9A-4E858BE3F067}" srcOrd="1" destOrd="0" presId="urn:microsoft.com/office/officeart/2005/8/layout/hierarchy1"/>
    <dgm:cxn modelId="{1CFE02A7-2038-4148-81DF-80CF9A5450FA}" type="presParOf" srcId="{079D2D70-EA6A-46C6-A9EA-165F8491624B}" destId="{542C5E29-CC6E-4C1E-BF3F-8F5B2D91A79B}" srcOrd="1" destOrd="0" presId="urn:microsoft.com/office/officeart/2005/8/layout/hierarchy1"/>
    <dgm:cxn modelId="{F01E12B3-23B0-47C5-B777-A23289E483C1}" type="presParOf" srcId="{38F4EE3B-EB09-4C56-816F-63B552553D0E}" destId="{CA7E2CC9-BAEB-40F4-9FC7-04AE2FAC11F2}" srcOrd="1" destOrd="0" presId="urn:microsoft.com/office/officeart/2005/8/layout/hierarchy1"/>
    <dgm:cxn modelId="{E77B1702-B338-4014-823A-FF18407A3C24}" type="presParOf" srcId="{CA7E2CC9-BAEB-40F4-9FC7-04AE2FAC11F2}" destId="{C7637665-336F-410F-A7B1-15A85A0F4530}" srcOrd="0" destOrd="0" presId="urn:microsoft.com/office/officeart/2005/8/layout/hierarchy1"/>
    <dgm:cxn modelId="{8B5F24BE-6B8A-4692-AC06-377BA1319359}" type="presParOf" srcId="{C7637665-336F-410F-A7B1-15A85A0F4530}" destId="{BDFEA316-BC91-41E3-8FB0-A44FE5249C1B}" srcOrd="0" destOrd="0" presId="urn:microsoft.com/office/officeart/2005/8/layout/hierarchy1"/>
    <dgm:cxn modelId="{626153B7-D68F-4087-83B5-3583311BEAB8}" type="presParOf" srcId="{C7637665-336F-410F-A7B1-15A85A0F4530}" destId="{90D528C8-11AF-430F-A472-7114CCE7912B}" srcOrd="1" destOrd="0" presId="urn:microsoft.com/office/officeart/2005/8/layout/hierarchy1"/>
    <dgm:cxn modelId="{711F8B54-D07F-4DEA-951A-62D7E129C0D1}" type="presParOf" srcId="{CA7E2CC9-BAEB-40F4-9FC7-04AE2FAC11F2}" destId="{799336D1-6632-4023-BD26-B1088DA024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6704C-627F-4189-A3B2-6641886D0FBC}">
      <dsp:nvSpPr>
        <dsp:cNvPr id="0" name=""/>
        <dsp:cNvSpPr/>
      </dsp:nvSpPr>
      <dsp:spPr>
        <a:xfrm>
          <a:off x="0" y="3263658"/>
          <a:ext cx="8189759" cy="71400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Μέχρι όμως το 1946  τα πορίσματα του Zavoisky δεν είχαν γίνει ευρέως γνωστά στην επιστημονική κοινότητα . Τότε ήταν που και επίσημα </a:t>
          </a:r>
          <a:r>
            <a:rPr lang="el-GR" sz="1200" b="1" kern="1200" dirty="0"/>
            <a:t>το φαινόμενο του NMR ανακαλύφθηκε ανεξάρτητα από τους Bloch &amp; Purcell </a:t>
          </a:r>
          <a:r>
            <a:rPr lang="el-GR" sz="1200" kern="1200" dirty="0"/>
            <a:t>. Για το έργο τους αυτό και οι δύο επιστήμονες τιμήθηκαν με το βραβείο Nobel το 1952.</a:t>
          </a:r>
          <a:endParaRPr lang="en-US" sz="1200" kern="1200" dirty="0"/>
        </a:p>
      </dsp:txBody>
      <dsp:txXfrm>
        <a:off x="0" y="3263658"/>
        <a:ext cx="8189759" cy="714008"/>
      </dsp:txXfrm>
    </dsp:sp>
    <dsp:sp modelId="{E859E6F9-9C2D-4CD3-9456-6D3923E0C067}">
      <dsp:nvSpPr>
        <dsp:cNvPr id="0" name=""/>
        <dsp:cNvSpPr/>
      </dsp:nvSpPr>
      <dsp:spPr>
        <a:xfrm rot="10800000">
          <a:off x="0" y="2176223"/>
          <a:ext cx="8189759" cy="1098145"/>
        </a:xfrm>
        <a:prstGeom prst="upArrowCallout">
          <a:avLst/>
        </a:prstGeom>
        <a:solidFill>
          <a:schemeClr val="accent5">
            <a:hueOff val="2079079"/>
            <a:satOff val="-1338"/>
            <a:lumOff val="91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Συγχρόνως με τις μελέτες του Zavoisky , σημειώνεται και η πρώτη αναφορά του όρου NMR σε επιστημονική δημοσίευση από τον Gorter το 1942 στην Ολλανδία .</a:t>
          </a:r>
          <a:endParaRPr lang="en-US" sz="1200" kern="1200" dirty="0"/>
        </a:p>
      </dsp:txBody>
      <dsp:txXfrm rot="10800000">
        <a:off x="0" y="2176223"/>
        <a:ext cx="8189759" cy="713542"/>
      </dsp:txXfrm>
    </dsp:sp>
    <dsp:sp modelId="{38B5F883-DC3F-4F0F-B4A3-4A2B2F2525C9}">
      <dsp:nvSpPr>
        <dsp:cNvPr id="0" name=""/>
        <dsp:cNvSpPr/>
      </dsp:nvSpPr>
      <dsp:spPr>
        <a:xfrm rot="10800000">
          <a:off x="0" y="1088788"/>
          <a:ext cx="8189759" cy="1098145"/>
        </a:xfrm>
        <a:prstGeom prst="upArrowCallout">
          <a:avLst/>
        </a:prstGeom>
        <a:solidFill>
          <a:schemeClr val="accent5">
            <a:hueOff val="4158159"/>
            <a:satOff val="-2675"/>
            <a:lumOff val="182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Ο </a:t>
          </a:r>
          <a:r>
            <a:rPr lang="el-GR" sz="1200" b="1" kern="1200" dirty="0"/>
            <a:t>Πυρηνικός Μαγνητικός Συντονισμός (Nuclear Magnetic Resonance - NMR) </a:t>
          </a:r>
          <a:r>
            <a:rPr lang="el-GR" sz="1200" kern="1200" dirty="0"/>
            <a:t>ανακαλύφθηκε σαν φαινόμενο στο πανεπιστήμιο του Kazan από τον Zavoisky </a:t>
          </a:r>
          <a:r>
            <a:rPr lang="el-GR" sz="1200" b="1" kern="1200" dirty="0"/>
            <a:t>1941</a:t>
          </a:r>
          <a:r>
            <a:rPr lang="el-GR" sz="1200" kern="1200" dirty="0"/>
            <a:t> (ερευνητικά πορίσματα που αφορούσαν τον μαγνητικό συντονισμό περιστροφής ηλεκτρονίων) .  </a:t>
          </a:r>
          <a:endParaRPr lang="en-US" sz="1200" kern="1200" dirty="0"/>
        </a:p>
      </dsp:txBody>
      <dsp:txXfrm rot="10800000">
        <a:off x="0" y="1088788"/>
        <a:ext cx="8189759" cy="713542"/>
      </dsp:txXfrm>
    </dsp:sp>
    <dsp:sp modelId="{46632BAD-DA55-4D3F-B79B-E1E77FAE84AE}">
      <dsp:nvSpPr>
        <dsp:cNvPr id="0" name=""/>
        <dsp:cNvSpPr/>
      </dsp:nvSpPr>
      <dsp:spPr>
        <a:xfrm rot="10800000">
          <a:off x="0" y="1352"/>
          <a:ext cx="8189759" cy="1098145"/>
        </a:xfrm>
        <a:prstGeom prst="upArrowCallout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/>
            <a:t>Οι μαγνητικές ιδιότητες των πυρήνων άρχισαν να μελετώνται στις αρχές του 1930 . </a:t>
          </a:r>
          <a:endParaRPr lang="en-US" sz="1200" kern="1200"/>
        </a:p>
      </dsp:txBody>
      <dsp:txXfrm rot="10800000">
        <a:off x="0" y="1352"/>
        <a:ext cx="8189759" cy="713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F46F7-FACA-4669-A494-FFBA53D1F260}">
      <dsp:nvSpPr>
        <dsp:cNvPr id="0" name=""/>
        <dsp:cNvSpPr/>
      </dsp:nvSpPr>
      <dsp:spPr>
        <a:xfrm>
          <a:off x="0" y="2656007"/>
          <a:ext cx="7811777" cy="8717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Επανάληψη πειράματος με μόρια του (</a:t>
          </a:r>
          <a:r>
            <a:rPr lang="en-US" sz="1200" kern="1200" dirty="0"/>
            <a:t>H</a:t>
          </a:r>
          <a:r>
            <a:rPr lang="el-GR" sz="1200" kern="1200" dirty="0"/>
            <a:t>) υδρογόνου  </a:t>
          </a:r>
          <a14:m xmlns:a14="http://schemas.microsoft.com/office/drawing/2010/main">
            <m:oMath xmlns:m="http://schemas.openxmlformats.org/officeDocument/2006/math">
              <m:r>
                <a:rPr lang="el-GR" sz="12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→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</m:oMath>
          </a14:m>
          <a:r>
            <a:rPr lang="el-GR" sz="1200" b="1" kern="1200" dirty="0"/>
            <a:t>μετρήθηκε η μαγνητική ροπή του πυρήνα του υδρογόνου , δηλαδή η μαγνητική ροπή του πρωτονίου </a:t>
          </a:r>
          <a:r>
            <a:rPr lang="el-GR" sz="1200" kern="1200" dirty="0"/>
            <a:t>(γεγονός που προκάλεσε έκπληξη καθώς αναμένονταν να είναι μικρότερη κατά 3 τάξεις μεγέθους από αυτή του ηλεκτρονίου λόγω μεγαλύτερης μάζας </a:t>
          </a:r>
          <a14:m xmlns:a14="http://schemas.microsoft.com/office/drawing/2010/main">
            <m:oMath xmlns:m="http://schemas.openxmlformats.org/officeDocument/2006/math">
              <m:r>
                <a:rPr lang="el-GR" sz="12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→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𝜐𝜋</m:t>
              </m:r>
              <m:r>
                <m:rPr>
                  <m:sty m:val="p"/>
                </m:rP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ό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𝜃𝜀𝜎𝜂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𝜏𝜔𝜈</m:t>
              </m:r>
              <m:r>
                <a:rPr lang="el-GR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  <m:r>
                <a:rPr lang="en-US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𝑞𝑢𝑎𝑟𝑘𝑠</m:t>
              </m:r>
            </m:oMath>
          </a14:m>
          <a:r>
            <a:rPr lang="el-GR" sz="1200" kern="1200" dirty="0"/>
            <a:t> )</a:t>
          </a:r>
          <a:endParaRPr lang="en-US" sz="1200" kern="1200" dirty="0"/>
        </a:p>
      </dsp:txBody>
      <dsp:txXfrm>
        <a:off x="0" y="2656007"/>
        <a:ext cx="7811777" cy="871760"/>
      </dsp:txXfrm>
    </dsp:sp>
    <dsp:sp modelId="{38B5F883-DC3F-4F0F-B4A3-4A2B2F2525C9}">
      <dsp:nvSpPr>
        <dsp:cNvPr id="0" name=""/>
        <dsp:cNvSpPr/>
      </dsp:nvSpPr>
      <dsp:spPr>
        <a:xfrm rot="10800000">
          <a:off x="0" y="1328315"/>
          <a:ext cx="7811777" cy="1340768"/>
        </a:xfrm>
        <a:prstGeom prst="upArrowCallout">
          <a:avLst/>
        </a:prstGeom>
        <a:solidFill>
          <a:schemeClr val="accent5">
            <a:hueOff val="3118619"/>
            <a:satOff val="-2006"/>
            <a:lumOff val="137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τα ηλεκτρόνια παρουσιάζουν μαγνητική ροπή </a:t>
          </a:r>
          <a:endParaRPr lang="en-US" sz="1800" kern="1200" dirty="0"/>
        </a:p>
      </dsp:txBody>
      <dsp:txXfrm rot="10800000">
        <a:off x="0" y="1328315"/>
        <a:ext cx="7811777" cy="871191"/>
      </dsp:txXfrm>
    </dsp:sp>
    <dsp:sp modelId="{46632BAD-DA55-4D3F-B79B-E1E77FAE84AE}">
      <dsp:nvSpPr>
        <dsp:cNvPr id="0" name=""/>
        <dsp:cNvSpPr/>
      </dsp:nvSpPr>
      <dsp:spPr>
        <a:xfrm rot="10800000">
          <a:off x="0" y="0"/>
          <a:ext cx="7811777" cy="1340768"/>
        </a:xfrm>
        <a:prstGeom prst="upArrowCallout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b="1" kern="1200" dirty="0"/>
            <a:t>Πείραμα του </a:t>
          </a:r>
          <a:r>
            <a:rPr lang="en-US" sz="2200" b="1" kern="1200" dirty="0"/>
            <a:t>Stern-Gerlach</a:t>
          </a:r>
          <a:endParaRPr lang="en-US" sz="2200" kern="1200" dirty="0"/>
        </a:p>
      </dsp:txBody>
      <dsp:txXfrm rot="10800000">
        <a:off x="0" y="0"/>
        <a:ext cx="7811777" cy="8711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AFACA-8C79-403B-BA61-BB89D93CBCB3}">
      <dsp:nvSpPr>
        <dsp:cNvPr id="0" name=""/>
        <dsp:cNvSpPr/>
      </dsp:nvSpPr>
      <dsp:spPr>
        <a:xfrm>
          <a:off x="134532" y="512238"/>
          <a:ext cx="2676469" cy="169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D9A65-6ADE-4CC3-9B9A-4E858BE3F067}">
      <dsp:nvSpPr>
        <dsp:cNvPr id="0" name=""/>
        <dsp:cNvSpPr/>
      </dsp:nvSpPr>
      <dsp:spPr>
        <a:xfrm>
          <a:off x="431918" y="794754"/>
          <a:ext cx="2676469" cy="1699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kern="1200"/>
            <a:t>Είναι πολύ σημαντικό να τονιστεί πως για τον πυρήνα εντός μαγνητικού πεδίου , οι αρχικοί πληθυσμοί των δύο επιπέδων ενέργειας καθορίζονται από την ΘΔΜ ισορροπία και άρα από την κατανομή </a:t>
          </a:r>
          <a:r>
            <a:rPr lang="en-US" sz="1300" kern="1200"/>
            <a:t>Boltzmann. </a:t>
          </a:r>
        </a:p>
      </dsp:txBody>
      <dsp:txXfrm>
        <a:off x="481696" y="844532"/>
        <a:ext cx="2576913" cy="1600002"/>
      </dsp:txXfrm>
    </dsp:sp>
    <dsp:sp modelId="{BDFEA316-BC91-41E3-8FB0-A44FE5249C1B}">
      <dsp:nvSpPr>
        <dsp:cNvPr id="0" name=""/>
        <dsp:cNvSpPr/>
      </dsp:nvSpPr>
      <dsp:spPr>
        <a:xfrm>
          <a:off x="3272765" y="524883"/>
          <a:ext cx="2676469" cy="169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D528C8-11AF-430F-A472-7114CCE7912B}">
      <dsp:nvSpPr>
        <dsp:cNvPr id="0" name=""/>
        <dsp:cNvSpPr/>
      </dsp:nvSpPr>
      <dsp:spPr>
        <a:xfrm>
          <a:off x="3570151" y="807399"/>
          <a:ext cx="2676469" cy="1699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300" kern="1200"/>
            <a:t>Αυτό σημαίνει ότι </a:t>
          </a:r>
          <a:r>
            <a:rPr lang="el-GR" sz="1300" b="1" kern="1200"/>
            <a:t>το χαμηλότερο επίπεδο ενέργειας περιέχει ελαφρώς περισσότερους πυρήνες από ότι το υψηλότερο επίπεδο ενέργειας </a:t>
          </a:r>
          <a:r>
            <a:rPr lang="el-GR" sz="1300" kern="1200"/>
            <a:t>.  </a:t>
          </a:r>
          <a:endParaRPr lang="en-US" sz="1300" kern="1200"/>
        </a:p>
      </dsp:txBody>
      <dsp:txXfrm>
        <a:off x="3619929" y="857177"/>
        <a:ext cx="2576913" cy="1600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E44E9-A7A5-4E53-B7F4-6EBE882433C1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2A08A-E179-4761-81C3-8044F57176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676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A08A-E179-4761-81C3-8044F57176D7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2495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6619244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4800587"/>
            <a:ext cx="661924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685800"/>
            <a:ext cx="6619244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5367325"/>
            <a:ext cx="6619242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447800"/>
            <a:ext cx="6619244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657600"/>
            <a:ext cx="6619244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69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447800"/>
            <a:ext cx="5999486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3771174"/>
            <a:ext cx="5459737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4350657"/>
            <a:ext cx="6619244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721" y="971253"/>
            <a:ext cx="60143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2613787"/>
            <a:ext cx="60143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5624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3124201"/>
            <a:ext cx="6619245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4777381"/>
            <a:ext cx="661924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02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98120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66700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981200"/>
            <a:ext cx="220218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66700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981200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66700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721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4250949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2209800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4827212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4250949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2209800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4827211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4250949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2209800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4827209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59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23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430214"/>
            <a:ext cx="131445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887414"/>
            <a:ext cx="5567362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83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92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861734"/>
            <a:ext cx="6619243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4777381"/>
            <a:ext cx="6619244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2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2060576"/>
            <a:ext cx="329725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2056093"/>
            <a:ext cx="3297256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2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905000"/>
            <a:ext cx="32972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2514600"/>
            <a:ext cx="329725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905000"/>
            <a:ext cx="32972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2514600"/>
            <a:ext cx="329725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5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6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1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447800"/>
            <a:ext cx="2550798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447800"/>
            <a:ext cx="389699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3129281"/>
            <a:ext cx="2550797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4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854192"/>
            <a:ext cx="3819680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1143000"/>
            <a:ext cx="24003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657600"/>
            <a:ext cx="381373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3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6"/>
            <a:ext cx="302775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8"/>
            <a:ext cx="1141809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676400"/>
            <a:ext cx="21145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1"/>
            <a:ext cx="1202540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096000"/>
            <a:ext cx="745301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452718"/>
            <a:ext cx="7053542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2052919"/>
            <a:ext cx="6709906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2905" y="1828801"/>
            <a:ext cx="99059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3/22/2024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1206" y="3263398"/>
            <a:ext cx="3859795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95730"/>
            <a:ext cx="62864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61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7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ebm"/><Relationship Id="rId1" Type="http://schemas.microsoft.com/office/2007/relationships/media" Target="../media/media1.webm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dep.gr/images/stories/sinedria/9/friday18_00mixail1.pdf" TargetMode="External"/><Relationship Id="rId5" Type="http://schemas.openxmlformats.org/officeDocument/2006/relationships/hyperlink" Target="http://www.physics4u.gr/faq/mri.html" TargetMode="External"/><Relationship Id="rId4" Type="http://schemas.openxmlformats.org/officeDocument/2006/relationships/hyperlink" Target="https://el.wikipedia.org/wiki/%CE%9C%CE%B1%CE%B3%CE%BD%CE%B7%CF%84%CE%B9%CE%BA%CE%AE_%CF%84%CE%BF%CE%BC%CE%BF%CE%B3%CF%81%CE%B1%CF%86%CE%AF%CE%B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13693" y="1190850"/>
            <a:ext cx="6619244" cy="3329581"/>
          </a:xfrm>
        </p:spPr>
        <p:txBody>
          <a:bodyPr/>
          <a:lstStyle/>
          <a:p>
            <a:r>
              <a:rPr lang="el-G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Μαγνητική Τομογραφία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0AD428-4BD4-8023-C66A-0D43E7B89794}"/>
              </a:ext>
            </a:extLst>
          </p:cNvPr>
          <p:cNvSpPr txBox="1"/>
          <p:nvPr/>
        </p:nvSpPr>
        <p:spPr>
          <a:xfrm>
            <a:off x="5457492" y="5571018"/>
            <a:ext cx="354479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400" i="1" dirty="0">
                <a:solidFill>
                  <a:prstClr val="white"/>
                </a:solidFill>
                <a:ea typeface="+mn-lt"/>
                <a:cs typeface="+mn-lt"/>
              </a:rPr>
              <a:t>Κωστάκης Θ. Κωνσταντίνος</a:t>
            </a:r>
          </a:p>
          <a:p>
            <a:pPr algn="ctr"/>
            <a:r>
              <a:rPr lang="el-GR" sz="1400" i="1" dirty="0">
                <a:solidFill>
                  <a:prstClr val="white"/>
                </a:solidFill>
                <a:ea typeface="+mn-lt"/>
                <a:cs typeface="+mn-lt"/>
              </a:rPr>
              <a:t>Απόφοιτος Τμήματος Φυσικής Α.Π.Θ. </a:t>
            </a:r>
            <a:endParaRPr lang="el-GR" sz="1400" dirty="0">
              <a:solidFill>
                <a:prstClr val="white"/>
              </a:solidFill>
            </a:endParaRPr>
          </a:p>
          <a:p>
            <a:pPr algn="ctr"/>
            <a:r>
              <a:rPr lang="el-GR" sz="1400" i="1" dirty="0">
                <a:solidFill>
                  <a:prstClr val="white"/>
                </a:solidFill>
                <a:ea typeface="+mn-lt"/>
                <a:cs typeface="+mn-lt"/>
              </a:rPr>
              <a:t>Παρουσίαση στα πλαίσια του </a:t>
            </a:r>
            <a:r>
              <a:rPr lang="en-US" sz="1400" i="1" dirty="0">
                <a:solidFill>
                  <a:prstClr val="white"/>
                </a:solidFill>
                <a:ea typeface="+mn-lt"/>
                <a:cs typeface="+mn-lt"/>
              </a:rPr>
              <a:t>PTMC</a:t>
            </a:r>
            <a:endParaRPr lang="el-GR" sz="1400" dirty="0">
              <a:solidFill>
                <a:prstClr val="white"/>
              </a:solidFill>
            </a:endParaRPr>
          </a:p>
          <a:p>
            <a:endParaRPr lang="el-G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5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19">
            <a:extLst>
              <a:ext uri="{FF2B5EF4-FFF2-40B4-BE49-F238E27FC236}">
                <a16:creationId xmlns:a16="http://schemas.microsoft.com/office/drawing/2014/main" id="{BC004C91-9324-4E94-BC28-856AE162D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l-GR"/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5B562CD4-39C5-44ED-BD68-B789B305E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4583" y="452718"/>
            <a:ext cx="7053542" cy="1180711"/>
          </a:xfrm>
        </p:spPr>
        <p:txBody>
          <a:bodyPr>
            <a:normAutofit/>
          </a:bodyPr>
          <a:lstStyle/>
          <a:p>
            <a:r>
              <a:rPr lang="el-GR"/>
              <a:t>Κλασική περιγραφή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</p:spPr>
            <p:txBody>
              <a:bodyPr anchorCtr="0">
                <a:normAutofit/>
              </a:bodyPr>
              <a:lstStyle/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Η δυναμική ενέργεια του πυρήνα που κάνει μετάπτωση δίνεται από την σχέση : </a:t>
                </a:r>
                <a:r>
                  <a:rPr lang="el-GR" sz="1000" b="1">
                    <a:solidFill>
                      <a:schemeClr val="bg1"/>
                    </a:solidFill>
                  </a:rPr>
                  <a:t>Ε = -μΒ</a:t>
                </a:r>
                <a:r>
                  <a:rPr lang="en-US" sz="1000" b="1">
                    <a:solidFill>
                      <a:schemeClr val="bg1"/>
                    </a:solidFill>
                  </a:rPr>
                  <a:t>cos</a:t>
                </a:r>
                <a:r>
                  <a:rPr lang="el-GR" sz="1000" b="1">
                    <a:solidFill>
                      <a:schemeClr val="bg1"/>
                    </a:solidFill>
                  </a:rPr>
                  <a:t>θ </a:t>
                </a:r>
                <a:r>
                  <a:rPr lang="el-GR" sz="1000">
                    <a:solidFill>
                      <a:schemeClr val="bg1"/>
                    </a:solidFill>
                  </a:rPr>
                  <a:t>, όπου θ είναι η γωνία  μεταξύ της κατεύθυνσης του πεδίου και του άξονα περιστροφής του πυρήνα .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Επομένως: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 η ελάχιστη τιμή της δυναμικής ενέργειας είναι ίση με</a:t>
                </a:r>
                <a:r>
                  <a:rPr lang="el-GR" sz="1000" b="1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000" b="1" i="0">
                            <a:solidFill>
                              <a:schemeClr val="bg1"/>
                            </a:solidFill>
                            <a:latin typeface="Cambria Math"/>
                          </a:rPr>
                          <m:t>𝚬</m:t>
                        </m:r>
                      </m:e>
                      <m:sub>
                        <m:r>
                          <a:rPr lang="en-US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𝒎𝒊𝒏</m:t>
                        </m:r>
                      </m:sub>
                    </m:sSub>
                    <m:r>
                      <a:rPr lang="en-US" sz="1000" b="1" i="1">
                        <a:solidFill>
                          <a:schemeClr val="bg1"/>
                        </a:solidFill>
                        <a:latin typeface="Cambria Math"/>
                      </a:rPr>
                      <m:t>=−</m:t>
                    </m:r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</a:rPr>
                      <m:t>𝝁</m:t>
                    </m:r>
                    <m:r>
                      <a:rPr lang="el-GR" sz="1000" b="1" i="0">
                        <a:solidFill>
                          <a:schemeClr val="bg1"/>
                        </a:solidFill>
                        <a:latin typeface="Cambria Math"/>
                      </a:rPr>
                      <m:t>𝚩</m:t>
                    </m:r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για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𝝁</m:t>
                        </m:r>
                      </m:e>
                    </m:acc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↑↑</m:t>
                    </m:r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l-GR" sz="1000" b="1" i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𝚩</m:t>
                        </m:r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000">
                    <a:solidFill>
                      <a:schemeClr val="bg1"/>
                    </a:solidFill>
                  </a:rPr>
                  <a:t>και η μέγιστη τιμή της δυναμικής ενέργειας είναι ίση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000" b="1">
                            <a:solidFill>
                              <a:schemeClr val="bg1"/>
                            </a:solidFill>
                            <a:latin typeface="Cambria Math"/>
                          </a:rPr>
                          <m:t>𝚬</m:t>
                        </m:r>
                      </m:e>
                      <m:sub>
                        <m:r>
                          <a:rPr lang="en-US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𝒎𝒂𝒙</m:t>
                        </m:r>
                      </m:sub>
                    </m:sSub>
                    <m:r>
                      <a:rPr lang="en-US" sz="1000" b="1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</a:rPr>
                      <m:t>𝝁</m:t>
                    </m:r>
                    <m:r>
                      <a:rPr lang="el-GR" sz="1000" b="1">
                        <a:solidFill>
                          <a:schemeClr val="bg1"/>
                        </a:solidFill>
                        <a:latin typeface="Cambria Math"/>
                      </a:rPr>
                      <m:t>𝚩</m:t>
                    </m:r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για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𝝁</m:t>
                        </m:r>
                      </m:e>
                    </m:acc>
                    <m:r>
                      <a:rPr lang="el-GR" sz="10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↑↓</m:t>
                    </m:r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l-GR" sz="1000" b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𝚩</m:t>
                        </m:r>
                      </m:e>
                    </m:acc>
                  </m:oMath>
                </a14:m>
                <a:endParaRPr lang="el-GR" sz="1000">
                  <a:solidFill>
                    <a:schemeClr val="bg1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l-GR" sz="1000" b="1">
                    <a:solidFill>
                      <a:schemeClr val="bg1"/>
                    </a:solidFill>
                  </a:rPr>
                  <a:t>Όταν ο πυρήνας απορροφήσει ενέργεια , τότε η γωνία μετάπτωσης αλλάζει ώστε να αναγκάσει την μαγνητική ροπή να γίνει αντίθετη με το πεδίο και έτσι να μεταβεί στην κατάσταση υψηλότερης ενέργειας .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l-GR" sz="1000">
                  <a:solidFill>
                    <a:schemeClr val="bg1"/>
                  </a:solidFill>
                </a:endParaRPr>
              </a:p>
              <a:p>
                <a:pPr>
                  <a:lnSpc>
                    <a:spcPct val="90000"/>
                  </a:lnSpc>
                </a:pPr>
                <a:r>
                  <a:rPr lang="el-GR" sz="1000">
                    <a:solidFill>
                      <a:schemeClr val="bg1"/>
                    </a:solidFill>
                  </a:rPr>
                  <a:t>Χρησιμοποιώντας την </a:t>
                </a:r>
                <a:r>
                  <a:rPr lang="el-GR" sz="1000" b="1">
                    <a:solidFill>
                      <a:schemeClr val="bg1"/>
                    </a:solidFill>
                    <a:highlight>
                      <a:srgbClr val="FF0000"/>
                    </a:highlight>
                  </a:rPr>
                  <a:t>τεχνική του πυρηνικού μαγνητικού συντονισμού </a:t>
                </a:r>
                <a:r>
                  <a:rPr lang="el-GR" sz="1000">
                    <a:solidFill>
                      <a:schemeClr val="bg1"/>
                    </a:solidFill>
                  </a:rPr>
                  <a:t>, ανιχνεύουμε μεταβάσεις ανάμεσα στις δύο καταστάσεις του </a:t>
                </a:r>
                <a:r>
                  <a:rPr lang="en-US" sz="1000">
                    <a:solidFill>
                      <a:schemeClr val="bg1"/>
                    </a:solidFill>
                  </a:rPr>
                  <a:t>spin</a:t>
                </a:r>
                <a:r>
                  <a:rPr lang="el-GR" sz="1000">
                    <a:solidFill>
                      <a:schemeClr val="bg1"/>
                    </a:solidFill>
                  </a:rPr>
                  <a:t> . Αναλυτικότερα  </a:t>
                </a:r>
                <a:r>
                  <a:rPr lang="el-GR" sz="1000" b="1">
                    <a:solidFill>
                      <a:schemeClr val="bg1"/>
                    </a:solidFill>
                  </a:rPr>
                  <a:t>εφαρμόζεται  ένα σταθερό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ώστε να προσανατολιστούν οι μαγνητικές ροπές</a:t>
                </a:r>
                <a:r>
                  <a:rPr lang="el-GR" sz="1000">
                    <a:solidFill>
                      <a:schemeClr val="bg1"/>
                    </a:solidFill>
                  </a:rPr>
                  <a:t>  και ταυτόχρονα </a:t>
                </a:r>
                <a:r>
                  <a:rPr lang="el-GR" sz="1000" b="1">
                    <a:solidFill>
                      <a:schemeClr val="bg1"/>
                    </a:solidFill>
                  </a:rPr>
                  <a:t>εφαρμόζεται ένα ασθενές ταλαντωμένο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 κάθετο στο πρώτο</a:t>
                </a:r>
                <a:r>
                  <a:rPr lang="el-GR" sz="1000">
                    <a:solidFill>
                      <a:schemeClr val="bg1"/>
                    </a:solidFill>
                  </a:rPr>
                  <a:t> .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000" b="1">
                    <a:solidFill>
                      <a:schemeClr val="bg1"/>
                    </a:solidFill>
                  </a:rPr>
                  <a:t>Για συχνότητα ταλάντωσης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l-GR" sz="10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 ίση 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l-GR" sz="1000" b="1">
                    <a:solidFill>
                      <a:schemeClr val="bg1"/>
                    </a:solidFill>
                  </a:rPr>
                  <a:t> οι μαγνητικές ροπές αλλάζουν κατάσταση. Οι μεταβάσεις αυτές έχουν ως αποτέλεσμα την απορρόφηση ενέργειας από τον πυρήνα , κάτι που ανιχνεύεται πειραματικά . </a:t>
                </a: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  <a:blipFill>
                <a:blip r:embed="rId3"/>
                <a:stretch>
                  <a:fillRect t="-1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2FEDABE-7284-948B-6CB5-78988CB3E6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92620" y="2548281"/>
            <a:ext cx="2169820" cy="1733038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B8F255-3BA2-9121-62D3-41B4407C6B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404" y="4780524"/>
            <a:ext cx="2560253" cy="112651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15362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-27712" y="52665"/>
            <a:ext cx="7912080" cy="781722"/>
          </a:xfrm>
        </p:spPr>
        <p:txBody>
          <a:bodyPr/>
          <a:lstStyle/>
          <a:p>
            <a:pPr algn="just"/>
            <a:r>
              <a:rPr lang="el-GR" sz="2500" b="1" dirty="0"/>
              <a:t>Συμπλήρωση της κλασσικής περιγραφής με απαραίτητα στοιχεία από άλλες φυσικές  θεωρίες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6806"/>
                <a:ext cx="9063990" cy="3272259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:r>
                  <a:rPr lang="el-GR" dirty="0"/>
                  <a:t>Για να γίνουν πιο εύκολα αντιληπτά τα όσα αναφέρθηκαν πρωτύτερα , έστω </a:t>
                </a:r>
                <a:r>
                  <a:rPr lang="el-GR" b="1" dirty="0"/>
                  <a:t>ένας πυρήνας</a:t>
                </a:r>
                <a:r>
                  <a:rPr lang="el-GR" dirty="0"/>
                  <a:t>, όπως το πρωτόνιο </a:t>
                </a:r>
                <a:r>
                  <a:rPr lang="el-GR" b="1" dirty="0"/>
                  <a:t>στο άτομο του </a:t>
                </a:r>
                <a:r>
                  <a:rPr lang="en-US" b="1" dirty="0"/>
                  <a:t>H </a:t>
                </a:r>
                <a:r>
                  <a:rPr lang="el-GR" dirty="0"/>
                  <a:t>. </a:t>
                </a:r>
                <a:endParaRPr lang="en-US" dirty="0"/>
              </a:p>
              <a:p>
                <a:pPr algn="just"/>
                <a:r>
                  <a:rPr lang="el-GR" dirty="0"/>
                  <a:t>Αυτός μπορεί να καταλάβει μια από τις δύο πιθανές ενεργειακές καταστάσεις όταν βρεθεί σε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l-GR" b="0" i="1">
                                <a:latin typeface="Cambria Math"/>
                              </a:rPr>
                              <m:t>𝜀𝜉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 . </a:t>
                </a:r>
              </a:p>
              <a:p>
                <a:pPr algn="just"/>
                <a:r>
                  <a:rPr lang="el-GR" dirty="0"/>
                  <a:t>Η </a:t>
                </a:r>
                <a:r>
                  <a:rPr lang="el-GR" b="1" dirty="0"/>
                  <a:t>χαμηλότερη ενεργειακή στάθμη Ε1 αντιστοιχεί σε προσανατολισμό του άξονα της μαγνητικής ροπής (μ) παράλληλο με το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b="1" dirty="0"/>
                  <a:t>  </a:t>
                </a:r>
                <a:r>
                  <a:rPr lang="en-US" dirty="0"/>
                  <a:t>(</a:t>
                </a:r>
                <a:r>
                  <a:rPr lang="el-GR" dirty="0"/>
                  <a:t>και έχει </a:t>
                </a:r>
                <a:r>
                  <a:rPr lang="en-US" dirty="0"/>
                  <a:t>m = + </a:t>
                </a:r>
                <a:r>
                  <a:rPr lang="el-GR" dirty="0"/>
                  <a:t>½</a:t>
                </a:r>
                <a:r>
                  <a:rPr lang="en-US" dirty="0"/>
                  <a:t>)</a:t>
                </a:r>
                <a:r>
                  <a:rPr lang="el-GR" dirty="0"/>
                  <a:t> </a:t>
                </a:r>
              </a:p>
              <a:p>
                <a:pPr marL="0" indent="0" algn="ctr">
                  <a:buNone/>
                </a:pPr>
                <a:r>
                  <a:rPr lang="el-GR" dirty="0"/>
                  <a:t>Ενώ</a:t>
                </a:r>
              </a:p>
              <a:p>
                <a:pPr algn="just"/>
                <a:r>
                  <a:rPr lang="el-GR" b="1" dirty="0"/>
                  <a:t>Υψηλότερη ενεργειακή στάθμη Ε2 αντιστοιχεί σε προσανατολισμό του άξονα της μαγνητικής ροπής (μ) αντιπαράλληλο με το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b="1" dirty="0"/>
                  <a:t> </a:t>
                </a:r>
                <a:r>
                  <a:rPr lang="en-US" b="1" dirty="0"/>
                  <a:t>                         </a:t>
                </a:r>
                <a:r>
                  <a:rPr lang="en-US" dirty="0"/>
                  <a:t>( </a:t>
                </a:r>
                <a:r>
                  <a:rPr lang="el-GR" dirty="0"/>
                  <a:t>και έχει </a:t>
                </a:r>
                <a:r>
                  <a:rPr lang="en-US" dirty="0"/>
                  <a:t>m = - </a:t>
                </a:r>
                <a:r>
                  <a:rPr lang="el-GR" dirty="0"/>
                  <a:t>½</a:t>
                </a:r>
                <a:r>
                  <a:rPr lang="en-US" b="1" dirty="0"/>
                  <a:t> </a:t>
                </a:r>
                <a:r>
                  <a:rPr lang="en-US" dirty="0"/>
                  <a:t>)</a:t>
                </a:r>
                <a:endParaRPr lang="el-GR" dirty="0"/>
              </a:p>
              <a:p>
                <a:pPr algn="just"/>
                <a:endParaRPr lang="el-GR" b="1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6806"/>
                <a:ext cx="9063990" cy="3272259"/>
              </a:xfrm>
              <a:blipFill>
                <a:blip r:embed="rId2"/>
                <a:stretch>
                  <a:fillRect l="-67" t="-1493" r="-4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ntino\Pictures\Screenshots\Στιγμιότυπο οθόνης (487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8" y="4319692"/>
            <a:ext cx="2723601" cy="209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52" name="TextBox 3">
            <a:extLst>
              <a:ext uri="{FF2B5EF4-FFF2-40B4-BE49-F238E27FC236}">
                <a16:creationId xmlns:a16="http://schemas.microsoft.com/office/drawing/2014/main" id="{7893F87E-1371-17DC-17AF-5D6ADDDAC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292535"/>
              </p:ext>
            </p:extLst>
          </p:nvPr>
        </p:nvGraphicFramePr>
        <p:xfrm>
          <a:off x="2853281" y="4005064"/>
          <a:ext cx="6246621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75236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4E366E-272A-409E-840F-9A6A64A9E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21560C-E4AB-4287-A29C-3F6916794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DF6CFF07-D953-4F9C-9A0E-E0A6AACB6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Συμπλήρωση της κλασσικής περιγραφής με απαραίτητα στοιχεία από άλλες φυσικές  θεωρίες</a:t>
            </a:r>
            <a:endParaRPr lang="el-GR" sz="2000">
              <a:solidFill>
                <a:srgbClr val="EBEBEB"/>
              </a:solidFill>
            </a:endParaRPr>
          </a:p>
        </p:txBody>
      </p:sp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DAA4FEEE-0B5F-41BF-825D-60F9FB089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86698" y="2548281"/>
                <a:ext cx="3841954" cy="365868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l-GR" sz="1100" dirty="0"/>
                  <a:t>Σύμφωνα με τον κβαντικό κανόνα επιλογής </a:t>
                </a:r>
                <a:r>
                  <a:rPr lang="el-GR" sz="1100" b="1" dirty="0"/>
                  <a:t>, για να συμβεί μετάπτωση των πρωτονίων από την μια στάθμη ενέργειας στην άλλη , πρέπει να απορροφήσει ένα κβάντο ενέργειας (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/>
                      </a:rPr>
                      <m:t>ħ</m:t>
                    </m:r>
                  </m:oMath>
                </a14:m>
                <a:r>
                  <a:rPr lang="el-GR" sz="1100" b="1" dirty="0"/>
                  <a:t>ω ) ακριβώς ίσο με την ΔΕ :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dirty="0"/>
                  <a:t>ΔΕ = </a:t>
                </a:r>
                <a14:m>
                  <m:oMath xmlns:m="http://schemas.openxmlformats.org/officeDocument/2006/math">
                    <m:r>
                      <a:rPr lang="el-GR" sz="1100" b="0" i="1">
                        <a:latin typeface="Cambria Math"/>
                      </a:rPr>
                      <m:t>𝛾</m:t>
                    </m:r>
                    <m:r>
                      <a:rPr lang="en-US" sz="1100" b="0" i="1">
                        <a:latin typeface="Cambria Math"/>
                      </a:rPr>
                      <m:t>ħ</m:t>
                    </m:r>
                    <m:r>
                      <a:rPr lang="el-GR" sz="1100" b="0" i="1">
                        <a:latin typeface="Cambria Math"/>
                      </a:rPr>
                      <m:t>𝛣</m:t>
                    </m:r>
                  </m:oMath>
                </a14:m>
                <a:r>
                  <a:rPr lang="el-GR" sz="1100" dirty="0"/>
                  <a:t> = </a:t>
                </a:r>
                <a14:m>
                  <m:oMath xmlns:m="http://schemas.openxmlformats.org/officeDocument/2006/math">
                    <m:r>
                      <a:rPr lang="en-US" sz="1100" b="0" i="1">
                        <a:latin typeface="Cambria Math"/>
                      </a:rPr>
                      <m:t>ħ</m:t>
                    </m:r>
                    <m:r>
                      <a:rPr lang="el-GR" sz="1100" b="0" i="1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100" dirty="0"/>
                  <a:t>  </a:t>
                </a:r>
                <a14:m>
                  <m:oMath xmlns:m="http://schemas.openxmlformats.org/officeDocument/2006/math">
                    <m:r>
                      <a:rPr lang="el-GR" sz="110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l-GR" sz="11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1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100" b="1" i="1" dirty="0">
                            <a:latin typeface="Cambria Math"/>
                          </a:rPr>
                          <m:t>𝝎</m:t>
                        </m:r>
                      </m:e>
                    </m:acc>
                    <m:r>
                      <a:rPr lang="el-GR" sz="1100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100" b="1" dirty="0"/>
                  <a:t>= -γ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1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100" b="1" i="1">
                            <a:latin typeface="Cambria Math"/>
                          </a:rPr>
                          <m:t>𝜝</m:t>
                        </m:r>
                      </m:e>
                    </m:acc>
                  </m:oMath>
                </a14:m>
                <a:r>
                  <a:rPr lang="en-US" sz="1100" b="1" dirty="0"/>
                  <a:t> </a:t>
                </a:r>
                <a:r>
                  <a:rPr lang="en-US" sz="1100" dirty="0"/>
                  <a:t>( </a:t>
                </a:r>
                <a:r>
                  <a:rPr lang="el-GR" sz="1100" dirty="0"/>
                  <a:t>το – εκφράζει την απορρόγηση) </a:t>
                </a:r>
                <a:endParaRPr lang="el-GR" sz="1100" b="1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b="1" dirty="0"/>
                  <a:t>Αυτή είναι η σχέση που εκφράζει το φαινόμενο του </a:t>
                </a:r>
                <a:r>
                  <a:rPr lang="en-US" sz="1100" b="1" dirty="0"/>
                  <a:t>NMR . </a:t>
                </a:r>
                <a:endParaRPr lang="el-GR" sz="1100" b="1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dirty="0"/>
                  <a:t>Δηλαδή  </a:t>
                </a:r>
                <a:r>
                  <a:rPr lang="el-GR" sz="1100" dirty="0">
                    <a:highlight>
                      <a:srgbClr val="FF0000"/>
                    </a:highlight>
                  </a:rPr>
                  <a:t>η μετάβαση του πυρήνα από την κατάσταση χαμηλής ενέργειας στην κατάσταση υψηλής γίνεται ΜΟΝΟ στην περίπτωση που </a:t>
                </a:r>
                <a:r>
                  <a:rPr lang="el-GR" sz="1100" b="1" dirty="0">
                    <a:highlight>
                      <a:srgbClr val="FF0000"/>
                    </a:highlight>
                  </a:rPr>
                  <a:t>συντονίζεται </a:t>
                </a:r>
                <a:r>
                  <a:rPr lang="el-GR" sz="1100" dirty="0">
                    <a:highlight>
                      <a:srgbClr val="FF0000"/>
                    </a:highlight>
                  </a:rPr>
                  <a:t> από εξωτερικό πεδίο .</a:t>
                </a:r>
                <a:r>
                  <a:rPr lang="el-GR" sz="1100" dirty="0"/>
                  <a:t> 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l-GR" sz="1100" dirty="0"/>
                  <a:t>Στον συντονισμό τα πρωτόνια θα εκπέμπουν ή θα απορροφούν(Ε) λόγω μετάπτωσης από την μια ενεργειακή στάθμη στην άλλη και έτσι λαμβάνεται το </a:t>
                </a:r>
                <a:r>
                  <a:rPr lang="en-US" sz="1100" dirty="0"/>
                  <a:t>NMR </a:t>
                </a:r>
                <a:r>
                  <a:rPr lang="el-GR" sz="1100" dirty="0"/>
                  <a:t>φάσμα της εκάστοτε ουσίας (γνωστή και ως καμπύλη </a:t>
                </a:r>
                <a:r>
                  <a:rPr lang="en-US" sz="1100" dirty="0"/>
                  <a:t>Lorentz ) </a:t>
                </a:r>
                <a:r>
                  <a:rPr lang="el-GR" sz="1100" dirty="0"/>
                  <a:t>.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l-GR" sz="11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6698" y="2548281"/>
                <a:ext cx="3841954" cy="3658689"/>
              </a:xfrm>
              <a:blipFill>
                <a:blip r:embed="rId2"/>
                <a:stretch>
                  <a:fillRect t="-5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Ομάδα 5">
            <a:extLst>
              <a:ext uri="{FF2B5EF4-FFF2-40B4-BE49-F238E27FC236}">
                <a16:creationId xmlns:a16="http://schemas.microsoft.com/office/drawing/2014/main" id="{EDDAAD43-0AE3-ACF7-E7DE-B33038309F5A}"/>
              </a:ext>
            </a:extLst>
          </p:cNvPr>
          <p:cNvGrpSpPr/>
          <p:nvPr/>
        </p:nvGrpSpPr>
        <p:grpSpPr>
          <a:xfrm>
            <a:off x="5484868" y="2548281"/>
            <a:ext cx="2256858" cy="3662018"/>
            <a:chOff x="9491823" y="3830643"/>
            <a:chExt cx="2404902" cy="2951157"/>
          </a:xfrm>
        </p:grpSpPr>
        <p:pic>
          <p:nvPicPr>
            <p:cNvPr id="5" name="Picture 2" descr="C:\Users\ntino\Downloads\1.jpg">
              <a:extLst>
                <a:ext uri="{FF2B5EF4-FFF2-40B4-BE49-F238E27FC236}">
                  <a16:creationId xmlns:a16="http://schemas.microsoft.com/office/drawing/2014/main" id="{FC2C9F59-723D-A466-4CEB-5F6C6F882F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1823" y="3830643"/>
              <a:ext cx="2404902" cy="2951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BDB6CD35-424F-7F61-55AC-C6CAC495B2FC}"/>
                    </a:ext>
                  </a:extLst>
                </p:cNvPr>
                <p:cNvSpPr txBox="1"/>
                <p:nvPr/>
              </p:nvSpPr>
              <p:spPr>
                <a:xfrm>
                  <a:off x="10361522" y="3918511"/>
                  <a:ext cx="784825" cy="3243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3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3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Η</m:t>
                            </m:r>
                          </m:e>
                          <m:sub>
                            <m:r>
                              <a:rPr lang="el-GR" sz="13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sz="1300">
                            <a:solidFill>
                              <a:prstClr val="black"/>
                            </a:solidFill>
                            <a:latin typeface="Cambria Math"/>
                          </a:rPr>
                          <m:t>Ο</m:t>
                        </m:r>
                      </m:oMath>
                    </m:oMathPara>
                  </a14:m>
                  <a:endParaRPr lang="el-GR" sz="130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BDB6CD35-424F-7F61-55AC-C6CAC495B2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1522" y="3918511"/>
                  <a:ext cx="784825" cy="3243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9787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49076D5E-68ED-4CD1-A04F-E7934EBFAA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F07E2-7E4C-DE2D-C2BA-5994D0C50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629266"/>
            <a:ext cx="2629122" cy="16223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000" dirty="0">
                <a:solidFill>
                  <a:srgbClr val="EBEBEB"/>
                </a:solidFill>
              </a:rPr>
              <a:t>Αποκατάσταση</a:t>
            </a:r>
            <a:br>
              <a:rPr lang="el-GR" sz="2000" dirty="0">
                <a:solidFill>
                  <a:srgbClr val="EBEBEB"/>
                </a:solidFill>
              </a:rPr>
            </a:br>
            <a:r>
              <a:rPr lang="el-GR" sz="2000" dirty="0">
                <a:solidFill>
                  <a:srgbClr val="EBEBEB"/>
                </a:solidFill>
              </a:rPr>
              <a:t>Χαλάρωση </a:t>
            </a:r>
            <a:r>
              <a:rPr lang="en-US" sz="2000" dirty="0">
                <a:solidFill>
                  <a:srgbClr val="EBEBEB"/>
                </a:solidFill>
              </a:rPr>
              <a:t>Relaxation</a:t>
            </a:r>
            <a:endParaRPr lang="el-GR" sz="2000" dirty="0">
              <a:solidFill>
                <a:srgbClr val="EBEBEB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1BE0A6B-EBF8-4301-B1AE-F6A1C4003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9292" y="0"/>
            <a:ext cx="566470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8" name="Rounded Rectangle 9">
            <a:extLst>
              <a:ext uri="{FF2B5EF4-FFF2-40B4-BE49-F238E27FC236}">
                <a16:creationId xmlns:a16="http://schemas.microsoft.com/office/drawing/2014/main" id="{03C06118-B3FE-4B51-80A1-B82C2E9F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2766" y="484632"/>
            <a:ext cx="4938073" cy="5739187"/>
          </a:xfrm>
          <a:prstGeom prst="roundRect">
            <a:avLst>
              <a:gd name="adj" fmla="val 0"/>
            </a:avLst>
          </a:prstGeom>
          <a:ln w="12700">
            <a:solidFill>
              <a:schemeClr val="bg2"/>
            </a:solidFill>
          </a:ln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roton_spin_MRI.webm.720p.vp9" descr="Chart, line chart&#10;&#10;Description automatically generated">
            <a:hlinkClick r:id="" action="ppaction://media"/>
            <a:extLst>
              <a:ext uri="{FF2B5EF4-FFF2-40B4-BE49-F238E27FC236}">
                <a16:creationId xmlns:a16="http://schemas.microsoft.com/office/drawing/2014/main" id="{0EE85DBA-D65A-9C58-8D1E-BF105CA68F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67944" y="1627632"/>
            <a:ext cx="4589359" cy="2953496"/>
          </a:xfrm>
          <a:prstGeom prst="rect">
            <a:avLst/>
          </a:prstGeom>
          <a:effectLst/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172BE3F8-96D6-4535-9AE4-694DC4F5B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655ACF8A-F1DD-C796-3734-B623F0CA0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88841"/>
            <a:ext cx="3479292" cy="238474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l-GR" sz="1700" dirty="0">
                <a:solidFill>
                  <a:srgbClr val="FFFFFF"/>
                </a:solidFill>
              </a:rPr>
              <a:t>Μέσω αυτών των σύντομων </a:t>
            </a:r>
            <a:r>
              <a:rPr lang="en-US" sz="1700" dirty="0">
                <a:solidFill>
                  <a:srgbClr val="FFFFFF"/>
                </a:solidFill>
              </a:rPr>
              <a:t>video</a:t>
            </a:r>
            <a:r>
              <a:rPr lang="el-GR" sz="1700" dirty="0">
                <a:solidFill>
                  <a:srgbClr val="FFFFFF"/>
                </a:solidFill>
              </a:rPr>
              <a:t> γίνεται η οπτικοποίηση (των χρόνων αποκατάστασης Τ</a:t>
            </a:r>
            <a:r>
              <a:rPr lang="el-GR" sz="1700" baseline="-25000" dirty="0">
                <a:solidFill>
                  <a:srgbClr val="FFFFFF"/>
                </a:solidFill>
              </a:rPr>
              <a:t>1</a:t>
            </a:r>
            <a:r>
              <a:rPr lang="el-GR" sz="1700" dirty="0">
                <a:solidFill>
                  <a:srgbClr val="FFFFFF"/>
                </a:solidFill>
              </a:rPr>
              <a:t>και Τ</a:t>
            </a:r>
            <a:r>
              <a:rPr lang="el-GR" sz="1700" baseline="-25000" dirty="0">
                <a:solidFill>
                  <a:srgbClr val="FFFFFF"/>
                </a:solidFill>
              </a:rPr>
              <a:t>2 </a:t>
            </a:r>
            <a:r>
              <a:rPr lang="el-GR" sz="1700" dirty="0">
                <a:solidFill>
                  <a:srgbClr val="FFFFFF"/>
                </a:solidFill>
              </a:rPr>
              <a:t>) και της μεταπτωτικής κίνησης της μαγνήτισης , εν προκειμένω τα όσα ειπώθηκαν προηγούμενα να καταστούν πιο σαφή . </a:t>
            </a:r>
            <a:endParaRPr lang="en-US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71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D0513-BB1E-3080-4354-24EB1620F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79" y="197785"/>
            <a:ext cx="6816329" cy="823632"/>
          </a:xfrm>
        </p:spPr>
        <p:txBody>
          <a:bodyPr/>
          <a:lstStyle/>
          <a:p>
            <a:r>
              <a:rPr lang="el-GR" dirty="0"/>
              <a:t>Από το </a:t>
            </a:r>
            <a:r>
              <a:rPr lang="en-US" dirty="0"/>
              <a:t>NMR </a:t>
            </a:r>
            <a:r>
              <a:rPr lang="el-GR" dirty="0"/>
              <a:t>στο </a:t>
            </a:r>
            <a:r>
              <a:rPr lang="en-US" dirty="0"/>
              <a:t>MRI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630C19-EB09-3E42-1112-7DA5826AD4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21444"/>
                <a:ext cx="9144000" cy="543877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l-GR" dirty="0"/>
                  <a:t>Επομένως συνοπτικά έχουμε  :</a:t>
                </a:r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Η συχνότητα συντονισμού ω</a:t>
                </a:r>
                <a:r>
                  <a:rPr lang="el-GR" baseline="-25000" dirty="0"/>
                  <a:t>0</a:t>
                </a:r>
                <a:r>
                  <a:rPr lang="el-GR" dirty="0"/>
                  <a:t> μεταβάλλεται με το εξωτερικο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/>
                              </a:rPr>
                              <m:t>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γραμμικά 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= -γ</a:t>
                </a:r>
                <a:r>
                  <a:rPr lang="el-GR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>
                                <a:latin typeface="Cambria Math"/>
                              </a:rPr>
                              <m:t>Β</m:t>
                            </m:r>
                          </m:e>
                          <m:sub>
                            <m:r>
                              <a:rPr lang="el-G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b="1" dirty="0"/>
                  <a:t> </a:t>
                </a: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Η επίδραση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/>
                              </a:rPr>
                              <m:t>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οδηγεί στην εμφάνιση μαγνήτισης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𝚳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κατά την διεύθυνση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>
                                <a:latin typeface="Cambria Math"/>
                              </a:rPr>
                              <m:t>𝚩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</a:t>
                </a: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Η εφαρμογή της διέγερσης </a:t>
                </a:r>
                <a:r>
                  <a:rPr lang="en-US" dirty="0"/>
                  <a:t>RF </a:t>
                </a:r>
                <a:r>
                  <a:rPr lang="el-GR" dirty="0"/>
                  <a:t>οδηγεί στην εμφάνιση μαγνήτισης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𝚳</m:t>
                            </m:r>
                          </m:e>
                          <m:sub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𝚭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dirty="0"/>
                  <a:t> και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𝚳</m:t>
                            </m:r>
                          </m:e>
                          <m:sub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𝚼</m:t>
                            </m:r>
                            <m:r>
                              <a:rPr lang="el-GR" b="1" i="0" smtClean="0">
                                <a:latin typeface="Cambria Math" panose="02040503050406030204" pitchFamily="18" charset="0"/>
                              </a:rPr>
                              <m:t>΄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</a:t>
                </a: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Παύση της </a:t>
                </a:r>
                <a:r>
                  <a:rPr lang="en-US" dirty="0"/>
                  <a:t>RF </a:t>
                </a:r>
                <a:r>
                  <a:rPr lang="el-GR" dirty="0"/>
                  <a:t>οδηγεί στην αποκατάσταση της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l-GR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l-GR" dirty="0"/>
                  <a:t>με Τ</a:t>
                </a:r>
                <a:r>
                  <a:rPr lang="el-GR" baseline="-25000" dirty="0"/>
                  <a:t>1</a:t>
                </a:r>
                <a:r>
                  <a:rPr lang="el-GR" dirty="0"/>
                  <a:t> για την διαμήκη συνιστώσα και Τ</a:t>
                </a:r>
                <a:r>
                  <a:rPr lang="el-GR" baseline="-25000" dirty="0"/>
                  <a:t>2</a:t>
                </a:r>
                <a:r>
                  <a:rPr lang="el-GR" dirty="0"/>
                  <a:t> για την εγκάρσια</a:t>
                </a:r>
              </a:p>
              <a:p>
                <a:pPr marL="457200" indent="-457200" algn="ctr">
                  <a:buFont typeface="+mj-lt"/>
                  <a:buAutoNum type="arabicPeriod"/>
                </a:pPr>
                <a:endParaRPr lang="el-GR" dirty="0"/>
              </a:p>
              <a:p>
                <a:pPr marL="457200" indent="-457200" algn="ctr">
                  <a:buFont typeface="+mj-lt"/>
                  <a:buAutoNum type="arabicPeriod"/>
                </a:pPr>
                <a:r>
                  <a:rPr lang="el-GR" dirty="0"/>
                  <a:t>Τα σήματα </a:t>
                </a:r>
                <a:r>
                  <a:rPr lang="en-US" dirty="0"/>
                  <a:t>FID</a:t>
                </a:r>
                <a:r>
                  <a:rPr lang="el-GR" dirty="0"/>
                  <a:t> ( σήματα αποκαταστάσεως ) έχουν ανάλογη ένταση με τον αριθμό πυρήνων που τα εκπέμπουν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630C19-EB09-3E42-1112-7DA5826AD4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21442"/>
                <a:ext cx="12192000" cy="5438773"/>
              </a:xfrm>
              <a:blipFill>
                <a:blip r:embed="rId2"/>
                <a:stretch>
                  <a:fillRect l="-200" t="-5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4033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E561-0582-1F19-86C6-C857D094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67" y="153473"/>
            <a:ext cx="7053542" cy="912256"/>
          </a:xfrm>
        </p:spPr>
        <p:txBody>
          <a:bodyPr/>
          <a:lstStyle/>
          <a:p>
            <a:r>
              <a:rPr lang="el-GR"/>
              <a:t>Σύστημα </a:t>
            </a:r>
            <a:r>
              <a:rPr lang="en-US"/>
              <a:t>MRI &amp; </a:t>
            </a:r>
            <a:r>
              <a:rPr lang="el-GR"/>
              <a:t>Απεικόνιση 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A60C-78D7-9ACD-21D7-ACDC544EA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166194"/>
            <a:ext cx="5068957" cy="2102713"/>
          </a:xfrm>
        </p:spPr>
        <p:txBody>
          <a:bodyPr>
            <a:normAutofit fontScale="85000" lnSpcReduction="10000"/>
          </a:bodyPr>
          <a:lstStyle/>
          <a:p>
            <a:r>
              <a:rPr lang="el-GR" dirty="0"/>
              <a:t>Ένα πλήρες σύστημα </a:t>
            </a:r>
            <a:r>
              <a:rPr lang="en-US" dirty="0"/>
              <a:t>MRI </a:t>
            </a:r>
            <a:r>
              <a:rPr lang="el-GR" dirty="0"/>
              <a:t>περιλαμβάνει 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Μαγνήτη για το στατικό εξωτερικό πεδίο 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Πηνία </a:t>
            </a:r>
            <a:r>
              <a:rPr lang="en-US" dirty="0"/>
              <a:t>G</a:t>
            </a:r>
            <a:r>
              <a:rPr lang="en-US" baseline="-25000" dirty="0"/>
              <a:t>x </a:t>
            </a:r>
            <a:r>
              <a:rPr lang="en-US" dirty="0"/>
              <a:t>, G</a:t>
            </a:r>
            <a:r>
              <a:rPr lang="en-US" baseline="-25000" dirty="0"/>
              <a:t>Y</a:t>
            </a:r>
            <a:r>
              <a:rPr lang="en-US" dirty="0"/>
              <a:t> , G</a:t>
            </a:r>
            <a:r>
              <a:rPr lang="en-US" baseline="-25000" dirty="0"/>
              <a:t>Z </a:t>
            </a:r>
            <a:r>
              <a:rPr lang="el-GR" dirty="0"/>
              <a:t> για την βαθμίδωση του πεδίου 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Αντένα-Εκπομπό των </a:t>
            </a:r>
            <a:r>
              <a:rPr lang="en-US" dirty="0"/>
              <a:t>RF </a:t>
            </a:r>
            <a:r>
              <a:rPr lang="el-GR" dirty="0"/>
              <a:t>σημάτων</a:t>
            </a:r>
          </a:p>
          <a:p>
            <a:pPr marL="457200" indent="-457200">
              <a:buFont typeface="+mj-lt"/>
              <a:buAutoNum type="arabicParenR"/>
            </a:pPr>
            <a:r>
              <a:rPr lang="el-GR" dirty="0"/>
              <a:t>Δέκτη </a:t>
            </a:r>
            <a:r>
              <a:rPr lang="en-US" dirty="0"/>
              <a:t>RF </a:t>
            </a:r>
            <a:r>
              <a:rPr lang="el-GR" dirty="0"/>
              <a:t>σημάτων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841027F-26A9-7CBB-D585-1F554F32D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82"/>
          <a:stretch/>
        </p:blipFill>
        <p:spPr>
          <a:xfrm>
            <a:off x="1471183" y="3369367"/>
            <a:ext cx="6201637" cy="348863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1F2F2D-EF41-A04B-E5CF-6583F8B07EEC}"/>
              </a:ext>
            </a:extLst>
          </p:cNvPr>
          <p:cNvSpPr txBox="1">
            <a:spLocks/>
          </p:cNvSpPr>
          <p:nvPr/>
        </p:nvSpPr>
        <p:spPr>
          <a:xfrm>
            <a:off x="4835389" y="1166193"/>
            <a:ext cx="4308613" cy="210271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Κυκλώματα για ενίσχυση/εκπομπή/λήψη </a:t>
            </a:r>
            <a:r>
              <a:rPr lang="en-US" dirty="0">
                <a:solidFill>
                  <a:prstClr val="white"/>
                </a:solidFill>
              </a:rPr>
              <a:t>RF </a:t>
            </a:r>
            <a:r>
              <a:rPr lang="el-GR" dirty="0">
                <a:solidFill>
                  <a:prstClr val="white"/>
                </a:solidFill>
              </a:rPr>
              <a:t>παλμών .</a:t>
            </a:r>
          </a:p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Μετατροπείς ψηφιακών πληροφοριών σε αναλογικές (</a:t>
            </a:r>
            <a:r>
              <a:rPr lang="en-US" dirty="0">
                <a:solidFill>
                  <a:prstClr val="white"/>
                </a:solidFill>
              </a:rPr>
              <a:t>DAC)</a:t>
            </a:r>
          </a:p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Υπολογιστή επεξεργασίας δεδομένων για ανασύνθεση της εικόνας</a:t>
            </a:r>
          </a:p>
          <a:p>
            <a:pPr marL="514350" indent="-514350">
              <a:buClr>
                <a:srgbClr val="1E5155">
                  <a:lumMod val="40000"/>
                  <a:lumOff val="60000"/>
                </a:srgbClr>
              </a:buClr>
              <a:buFont typeface="+mj-lt"/>
              <a:buAutoNum type="romanLcPeriod"/>
            </a:pPr>
            <a:r>
              <a:rPr lang="el-GR" dirty="0">
                <a:solidFill>
                  <a:prstClr val="white"/>
                </a:solidFill>
              </a:rPr>
              <a:t>Σύστημα απεικόνισης και ελέγχου</a:t>
            </a:r>
          </a:p>
        </p:txBody>
      </p:sp>
    </p:spTree>
    <p:extLst>
      <p:ext uri="{BB962C8B-B14F-4D97-AF65-F5344CB8AC3E}">
        <p14:creationId xmlns:p14="http://schemas.microsoft.com/office/powerpoint/2010/main" val="544165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99F407-196D-6589-6984-183D8A026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629266"/>
            <a:ext cx="4641143" cy="1622321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EBEBEB"/>
                </a:solidFill>
              </a:rPr>
              <a:t>Σύστημα </a:t>
            </a:r>
            <a:r>
              <a:rPr lang="en-US" dirty="0">
                <a:solidFill>
                  <a:srgbClr val="EBEBEB"/>
                </a:solidFill>
              </a:rPr>
              <a:t>MRI</a:t>
            </a:r>
            <a:r>
              <a:rPr lang="el-GR" dirty="0">
                <a:solidFill>
                  <a:srgbClr val="EBEBEB"/>
                </a:solidFill>
              </a:rPr>
              <a:t> &amp; Απεικόνιση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50C5D-2478-DC43-BFC7-69495DBC4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7" y="2438400"/>
            <a:ext cx="4641142" cy="37854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1700">
                <a:solidFill>
                  <a:srgbClr val="FFFFFF"/>
                </a:solidFill>
              </a:rPr>
              <a:t>Όπως και οι υπόλοιπες απεικονιστικές τεχνικές υψηλής τεχνολογίας που αξιοποιούνται στην Ιατρική (</a:t>
            </a:r>
            <a:r>
              <a:rPr lang="en-US" sz="1700">
                <a:solidFill>
                  <a:srgbClr val="FFFFFF"/>
                </a:solidFill>
              </a:rPr>
              <a:t>PET , ECAT , CT ) </a:t>
            </a:r>
            <a:r>
              <a:rPr lang="el-GR" sz="1700">
                <a:solidFill>
                  <a:srgbClr val="FFFFFF"/>
                </a:solidFill>
              </a:rPr>
              <a:t>, το </a:t>
            </a:r>
            <a:r>
              <a:rPr lang="en-US" sz="1700">
                <a:solidFill>
                  <a:srgbClr val="FFFFFF"/>
                </a:solidFill>
              </a:rPr>
              <a:t>MRI </a:t>
            </a:r>
            <a:r>
              <a:rPr lang="el-GR" sz="1700">
                <a:solidFill>
                  <a:srgbClr val="FFFFFF"/>
                </a:solidFill>
              </a:rPr>
              <a:t>στηρίζεται στην χρήση Η/Υ για να λάβει τις πληροφορίες και να τις μετατρέψει σε εικόνες . </a:t>
            </a:r>
          </a:p>
          <a:p>
            <a:pPr>
              <a:lnSpc>
                <a:spcPct val="90000"/>
              </a:lnSpc>
            </a:pPr>
            <a:r>
              <a:rPr lang="el-GR" sz="1700">
                <a:solidFill>
                  <a:srgbClr val="FFFFFF"/>
                </a:solidFill>
              </a:rPr>
              <a:t>Λόγω της βαθμίδωσης του μαγνητικού πεδίου ο υπολογιστής επιλύει ταχύτατα μαθηματικούς αλγορίθμους ώστε να προσδιορίσει την θέση του σημείου εκπομπής και άρα να κάνει μια χαρτογράφηση της κατανομής του πυρηνικού </a:t>
            </a:r>
            <a:r>
              <a:rPr lang="en-US" sz="1700">
                <a:solidFill>
                  <a:srgbClr val="FFFFFF"/>
                </a:solidFill>
              </a:rPr>
              <a:t>spin </a:t>
            </a:r>
            <a:r>
              <a:rPr lang="el-GR" sz="1700">
                <a:solidFill>
                  <a:srgbClr val="FFFFFF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l-GR" sz="1700">
              <a:solidFill>
                <a:srgbClr val="FFFFFF"/>
              </a:solidFill>
            </a:endParaRPr>
          </a:p>
        </p:txBody>
      </p:sp>
      <p:sp>
        <p:nvSpPr>
          <p:cNvPr id="12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61980" y="-1"/>
            <a:ext cx="419604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C8F816-16DC-C1C2-5BE2-D0720AAB2B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56" r="-1" b="5686"/>
          <a:stretch/>
        </p:blipFill>
        <p:spPr>
          <a:xfrm>
            <a:off x="5421881" y="1"/>
            <a:ext cx="3722434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13460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E561-0582-1F19-86C6-C857D094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84" y="452718"/>
            <a:ext cx="3124185" cy="140053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600"/>
              <a:t>Σύστημα </a:t>
            </a:r>
            <a:r>
              <a:rPr lang="en-US" sz="3600"/>
              <a:t>MRI &amp; </a:t>
            </a:r>
            <a:r>
              <a:rPr lang="el-GR" sz="3600"/>
              <a:t>Απεικόνιση 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1F06C3F-35EE-478B-B96B-1247519C73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3095864" y="809550"/>
            <a:ext cx="6858001" cy="52389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7191 h 6985200"/>
              <a:gd name="connsiteX6" fmla="*/ 1 w 6858001"/>
              <a:gd name="connsiteY6" fmla="*/ 887191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7191"/>
                </a:lnTo>
                <a:lnTo>
                  <a:pt x="1" y="887191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l-GR"/>
          </a:p>
        </p:txBody>
      </p:sp>
      <p:sp>
        <p:nvSpPr>
          <p:cNvPr id="27" name="Freeform 23">
            <a:extLst>
              <a:ext uri="{FF2B5EF4-FFF2-40B4-BE49-F238E27FC236}">
                <a16:creationId xmlns:a16="http://schemas.microsoft.com/office/drawing/2014/main" id="{72742D7C-18EF-4DDC-B3B1-7D394C348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5515" y="-1"/>
            <a:ext cx="419604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FB004C-C794-45CE-846D-166C532D6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A60C-78D7-9ACD-21D7-ACDC544EA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84" y="2052918"/>
            <a:ext cx="3123860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Με την απεικόνιση με </a:t>
            </a:r>
            <a:r>
              <a:rPr lang="en-US" dirty="0"/>
              <a:t>MRI </a:t>
            </a:r>
            <a:r>
              <a:rPr lang="el-GR" dirty="0"/>
              <a:t>, λαμβάνονται πολύ καλής ποιότητας εικόνες περιοχών μαλακού ιστού ,δίχως να ακτινοβολείται ο ασθενής . </a:t>
            </a:r>
          </a:p>
          <a:p>
            <a:pPr marL="0" indent="0">
              <a:buNone/>
            </a:pPr>
            <a:r>
              <a:rPr lang="el-GR" dirty="0"/>
              <a:t>Μέσος όρος διάρκειας εξέτασης είναι τα 25 -30 λεπτά 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BAE140-B5AE-5D47-F986-F3DA9356D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596" y="749699"/>
            <a:ext cx="4078241" cy="3242202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173275-14F5-68F5-0160-DD1BD1E2C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4391436"/>
            <a:ext cx="2165315" cy="2009925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B2AF0F-2BB8-C8F9-7EC3-0B866BF8E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6948" y="4391436"/>
            <a:ext cx="2489072" cy="20099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31344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1046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802986-E57C-9E93-1AFE-965839CFE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629266"/>
            <a:ext cx="4641143" cy="1622321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EBEBEB"/>
                </a:solidFill>
              </a:rPr>
              <a:t>Νεότερες Τάσεις στο </a:t>
            </a:r>
            <a:r>
              <a:rPr lang="en-US">
                <a:solidFill>
                  <a:srgbClr val="EBEBEB"/>
                </a:solidFill>
              </a:rPr>
              <a:t>MRI</a:t>
            </a:r>
            <a:endParaRPr lang="el-GR">
              <a:solidFill>
                <a:srgbClr val="EBEBE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CA81F7-C0D1-33A2-206A-1A72212BD7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6697" y="2438400"/>
                <a:ext cx="4641142" cy="378541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l-GR">
                    <a:solidFill>
                      <a:srgbClr val="FFFFFF"/>
                    </a:solidFill>
                    <a:latin typeface="+mn-lt"/>
                  </a:rPr>
                  <a:t>Επειδή τα συστήματα </a:t>
                </a:r>
                <a:r>
                  <a:rPr lang="en-US">
                    <a:solidFill>
                      <a:srgbClr val="FFFFFF"/>
                    </a:solidFill>
                    <a:latin typeface="+mn-lt"/>
                  </a:rPr>
                  <a:t>MRI</a:t>
                </a:r>
                <a:r>
                  <a:rPr lang="el-GR">
                    <a:solidFill>
                      <a:srgbClr val="FFFFFF"/>
                    </a:solidFill>
                    <a:latin typeface="+mn-lt"/>
                  </a:rPr>
                  <a:t> παρουσιάζουν </a:t>
                </a:r>
                <a:r>
                  <a:rPr lang="el-GR" b="1">
                    <a:solidFill>
                      <a:srgbClr val="FFFFFF"/>
                    </a:solidFill>
                    <a:latin typeface="+mn-lt"/>
                  </a:rPr>
                  <a:t>μειονεκτήματα </a:t>
                </a:r>
                <a:r>
                  <a:rPr lang="el-GR">
                    <a:solidFill>
                      <a:srgbClr val="FFFFFF"/>
                    </a:solidFill>
                    <a:latin typeface="+mn-lt"/>
                  </a:rPr>
                  <a:t>λόγω μεγέθους , ανάγκης θωράκισης από εξωτερικά μαγνητικά πεδία και δυσχέρεια στην πραγμάτωση μετρήσεων ταχέως κινούμενων οργάνων όπως η καρδιά , η τεχνολογία προχωρά σε συστήματα με υπερασθενή εξωτερικά πεδία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l-GR" b="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>
                    <a:solidFill>
                      <a:srgbClr val="FFFFFF"/>
                    </a:solidFill>
                  </a:rPr>
                  <a:t> από 0,02-0,04 </a:t>
                </a:r>
                <a:r>
                  <a:rPr lang="en-US">
                    <a:solidFill>
                      <a:srgbClr val="FFFFFF"/>
                    </a:solidFill>
                  </a:rPr>
                  <a:t>Tesla </a:t>
                </a:r>
                <a:r>
                  <a:rPr lang="el-GR">
                    <a:solidFill>
                      <a:srgbClr val="FFFFFF"/>
                    </a:solidFill>
                  </a:rPr>
                  <a:t>( 0,15-1,5 </a:t>
                </a:r>
                <a:r>
                  <a:rPr lang="en-US">
                    <a:solidFill>
                      <a:srgbClr val="FFFFFF"/>
                    </a:solidFill>
                  </a:rPr>
                  <a:t>Tesla </a:t>
                </a:r>
                <a:r>
                  <a:rPr lang="el-GR">
                    <a:solidFill>
                      <a:srgbClr val="FFFFFF"/>
                    </a:solidFill>
                  </a:rPr>
                  <a:t>κλασσικοί </a:t>
                </a:r>
                <a:r>
                  <a:rPr lang="en-US">
                    <a:solidFill>
                      <a:srgbClr val="FFFFFF"/>
                    </a:solidFill>
                  </a:rPr>
                  <a:t>MRI ) </a:t>
                </a:r>
                <a:r>
                  <a:rPr lang="el-GR">
                    <a:solidFill>
                      <a:srgbClr val="FFFFFF"/>
                    </a:solidFill>
                  </a:rPr>
                  <a:t>. </a:t>
                </a:r>
                <a:endParaRPr lang="el-GR">
                  <a:solidFill>
                    <a:srgbClr val="FFFFFF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CA81F7-C0D1-33A2-206A-1A72212BD7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6697" y="2438400"/>
                <a:ext cx="4641142" cy="3785419"/>
              </a:xfrm>
              <a:blipFill>
                <a:blip r:embed="rId3"/>
                <a:stretch>
                  <a:fillRect l="-657" t="-161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9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61980" y="-1"/>
            <a:ext cx="419604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026" name="Picture 2" descr="Mobile Stroke Unit Reduces Time to Treatment | Imaging Technology News">
            <a:extLst>
              <a:ext uri="{FF2B5EF4-FFF2-40B4-BE49-F238E27FC236}">
                <a16:creationId xmlns:a16="http://schemas.microsoft.com/office/drawing/2014/main" id="{30156924-234F-708E-600E-CEB5E7191E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2" r="6179"/>
          <a:stretch/>
        </p:blipFill>
        <p:spPr bwMode="auto">
          <a:xfrm>
            <a:off x="5422764" y="2"/>
            <a:ext cx="3721551" cy="3428999"/>
          </a:xfrm>
          <a:custGeom>
            <a:avLst/>
            <a:gdLst/>
            <a:ahLst/>
            <a:cxnLst/>
            <a:rect l="l" t="t" r="r" b="b"/>
            <a:pathLst>
              <a:path w="4962068" h="3428999">
                <a:moveTo>
                  <a:pt x="0" y="0"/>
                </a:moveTo>
                <a:lnTo>
                  <a:pt x="1343538" y="0"/>
                </a:lnTo>
                <a:lnTo>
                  <a:pt x="1343538" y="1"/>
                </a:lnTo>
                <a:lnTo>
                  <a:pt x="4962068" y="1"/>
                </a:lnTo>
                <a:lnTo>
                  <a:pt x="4962067" y="3428999"/>
                </a:lnTo>
                <a:lnTo>
                  <a:pt x="250957" y="3428999"/>
                </a:lnTo>
                <a:lnTo>
                  <a:pt x="250957" y="3343961"/>
                </a:lnTo>
                <a:lnTo>
                  <a:pt x="251965" y="3201315"/>
                </a:lnTo>
                <a:lnTo>
                  <a:pt x="250957" y="3057297"/>
                </a:lnTo>
                <a:lnTo>
                  <a:pt x="248940" y="2911221"/>
                </a:lnTo>
                <a:lnTo>
                  <a:pt x="247091" y="2765146"/>
                </a:lnTo>
                <a:lnTo>
                  <a:pt x="243057" y="2617013"/>
                </a:lnTo>
                <a:lnTo>
                  <a:pt x="238855" y="2467509"/>
                </a:lnTo>
                <a:lnTo>
                  <a:pt x="233980" y="2318004"/>
                </a:lnTo>
                <a:lnTo>
                  <a:pt x="227089" y="2167128"/>
                </a:lnTo>
                <a:lnTo>
                  <a:pt x="218852" y="2014881"/>
                </a:lnTo>
                <a:lnTo>
                  <a:pt x="210952" y="1861947"/>
                </a:lnTo>
                <a:lnTo>
                  <a:pt x="200867" y="1709014"/>
                </a:lnTo>
                <a:lnTo>
                  <a:pt x="188764" y="1554023"/>
                </a:lnTo>
                <a:lnTo>
                  <a:pt x="176662" y="1401090"/>
                </a:lnTo>
                <a:lnTo>
                  <a:pt x="162710" y="1245413"/>
                </a:lnTo>
                <a:lnTo>
                  <a:pt x="147414" y="1089051"/>
                </a:lnTo>
                <a:lnTo>
                  <a:pt x="131278" y="934746"/>
                </a:lnTo>
                <a:lnTo>
                  <a:pt x="112452" y="778383"/>
                </a:lnTo>
                <a:lnTo>
                  <a:pt x="92281" y="622707"/>
                </a:lnTo>
                <a:lnTo>
                  <a:pt x="72278" y="466344"/>
                </a:lnTo>
                <a:lnTo>
                  <a:pt x="48914" y="310668"/>
                </a:lnTo>
                <a:lnTo>
                  <a:pt x="25045" y="15567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erson in a medical gown and a doctor&#10;&#10;Description automatically generated">
            <a:extLst>
              <a:ext uri="{FF2B5EF4-FFF2-40B4-BE49-F238E27FC236}">
                <a16:creationId xmlns:a16="http://schemas.microsoft.com/office/drawing/2014/main" id="{9366F87E-65A3-EADE-475A-4C6383A21F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72" r="17337" b="-2"/>
          <a:stretch/>
        </p:blipFill>
        <p:spPr>
          <a:xfrm>
            <a:off x="5421567" y="3428997"/>
            <a:ext cx="3722433" cy="3429002"/>
          </a:xfrm>
          <a:custGeom>
            <a:avLst/>
            <a:gdLst/>
            <a:ahLst/>
            <a:cxnLst/>
            <a:rect l="l" t="t" r="r" b="b"/>
            <a:pathLst>
              <a:path w="4963244" h="3429002">
                <a:moveTo>
                  <a:pt x="252134" y="0"/>
                </a:moveTo>
                <a:lnTo>
                  <a:pt x="4963244" y="0"/>
                </a:lnTo>
                <a:lnTo>
                  <a:pt x="4963244" y="3429002"/>
                </a:lnTo>
                <a:lnTo>
                  <a:pt x="900697" y="3429002"/>
                </a:lnTo>
                <a:lnTo>
                  <a:pt x="900697" y="3429001"/>
                </a:lnTo>
                <a:lnTo>
                  <a:pt x="0" y="3429001"/>
                </a:lnTo>
                <a:lnTo>
                  <a:pt x="5883" y="3388539"/>
                </a:lnTo>
                <a:lnTo>
                  <a:pt x="23196" y="3269895"/>
                </a:lnTo>
                <a:lnTo>
                  <a:pt x="35299" y="3183484"/>
                </a:lnTo>
                <a:lnTo>
                  <a:pt x="48073" y="3080614"/>
                </a:lnTo>
                <a:lnTo>
                  <a:pt x="63369" y="2958542"/>
                </a:lnTo>
                <a:lnTo>
                  <a:pt x="79506" y="2823439"/>
                </a:lnTo>
                <a:lnTo>
                  <a:pt x="96483" y="2671192"/>
                </a:lnTo>
                <a:lnTo>
                  <a:pt x="114469" y="2505228"/>
                </a:lnTo>
                <a:lnTo>
                  <a:pt x="132454" y="2324863"/>
                </a:lnTo>
                <a:lnTo>
                  <a:pt x="150776" y="2132839"/>
                </a:lnTo>
                <a:lnTo>
                  <a:pt x="167753" y="1925727"/>
                </a:lnTo>
                <a:lnTo>
                  <a:pt x="184058" y="1709014"/>
                </a:lnTo>
                <a:lnTo>
                  <a:pt x="198849" y="1479957"/>
                </a:lnTo>
                <a:lnTo>
                  <a:pt x="212969" y="1241299"/>
                </a:lnTo>
                <a:lnTo>
                  <a:pt x="226248" y="992353"/>
                </a:lnTo>
                <a:lnTo>
                  <a:pt x="230955" y="864794"/>
                </a:lnTo>
                <a:lnTo>
                  <a:pt x="236165" y="734493"/>
                </a:lnTo>
                <a:lnTo>
                  <a:pt x="241040" y="602134"/>
                </a:lnTo>
                <a:lnTo>
                  <a:pt x="244234" y="469088"/>
                </a:lnTo>
                <a:lnTo>
                  <a:pt x="247091" y="333300"/>
                </a:lnTo>
                <a:lnTo>
                  <a:pt x="250117" y="196140"/>
                </a:lnTo>
                <a:lnTo>
                  <a:pt x="252134" y="5623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78723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9141714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1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228080"/>
            <a:ext cx="745301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191" y="0"/>
            <a:ext cx="9144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l-G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D3DC9A-A3AB-A86A-B4AB-CA2368266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46" y="804672"/>
            <a:ext cx="2641019" cy="5248656"/>
          </a:xfrm>
        </p:spPr>
        <p:txBody>
          <a:bodyPr anchor="ctr">
            <a:normAutofit/>
          </a:bodyPr>
          <a:lstStyle/>
          <a:p>
            <a:pPr algn="ctr"/>
            <a:r>
              <a:rPr lang="el-GR" dirty="0"/>
              <a:t>Πηγές 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FDDD5-BF38-36A0-6EC2-029A3BB9E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1895" y="804671"/>
            <a:ext cx="4799948" cy="5248657"/>
          </a:xfrm>
        </p:spPr>
        <p:txBody>
          <a:bodyPr anchor="ctr"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r>
              <a:rPr lang="en-US" sz="10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https://el.wikipedia.org/wiki/%CE%9C%CE%B1%CE%B3%CE%BD%CE%B7%CF%84%CE%B9%CE%BA%CE%AE_%CF%84%CE%BF%CE%BC%CE%BF%CE%B3%CF%81%CE%B1%CF%86%CE%AF%CE%B1</a:t>
            </a:r>
            <a:endParaRPr lang="el-GR" sz="1000"/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r>
              <a:rPr lang="en-US" sz="10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http://www.physics4u.gr/faq/mri.html</a:t>
            </a:r>
            <a:endParaRPr lang="el-GR" sz="1000"/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r>
              <a:rPr lang="en-US" sz="1000"/>
              <a:t>https://el.wikipedia.org/wiki/%CE%A0%CF%85%CF%81%CE%B7%CE%BD%CE%B9%CE%BA%CF%8C%CF%82_%CE%BC%CE%B1%CE%B3%CE%BD%CE%B7%CF%84%CE%B9%CE%BA%CF%8C%CF%82_%CF%83%CF%85%CE%BD%CF%84%CE%BF%CE%BD%CE%B9%CF%83%CE%BC%CF%8C%CF%82#%CE%99%CE%B1%CF%84%CF%81%CE%B9%CE%BA%CE%AE 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r>
              <a:rPr lang="en-US" sz="1000">
                <a:hlinkClick r:id="rId6"/>
              </a:rPr>
              <a:t>http://www.iedep.gr/images/stories/sinedria/9/friday18_00mixail1.pdf</a:t>
            </a:r>
            <a:endParaRPr lang="el-GR" sz="1000"/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r>
              <a:rPr lang="en-US" sz="1000"/>
              <a:t>https://eclass.uoa.gr/modules/document/file.php/MED684/%CE%94%CE%B9%CE%B1%CE%BB%CE%AD%CE%BE%CE%B5%CE%B9%CF%82%20%CE%B1%CE%BA%CE%B1%CE%B4%CE%B7%CE%BC%CE%B1%CF%8A%CE%BA%CE%BF%CF%8D%20%CE%AD%CF%84%CE%BF%CF%85%CF%82%202020%20-%202021/%CE%94%CE%B9%CE%B1%CE%BB%CE%AD%CE%BE%CE%B5%CE%B9%CF%82%20%CE%99.%20%CE%A3%CE%B5%CF%8A%CE%BC%CE%AD%CE%BD%CE%B7/%CE%92%CE%B1%CF%83%CE%B9%CE%BA%CE%AD%CF%82%20%CE%B1%CF%81%CF%87%CE%AD%CF%82%20%CE%B1%CF%80%CE%B5%CE%B9%CE%BA%CF%8C%CE%BD%CE%B9%CF%83%CE%B7%CF%82%20%CE%BC%CE%B1%CE%B3%CE%BD%CE%B7%CF%84%CE%B9%CE%BA%CE%BF%CF%8D%20%CF%83%CF%85%CE%BD%CF%84%CE%BF%CE%BD%CE%B9%CF%83%CE%BC%CE%BF%CF%8D_%CE%A3%CE%B5%CF%8A%CE%BC%CE%AD%CE%BD%CE%B7%CF%82_%CE%9F%CE%B4%CE%BF%CE%BD%CF%84%CE%B9%CE%B1%CF%84%CF%81%CE%B9%CE%BA%CE%AE%202021_%CE%95%CE%BA%CF%84%CF%85%CF%80%CF%8E%CF%83%CE%B5%CE%B9%CF%82.pdf</a:t>
            </a:r>
            <a:endParaRPr lang="el-GR" sz="1000"/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r>
              <a:rPr lang="el-GR" sz="1000"/>
              <a:t>«Ιατρική Φυσική» , Ψαρράκος-Μολυβδά-Ψαρράκου-Σιούντας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endParaRPr lang="el-GR" sz="1000"/>
          </a:p>
          <a:p>
            <a:pPr marL="0" indent="0">
              <a:lnSpc>
                <a:spcPct val="90000"/>
              </a:lnSpc>
              <a:buNone/>
            </a:pPr>
            <a:endParaRPr lang="en-US" sz="1000"/>
          </a:p>
          <a:p>
            <a:pPr marL="457200" indent="-457200">
              <a:lnSpc>
                <a:spcPct val="90000"/>
              </a:lnSpc>
              <a:buFont typeface="+mj-lt"/>
              <a:buAutoNum type="arabicParenR"/>
            </a:pP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786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F00AC4-EC22-BB4B-7108-E25EC45C39E3}"/>
              </a:ext>
            </a:extLst>
          </p:cNvPr>
          <p:cNvSpPr txBox="1"/>
          <p:nvPr/>
        </p:nvSpPr>
        <p:spPr>
          <a:xfrm>
            <a:off x="595907" y="1843951"/>
            <a:ext cx="7952186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000" b="1" dirty="0">
                <a:solidFill>
                  <a:srgbClr val="EBEBEB"/>
                </a:solidFill>
              </a:rPr>
              <a:t>Περιεχόμενα</a:t>
            </a:r>
            <a:r>
              <a:rPr lang="el-GR" b="1" dirty="0">
                <a:solidFill>
                  <a:srgbClr val="EBEBEB"/>
                </a:solidFill>
              </a:rPr>
              <a:t> </a:t>
            </a:r>
          </a:p>
          <a:p>
            <a:pPr algn="ctr"/>
            <a:endParaRPr lang="el-GR" b="1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Γενικά - Ιστορική Αναδρομή </a:t>
            </a:r>
          </a:p>
          <a:p>
            <a:pPr marL="342900" indent="-342900" algn="ctr">
              <a:buFontTx/>
              <a:buAutoNum type="romanUcPeriod"/>
            </a:pP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Βασικές Φυσικές έννοιες</a:t>
            </a:r>
          </a:p>
          <a:p>
            <a:pPr marL="342900" indent="-342900" algn="ctr">
              <a:buFontTx/>
              <a:buAutoNum type="romanUcPeriod"/>
            </a:pP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Περιγραφή </a:t>
            </a:r>
            <a:r>
              <a:rPr lang="en-US" dirty="0">
                <a:solidFill>
                  <a:srgbClr val="EBEBEB"/>
                </a:solidFill>
              </a:rPr>
              <a:t>NMR</a:t>
            </a:r>
            <a:r>
              <a:rPr lang="el-GR" dirty="0">
                <a:solidFill>
                  <a:srgbClr val="EBEBEB"/>
                </a:solidFill>
              </a:rPr>
              <a:t> </a:t>
            </a:r>
          </a:p>
          <a:p>
            <a:pPr marL="342900" indent="-342900" algn="ctr">
              <a:buFontTx/>
              <a:buAutoNum type="romanUcPeriod"/>
            </a:pP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Από το </a:t>
            </a:r>
            <a:r>
              <a:rPr lang="en-US" dirty="0">
                <a:solidFill>
                  <a:srgbClr val="EBEBEB"/>
                </a:solidFill>
              </a:rPr>
              <a:t>NMR </a:t>
            </a:r>
            <a:r>
              <a:rPr lang="el-GR" dirty="0">
                <a:solidFill>
                  <a:srgbClr val="EBEBEB"/>
                </a:solidFill>
              </a:rPr>
              <a:t>στο </a:t>
            </a:r>
            <a:r>
              <a:rPr lang="en-US" dirty="0">
                <a:solidFill>
                  <a:srgbClr val="EBEBEB"/>
                </a:solidFill>
              </a:rPr>
              <a:t>MRI</a:t>
            </a:r>
            <a:endParaRPr lang="el-GR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endParaRPr lang="en-US" dirty="0">
              <a:solidFill>
                <a:srgbClr val="EBEBEB"/>
              </a:solidFill>
            </a:endParaRPr>
          </a:p>
          <a:p>
            <a:pPr marL="342900" indent="-342900" algn="ctr">
              <a:buFontTx/>
              <a:buAutoNum type="romanUcPeriod"/>
            </a:pPr>
            <a:r>
              <a:rPr lang="el-GR" dirty="0">
                <a:solidFill>
                  <a:srgbClr val="EBEBEB"/>
                </a:solidFill>
              </a:rPr>
              <a:t>Σύστημα </a:t>
            </a:r>
            <a:r>
              <a:rPr lang="en-US" dirty="0">
                <a:solidFill>
                  <a:srgbClr val="EBEBEB"/>
                </a:solidFill>
              </a:rPr>
              <a:t>MRI</a:t>
            </a:r>
            <a:r>
              <a:rPr lang="el-GR" dirty="0">
                <a:solidFill>
                  <a:srgbClr val="EBEBEB"/>
                </a:solidFill>
              </a:rPr>
              <a:t> και Απεικόνιση</a:t>
            </a:r>
          </a:p>
        </p:txBody>
      </p:sp>
    </p:spTree>
    <p:extLst>
      <p:ext uri="{BB962C8B-B14F-4D97-AF65-F5344CB8AC3E}">
        <p14:creationId xmlns:p14="http://schemas.microsoft.com/office/powerpoint/2010/main" val="3691317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5">
            <a:extLst>
              <a:ext uri="{FF2B5EF4-FFF2-40B4-BE49-F238E27FC236}">
                <a16:creationId xmlns:a16="http://schemas.microsoft.com/office/drawing/2014/main" id="{F747F1B4-B831-4277-8AB0-32767F7EB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7">
            <a:extLst>
              <a:ext uri="{FF2B5EF4-FFF2-40B4-BE49-F238E27FC236}">
                <a16:creationId xmlns:a16="http://schemas.microsoft.com/office/drawing/2014/main" id="{D80CFA21-AB7C-4BEB-9BFF-05764FBBF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3AC817E-A2B5-64F6-E84E-53250944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 fontScale="90000"/>
          </a:bodyPr>
          <a:lstStyle/>
          <a:p>
            <a:r>
              <a:rPr lang="el-GR" sz="3900" b="1" i="1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Γενικά - Ιστορική Αναδρομή </a:t>
            </a: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12F7E335-851A-4CAE-B09F-E657819D4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37" name="Freeform: Shape 31">
            <a:extLst>
              <a:ext uri="{FF2B5EF4-FFF2-40B4-BE49-F238E27FC236}">
                <a16:creationId xmlns:a16="http://schemas.microsoft.com/office/drawing/2014/main" id="{10B541F0-7F6E-402E-84D8-CF96EACA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2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l-GR"/>
          </a:p>
        </p:txBody>
      </p:sp>
      <p:graphicFrame>
        <p:nvGraphicFramePr>
          <p:cNvPr id="21" name="Θέση περιεχομένου 2">
            <a:extLst>
              <a:ext uri="{FF2B5EF4-FFF2-40B4-BE49-F238E27FC236}">
                <a16:creationId xmlns:a16="http://schemas.microsoft.com/office/drawing/2014/main" id="{2B7DFD7B-F6E9-D5EE-C151-67C81CC8D0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103675"/>
              </p:ext>
            </p:extLst>
          </p:nvPr>
        </p:nvGraphicFramePr>
        <p:xfrm>
          <a:off x="486696" y="2402308"/>
          <a:ext cx="8189759" cy="3979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9641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9141714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1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228080"/>
            <a:ext cx="745301" cy="762000"/>
          </a:xfrm>
          <a:prstGeom prst="rect">
            <a:avLst/>
          </a:prstGeom>
        </p:spPr>
      </p:pic>
      <p:sp>
        <p:nvSpPr>
          <p:cNvPr id="24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191" y="0"/>
            <a:ext cx="9144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l-GR"/>
          </a:p>
        </p:txBody>
      </p:sp>
      <p:sp>
        <p:nvSpPr>
          <p:cNvPr id="6" name="Τίτλος 1">
            <a:extLst>
              <a:ext uri="{FF2B5EF4-FFF2-40B4-BE49-F238E27FC236}">
                <a16:creationId xmlns:a16="http://schemas.microsoft.com/office/drawing/2014/main" id="{17A1EA69-8A05-B803-47D3-2F5D8BF1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91906"/>
            <a:ext cx="3403795" cy="5072600"/>
          </a:xfrm>
        </p:spPr>
        <p:txBody>
          <a:bodyPr anchor="ctr">
            <a:normAutofit/>
          </a:bodyPr>
          <a:lstStyle/>
          <a:p>
            <a:pPr algn="ctr"/>
            <a:r>
              <a:rPr lang="el-GR" sz="3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Γενικά-Ιστορική Αναδρομή 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C0A035C-C0A2-3934-4A1B-BBBC6974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9609" y="804671"/>
            <a:ext cx="4802234" cy="524865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lnSpc>
                <a:spcPct val="90000"/>
              </a:lnSpc>
              <a:buClr>
                <a:srgbClr val="8AD0D6"/>
              </a:buClr>
            </a:pPr>
            <a:r>
              <a:rPr lang="el-GR" sz="1200" dirty="0"/>
              <a:t>Μέσω κυρίως από in vitro πειραματική έρευνα ( δηλ. τα πειράματα που πραγματοποιούνται σε δοκιμαστικό σωλήνα ή υπό αυστηρά ελεγχόμενες συνθήκες έξω από τους ζωντανούς οργανισμούς ) , αναπτύχθηκε η  φασματοσκοπία NMR  .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</a:pPr>
            <a:r>
              <a:rPr lang="el-GR" sz="1200" dirty="0"/>
              <a:t>Σταδιακά πολλές τεχνικές δυσκολίες όπως  ο προσδιορισμός σημαντικών παραμέτρων {μέτρηση του χρόνου χαλάρωσης κ.τ.λ.} κάμπτονταν .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</a:pPr>
            <a:r>
              <a:rPr lang="el-GR" sz="1200" dirty="0"/>
              <a:t>Έτσι φτάσαμε στην δεκαετία του 1970 , όπου η </a:t>
            </a:r>
            <a:r>
              <a:rPr lang="el-GR" sz="1200" b="1" dirty="0"/>
              <a:t>απεικόνιση με πυρηνικό μαγνητικό συντονισμό</a:t>
            </a:r>
            <a:r>
              <a:rPr lang="el-GR" sz="1200" dirty="0"/>
              <a:t> δηλαδή η </a:t>
            </a:r>
            <a:r>
              <a:rPr lang="el-GR" sz="1200" b="1" dirty="0"/>
              <a:t>μαγνητική τομογραφία ( Magnetic Resonance Imaging - MRI )</a:t>
            </a:r>
            <a:r>
              <a:rPr lang="el-GR" sz="1200" dirty="0"/>
              <a:t> γνώρισε αλματώδη ανάπτυξη , όπως μαρτυράνε οι ενδεικτικοί σταθμοί της ιστορίας της : 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1972 –Damadian</a:t>
            </a:r>
            <a:r>
              <a:rPr lang="el-GR" sz="1200" dirty="0"/>
              <a:t> : Παθολογικοί ιστοί εμφανίζουν μεγαλύτερους χρόνους χαλάρωσης από τους υγιείς ιστούς .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1974 –Lauterbur </a:t>
            </a:r>
            <a:r>
              <a:rPr lang="el-GR" sz="1200" dirty="0"/>
              <a:t>: 1η δημοσίευση θωρακικής κοιλότητας ενός ποντικιού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1974–Ernst/Kumar/Welti</a:t>
            </a:r>
            <a:r>
              <a:rPr lang="el-GR" sz="1200" dirty="0"/>
              <a:t> : εργασία που περιγράφει την εφαρμογή μετασχηματισμών Fourier για ανακατασκευή των εικόνων </a:t>
            </a:r>
          </a:p>
          <a:p>
            <a:pPr algn="just">
              <a:lnSpc>
                <a:spcPct val="90000"/>
              </a:lnSpc>
              <a:buClr>
                <a:srgbClr val="8AD0D6"/>
              </a:buClr>
              <a:buFont typeface="Arial" charset="2"/>
              <a:buChar char="•"/>
            </a:pPr>
            <a:r>
              <a:rPr lang="el-GR" sz="1200" dirty="0">
                <a:highlight>
                  <a:srgbClr val="FF0000"/>
                </a:highlight>
              </a:rPr>
              <a:t>3/7/1977</a:t>
            </a:r>
            <a:r>
              <a:rPr lang="el-GR" sz="1200" dirty="0">
                <a:highlight>
                  <a:srgbClr val="FF0000"/>
                </a:highlight>
                <a:ea typeface="+mj-lt"/>
                <a:cs typeface="+mj-lt"/>
              </a:rPr>
              <a:t>Damadian/Minkoff/Goldsmith</a:t>
            </a:r>
            <a:r>
              <a:rPr lang="el-GR" sz="1200" dirty="0">
                <a:ea typeface="+mj-lt"/>
                <a:cs typeface="+mj-lt"/>
              </a:rPr>
              <a:t> :Ολοκλήρωσαν την κατασκευή του πρώτου  μαγνητικού τομογράφου (Indomitable) και μετά την πρώτη μέτρηση 6 ωρών και ανακατασκευή της εικόνας 22ωρών , παρήγαγαν την πρώτη ιατρική εικόνα του ανθρώπινου σώματος  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00615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2B93858-AE86-9F79-B350-E01CFD0B1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281" y="188640"/>
            <a:ext cx="7374063" cy="780298"/>
          </a:xfrm>
        </p:spPr>
        <p:txBody>
          <a:bodyPr/>
          <a:lstStyle/>
          <a:p>
            <a:r>
              <a:rPr lang="el-GR" dirty="0">
                <a:ea typeface="+mj-lt"/>
                <a:cs typeface="+mj-lt"/>
              </a:rPr>
              <a:t>Γενικά - Ιστορική Αναδρομή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C439450-0DF6-A060-1EB2-C7F294189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410" y="1335223"/>
            <a:ext cx="9135457" cy="41954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l-GR" dirty="0"/>
              <a:t>Όλα αυτά συντέλεσαν στο να καθιερωθεί η MRI ως μια ιατρική απεικονιστική μέθοδος που </a:t>
            </a:r>
            <a:r>
              <a:rPr lang="el-GR" dirty="0" err="1"/>
              <a:t>εισήχθηκε</a:t>
            </a:r>
            <a:r>
              <a:rPr lang="el-GR" dirty="0"/>
              <a:t> στην κλινική πράξη και εξελίχθηκε από την δεκαετία του 1980 και έπειτα 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177" y="2481825"/>
            <a:ext cx="2924002" cy="306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01" y="2481825"/>
            <a:ext cx="2314358" cy="306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64" y="2481828"/>
            <a:ext cx="2537809" cy="209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43" y="4655129"/>
            <a:ext cx="2872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>
                <a:solidFill>
                  <a:prstClr val="white"/>
                </a:solidFill>
              </a:rPr>
              <a:t>Η πρώτη </a:t>
            </a:r>
            <a:r>
              <a:rPr lang="en-US" sz="1200" dirty="0">
                <a:solidFill>
                  <a:prstClr val="white"/>
                </a:solidFill>
              </a:rPr>
              <a:t>MRI </a:t>
            </a:r>
            <a:r>
              <a:rPr lang="el-GR" sz="1200" dirty="0">
                <a:solidFill>
                  <a:prstClr val="white"/>
                </a:solidFill>
              </a:rPr>
              <a:t>εικόνα του ανθρωπίνου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l-GR" sz="1200" dirty="0">
                <a:solidFill>
                  <a:prstClr val="white"/>
                </a:solidFill>
              </a:rPr>
              <a:t>σώματος που πάρθηκε από τον μαγνητικό τομογράφο </a:t>
            </a:r>
            <a:r>
              <a:rPr lang="en-US" sz="1200" dirty="0">
                <a:solidFill>
                  <a:prstClr val="white"/>
                </a:solidFill>
              </a:rPr>
              <a:t>Indomitable</a:t>
            </a:r>
            <a:r>
              <a:rPr lang="el-GR" sz="1200" dirty="0">
                <a:solidFill>
                  <a:prstClr val="white"/>
                </a:solidFill>
              </a:rPr>
              <a:t>( θώρακας του </a:t>
            </a:r>
            <a:r>
              <a:rPr lang="en-US" sz="1200" dirty="0">
                <a:solidFill>
                  <a:prstClr val="white"/>
                </a:solidFill>
              </a:rPr>
              <a:t>Minkoff</a:t>
            </a:r>
            <a:r>
              <a:rPr lang="el-GR" sz="1200" dirty="0">
                <a:solidFill>
                  <a:prstClr val="white"/>
                </a:solidFill>
              </a:rPr>
              <a:t> ) </a:t>
            </a:r>
          </a:p>
        </p:txBody>
      </p:sp>
      <p:sp>
        <p:nvSpPr>
          <p:cNvPr id="5" name="Ορθογώνιο 4"/>
          <p:cNvSpPr/>
          <p:nvPr/>
        </p:nvSpPr>
        <p:spPr>
          <a:xfrm>
            <a:off x="106510" y="5627411"/>
            <a:ext cx="2750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1200" dirty="0">
                <a:solidFill>
                  <a:prstClr val="white"/>
                </a:solidFill>
              </a:rPr>
              <a:t>Ο μαγνητικός τομογράφος </a:t>
            </a:r>
            <a:r>
              <a:rPr lang="en-US" sz="1200" dirty="0">
                <a:solidFill>
                  <a:prstClr val="white"/>
                </a:solidFill>
              </a:rPr>
              <a:t>Indomitable </a:t>
            </a:r>
            <a:r>
              <a:rPr lang="el-GR" sz="1200" dirty="0">
                <a:solidFill>
                  <a:prstClr val="white"/>
                </a:solidFill>
              </a:rPr>
              <a:t>και οι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n-US" sz="1200" dirty="0" err="1">
                <a:solidFill>
                  <a:prstClr val="white"/>
                </a:solidFill>
              </a:rPr>
              <a:t>Damadian</a:t>
            </a:r>
            <a:r>
              <a:rPr lang="en-US" sz="1200" dirty="0">
                <a:solidFill>
                  <a:prstClr val="white"/>
                </a:solidFill>
              </a:rPr>
              <a:t> , </a:t>
            </a:r>
            <a:r>
              <a:rPr lang="en-US" sz="1200" dirty="0" err="1">
                <a:solidFill>
                  <a:prstClr val="white"/>
                </a:solidFill>
              </a:rPr>
              <a:t>Minkoff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l-GR" sz="1200" dirty="0">
                <a:solidFill>
                  <a:prstClr val="white"/>
                </a:solidFill>
              </a:rPr>
              <a:t>και </a:t>
            </a:r>
            <a:r>
              <a:rPr lang="en-US" sz="1200" dirty="0">
                <a:solidFill>
                  <a:prstClr val="white"/>
                </a:solidFill>
              </a:rPr>
              <a:t>Goldsmith . </a:t>
            </a:r>
            <a:endParaRPr lang="el-GR" sz="1200" dirty="0">
              <a:solidFill>
                <a:prstClr val="white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6183372" y="5627101"/>
            <a:ext cx="2750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1200" dirty="0">
                <a:solidFill>
                  <a:prstClr val="white"/>
                </a:solidFill>
              </a:rPr>
              <a:t>Σύγχρονος Μαγνητικός Τομογράφος 3.0 Τ</a:t>
            </a:r>
          </a:p>
        </p:txBody>
      </p:sp>
    </p:spTree>
    <p:extLst>
      <p:ext uri="{BB962C8B-B14F-4D97-AF65-F5344CB8AC3E}">
        <p14:creationId xmlns:p14="http://schemas.microsoft.com/office/powerpoint/2010/main" val="323144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9362849A-570D-49DB-954C-63F144E88A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1CA42011-E478-428B-9D15-A98E338BF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1035" name="Freeform 7">
            <a:extLst>
              <a:ext uri="{FF2B5EF4-FFF2-40B4-BE49-F238E27FC236}">
                <a16:creationId xmlns:a16="http://schemas.microsoft.com/office/drawing/2014/main" id="{9ED2773C-FE51-4632-BA46-036BDCDA6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/>
          </a:bodyPr>
          <a:lstStyle/>
          <a:p>
            <a:r>
              <a:rPr lang="el-GR" b="1" i="1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Βασικές Φυσικές έννοιες</a:t>
            </a:r>
          </a:p>
        </p:txBody>
      </p:sp>
      <p:sp useBgFill="1">
        <p:nvSpPr>
          <p:cNvPr id="1037" name="Freeform: Shape 1036">
            <a:extLst>
              <a:ext uri="{FF2B5EF4-FFF2-40B4-BE49-F238E27FC236}">
                <a16:creationId xmlns:a16="http://schemas.microsoft.com/office/drawing/2014/main" id="{E02F9158-C4C2-46A8-BE73-A4F77E139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l-G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8145A0A-D78D-C12B-8B36-13D8E9CAD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113" y="2846020"/>
            <a:ext cx="4088720" cy="306654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846077" y="2450054"/>
            <a:ext cx="3841955" cy="4003282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el-GR" sz="1400" b="1" dirty="0"/>
              <a:t>Η έννοια του Πεδίου στη Φυσική (19</a:t>
            </a:r>
            <a:r>
              <a:rPr lang="el-GR" sz="1400" b="1" baseline="30000" dirty="0"/>
              <a:t>ος</a:t>
            </a:r>
            <a:r>
              <a:rPr lang="el-GR" sz="1400" b="1" dirty="0"/>
              <a:t> αιώνας)</a:t>
            </a:r>
            <a:r>
              <a:rPr lang="el-GR" sz="1400" dirty="0"/>
              <a:t>: Πρόκειται για μια φυσική ποσότητα που αντιπροσωπεύεται από ένα βαθμωτό ή διάνυσμα ή τανυστή ,   και έχει μια συγκεκριμένη τιμή για κάθε σημείο του χώρου 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l-GR" sz="1400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el-GR" sz="1400" dirty="0"/>
              <a:t>Για να αντιληφθεί κανείς το πόσο ισχυρό ή ασθενές είναι ένα πεδίο , ορίζεται η έντασή του . Πρόκειται για διανυσματικό μέγεθος που εκφράζεται από το πηλικο της δύναμης που ασκείται σε ένα κατάλληλο υπόθεμα προς το υπόθεμα αυτό . 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l-GR" sz="1400" dirty="0"/>
          </a:p>
          <a:p>
            <a:pPr algn="just">
              <a:lnSpc>
                <a:spcPct val="90000"/>
              </a:lnSpc>
            </a:pPr>
            <a:r>
              <a:rPr lang="el-GR" sz="1400" dirty="0"/>
              <a:t>ΙΔΙΑΙΤΕΡΗ ΠΡΟΣΟΧΗ !!  Η ένταση του πεδίου δεν εξαρτάται από το υπόθεμα αλλά ούτε και από την δύναμη που του ασκείται .</a:t>
            </a:r>
          </a:p>
        </p:txBody>
      </p:sp>
    </p:spTree>
    <p:extLst>
      <p:ext uri="{BB962C8B-B14F-4D97-AF65-F5344CB8AC3E}">
        <p14:creationId xmlns:p14="http://schemas.microsoft.com/office/powerpoint/2010/main" val="2909374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0">
            <a:extLst>
              <a:ext uri="{FF2B5EF4-FFF2-40B4-BE49-F238E27FC236}">
                <a16:creationId xmlns:a16="http://schemas.microsoft.com/office/drawing/2014/main" id="{BC004C91-9324-4E94-BC28-856AE162D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l-GR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5B562CD4-39C5-44ED-BD68-B789B305E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374FE0-8EFE-1BB7-76C4-76FF57058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83" y="452718"/>
            <a:ext cx="7053542" cy="1180711"/>
          </a:xfrm>
        </p:spPr>
        <p:txBody>
          <a:bodyPr>
            <a:normAutofit/>
          </a:bodyPr>
          <a:lstStyle/>
          <a:p>
            <a:r>
              <a:rPr lang="el-G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Βασικές Φυσικές έννοιες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647A31-8354-6E8D-2A0E-683F1BAD7B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</p:spPr>
            <p:txBody>
              <a:bodyPr>
                <a:normAutofit/>
              </a:bodyPr>
              <a:lstStyle/>
              <a:p>
                <a:r>
                  <a:rPr lang="el-GR" b="1">
                    <a:solidFill>
                      <a:schemeClr val="bg1"/>
                    </a:solidFill>
                  </a:rPr>
                  <a:t>Μαγνητική Ροπή (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</m:acc>
                  </m:oMath>
                </a14:m>
                <a:r>
                  <a:rPr lang="el-GR" b="1">
                    <a:solidFill>
                      <a:schemeClr val="bg1"/>
                    </a:solidFill>
                  </a:rPr>
                  <a:t> ) : </a:t>
                </a:r>
                <a:r>
                  <a:rPr lang="el-GR">
                    <a:solidFill>
                      <a:schemeClr val="bg1"/>
                    </a:solidFill>
                  </a:rPr>
                  <a:t>Ονομάζεται το διανυσματικό μέγεθος που ισούται με το βαθμωτό γινόμενο της μαγνητικής μάζας ενός από τους μαγνητικούς πόλους ενός μαγνήτη , επί την απόσταση των δύο πόλων αυτών .</a:t>
                </a:r>
              </a:p>
              <a:p>
                <a:endParaRPr lang="el-GR" b="1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647A31-8354-6E8D-2A0E-683F1BAD7B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892" y="2548281"/>
                <a:ext cx="5364645" cy="3654389"/>
              </a:xfrm>
              <a:blipFill>
                <a:blip r:embed="rId3"/>
                <a:stretch>
                  <a:fillRect l="-455" t="-83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CC5FFE5-B477-B8E1-A685-D0D39A472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2875" y="2859921"/>
            <a:ext cx="2358233" cy="2900224"/>
          </a:xfrm>
          <a:prstGeom prst="rect">
            <a:avLst/>
          </a:prstGeom>
          <a:effectLst/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CD385C0-3F93-3531-0375-F5A78E1AA9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9632" y="4806751"/>
            <a:ext cx="4105644" cy="159853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5772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3AC817E-A2B5-64F6-E84E-53250944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120" y="216405"/>
            <a:ext cx="6939116" cy="1016654"/>
          </a:xfrm>
        </p:spPr>
        <p:txBody>
          <a:bodyPr>
            <a:normAutofit/>
          </a:bodyPr>
          <a:lstStyle/>
          <a:p>
            <a:r>
              <a:rPr lang="el-G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Βασικές Φυσικές έννοιες</a:t>
            </a:r>
            <a:endParaRPr lang="el-GR" sz="3900" b="1" i="1" dirty="0">
              <a:solidFill>
                <a:srgbClr val="EBEB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Θέση περιεχομένου 2">
                <a:extLst>
                  <a:ext uri="{FF2B5EF4-FFF2-40B4-BE49-F238E27FC236}">
                    <a16:creationId xmlns:a16="http://schemas.microsoft.com/office/drawing/2014/main" id="{2B7DFD7B-F6E9-D5EE-C151-67C81CC8D03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90021256"/>
                  </p:ext>
                </p:extLst>
              </p:nvPr>
            </p:nvGraphicFramePr>
            <p:xfrm>
              <a:off x="666111" y="1234884"/>
              <a:ext cx="7811777" cy="352839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21" name="Θέση περιεχομένου 2">
                <a:extLst>
                  <a:ext uri="{FF2B5EF4-FFF2-40B4-BE49-F238E27FC236}">
                    <a16:creationId xmlns:a16="http://schemas.microsoft.com/office/drawing/2014/main" id="{2B7DFD7B-F6E9-D5EE-C151-67C81CC8D03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90021256"/>
                  </p:ext>
                </p:extLst>
              </p:nvPr>
            </p:nvGraphicFramePr>
            <p:xfrm>
              <a:off x="666111" y="1234884"/>
              <a:ext cx="7811777" cy="352839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0DE8171-D915-BBE4-316C-D59146F98F68}"/>
              </a:ext>
            </a:extLst>
          </p:cNvPr>
          <p:cNvSpPr txBox="1"/>
          <p:nvPr/>
        </p:nvSpPr>
        <p:spPr>
          <a:xfrm>
            <a:off x="0" y="4870151"/>
            <a:ext cx="9144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l-GR" sz="1800" dirty="0"/>
              <a:t>Ιδιαίτερα σημαντική όμως είναι η </a:t>
            </a:r>
            <a:r>
              <a:rPr lang="el-GR" sz="1800" b="1" dirty="0"/>
              <a:t>μελέτη της συμπεριφοράς του πυρήνα μέσα σε ένα εξωτερικό μαγνητικό πεδίο </a:t>
            </a:r>
            <a:r>
              <a:rPr lang="el-GR" sz="1800" dirty="0"/>
              <a:t>, καθώς σε αυτήν βασίζεται το φαινόμενο του </a:t>
            </a:r>
            <a:r>
              <a:rPr lang="en-US" sz="1800" dirty="0"/>
              <a:t>NMR </a:t>
            </a:r>
            <a:r>
              <a:rPr lang="el-GR" sz="1800" dirty="0"/>
              <a:t>που αποτελεί και την «αρχή λειτουργίας»  της </a:t>
            </a:r>
            <a:r>
              <a:rPr lang="en-US" sz="1800" dirty="0"/>
              <a:t>MRI </a:t>
            </a:r>
            <a:r>
              <a:rPr lang="el-GR" sz="1800" dirty="0"/>
              <a:t> τομογραφίας .  </a:t>
            </a:r>
          </a:p>
          <a:p>
            <a:pPr algn="just"/>
            <a:r>
              <a:rPr lang="el-GR" sz="1800" dirty="0"/>
              <a:t>Επομένως για να γίνει κατανοητή η λειτουργία των  </a:t>
            </a:r>
            <a:r>
              <a:rPr lang="en-US" sz="1800" dirty="0"/>
              <a:t>MRI </a:t>
            </a:r>
            <a:r>
              <a:rPr lang="el-GR" sz="1800" dirty="0"/>
              <a:t> είναι αναγκαία πρώτα η ανάλυση της </a:t>
            </a:r>
            <a:r>
              <a:rPr lang="el-GR" sz="1800" b="1" dirty="0"/>
              <a:t>κλασικής περιγραφής</a:t>
            </a:r>
            <a:r>
              <a:rPr lang="el-GR" sz="1800" dirty="0"/>
              <a:t> της συμπεριφοράς του πυρήνα σε ένα εξωτερικό μαγνητικό πεδίο και εν συνεχεία η συμπλήρωση αυτής της περιγραφής με άλλες φυσικές θεώρίες . </a:t>
            </a:r>
          </a:p>
        </p:txBody>
      </p:sp>
    </p:spTree>
    <p:extLst>
      <p:ext uri="{BB962C8B-B14F-4D97-AF65-F5344CB8AC3E}">
        <p14:creationId xmlns:p14="http://schemas.microsoft.com/office/powerpoint/2010/main" val="2413317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733C366C-B026-4F3B-8722-9D9A19932E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Rectangle 1032">
            <a:extLst>
              <a:ext uri="{FF2B5EF4-FFF2-40B4-BE49-F238E27FC236}">
                <a16:creationId xmlns:a16="http://schemas.microsoft.com/office/drawing/2014/main" id="{4D400B69-2494-479E-8545-BBA72DFB4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 useBgFill="1">
        <p:nvSpPr>
          <p:cNvPr id="1040" name="Freeform: Shape 1034">
            <a:extLst>
              <a:ext uri="{FF2B5EF4-FFF2-40B4-BE49-F238E27FC236}">
                <a16:creationId xmlns:a16="http://schemas.microsoft.com/office/drawing/2014/main" id="{8D39A6C1-9019-47C8-BA18-3E66D4321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762067"/>
            <a:ext cx="9144313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l-GR"/>
          </a:p>
        </p:txBody>
      </p:sp>
      <p:sp>
        <p:nvSpPr>
          <p:cNvPr id="1041" name="Freeform 7">
            <a:extLst>
              <a:ext uri="{FF2B5EF4-FFF2-40B4-BE49-F238E27FC236}">
                <a16:creationId xmlns:a16="http://schemas.microsoft.com/office/drawing/2014/main" id="{5738E886-9903-455B-9070-849A8137D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1460230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86697" y="629267"/>
            <a:ext cx="6939116" cy="1016654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EBEBEB"/>
                </a:solidFill>
              </a:rPr>
              <a:t>Κλασική περιγραφή </a:t>
            </a:r>
          </a:p>
        </p:txBody>
      </p:sp>
      <p:pic>
        <p:nvPicPr>
          <p:cNvPr id="1026" name="Picture 2" descr="Diagram, schematic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71" y="2548281"/>
            <a:ext cx="2458783" cy="366201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3707573" y="2402308"/>
                <a:ext cx="4941307" cy="365868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l-GR" sz="1200" dirty="0"/>
                  <a:t>Υποθέτουμε την ύπαρξη ενός πυρήνα με </a:t>
                </a:r>
                <a:r>
                  <a:rPr lang="en-US" sz="1200" dirty="0"/>
                  <a:t>spin ½ </a:t>
                </a:r>
                <a:r>
                  <a:rPr lang="el-GR" sz="1200" dirty="0"/>
                  <a:t>εντός ενός μαγνητικού πεδίου . 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200" dirty="0"/>
                  <a:t>Αυτός ο πυρήνας βρίσκεται στο χαμηλότερο επίπεδο ενέργειάς του και περιστρέφεται γύρω από τον άξονά του . 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200" b="1" dirty="0"/>
                  <a:t>Εφαρμόζοντας ένα εξωτερικό μαγνητικό πεδίο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2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200" b="1" i="1" smtClean="0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200" b="1" dirty="0"/>
                  <a:t>  ο άξονας περιστροφής του πυρήνα μεταπίπτει γύρω από την διεύθυνση του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2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>
                                <a:latin typeface="Cambria Math"/>
                              </a:rPr>
                              <m:t>𝑩</m:t>
                            </m:r>
                          </m:e>
                          <m:sub>
                            <m:r>
                              <a:rPr lang="el-GR" sz="1200" b="1" i="1">
                                <a:latin typeface="Cambria Math"/>
                              </a:rPr>
                              <m:t>𝜺𝝃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200" b="1" dirty="0"/>
                  <a:t> . </a:t>
                </a:r>
              </a:p>
              <a:p>
                <a:pPr>
                  <a:lnSpc>
                    <a:spcPct val="90000"/>
                  </a:lnSpc>
                </a:pPr>
                <a:r>
                  <a:rPr lang="el-GR" sz="1200" dirty="0"/>
                  <a:t>Άρα και ο άξονας της μαγνητικής ροπής μ περιστρέφεται γύρω από το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1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l-GR" sz="1200" i="1">
                                <a:latin typeface="Cambria Math"/>
                              </a:rPr>
                              <m:t>𝜀𝜉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1200" dirty="0"/>
                  <a:t> .</a:t>
                </a:r>
                <a:endParaRPr lang="en-US" sz="1200" dirty="0"/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n-US" sz="1200" dirty="0"/>
              </a:p>
              <a:p>
                <a:pPr>
                  <a:lnSpc>
                    <a:spcPct val="90000"/>
                  </a:lnSpc>
                </a:pPr>
                <a:endParaRPr lang="el-GR" sz="1200" dirty="0"/>
              </a:p>
              <a:p>
                <a:pPr>
                  <a:lnSpc>
                    <a:spcPct val="90000"/>
                  </a:lnSpc>
                </a:pPr>
                <a:r>
                  <a:rPr lang="el-GR" sz="1200" dirty="0"/>
                  <a:t>Όπως φαίνεται και στην εικόνα , </a:t>
                </a:r>
                <a:r>
                  <a:rPr lang="el-GR" sz="1200" b="1" dirty="0"/>
                  <a:t>εμφανίζεται μια κυκλική συχνότητα μετάπτωσης που καλείται συχνότητα μετάπτωσης </a:t>
                </a:r>
                <a:r>
                  <a:rPr lang="en-US" sz="1200" b="1" dirty="0"/>
                  <a:t>Larmor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b="1" i="1" smtClean="0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200" b="1" i="1" smtClean="0">
                            <a:latin typeface="Cambria Math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sz="1200" b="1" dirty="0"/>
                  <a:t>)</a:t>
                </a:r>
                <a:r>
                  <a:rPr lang="en-US" sz="1200" dirty="0"/>
                  <a:t>.</a:t>
                </a:r>
                <a:r>
                  <a:rPr lang="el-GR" sz="1200" dirty="0"/>
                  <a:t> </a:t>
                </a:r>
                <a:r>
                  <a:rPr lang="en-US" sz="1200" dirty="0"/>
                  <a:t> </a:t>
                </a:r>
                <a:endParaRPr lang="el-GR" sz="12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7573" y="2402308"/>
                <a:ext cx="4941307" cy="3658689"/>
              </a:xfrm>
              <a:blipFill>
                <a:blip r:embed="rId3"/>
                <a:stretch>
                  <a:fillRect t="-5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247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2378</Words>
  <Application>Microsoft Office PowerPoint</Application>
  <PresentationFormat>On-screen Show (4:3)</PresentationFormat>
  <Paragraphs>119</Paragraphs>
  <Slides>19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Century Gothic</vt:lpstr>
      <vt:lpstr>Wingdings 3</vt:lpstr>
      <vt:lpstr>Ion</vt:lpstr>
      <vt:lpstr>Μαγνητική Τομογραφία</vt:lpstr>
      <vt:lpstr>PowerPoint Presentation</vt:lpstr>
      <vt:lpstr>Γενικά - Ιστορική Αναδρομή </vt:lpstr>
      <vt:lpstr>Γενικά-Ιστορική Αναδρομή </vt:lpstr>
      <vt:lpstr>Γενικά - Ιστορική Αναδρομή</vt:lpstr>
      <vt:lpstr>Βασικές Φυσικές έννοιες</vt:lpstr>
      <vt:lpstr>Βασικές Φυσικές έννοιες</vt:lpstr>
      <vt:lpstr>Βασικές Φυσικές έννοιες</vt:lpstr>
      <vt:lpstr>Κλασική περιγραφή </vt:lpstr>
      <vt:lpstr>Κλασική περιγραφή </vt:lpstr>
      <vt:lpstr>Συμπλήρωση της κλασσικής περιγραφής με απαραίτητα στοιχεία από άλλες φυσικές  θεωρίες</vt:lpstr>
      <vt:lpstr>Συμπλήρωση της κλασσικής περιγραφής με απαραίτητα στοιχεία από άλλες φυσικές  θεωρίες</vt:lpstr>
      <vt:lpstr>Αποκατάσταση Χαλάρωση Relaxation</vt:lpstr>
      <vt:lpstr>Από το NMR στο MRI</vt:lpstr>
      <vt:lpstr>Σύστημα MRI &amp; Απεικόνιση </vt:lpstr>
      <vt:lpstr>Σύστημα MRI &amp; Απεικόνιση</vt:lpstr>
      <vt:lpstr>Σύστημα MRI &amp; Απεικόνιση </vt:lpstr>
      <vt:lpstr>Νεότερες Τάσεις στο MRI</vt:lpstr>
      <vt:lpstr>Πηγές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Μαγνητική Τομογραφία</dc:title>
  <dc:creator>ntinoukos21@gmail.com</dc:creator>
  <cp:lastModifiedBy>Konstantinos Kostakis</cp:lastModifiedBy>
  <cp:revision>33</cp:revision>
  <dcterms:created xsi:type="dcterms:W3CDTF">2023-02-18T19:03:59Z</dcterms:created>
  <dcterms:modified xsi:type="dcterms:W3CDTF">2024-03-22T21:24:50Z</dcterms:modified>
</cp:coreProperties>
</file>