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4" r:id="rId4"/>
    <p:sldId id="263" r:id="rId5"/>
    <p:sldId id="257" r:id="rId6"/>
    <p:sldId id="258" r:id="rId7"/>
    <p:sldId id="259" r:id="rId8"/>
    <p:sldId id="260" r:id="rId9"/>
    <p:sldId id="266" r:id="rId10"/>
    <p:sldId id="267" r:id="rId11"/>
    <p:sldId id="269" r:id="rId12"/>
    <p:sldId id="268" r:id="rId13"/>
    <p:sldId id="270" r:id="rId14"/>
    <p:sldId id="798" r:id="rId15"/>
    <p:sldId id="834" r:id="rId16"/>
    <p:sldId id="842" r:id="rId17"/>
    <p:sldId id="870" r:id="rId18"/>
    <p:sldId id="879" r:id="rId19"/>
    <p:sldId id="874" r:id="rId20"/>
    <p:sldId id="877" r:id="rId21"/>
    <p:sldId id="878" r:id="rId22"/>
    <p:sldId id="885" r:id="rId23"/>
    <p:sldId id="506" r:id="rId24"/>
    <p:sldId id="483" r:id="rId25"/>
    <p:sldId id="505" r:id="rId26"/>
    <p:sldId id="508" r:id="rId27"/>
    <p:sldId id="1158" r:id="rId28"/>
    <p:sldId id="511" r:id="rId29"/>
    <p:sldId id="1156" r:id="rId30"/>
    <p:sldId id="403" r:id="rId31"/>
    <p:sldId id="406" r:id="rId32"/>
    <p:sldId id="409" r:id="rId33"/>
    <p:sldId id="419" r:id="rId34"/>
    <p:sldId id="424" r:id="rId35"/>
    <p:sldId id="425" r:id="rId36"/>
    <p:sldId id="426" r:id="rId37"/>
    <p:sldId id="427" r:id="rId38"/>
    <p:sldId id="428" r:id="rId39"/>
    <p:sldId id="1159" r:id="rId40"/>
    <p:sldId id="417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1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2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12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3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0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1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58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8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1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1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3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B26A4B-75AD-4763-B2D2-C009D9D480AF}" type="datetimeFigureOut">
              <a:rPr lang="en-US" smtClean="0"/>
              <a:t>2/27/24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C59FF8-E9FB-4E99-A271-F68C18C52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5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24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06C54-1B55-D0F9-7B72-0DC7A3C3F5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BNL Labs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E1744-D96B-0678-C508-66C34F9705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ASP High School Event 2024</a:t>
            </a:r>
          </a:p>
        </p:txBody>
      </p:sp>
    </p:spTree>
    <p:extLst>
      <p:ext uri="{BB962C8B-B14F-4D97-AF65-F5344CB8AC3E}">
        <p14:creationId xmlns:p14="http://schemas.microsoft.com/office/powerpoint/2010/main" val="672001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EE8ED-B440-0436-375F-B74227AF81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9B5E4-4197-EE6A-70DA-63990A9B1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E563E-BA3B-947F-78C7-6886B9361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ASP will need to provide the </a:t>
            </a:r>
            <a:r>
              <a:rPr lang="en-US" b="1" dirty="0"/>
              <a:t>two</a:t>
            </a:r>
            <a:r>
              <a:rPr lang="en-US" dirty="0"/>
              <a:t> instructors who must be trained by BNL before the event</a:t>
            </a:r>
          </a:p>
          <a:p>
            <a:pPr lvl="1"/>
            <a:r>
              <a:rPr lang="en-US" dirty="0"/>
              <a:t>Instructor #1 will demonstrate &amp; monitor the </a:t>
            </a:r>
            <a:r>
              <a:rPr lang="en-US" b="1" dirty="0"/>
              <a:t>Geiger Counter </a:t>
            </a:r>
            <a:r>
              <a:rPr lang="en-US" dirty="0"/>
              <a:t>and </a:t>
            </a:r>
            <a:r>
              <a:rPr lang="en-US" b="1" dirty="0"/>
              <a:t>Spectrophotometer</a:t>
            </a:r>
            <a:r>
              <a:rPr lang="en-US" dirty="0"/>
              <a:t> labs</a:t>
            </a:r>
          </a:p>
          <a:p>
            <a:pPr lvl="1"/>
            <a:r>
              <a:rPr lang="en-US" dirty="0"/>
              <a:t>Instructor #2 will demonstrate &amp; monitor the </a:t>
            </a:r>
            <a:r>
              <a:rPr lang="en-US" b="1" dirty="0"/>
              <a:t>Ohm’s Law </a:t>
            </a:r>
            <a:r>
              <a:rPr lang="en-US" dirty="0"/>
              <a:t>and </a:t>
            </a:r>
            <a:r>
              <a:rPr lang="en-US" b="1" dirty="0"/>
              <a:t>Center of Mass </a:t>
            </a:r>
            <a:r>
              <a:rPr lang="en-US" dirty="0"/>
              <a:t>labs</a:t>
            </a:r>
          </a:p>
          <a:p>
            <a:r>
              <a:rPr lang="en-US" dirty="0"/>
              <a:t>BNL will provide an instructor’s guide for each lab that enumerates the learning objectives, step-by-step instructions, and the approved solutions (expected results) to provide students with feedback</a:t>
            </a:r>
          </a:p>
        </p:txBody>
      </p:sp>
    </p:spTree>
    <p:extLst>
      <p:ext uri="{BB962C8B-B14F-4D97-AF65-F5344CB8AC3E}">
        <p14:creationId xmlns:p14="http://schemas.microsoft.com/office/powerpoint/2010/main" val="29623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09EF7-430C-1899-5ABF-F1653CBF8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4B57C9-BB41-FB32-E2B4-F9C5E8BE3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93" y="468063"/>
            <a:ext cx="7691871" cy="4949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1FFFFE-3FF8-98EF-B8D0-E68BA7FB4FE3}"/>
              </a:ext>
            </a:extLst>
          </p:cNvPr>
          <p:cNvSpPr txBox="1"/>
          <p:nvPr/>
        </p:nvSpPr>
        <p:spPr>
          <a:xfrm>
            <a:off x="633049" y="5659441"/>
            <a:ext cx="7877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intent is that BNL will temporarily lend this hardware to ASP for the event, and the BNL costs to develop the curriculum will represent an “in-kind” contribution from BNL to ASP – </a:t>
            </a:r>
            <a:r>
              <a:rPr lang="en-US" b="1" dirty="0">
                <a:solidFill>
                  <a:srgbClr val="FF0000"/>
                </a:solidFill>
              </a:rPr>
              <a:t>but this is NOT confirmed yet!</a:t>
            </a:r>
          </a:p>
        </p:txBody>
      </p:sp>
    </p:spTree>
    <p:extLst>
      <p:ext uri="{BB962C8B-B14F-4D97-AF65-F5344CB8AC3E}">
        <p14:creationId xmlns:p14="http://schemas.microsoft.com/office/powerpoint/2010/main" val="38187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D3AED-E511-7AAB-601C-5D2F7FA50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911F3-BFCC-0B1E-EF98-596AACF13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A3730-DE78-E1EF-80BF-629912DDD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table has two microcontroller units (MCU), one for each team at that table</a:t>
            </a:r>
          </a:p>
          <a:p>
            <a:r>
              <a:rPr lang="en-US" dirty="0"/>
              <a:t>All the lab materials are easily transportable between venues, and the instructors are responsible for ensuring all the materials are returned to BNL shortly after the event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66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DA7AEC-31D9-F7AC-6842-64A1BBA22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08" y="787385"/>
            <a:ext cx="7398983" cy="57381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66C0D2-7AF5-7A66-A670-FBCCAE6B3FC3}"/>
              </a:ext>
            </a:extLst>
          </p:cNvPr>
          <p:cNvSpPr txBox="1"/>
          <p:nvPr/>
        </p:nvSpPr>
        <p:spPr>
          <a:xfrm>
            <a:off x="3037923" y="347624"/>
            <a:ext cx="30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Ohm’s Law Lab</a:t>
            </a:r>
          </a:p>
        </p:txBody>
      </p:sp>
    </p:spTree>
    <p:extLst>
      <p:ext uri="{BB962C8B-B14F-4D97-AF65-F5344CB8AC3E}">
        <p14:creationId xmlns:p14="http://schemas.microsoft.com/office/powerpoint/2010/main" val="1702862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Geiger Counter 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14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24A9AA-9B11-49B0-83C0-4D6083801507}"/>
              </a:ext>
            </a:extLst>
          </p:cNvPr>
          <p:cNvSpPr txBox="1"/>
          <p:nvPr/>
        </p:nvSpPr>
        <p:spPr>
          <a:xfrm>
            <a:off x="833933" y="1623683"/>
            <a:ext cx="7476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Thorium </a:t>
            </a:r>
            <a:r>
              <a:rPr lang="en-US" b="1" dirty="0"/>
              <a:t>Mantles</a:t>
            </a:r>
            <a:r>
              <a:rPr lang="en-US" dirty="0"/>
              <a:t> and Thoriated Welding </a:t>
            </a:r>
            <a:r>
              <a:rPr lang="en-US" b="1" dirty="0"/>
              <a:t>Rods</a:t>
            </a:r>
            <a:r>
              <a:rPr lang="en-US" dirty="0"/>
              <a:t> are available for public purchase at any Home Depot. The total radioactivity of these samples is so low that they are not regulated by the U.S. Department of Energy.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D1DA6E5-7788-88E4-3A95-3A80F8321F86}"/>
              </a:ext>
            </a:extLst>
          </p:cNvPr>
          <p:cNvGrpSpPr/>
          <p:nvPr/>
        </p:nvGrpSpPr>
        <p:grpSpPr>
          <a:xfrm>
            <a:off x="1451382" y="3410420"/>
            <a:ext cx="6241236" cy="2303692"/>
            <a:chOff x="1675644" y="3682472"/>
            <a:chExt cx="6241236" cy="230369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6A4327C-7659-4DB3-8322-2AC13F028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5644" y="3682472"/>
              <a:ext cx="3071589" cy="2303692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3FE92AD-572B-D4AF-86F0-878052820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6828" y="3682472"/>
              <a:ext cx="2170052" cy="23036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6239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7D4C321-8219-4BAE-A68A-BE5562BB9F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0774" y="2000304"/>
            <a:ext cx="3590144" cy="3061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Thorium Mantle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15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4574475" y="5231336"/>
            <a:ext cx="2447095" cy="1289873"/>
          </a:xfrm>
          <a:prstGeom prst="wedgeRectCallout">
            <a:avLst>
              <a:gd name="adj1" fmla="val -61751"/>
              <a:gd name="adj2" fmla="val -109892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 Mantle Holder slides underneath the Geiger Counter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A051AE1F-1FCC-48F9-87AB-90CE63935734}"/>
              </a:ext>
            </a:extLst>
          </p:cNvPr>
          <p:cNvSpPr/>
          <p:nvPr/>
        </p:nvSpPr>
        <p:spPr>
          <a:xfrm>
            <a:off x="5629772" y="1496884"/>
            <a:ext cx="2447095" cy="1289873"/>
          </a:xfrm>
          <a:prstGeom prst="wedgeRectCallout">
            <a:avLst>
              <a:gd name="adj1" fmla="val -59658"/>
              <a:gd name="adj2" fmla="val 110720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Do not 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remove the Thorium Mantle from the carrying cartridge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BF2CB9DC-C27A-4B54-AB05-F8EDC8C7B86B}"/>
              </a:ext>
            </a:extLst>
          </p:cNvPr>
          <p:cNvSpPr/>
          <p:nvPr/>
        </p:nvSpPr>
        <p:spPr>
          <a:xfrm>
            <a:off x="3886229" y="4198925"/>
            <a:ext cx="387705" cy="131673"/>
          </a:xfrm>
          <a:prstGeom prst="left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33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B3CDF7-71FD-4105-8AC2-45C1E23D7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025" y="1503274"/>
            <a:ext cx="6735950" cy="5051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Before 7</a:t>
            </a:r>
            <a:r>
              <a:rPr lang="en-US" sz="3200" baseline="30000" dirty="0">
                <a:latin typeface="+mn-lt"/>
              </a:rPr>
              <a:t>th</a:t>
            </a:r>
            <a:r>
              <a:rPr lang="en-US" sz="3200" dirty="0">
                <a:latin typeface="+mn-lt"/>
              </a:rPr>
              <a:t> (Final)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16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1BF7AF20-5017-4093-8FC8-257425B08F8E}"/>
              </a:ext>
            </a:extLst>
          </p:cNvPr>
          <p:cNvSpPr/>
          <p:nvPr/>
        </p:nvSpPr>
        <p:spPr>
          <a:xfrm>
            <a:off x="1528877" y="4548818"/>
            <a:ext cx="2428646" cy="1272074"/>
          </a:xfrm>
          <a:prstGeom prst="wedgeRectCallout">
            <a:avLst>
              <a:gd name="adj1" fmla="val 89189"/>
              <a:gd name="adj2" fmla="val -39856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There should be no stopper brick in use during Run #7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5683908" y="2621288"/>
            <a:ext cx="2157987" cy="1615423"/>
          </a:xfrm>
          <a:prstGeom prst="wedgeRectCallout">
            <a:avLst>
              <a:gd name="adj1" fmla="val -78153"/>
              <a:gd name="adj2" fmla="val 61707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 Geiger Counter should be flush with the gray bricks supporting the Mantle cartridge</a:t>
            </a:r>
          </a:p>
        </p:txBody>
      </p:sp>
    </p:spTree>
    <p:extLst>
      <p:ext uri="{BB962C8B-B14F-4D97-AF65-F5344CB8AC3E}">
        <p14:creationId xmlns:p14="http://schemas.microsoft.com/office/powerpoint/2010/main" val="3814618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668068-E155-E76F-47DC-450FE7ACD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239" y="1381532"/>
            <a:ext cx="6838217" cy="5128663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  <a:latin typeface="+mn-lt"/>
              </a:rPr>
              <a:t>Run</a:t>
            </a:r>
            <a:r>
              <a:rPr lang="en-US" sz="3200" dirty="0">
                <a:latin typeface="+mn-lt"/>
              </a:rPr>
              <a:t> plot_distance.py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17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CF6C28-10B8-4648-8BF2-662915BE2976}"/>
              </a:ext>
            </a:extLst>
          </p:cNvPr>
          <p:cNvSpPr/>
          <p:nvPr/>
        </p:nvSpPr>
        <p:spPr>
          <a:xfrm>
            <a:off x="3514459" y="5185341"/>
            <a:ext cx="234086" cy="197511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B4B52ED9-9BF5-4DC0-B0C4-F6B9A47D0D7A}"/>
              </a:ext>
            </a:extLst>
          </p:cNvPr>
          <p:cNvSpPr/>
          <p:nvPr/>
        </p:nvSpPr>
        <p:spPr>
          <a:xfrm>
            <a:off x="5459505" y="3279754"/>
            <a:ext cx="2578575" cy="911768"/>
          </a:xfrm>
          <a:prstGeom prst="wedgeRectCallout">
            <a:avLst>
              <a:gd name="adj1" fmla="val -62833"/>
              <a:gd name="adj2" fmla="val 86549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Radiation intensity obeys the </a:t>
            </a:r>
            <a:r>
              <a:rPr 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Inverse Square 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law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0A28261-BE42-4C4B-AE65-DF1D4707D53A}"/>
              </a:ext>
            </a:extLst>
          </p:cNvPr>
          <p:cNvCxnSpPr/>
          <p:nvPr/>
        </p:nvCxnSpPr>
        <p:spPr>
          <a:xfrm flipH="1">
            <a:off x="7202169" y="2518469"/>
            <a:ext cx="958645" cy="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97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DDD7A08-961A-4B53-8992-F55809A027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2210" y="1555955"/>
            <a:ext cx="2619580" cy="5047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Thorium Rods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18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6010403" y="3390928"/>
            <a:ext cx="2789291" cy="1289873"/>
          </a:xfrm>
          <a:prstGeom prst="wedgeRectCallout">
            <a:avLst>
              <a:gd name="adj1" fmla="val -75234"/>
              <a:gd name="adj2" fmla="val 46182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These welding rods have 2% thorium added to the tungsten to improve the heat transfer of the welds</a:t>
            </a:r>
          </a:p>
        </p:txBody>
      </p:sp>
    </p:spTree>
    <p:extLst>
      <p:ext uri="{BB962C8B-B14F-4D97-AF65-F5344CB8AC3E}">
        <p14:creationId xmlns:p14="http://schemas.microsoft.com/office/powerpoint/2010/main" val="1430514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AAA6C1E-86F5-4663-81A4-A8E0C13C16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937" y="1293428"/>
            <a:ext cx="7144125" cy="5358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Before 2</a:t>
            </a:r>
            <a:r>
              <a:rPr lang="en-US" sz="3200" baseline="30000" dirty="0">
                <a:latin typeface="+mn-lt"/>
              </a:rPr>
              <a:t>nd</a:t>
            </a:r>
            <a:r>
              <a:rPr lang="en-US" sz="3200" dirty="0">
                <a:latin typeface="+mn-lt"/>
              </a:rPr>
              <a:t>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19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1367911" y="3972475"/>
            <a:ext cx="2789291" cy="1289873"/>
          </a:xfrm>
          <a:prstGeom prst="wedgeRectCallout">
            <a:avLst>
              <a:gd name="adj1" fmla="val 14125"/>
              <a:gd name="adj2" fmla="val -179068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Ensure the rods are pushed all the way into the frame until the </a:t>
            </a:r>
            <a:r>
              <a:rPr lang="en-US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RED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tip reaches the left-side barrier</a:t>
            </a:r>
          </a:p>
        </p:txBody>
      </p:sp>
    </p:spTree>
    <p:extLst>
      <p:ext uri="{BB962C8B-B14F-4D97-AF65-F5344CB8AC3E}">
        <p14:creationId xmlns:p14="http://schemas.microsoft.com/office/powerpoint/2010/main" val="151238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F78CB-9B8E-3A38-66F1-CB3278989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03BC4-787D-E40A-0477-06B4E9F29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BNL will create four (4) hands-on lab activities in support of the ASP HS Event 2024: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b="1" dirty="0"/>
              <a:t>Geiger Counter </a:t>
            </a:r>
            <a:r>
              <a:rPr lang="en-US" sz="2000" dirty="0"/>
              <a:t>– To correlate decay events (from over-the-counter thoriated lantern mantles and TIG welding rods) as a function of distance from an inexpensive detector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b="1" dirty="0"/>
              <a:t>Spectrophotometry </a:t>
            </a:r>
            <a:r>
              <a:rPr lang="en-US" sz="2000" dirty="0"/>
              <a:t>– To catalog substances by their reflectance spectra and to use this database to identify unlabeled materials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b="1" dirty="0"/>
              <a:t>Ohm’s Law </a:t>
            </a:r>
            <a:r>
              <a:rPr lang="en-US" sz="2000" dirty="0"/>
              <a:t>– Empirically determine the relationship between resistance, current, and voltage and to predict the resistance of an unlabeled resistor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b="1" dirty="0"/>
              <a:t>Center of Mass </a:t>
            </a:r>
            <a:r>
              <a:rPr lang="en-US" sz="2000" dirty="0"/>
              <a:t>– Mathematically determine the balancing point of 14 and 15-block Jenga cantilevers and physically build those piles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98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F102F64-BCBE-4F30-8AC8-7657F21022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79" y="1468581"/>
            <a:ext cx="7333442" cy="4562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Before the 14</a:t>
            </a:r>
            <a:r>
              <a:rPr lang="en-US" sz="3200" baseline="30000" dirty="0">
                <a:latin typeface="+mn-lt"/>
              </a:rPr>
              <a:t>th</a:t>
            </a:r>
            <a:r>
              <a:rPr lang="en-US" sz="3200" dirty="0">
                <a:latin typeface="+mn-lt"/>
              </a:rPr>
              <a:t> (Final)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20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5726059" y="4670740"/>
            <a:ext cx="3056606" cy="1289873"/>
          </a:xfrm>
          <a:prstGeom prst="wedgeRectCallout">
            <a:avLst>
              <a:gd name="adj1" fmla="val -67038"/>
              <a:gd name="adj2" fmla="val -100173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 final run will have all 14 thorium rods inserted into the Geiger Counter LEGO frame</a:t>
            </a:r>
          </a:p>
        </p:txBody>
      </p:sp>
    </p:spTree>
    <p:extLst>
      <p:ext uri="{BB962C8B-B14F-4D97-AF65-F5344CB8AC3E}">
        <p14:creationId xmlns:p14="http://schemas.microsoft.com/office/powerpoint/2010/main" val="2723080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C3F3E7-01E9-4808-B282-5DA157B9F9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55" y="1397688"/>
            <a:ext cx="7821489" cy="50295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 – Thorium Rods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21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1451B550-D434-49C6-AE34-BAE8F19C4017}"/>
              </a:ext>
            </a:extLst>
          </p:cNvPr>
          <p:cNvSpPr/>
          <p:nvPr/>
        </p:nvSpPr>
        <p:spPr>
          <a:xfrm>
            <a:off x="5578575" y="4550197"/>
            <a:ext cx="2789291" cy="1289873"/>
          </a:xfrm>
          <a:prstGeom prst="wedgeRectCallout">
            <a:avLst>
              <a:gd name="adj1" fmla="val -87660"/>
              <a:gd name="adj2" fmla="val -77877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How does the radiation intensity change as we add each additional rod?</a:t>
            </a:r>
          </a:p>
        </p:txBody>
      </p:sp>
    </p:spTree>
    <p:extLst>
      <p:ext uri="{BB962C8B-B14F-4D97-AF65-F5344CB8AC3E}">
        <p14:creationId xmlns:p14="http://schemas.microsoft.com/office/powerpoint/2010/main" val="2262463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504255-1CFF-C4A5-5068-D5453FFB9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119" y="1375633"/>
            <a:ext cx="6725762" cy="5044322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B050"/>
                </a:solidFill>
                <a:latin typeface="+mn-lt"/>
              </a:rPr>
              <a:t>Run</a:t>
            </a:r>
            <a:r>
              <a:rPr lang="en-US" sz="3200" dirty="0">
                <a:latin typeface="+mn-lt"/>
              </a:rPr>
              <a:t> plot_rods.py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22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CF6C28-10B8-4648-8BF2-662915BE2976}"/>
              </a:ext>
            </a:extLst>
          </p:cNvPr>
          <p:cNvSpPr/>
          <p:nvPr/>
        </p:nvSpPr>
        <p:spPr>
          <a:xfrm>
            <a:off x="3514459" y="5185341"/>
            <a:ext cx="234086" cy="197511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B4B52ED9-9BF5-4DC0-B0C4-F6B9A47D0D7A}"/>
              </a:ext>
            </a:extLst>
          </p:cNvPr>
          <p:cNvSpPr/>
          <p:nvPr/>
        </p:nvSpPr>
        <p:spPr>
          <a:xfrm>
            <a:off x="5321451" y="4037414"/>
            <a:ext cx="2908149" cy="993811"/>
          </a:xfrm>
          <a:prstGeom prst="wedgeRectCallout">
            <a:avLst>
              <a:gd name="adj1" fmla="val -54256"/>
              <a:gd name="adj2" fmla="val -99696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Do you think the radiation intensity grows </a:t>
            </a:r>
            <a:r>
              <a:rPr lang="en-US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linearly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as we add more rods?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0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Reflectance Spectrophotometry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23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3C83C47-595D-4465-8750-29A4DEDA8AA4}"/>
              </a:ext>
            </a:extLst>
          </p:cNvPr>
          <p:cNvGrpSpPr/>
          <p:nvPr/>
        </p:nvGrpSpPr>
        <p:grpSpPr>
          <a:xfrm>
            <a:off x="429314" y="1848400"/>
            <a:ext cx="8285372" cy="3552382"/>
            <a:chOff x="401803" y="1563107"/>
            <a:chExt cx="8285372" cy="35523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AF68EBC-8745-41CE-AF35-610640243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1803" y="1563107"/>
              <a:ext cx="5045608" cy="355238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285F7A-6244-42BB-BA7E-4491D207D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3366" y="1563108"/>
              <a:ext cx="3123809" cy="3552381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208A6942-415A-4847-A75F-DEB80DBFCAD7}"/>
              </a:ext>
            </a:extLst>
          </p:cNvPr>
          <p:cNvSpPr/>
          <p:nvPr/>
        </p:nvSpPr>
        <p:spPr>
          <a:xfrm>
            <a:off x="5661965" y="5098694"/>
            <a:ext cx="1214323" cy="226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5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The SparkFun Triad Sensor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24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8FE83B-E07A-429D-9A96-000A3F9DC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98" y="1468581"/>
            <a:ext cx="4181475" cy="47434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F3B7AD-FA1C-4D77-8C03-F0C227DCF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277" y="3109441"/>
            <a:ext cx="1695238" cy="2819048"/>
          </a:xfrm>
          <a:prstGeom prst="rect">
            <a:avLst/>
          </a:prstGeom>
        </p:spPr>
      </p:pic>
      <p:sp>
        <p:nvSpPr>
          <p:cNvPr id="6" name="Callout: Line 5">
            <a:extLst>
              <a:ext uri="{FF2B5EF4-FFF2-40B4-BE49-F238E27FC236}">
                <a16:creationId xmlns:a16="http://schemas.microsoft.com/office/drawing/2014/main" id="{CD08B10D-BBDF-4871-9E6B-4C3CD0D30F17}"/>
              </a:ext>
            </a:extLst>
          </p:cNvPr>
          <p:cNvSpPr/>
          <p:nvPr/>
        </p:nvSpPr>
        <p:spPr>
          <a:xfrm>
            <a:off x="4637837" y="2223821"/>
            <a:ext cx="1228190" cy="541325"/>
          </a:xfrm>
          <a:prstGeom prst="borderCallout1">
            <a:avLst>
              <a:gd name="adj1" fmla="val 47874"/>
              <a:gd name="adj2" fmla="val -5765"/>
              <a:gd name="adj3" fmla="val 159378"/>
              <a:gd name="adj4" fmla="val -110827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Ultraviolet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06A4F223-F767-41B2-8330-AF97658003AC}"/>
              </a:ext>
            </a:extLst>
          </p:cNvPr>
          <p:cNvSpPr/>
          <p:nvPr/>
        </p:nvSpPr>
        <p:spPr>
          <a:xfrm>
            <a:off x="4841442" y="4839560"/>
            <a:ext cx="1102157" cy="607426"/>
          </a:xfrm>
          <a:prstGeom prst="borderCallout1">
            <a:avLst>
              <a:gd name="adj1" fmla="val 18750"/>
              <a:gd name="adj2" fmla="val -8333"/>
              <a:gd name="adj3" fmla="val -67510"/>
              <a:gd name="adj4" fmla="val -83529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Visible Light</a:t>
            </a:r>
          </a:p>
        </p:txBody>
      </p:sp>
      <p:sp>
        <p:nvSpPr>
          <p:cNvPr id="9" name="Callout: Line 8">
            <a:extLst>
              <a:ext uri="{FF2B5EF4-FFF2-40B4-BE49-F238E27FC236}">
                <a16:creationId xmlns:a16="http://schemas.microsoft.com/office/drawing/2014/main" id="{C223456D-3EC6-482C-903B-3AD7BB5D04F9}"/>
              </a:ext>
            </a:extLst>
          </p:cNvPr>
          <p:cNvSpPr/>
          <p:nvPr/>
        </p:nvSpPr>
        <p:spPr>
          <a:xfrm>
            <a:off x="488731" y="3850440"/>
            <a:ext cx="1048407" cy="571788"/>
          </a:xfrm>
          <a:prstGeom prst="borderCallout1">
            <a:avLst>
              <a:gd name="adj1" fmla="val 79561"/>
              <a:gd name="adj2" fmla="val 107330"/>
              <a:gd name="adj3" fmla="val 90658"/>
              <a:gd name="adj4" fmla="val 178940"/>
            </a:avLst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Near Infrared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F748E0-4D96-4A0E-B2C4-60542368CC39}"/>
              </a:ext>
            </a:extLst>
          </p:cNvPr>
          <p:cNvSpPr/>
          <p:nvPr/>
        </p:nvSpPr>
        <p:spPr>
          <a:xfrm>
            <a:off x="6321277" y="4883450"/>
            <a:ext cx="715945" cy="2267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67A36AF2-1A47-486B-9173-375D57635F96}"/>
              </a:ext>
            </a:extLst>
          </p:cNvPr>
          <p:cNvSpPr/>
          <p:nvPr/>
        </p:nvSpPr>
        <p:spPr>
          <a:xfrm>
            <a:off x="6321277" y="1896443"/>
            <a:ext cx="2447095" cy="947394"/>
          </a:xfrm>
          <a:prstGeom prst="wedgeRectCallout">
            <a:avLst>
              <a:gd name="adj1" fmla="val 488"/>
              <a:gd name="adj2" fmla="val 109246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 sensor talks to</a:t>
            </a:r>
          </a:p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the computer over a serial (UART) port</a:t>
            </a:r>
          </a:p>
        </p:txBody>
      </p:sp>
    </p:spTree>
    <p:extLst>
      <p:ext uri="{BB962C8B-B14F-4D97-AF65-F5344CB8AC3E}">
        <p14:creationId xmlns:p14="http://schemas.microsoft.com/office/powerpoint/2010/main" val="3666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The SparkFun Triad Sensor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25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638B63-67CC-48BB-8F6E-81A9A0339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5" y="1363315"/>
            <a:ext cx="6601070" cy="52679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81A68C-817E-43DD-81A6-4E1325DE5525}"/>
              </a:ext>
            </a:extLst>
          </p:cNvPr>
          <p:cNvSpPr txBox="1"/>
          <p:nvPr/>
        </p:nvSpPr>
        <p:spPr>
          <a:xfrm>
            <a:off x="1399468" y="4624431"/>
            <a:ext cx="1269124" cy="4126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Ultraviolet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4B130F-2400-49B4-96CD-8B771659696D}"/>
              </a:ext>
            </a:extLst>
          </p:cNvPr>
          <p:cNvSpPr txBox="1"/>
          <p:nvPr/>
        </p:nvSpPr>
        <p:spPr>
          <a:xfrm>
            <a:off x="3260426" y="4627179"/>
            <a:ext cx="1435916" cy="4099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Visible Light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C677A9-F696-403D-9819-40C643C3E4E1}"/>
              </a:ext>
            </a:extLst>
          </p:cNvPr>
          <p:cNvSpPr txBox="1"/>
          <p:nvPr/>
        </p:nvSpPr>
        <p:spPr>
          <a:xfrm>
            <a:off x="5288176" y="4624431"/>
            <a:ext cx="1435916" cy="40990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Near Infrared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D43D23-D714-4BC5-9BBC-D97A780A587E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2861441" y="5037083"/>
            <a:ext cx="1116943" cy="9160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E8D1CC-966B-4C5D-BC30-69F6036CD9F0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978384" y="5037083"/>
            <a:ext cx="815072" cy="9160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3F4FC8A-8B9B-4F85-AAA7-189C85A932F4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034030" y="5037083"/>
            <a:ext cx="212556" cy="9160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49222A2-E8D4-426A-98E2-30A01AEFF284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2034030" y="5037083"/>
            <a:ext cx="827411" cy="9160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8CE93BE-F463-49A5-9A0E-86E71DA309CA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4793456" y="5034335"/>
            <a:ext cx="1212678" cy="9187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EBCD8A9-82A0-4613-B705-96392F892E22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6006134" y="5034335"/>
            <a:ext cx="237011" cy="9187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8C1EE3C-F5DF-48D7-AB8D-EFC66905E6AF}"/>
                  </a:ext>
                </a:extLst>
              </p:cNvPr>
              <p:cNvSpPr txBox="1"/>
              <p:nvPr/>
            </p:nvSpPr>
            <p:spPr>
              <a:xfrm>
                <a:off x="3827414" y="2169890"/>
                <a:ext cx="1117011" cy="36933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8C1EE3C-F5DF-48D7-AB8D-EFC66905E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414" y="2169890"/>
                <a:ext cx="111701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2F1B6235-B189-48B7-8F25-C64CBD794639}"/>
              </a:ext>
            </a:extLst>
          </p:cNvPr>
          <p:cNvSpPr txBox="1"/>
          <p:nvPr/>
        </p:nvSpPr>
        <p:spPr>
          <a:xfrm>
            <a:off x="3120737" y="2709496"/>
            <a:ext cx="253036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ym typeface="Wingdings" panose="05000000000000000000" pitchFamily="2" charset="2"/>
              </a:rPr>
              <a:t></a:t>
            </a:r>
            <a:r>
              <a:rPr lang="en-US" dirty="0"/>
              <a:t>Increasing Energy</a:t>
            </a:r>
          </a:p>
        </p:txBody>
      </p:sp>
    </p:spTree>
    <p:extLst>
      <p:ext uri="{BB962C8B-B14F-4D97-AF65-F5344CB8AC3E}">
        <p14:creationId xmlns:p14="http://schemas.microsoft.com/office/powerpoint/2010/main" val="117687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46" grpId="0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3756372-8E14-4D31-BEBE-8BADA4848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563" y="1357696"/>
            <a:ext cx="6664873" cy="4998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Setup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26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7924D48D-CE5D-40B8-9B24-568400755E90}"/>
              </a:ext>
            </a:extLst>
          </p:cNvPr>
          <p:cNvSpPr/>
          <p:nvPr/>
        </p:nvSpPr>
        <p:spPr>
          <a:xfrm>
            <a:off x="628650" y="5300194"/>
            <a:ext cx="3706264" cy="968043"/>
          </a:xfrm>
          <a:prstGeom prst="wedgeRectCallout">
            <a:avLst>
              <a:gd name="adj1" fmla="val 24020"/>
              <a:gd name="adj2" fmla="val -103296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A </a:t>
            </a:r>
            <a:r>
              <a:rPr lang="en-US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black 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anti-reflective felt strip is centered on the inside of the box top</a:t>
            </a:r>
          </a:p>
        </p:txBody>
      </p:sp>
    </p:spTree>
    <p:extLst>
      <p:ext uri="{BB962C8B-B14F-4D97-AF65-F5344CB8AC3E}">
        <p14:creationId xmlns:p14="http://schemas.microsoft.com/office/powerpoint/2010/main" val="2292512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78D645-B2F7-4879-A620-7581F6036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141" y="1734967"/>
            <a:ext cx="4839878" cy="4328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Procedure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27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7924D48D-CE5D-40B8-9B24-568400755E90}"/>
              </a:ext>
            </a:extLst>
          </p:cNvPr>
          <p:cNvSpPr/>
          <p:nvPr/>
        </p:nvSpPr>
        <p:spPr>
          <a:xfrm>
            <a:off x="333773" y="4743580"/>
            <a:ext cx="2190682" cy="1103455"/>
          </a:xfrm>
          <a:prstGeom prst="wedgeRectCallout">
            <a:avLst>
              <a:gd name="adj1" fmla="val 46496"/>
              <a:gd name="adj2" fmla="val -151933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You will measure the reflectance of cubes of a single element</a:t>
            </a: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DAEB4C3A-4536-43D4-94E4-E4F3E4AB587C}"/>
              </a:ext>
            </a:extLst>
          </p:cNvPr>
          <p:cNvSpPr/>
          <p:nvPr/>
        </p:nvSpPr>
        <p:spPr>
          <a:xfrm>
            <a:off x="6571663" y="1183239"/>
            <a:ext cx="1943687" cy="1457485"/>
          </a:xfrm>
          <a:prstGeom prst="wedgeRectCallout">
            <a:avLst>
              <a:gd name="adj1" fmla="val -88179"/>
              <a:gd name="adj2" fmla="val 34060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Some cubes will contain materials composed from several different types of atoms</a:t>
            </a:r>
          </a:p>
        </p:txBody>
      </p:sp>
    </p:spTree>
    <p:extLst>
      <p:ext uri="{BB962C8B-B14F-4D97-AF65-F5344CB8AC3E}">
        <p14:creationId xmlns:p14="http://schemas.microsoft.com/office/powerpoint/2010/main" val="124994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8BC786-B19B-44A0-BFA7-5C52AD09A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890" y="1338352"/>
            <a:ext cx="7586220" cy="4439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Lab Procedure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28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9D3499C4-55C4-4C42-A254-52FB0A8F374F}"/>
              </a:ext>
            </a:extLst>
          </p:cNvPr>
          <p:cNvSpPr/>
          <p:nvPr/>
        </p:nvSpPr>
        <p:spPr>
          <a:xfrm>
            <a:off x="5090293" y="5017009"/>
            <a:ext cx="2863412" cy="1397038"/>
          </a:xfrm>
          <a:prstGeom prst="wedgeRectCallout">
            <a:avLst>
              <a:gd name="adj1" fmla="val -74260"/>
              <a:gd name="adj2" fmla="val -63057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Prior to starting a scan, ensure the side of each cube that has writing faces </a:t>
            </a:r>
            <a:r>
              <a:rPr lang="en-US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down</a:t>
            </a:r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from the scanner</a:t>
            </a:r>
          </a:p>
        </p:txBody>
      </p:sp>
    </p:spTree>
    <p:extLst>
      <p:ext uri="{BB962C8B-B14F-4D97-AF65-F5344CB8AC3E}">
        <p14:creationId xmlns:p14="http://schemas.microsoft.com/office/powerpoint/2010/main" val="3010983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896A7D-BD65-4857-A4FF-602919134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23" y="1296885"/>
            <a:ext cx="7688153" cy="53482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Reflectance Spectra for </a:t>
            </a:r>
            <a:r>
              <a:rPr lang="en-US" sz="3200" b="1" dirty="0">
                <a:solidFill>
                  <a:srgbClr val="FF0000"/>
                </a:solidFill>
                <a:latin typeface="+mn-lt"/>
              </a:rPr>
              <a:t>Nylon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29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Speech Bubble: Rectangle 7">
            <a:extLst>
              <a:ext uri="{FF2B5EF4-FFF2-40B4-BE49-F238E27FC236}">
                <a16:creationId xmlns:a16="http://schemas.microsoft.com/office/drawing/2014/main" id="{5A141E59-BDD4-4EBE-A016-5070F4F5937B}"/>
              </a:ext>
            </a:extLst>
          </p:cNvPr>
          <p:cNvSpPr/>
          <p:nvPr/>
        </p:nvSpPr>
        <p:spPr>
          <a:xfrm>
            <a:off x="201478" y="2371911"/>
            <a:ext cx="1914041" cy="960225"/>
          </a:xfrm>
          <a:prstGeom prst="wedgeRectCallout">
            <a:avLst>
              <a:gd name="adj1" fmla="val 64855"/>
              <a:gd name="adj2" fmla="val 144315"/>
            </a:avLst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Does Nylon absorb UV light?</a:t>
            </a:r>
          </a:p>
        </p:txBody>
      </p:sp>
    </p:spTree>
    <p:extLst>
      <p:ext uri="{BB962C8B-B14F-4D97-AF65-F5344CB8AC3E}">
        <p14:creationId xmlns:p14="http://schemas.microsoft.com/office/powerpoint/2010/main" val="324714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2D29F-A251-5899-97B6-BE2EA3DF2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55F87-4027-9FCF-0B22-0ED0A54A8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F6DD3-4EEE-AC78-BD6F-17144610D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lab has these learning objectives/flow: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A brief introductory lecture about the </a:t>
            </a:r>
            <a:r>
              <a:rPr lang="en-US" sz="2000" b="1" dirty="0"/>
              <a:t>theoretical</a:t>
            </a:r>
            <a:r>
              <a:rPr lang="en-US" sz="2000" dirty="0"/>
              <a:t> physical </a:t>
            </a:r>
            <a:r>
              <a:rPr lang="en-US" sz="2000" u="sng" dirty="0"/>
              <a:t>principles</a:t>
            </a:r>
            <a:r>
              <a:rPr lang="en-US" sz="2000" dirty="0"/>
              <a:t> driving the output the students will measure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Students will use a </a:t>
            </a:r>
            <a:r>
              <a:rPr lang="en-US" sz="2000" b="1" dirty="0"/>
              <a:t>data capture device</a:t>
            </a:r>
            <a:r>
              <a:rPr lang="en-US" sz="2000" dirty="0"/>
              <a:t> to measure signals as they vary experimental conditions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Students will </a:t>
            </a:r>
            <a:r>
              <a:rPr lang="en-US" sz="2000" b="1" dirty="0"/>
              <a:t>plot</a:t>
            </a:r>
            <a:r>
              <a:rPr lang="en-US" sz="2000" dirty="0"/>
              <a:t> the resulting observations to gain insight into the underlying physical law (</a:t>
            </a:r>
            <a:r>
              <a:rPr lang="en-US" sz="2000" b="1" dirty="0"/>
              <a:t>mathematical correlation</a:t>
            </a:r>
            <a:r>
              <a:rPr lang="en-US" sz="2000" dirty="0"/>
              <a:t>) connecting those data points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Students will use </a:t>
            </a:r>
            <a:r>
              <a:rPr lang="en-US" sz="2000" b="1" dirty="0"/>
              <a:t>interpolation/extrapolation </a:t>
            </a:r>
            <a:r>
              <a:rPr lang="en-US" sz="2000" dirty="0"/>
              <a:t>to form a hypothesis about an unknown sample and to </a:t>
            </a:r>
            <a:r>
              <a:rPr lang="en-US" sz="2000" u="sng" dirty="0"/>
              <a:t>verify</a:t>
            </a:r>
            <a:r>
              <a:rPr lang="en-US" sz="2000" dirty="0"/>
              <a:t> their intuition by measuring/identifying the unlabeled sample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Gain an appreciation for how </a:t>
            </a:r>
            <a:r>
              <a:rPr lang="en-US" sz="2000" b="1" dirty="0"/>
              <a:t>low-cost microcontrollers combined with modern sensors </a:t>
            </a:r>
            <a:r>
              <a:rPr lang="en-US" sz="2000" dirty="0"/>
              <a:t>can greatly enhance traditional high school benchtop science experiments</a:t>
            </a:r>
          </a:p>
          <a:p>
            <a:pPr marL="914400" lvl="1" indent="-457200">
              <a:buFont typeface="+mj-lt"/>
              <a:buAutoNum type="arabicParenR"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9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pPr>
                <a:defRPr/>
              </a:pPr>
              <a:t>30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28650" y="365126"/>
            <a:ext cx="7886700" cy="11034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latin typeface="+mn-lt"/>
              </a:rPr>
              <a:t>Jenga Block Dimensions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2925" y="1669918"/>
            <a:ext cx="7713682" cy="4364410"/>
            <a:chOff x="578644" y="1762125"/>
            <a:chExt cx="7713682" cy="43644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1675" y="1762125"/>
              <a:ext cx="7440651" cy="3886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78644" y="5757203"/>
              <a:ext cx="3364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Leslie Scott created Jenga in 1983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35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1</a:t>
            </a:r>
            <a:r>
              <a:rPr lang="en-US" sz="3200" baseline="30000" dirty="0">
                <a:latin typeface="+mn-lt"/>
              </a:rPr>
              <a:t>st</a:t>
            </a:r>
            <a:r>
              <a:rPr lang="en-US" sz="3200" dirty="0">
                <a:latin typeface="+mn-lt"/>
              </a:rPr>
              <a:t> </a:t>
            </a:r>
            <a:r>
              <a:rPr lang="en-US" sz="3200" b="1" dirty="0">
                <a:latin typeface="+mn-lt"/>
              </a:rPr>
              <a:t>Ensemble</a:t>
            </a:r>
            <a:r>
              <a:rPr lang="en-US" sz="3200" dirty="0">
                <a:latin typeface="+mn-lt"/>
              </a:rPr>
              <a:t> </a:t>
            </a:r>
            <a:r>
              <a:rPr lang="en-US" sz="2800" i="1" dirty="0">
                <a:solidFill>
                  <a:srgbClr val="7030A0"/>
                </a:solidFill>
                <a:latin typeface="+mn-lt"/>
              </a:rPr>
              <a:t>(first two blocks)</a:t>
            </a:r>
            <a:endParaRPr lang="en-US" sz="3200" i="1" dirty="0">
              <a:solidFill>
                <a:srgbClr val="7030A0"/>
              </a:solidFill>
              <a:latin typeface="+mn-lt"/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2646759" y="4867837"/>
            <a:ext cx="874281" cy="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09322" y="4683481"/>
            <a:ext cx="537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15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227260" y="4867837"/>
            <a:ext cx="929959" cy="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51828" y="4201033"/>
            <a:ext cx="877531" cy="457200"/>
            <a:chOff x="628650" y="3052916"/>
            <a:chExt cx="877531" cy="457200"/>
          </a:xfrm>
        </p:grpSpPr>
        <p:sp>
          <p:nvSpPr>
            <p:cNvPr id="17" name="TextBox 16"/>
            <p:cNvSpPr txBox="1"/>
            <p:nvPr/>
          </p:nvSpPr>
          <p:spPr>
            <a:xfrm>
              <a:off x="628650" y="3096850"/>
              <a:ext cx="877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3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1379439" y="3052916"/>
              <a:ext cx="1383" cy="45720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1235040" y="4201033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232146" y="1915187"/>
            <a:ext cx="877531" cy="2286001"/>
            <a:chOff x="628650" y="2208726"/>
            <a:chExt cx="877531" cy="2286001"/>
          </a:xfrm>
        </p:grpSpPr>
        <p:sp>
          <p:nvSpPr>
            <p:cNvPr id="84" name="TextBox 83"/>
            <p:cNvSpPr txBox="1"/>
            <p:nvPr/>
          </p:nvSpPr>
          <p:spPr>
            <a:xfrm>
              <a:off x="628650" y="3096850"/>
              <a:ext cx="877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15</a:t>
              </a: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1399258" y="2208726"/>
              <a:ext cx="0" cy="228600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 rot="16200000">
            <a:off x="320640" y="2829433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63262" y="2737209"/>
            <a:ext cx="1738093" cy="1036446"/>
            <a:chOff x="1999746" y="2737209"/>
            <a:chExt cx="1738093" cy="1036446"/>
          </a:xfrm>
        </p:grpSpPr>
        <p:sp>
          <p:nvSpPr>
            <p:cNvPr id="31" name="16-Point Star 30"/>
            <p:cNvSpPr/>
            <p:nvPr/>
          </p:nvSpPr>
          <p:spPr>
            <a:xfrm rot="16200000">
              <a:off x="1999746" y="3545055"/>
              <a:ext cx="228600" cy="228600"/>
            </a:xfrm>
            <a:prstGeom prst="star16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657518" y="2737209"/>
              <a:ext cx="10803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7030A0"/>
                  </a:solidFill>
                </a:rPr>
                <a:t>(4.5, 6.0)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2200024" y="3046677"/>
              <a:ext cx="564418" cy="4869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t>31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16-Point Star 19"/>
          <p:cNvSpPr/>
          <p:nvPr/>
        </p:nvSpPr>
        <p:spPr>
          <a:xfrm>
            <a:off x="1367148" y="2945068"/>
            <a:ext cx="228600" cy="228600"/>
          </a:xfrm>
          <a:prstGeom prst="star16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16-Point Star 20"/>
          <p:cNvSpPr/>
          <p:nvPr/>
        </p:nvSpPr>
        <p:spPr>
          <a:xfrm>
            <a:off x="2263740" y="4340307"/>
            <a:ext cx="228600" cy="228600"/>
          </a:xfrm>
          <a:prstGeom prst="star16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235039" y="1584311"/>
            <a:ext cx="2" cy="3087839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1235040" y="4654233"/>
            <a:ext cx="2621153" cy="3006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9845" y="1278673"/>
            <a:ext cx="49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y+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66035" y="4444381"/>
            <a:ext cx="49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x+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7121" y="4844116"/>
            <a:ext cx="62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(0,0)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923479" y="4660842"/>
            <a:ext cx="278379" cy="182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94482" y="1787648"/>
            <a:ext cx="356911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Center of Mass </a:t>
            </a:r>
            <a:r>
              <a:rPr lang="en-US" sz="2400" dirty="0"/>
              <a:t>= </a:t>
            </a:r>
            <a:r>
              <a:rPr lang="en-US" sz="2400" dirty="0">
                <a:solidFill>
                  <a:srgbClr val="FF0000"/>
                </a:solidFill>
              </a:rPr>
              <a:t>Average</a:t>
            </a:r>
            <a:r>
              <a:rPr lang="en-US" sz="2400" dirty="0"/>
              <a:t> of the centers of all blocks</a:t>
            </a:r>
          </a:p>
          <a:p>
            <a:pPr algn="ctr"/>
            <a:r>
              <a:rPr lang="en-US" sz="2400" dirty="0"/>
              <a:t>(in </a:t>
            </a:r>
            <a:r>
              <a:rPr lang="en-US" sz="2400" b="1" dirty="0">
                <a:solidFill>
                  <a:srgbClr val="00B050"/>
                </a:solidFill>
              </a:rPr>
              <a:t>each</a:t>
            </a:r>
            <a:r>
              <a:rPr lang="en-US" sz="2400" dirty="0"/>
              <a:t> </a:t>
            </a:r>
            <a:r>
              <a:rPr lang="en-US" sz="2400" b="1" dirty="0"/>
              <a:t>X</a:t>
            </a:r>
            <a:r>
              <a:rPr lang="en-US" sz="2400" dirty="0"/>
              <a:t> &amp; </a:t>
            </a:r>
            <a:r>
              <a:rPr lang="en-US" sz="2400" b="1" dirty="0"/>
              <a:t>Y</a:t>
            </a:r>
            <a:r>
              <a:rPr lang="en-US" sz="2400" dirty="0"/>
              <a:t> dimension)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916A72-3681-4121-9597-9755452D6564}"/>
              </a:ext>
            </a:extLst>
          </p:cNvPr>
          <p:cNvSpPr txBox="1"/>
          <p:nvPr/>
        </p:nvSpPr>
        <p:spPr>
          <a:xfrm>
            <a:off x="2545616" y="4254694"/>
            <a:ext cx="117089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(7.5, 1.5)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7A82C6-83EA-426D-BFDF-DEA11203F090}"/>
              </a:ext>
            </a:extLst>
          </p:cNvPr>
          <p:cNvSpPr txBox="1"/>
          <p:nvPr/>
        </p:nvSpPr>
        <p:spPr>
          <a:xfrm>
            <a:off x="835322" y="2550488"/>
            <a:ext cx="127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(1.5, 10.5)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8C37B2A-0835-4986-8E23-F1F5D3DD9DAD}"/>
                  </a:ext>
                </a:extLst>
              </p:cNvPr>
              <p:cNvSpPr txBox="1"/>
              <p:nvPr/>
            </p:nvSpPr>
            <p:spPr>
              <a:xfrm>
                <a:off x="5526405" y="3660171"/>
                <a:ext cx="2082814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1.5+7.5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=4.5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8C37B2A-0835-4986-8E23-F1F5D3DD9D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6405" y="3660171"/>
                <a:ext cx="2082814" cy="5241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F611080-D3AD-4A48-89F3-746A47688256}"/>
                  </a:ext>
                </a:extLst>
              </p:cNvPr>
              <p:cNvSpPr txBox="1"/>
              <p:nvPr/>
            </p:nvSpPr>
            <p:spPr>
              <a:xfrm>
                <a:off x="5390535" y="4439360"/>
                <a:ext cx="2218684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10.5+1.5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=6.0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F611080-D3AD-4A48-89F3-746A47688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0535" y="4439360"/>
                <a:ext cx="2218684" cy="5241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558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4" grpId="0" animBg="1"/>
      <p:bldP spid="35" grpId="0" animBg="1"/>
      <p:bldP spid="7" grpId="0"/>
      <p:bldP spid="3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5490" y="1255817"/>
            <a:ext cx="3650226" cy="1983659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How many </a:t>
            </a:r>
            <a:r>
              <a:rPr lang="en-US" sz="3200" b="1" dirty="0">
                <a:latin typeface="+mn-lt"/>
              </a:rPr>
              <a:t>2-block</a:t>
            </a:r>
            <a:r>
              <a:rPr lang="en-US" sz="3200" dirty="0">
                <a:latin typeface="+mn-lt"/>
              </a:rPr>
              <a:t> ensembles can be balanced on a single </a:t>
            </a:r>
            <a:r>
              <a:rPr lang="en-US" sz="3200" u="sng" dirty="0">
                <a:latin typeface="+mn-lt"/>
              </a:rPr>
              <a:t>vertical</a:t>
            </a:r>
            <a:r>
              <a:rPr lang="en-US" sz="3200" dirty="0">
                <a:latin typeface="+mn-lt"/>
              </a:rPr>
              <a:t> post?</a:t>
            </a:r>
          </a:p>
        </p:txBody>
      </p:sp>
      <p:sp>
        <p:nvSpPr>
          <p:cNvPr id="30" name="Rectangle 29"/>
          <p:cNvSpPr/>
          <p:nvPr/>
        </p:nvSpPr>
        <p:spPr>
          <a:xfrm rot="16200000">
            <a:off x="63052" y="2544089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34651" y="3458489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520657" y="2086889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t>32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7452" y="3915689"/>
            <a:ext cx="2286000" cy="457200"/>
          </a:xfrm>
          <a:prstGeom prst="rect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33159" y="4285387"/>
            <a:ext cx="3506295" cy="1631216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ea typeface="Cambria Math" panose="02040503050406030204" pitchFamily="18" charset="0"/>
              </a:rPr>
              <a:t>The center of mass (of the entire pile) in the </a:t>
            </a:r>
            <a:r>
              <a:rPr lang="en-US" sz="2000" b="1" dirty="0">
                <a:solidFill>
                  <a:srgbClr val="0070C0"/>
                </a:solidFill>
                <a:ea typeface="Cambria Math" panose="02040503050406030204" pitchFamily="18" charset="0"/>
              </a:rPr>
              <a:t>x-dimension</a:t>
            </a:r>
            <a:r>
              <a:rPr lang="en-US" sz="2000" dirty="0">
                <a:ea typeface="Cambria Math" panose="02040503050406030204" pitchFamily="18" charset="0"/>
              </a:rPr>
              <a:t> must remain </a:t>
            </a:r>
            <a:r>
              <a:rPr lang="en-US" sz="2000" b="1" dirty="0"/>
              <a:t>&lt; 15.0</a:t>
            </a:r>
            <a:r>
              <a:rPr lang="en-US" sz="2000" dirty="0"/>
              <a:t> or else the bottom </a:t>
            </a:r>
            <a:r>
              <a:rPr lang="en-US" sz="2000" i="1" dirty="0"/>
              <a:t>horizontal</a:t>
            </a:r>
            <a:r>
              <a:rPr lang="en-US" sz="2000" dirty="0"/>
              <a:t> block </a:t>
            </a:r>
            <a:r>
              <a:rPr lang="en-US" sz="2000" b="1" dirty="0">
                <a:solidFill>
                  <a:srgbClr val="FF0000"/>
                </a:solidFill>
              </a:rPr>
              <a:t>cannot</a:t>
            </a:r>
            <a:r>
              <a:rPr lang="en-US" sz="2000" dirty="0"/>
              <a:t> be supported by a vertical post!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73562" y="3977283"/>
            <a:ext cx="2293780" cy="369332"/>
            <a:chOff x="1736994" y="4025999"/>
            <a:chExt cx="2293780" cy="369332"/>
          </a:xfrm>
        </p:grpSpPr>
        <p:cxnSp>
          <p:nvCxnSpPr>
            <p:cNvPr id="11" name="Straight Arrow Connector 10"/>
            <p:cNvCxnSpPr>
              <a:stCxn id="12" idx="3"/>
            </p:cNvCxnSpPr>
            <p:nvPr/>
          </p:nvCxnSpPr>
          <p:spPr>
            <a:xfrm flipV="1">
              <a:off x="3156493" y="4210355"/>
              <a:ext cx="874281" cy="3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1736994" y="4210355"/>
              <a:ext cx="929959" cy="3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19056" y="4025999"/>
              <a:ext cx="537437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15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1893996" y="2999725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rot="16200000">
            <a:off x="980002" y="1628125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2347159" y="2544136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16200000">
            <a:off x="1433165" y="1172536"/>
            <a:ext cx="2286000" cy="457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16-Point Star 30"/>
          <p:cNvSpPr/>
          <p:nvPr/>
        </p:nvSpPr>
        <p:spPr>
          <a:xfrm rot="16200000">
            <a:off x="3407665" y="2114472"/>
            <a:ext cx="228600" cy="228600"/>
          </a:xfrm>
          <a:prstGeom prst="star1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Connector: Elbow 13"/>
          <p:cNvCxnSpPr>
            <a:cxnSpLocks/>
            <a:stCxn id="25" idx="10"/>
          </p:cNvCxnSpPr>
          <p:nvPr/>
        </p:nvCxnSpPr>
        <p:spPr>
          <a:xfrm rot="16200000" flipH="1">
            <a:off x="2156040" y="3708996"/>
            <a:ext cx="2731851" cy="1"/>
          </a:xfrm>
          <a:prstGeom prst="bentConnector3">
            <a:avLst/>
          </a:prstGeom>
          <a:ln w="381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19A9C61-9A99-4533-B6FF-6DDF07F29347}"/>
              </a:ext>
            </a:extLst>
          </p:cNvPr>
          <p:cNvGrpSpPr/>
          <p:nvPr/>
        </p:nvGrpSpPr>
        <p:grpSpPr>
          <a:xfrm>
            <a:off x="2804765" y="4372889"/>
            <a:ext cx="457200" cy="2286000"/>
            <a:chOff x="2804765" y="4372889"/>
            <a:chExt cx="457200" cy="2286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B8CF56-242D-4B13-A8E0-2C3D768CD12D}"/>
                </a:ext>
              </a:extLst>
            </p:cNvPr>
            <p:cNvSpPr/>
            <p:nvPr/>
          </p:nvSpPr>
          <p:spPr>
            <a:xfrm rot="16200000">
              <a:off x="1890365" y="5287289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8B1E82-1A4D-4EF9-BD93-F5078E877EC0}"/>
                </a:ext>
              </a:extLst>
            </p:cNvPr>
            <p:cNvSpPr txBox="1"/>
            <p:nvPr/>
          </p:nvSpPr>
          <p:spPr>
            <a:xfrm rot="16200000">
              <a:off x="2504114" y="5331222"/>
              <a:ext cx="9757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n>
                    <a:solidFill>
                      <a:schemeClr val="tx1"/>
                    </a:solidFill>
                  </a:ln>
                </a:rPr>
                <a:t>Jenga</a:t>
              </a:r>
            </a:p>
          </p:txBody>
        </p:sp>
      </p:grpSp>
      <p:sp>
        <p:nvSpPr>
          <p:cNvPr id="32" name="Speech Bubble: Rectangle 31"/>
          <p:cNvSpPr/>
          <p:nvPr/>
        </p:nvSpPr>
        <p:spPr>
          <a:xfrm>
            <a:off x="531684" y="5284161"/>
            <a:ext cx="1861377" cy="917528"/>
          </a:xfrm>
          <a:prstGeom prst="wedgeRectCallout">
            <a:avLst>
              <a:gd name="adj1" fmla="val 99523"/>
              <a:gd name="adj2" fmla="val -80524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This pile would collapse over the vertical post!</a:t>
            </a:r>
          </a:p>
        </p:txBody>
      </p:sp>
    </p:spTree>
    <p:extLst>
      <p:ext uri="{BB962C8B-B14F-4D97-AF65-F5344CB8AC3E}">
        <p14:creationId xmlns:p14="http://schemas.microsoft.com/office/powerpoint/2010/main" val="96727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 animBg="1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76" t="3866" r="14359" b="7863"/>
          <a:stretch/>
        </p:blipFill>
        <p:spPr>
          <a:xfrm>
            <a:off x="1062233" y="1411014"/>
            <a:ext cx="3689131" cy="47217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t>33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5855" y="2521059"/>
            <a:ext cx="27894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Can we </a:t>
            </a:r>
            <a:r>
              <a:rPr lang="en-US" sz="2800" b="1" i="1" dirty="0"/>
              <a:t>simulate</a:t>
            </a:r>
            <a:r>
              <a:rPr lang="en-US" sz="2800" dirty="0"/>
              <a:t> the construction of a </a:t>
            </a:r>
            <a:r>
              <a:rPr lang="en-US" sz="2800" b="1" dirty="0">
                <a:solidFill>
                  <a:srgbClr val="FF0000"/>
                </a:solidFill>
              </a:rPr>
              <a:t>15-block</a:t>
            </a:r>
            <a:r>
              <a:rPr lang="en-US" sz="2800" dirty="0"/>
              <a:t> Jenga cantilever?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880DFF-9509-4E73-9DD4-B316960FDEBE}"/>
              </a:ext>
            </a:extLst>
          </p:cNvPr>
          <p:cNvSpPr txBox="1"/>
          <p:nvPr/>
        </p:nvSpPr>
        <p:spPr>
          <a:xfrm>
            <a:off x="607568" y="725214"/>
            <a:ext cx="4598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My successful </a:t>
            </a:r>
            <a:r>
              <a:rPr lang="en-US" b="1" dirty="0"/>
              <a:t>14-block</a:t>
            </a:r>
            <a:r>
              <a:rPr lang="en-US" dirty="0"/>
              <a:t> (7 ensemble) Jenga pile</a:t>
            </a:r>
          </a:p>
        </p:txBody>
      </p:sp>
    </p:spTree>
    <p:extLst>
      <p:ext uri="{BB962C8B-B14F-4D97-AF65-F5344CB8AC3E}">
        <p14:creationId xmlns:p14="http://schemas.microsoft.com/office/powerpoint/2010/main" val="122372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420978" y="1861082"/>
                <a:ext cx="6302045" cy="6149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𝑃𝑖𝑙𝑒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𝐶𝑒𝑛𝑡𝑒𝑟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𝑀𝑎𝑠𝑠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𝑏𝑙𝑜𝑐𝑘𝑠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𝐶𝑒𝑛𝑡𝑒𝑟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𝐶𝑜𝑜𝑟𝑑𝑖𝑛𝑎𝑡𝑒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𝑜𝑓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𝐵𝑙𝑜𝑐𝑘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𝐵𝑙𝑜𝑐𝑘𝑠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978" y="1861082"/>
                <a:ext cx="6302045" cy="6149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428717" y="2944685"/>
                <a:ext cx="3175741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17" y="2944685"/>
                <a:ext cx="3175741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639961" y="3855790"/>
                <a:ext cx="592899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961" y="3855790"/>
                <a:ext cx="5928994" cy="5186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18620" y="4766895"/>
                <a:ext cx="3753463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8620" y="4766895"/>
                <a:ext cx="3753463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391847" y="5553476"/>
                <a:ext cx="3858620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847" y="5553476"/>
                <a:ext cx="3858620" cy="5186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8377" y="4127834"/>
                <a:ext cx="1762432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Moving all blocks by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just moves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by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77" y="4127834"/>
                <a:ext cx="1762432" cy="923330"/>
              </a:xfrm>
              <a:prstGeom prst="rect">
                <a:avLst/>
              </a:prstGeom>
              <a:blipFill>
                <a:blip r:embed="rId7"/>
                <a:stretch>
                  <a:fillRect l="-2749" t="-2597" r="-4467" b="-844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>
            <a:off x="1681316" y="5117690"/>
            <a:ext cx="1349478" cy="5848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A7B8F81-EA27-4869-BFAC-F59FC3502486}"/>
              </a:ext>
            </a:extLst>
          </p:cNvPr>
          <p:cNvGrpSpPr/>
          <p:nvPr/>
        </p:nvGrpSpPr>
        <p:grpSpPr>
          <a:xfrm>
            <a:off x="5692418" y="2911845"/>
            <a:ext cx="2603550" cy="646331"/>
            <a:chOff x="5729289" y="2878376"/>
            <a:chExt cx="2603550" cy="64633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0D6F5E6-913F-4DE3-AC6C-1BBBE5E3B4CE}"/>
                </a:ext>
              </a:extLst>
            </p:cNvPr>
            <p:cNvSpPr txBox="1"/>
            <p:nvPr/>
          </p:nvSpPr>
          <p:spPr>
            <a:xfrm>
              <a:off x="6287338" y="2878376"/>
              <a:ext cx="2045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Assume we have </a:t>
              </a:r>
              <a:r>
                <a:rPr lang="en-US" b="1" dirty="0">
                  <a:solidFill>
                    <a:srgbClr val="7030A0"/>
                  </a:solidFill>
                </a:rPr>
                <a:t>4</a:t>
              </a:r>
              <a:r>
                <a:rPr lang="en-US" dirty="0">
                  <a:solidFill>
                    <a:srgbClr val="7030A0"/>
                  </a:solidFill>
                </a:rPr>
                <a:t> blocks in the pile</a:t>
              </a:r>
            </a:p>
          </p:txBody>
        </p:sp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59120E81-287A-4C7D-AEC0-17CD39873C46}"/>
                </a:ext>
              </a:extLst>
            </p:cNvPr>
            <p:cNvSpPr/>
            <p:nvPr/>
          </p:nvSpPr>
          <p:spPr>
            <a:xfrm rot="10800000">
              <a:off x="5729289" y="3143780"/>
              <a:ext cx="569656" cy="115522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069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6" grpId="0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 – 14 Block Cantilever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680346" y="3232058"/>
            <a:ext cx="4640870" cy="369332"/>
            <a:chOff x="680346" y="3232058"/>
            <a:chExt cx="4640870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5140077" y="3278225"/>
                  <a:ext cx="1811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0077" y="3278225"/>
                  <a:ext cx="181139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30000" r="-30000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6"/>
            <p:cNvSpPr txBox="1"/>
            <p:nvPr/>
          </p:nvSpPr>
          <p:spPr>
            <a:xfrm>
              <a:off x="680346" y="3232058"/>
              <a:ext cx="958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 Blocks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028195" y="1469273"/>
                <a:ext cx="5257337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𝑐𝑒𝑛𝑡𝑒𝑟𝑠</m:t>
                              </m:r>
                            </m:sub>
                          </m:sSub>
                        </m:e>
                      </m:nary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block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ensemble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=7.5+1.5=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8195" y="1469273"/>
                <a:ext cx="5257337" cy="6707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629945" y="2154131"/>
                <a:ext cx="5884110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𝑐𝑒𝑛𝑡𝑒𝑟𝑠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after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moving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block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ensemble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=3+3=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945" y="2154131"/>
                <a:ext cx="5884110" cy="670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9" name="Group 108"/>
          <p:cNvGrpSpPr/>
          <p:nvPr/>
        </p:nvGrpSpPr>
        <p:grpSpPr>
          <a:xfrm>
            <a:off x="680346" y="3555224"/>
            <a:ext cx="5140622" cy="662430"/>
            <a:chOff x="680346" y="3555224"/>
            <a:chExt cx="5140622" cy="6624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4640324" y="3894489"/>
                  <a:ext cx="11806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0324" y="3894489"/>
                  <a:ext cx="1180644" cy="276999"/>
                </a:xfrm>
                <a:prstGeom prst="rect">
                  <a:avLst/>
                </a:prstGeom>
                <a:blipFill>
                  <a:blip r:embed="rId5"/>
                  <a:stretch>
                    <a:fillRect r="-4639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/>
            <p:cNvSpPr txBox="1"/>
            <p:nvPr/>
          </p:nvSpPr>
          <p:spPr>
            <a:xfrm>
              <a:off x="680346" y="3848322"/>
              <a:ext cx="958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 Blocks</a:t>
              </a:r>
            </a:p>
          </p:txBody>
        </p:sp>
        <p:cxnSp>
          <p:nvCxnSpPr>
            <p:cNvPr id="6" name="Straight Arrow Connector 5"/>
            <p:cNvCxnSpPr>
              <a:cxnSpLocks/>
            </p:cNvCxnSpPr>
            <p:nvPr/>
          </p:nvCxnSpPr>
          <p:spPr>
            <a:xfrm flipH="1">
              <a:off x="5050972" y="3555224"/>
              <a:ext cx="145665" cy="36202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680346" y="4163854"/>
            <a:ext cx="5842353" cy="664965"/>
            <a:chOff x="680346" y="4163854"/>
            <a:chExt cx="5842353" cy="6649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3938594" y="4510752"/>
                  <a:ext cx="258410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38594" y="4510752"/>
                  <a:ext cx="2584105" cy="276999"/>
                </a:xfrm>
                <a:prstGeom prst="rect">
                  <a:avLst/>
                </a:prstGeom>
                <a:blipFill>
                  <a:blip r:embed="rId6"/>
                  <a:stretch>
                    <a:fillRect r="-1887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Box 20"/>
            <p:cNvSpPr txBox="1"/>
            <p:nvPr/>
          </p:nvSpPr>
          <p:spPr>
            <a:xfrm>
              <a:off x="680346" y="4459487"/>
              <a:ext cx="958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6 Blocks</a:t>
              </a:r>
            </a:p>
          </p:txBody>
        </p:sp>
        <p:cxnSp>
          <p:nvCxnSpPr>
            <p:cNvPr id="27" name="Straight Arrow Connector 26"/>
            <p:cNvCxnSpPr>
              <a:cxnSpLocks/>
            </p:cNvCxnSpPr>
            <p:nvPr/>
          </p:nvCxnSpPr>
          <p:spPr>
            <a:xfrm flipH="1">
              <a:off x="4607779" y="4163854"/>
              <a:ext cx="402714" cy="35009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cxnSpLocks/>
            </p:cNvCxnSpPr>
            <p:nvPr/>
          </p:nvCxnSpPr>
          <p:spPr>
            <a:xfrm flipH="1">
              <a:off x="5721692" y="4174679"/>
              <a:ext cx="1" cy="37192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680346" y="4784559"/>
            <a:ext cx="6746062" cy="665621"/>
            <a:chOff x="680346" y="4784559"/>
            <a:chExt cx="6746062" cy="6656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3034885" y="5127015"/>
                  <a:ext cx="43915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4885" y="5127015"/>
                  <a:ext cx="4391523" cy="276999"/>
                </a:xfrm>
                <a:prstGeom prst="rect">
                  <a:avLst/>
                </a:prstGeom>
                <a:blipFill>
                  <a:blip r:embed="rId7"/>
                  <a:stretch>
                    <a:fillRect r="-833" b="-8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Box 21"/>
            <p:cNvSpPr txBox="1"/>
            <p:nvPr/>
          </p:nvSpPr>
          <p:spPr>
            <a:xfrm>
              <a:off x="680346" y="5080848"/>
              <a:ext cx="958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8 Blocks</a:t>
              </a:r>
            </a:p>
          </p:txBody>
        </p:sp>
        <p:cxnSp>
          <p:nvCxnSpPr>
            <p:cNvPr id="29" name="Straight Arrow Connector 28"/>
            <p:cNvCxnSpPr>
              <a:cxnSpLocks/>
            </p:cNvCxnSpPr>
            <p:nvPr/>
          </p:nvCxnSpPr>
          <p:spPr>
            <a:xfrm flipH="1">
              <a:off x="3883025" y="4784559"/>
              <a:ext cx="628993" cy="3716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 flipH="1">
              <a:off x="5509478" y="4787750"/>
              <a:ext cx="193163" cy="3392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cxnSpLocks/>
            </p:cNvCxnSpPr>
            <p:nvPr/>
          </p:nvCxnSpPr>
          <p:spPr>
            <a:xfrm>
              <a:off x="6420192" y="4784559"/>
              <a:ext cx="190158" cy="3716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628650" y="5399250"/>
            <a:ext cx="7903445" cy="672291"/>
            <a:chOff x="628650" y="5399250"/>
            <a:chExt cx="7903445" cy="67229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929197" y="5743279"/>
                  <a:ext cx="660289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9+6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9197" y="5743279"/>
                  <a:ext cx="6602898" cy="276999"/>
                </a:xfrm>
                <a:prstGeom prst="rect">
                  <a:avLst/>
                </a:prstGeom>
                <a:blipFill>
                  <a:blip r:embed="rId8"/>
                  <a:stretch>
                    <a:fillRect r="-369" b="-65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628650" y="5702209"/>
              <a:ext cx="1062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 Blocks</a:t>
              </a:r>
            </a:p>
          </p:txBody>
        </p: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 flipH="1">
              <a:off x="3159125" y="5404014"/>
              <a:ext cx="657225" cy="3649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cxnSpLocks/>
            </p:cNvCxnSpPr>
            <p:nvPr/>
          </p:nvCxnSpPr>
          <p:spPr>
            <a:xfrm flipH="1">
              <a:off x="4940300" y="5399250"/>
              <a:ext cx="465108" cy="3697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6529358" y="5407206"/>
              <a:ext cx="106734" cy="36176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cxnSpLocks/>
            </p:cNvCxnSpPr>
            <p:nvPr/>
          </p:nvCxnSpPr>
          <p:spPr>
            <a:xfrm>
              <a:off x="7340600" y="5407206"/>
              <a:ext cx="358775" cy="3912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88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 – 14 Block Cantilever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91964" y="2688289"/>
                <a:ext cx="1811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964" y="2688289"/>
                <a:ext cx="181139" cy="276999"/>
              </a:xfrm>
              <a:prstGeom prst="rect">
                <a:avLst/>
              </a:prstGeom>
              <a:blipFill>
                <a:blip r:embed="rId2"/>
                <a:stretch>
                  <a:fillRect l="-34483" r="-3103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92211" y="3304553"/>
                <a:ext cx="11806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211" y="3304553"/>
                <a:ext cx="1180644" cy="276999"/>
              </a:xfrm>
              <a:prstGeom prst="rect">
                <a:avLst/>
              </a:prstGeom>
              <a:blipFill>
                <a:blip r:embed="rId3"/>
                <a:stretch>
                  <a:fillRect r="-4663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990481" y="3920816"/>
                <a:ext cx="25841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481" y="3920816"/>
                <a:ext cx="2584105" cy="276999"/>
              </a:xfrm>
              <a:prstGeom prst="rect">
                <a:avLst/>
              </a:prstGeom>
              <a:blipFill>
                <a:blip r:embed="rId4"/>
                <a:stretch>
                  <a:fillRect r="-165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86772" y="4537079"/>
                <a:ext cx="43915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772" y="4537079"/>
                <a:ext cx="4391523" cy="276999"/>
              </a:xfrm>
              <a:prstGeom prst="rect">
                <a:avLst/>
              </a:prstGeom>
              <a:blipFill>
                <a:blip r:embed="rId5"/>
                <a:stretch>
                  <a:fillRect r="-83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981084" y="5153343"/>
                <a:ext cx="66028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9+6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084" y="5153343"/>
                <a:ext cx="6602898" cy="276999"/>
              </a:xfrm>
              <a:prstGeom prst="rect">
                <a:avLst/>
              </a:prstGeom>
              <a:blipFill>
                <a:blip r:embed="rId6"/>
                <a:stretch>
                  <a:fillRect r="-369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1201994" y="2030957"/>
            <a:ext cx="862780" cy="3450648"/>
            <a:chOff x="486432" y="2620893"/>
            <a:chExt cx="862780" cy="3450648"/>
          </a:xfrm>
        </p:grpSpPr>
        <p:sp>
          <p:nvSpPr>
            <p:cNvPr id="7" name="TextBox 6"/>
            <p:cNvSpPr txBox="1"/>
            <p:nvPr/>
          </p:nvSpPr>
          <p:spPr>
            <a:xfrm>
              <a:off x="656384" y="323205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6384" y="3838126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6384" y="4459487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3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6384" y="508084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6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8651" y="5702209"/>
              <a:ext cx="569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10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6432" y="2620893"/>
              <a:ext cx="8627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# of 6’s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9214" y="2030957"/>
            <a:ext cx="877529" cy="3445551"/>
            <a:chOff x="466839" y="2620893"/>
            <a:chExt cx="877529" cy="3445551"/>
          </a:xfrm>
        </p:grpSpPr>
        <p:sp>
          <p:nvSpPr>
            <p:cNvPr id="26" name="TextBox 25"/>
            <p:cNvSpPr txBox="1"/>
            <p:nvPr/>
          </p:nvSpPr>
          <p:spPr>
            <a:xfrm>
              <a:off x="680346" y="323205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0346" y="3848322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0346" y="4459487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0346" y="508084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2613" y="5697112"/>
              <a:ext cx="569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6839" y="2620893"/>
              <a:ext cx="877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# of 9’s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843912" y="2040619"/>
                <a:ext cx="28772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𝐶𝑒𝑛𝑡𝑒𝑟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Ensembles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3912" y="2040619"/>
                <a:ext cx="2877241" cy="369332"/>
              </a:xfrm>
              <a:prstGeom prst="rect">
                <a:avLst/>
              </a:prstGeom>
              <a:blipFill>
                <a:blip r:embed="rId7"/>
                <a:stretch>
                  <a:fillRect l="-8263" t="-121667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2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 – 14 Block Cantilever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12085" y="2458951"/>
                <a:ext cx="1682512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+6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085" y="2458951"/>
                <a:ext cx="1682512" cy="6279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67934" y="3483381"/>
                <a:ext cx="15708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934" y="3483381"/>
                <a:ext cx="1570815" cy="276999"/>
              </a:xfrm>
              <a:prstGeom prst="rect">
                <a:avLst/>
              </a:prstGeom>
              <a:blipFill>
                <a:blip r:embed="rId3"/>
                <a:stretch>
                  <a:fillRect l="-3101" t="-4348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418333" y="4156818"/>
                <a:ext cx="28700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8333" y="4156818"/>
                <a:ext cx="2870016" cy="276999"/>
              </a:xfrm>
              <a:prstGeom prst="rect">
                <a:avLst/>
              </a:prstGeom>
              <a:blipFill>
                <a:blip r:embed="rId4"/>
                <a:stretch>
                  <a:fillRect l="-1699" t="-4444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323852" y="4830256"/>
                <a:ext cx="3058979" cy="535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𝐶𝑒𝑛𝑡𝑒𝑟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𝑀𝑎𝑠𝑠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852" y="4830256"/>
                <a:ext cx="3058979" cy="5357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/>
          <p:cNvGrpSpPr/>
          <p:nvPr/>
        </p:nvGrpSpPr>
        <p:grpSpPr>
          <a:xfrm>
            <a:off x="1201994" y="2030957"/>
            <a:ext cx="862780" cy="3450648"/>
            <a:chOff x="486432" y="2620893"/>
            <a:chExt cx="862780" cy="3450648"/>
          </a:xfrm>
        </p:grpSpPr>
        <p:sp>
          <p:nvSpPr>
            <p:cNvPr id="38" name="TextBox 37"/>
            <p:cNvSpPr txBox="1"/>
            <p:nvPr/>
          </p:nvSpPr>
          <p:spPr>
            <a:xfrm>
              <a:off x="656384" y="3218006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6384" y="3834270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6384" y="4459487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3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56384" y="508084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6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8651" y="5702209"/>
              <a:ext cx="569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10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86432" y="2620893"/>
              <a:ext cx="8627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# of 6’s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39214" y="2030957"/>
            <a:ext cx="877529" cy="3450648"/>
            <a:chOff x="466839" y="2620893"/>
            <a:chExt cx="877529" cy="3450648"/>
          </a:xfrm>
        </p:grpSpPr>
        <p:sp>
          <p:nvSpPr>
            <p:cNvPr id="45" name="TextBox 44"/>
            <p:cNvSpPr txBox="1"/>
            <p:nvPr/>
          </p:nvSpPr>
          <p:spPr>
            <a:xfrm>
              <a:off x="680346" y="323205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0346" y="3848322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80346" y="4459487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80346" y="5080848"/>
              <a:ext cx="5142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51825" y="5702209"/>
              <a:ext cx="569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6839" y="2620893"/>
              <a:ext cx="8775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# of 9’s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D4580BB-9AEE-45B5-943B-84AFEDC083CD}"/>
              </a:ext>
            </a:extLst>
          </p:cNvPr>
          <p:cNvGrpSpPr/>
          <p:nvPr/>
        </p:nvGrpSpPr>
        <p:grpSpPr>
          <a:xfrm>
            <a:off x="2058972" y="2258701"/>
            <a:ext cx="1757322" cy="3222904"/>
            <a:chOff x="2058972" y="2258701"/>
            <a:chExt cx="1510061" cy="3222904"/>
          </a:xfrm>
        </p:grpSpPr>
        <p:sp>
          <p:nvSpPr>
            <p:cNvPr id="32" name="TextBox 31"/>
            <p:cNvSpPr txBox="1"/>
            <p:nvPr/>
          </p:nvSpPr>
          <p:spPr>
            <a:xfrm>
              <a:off x="2058972" y="2642122"/>
              <a:ext cx="1458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baseline="30000" dirty="0"/>
                <a:t>st</a:t>
              </a:r>
              <a:r>
                <a:rPr lang="en-US" dirty="0"/>
                <a:t> Ensemble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58972" y="3258386"/>
              <a:ext cx="15100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  <a:r>
                <a:rPr lang="en-US" baseline="30000" dirty="0"/>
                <a:t>nd</a:t>
              </a:r>
              <a:r>
                <a:rPr lang="en-US" dirty="0"/>
                <a:t> Ensemble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58972" y="3869551"/>
              <a:ext cx="1458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</a:t>
              </a:r>
              <a:r>
                <a:rPr lang="en-US" baseline="30000" dirty="0"/>
                <a:t>rd</a:t>
              </a:r>
              <a:r>
                <a:rPr lang="en-US" dirty="0"/>
                <a:t> Ensemble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58972" y="4490912"/>
              <a:ext cx="1458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baseline="30000" dirty="0"/>
                <a:t>th</a:t>
              </a:r>
              <a:r>
                <a:rPr lang="en-US" dirty="0"/>
                <a:t> Ensemble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58972" y="5112273"/>
              <a:ext cx="1421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</a:t>
              </a:r>
              <a:r>
                <a:rPr lang="en-US" baseline="30000" dirty="0"/>
                <a:t>th</a:t>
              </a:r>
              <a:r>
                <a:rPr lang="en-US" dirty="0"/>
                <a:t> Ensemble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338428" y="2258701"/>
              <a:ext cx="8627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u="sng" dirty="0"/>
                <a:t>n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418334" y="5869858"/>
            <a:ext cx="347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There are two blocks per ensemble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5818239" y="5365980"/>
            <a:ext cx="876358" cy="5849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232787" y="4689987"/>
            <a:ext cx="3436374" cy="79161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4" grpId="0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Equations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36859" y="2105861"/>
                <a:ext cx="3408112" cy="5862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𝐶𝑒𝑛𝑡𝑒𝑟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𝑀𝑎𝑠𝑠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6859" y="2105861"/>
                <a:ext cx="3408112" cy="5862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912910" y="4312867"/>
                <a:ext cx="4856009" cy="591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𝐶𝑒𝑛𝑡𝑒𝑟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𝑀𝑎𝑠𝑠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19.5+3(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+4)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910" y="4312867"/>
                <a:ext cx="4856009" cy="5913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262190" y="1466883"/>
            <a:ext cx="615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Jenga 14 Block Cantilever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62190" y="3682551"/>
            <a:ext cx="6157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Jenga 15 Block Cantilever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33636" y="2860763"/>
                <a:ext cx="28145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𝑁𝑢𝑚𝑏𝑒𝑟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𝐸𝑛𝑠𝑒𝑚𝑏𝑙𝑒𝑠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636" y="2860763"/>
                <a:ext cx="2814553" cy="276999"/>
              </a:xfrm>
              <a:prstGeom prst="rect">
                <a:avLst/>
              </a:prstGeom>
              <a:blipFill>
                <a:blip r:embed="rId4"/>
                <a:stretch>
                  <a:fillRect l="-866" t="-2174" r="-1515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933636" y="5134655"/>
                <a:ext cx="28145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𝑁𝑢𝑚𝑏𝑒𝑟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𝐸𝑛𝑠𝑒𝑚𝑏𝑙𝑒𝑠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636" y="5134655"/>
                <a:ext cx="2814553" cy="276999"/>
              </a:xfrm>
              <a:prstGeom prst="rect">
                <a:avLst/>
              </a:prstGeom>
              <a:blipFill>
                <a:blip r:embed="rId5"/>
                <a:stretch>
                  <a:fillRect l="-866" t="-2174" r="-1515" b="-32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894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03455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+mn-lt"/>
              </a:rPr>
              <a:t>Functional Equations</a:t>
            </a:r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D656-6FF9-465D-B7B0-1CD0DD39CD23}" type="slidenum">
              <a:rPr lang="en-US" smtClean="0"/>
              <a:t>39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8965" y="1791348"/>
            <a:ext cx="3737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Jenga 14 Block Cantilever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937524" y="1791348"/>
            <a:ext cx="3737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Jenga 15 Block Cantilever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722" y="2365841"/>
            <a:ext cx="4359018" cy="27556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61" y="2365841"/>
            <a:ext cx="4352921" cy="2755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8323" y="5433021"/>
            <a:ext cx="5427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center-of-mass in the X &amp; Y dimensions are closer in a 15 block cantilever so it can rotate (tip over) more easily than a 14 block cantilever</a:t>
            </a:r>
          </a:p>
        </p:txBody>
      </p:sp>
      <p:cxnSp>
        <p:nvCxnSpPr>
          <p:cNvPr id="8" name="Straight Arrow Connector 7"/>
          <p:cNvCxnSpPr>
            <a:cxnSpLocks/>
            <a:stCxn id="4" idx="0"/>
          </p:cNvCxnSpPr>
          <p:nvPr/>
        </p:nvCxnSpPr>
        <p:spPr>
          <a:xfrm flipV="1">
            <a:off x="4572001" y="3743657"/>
            <a:ext cx="1885949" cy="16893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58844" y="2429265"/>
            <a:ext cx="9365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Ensemble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62018" y="2429265"/>
            <a:ext cx="9365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Ensemble</a:t>
            </a:r>
          </a:p>
        </p:txBody>
      </p:sp>
    </p:spTree>
    <p:extLst>
      <p:ext uri="{BB962C8B-B14F-4D97-AF65-F5344CB8AC3E}">
        <p14:creationId xmlns:p14="http://schemas.microsoft.com/office/powerpoint/2010/main" val="115758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BF295-5685-3993-8DFA-D384ED307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EB7D1-3480-1BA7-C849-A052EBC8F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8BFB3-E65D-3AC8-F06E-E695D725B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48 students will sit at six (6) tables of eight (8) students per table, with each table split into two (2) four-person teams for a total of (12) teams</a:t>
            </a:r>
          </a:p>
          <a:p>
            <a:r>
              <a:rPr lang="en-US" dirty="0"/>
              <a:t>BNL will provide twelve (12) battery-powered microcontroller data capture devices (one per team, two per table) to conduct the labs</a:t>
            </a:r>
          </a:p>
          <a:p>
            <a:r>
              <a:rPr lang="en-US" dirty="0"/>
              <a:t>BNL will provide the printed slides, worksheets, graph paper, and calculators for each team to record and analyze the data from each lab</a:t>
            </a:r>
          </a:p>
        </p:txBody>
      </p:sp>
    </p:spTree>
    <p:extLst>
      <p:ext uri="{BB962C8B-B14F-4D97-AF65-F5344CB8AC3E}">
        <p14:creationId xmlns:p14="http://schemas.microsoft.com/office/powerpoint/2010/main" val="420547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578960" y="479323"/>
            <a:ext cx="3671017" cy="5673853"/>
            <a:chOff x="1930034" y="-1054509"/>
            <a:chExt cx="5028793" cy="7772401"/>
          </a:xfrm>
        </p:grpSpPr>
        <p:sp>
          <p:nvSpPr>
            <p:cNvPr id="5" name="Rectangle 4"/>
            <p:cNvSpPr/>
            <p:nvPr/>
          </p:nvSpPr>
          <p:spPr>
            <a:xfrm>
              <a:off x="1930034" y="39746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 rot="16200000">
              <a:off x="1015634" y="26030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87233" y="35174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1473239" y="21458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2844434" y="5346292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47987" y="30602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6200000">
              <a:off x="1933993" y="16886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1228" y="26030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/>
          </p:nvSpPr>
          <p:spPr>
            <a:xfrm rot="16200000">
              <a:off x="2387234" y="12314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758972" y="21458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2844978" y="7742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218599" y="1688690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 rot="16200000">
              <a:off x="3304605" y="317090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672827" y="1231491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/>
            <p:cNvSpPr/>
            <p:nvPr/>
          </p:nvSpPr>
          <p:spPr>
            <a:xfrm rot="16200000">
              <a:off x="3758833" y="-140109"/>
              <a:ext cx="2286000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16-Point Star 30"/>
          <p:cNvSpPr/>
          <p:nvPr/>
        </p:nvSpPr>
        <p:spPr>
          <a:xfrm rot="16200000">
            <a:off x="3974503" y="2691662"/>
            <a:ext cx="228600" cy="228600"/>
          </a:xfrm>
          <a:prstGeom prst="star16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084272" y="3571931"/>
            <a:ext cx="143247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(13.5, 15.0)</a:t>
            </a:r>
          </a:p>
        </p:txBody>
      </p:sp>
      <p:cxnSp>
        <p:nvCxnSpPr>
          <p:cNvPr id="33" name="Straight Arrow Connector 32"/>
          <p:cNvCxnSpPr>
            <a:endCxn id="31" idx="8"/>
          </p:cNvCxnSpPr>
          <p:nvPr/>
        </p:nvCxnSpPr>
        <p:spPr>
          <a:xfrm flipH="1" flipV="1">
            <a:off x="4169626" y="2886785"/>
            <a:ext cx="1847713" cy="8111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87299" y="914400"/>
            <a:ext cx="0" cy="5552768"/>
          </a:xfrm>
          <a:prstGeom prst="line">
            <a:avLst/>
          </a:prstGeom>
          <a:ln w="381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50AD656-6FF9-465D-B7B0-1CD0DD39CD23}" type="slidenum">
              <a:rPr lang="en-US" sz="1400" b="1">
                <a:solidFill>
                  <a:prstClr val="black"/>
                </a:solidFill>
                <a:latin typeface="Calibri" panose="020F0502020204030204"/>
              </a:rPr>
              <a:t>40</a:t>
            </a:fld>
            <a:endParaRPr lang="en-US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8" name="Straight Connector 37"/>
          <p:cNvCxnSpPr>
            <a:stCxn id="41" idx="2"/>
          </p:cNvCxnSpPr>
          <p:nvPr/>
        </p:nvCxnSpPr>
        <p:spPr>
          <a:xfrm>
            <a:off x="2572606" y="821079"/>
            <a:ext cx="1" cy="5342014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2572606" y="6145175"/>
            <a:ext cx="3119874" cy="8001"/>
          </a:xfrm>
          <a:prstGeom prst="line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27411" y="451747"/>
            <a:ext cx="49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93883" y="5947192"/>
            <a:ext cx="490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x+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54687" y="6335059"/>
            <a:ext cx="628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(0,0)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2266790" y="6173387"/>
            <a:ext cx="278379" cy="182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5740628" y="439541"/>
            <a:ext cx="2774722" cy="141138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+mn-lt"/>
              </a:rPr>
              <a:t>14</a:t>
            </a:r>
            <a:r>
              <a:rPr lang="en-US" sz="3200" dirty="0">
                <a:latin typeface="+mn-lt"/>
              </a:rPr>
              <a:t> Block Jenga Cantilever</a:t>
            </a:r>
          </a:p>
        </p:txBody>
      </p:sp>
    </p:spTree>
    <p:extLst>
      <p:ext uri="{BB962C8B-B14F-4D97-AF65-F5344CB8AC3E}">
        <p14:creationId xmlns:p14="http://schemas.microsoft.com/office/powerpoint/2010/main" val="271104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CE1FAAC2-6918-4578-9C83-DC001D1C3B89}"/>
              </a:ext>
            </a:extLst>
          </p:cNvPr>
          <p:cNvGrpSpPr/>
          <p:nvPr/>
        </p:nvGrpSpPr>
        <p:grpSpPr>
          <a:xfrm>
            <a:off x="1555469" y="4254605"/>
            <a:ext cx="5186651" cy="2386130"/>
            <a:chOff x="1978661" y="4111022"/>
            <a:chExt cx="5186651" cy="238613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E2825294-3AAB-0E50-6357-4497099B0B9B}"/>
                </a:ext>
              </a:extLst>
            </p:cNvPr>
            <p:cNvGrpSpPr/>
            <p:nvPr/>
          </p:nvGrpSpPr>
          <p:grpSpPr>
            <a:xfrm>
              <a:off x="1978661" y="4111022"/>
              <a:ext cx="838843" cy="2386130"/>
              <a:chOff x="1978661" y="4111022"/>
              <a:chExt cx="838843" cy="238613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2C138A5-0BDD-87D1-66EA-1B5FCD2764BE}"/>
                  </a:ext>
                </a:extLst>
              </p:cNvPr>
              <p:cNvSpPr/>
              <p:nvPr/>
            </p:nvSpPr>
            <p:spPr>
              <a:xfrm>
                <a:off x="1978674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676F7B-A900-E2EF-A1E1-3080BCC07397}"/>
                  </a:ext>
                </a:extLst>
              </p:cNvPr>
              <p:cNvSpPr/>
              <p:nvPr/>
            </p:nvSpPr>
            <p:spPr>
              <a:xfrm>
                <a:off x="2398082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9AECAB86-BF5F-F89B-A597-CF3C3A08739D}"/>
                  </a:ext>
                </a:extLst>
              </p:cNvPr>
              <p:cNvGrpSpPr/>
              <p:nvPr/>
            </p:nvGrpSpPr>
            <p:grpSpPr>
              <a:xfrm>
                <a:off x="1978674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CB69E380-18F9-7F12-4529-B13FEB50325A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6BCF3193-B60C-9057-EB3C-F26957BBE9AC}"/>
                    </a:ext>
                  </a:extLst>
                </p:cNvPr>
                <p:cNvCxnSpPr>
                  <a:stCxn id="48" idx="0"/>
                  <a:endCxn id="48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F86B9EB-A363-DFC7-6FBC-1659577BA9EE}"/>
                    </a:ext>
                  </a:extLst>
                </p:cNvPr>
                <p:cNvCxnSpPr>
                  <a:cxnSpLocks/>
                  <a:stCxn id="48" idx="1"/>
                  <a:endCxn id="48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36E9909-ED3C-3234-C2B3-B61E267CED6A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0739E9A2-8C49-723C-BA66-0D93717112DD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9531E86-EF55-BCA1-F1E8-CB4ACECE12DF}"/>
                  </a:ext>
                </a:extLst>
              </p:cNvPr>
              <p:cNvSpPr txBox="1"/>
              <p:nvPr/>
            </p:nvSpPr>
            <p:spPr>
              <a:xfrm>
                <a:off x="1978661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4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B0E03F1-BA90-9772-B902-42AB6DB3E74F}"/>
                  </a:ext>
                </a:extLst>
              </p:cNvPr>
              <p:cNvSpPr txBox="1"/>
              <p:nvPr/>
            </p:nvSpPr>
            <p:spPr>
              <a:xfrm rot="16200000">
                <a:off x="1330655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G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249236A-F89A-FDAD-B5CB-AC90C3E8F89D}"/>
                  </a:ext>
                </a:extLst>
              </p:cNvPr>
              <p:cNvSpPr txBox="1"/>
              <p:nvPr/>
            </p:nvSpPr>
            <p:spPr>
              <a:xfrm rot="5400000">
                <a:off x="1750063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H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F195C9F-2BD1-9BE8-23E3-C4D6DD6A0916}"/>
                </a:ext>
              </a:extLst>
            </p:cNvPr>
            <p:cNvGrpSpPr/>
            <p:nvPr/>
          </p:nvGrpSpPr>
          <p:grpSpPr>
            <a:xfrm>
              <a:off x="4152565" y="4111022"/>
              <a:ext cx="838843" cy="2386130"/>
              <a:chOff x="4152565" y="4111022"/>
              <a:chExt cx="838843" cy="238613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D6AAC97E-8A2B-89EB-2FB2-AA82FCFE4501}"/>
                  </a:ext>
                </a:extLst>
              </p:cNvPr>
              <p:cNvSpPr/>
              <p:nvPr/>
            </p:nvSpPr>
            <p:spPr>
              <a:xfrm>
                <a:off x="4152578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2A867998-385C-705C-2FD5-A6DDE9FD701D}"/>
                  </a:ext>
                </a:extLst>
              </p:cNvPr>
              <p:cNvSpPr/>
              <p:nvPr/>
            </p:nvSpPr>
            <p:spPr>
              <a:xfrm>
                <a:off x="4571986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8DCD176-CF8F-72DD-9CEA-06CFBEC6983C}"/>
                  </a:ext>
                </a:extLst>
              </p:cNvPr>
              <p:cNvGrpSpPr/>
              <p:nvPr/>
            </p:nvGrpSpPr>
            <p:grpSpPr>
              <a:xfrm>
                <a:off x="4152578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4AE7A166-4351-E5A5-8884-C4A35F622D17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A69719EA-3A17-E111-4554-DAB6FCCD861A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E1675810-8935-C296-6F61-6B4BDAFE4414}"/>
                    </a:ext>
                  </a:extLst>
                </p:cNvPr>
                <p:cNvCxnSpPr>
                  <a:cxnSpLocks/>
                  <a:stCxn id="60" idx="1"/>
                  <a:endCxn id="60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4A50F81C-2D39-AF30-01A7-16989135E561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120CF7DA-4458-C9FF-4DCA-7CF05115DA38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0180717-06D8-93AC-11B6-8737112FFDA8}"/>
                  </a:ext>
                </a:extLst>
              </p:cNvPr>
              <p:cNvSpPr txBox="1"/>
              <p:nvPr/>
            </p:nvSpPr>
            <p:spPr>
              <a:xfrm>
                <a:off x="4152565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5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B187B00-4D61-BF95-D588-968CB78A6167}"/>
                  </a:ext>
                </a:extLst>
              </p:cNvPr>
              <p:cNvSpPr txBox="1"/>
              <p:nvPr/>
            </p:nvSpPr>
            <p:spPr>
              <a:xfrm rot="16200000">
                <a:off x="3504559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I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63B87B0-9074-86BB-0F50-23D25C8D276E}"/>
                  </a:ext>
                </a:extLst>
              </p:cNvPr>
              <p:cNvSpPr txBox="1"/>
              <p:nvPr/>
            </p:nvSpPr>
            <p:spPr>
              <a:xfrm rot="5400000">
                <a:off x="3923967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J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0FAA600-2749-4DE7-8DEF-E4F4654408A9}"/>
                </a:ext>
              </a:extLst>
            </p:cNvPr>
            <p:cNvGrpSpPr/>
            <p:nvPr/>
          </p:nvGrpSpPr>
          <p:grpSpPr>
            <a:xfrm>
              <a:off x="6326469" y="4111022"/>
              <a:ext cx="838843" cy="2386130"/>
              <a:chOff x="6326469" y="4111022"/>
              <a:chExt cx="838843" cy="2386130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F28F901-4F41-9D9D-6B11-5E0B32A946CB}"/>
                  </a:ext>
                </a:extLst>
              </p:cNvPr>
              <p:cNvSpPr/>
              <p:nvPr/>
            </p:nvSpPr>
            <p:spPr>
              <a:xfrm>
                <a:off x="6326482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C4A5A7A0-599D-6237-A155-96C2858AE7F3}"/>
                  </a:ext>
                </a:extLst>
              </p:cNvPr>
              <p:cNvSpPr/>
              <p:nvPr/>
            </p:nvSpPr>
            <p:spPr>
              <a:xfrm>
                <a:off x="6745890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73F65E11-C29B-3611-4E61-A17706E60DF1}"/>
                  </a:ext>
                </a:extLst>
              </p:cNvPr>
              <p:cNvGrpSpPr/>
              <p:nvPr/>
            </p:nvGrpSpPr>
            <p:grpSpPr>
              <a:xfrm>
                <a:off x="6326482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A306BFBF-CD78-FF3F-F97D-4D29E4930516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8A4CD14D-648C-6AE6-3256-9A292D099E1D}"/>
                    </a:ext>
                  </a:extLst>
                </p:cNvPr>
                <p:cNvCxnSpPr>
                  <a:stCxn id="72" idx="0"/>
                  <a:endCxn id="72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B8A4AF46-B93B-7709-7A2A-0934C78CA91B}"/>
                    </a:ext>
                  </a:extLst>
                </p:cNvPr>
                <p:cNvCxnSpPr>
                  <a:cxnSpLocks/>
                  <a:stCxn id="72" idx="1"/>
                  <a:endCxn id="72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3CB15631-57DF-E7A5-A50A-CA5BE3BCC6EC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1378A796-A0B9-720C-62E2-86EC39612916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C2E5EF64-BE98-D36B-6A9A-8738868D3511}"/>
                  </a:ext>
                </a:extLst>
              </p:cNvPr>
              <p:cNvSpPr txBox="1"/>
              <p:nvPr/>
            </p:nvSpPr>
            <p:spPr>
              <a:xfrm>
                <a:off x="6326469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6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26ED28E-696D-B9C2-B8B7-90CE06F8210D}"/>
                  </a:ext>
                </a:extLst>
              </p:cNvPr>
              <p:cNvSpPr txBox="1"/>
              <p:nvPr/>
            </p:nvSpPr>
            <p:spPr>
              <a:xfrm rot="16200000">
                <a:off x="5678463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K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6A88DA1-1DA9-3052-D9B7-A00BE90434CB}"/>
                  </a:ext>
                </a:extLst>
              </p:cNvPr>
              <p:cNvSpPr txBox="1"/>
              <p:nvPr/>
            </p:nvSpPr>
            <p:spPr>
              <a:xfrm rot="5400000">
                <a:off x="6097871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L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DAD2BC0-7A51-0C2A-B701-9CDB20D67D29}"/>
              </a:ext>
            </a:extLst>
          </p:cNvPr>
          <p:cNvGrpSpPr/>
          <p:nvPr/>
        </p:nvGrpSpPr>
        <p:grpSpPr>
          <a:xfrm>
            <a:off x="686993" y="1024607"/>
            <a:ext cx="6055141" cy="2386130"/>
            <a:chOff x="1110185" y="881024"/>
            <a:chExt cx="6055141" cy="238613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9D759D9-25A2-4548-AF53-79495B324C18}"/>
                </a:ext>
              </a:extLst>
            </p:cNvPr>
            <p:cNvGrpSpPr/>
            <p:nvPr/>
          </p:nvGrpSpPr>
          <p:grpSpPr>
            <a:xfrm>
              <a:off x="4152579" y="881024"/>
              <a:ext cx="838843" cy="2386130"/>
              <a:chOff x="1911913" y="1042870"/>
              <a:chExt cx="838843" cy="23861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BED76D7-5F2A-9B45-F482-6367E87DBA6D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6444FDD-715A-A64E-0319-920680064526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4962D43-2864-C808-73F2-AE78ED3A01EF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955BE7DA-D481-480D-F024-EC2E27B77727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B4369E33-8B1C-189A-96C6-3C70E20F1958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53A617C4-E282-3B9B-F4FA-0AF830497484}"/>
                    </a:ext>
                  </a:extLst>
                </p:cNvPr>
                <p:cNvCxnSpPr>
                  <a:cxnSpLocks/>
                  <a:stCxn id="23" idx="1"/>
                  <a:endCxn id="23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5FE4A05E-0311-783A-8B02-C01E3DA0362B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7C55E72-A595-BE5F-8C92-A43FA5A9A21D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6AEE9B-6FB0-B5F3-E01A-998AC674192F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E3EE614-D5EA-AC3B-41DA-5136DCD8E622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Team C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913D12-5902-B946-A957-D9CDC4BA057B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D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1444B87-8269-1940-ED3C-68172878F18C}"/>
                </a:ext>
              </a:extLst>
            </p:cNvPr>
            <p:cNvGrpSpPr/>
            <p:nvPr/>
          </p:nvGrpSpPr>
          <p:grpSpPr>
            <a:xfrm>
              <a:off x="6326483" y="881024"/>
              <a:ext cx="838843" cy="2386130"/>
              <a:chOff x="1911913" y="1042870"/>
              <a:chExt cx="838843" cy="238613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3B0FD82-0868-3FC7-C9DA-9779DB5E0FA6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E88B6AA-2BF1-179A-1102-F77D206F2C32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98300F7-EAA3-DBBE-AF41-1D89ED6622A4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6228CF69-828B-C9A2-4E94-139147E3B41F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3DF1779-A31B-B081-BA9C-6F1F23B5497F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8D870FBA-8C5C-35B1-405A-7104F83EA957}"/>
                    </a:ext>
                  </a:extLst>
                </p:cNvPr>
                <p:cNvCxnSpPr>
                  <a:cxnSpLocks/>
                  <a:stCxn id="35" idx="1"/>
                  <a:endCxn id="35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8855D25D-C4C2-9E4E-0BC0-D6C7E6801758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2844089-795B-557C-AB30-4E7AAC946EB4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FB42A19-7821-344D-AD35-05B9F5011319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C1CAE43-0371-0048-3006-3ACBD7832FCB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Team E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D565F1F-BE09-403F-078F-6BCC9A2C2C16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F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B6903E37-F167-A6A3-BAAB-28A51C6B1552}"/>
                </a:ext>
              </a:extLst>
            </p:cNvPr>
            <p:cNvGrpSpPr/>
            <p:nvPr/>
          </p:nvGrpSpPr>
          <p:grpSpPr>
            <a:xfrm>
              <a:off x="1110185" y="881024"/>
              <a:ext cx="2589648" cy="2386130"/>
              <a:chOff x="1110185" y="881024"/>
              <a:chExt cx="2589648" cy="238613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4E63944-1B55-1093-6DA0-2C28226B93F3}"/>
                  </a:ext>
                </a:extLst>
              </p:cNvPr>
              <p:cNvGrpSpPr/>
              <p:nvPr/>
            </p:nvGrpSpPr>
            <p:grpSpPr>
              <a:xfrm>
                <a:off x="1978675" y="881024"/>
                <a:ext cx="838843" cy="2386130"/>
                <a:chOff x="1911913" y="1042870"/>
                <a:chExt cx="838843" cy="238613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127C837-CBAB-D268-4718-AC9289439AA8}"/>
                    </a:ext>
                  </a:extLst>
                </p:cNvPr>
                <p:cNvSpPr/>
                <p:nvPr/>
              </p:nvSpPr>
              <p:spPr>
                <a:xfrm>
                  <a:off x="1911926" y="1350818"/>
                  <a:ext cx="419408" cy="2078182"/>
                </a:xfrm>
                <a:prstGeom prst="rect">
                  <a:avLst/>
                </a:prstGeom>
                <a:solidFill>
                  <a:schemeClr val="tx2">
                    <a:lumMod val="10000"/>
                    <a:lumOff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B1700DB7-4CDF-CD0A-E4F2-E270C0235248}"/>
                    </a:ext>
                  </a:extLst>
                </p:cNvPr>
                <p:cNvSpPr/>
                <p:nvPr/>
              </p:nvSpPr>
              <p:spPr>
                <a:xfrm>
                  <a:off x="2331334" y="1343261"/>
                  <a:ext cx="419408" cy="2078182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FE423EBF-3E22-CCEC-AAF4-4C88602CB959}"/>
                    </a:ext>
                  </a:extLst>
                </p:cNvPr>
                <p:cNvGrpSpPr/>
                <p:nvPr/>
              </p:nvGrpSpPr>
              <p:grpSpPr>
                <a:xfrm>
                  <a:off x="1911926" y="1350818"/>
                  <a:ext cx="838830" cy="2070625"/>
                  <a:chOff x="1911926" y="1350818"/>
                  <a:chExt cx="838830" cy="2070625"/>
                </a:xfrm>
              </p:grpSpPr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9A805E35-33CF-E05E-5D4F-359DC23AD65A}"/>
                      </a:ext>
                    </a:extLst>
                  </p:cNvPr>
                  <p:cNvSpPr/>
                  <p:nvPr/>
                </p:nvSpPr>
                <p:spPr>
                  <a:xfrm>
                    <a:off x="1911927" y="1350818"/>
                    <a:ext cx="838829" cy="2070625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" name="Straight Connector 3">
                    <a:extLst>
                      <a:ext uri="{FF2B5EF4-FFF2-40B4-BE49-F238E27FC236}">
                        <a16:creationId xmlns:a16="http://schemas.microsoft.com/office/drawing/2014/main" id="{8A18EA42-BAF0-9557-FF26-41D9AD75BCD8}"/>
                      </a:ext>
                    </a:extLst>
                  </p:cNvPr>
                  <p:cNvCxnSpPr>
                    <a:stCxn id="2" idx="0"/>
                    <a:endCxn id="2" idx="2"/>
                  </p:cNvCxnSpPr>
                  <p:nvPr/>
                </p:nvCxnSpPr>
                <p:spPr>
                  <a:xfrm>
                    <a:off x="2331342" y="1350818"/>
                    <a:ext cx="0" cy="2070625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F10C8A45-8C0A-E78A-BE58-6AF8383A0AEC}"/>
                      </a:ext>
                    </a:extLst>
                  </p:cNvPr>
                  <p:cNvCxnSpPr>
                    <a:cxnSpLocks/>
                    <a:stCxn id="2" idx="1"/>
                    <a:endCxn id="2" idx="3"/>
                  </p:cNvCxnSpPr>
                  <p:nvPr/>
                </p:nvCxnSpPr>
                <p:spPr>
                  <a:xfrm>
                    <a:off x="1911927" y="2386131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1D991382-D168-9FA8-78FF-A2951B0BA553}"/>
                      </a:ext>
                    </a:extLst>
                  </p:cNvPr>
                  <p:cNvCxnSpPr/>
                  <p:nvPr/>
                </p:nvCxnSpPr>
                <p:spPr>
                  <a:xfrm>
                    <a:off x="1911927" y="1865956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17D0AFBF-C76E-66D5-9AEE-05FC73E78F15}"/>
                      </a:ext>
                    </a:extLst>
                  </p:cNvPr>
                  <p:cNvCxnSpPr/>
                  <p:nvPr/>
                </p:nvCxnSpPr>
                <p:spPr>
                  <a:xfrm>
                    <a:off x="1911926" y="2917643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E92A481-2F57-FA36-2758-6E6479C2187E}"/>
                    </a:ext>
                  </a:extLst>
                </p:cNvPr>
                <p:cNvSpPr txBox="1"/>
                <p:nvPr/>
              </p:nvSpPr>
              <p:spPr>
                <a:xfrm>
                  <a:off x="1911913" y="1042870"/>
                  <a:ext cx="83882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Table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36E6EAA-4B0C-EBF9-C014-3EBE85C3BFCC}"/>
                    </a:ext>
                  </a:extLst>
                </p:cNvPr>
                <p:cNvSpPr txBox="1"/>
                <p:nvPr/>
              </p:nvSpPr>
              <p:spPr>
                <a:xfrm rot="16200000">
                  <a:off x="1263907" y="2236021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a:rPr>
                    <a:t>Team A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ED5876F-29B6-551A-A343-E46345189488}"/>
                    </a:ext>
                  </a:extLst>
                </p:cNvPr>
                <p:cNvSpPr txBox="1"/>
                <p:nvPr/>
              </p:nvSpPr>
              <p:spPr>
                <a:xfrm rot="5400000">
                  <a:off x="1683315" y="2228464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rPr>
                    <a:t>Team B</a:t>
                  </a:r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93707C0-2D35-FDAE-579B-43009C299FDA}"/>
                  </a:ext>
                </a:extLst>
              </p:cNvPr>
              <p:cNvSpPr txBox="1"/>
              <p:nvPr/>
            </p:nvSpPr>
            <p:spPr>
              <a:xfrm>
                <a:off x="111540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8CD599F3-DA89-859F-7CA8-0A38B870F4C6}"/>
                  </a:ext>
                </a:extLst>
              </p:cNvPr>
              <p:cNvSpPr txBox="1"/>
              <p:nvPr/>
            </p:nvSpPr>
            <p:spPr>
              <a:xfrm>
                <a:off x="111018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2E7BAC8-A9AC-7828-BBE0-2A8D65B1AF0B}"/>
                  </a:ext>
                </a:extLst>
              </p:cNvPr>
              <p:cNvSpPr txBox="1"/>
              <p:nvPr/>
            </p:nvSpPr>
            <p:spPr>
              <a:xfrm>
                <a:off x="111881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FD4BDC3-7706-2812-E24D-0669DB2B6902}"/>
                  </a:ext>
                </a:extLst>
              </p:cNvPr>
              <p:cNvSpPr txBox="1"/>
              <p:nvPr/>
            </p:nvSpPr>
            <p:spPr>
              <a:xfrm>
                <a:off x="112743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98ED6CEB-A5A7-DB22-728F-D8B757795F65}"/>
                  </a:ext>
                </a:extLst>
              </p:cNvPr>
              <p:cNvSpPr txBox="1"/>
              <p:nvPr/>
            </p:nvSpPr>
            <p:spPr>
              <a:xfrm>
                <a:off x="282793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8841772F-F651-4547-6B9D-FC5032E1C562}"/>
                  </a:ext>
                </a:extLst>
              </p:cNvPr>
              <p:cNvSpPr txBox="1"/>
              <p:nvPr/>
            </p:nvSpPr>
            <p:spPr>
              <a:xfrm>
                <a:off x="282271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F8A9E1D-BC59-3682-5FA6-E1974BD2AE67}"/>
                  </a:ext>
                </a:extLst>
              </p:cNvPr>
              <p:cNvSpPr txBox="1"/>
              <p:nvPr/>
            </p:nvSpPr>
            <p:spPr>
              <a:xfrm>
                <a:off x="283134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98B01861-8D48-0912-105A-5D5C3C0C5710}"/>
                  </a:ext>
                </a:extLst>
              </p:cNvPr>
              <p:cNvSpPr txBox="1"/>
              <p:nvPr/>
            </p:nvSpPr>
            <p:spPr>
              <a:xfrm>
                <a:off x="283996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</p:grpSp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00C9DCD-3126-8A5B-5158-9CF5CF7E6FE8}"/>
              </a:ext>
            </a:extLst>
          </p:cNvPr>
          <p:cNvCxnSpPr>
            <a:cxnSpLocks/>
          </p:cNvCxnSpPr>
          <p:nvPr/>
        </p:nvCxnSpPr>
        <p:spPr>
          <a:xfrm>
            <a:off x="661240" y="649904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3FA37FB-DD2B-07EF-6071-E6CC1EB385DD}"/>
              </a:ext>
            </a:extLst>
          </p:cNvPr>
          <p:cNvCxnSpPr>
            <a:cxnSpLocks/>
          </p:cNvCxnSpPr>
          <p:nvPr/>
        </p:nvCxnSpPr>
        <p:spPr>
          <a:xfrm>
            <a:off x="661240" y="3953582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E2A9C86E-C25B-0BB7-9CDF-62F5BC5EF60F}"/>
              </a:ext>
            </a:extLst>
          </p:cNvPr>
          <p:cNvSpPr txBox="1"/>
          <p:nvPr/>
        </p:nvSpPr>
        <p:spPr>
          <a:xfrm>
            <a:off x="309837" y="673209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51306FD-EA15-54EF-09E5-5C06D9E6AB0F}"/>
              </a:ext>
            </a:extLst>
          </p:cNvPr>
          <p:cNvSpPr txBox="1"/>
          <p:nvPr/>
        </p:nvSpPr>
        <p:spPr>
          <a:xfrm>
            <a:off x="309837" y="3963996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1E2D1FB-8A8B-457C-2724-87F8ACF94A09}"/>
              </a:ext>
            </a:extLst>
          </p:cNvPr>
          <p:cNvSpPr txBox="1"/>
          <p:nvPr/>
        </p:nvSpPr>
        <p:spPr>
          <a:xfrm>
            <a:off x="7001169" y="1567648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Geiger Counter</a:t>
            </a:r>
          </a:p>
          <a:p>
            <a:pPr algn="ctr"/>
            <a:r>
              <a:rPr lang="en-US" sz="1400" dirty="0"/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Spectrophotometry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69FF0CB-430F-9024-AD67-D70068448684}"/>
              </a:ext>
            </a:extLst>
          </p:cNvPr>
          <p:cNvSpPr txBox="1"/>
          <p:nvPr/>
        </p:nvSpPr>
        <p:spPr>
          <a:xfrm>
            <a:off x="7001169" y="4810674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Ohm’s Law</a:t>
            </a:r>
          </a:p>
          <a:p>
            <a:pPr algn="ctr"/>
            <a:r>
              <a:rPr lang="en-US" sz="1400" dirty="0"/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Center of Mass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9C30A33-C404-654A-A7B5-D3AE709A1395}"/>
              </a:ext>
            </a:extLst>
          </p:cNvPr>
          <p:cNvSpPr txBox="1"/>
          <p:nvPr/>
        </p:nvSpPr>
        <p:spPr>
          <a:xfrm>
            <a:off x="3102159" y="317395"/>
            <a:ext cx="29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Session 1</a:t>
            </a:r>
          </a:p>
        </p:txBody>
      </p:sp>
    </p:spTree>
    <p:extLst>
      <p:ext uri="{BB962C8B-B14F-4D97-AF65-F5344CB8AC3E}">
        <p14:creationId xmlns:p14="http://schemas.microsoft.com/office/powerpoint/2010/main" val="2566502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88BCA-B151-17D1-A1FA-54E922417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E7F66C46-7EF2-ACC7-57F7-0CF9CEB52C29}"/>
              </a:ext>
            </a:extLst>
          </p:cNvPr>
          <p:cNvGrpSpPr/>
          <p:nvPr/>
        </p:nvGrpSpPr>
        <p:grpSpPr>
          <a:xfrm>
            <a:off x="1555469" y="4254605"/>
            <a:ext cx="5186651" cy="2386130"/>
            <a:chOff x="1978661" y="4111022"/>
            <a:chExt cx="5186651" cy="238613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43BC574-918D-B00A-9FE4-8ED66002F85F}"/>
                </a:ext>
              </a:extLst>
            </p:cNvPr>
            <p:cNvGrpSpPr/>
            <p:nvPr/>
          </p:nvGrpSpPr>
          <p:grpSpPr>
            <a:xfrm>
              <a:off x="1978661" y="4111022"/>
              <a:ext cx="838843" cy="2386130"/>
              <a:chOff x="1978661" y="4111022"/>
              <a:chExt cx="838843" cy="238613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C4A5229C-3C70-FA74-6DA5-28FBDC399E20}"/>
                  </a:ext>
                </a:extLst>
              </p:cNvPr>
              <p:cNvSpPr/>
              <p:nvPr/>
            </p:nvSpPr>
            <p:spPr>
              <a:xfrm>
                <a:off x="1978674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35DDA3C-C26A-3BF5-F303-67832FD02B3B}"/>
                  </a:ext>
                </a:extLst>
              </p:cNvPr>
              <p:cNvSpPr/>
              <p:nvPr/>
            </p:nvSpPr>
            <p:spPr>
              <a:xfrm>
                <a:off x="2398082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DC1A537-27FD-EAF4-436D-47C98A370265}"/>
                  </a:ext>
                </a:extLst>
              </p:cNvPr>
              <p:cNvGrpSpPr/>
              <p:nvPr/>
            </p:nvGrpSpPr>
            <p:grpSpPr>
              <a:xfrm>
                <a:off x="1978674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C273ECD3-ACEF-48E7-F725-76252F70434A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911DFDCB-6C1D-B421-5811-721F917E3112}"/>
                    </a:ext>
                  </a:extLst>
                </p:cNvPr>
                <p:cNvCxnSpPr>
                  <a:stCxn id="48" idx="0"/>
                  <a:endCxn id="48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2223110D-79BA-2AB9-85DB-31976E1431AC}"/>
                    </a:ext>
                  </a:extLst>
                </p:cNvPr>
                <p:cNvCxnSpPr>
                  <a:cxnSpLocks/>
                  <a:stCxn id="48" idx="1"/>
                  <a:endCxn id="48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32DCBE99-B9B6-10B6-F61D-65220217E083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06ED02A-841A-04D3-0ADA-677A4710E5AE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3822DCA-6C99-1DA8-700E-F36985E098AF}"/>
                  </a:ext>
                </a:extLst>
              </p:cNvPr>
              <p:cNvSpPr txBox="1"/>
              <p:nvPr/>
            </p:nvSpPr>
            <p:spPr>
              <a:xfrm>
                <a:off x="1978661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4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6579E74-5A87-4726-CF4A-B2BAED839D5F}"/>
                  </a:ext>
                </a:extLst>
              </p:cNvPr>
              <p:cNvSpPr txBox="1"/>
              <p:nvPr/>
            </p:nvSpPr>
            <p:spPr>
              <a:xfrm rot="16200000">
                <a:off x="1330655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G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C5DF78E-F4A9-D8CA-1EB1-FC7344D8E10C}"/>
                  </a:ext>
                </a:extLst>
              </p:cNvPr>
              <p:cNvSpPr txBox="1"/>
              <p:nvPr/>
            </p:nvSpPr>
            <p:spPr>
              <a:xfrm rot="5400000">
                <a:off x="1750063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H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8E2DDF17-5CA8-83DE-16DA-449ECB3E41FC}"/>
                </a:ext>
              </a:extLst>
            </p:cNvPr>
            <p:cNvGrpSpPr/>
            <p:nvPr/>
          </p:nvGrpSpPr>
          <p:grpSpPr>
            <a:xfrm>
              <a:off x="4152565" y="4111022"/>
              <a:ext cx="838843" cy="2386130"/>
              <a:chOff x="4152565" y="4111022"/>
              <a:chExt cx="838843" cy="238613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5404FF70-B996-6F1B-77FF-3DE80DDB592A}"/>
                  </a:ext>
                </a:extLst>
              </p:cNvPr>
              <p:cNvSpPr/>
              <p:nvPr/>
            </p:nvSpPr>
            <p:spPr>
              <a:xfrm>
                <a:off x="4152578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A4EF63C8-C7EB-966F-91BD-BD932A52D89E}"/>
                  </a:ext>
                </a:extLst>
              </p:cNvPr>
              <p:cNvSpPr/>
              <p:nvPr/>
            </p:nvSpPr>
            <p:spPr>
              <a:xfrm>
                <a:off x="4571986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E782128-BF73-0F98-39F5-A970A9592C78}"/>
                  </a:ext>
                </a:extLst>
              </p:cNvPr>
              <p:cNvGrpSpPr/>
              <p:nvPr/>
            </p:nvGrpSpPr>
            <p:grpSpPr>
              <a:xfrm>
                <a:off x="4152578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294BCA9A-F4D4-E396-8E27-CC921723BD2B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85A52B31-8F12-9351-D7A5-48D5CA7F4140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ACBE944-CF22-D783-EDA1-D621F614ACA6}"/>
                    </a:ext>
                  </a:extLst>
                </p:cNvPr>
                <p:cNvCxnSpPr>
                  <a:cxnSpLocks/>
                  <a:stCxn id="60" idx="1"/>
                  <a:endCxn id="60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C9FFB28F-8F2C-C49C-5048-073F7DD7B30E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8DF2E43-2201-0B15-9086-B4CCD2FBEC93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E690480-84CC-2616-8389-443ACD35C1C4}"/>
                  </a:ext>
                </a:extLst>
              </p:cNvPr>
              <p:cNvSpPr txBox="1"/>
              <p:nvPr/>
            </p:nvSpPr>
            <p:spPr>
              <a:xfrm>
                <a:off x="4152565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5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B5A3A2B-7317-218B-78B1-7251BC7E0CAA}"/>
                  </a:ext>
                </a:extLst>
              </p:cNvPr>
              <p:cNvSpPr txBox="1"/>
              <p:nvPr/>
            </p:nvSpPr>
            <p:spPr>
              <a:xfrm rot="16200000">
                <a:off x="3504559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I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3CC4958-4C5F-77BD-D2E1-16663A6E6062}"/>
                  </a:ext>
                </a:extLst>
              </p:cNvPr>
              <p:cNvSpPr txBox="1"/>
              <p:nvPr/>
            </p:nvSpPr>
            <p:spPr>
              <a:xfrm rot="5400000">
                <a:off x="3923967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J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1860870-CD76-5CA2-2B2A-AB7D018CEAA8}"/>
                </a:ext>
              </a:extLst>
            </p:cNvPr>
            <p:cNvGrpSpPr/>
            <p:nvPr/>
          </p:nvGrpSpPr>
          <p:grpSpPr>
            <a:xfrm>
              <a:off x="6326469" y="4111022"/>
              <a:ext cx="838843" cy="2386130"/>
              <a:chOff x="6326469" y="4111022"/>
              <a:chExt cx="838843" cy="2386130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5A8F4CE-6623-2D96-EC34-11B86DBCFB93}"/>
                  </a:ext>
                </a:extLst>
              </p:cNvPr>
              <p:cNvSpPr/>
              <p:nvPr/>
            </p:nvSpPr>
            <p:spPr>
              <a:xfrm>
                <a:off x="6326482" y="4418970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9203A1B5-0DB2-B131-2B6F-FCEB7304DDD7}"/>
                  </a:ext>
                </a:extLst>
              </p:cNvPr>
              <p:cNvSpPr/>
              <p:nvPr/>
            </p:nvSpPr>
            <p:spPr>
              <a:xfrm>
                <a:off x="6745890" y="4411413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E172721-24C9-00E6-0F5F-482F3BF283EE}"/>
                  </a:ext>
                </a:extLst>
              </p:cNvPr>
              <p:cNvGrpSpPr/>
              <p:nvPr/>
            </p:nvGrpSpPr>
            <p:grpSpPr>
              <a:xfrm>
                <a:off x="6326482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AEC02C5B-2DAC-4EF4-8529-849CD1E71D89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437171E9-5380-2466-735A-F78FFB3563AA}"/>
                    </a:ext>
                  </a:extLst>
                </p:cNvPr>
                <p:cNvCxnSpPr>
                  <a:stCxn id="72" idx="0"/>
                  <a:endCxn id="72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27E6FD8E-68C0-CC62-B528-4FAE297B8B94}"/>
                    </a:ext>
                  </a:extLst>
                </p:cNvPr>
                <p:cNvCxnSpPr>
                  <a:cxnSpLocks/>
                  <a:stCxn id="72" idx="1"/>
                  <a:endCxn id="72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6A0C539C-AEF2-8695-839F-0F88068DA388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C1ADE69C-8B0A-21E0-E816-A04117256588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DB0FD15-2AA9-CBD5-07A6-0E9DE7E7788C}"/>
                  </a:ext>
                </a:extLst>
              </p:cNvPr>
              <p:cNvSpPr txBox="1"/>
              <p:nvPr/>
            </p:nvSpPr>
            <p:spPr>
              <a:xfrm>
                <a:off x="6326469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6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73EE305C-167B-0EBC-8D11-C0FE328214BB}"/>
                  </a:ext>
                </a:extLst>
              </p:cNvPr>
              <p:cNvSpPr txBox="1"/>
              <p:nvPr/>
            </p:nvSpPr>
            <p:spPr>
              <a:xfrm rot="16200000">
                <a:off x="5678463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K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F2A85B2-58DB-C91F-5EE9-CB11B9460F5D}"/>
                  </a:ext>
                </a:extLst>
              </p:cNvPr>
              <p:cNvSpPr txBox="1"/>
              <p:nvPr/>
            </p:nvSpPr>
            <p:spPr>
              <a:xfrm rot="5400000">
                <a:off x="6097871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L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7C3F729-66B7-2107-9D09-4208A1A05A03}"/>
              </a:ext>
            </a:extLst>
          </p:cNvPr>
          <p:cNvGrpSpPr/>
          <p:nvPr/>
        </p:nvGrpSpPr>
        <p:grpSpPr>
          <a:xfrm>
            <a:off x="686993" y="1024607"/>
            <a:ext cx="6055141" cy="2386130"/>
            <a:chOff x="1110185" y="881024"/>
            <a:chExt cx="6055141" cy="238613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858D0D-95A8-689E-5715-72BCA2878565}"/>
                </a:ext>
              </a:extLst>
            </p:cNvPr>
            <p:cNvGrpSpPr/>
            <p:nvPr/>
          </p:nvGrpSpPr>
          <p:grpSpPr>
            <a:xfrm>
              <a:off x="4152579" y="881024"/>
              <a:ext cx="838843" cy="2386130"/>
              <a:chOff x="1911913" y="1042870"/>
              <a:chExt cx="838843" cy="23861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8145B-A94C-7354-47DE-E25BC6151122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5A5D303-39B7-884B-837D-DF42127ACE0F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48E5BAFF-0E21-D527-EC5B-2F2913DF5719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8ED142BD-3821-98E5-09AB-77A4FA3E7953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4D8378D-7828-EAA2-C763-2D7AC116364C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861AD0BF-377D-0E8E-4872-FB824700C14E}"/>
                    </a:ext>
                  </a:extLst>
                </p:cNvPr>
                <p:cNvCxnSpPr>
                  <a:cxnSpLocks/>
                  <a:stCxn id="23" idx="1"/>
                  <a:endCxn id="23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74C4D5B-EEEC-6A12-42FB-13B2F2166280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169E2884-A631-7C1C-DBF4-86A64F1C3806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B4B3AA-2CCE-D77A-204A-42242880A051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F107382-A3AF-503C-4053-0BB9E70144CE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Team C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E72FAE4-4236-8A74-C529-3BCB9EE8B0B7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D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9D50E10-9589-F075-2E6A-0A76459AB5DE}"/>
                </a:ext>
              </a:extLst>
            </p:cNvPr>
            <p:cNvGrpSpPr/>
            <p:nvPr/>
          </p:nvGrpSpPr>
          <p:grpSpPr>
            <a:xfrm>
              <a:off x="6326483" y="881024"/>
              <a:ext cx="838843" cy="2386130"/>
              <a:chOff x="1911913" y="1042870"/>
              <a:chExt cx="838843" cy="238613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410601D-3800-0EDF-7B16-7A9DD0DE8AD4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7B06086-A591-4680-2AF2-3D4A5018CE10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53CF52E-7505-106D-D8D5-3C4FC2E64AFD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205474FF-4E04-891C-F2FC-91E3D36616A8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D64DA736-F298-75CC-B97C-14FA0761DC68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D53C46C0-DE27-801C-513A-26CA2CC2D35B}"/>
                    </a:ext>
                  </a:extLst>
                </p:cNvPr>
                <p:cNvCxnSpPr>
                  <a:cxnSpLocks/>
                  <a:stCxn id="35" idx="1"/>
                  <a:endCxn id="35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9C7406DA-7282-D6D8-6B63-4DBA597EAEC9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176CC3D5-F2EE-9B65-3536-1BAFCD14A4B5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2C96539-8329-B227-7F8B-5A67F54773EC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9703681-92FE-589F-E1F5-91F188AC961E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Team E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DC86605-C609-9F97-D018-6FEFD9DC05BE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F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2BAE54A6-4C2E-4793-023E-0A9192EF9EBB}"/>
                </a:ext>
              </a:extLst>
            </p:cNvPr>
            <p:cNvGrpSpPr/>
            <p:nvPr/>
          </p:nvGrpSpPr>
          <p:grpSpPr>
            <a:xfrm>
              <a:off x="1110185" y="881024"/>
              <a:ext cx="2589648" cy="2386130"/>
              <a:chOff x="1110185" y="881024"/>
              <a:chExt cx="2589648" cy="238613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B3C6D3B-D5E0-C132-F69A-D238FDCBE8FA}"/>
                  </a:ext>
                </a:extLst>
              </p:cNvPr>
              <p:cNvGrpSpPr/>
              <p:nvPr/>
            </p:nvGrpSpPr>
            <p:grpSpPr>
              <a:xfrm>
                <a:off x="1978675" y="881024"/>
                <a:ext cx="838843" cy="2386130"/>
                <a:chOff x="1911913" y="1042870"/>
                <a:chExt cx="838843" cy="238613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DFDEFA30-BCA7-2FB0-C743-A9280F957395}"/>
                    </a:ext>
                  </a:extLst>
                </p:cNvPr>
                <p:cNvSpPr/>
                <p:nvPr/>
              </p:nvSpPr>
              <p:spPr>
                <a:xfrm>
                  <a:off x="1911926" y="1350818"/>
                  <a:ext cx="419408" cy="2078182"/>
                </a:xfrm>
                <a:prstGeom prst="rect">
                  <a:avLst/>
                </a:prstGeom>
                <a:solidFill>
                  <a:schemeClr val="tx2">
                    <a:lumMod val="10000"/>
                    <a:lumOff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5532FB94-843F-9390-3742-5B9469514FFB}"/>
                    </a:ext>
                  </a:extLst>
                </p:cNvPr>
                <p:cNvSpPr/>
                <p:nvPr/>
              </p:nvSpPr>
              <p:spPr>
                <a:xfrm>
                  <a:off x="2331334" y="1343261"/>
                  <a:ext cx="419408" cy="2078182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0320188-2891-68A6-2B53-776CFB8C1B3C}"/>
                    </a:ext>
                  </a:extLst>
                </p:cNvPr>
                <p:cNvGrpSpPr/>
                <p:nvPr/>
              </p:nvGrpSpPr>
              <p:grpSpPr>
                <a:xfrm>
                  <a:off x="1911926" y="1350818"/>
                  <a:ext cx="838830" cy="2070625"/>
                  <a:chOff x="1911926" y="1350818"/>
                  <a:chExt cx="838830" cy="2070625"/>
                </a:xfrm>
              </p:grpSpPr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BF80085A-4A71-1221-66CF-C16CC77D2C6D}"/>
                      </a:ext>
                    </a:extLst>
                  </p:cNvPr>
                  <p:cNvSpPr/>
                  <p:nvPr/>
                </p:nvSpPr>
                <p:spPr>
                  <a:xfrm>
                    <a:off x="1911927" y="1350818"/>
                    <a:ext cx="838829" cy="2070625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" name="Straight Connector 3">
                    <a:extLst>
                      <a:ext uri="{FF2B5EF4-FFF2-40B4-BE49-F238E27FC236}">
                        <a16:creationId xmlns:a16="http://schemas.microsoft.com/office/drawing/2014/main" id="{44B55D2D-52BD-2BCA-5626-31DD9BF42E45}"/>
                      </a:ext>
                    </a:extLst>
                  </p:cNvPr>
                  <p:cNvCxnSpPr>
                    <a:stCxn id="2" idx="0"/>
                    <a:endCxn id="2" idx="2"/>
                  </p:cNvCxnSpPr>
                  <p:nvPr/>
                </p:nvCxnSpPr>
                <p:spPr>
                  <a:xfrm>
                    <a:off x="2331342" y="1350818"/>
                    <a:ext cx="0" cy="2070625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B9AD63A9-98A4-06CF-7CA6-16700A0328B3}"/>
                      </a:ext>
                    </a:extLst>
                  </p:cNvPr>
                  <p:cNvCxnSpPr>
                    <a:cxnSpLocks/>
                    <a:stCxn id="2" idx="1"/>
                    <a:endCxn id="2" idx="3"/>
                  </p:cNvCxnSpPr>
                  <p:nvPr/>
                </p:nvCxnSpPr>
                <p:spPr>
                  <a:xfrm>
                    <a:off x="1911927" y="2386131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796CA4F9-6C60-28CC-1850-1F069E99F05F}"/>
                      </a:ext>
                    </a:extLst>
                  </p:cNvPr>
                  <p:cNvCxnSpPr/>
                  <p:nvPr/>
                </p:nvCxnSpPr>
                <p:spPr>
                  <a:xfrm>
                    <a:off x="1911927" y="1865956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9D630863-6C5B-E7DE-054A-A868A66A8A0C}"/>
                      </a:ext>
                    </a:extLst>
                  </p:cNvPr>
                  <p:cNvCxnSpPr/>
                  <p:nvPr/>
                </p:nvCxnSpPr>
                <p:spPr>
                  <a:xfrm>
                    <a:off x="1911926" y="2917643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AFC01D3-5808-23B9-00F8-B5420DD5AB5A}"/>
                    </a:ext>
                  </a:extLst>
                </p:cNvPr>
                <p:cNvSpPr txBox="1"/>
                <p:nvPr/>
              </p:nvSpPr>
              <p:spPr>
                <a:xfrm>
                  <a:off x="1911913" y="1042870"/>
                  <a:ext cx="83882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Table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97F0E94-86D9-608A-9BB0-D518FEF055EF}"/>
                    </a:ext>
                  </a:extLst>
                </p:cNvPr>
                <p:cNvSpPr txBox="1"/>
                <p:nvPr/>
              </p:nvSpPr>
              <p:spPr>
                <a:xfrm rot="16200000">
                  <a:off x="1263907" y="2236021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tx2">
                          <a:lumMod val="50000"/>
                          <a:lumOff val="50000"/>
                        </a:schemeClr>
                      </a:solidFill>
                    </a:rPr>
                    <a:t>Team A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684AE69-7A3D-6A34-5162-C4439334FC2E}"/>
                    </a:ext>
                  </a:extLst>
                </p:cNvPr>
                <p:cNvSpPr txBox="1"/>
                <p:nvPr/>
              </p:nvSpPr>
              <p:spPr>
                <a:xfrm rot="5400000">
                  <a:off x="1683315" y="2228464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rPr>
                    <a:t>Team B</a:t>
                  </a:r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DB3C22F-687F-902B-E5A3-1E3595CCFD3C}"/>
                  </a:ext>
                </a:extLst>
              </p:cNvPr>
              <p:cNvSpPr txBox="1"/>
              <p:nvPr/>
            </p:nvSpPr>
            <p:spPr>
              <a:xfrm>
                <a:off x="111540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A070192-5E88-4E92-9AA8-5B487559DFF3}"/>
                  </a:ext>
                </a:extLst>
              </p:cNvPr>
              <p:cNvSpPr txBox="1"/>
              <p:nvPr/>
            </p:nvSpPr>
            <p:spPr>
              <a:xfrm>
                <a:off x="111018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2D2B20C-40F3-60C7-F4DA-D2F539912FE1}"/>
                  </a:ext>
                </a:extLst>
              </p:cNvPr>
              <p:cNvSpPr txBox="1"/>
              <p:nvPr/>
            </p:nvSpPr>
            <p:spPr>
              <a:xfrm>
                <a:off x="111881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C6C144C6-045E-CF81-23CE-B189EEBE75A9}"/>
                  </a:ext>
                </a:extLst>
              </p:cNvPr>
              <p:cNvSpPr txBox="1"/>
              <p:nvPr/>
            </p:nvSpPr>
            <p:spPr>
              <a:xfrm>
                <a:off x="112743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FEC1759-94AB-C42F-E404-0E9BA49DE058}"/>
                  </a:ext>
                </a:extLst>
              </p:cNvPr>
              <p:cNvSpPr txBox="1"/>
              <p:nvPr/>
            </p:nvSpPr>
            <p:spPr>
              <a:xfrm>
                <a:off x="282793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D1DE208-3DEA-EC53-EA18-517DCA046C86}"/>
                  </a:ext>
                </a:extLst>
              </p:cNvPr>
              <p:cNvSpPr txBox="1"/>
              <p:nvPr/>
            </p:nvSpPr>
            <p:spPr>
              <a:xfrm>
                <a:off x="282271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273659D-A2DF-C810-4ECC-F510EE255997}"/>
                  </a:ext>
                </a:extLst>
              </p:cNvPr>
              <p:cNvSpPr txBox="1"/>
              <p:nvPr/>
            </p:nvSpPr>
            <p:spPr>
              <a:xfrm>
                <a:off x="283134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114BFDE-F037-0373-5FE9-B388F869C70F}"/>
                  </a:ext>
                </a:extLst>
              </p:cNvPr>
              <p:cNvSpPr txBox="1"/>
              <p:nvPr/>
            </p:nvSpPr>
            <p:spPr>
              <a:xfrm>
                <a:off x="283996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</p:grpSp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31B5899-5808-F9A9-BF3F-E81F29EA8164}"/>
              </a:ext>
            </a:extLst>
          </p:cNvPr>
          <p:cNvCxnSpPr>
            <a:cxnSpLocks/>
          </p:cNvCxnSpPr>
          <p:nvPr/>
        </p:nvCxnSpPr>
        <p:spPr>
          <a:xfrm>
            <a:off x="661240" y="649904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EC41460-355C-B59E-177F-09045D5E7271}"/>
              </a:ext>
            </a:extLst>
          </p:cNvPr>
          <p:cNvCxnSpPr>
            <a:cxnSpLocks/>
          </p:cNvCxnSpPr>
          <p:nvPr/>
        </p:nvCxnSpPr>
        <p:spPr>
          <a:xfrm>
            <a:off x="661240" y="3953582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5B80021E-373D-2658-5690-D2E2835E3BCB}"/>
              </a:ext>
            </a:extLst>
          </p:cNvPr>
          <p:cNvSpPr txBox="1"/>
          <p:nvPr/>
        </p:nvSpPr>
        <p:spPr>
          <a:xfrm>
            <a:off x="309837" y="673209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62CDCA0-D133-0A10-0970-B473F3DE1D1C}"/>
              </a:ext>
            </a:extLst>
          </p:cNvPr>
          <p:cNvSpPr txBox="1"/>
          <p:nvPr/>
        </p:nvSpPr>
        <p:spPr>
          <a:xfrm>
            <a:off x="309837" y="3963996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1409AE2-0AFE-6451-DD1D-DC6858CE061F}"/>
              </a:ext>
            </a:extLst>
          </p:cNvPr>
          <p:cNvSpPr txBox="1"/>
          <p:nvPr/>
        </p:nvSpPr>
        <p:spPr>
          <a:xfrm>
            <a:off x="7001169" y="1567648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Geiger Counter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Spectrophotometry</a:t>
            </a:r>
          </a:p>
          <a:p>
            <a:pPr algn="ctr"/>
            <a:r>
              <a:rPr lang="en-US" sz="1400" dirty="0"/>
              <a:t>(50 Mins)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D3B5EA7-E613-9257-9C6F-DF0B21FD6FAF}"/>
              </a:ext>
            </a:extLst>
          </p:cNvPr>
          <p:cNvSpPr txBox="1"/>
          <p:nvPr/>
        </p:nvSpPr>
        <p:spPr>
          <a:xfrm>
            <a:off x="7001169" y="4810674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Ohm’s Law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Center of Mass</a:t>
            </a:r>
          </a:p>
          <a:p>
            <a:pPr algn="ctr"/>
            <a:r>
              <a:rPr lang="en-US" sz="1400" dirty="0"/>
              <a:t>(50 Mins)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E6E2E0B-9F9A-EFAE-E508-FCFC8D20D163}"/>
              </a:ext>
            </a:extLst>
          </p:cNvPr>
          <p:cNvSpPr txBox="1"/>
          <p:nvPr/>
        </p:nvSpPr>
        <p:spPr>
          <a:xfrm>
            <a:off x="3102159" y="317395"/>
            <a:ext cx="29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132999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9AE7A-B03F-76F9-2DE4-17FC33E75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738F3A00-0635-2E2A-E1DD-332F0791423C}"/>
              </a:ext>
            </a:extLst>
          </p:cNvPr>
          <p:cNvGrpSpPr/>
          <p:nvPr/>
        </p:nvGrpSpPr>
        <p:grpSpPr>
          <a:xfrm>
            <a:off x="1555469" y="4254605"/>
            <a:ext cx="5186651" cy="2386130"/>
            <a:chOff x="1978661" y="4111022"/>
            <a:chExt cx="5186651" cy="238613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635AE351-5AE0-3DB4-91FA-3686596A9A7B}"/>
                </a:ext>
              </a:extLst>
            </p:cNvPr>
            <p:cNvGrpSpPr/>
            <p:nvPr/>
          </p:nvGrpSpPr>
          <p:grpSpPr>
            <a:xfrm>
              <a:off x="1978661" y="4111022"/>
              <a:ext cx="838843" cy="2386130"/>
              <a:chOff x="1978661" y="4111022"/>
              <a:chExt cx="838843" cy="238613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F267B34-56F6-CC52-27CE-6BC1663F938D}"/>
                  </a:ext>
                </a:extLst>
              </p:cNvPr>
              <p:cNvSpPr/>
              <p:nvPr/>
            </p:nvSpPr>
            <p:spPr>
              <a:xfrm>
                <a:off x="1978674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907097C-C57E-EFC2-FC00-0DEB23121BDD}"/>
                  </a:ext>
                </a:extLst>
              </p:cNvPr>
              <p:cNvSpPr/>
              <p:nvPr/>
            </p:nvSpPr>
            <p:spPr>
              <a:xfrm>
                <a:off x="2398082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DB701B41-15C2-9016-7F4B-FA947ACCF6C4}"/>
                  </a:ext>
                </a:extLst>
              </p:cNvPr>
              <p:cNvGrpSpPr/>
              <p:nvPr/>
            </p:nvGrpSpPr>
            <p:grpSpPr>
              <a:xfrm>
                <a:off x="1978674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5DA6F041-1FA1-5EDA-3EBF-9B5D39B827A3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8828885D-C0B0-89B4-B29E-29CEDE7FADBA}"/>
                    </a:ext>
                  </a:extLst>
                </p:cNvPr>
                <p:cNvCxnSpPr>
                  <a:stCxn id="48" idx="0"/>
                  <a:endCxn id="48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C459A791-F8DC-03FC-94FC-14CBDB5F1BBC}"/>
                    </a:ext>
                  </a:extLst>
                </p:cNvPr>
                <p:cNvCxnSpPr>
                  <a:cxnSpLocks/>
                  <a:stCxn id="48" idx="1"/>
                  <a:endCxn id="48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43B28EB3-757E-5794-4A34-04A2AB8A520F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669BF3C0-EA73-A8F0-0679-F8E2CB409FCA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EDD9ACB-F09B-4247-80AA-10D9B44A95D3}"/>
                  </a:ext>
                </a:extLst>
              </p:cNvPr>
              <p:cNvSpPr txBox="1"/>
              <p:nvPr/>
            </p:nvSpPr>
            <p:spPr>
              <a:xfrm>
                <a:off x="1978661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4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32E474A-6530-839A-5EF3-F96641CED498}"/>
                  </a:ext>
                </a:extLst>
              </p:cNvPr>
              <p:cNvSpPr txBox="1"/>
              <p:nvPr/>
            </p:nvSpPr>
            <p:spPr>
              <a:xfrm rot="16200000">
                <a:off x="1330655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A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8523D8B-DD25-3F11-9186-3F935352C37D}"/>
                  </a:ext>
                </a:extLst>
              </p:cNvPr>
              <p:cNvSpPr txBox="1"/>
              <p:nvPr/>
            </p:nvSpPr>
            <p:spPr>
              <a:xfrm rot="5400000">
                <a:off x="1750063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B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CF3C06B-A687-79CE-9353-19E29B8C59D8}"/>
                </a:ext>
              </a:extLst>
            </p:cNvPr>
            <p:cNvGrpSpPr/>
            <p:nvPr/>
          </p:nvGrpSpPr>
          <p:grpSpPr>
            <a:xfrm>
              <a:off x="4152565" y="4111022"/>
              <a:ext cx="838843" cy="2386130"/>
              <a:chOff x="4152565" y="4111022"/>
              <a:chExt cx="838843" cy="238613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77CA5B8-1353-A7BF-1FEC-082132C054B4}"/>
                  </a:ext>
                </a:extLst>
              </p:cNvPr>
              <p:cNvSpPr/>
              <p:nvPr/>
            </p:nvSpPr>
            <p:spPr>
              <a:xfrm>
                <a:off x="4152578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76FD291C-3220-8E19-736F-A08AA942B94F}"/>
                  </a:ext>
                </a:extLst>
              </p:cNvPr>
              <p:cNvSpPr/>
              <p:nvPr/>
            </p:nvSpPr>
            <p:spPr>
              <a:xfrm>
                <a:off x="4571986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906A1C4C-AAAB-2C23-1B2A-6EA4CA800298}"/>
                  </a:ext>
                </a:extLst>
              </p:cNvPr>
              <p:cNvGrpSpPr/>
              <p:nvPr/>
            </p:nvGrpSpPr>
            <p:grpSpPr>
              <a:xfrm>
                <a:off x="4152578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861EAE9E-C010-9479-C395-0FA0C8BDD3FC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AC594CB-E8A8-32CE-02DD-DF1BE79775AE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CBFA269-057A-6844-D6FE-1545A8D83EE2}"/>
                    </a:ext>
                  </a:extLst>
                </p:cNvPr>
                <p:cNvCxnSpPr>
                  <a:cxnSpLocks/>
                  <a:stCxn id="60" idx="1"/>
                  <a:endCxn id="60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D9744E35-CC47-2F09-ED65-557D2E2BFC2E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498078D-DA8C-7878-EE8D-B0C889C5C921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4F60398-C4BD-19CF-15C1-EF19454FD338}"/>
                  </a:ext>
                </a:extLst>
              </p:cNvPr>
              <p:cNvSpPr txBox="1"/>
              <p:nvPr/>
            </p:nvSpPr>
            <p:spPr>
              <a:xfrm>
                <a:off x="4152565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5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C29E712-FA62-86D1-A9E0-2939D5B3ADC3}"/>
                  </a:ext>
                </a:extLst>
              </p:cNvPr>
              <p:cNvSpPr txBox="1"/>
              <p:nvPr/>
            </p:nvSpPr>
            <p:spPr>
              <a:xfrm rot="16200000">
                <a:off x="3504559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C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04CF587-C51B-FB36-12FC-CC5D50C0B278}"/>
                  </a:ext>
                </a:extLst>
              </p:cNvPr>
              <p:cNvSpPr txBox="1"/>
              <p:nvPr/>
            </p:nvSpPr>
            <p:spPr>
              <a:xfrm rot="5400000">
                <a:off x="3923967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D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8637AA13-83C1-1ECE-BD98-522E656AF01C}"/>
                </a:ext>
              </a:extLst>
            </p:cNvPr>
            <p:cNvGrpSpPr/>
            <p:nvPr/>
          </p:nvGrpSpPr>
          <p:grpSpPr>
            <a:xfrm>
              <a:off x="6326469" y="4111022"/>
              <a:ext cx="838843" cy="2386130"/>
              <a:chOff x="6326469" y="4111022"/>
              <a:chExt cx="838843" cy="2386130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28B8A06-30DC-05D7-5FCD-BA02738C2ECA}"/>
                  </a:ext>
                </a:extLst>
              </p:cNvPr>
              <p:cNvSpPr/>
              <p:nvPr/>
            </p:nvSpPr>
            <p:spPr>
              <a:xfrm>
                <a:off x="6326482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A75C320-7445-280B-B235-F7505B8CB8DB}"/>
                  </a:ext>
                </a:extLst>
              </p:cNvPr>
              <p:cNvSpPr/>
              <p:nvPr/>
            </p:nvSpPr>
            <p:spPr>
              <a:xfrm>
                <a:off x="6745890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D347F2B-BA30-BC91-5A8B-06ED41386BEA}"/>
                  </a:ext>
                </a:extLst>
              </p:cNvPr>
              <p:cNvGrpSpPr/>
              <p:nvPr/>
            </p:nvGrpSpPr>
            <p:grpSpPr>
              <a:xfrm>
                <a:off x="6326482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AE911976-C63F-0EE7-81A5-4A7D6E8D1CE4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D9EE82A7-0E9F-EC2A-7080-57D9EC701A77}"/>
                    </a:ext>
                  </a:extLst>
                </p:cNvPr>
                <p:cNvCxnSpPr>
                  <a:stCxn id="72" idx="0"/>
                  <a:endCxn id="72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D0925FF1-1129-5C8D-B8C2-07728466C547}"/>
                    </a:ext>
                  </a:extLst>
                </p:cNvPr>
                <p:cNvCxnSpPr>
                  <a:cxnSpLocks/>
                  <a:stCxn id="72" idx="1"/>
                  <a:endCxn id="72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A7ABE717-74D2-2F5A-DDD5-6C774CB0632E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67A37C56-9203-E40E-7987-B6D471F7B819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170E8CE-AAF8-5EE7-4951-CC6DDBC42C3E}"/>
                  </a:ext>
                </a:extLst>
              </p:cNvPr>
              <p:cNvSpPr txBox="1"/>
              <p:nvPr/>
            </p:nvSpPr>
            <p:spPr>
              <a:xfrm>
                <a:off x="6326469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6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F2A9190-5484-C3FB-6F36-BFB2D88A23CC}"/>
                  </a:ext>
                </a:extLst>
              </p:cNvPr>
              <p:cNvSpPr txBox="1"/>
              <p:nvPr/>
            </p:nvSpPr>
            <p:spPr>
              <a:xfrm rot="16200000">
                <a:off x="5678463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E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A6F863D-5A64-38C1-54A3-3170BE11DD61}"/>
                  </a:ext>
                </a:extLst>
              </p:cNvPr>
              <p:cNvSpPr txBox="1"/>
              <p:nvPr/>
            </p:nvSpPr>
            <p:spPr>
              <a:xfrm rot="5400000">
                <a:off x="6097871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F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02C5346-2B0D-9875-E112-A030F26D6278}"/>
              </a:ext>
            </a:extLst>
          </p:cNvPr>
          <p:cNvGrpSpPr/>
          <p:nvPr/>
        </p:nvGrpSpPr>
        <p:grpSpPr>
          <a:xfrm>
            <a:off x="686993" y="1024607"/>
            <a:ext cx="6055141" cy="2386130"/>
            <a:chOff x="1110185" y="881024"/>
            <a:chExt cx="6055141" cy="238613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C31F5F2-F50B-9227-E35B-A317570D3C06}"/>
                </a:ext>
              </a:extLst>
            </p:cNvPr>
            <p:cNvGrpSpPr/>
            <p:nvPr/>
          </p:nvGrpSpPr>
          <p:grpSpPr>
            <a:xfrm>
              <a:off x="4152579" y="881024"/>
              <a:ext cx="838843" cy="2386130"/>
              <a:chOff x="1911913" y="1042870"/>
              <a:chExt cx="838843" cy="23861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EA2BDC4-B865-5359-F791-CF70998F8860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FCED40B-2F6D-484E-F4B6-D9D06939F1B8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3E9C7FAC-998D-D35E-05CA-A14EBA86618E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3A8131C-A6C1-9133-DDF1-C8D63D402E99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ADC1F9EB-59B7-8750-4AC5-EC18750517E3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17ACBD60-36AF-5484-4D36-4C0031D08C25}"/>
                    </a:ext>
                  </a:extLst>
                </p:cNvPr>
                <p:cNvCxnSpPr>
                  <a:cxnSpLocks/>
                  <a:stCxn id="23" idx="1"/>
                  <a:endCxn id="23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B49456E5-3504-1DD0-0C95-431ACA496984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34DB54-4C5A-BA8B-C837-20A5B869E703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C089B3F-AAAD-8B06-AC43-B208131925B3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D9626F6-B086-6189-65BF-4C9E55F2B99F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I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D7B79D4-552D-2ED8-19AE-E1602610CF1F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J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855B9E3-7869-7FE6-1027-AF55425C52A3}"/>
                </a:ext>
              </a:extLst>
            </p:cNvPr>
            <p:cNvGrpSpPr/>
            <p:nvPr/>
          </p:nvGrpSpPr>
          <p:grpSpPr>
            <a:xfrm>
              <a:off x="6326483" y="881024"/>
              <a:ext cx="838843" cy="2386130"/>
              <a:chOff x="1911913" y="1042870"/>
              <a:chExt cx="838843" cy="238613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2B6829B-FA17-8B11-9F0E-5EFFDA62C3A4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32EAA9E-6C1F-FFCE-FA23-D7F37A8942D6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EAEA0FB3-5F5A-1406-A73C-719FC6029333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04A3B83C-5C8D-E8C0-1956-55BD15B4BFB6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219699CC-41E4-053B-2391-12D4A5DFCF5B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9EEA514D-FA3E-B391-B021-950B4F58200D}"/>
                    </a:ext>
                  </a:extLst>
                </p:cNvPr>
                <p:cNvCxnSpPr>
                  <a:cxnSpLocks/>
                  <a:stCxn id="35" idx="1"/>
                  <a:endCxn id="35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141FC23-4002-C28C-CECF-1ECA1AD11FE2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14BF80FD-4117-B631-7B3E-0ED410206774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FF70C27-72AB-A2FC-AA8C-7F9C245EE668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4AAA408-1006-B07B-9DBC-0958BA941249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K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648D8E6-ECA9-667F-9CF9-876E5D69C69F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L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6E590091-EF2A-61D3-C0BB-22906B7F9BF9}"/>
                </a:ext>
              </a:extLst>
            </p:cNvPr>
            <p:cNvGrpSpPr/>
            <p:nvPr/>
          </p:nvGrpSpPr>
          <p:grpSpPr>
            <a:xfrm>
              <a:off x="1110185" y="881024"/>
              <a:ext cx="2589648" cy="2386130"/>
              <a:chOff x="1110185" y="881024"/>
              <a:chExt cx="2589648" cy="238613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21B879F-948F-C392-5A25-E3E8D4EE05E8}"/>
                  </a:ext>
                </a:extLst>
              </p:cNvPr>
              <p:cNvGrpSpPr/>
              <p:nvPr/>
            </p:nvGrpSpPr>
            <p:grpSpPr>
              <a:xfrm>
                <a:off x="1978675" y="881024"/>
                <a:ext cx="838843" cy="2386130"/>
                <a:chOff x="1911913" y="1042870"/>
                <a:chExt cx="838843" cy="238613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D820FDF3-5A76-DA3E-7F06-B8DAB9A12225}"/>
                    </a:ext>
                  </a:extLst>
                </p:cNvPr>
                <p:cNvSpPr/>
                <p:nvPr/>
              </p:nvSpPr>
              <p:spPr>
                <a:xfrm>
                  <a:off x="1911926" y="1350818"/>
                  <a:ext cx="419408" cy="207818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86E8151F-0A31-3371-A26C-DF8C72A04959}"/>
                    </a:ext>
                  </a:extLst>
                </p:cNvPr>
                <p:cNvSpPr/>
                <p:nvPr/>
              </p:nvSpPr>
              <p:spPr>
                <a:xfrm>
                  <a:off x="2331334" y="1343261"/>
                  <a:ext cx="419408" cy="2078182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D309BDC6-377F-DB25-A4B5-3C72789C68BF}"/>
                    </a:ext>
                  </a:extLst>
                </p:cNvPr>
                <p:cNvGrpSpPr/>
                <p:nvPr/>
              </p:nvGrpSpPr>
              <p:grpSpPr>
                <a:xfrm>
                  <a:off x="1911926" y="1350818"/>
                  <a:ext cx="838830" cy="2070625"/>
                  <a:chOff x="1911926" y="1350818"/>
                  <a:chExt cx="838830" cy="2070625"/>
                </a:xfrm>
              </p:grpSpPr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9009FA13-0AE3-20C7-1C43-B1803661722A}"/>
                      </a:ext>
                    </a:extLst>
                  </p:cNvPr>
                  <p:cNvSpPr/>
                  <p:nvPr/>
                </p:nvSpPr>
                <p:spPr>
                  <a:xfrm>
                    <a:off x="1911927" y="1350818"/>
                    <a:ext cx="838829" cy="2070625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" name="Straight Connector 3">
                    <a:extLst>
                      <a:ext uri="{FF2B5EF4-FFF2-40B4-BE49-F238E27FC236}">
                        <a16:creationId xmlns:a16="http://schemas.microsoft.com/office/drawing/2014/main" id="{DAF1640F-31CE-CD2E-8294-A815B8333868}"/>
                      </a:ext>
                    </a:extLst>
                  </p:cNvPr>
                  <p:cNvCxnSpPr>
                    <a:stCxn id="2" idx="0"/>
                    <a:endCxn id="2" idx="2"/>
                  </p:cNvCxnSpPr>
                  <p:nvPr/>
                </p:nvCxnSpPr>
                <p:spPr>
                  <a:xfrm>
                    <a:off x="2331342" y="1350818"/>
                    <a:ext cx="0" cy="2070625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69C88B3C-8330-A758-51E5-3A9F8D1EF3B3}"/>
                      </a:ext>
                    </a:extLst>
                  </p:cNvPr>
                  <p:cNvCxnSpPr>
                    <a:cxnSpLocks/>
                    <a:stCxn id="2" idx="1"/>
                    <a:endCxn id="2" idx="3"/>
                  </p:cNvCxnSpPr>
                  <p:nvPr/>
                </p:nvCxnSpPr>
                <p:spPr>
                  <a:xfrm>
                    <a:off x="1911927" y="2386131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097C9666-3A5E-8F28-921B-1C1A07EB92DC}"/>
                      </a:ext>
                    </a:extLst>
                  </p:cNvPr>
                  <p:cNvCxnSpPr/>
                  <p:nvPr/>
                </p:nvCxnSpPr>
                <p:spPr>
                  <a:xfrm>
                    <a:off x="1911927" y="1865956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5FFA6CA6-E710-B1B5-A784-C657FB2D248A}"/>
                      </a:ext>
                    </a:extLst>
                  </p:cNvPr>
                  <p:cNvCxnSpPr/>
                  <p:nvPr/>
                </p:nvCxnSpPr>
                <p:spPr>
                  <a:xfrm>
                    <a:off x="1911926" y="2917643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A9985B5-D984-5F8B-EBC1-B8368CE45853}"/>
                    </a:ext>
                  </a:extLst>
                </p:cNvPr>
                <p:cNvSpPr txBox="1"/>
                <p:nvPr/>
              </p:nvSpPr>
              <p:spPr>
                <a:xfrm>
                  <a:off x="1911913" y="1042870"/>
                  <a:ext cx="83882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Table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E19C602-F026-0A26-471E-A7519E38D75C}"/>
                    </a:ext>
                  </a:extLst>
                </p:cNvPr>
                <p:cNvSpPr txBox="1"/>
                <p:nvPr/>
              </p:nvSpPr>
              <p:spPr>
                <a:xfrm rot="16200000">
                  <a:off x="1263907" y="2236021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Team G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F63F6CF-42EA-1A9C-D6D8-EA5518B850A5}"/>
                    </a:ext>
                  </a:extLst>
                </p:cNvPr>
                <p:cNvSpPr txBox="1"/>
                <p:nvPr/>
              </p:nvSpPr>
              <p:spPr>
                <a:xfrm rot="5400000">
                  <a:off x="1683315" y="2228464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rPr>
                    <a:t>Team H</a:t>
                  </a:r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6A58A200-FCCE-0092-4972-5BA111F0B503}"/>
                  </a:ext>
                </a:extLst>
              </p:cNvPr>
              <p:cNvSpPr txBox="1"/>
              <p:nvPr/>
            </p:nvSpPr>
            <p:spPr>
              <a:xfrm>
                <a:off x="111540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F363AE4-BE23-CF35-E486-C9CAF429F882}"/>
                  </a:ext>
                </a:extLst>
              </p:cNvPr>
              <p:cNvSpPr txBox="1"/>
              <p:nvPr/>
            </p:nvSpPr>
            <p:spPr>
              <a:xfrm>
                <a:off x="111018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2C22A4E2-FFC5-5328-8456-5CAB794D49C0}"/>
                  </a:ext>
                </a:extLst>
              </p:cNvPr>
              <p:cNvSpPr txBox="1"/>
              <p:nvPr/>
            </p:nvSpPr>
            <p:spPr>
              <a:xfrm>
                <a:off x="111881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5659DBEF-2032-63F6-DDFE-E41DFA46110E}"/>
                  </a:ext>
                </a:extLst>
              </p:cNvPr>
              <p:cNvSpPr txBox="1"/>
              <p:nvPr/>
            </p:nvSpPr>
            <p:spPr>
              <a:xfrm>
                <a:off x="112743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88AA15C8-1A27-7EBD-EEAE-7AD35B9CDD5E}"/>
                  </a:ext>
                </a:extLst>
              </p:cNvPr>
              <p:cNvSpPr txBox="1"/>
              <p:nvPr/>
            </p:nvSpPr>
            <p:spPr>
              <a:xfrm>
                <a:off x="282793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029B825-6F86-C960-F853-5539F25B5F37}"/>
                  </a:ext>
                </a:extLst>
              </p:cNvPr>
              <p:cNvSpPr txBox="1"/>
              <p:nvPr/>
            </p:nvSpPr>
            <p:spPr>
              <a:xfrm>
                <a:off x="282271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EE2021FC-357F-AFFC-79BA-ED8BE2E254DA}"/>
                  </a:ext>
                </a:extLst>
              </p:cNvPr>
              <p:cNvSpPr txBox="1"/>
              <p:nvPr/>
            </p:nvSpPr>
            <p:spPr>
              <a:xfrm>
                <a:off x="283134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10572C9-7AB1-65D4-86E6-894A176B21B6}"/>
                  </a:ext>
                </a:extLst>
              </p:cNvPr>
              <p:cNvSpPr txBox="1"/>
              <p:nvPr/>
            </p:nvSpPr>
            <p:spPr>
              <a:xfrm>
                <a:off x="283996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</p:grpSp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F772613-EBDE-98CA-041B-34F8207D8004}"/>
              </a:ext>
            </a:extLst>
          </p:cNvPr>
          <p:cNvCxnSpPr>
            <a:cxnSpLocks/>
          </p:cNvCxnSpPr>
          <p:nvPr/>
        </p:nvCxnSpPr>
        <p:spPr>
          <a:xfrm>
            <a:off x="661240" y="649904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2E28B12B-4162-64CB-BD73-135969A50CFD}"/>
              </a:ext>
            </a:extLst>
          </p:cNvPr>
          <p:cNvCxnSpPr>
            <a:cxnSpLocks/>
          </p:cNvCxnSpPr>
          <p:nvPr/>
        </p:nvCxnSpPr>
        <p:spPr>
          <a:xfrm>
            <a:off x="661240" y="3953582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33D9485-9D44-7B76-A7F6-E2220CDE22F6}"/>
              </a:ext>
            </a:extLst>
          </p:cNvPr>
          <p:cNvSpPr txBox="1"/>
          <p:nvPr/>
        </p:nvSpPr>
        <p:spPr>
          <a:xfrm>
            <a:off x="309837" y="673209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624E78-5395-9798-3E7B-558F373CA1FC}"/>
              </a:ext>
            </a:extLst>
          </p:cNvPr>
          <p:cNvSpPr txBox="1"/>
          <p:nvPr/>
        </p:nvSpPr>
        <p:spPr>
          <a:xfrm>
            <a:off x="309837" y="3963996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35A9E93-82BC-3B25-B866-81EB728B5992}"/>
              </a:ext>
            </a:extLst>
          </p:cNvPr>
          <p:cNvSpPr txBox="1"/>
          <p:nvPr/>
        </p:nvSpPr>
        <p:spPr>
          <a:xfrm>
            <a:off x="7001169" y="1567648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Geiger Counter</a:t>
            </a:r>
          </a:p>
          <a:p>
            <a:pPr algn="ctr"/>
            <a:r>
              <a:rPr lang="en-US" sz="1400" dirty="0"/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Spectrophotometry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B8DBA37-5B6B-38C0-D528-B2FFCAFB910A}"/>
              </a:ext>
            </a:extLst>
          </p:cNvPr>
          <p:cNvSpPr txBox="1"/>
          <p:nvPr/>
        </p:nvSpPr>
        <p:spPr>
          <a:xfrm>
            <a:off x="7001169" y="4810674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Ohm’s Law</a:t>
            </a:r>
          </a:p>
          <a:p>
            <a:pPr algn="ctr"/>
            <a:r>
              <a:rPr lang="en-US" sz="1400" dirty="0"/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Center of Mass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D560356-E737-B7BB-E52B-1974A4540E3E}"/>
              </a:ext>
            </a:extLst>
          </p:cNvPr>
          <p:cNvSpPr txBox="1"/>
          <p:nvPr/>
        </p:nvSpPr>
        <p:spPr>
          <a:xfrm>
            <a:off x="3102159" y="317395"/>
            <a:ext cx="29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Session 3</a:t>
            </a:r>
          </a:p>
        </p:txBody>
      </p:sp>
    </p:spTree>
    <p:extLst>
      <p:ext uri="{BB962C8B-B14F-4D97-AF65-F5344CB8AC3E}">
        <p14:creationId xmlns:p14="http://schemas.microsoft.com/office/powerpoint/2010/main" val="317752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6CB8B3-4863-EDD6-7069-C8A100098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1C92B1A8-6285-0C3A-677D-97D19CD21A43}"/>
              </a:ext>
            </a:extLst>
          </p:cNvPr>
          <p:cNvGrpSpPr/>
          <p:nvPr/>
        </p:nvGrpSpPr>
        <p:grpSpPr>
          <a:xfrm>
            <a:off x="1555469" y="4254605"/>
            <a:ext cx="5186651" cy="2386130"/>
            <a:chOff x="1978661" y="4111022"/>
            <a:chExt cx="5186651" cy="2386130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B2AE0E26-5FD7-D301-E591-512B59F0B61F}"/>
                </a:ext>
              </a:extLst>
            </p:cNvPr>
            <p:cNvGrpSpPr/>
            <p:nvPr/>
          </p:nvGrpSpPr>
          <p:grpSpPr>
            <a:xfrm>
              <a:off x="1978661" y="4111022"/>
              <a:ext cx="838843" cy="2386130"/>
              <a:chOff x="1978661" y="4111022"/>
              <a:chExt cx="838843" cy="238613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5AC1E8D-728A-7419-F06B-04D805CB8CDE}"/>
                  </a:ext>
                </a:extLst>
              </p:cNvPr>
              <p:cNvSpPr/>
              <p:nvPr/>
            </p:nvSpPr>
            <p:spPr>
              <a:xfrm>
                <a:off x="1978674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FE3521E0-E7CC-CB90-F677-DB5864F1DDA2}"/>
                  </a:ext>
                </a:extLst>
              </p:cNvPr>
              <p:cNvSpPr/>
              <p:nvPr/>
            </p:nvSpPr>
            <p:spPr>
              <a:xfrm>
                <a:off x="2398082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5015E7C6-BDAF-F1EA-EEAA-714344067568}"/>
                  </a:ext>
                </a:extLst>
              </p:cNvPr>
              <p:cNvGrpSpPr/>
              <p:nvPr/>
            </p:nvGrpSpPr>
            <p:grpSpPr>
              <a:xfrm>
                <a:off x="1978674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BF8D0A50-6539-9E85-D9BE-AC50ECFCF063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4C3196C9-894E-E011-B597-C86E2E8C45DC}"/>
                    </a:ext>
                  </a:extLst>
                </p:cNvPr>
                <p:cNvCxnSpPr>
                  <a:stCxn id="48" idx="0"/>
                  <a:endCxn id="48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01D9932-E69C-E795-F663-877F143E3C06}"/>
                    </a:ext>
                  </a:extLst>
                </p:cNvPr>
                <p:cNvCxnSpPr>
                  <a:cxnSpLocks/>
                  <a:stCxn id="48" idx="1"/>
                  <a:endCxn id="48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E145056D-7D5F-BFB7-0B2A-1B38749F15E7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38832824-E583-F1E3-0760-A8E57422D374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586639E-03B6-3E2A-D493-81E322F2CB5E}"/>
                  </a:ext>
                </a:extLst>
              </p:cNvPr>
              <p:cNvSpPr txBox="1"/>
              <p:nvPr/>
            </p:nvSpPr>
            <p:spPr>
              <a:xfrm>
                <a:off x="1978661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4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056EAAB-F7DB-715E-C285-983968EA3232}"/>
                  </a:ext>
                </a:extLst>
              </p:cNvPr>
              <p:cNvSpPr txBox="1"/>
              <p:nvPr/>
            </p:nvSpPr>
            <p:spPr>
              <a:xfrm rot="16200000">
                <a:off x="1330655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A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67C247-4743-9661-B1B3-585CFBF700EB}"/>
                  </a:ext>
                </a:extLst>
              </p:cNvPr>
              <p:cNvSpPr txBox="1"/>
              <p:nvPr/>
            </p:nvSpPr>
            <p:spPr>
              <a:xfrm rot="5400000">
                <a:off x="1750063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B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802C4972-AD11-E625-60E1-7C5EA7FBB4C1}"/>
                </a:ext>
              </a:extLst>
            </p:cNvPr>
            <p:cNvGrpSpPr/>
            <p:nvPr/>
          </p:nvGrpSpPr>
          <p:grpSpPr>
            <a:xfrm>
              <a:off x="4152565" y="4111022"/>
              <a:ext cx="838843" cy="2386130"/>
              <a:chOff x="4152565" y="4111022"/>
              <a:chExt cx="838843" cy="2386130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8DA3DBA6-A13F-9A95-D26F-F01A84292B92}"/>
                  </a:ext>
                </a:extLst>
              </p:cNvPr>
              <p:cNvSpPr/>
              <p:nvPr/>
            </p:nvSpPr>
            <p:spPr>
              <a:xfrm>
                <a:off x="4152578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D2AA182-BF44-8951-3ED3-D9DB432E6C17}"/>
                  </a:ext>
                </a:extLst>
              </p:cNvPr>
              <p:cNvSpPr/>
              <p:nvPr/>
            </p:nvSpPr>
            <p:spPr>
              <a:xfrm>
                <a:off x="4571986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E19168DE-B6B2-7594-7A21-F6D2CF3FA130}"/>
                  </a:ext>
                </a:extLst>
              </p:cNvPr>
              <p:cNvGrpSpPr/>
              <p:nvPr/>
            </p:nvGrpSpPr>
            <p:grpSpPr>
              <a:xfrm>
                <a:off x="4152578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D455851B-E86D-76CE-A45E-AB8D8CEA6081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C253F783-1CCE-F835-775C-2E4FE7833BF6}"/>
                    </a:ext>
                  </a:extLst>
                </p:cNvPr>
                <p:cNvCxnSpPr>
                  <a:stCxn id="60" idx="0"/>
                  <a:endCxn id="60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033BE524-F617-1BC1-2A62-3690349D4CC2}"/>
                    </a:ext>
                  </a:extLst>
                </p:cNvPr>
                <p:cNvCxnSpPr>
                  <a:cxnSpLocks/>
                  <a:stCxn id="60" idx="1"/>
                  <a:endCxn id="60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4F4953A-E877-7EE8-AE57-1EF1B3171A95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6E183D33-A6B7-E76F-B380-8117AA54C15E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A446552-C7D4-4CE4-3EBC-74D82C905D14}"/>
                  </a:ext>
                </a:extLst>
              </p:cNvPr>
              <p:cNvSpPr txBox="1"/>
              <p:nvPr/>
            </p:nvSpPr>
            <p:spPr>
              <a:xfrm>
                <a:off x="4152565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5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5061407-766D-FB70-CC68-CD9B46AFAFDE}"/>
                  </a:ext>
                </a:extLst>
              </p:cNvPr>
              <p:cNvSpPr txBox="1"/>
              <p:nvPr/>
            </p:nvSpPr>
            <p:spPr>
              <a:xfrm rot="16200000">
                <a:off x="3504559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C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17A849A-508B-97B1-EAC6-415F6BA48824}"/>
                  </a:ext>
                </a:extLst>
              </p:cNvPr>
              <p:cNvSpPr txBox="1"/>
              <p:nvPr/>
            </p:nvSpPr>
            <p:spPr>
              <a:xfrm rot="5400000">
                <a:off x="3923967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D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5FA933BC-7BFB-DB64-0CDF-22999F9689B8}"/>
                </a:ext>
              </a:extLst>
            </p:cNvPr>
            <p:cNvGrpSpPr/>
            <p:nvPr/>
          </p:nvGrpSpPr>
          <p:grpSpPr>
            <a:xfrm>
              <a:off x="6326469" y="4111022"/>
              <a:ext cx="838843" cy="2386130"/>
              <a:chOff x="6326469" y="4111022"/>
              <a:chExt cx="838843" cy="2386130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DA44D62-3983-A6BB-9504-A496D4640909}"/>
                  </a:ext>
                </a:extLst>
              </p:cNvPr>
              <p:cNvSpPr/>
              <p:nvPr/>
            </p:nvSpPr>
            <p:spPr>
              <a:xfrm>
                <a:off x="6326482" y="4418970"/>
                <a:ext cx="419408" cy="2078182"/>
              </a:xfrm>
              <a:prstGeom prst="rect">
                <a:avLst/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93F3B0E7-6F8A-59A6-488B-BFFAC3E5F477}"/>
                  </a:ext>
                </a:extLst>
              </p:cNvPr>
              <p:cNvSpPr/>
              <p:nvPr/>
            </p:nvSpPr>
            <p:spPr>
              <a:xfrm>
                <a:off x="6745890" y="4411413"/>
                <a:ext cx="419408" cy="20781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F32F0E58-0CF0-5684-1086-E57C51439D69}"/>
                  </a:ext>
                </a:extLst>
              </p:cNvPr>
              <p:cNvGrpSpPr/>
              <p:nvPr/>
            </p:nvGrpSpPr>
            <p:grpSpPr>
              <a:xfrm>
                <a:off x="6326482" y="4418970"/>
                <a:ext cx="838830" cy="2070625"/>
                <a:chOff x="1911926" y="1350818"/>
                <a:chExt cx="838830" cy="2070625"/>
              </a:xfrm>
            </p:grpSpPr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9266F9C1-E52D-6D75-773A-EB8A95B441BC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39D0B702-14A7-3A87-F50A-24E8B4A33DFD}"/>
                    </a:ext>
                  </a:extLst>
                </p:cNvPr>
                <p:cNvCxnSpPr>
                  <a:stCxn id="72" idx="0"/>
                  <a:endCxn id="72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9407C52D-9FD1-D964-F626-FF6D1FC8E605}"/>
                    </a:ext>
                  </a:extLst>
                </p:cNvPr>
                <p:cNvCxnSpPr>
                  <a:cxnSpLocks/>
                  <a:stCxn id="72" idx="1"/>
                  <a:endCxn id="72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7DDCAB57-F92C-EE2B-0A8B-0501E6A23894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65E69EB7-3DA9-4520-2206-47DB8166E27A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629D1EA-DA30-02C4-AEEA-6574E1A5E3D6}"/>
                  </a:ext>
                </a:extLst>
              </p:cNvPr>
              <p:cNvSpPr txBox="1"/>
              <p:nvPr/>
            </p:nvSpPr>
            <p:spPr>
              <a:xfrm>
                <a:off x="6326469" y="4111022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6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250E3AB-6833-69E3-7446-9D5F9D82E3FB}"/>
                  </a:ext>
                </a:extLst>
              </p:cNvPr>
              <p:cNvSpPr txBox="1"/>
              <p:nvPr/>
            </p:nvSpPr>
            <p:spPr>
              <a:xfrm rot="16200000">
                <a:off x="5678463" y="5304173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Team E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6AE0781-C4A1-A7FD-21B9-2A6A9D6390BB}"/>
                  </a:ext>
                </a:extLst>
              </p:cNvPr>
              <p:cNvSpPr txBox="1"/>
              <p:nvPr/>
            </p:nvSpPr>
            <p:spPr>
              <a:xfrm rot="5400000">
                <a:off x="6097871" y="5296616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rPr>
                  <a:t>Team F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10418B4-0CFF-981C-A844-1B0097EA2469}"/>
              </a:ext>
            </a:extLst>
          </p:cNvPr>
          <p:cNvGrpSpPr/>
          <p:nvPr/>
        </p:nvGrpSpPr>
        <p:grpSpPr>
          <a:xfrm>
            <a:off x="686993" y="1024607"/>
            <a:ext cx="6055141" cy="2386130"/>
            <a:chOff x="1110185" y="881024"/>
            <a:chExt cx="6055141" cy="238613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B09F83A-8B47-8F3D-7FA2-0DB99C2416FF}"/>
                </a:ext>
              </a:extLst>
            </p:cNvPr>
            <p:cNvGrpSpPr/>
            <p:nvPr/>
          </p:nvGrpSpPr>
          <p:grpSpPr>
            <a:xfrm>
              <a:off x="4152579" y="881024"/>
              <a:ext cx="838843" cy="2386130"/>
              <a:chOff x="1911913" y="1042870"/>
              <a:chExt cx="838843" cy="23861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FA75F6-7E57-8F27-A86F-F078BD6D8396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0E3AA24-BA53-8A30-A411-890BEC2F4BFF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8EED50BD-61C3-D0D8-9C15-3E7787D4D245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74EDF743-1BA2-2AEE-734E-2A532470DBAD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59EF40F-BE29-6467-48B6-25BE58CBCB2E}"/>
                    </a:ext>
                  </a:extLst>
                </p:cNvPr>
                <p:cNvCxnSpPr>
                  <a:stCxn id="23" idx="0"/>
                  <a:endCxn id="23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3164DF43-8EEE-89B8-1625-735D4835C3DA}"/>
                    </a:ext>
                  </a:extLst>
                </p:cNvPr>
                <p:cNvCxnSpPr>
                  <a:cxnSpLocks/>
                  <a:stCxn id="23" idx="1"/>
                  <a:endCxn id="23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E6C22CED-A6E4-BC29-32FF-A5CA0C959945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B6E1C03F-30BF-D6A3-1E13-E34B574A2C17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8E14A5E-B8AB-A9FA-0DB0-739B5559E000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5707EAE-17E5-5CB1-1402-B7F0B03117DC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I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2EDFC7F-B562-8DCC-6BC4-B1A9D06669D1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J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F95E956-7E28-2DF0-6FE4-D358BC481DE7}"/>
                </a:ext>
              </a:extLst>
            </p:cNvPr>
            <p:cNvGrpSpPr/>
            <p:nvPr/>
          </p:nvGrpSpPr>
          <p:grpSpPr>
            <a:xfrm>
              <a:off x="6326483" y="881024"/>
              <a:ext cx="838843" cy="2386130"/>
              <a:chOff x="1911913" y="1042870"/>
              <a:chExt cx="838843" cy="238613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F71EE41-2A36-89AE-4BCB-9C323C43BBE5}"/>
                  </a:ext>
                </a:extLst>
              </p:cNvPr>
              <p:cNvSpPr/>
              <p:nvPr/>
            </p:nvSpPr>
            <p:spPr>
              <a:xfrm>
                <a:off x="1911926" y="1350818"/>
                <a:ext cx="419408" cy="20781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8B8EC03-6F35-D218-79A2-E008DCF6D9B0}"/>
                  </a:ext>
                </a:extLst>
              </p:cNvPr>
              <p:cNvSpPr/>
              <p:nvPr/>
            </p:nvSpPr>
            <p:spPr>
              <a:xfrm>
                <a:off x="2331334" y="1343261"/>
                <a:ext cx="419408" cy="207818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362FC55-7B01-9657-A201-E2CD1F3B210B}"/>
                  </a:ext>
                </a:extLst>
              </p:cNvPr>
              <p:cNvGrpSpPr/>
              <p:nvPr/>
            </p:nvGrpSpPr>
            <p:grpSpPr>
              <a:xfrm>
                <a:off x="1911926" y="1350818"/>
                <a:ext cx="838830" cy="2070625"/>
                <a:chOff x="1911926" y="1350818"/>
                <a:chExt cx="838830" cy="2070625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D58822B-99CB-9E4C-45BD-736B75DC9296}"/>
                    </a:ext>
                  </a:extLst>
                </p:cNvPr>
                <p:cNvSpPr/>
                <p:nvPr/>
              </p:nvSpPr>
              <p:spPr>
                <a:xfrm>
                  <a:off x="1911927" y="1350818"/>
                  <a:ext cx="838829" cy="207062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F678503B-21E2-5E8F-00BC-F2C96F0CF315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2331342" y="1350818"/>
                  <a:ext cx="0" cy="207062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0A63AA9-B183-6D45-78B8-7A25F23DF491}"/>
                    </a:ext>
                  </a:extLst>
                </p:cNvPr>
                <p:cNvCxnSpPr>
                  <a:cxnSpLocks/>
                  <a:stCxn id="35" idx="1"/>
                  <a:endCxn id="35" idx="3"/>
                </p:cNvCxnSpPr>
                <p:nvPr/>
              </p:nvCxnSpPr>
              <p:spPr>
                <a:xfrm>
                  <a:off x="1911927" y="2386131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06C0C22-626D-BE08-DFC8-6A9E22683755}"/>
                    </a:ext>
                  </a:extLst>
                </p:cNvPr>
                <p:cNvCxnSpPr/>
                <p:nvPr/>
              </p:nvCxnSpPr>
              <p:spPr>
                <a:xfrm>
                  <a:off x="1911927" y="1865956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2E53D1BE-1DA5-CD8A-A207-E02BF8320DBF}"/>
                    </a:ext>
                  </a:extLst>
                </p:cNvPr>
                <p:cNvCxnSpPr/>
                <p:nvPr/>
              </p:nvCxnSpPr>
              <p:spPr>
                <a:xfrm>
                  <a:off x="1911926" y="2917643"/>
                  <a:ext cx="83882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E4AB89D-B74E-C387-C872-CED69A959A06}"/>
                  </a:ext>
                </a:extLst>
              </p:cNvPr>
              <p:cNvSpPr txBox="1"/>
              <p:nvPr/>
            </p:nvSpPr>
            <p:spPr>
              <a:xfrm>
                <a:off x="1911913" y="1042870"/>
                <a:ext cx="8388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/>
                  <a:t>Table 3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1366674-9D7B-379A-D80B-B0DB2E4AAF8C}"/>
                  </a:ext>
                </a:extLst>
              </p:cNvPr>
              <p:cNvSpPr txBox="1"/>
              <p:nvPr/>
            </p:nvSpPr>
            <p:spPr>
              <a:xfrm rot="16200000">
                <a:off x="1263907" y="2236021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Team K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BF15EAC-CD35-3A97-1EA3-700305F6BA19}"/>
                  </a:ext>
                </a:extLst>
              </p:cNvPr>
              <p:cNvSpPr txBox="1"/>
              <p:nvPr/>
            </p:nvSpPr>
            <p:spPr>
              <a:xfrm rot="5400000">
                <a:off x="1683315" y="2228464"/>
                <a:ext cx="171544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Team L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FDB2939-B5E5-925A-DFF9-2F6EEC6A68F8}"/>
                </a:ext>
              </a:extLst>
            </p:cNvPr>
            <p:cNvGrpSpPr/>
            <p:nvPr/>
          </p:nvGrpSpPr>
          <p:grpSpPr>
            <a:xfrm>
              <a:off x="1110185" y="881024"/>
              <a:ext cx="2589648" cy="2386130"/>
              <a:chOff x="1110185" y="881024"/>
              <a:chExt cx="2589648" cy="238613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B8FABA7-EAB1-8481-7B0E-BF60C066A6E6}"/>
                  </a:ext>
                </a:extLst>
              </p:cNvPr>
              <p:cNvGrpSpPr/>
              <p:nvPr/>
            </p:nvGrpSpPr>
            <p:grpSpPr>
              <a:xfrm>
                <a:off x="1978675" y="881024"/>
                <a:ext cx="838843" cy="2386130"/>
                <a:chOff x="1911913" y="1042870"/>
                <a:chExt cx="838843" cy="238613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47861793-FA35-1FD8-0D87-28525C2F7218}"/>
                    </a:ext>
                  </a:extLst>
                </p:cNvPr>
                <p:cNvSpPr/>
                <p:nvPr/>
              </p:nvSpPr>
              <p:spPr>
                <a:xfrm>
                  <a:off x="1911926" y="1350818"/>
                  <a:ext cx="419408" cy="207818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93986EDF-10A7-8E14-5F28-8FF40B85E6D4}"/>
                    </a:ext>
                  </a:extLst>
                </p:cNvPr>
                <p:cNvSpPr/>
                <p:nvPr/>
              </p:nvSpPr>
              <p:spPr>
                <a:xfrm>
                  <a:off x="2331334" y="1343261"/>
                  <a:ext cx="419408" cy="2078182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966C5F75-2E5A-1739-E9AF-AEE23EED896B}"/>
                    </a:ext>
                  </a:extLst>
                </p:cNvPr>
                <p:cNvGrpSpPr/>
                <p:nvPr/>
              </p:nvGrpSpPr>
              <p:grpSpPr>
                <a:xfrm>
                  <a:off x="1911926" y="1350818"/>
                  <a:ext cx="838830" cy="2070625"/>
                  <a:chOff x="1911926" y="1350818"/>
                  <a:chExt cx="838830" cy="2070625"/>
                </a:xfrm>
              </p:grpSpPr>
              <p:sp>
                <p:nvSpPr>
                  <p:cNvPr id="2" name="Rectangle 1">
                    <a:extLst>
                      <a:ext uri="{FF2B5EF4-FFF2-40B4-BE49-F238E27FC236}">
                        <a16:creationId xmlns:a16="http://schemas.microsoft.com/office/drawing/2014/main" id="{31EAFAF5-F5BD-5F61-918C-DDC1A68C4E91}"/>
                      </a:ext>
                    </a:extLst>
                  </p:cNvPr>
                  <p:cNvSpPr/>
                  <p:nvPr/>
                </p:nvSpPr>
                <p:spPr>
                  <a:xfrm>
                    <a:off x="1911927" y="1350818"/>
                    <a:ext cx="838829" cy="2070625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" name="Straight Connector 3">
                    <a:extLst>
                      <a:ext uri="{FF2B5EF4-FFF2-40B4-BE49-F238E27FC236}">
                        <a16:creationId xmlns:a16="http://schemas.microsoft.com/office/drawing/2014/main" id="{8396BCE6-F0B1-63AB-46DA-BC58793A5ACB}"/>
                      </a:ext>
                    </a:extLst>
                  </p:cNvPr>
                  <p:cNvCxnSpPr>
                    <a:stCxn id="2" idx="0"/>
                    <a:endCxn id="2" idx="2"/>
                  </p:cNvCxnSpPr>
                  <p:nvPr/>
                </p:nvCxnSpPr>
                <p:spPr>
                  <a:xfrm>
                    <a:off x="2331342" y="1350818"/>
                    <a:ext cx="0" cy="2070625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CD20D2A8-5134-0C51-1644-0055190BD491}"/>
                      </a:ext>
                    </a:extLst>
                  </p:cNvPr>
                  <p:cNvCxnSpPr>
                    <a:cxnSpLocks/>
                    <a:stCxn id="2" idx="1"/>
                    <a:endCxn id="2" idx="3"/>
                  </p:cNvCxnSpPr>
                  <p:nvPr/>
                </p:nvCxnSpPr>
                <p:spPr>
                  <a:xfrm>
                    <a:off x="1911927" y="2386131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25AA6208-6047-AD4A-5858-AFBA1460460F}"/>
                      </a:ext>
                    </a:extLst>
                  </p:cNvPr>
                  <p:cNvCxnSpPr/>
                  <p:nvPr/>
                </p:nvCxnSpPr>
                <p:spPr>
                  <a:xfrm>
                    <a:off x="1911927" y="1865956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>
                    <a:extLst>
                      <a:ext uri="{FF2B5EF4-FFF2-40B4-BE49-F238E27FC236}">
                        <a16:creationId xmlns:a16="http://schemas.microsoft.com/office/drawing/2014/main" id="{84D7FF59-5DF6-D6C2-A627-ABBCBBE42C76}"/>
                      </a:ext>
                    </a:extLst>
                  </p:cNvPr>
                  <p:cNvCxnSpPr/>
                  <p:nvPr/>
                </p:nvCxnSpPr>
                <p:spPr>
                  <a:xfrm>
                    <a:off x="1911926" y="2917643"/>
                    <a:ext cx="838829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ot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F2BE4AF-0D0F-230B-81CC-6B82462E4281}"/>
                    </a:ext>
                  </a:extLst>
                </p:cNvPr>
                <p:cNvSpPr txBox="1"/>
                <p:nvPr/>
              </p:nvSpPr>
              <p:spPr>
                <a:xfrm>
                  <a:off x="1911913" y="1042870"/>
                  <a:ext cx="83882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Table 1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6D67F4C-B609-B846-F60E-3391533DE5E3}"/>
                    </a:ext>
                  </a:extLst>
                </p:cNvPr>
                <p:cNvSpPr txBox="1"/>
                <p:nvPr/>
              </p:nvSpPr>
              <p:spPr>
                <a:xfrm rot="16200000">
                  <a:off x="1263907" y="2236021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rPr>
                    <a:t>Team G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FE5E6C0-4F45-48E4-9888-1B3EC1BA2BD2}"/>
                    </a:ext>
                  </a:extLst>
                </p:cNvPr>
                <p:cNvSpPr txBox="1"/>
                <p:nvPr/>
              </p:nvSpPr>
              <p:spPr>
                <a:xfrm rot="5400000">
                  <a:off x="1683315" y="2228464"/>
                  <a:ext cx="1715446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rPr>
                    <a:t>Team H</a:t>
                  </a:r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7176955C-EF2D-3058-6F36-BCC1561B03F9}"/>
                  </a:ext>
                </a:extLst>
              </p:cNvPr>
              <p:cNvSpPr txBox="1"/>
              <p:nvPr/>
            </p:nvSpPr>
            <p:spPr>
              <a:xfrm>
                <a:off x="111540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46E19F8-5C13-E49E-8D37-59F9D34591D7}"/>
                  </a:ext>
                </a:extLst>
              </p:cNvPr>
              <p:cNvSpPr txBox="1"/>
              <p:nvPr/>
            </p:nvSpPr>
            <p:spPr>
              <a:xfrm>
                <a:off x="111018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3B082690-DD5D-8CD7-463F-5123C93DD9A5}"/>
                  </a:ext>
                </a:extLst>
              </p:cNvPr>
              <p:cNvSpPr txBox="1"/>
              <p:nvPr/>
            </p:nvSpPr>
            <p:spPr>
              <a:xfrm>
                <a:off x="111881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833F66D-8E05-3DAC-AE11-00F774FDCBB6}"/>
                  </a:ext>
                </a:extLst>
              </p:cNvPr>
              <p:cNvSpPr txBox="1"/>
              <p:nvPr/>
            </p:nvSpPr>
            <p:spPr>
              <a:xfrm>
                <a:off x="112743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77F5A4C-56BE-CE33-ABA3-CA2F0985959F}"/>
                  </a:ext>
                </a:extLst>
              </p:cNvPr>
              <p:cNvSpPr txBox="1"/>
              <p:nvPr/>
            </p:nvSpPr>
            <p:spPr>
              <a:xfrm>
                <a:off x="2827938" y="1241333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2837DF6B-C394-C1DC-692A-48069A1EA21E}"/>
                  </a:ext>
                </a:extLst>
              </p:cNvPr>
              <p:cNvSpPr txBox="1"/>
              <p:nvPr/>
            </p:nvSpPr>
            <p:spPr>
              <a:xfrm>
                <a:off x="2822715" y="1804510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1B8D5571-6336-9AC7-8AB7-BE44F715E282}"/>
                  </a:ext>
                </a:extLst>
              </p:cNvPr>
              <p:cNvSpPr txBox="1"/>
              <p:nvPr/>
            </p:nvSpPr>
            <p:spPr>
              <a:xfrm>
                <a:off x="2831341" y="2367687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462ADBC-BD51-1E39-43C1-9A844F25F930}"/>
                  </a:ext>
                </a:extLst>
              </p:cNvPr>
              <p:cNvSpPr txBox="1"/>
              <p:nvPr/>
            </p:nvSpPr>
            <p:spPr>
              <a:xfrm>
                <a:off x="2839967" y="2930865"/>
                <a:ext cx="859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Student</a:t>
                </a:r>
              </a:p>
            </p:txBody>
          </p:sp>
        </p:grpSp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F027441-5363-B749-15C0-4A1FDB9204E4}"/>
              </a:ext>
            </a:extLst>
          </p:cNvPr>
          <p:cNvCxnSpPr>
            <a:cxnSpLocks/>
          </p:cNvCxnSpPr>
          <p:nvPr/>
        </p:nvCxnSpPr>
        <p:spPr>
          <a:xfrm>
            <a:off x="661240" y="649904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F860362-5454-88E0-956C-2EBF9FB1A472}"/>
              </a:ext>
            </a:extLst>
          </p:cNvPr>
          <p:cNvCxnSpPr>
            <a:cxnSpLocks/>
          </p:cNvCxnSpPr>
          <p:nvPr/>
        </p:nvCxnSpPr>
        <p:spPr>
          <a:xfrm>
            <a:off x="661240" y="3953582"/>
            <a:ext cx="78215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FF5C570D-000C-CC76-230A-839F9CC2ADAA}"/>
              </a:ext>
            </a:extLst>
          </p:cNvPr>
          <p:cNvSpPr txBox="1"/>
          <p:nvPr/>
        </p:nvSpPr>
        <p:spPr>
          <a:xfrm>
            <a:off x="309837" y="673209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1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24ABC15-EA57-90D7-3253-91E3E15FA8A9}"/>
              </a:ext>
            </a:extLst>
          </p:cNvPr>
          <p:cNvSpPr txBox="1"/>
          <p:nvPr/>
        </p:nvSpPr>
        <p:spPr>
          <a:xfrm>
            <a:off x="309837" y="3963996"/>
            <a:ext cx="135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Instructor 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69827B1-5A83-8B74-0AA4-DA24C8375790}"/>
              </a:ext>
            </a:extLst>
          </p:cNvPr>
          <p:cNvSpPr txBox="1"/>
          <p:nvPr/>
        </p:nvSpPr>
        <p:spPr>
          <a:xfrm>
            <a:off x="3102159" y="317395"/>
            <a:ext cx="293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Session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79BF08-0202-47BE-391B-642E6ABE5F2B}"/>
              </a:ext>
            </a:extLst>
          </p:cNvPr>
          <p:cNvSpPr txBox="1"/>
          <p:nvPr/>
        </p:nvSpPr>
        <p:spPr>
          <a:xfrm>
            <a:off x="7001169" y="1567648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Geiger Counter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Spectrophotometry</a:t>
            </a:r>
          </a:p>
          <a:p>
            <a:pPr algn="ctr"/>
            <a:r>
              <a:rPr lang="en-US" sz="1400" dirty="0"/>
              <a:t>(50 Mins)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E2B02E-04F8-1F0F-6395-18F0AFD6A0E0}"/>
              </a:ext>
            </a:extLst>
          </p:cNvPr>
          <p:cNvSpPr txBox="1"/>
          <p:nvPr/>
        </p:nvSpPr>
        <p:spPr>
          <a:xfrm>
            <a:off x="7001169" y="4810674"/>
            <a:ext cx="17952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Lab: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Ohm’s Law</a:t>
            </a:r>
          </a:p>
          <a:p>
            <a:pPr algn="ctr"/>
            <a:r>
              <a:rPr lang="en-US" sz="1400" dirty="0">
                <a:solidFill>
                  <a:schemeClr val="bg1">
                    <a:lumMod val="85000"/>
                  </a:schemeClr>
                </a:solidFill>
              </a:rPr>
              <a:t>(50 mins)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Center of Mass</a:t>
            </a:r>
          </a:p>
          <a:p>
            <a:pPr algn="ctr"/>
            <a:r>
              <a:rPr lang="en-US" sz="1400" dirty="0"/>
              <a:t>(50 Mins)</a:t>
            </a:r>
          </a:p>
        </p:txBody>
      </p:sp>
    </p:spTree>
    <p:extLst>
      <p:ext uri="{BB962C8B-B14F-4D97-AF65-F5344CB8AC3E}">
        <p14:creationId xmlns:p14="http://schemas.microsoft.com/office/powerpoint/2010/main" val="671189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B7CCB-5FCF-257E-6CF4-D5622B260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60DB6-4ECA-BDEC-4D6E-59EFC205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Labs for ASP HS Event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A01E1-1251-339B-D7F1-A31D75E6E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will not need a computer at their tables, and all lab electronics are powered by rechargeable batteries</a:t>
            </a:r>
          </a:p>
          <a:p>
            <a:r>
              <a:rPr lang="en-US" dirty="0"/>
              <a:t>There will be four (4) sessions, with each lab taking 50 minutes to complete, with students working in four-person teams</a:t>
            </a:r>
          </a:p>
          <a:p>
            <a:r>
              <a:rPr lang="en-US" dirty="0"/>
              <a:t>Teams will complete Session 1 and Session 2 labs, then move as a team to another table to finish Session 3 and Session 4 labs</a:t>
            </a:r>
          </a:p>
          <a:p>
            <a:r>
              <a:rPr lang="en-US" dirty="0"/>
              <a:t>All students will complete all four labs within the allotted 240 minutes</a:t>
            </a:r>
          </a:p>
        </p:txBody>
      </p:sp>
    </p:spTree>
    <p:extLst>
      <p:ext uri="{BB962C8B-B14F-4D97-AF65-F5344CB8AC3E}">
        <p14:creationId xmlns:p14="http://schemas.microsoft.com/office/powerpoint/2010/main" val="199988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1723</Words>
  <Application>Microsoft Macintosh PowerPoint</Application>
  <PresentationFormat>On-screen Show (4:3)</PresentationFormat>
  <Paragraphs>380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Aptos</vt:lpstr>
      <vt:lpstr>Aptos Display</vt:lpstr>
      <vt:lpstr>Arial</vt:lpstr>
      <vt:lpstr>Calibri</vt:lpstr>
      <vt:lpstr>Cambria Math</vt:lpstr>
      <vt:lpstr>Wingdings</vt:lpstr>
      <vt:lpstr>Office Theme</vt:lpstr>
      <vt:lpstr>BNL Labs</vt:lpstr>
      <vt:lpstr>BNL Labs for ASP HS Event 2024</vt:lpstr>
      <vt:lpstr>BNL Labs for ASP HS Event 2024</vt:lpstr>
      <vt:lpstr>BNL Labs for ASP HS Event 2024</vt:lpstr>
      <vt:lpstr>PowerPoint Presentation</vt:lpstr>
      <vt:lpstr>PowerPoint Presentation</vt:lpstr>
      <vt:lpstr>PowerPoint Presentation</vt:lpstr>
      <vt:lpstr>PowerPoint Presentation</vt:lpstr>
      <vt:lpstr>BNL Labs for ASP HS Event 2024</vt:lpstr>
      <vt:lpstr>BNL Labs for ASP HS Event 2024</vt:lpstr>
      <vt:lpstr>PowerPoint Presentation</vt:lpstr>
      <vt:lpstr>BNL Labs for ASP HS Event 2024</vt:lpstr>
      <vt:lpstr>PowerPoint Presentation</vt:lpstr>
      <vt:lpstr>Geiger Counter Lab</vt:lpstr>
      <vt:lpstr>Lab Setup – Thorium Mantle</vt:lpstr>
      <vt:lpstr>Lab Setup – Before 7th (Final) Run</vt:lpstr>
      <vt:lpstr>Run plot_distance.py</vt:lpstr>
      <vt:lpstr>Lab Setup – Thorium Rods</vt:lpstr>
      <vt:lpstr>Lab Setup – Before 2nd Run</vt:lpstr>
      <vt:lpstr>Lab Setup – Before the 14th (Final) Run</vt:lpstr>
      <vt:lpstr>Lab Setup – Thorium Rods</vt:lpstr>
      <vt:lpstr>Run plot_rods.py</vt:lpstr>
      <vt:lpstr>Reflectance Spectrophotometry</vt:lpstr>
      <vt:lpstr>The SparkFun Triad Sensor</vt:lpstr>
      <vt:lpstr>The SparkFun Triad Sensor</vt:lpstr>
      <vt:lpstr>Lab Setup</vt:lpstr>
      <vt:lpstr>Lab Procedure</vt:lpstr>
      <vt:lpstr>Lab Procedure</vt:lpstr>
      <vt:lpstr>Reflectance Spectra for Nylon</vt:lpstr>
      <vt:lpstr>PowerPoint Presentation</vt:lpstr>
      <vt:lpstr>1st Ensemble (first two blocks)</vt:lpstr>
      <vt:lpstr>How many 2-block ensembles can be balanced on a single vertical post?</vt:lpstr>
      <vt:lpstr>PowerPoint Presentation</vt:lpstr>
      <vt:lpstr>Functional Equation</vt:lpstr>
      <vt:lpstr>Functional Equation – 14 Block Cantilever</vt:lpstr>
      <vt:lpstr>Functional Equation – 14 Block Cantilever</vt:lpstr>
      <vt:lpstr>Functional Equation – 14 Block Cantilever</vt:lpstr>
      <vt:lpstr>Functional Equations</vt:lpstr>
      <vt:lpstr>Functional Equations</vt:lpstr>
      <vt:lpstr>14 Block Jenga Cantilever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Biersach, David</dc:creator>
  <cp:lastModifiedBy>Assamagan, Ketevi</cp:lastModifiedBy>
  <cp:revision>2</cp:revision>
  <dcterms:created xsi:type="dcterms:W3CDTF">2024-02-27T01:08:14Z</dcterms:created>
  <dcterms:modified xsi:type="dcterms:W3CDTF">2024-02-27T13:19:33Z</dcterms:modified>
</cp:coreProperties>
</file>