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wmv" ContentType="video/x-ms-wm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sldIdLst>
    <p:sldId id="262" r:id="rId2"/>
    <p:sldId id="291" r:id="rId3"/>
    <p:sldId id="297" r:id="rId4"/>
    <p:sldId id="303" r:id="rId5"/>
    <p:sldId id="293" r:id="rId6"/>
    <p:sldId id="296" r:id="rId7"/>
    <p:sldId id="295" r:id="rId8"/>
    <p:sldId id="309" r:id="rId9"/>
    <p:sldId id="311" r:id="rId10"/>
    <p:sldId id="275" r:id="rId11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ylvain Mugnier" initials="SM" lastIdx="2" clrIdx="0">
    <p:extLst>
      <p:ext uri="{19B8F6BF-5375-455C-9EA6-DF929625EA0E}">
        <p15:presenceInfo xmlns:p15="http://schemas.microsoft.com/office/powerpoint/2012/main" userId="S::sylvain.mugnier@cern.ch::6b8f87d0-025e-4c09-a7d6-5104b4507c5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2F4F9"/>
    <a:srgbClr val="002B87"/>
    <a:srgbClr val="DAE1F0"/>
    <a:srgbClr val="F2F3F6"/>
    <a:srgbClr val="002F95"/>
    <a:srgbClr val="002C8A"/>
    <a:srgbClr val="9DB0D8"/>
    <a:srgbClr val="00319A"/>
    <a:srgbClr val="8195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37" autoAdjust="0"/>
    <p:restoredTop sz="96395" autoAdjust="0"/>
  </p:normalViewPr>
  <p:slideViewPr>
    <p:cSldViewPr>
      <p:cViewPr>
        <p:scale>
          <a:sx n="100" d="100"/>
          <a:sy n="100" d="100"/>
        </p:scale>
        <p:origin x="420" y="3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411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BA86E3-09BE-9B44-945E-0C19024254B9}" type="datetimeFigureOut">
              <a:rPr lang="en-GB" smtClean="0"/>
              <a:t>18/03/2024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791BDB-5D64-5B40-9EC3-22B391AE401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5511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gradFill flip="none" rotWithShape="1">
          <a:gsLst>
            <a:gs pos="0">
              <a:schemeClr val="tx1">
                <a:lumMod val="50000"/>
              </a:schemeClr>
            </a:gs>
            <a:gs pos="100000">
              <a:schemeClr val="tx1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2351584" y="2169047"/>
            <a:ext cx="2520000" cy="2494674"/>
          </a:xfrm>
          <a:prstGeom prst="rect">
            <a:avLst/>
          </a:prstGeom>
        </p:spPr>
      </p:pic>
      <p:sp>
        <p:nvSpPr>
          <p:cNvPr id="2" name="Flowchart: Manual Input 1">
            <a:extLst>
              <a:ext uri="{FF2B5EF4-FFF2-40B4-BE49-F238E27FC236}">
                <a16:creationId xmlns:a16="http://schemas.microsoft.com/office/drawing/2014/main" id="{97C5C5C0-0AB1-8307-74E9-7D566D6A8BA9}"/>
              </a:ext>
            </a:extLst>
          </p:cNvPr>
          <p:cNvSpPr/>
          <p:nvPr userDrawn="1"/>
        </p:nvSpPr>
        <p:spPr>
          <a:xfrm rot="16200000">
            <a:off x="5393176" y="54745"/>
            <a:ext cx="6857999" cy="6748495"/>
          </a:xfrm>
          <a:prstGeom prst="flowChartManualInpu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E16B1F9-CC37-9388-5385-B3427B7B998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12615" b="6171"/>
          <a:stretch/>
        </p:blipFill>
        <p:spPr>
          <a:xfrm>
            <a:off x="6672064" y="1588582"/>
            <a:ext cx="4608512" cy="368082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le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0" y="0"/>
            <a:ext cx="4116387" cy="6238799"/>
          </a:xfrm>
          <a:prstGeom prst="rect">
            <a:avLst/>
          </a:prstGeom>
          <a:gradFill>
            <a:gsLst>
              <a:gs pos="0">
                <a:schemeClr val="tx1">
                  <a:lumMod val="75000"/>
                </a:schemeClr>
              </a:gs>
              <a:gs pos="100000">
                <a:srgbClr val="002D8D"/>
              </a:gs>
            </a:gsLst>
            <a:lin ang="0" scaled="1"/>
          </a:gra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S. Hoell - Design, Calculations, and Mechanical Measurements</a:t>
            </a:r>
            <a:endParaRPr lang="en-GB"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307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S. Hoell - Design, Calculations, and Mechanical Measurements</a:t>
            </a:r>
            <a:endParaRPr lang="en-GB" dirty="0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759619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S. Hoell - Design, Calculations, and Mechanical Measurements</a:t>
            </a:r>
            <a:endParaRPr lang="en-GB" dirty="0"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noFill/>
          <a:ln w="0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S. Hoell - Design, Calculations, and Mechanical Measurements</a:t>
            </a:r>
            <a:endParaRPr lang="en-GB" dirty="0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S. Hoell - Design, Calculations, and Mechanical Measurements</a:t>
            </a:r>
            <a:endParaRPr lang="en-GB" dirty="0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2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S. Hoell - Design, Calculations, and Mechanical Measurements</a:t>
            </a:r>
            <a:endParaRPr lang="en-GB" dirty="0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075613" y="396970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S. Hoell - Design, Calculations, and Mechanical Measurements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080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S. Hoell - Design, Calculations, and Mechanical Measurements</a:t>
            </a:r>
            <a:endParaRPr lang="en-GB" dirty="0"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5612" y="2732442"/>
            <a:ext cx="3960774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S. Hoell - Design, Calculations, and Mechanical Measurements</a:t>
            </a:r>
            <a:endParaRPr lang="en-GB" dirty="0"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28722" y="5078524"/>
            <a:ext cx="3963665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S. Hoell - Design, Calculations, and Mechanical Measurements</a:t>
            </a:r>
            <a:endParaRPr lang="en-GB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S. Hoell - Design, Calculations, and Mechanical Measurements</a:t>
            </a:r>
            <a:endParaRPr lang="en-GB"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S. Hoell - Design, Calculations, and Mechanical Measurements</a:t>
            </a:r>
            <a:endParaRPr lang="en-GB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6600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S. Hoell - Design, Calculations, and Mechanical Measurements</a:t>
            </a:r>
            <a:endParaRPr lang="en-GB"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S. Hoell - Design, Calculations, and Mechanical Measurements</a:t>
            </a:r>
            <a:endParaRPr lang="en-GB" dirty="0"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S. Hoell - Design, Calculations, and Mechanical Measurements</a:t>
            </a:r>
            <a:endParaRPr lang="en-GB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Whi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ABA9E84-8482-BC45-8A3B-A21DEF1E2B6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4750"/>
          <a:stretch/>
        </p:blipFill>
        <p:spPr>
          <a:xfrm>
            <a:off x="4336631" y="2742943"/>
            <a:ext cx="3518737" cy="13721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Blue">
    <p:bg>
      <p:bgPr>
        <a:gradFill>
          <a:gsLst>
            <a:gs pos="0">
              <a:schemeClr val="tx1">
                <a:lumMod val="75000"/>
              </a:schemeClr>
            </a:gs>
            <a:gs pos="100000">
              <a:schemeClr val="tx1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53BC63E-E32E-9349-9435-EEC2B70C12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2650"/>
          <a:stretch/>
        </p:blipFill>
        <p:spPr>
          <a:xfrm>
            <a:off x="4296000" y="2727000"/>
            <a:ext cx="3600000" cy="14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172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Blue">
    <p:bg>
      <p:bgPr>
        <a:gradFill>
          <a:gsLst>
            <a:gs pos="0">
              <a:schemeClr val="tx1">
                <a:lumMod val="50000"/>
              </a:schemeClr>
            </a:gs>
            <a:gs pos="100000">
              <a:schemeClr val="tx1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91344" y="214492"/>
            <a:ext cx="811380" cy="80322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b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529C194-B1B7-F24A-BFCF-B3FC6C12A1C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b="44099"/>
          <a:stretch/>
        </p:blipFill>
        <p:spPr>
          <a:xfrm>
            <a:off x="1271464" y="260982"/>
            <a:ext cx="1800200" cy="71024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S. Hoell - Design, Calculations, and Mechanical Measurements</a:t>
            </a:r>
            <a:endParaRPr lang="en-GB"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rgbClr val="002060"/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S. Hoell - Design, Calculations, and Mechanical Measurements</a:t>
            </a:r>
            <a:endParaRPr lang="en-GB"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_blue">
    <p:bg>
      <p:bgPr>
        <a:gradFill>
          <a:gsLst>
            <a:gs pos="0">
              <a:schemeClr val="tx1">
                <a:lumMod val="50000"/>
              </a:schemeClr>
            </a:gs>
            <a:gs pos="100000">
              <a:schemeClr val="tx1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bg1"/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bg1"/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S. Hoell - Design, Calculations, and Mechanical Measurements</a:t>
            </a:r>
            <a:endParaRPr lang="en-GB"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3337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S. Hoell - Design, Calculations, and Mechanical Measurements</a:t>
            </a:r>
            <a:endParaRPr lang="en-GB" dirty="0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righ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0"/>
            <a:ext cx="4116387" cy="6238799"/>
          </a:xfrm>
          <a:prstGeom prst="rect">
            <a:avLst/>
          </a:prstGeom>
          <a:gradFill>
            <a:gsLst>
              <a:gs pos="0">
                <a:srgbClr val="00319B"/>
              </a:gs>
              <a:gs pos="100000">
                <a:schemeClr val="tx1"/>
              </a:gs>
            </a:gsLst>
            <a:lin ang="0" scaled="1"/>
          </a:gra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S. Hoell - Design, Calculations, and Mechanical Measurements</a:t>
            </a:r>
            <a:endParaRPr lang="en-GB"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/>
          <p:nvPr userDrawn="1"/>
        </p:nvSpPr>
        <p:spPr bwMode="auto">
          <a:xfrm>
            <a:off x="0" y="6237312"/>
            <a:ext cx="12193200" cy="620688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50000"/>
                </a:schemeClr>
              </a:gs>
              <a:gs pos="100000">
                <a:schemeClr val="tx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CH" dirty="0">
              <a:solidFill>
                <a:srgbClr val="0033A0"/>
              </a:solidFill>
            </a:endParaRPr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751151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412776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endParaRPr lang="de-CH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S. Hoell - Design, Calculations, and Mechanical Measurements</a:t>
            </a:r>
            <a:endParaRPr lang="en-GB" dirty="0"/>
          </a:p>
        </p:txBody>
      </p:sp>
      <p:pic>
        <p:nvPicPr>
          <p:cNvPr id="22" name="Image 2" descr="logooutline.eps"/>
          <p:cNvPicPr/>
          <p:nvPr userDrawn="1"/>
        </p:nvPicPr>
        <p:blipFill>
          <a:blip r:embed="rId27"/>
          <a:stretch/>
        </p:blipFill>
        <p:spPr bwMode="auto">
          <a:xfrm>
            <a:off x="426313" y="6350851"/>
            <a:ext cx="399415" cy="39560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5412249-467A-DC4A-8F91-5FFDDE0864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8"/>
          <a:srcRect b="39588"/>
          <a:stretch/>
        </p:blipFill>
        <p:spPr>
          <a:xfrm>
            <a:off x="10836932" y="6353623"/>
            <a:ext cx="928755" cy="396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2" r:id="rId3"/>
    <p:sldLayoutId id="2147483651" r:id="rId4"/>
    <p:sldLayoutId id="2147483652" r:id="rId5"/>
    <p:sldLayoutId id="2147483653" r:id="rId6"/>
    <p:sldLayoutId id="2147483673" r:id="rId7"/>
    <p:sldLayoutId id="2147483654" r:id="rId8"/>
    <p:sldLayoutId id="2147483655" r:id="rId9"/>
    <p:sldLayoutId id="2147483670" r:id="rId10"/>
    <p:sldLayoutId id="2147483656" r:id="rId11"/>
    <p:sldLayoutId id="2147483657" r:id="rId12"/>
    <p:sldLayoutId id="2147483658" r:id="rId13"/>
    <p:sldLayoutId id="2147483659" r:id="rId14"/>
    <p:sldLayoutId id="2147483660" r:id="rId15"/>
    <p:sldLayoutId id="2147483661" r:id="rId16"/>
    <p:sldLayoutId id="2147483662" r:id="rId17"/>
    <p:sldLayoutId id="2147483663" r:id="rId18"/>
    <p:sldLayoutId id="2147483664" r:id="rId19"/>
    <p:sldLayoutId id="2147483665" r:id="rId20"/>
    <p:sldLayoutId id="2147483666" r:id="rId21"/>
    <p:sldLayoutId id="2147483667" r:id="rId22"/>
    <p:sldLayoutId id="2147483668" r:id="rId23"/>
    <p:sldLayoutId id="2147483669" r:id="rId24"/>
    <p:sldLayoutId id="2147483671" r:id="rId25"/>
  </p:sldLayoutIdLst>
  <p:hf hd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100000"/>
        </a:lnSpc>
        <a:spcBef>
          <a:spcPts val="1200"/>
        </a:spcBef>
        <a:spcAft>
          <a:spcPts val="600"/>
        </a:spcAft>
        <a:buFont typeface="Arial"/>
        <a:buNone/>
        <a:defRPr sz="2100" b="1">
          <a:solidFill>
            <a:srgbClr val="002060"/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800">
          <a:solidFill>
            <a:srgbClr val="002060"/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700">
          <a:solidFill>
            <a:srgbClr val="002060"/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6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microsoft.com/office/2007/relationships/hdphoto" Target="../media/hdphoto2.wdp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svg"/><Relationship Id="rId7" Type="http://schemas.openxmlformats.org/officeDocument/2006/relationships/image" Target="../media/image19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svg"/><Relationship Id="rId4" Type="http://schemas.openxmlformats.org/officeDocument/2006/relationships/image" Target="../media/image16.png"/><Relationship Id="rId9" Type="http://schemas.openxmlformats.org/officeDocument/2006/relationships/image" Target="../media/image21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sv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svg"/><Relationship Id="rId3" Type="http://schemas.microsoft.com/office/2007/relationships/media" Target="../media/media2.mp4"/><Relationship Id="rId7" Type="http://schemas.openxmlformats.org/officeDocument/2006/relationships/image" Target="../media/image28.png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6" Type="http://schemas.openxmlformats.org/officeDocument/2006/relationships/image" Target="../media/image27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31.png"/><Relationship Id="rId4" Type="http://schemas.openxmlformats.org/officeDocument/2006/relationships/video" Target="../media/media2.mp4"/><Relationship Id="rId9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microsoft.com/office/2007/relationships/hdphoto" Target="../media/hdphoto3.wdp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5.jpeg"/><Relationship Id="rId12" Type="http://schemas.openxmlformats.org/officeDocument/2006/relationships/image" Target="../media/image39.png"/><Relationship Id="rId2" Type="http://schemas.microsoft.com/office/2007/relationships/media" Target="../media/media3.mp4"/><Relationship Id="rId16" Type="http://schemas.openxmlformats.org/officeDocument/2006/relationships/image" Target="../media/image41.svg"/><Relationship Id="rId1" Type="http://schemas.openxmlformats.org/officeDocument/2006/relationships/video" Target="NULL" TargetMode="External"/><Relationship Id="rId6" Type="http://schemas.openxmlformats.org/officeDocument/2006/relationships/image" Target="../media/image34.png"/><Relationship Id="rId11" Type="http://schemas.openxmlformats.org/officeDocument/2006/relationships/image" Target="../media/image38.png"/><Relationship Id="rId5" Type="http://schemas.openxmlformats.org/officeDocument/2006/relationships/image" Target="../media/image33.svg"/><Relationship Id="rId15" Type="http://schemas.openxmlformats.org/officeDocument/2006/relationships/image" Target="../media/image40.png"/><Relationship Id="rId10" Type="http://schemas.openxmlformats.org/officeDocument/2006/relationships/image" Target="../media/image37.png"/><Relationship Id="rId4" Type="http://schemas.openxmlformats.org/officeDocument/2006/relationships/image" Target="../media/image32.png"/><Relationship Id="rId9" Type="http://schemas.openxmlformats.org/officeDocument/2006/relationships/image" Target="../media/image36.jpeg"/><Relationship Id="rId14" Type="http://schemas.openxmlformats.org/officeDocument/2006/relationships/hyperlink" Target="https://espace.cern.ch/test-en-mme-mechanical-laboratory/_layouts/15/start.aspx#/SitePages/Lab%20Virtual%20Visit.aspx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13" Type="http://schemas.openxmlformats.org/officeDocument/2006/relationships/image" Target="../media/image53.svg"/><Relationship Id="rId18" Type="http://schemas.openxmlformats.org/officeDocument/2006/relationships/image" Target="../media/image58.png"/><Relationship Id="rId26" Type="http://schemas.openxmlformats.org/officeDocument/2006/relationships/image" Target="../media/image66.png"/><Relationship Id="rId3" Type="http://schemas.openxmlformats.org/officeDocument/2006/relationships/image" Target="../media/image43.svg"/><Relationship Id="rId21" Type="http://schemas.openxmlformats.org/officeDocument/2006/relationships/image" Target="../media/image61.svg"/><Relationship Id="rId7" Type="http://schemas.openxmlformats.org/officeDocument/2006/relationships/image" Target="../media/image47.svg"/><Relationship Id="rId12" Type="http://schemas.openxmlformats.org/officeDocument/2006/relationships/image" Target="../media/image52.png"/><Relationship Id="rId17" Type="http://schemas.openxmlformats.org/officeDocument/2006/relationships/image" Target="../media/image57.svg"/><Relationship Id="rId25" Type="http://schemas.openxmlformats.org/officeDocument/2006/relationships/image" Target="../media/image65.svg"/><Relationship Id="rId2" Type="http://schemas.openxmlformats.org/officeDocument/2006/relationships/image" Target="../media/image42.png"/><Relationship Id="rId16" Type="http://schemas.openxmlformats.org/officeDocument/2006/relationships/image" Target="../media/image56.png"/><Relationship Id="rId20" Type="http://schemas.openxmlformats.org/officeDocument/2006/relationships/image" Target="../media/image6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6.png"/><Relationship Id="rId11" Type="http://schemas.openxmlformats.org/officeDocument/2006/relationships/image" Target="../media/image51.svg"/><Relationship Id="rId24" Type="http://schemas.openxmlformats.org/officeDocument/2006/relationships/image" Target="../media/image64.png"/><Relationship Id="rId5" Type="http://schemas.openxmlformats.org/officeDocument/2006/relationships/image" Target="../media/image45.svg"/><Relationship Id="rId15" Type="http://schemas.openxmlformats.org/officeDocument/2006/relationships/image" Target="../media/image55.svg"/><Relationship Id="rId23" Type="http://schemas.openxmlformats.org/officeDocument/2006/relationships/image" Target="../media/image63.svg"/><Relationship Id="rId28" Type="http://schemas.openxmlformats.org/officeDocument/2006/relationships/image" Target="../media/image26.png"/><Relationship Id="rId10" Type="http://schemas.openxmlformats.org/officeDocument/2006/relationships/image" Target="../media/image50.png"/><Relationship Id="rId19" Type="http://schemas.openxmlformats.org/officeDocument/2006/relationships/image" Target="../media/image59.svg"/><Relationship Id="rId4" Type="http://schemas.openxmlformats.org/officeDocument/2006/relationships/image" Target="../media/image44.png"/><Relationship Id="rId9" Type="http://schemas.openxmlformats.org/officeDocument/2006/relationships/image" Target="../media/image49.svg"/><Relationship Id="rId14" Type="http://schemas.openxmlformats.org/officeDocument/2006/relationships/image" Target="../media/image54.png"/><Relationship Id="rId22" Type="http://schemas.openxmlformats.org/officeDocument/2006/relationships/image" Target="../media/image62.png"/><Relationship Id="rId27" Type="http://schemas.openxmlformats.org/officeDocument/2006/relationships/image" Target="../media/image67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sv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1.svg"/><Relationship Id="rId4" Type="http://schemas.openxmlformats.org/officeDocument/2006/relationships/image" Target="../media/image7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Manual Input 3">
            <a:extLst>
              <a:ext uri="{FF2B5EF4-FFF2-40B4-BE49-F238E27FC236}">
                <a16:creationId xmlns:a16="http://schemas.microsoft.com/office/drawing/2014/main" id="{82C7DF22-AF26-1882-6E75-C4B64E433080}"/>
              </a:ext>
            </a:extLst>
          </p:cNvPr>
          <p:cNvSpPr/>
          <p:nvPr/>
        </p:nvSpPr>
        <p:spPr>
          <a:xfrm rot="16200000">
            <a:off x="5645204" y="306775"/>
            <a:ext cx="6857999" cy="6244439"/>
          </a:xfrm>
          <a:prstGeom prst="flowChartManualInput">
            <a:avLst/>
          </a:prstGeom>
          <a:solidFill>
            <a:schemeClr val="bg1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F0161F-4DA7-E1CB-BA33-9FD6D77985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1424" y="2874606"/>
            <a:ext cx="5472608" cy="1108789"/>
          </a:xfrm>
        </p:spPr>
        <p:txBody>
          <a:bodyPr/>
          <a:lstStyle/>
          <a:p>
            <a:r>
              <a:rPr lang="en-GB" sz="3600" dirty="0"/>
              <a:t>Design, Calculations, and Mechanical Measurements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5A2A3E-7656-04C9-B100-6D7BE095A3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1424" y="3983395"/>
            <a:ext cx="5400600" cy="803787"/>
          </a:xfrm>
        </p:spPr>
        <p:txBody>
          <a:bodyPr/>
          <a:lstStyle/>
          <a:p>
            <a:r>
              <a:rPr lang="en-US" dirty="0"/>
              <a:t>Stefan Hoell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F068FCF-9C4F-90DB-29D5-3006E20CCED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615" b="6171"/>
          <a:stretch/>
        </p:blipFill>
        <p:spPr>
          <a:xfrm>
            <a:off x="7248128" y="1588582"/>
            <a:ext cx="4608512" cy="3680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7660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0CA5D82-8271-F4AF-B77D-ED53E2512041}"/>
              </a:ext>
            </a:extLst>
          </p:cNvPr>
          <p:cNvSpPr txBox="1"/>
          <p:nvPr/>
        </p:nvSpPr>
        <p:spPr bwMode="auto">
          <a:xfrm>
            <a:off x="191344" y="6165304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Thanks for the material to O. Sacristàn, M. Guinchard, </a:t>
            </a:r>
            <a:br>
              <a:rPr lang="en-US" sz="1400" dirty="0">
                <a:solidFill>
                  <a:schemeClr val="bg1"/>
                </a:solidFill>
              </a:rPr>
            </a:br>
            <a:r>
              <a:rPr lang="en-US" sz="1400" dirty="0">
                <a:solidFill>
                  <a:schemeClr val="bg1"/>
                </a:solidFill>
              </a:rPr>
              <a:t>O. Bahmane, A. Piccini, and all other colleagues involved</a:t>
            </a:r>
            <a:endParaRPr lang="en-GB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0830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>
                <a:lumMod val="50000"/>
              </a:schemeClr>
            </a:gs>
            <a:gs pos="100000">
              <a:schemeClr val="tx1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26AFAE2D-EC8E-B39B-C95E-9EE1BB7A2A5E}"/>
              </a:ext>
            </a:extLst>
          </p:cNvPr>
          <p:cNvSpPr/>
          <p:nvPr/>
        </p:nvSpPr>
        <p:spPr>
          <a:xfrm>
            <a:off x="321097" y="1628800"/>
            <a:ext cx="4334743" cy="900000"/>
          </a:xfrm>
          <a:prstGeom prst="roundRect">
            <a:avLst>
              <a:gd name="adj" fmla="val 50000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41C19663-1B58-4465-6640-987B82C2483E}"/>
              </a:ext>
            </a:extLst>
          </p:cNvPr>
          <p:cNvSpPr/>
          <p:nvPr/>
        </p:nvSpPr>
        <p:spPr>
          <a:xfrm>
            <a:off x="321097" y="3056642"/>
            <a:ext cx="6062935" cy="900000"/>
          </a:xfrm>
          <a:prstGeom prst="roundRect">
            <a:avLst>
              <a:gd name="adj" fmla="val 50000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3B92BCA-8CA0-1C75-6FB9-46D7F64E36BC}"/>
              </a:ext>
            </a:extLst>
          </p:cNvPr>
          <p:cNvSpPr/>
          <p:nvPr/>
        </p:nvSpPr>
        <p:spPr>
          <a:xfrm>
            <a:off x="343553" y="4512733"/>
            <a:ext cx="9928911" cy="900000"/>
          </a:xfrm>
          <a:prstGeom prst="roundRect">
            <a:avLst>
              <a:gd name="adj" fmla="val 50000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lowchart: Connector 15">
            <a:extLst>
              <a:ext uri="{FF2B5EF4-FFF2-40B4-BE49-F238E27FC236}">
                <a16:creationId xmlns:a16="http://schemas.microsoft.com/office/drawing/2014/main" id="{3936A685-B642-8015-B72A-949A42318B7D}"/>
              </a:ext>
            </a:extLst>
          </p:cNvPr>
          <p:cNvSpPr/>
          <p:nvPr/>
        </p:nvSpPr>
        <p:spPr>
          <a:xfrm>
            <a:off x="342009" y="1632118"/>
            <a:ext cx="900000" cy="900000"/>
          </a:xfrm>
          <a:prstGeom prst="flowChartConnector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5922F64-14EB-9785-959C-2016943908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8420" y="1196752"/>
            <a:ext cx="10355592" cy="4608512"/>
          </a:xfrm>
        </p:spPr>
        <p:txBody>
          <a:bodyPr anchor="ctr"/>
          <a:lstStyle/>
          <a:p>
            <a:pPr marL="0" indent="0">
              <a:buNone/>
            </a:pPr>
            <a:r>
              <a:rPr lang="en-US" sz="3200" dirty="0">
                <a:solidFill>
                  <a:schemeClr val="bg1">
                    <a:alpha val="95000"/>
                  </a:schemeClr>
                </a:solidFill>
              </a:rPr>
              <a:t>Our three pillars</a:t>
            </a:r>
          </a:p>
          <a:p>
            <a:endParaRPr lang="en-US" sz="3200" dirty="0">
              <a:solidFill>
                <a:schemeClr val="bg1">
                  <a:alpha val="95000"/>
                </a:schemeClr>
              </a:solidFill>
            </a:endParaRPr>
          </a:p>
          <a:p>
            <a:pPr marL="0" indent="0">
              <a:buNone/>
            </a:pPr>
            <a:r>
              <a:rPr lang="en-US" sz="3200" dirty="0">
                <a:solidFill>
                  <a:schemeClr val="bg1">
                    <a:alpha val="95000"/>
                  </a:schemeClr>
                </a:solidFill>
              </a:rPr>
              <a:t>The expertise of each unit</a:t>
            </a:r>
          </a:p>
          <a:p>
            <a:endParaRPr lang="en-US" sz="3200" dirty="0">
              <a:solidFill>
                <a:schemeClr val="bg1">
                  <a:alpha val="95000"/>
                </a:schemeClr>
              </a:solidFill>
            </a:endParaRPr>
          </a:p>
          <a:p>
            <a:pPr marL="0" indent="0">
              <a:buNone/>
            </a:pPr>
            <a:r>
              <a:rPr lang="en-US" sz="3200" dirty="0">
                <a:solidFill>
                  <a:schemeClr val="bg1">
                    <a:alpha val="95000"/>
                  </a:schemeClr>
                </a:solidFill>
              </a:rPr>
              <a:t>Roadmap – from a simple idea to its final design</a:t>
            </a:r>
            <a:endParaRPr lang="en-GB" sz="3200" dirty="0">
              <a:solidFill>
                <a:schemeClr val="bg1">
                  <a:alpha val="95000"/>
                </a:schemeClr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1315E4C-2833-C60E-8D4C-E8B04FA95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>
                <a:solidFill>
                  <a:schemeClr val="bg1"/>
                </a:solidFill>
              </a:rPr>
              <a:t>OUTLINE</a:t>
            </a:r>
            <a:endParaRPr lang="en-GB" sz="4800" dirty="0">
              <a:solidFill>
                <a:schemeClr val="bg1"/>
              </a:solidFill>
            </a:endParaRPr>
          </a:p>
        </p:txBody>
      </p:sp>
      <p:sp>
        <p:nvSpPr>
          <p:cNvPr id="8" name="Cylinder 7">
            <a:extLst>
              <a:ext uri="{FF2B5EF4-FFF2-40B4-BE49-F238E27FC236}">
                <a16:creationId xmlns:a16="http://schemas.microsoft.com/office/drawing/2014/main" id="{56FB5795-F344-60F0-BBAE-2127E8B0424F}"/>
              </a:ext>
            </a:extLst>
          </p:cNvPr>
          <p:cNvSpPr/>
          <p:nvPr/>
        </p:nvSpPr>
        <p:spPr>
          <a:xfrm>
            <a:off x="557800" y="1848218"/>
            <a:ext cx="108000" cy="468000"/>
          </a:xfrm>
          <a:prstGeom prst="can">
            <a:avLst>
              <a:gd name="adj" fmla="val 38228"/>
            </a:avLst>
          </a:prstGeom>
          <a:solidFill>
            <a:schemeClr val="bg1">
              <a:alpha val="70000"/>
            </a:schemeClr>
          </a:solidFill>
          <a:ln w="9525">
            <a:solidFill>
              <a:schemeClr val="bg1">
                <a:alpha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Cylinder 9">
            <a:extLst>
              <a:ext uri="{FF2B5EF4-FFF2-40B4-BE49-F238E27FC236}">
                <a16:creationId xmlns:a16="http://schemas.microsoft.com/office/drawing/2014/main" id="{5D6CD2D0-42B9-8ED5-B3F6-1512AF6E5683}"/>
              </a:ext>
            </a:extLst>
          </p:cNvPr>
          <p:cNvSpPr/>
          <p:nvPr/>
        </p:nvSpPr>
        <p:spPr>
          <a:xfrm>
            <a:off x="733152" y="1848118"/>
            <a:ext cx="108000" cy="468000"/>
          </a:xfrm>
          <a:prstGeom prst="can">
            <a:avLst>
              <a:gd name="adj" fmla="val 38228"/>
            </a:avLst>
          </a:prstGeom>
          <a:solidFill>
            <a:schemeClr val="bg1">
              <a:alpha val="50000"/>
            </a:schemeClr>
          </a:solidFill>
          <a:ln w="9525">
            <a:solidFill>
              <a:schemeClr val="bg1">
                <a:alpha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Cylinder 10">
            <a:extLst>
              <a:ext uri="{FF2B5EF4-FFF2-40B4-BE49-F238E27FC236}">
                <a16:creationId xmlns:a16="http://schemas.microsoft.com/office/drawing/2014/main" id="{EF8EF24B-7E85-5F0B-C180-52BCED590CC4}"/>
              </a:ext>
            </a:extLst>
          </p:cNvPr>
          <p:cNvSpPr/>
          <p:nvPr/>
        </p:nvSpPr>
        <p:spPr>
          <a:xfrm>
            <a:off x="904779" y="1848118"/>
            <a:ext cx="108000" cy="468000"/>
          </a:xfrm>
          <a:prstGeom prst="can">
            <a:avLst>
              <a:gd name="adj" fmla="val 38228"/>
            </a:avLst>
          </a:prstGeom>
          <a:solidFill>
            <a:schemeClr val="bg1">
              <a:alpha val="30000"/>
            </a:schemeClr>
          </a:solidFill>
          <a:ln w="9525">
            <a:solidFill>
              <a:schemeClr val="bg1">
                <a:alpha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Graphic 12" descr="Lightbulb and gear with solid fill">
            <a:extLst>
              <a:ext uri="{FF2B5EF4-FFF2-40B4-BE49-F238E27FC236}">
                <a16:creationId xmlns:a16="http://schemas.microsoft.com/office/drawing/2014/main" id="{E0402E44-B92E-F1C9-C107-C2F7F733B9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3977" y="3212976"/>
            <a:ext cx="576064" cy="576064"/>
          </a:xfrm>
          <a:prstGeom prst="rect">
            <a:avLst/>
          </a:prstGeom>
        </p:spPr>
      </p:pic>
      <p:pic>
        <p:nvPicPr>
          <p:cNvPr id="15" name="Graphic 14" descr="Fork In Road with solid fill">
            <a:extLst>
              <a:ext uri="{FF2B5EF4-FFF2-40B4-BE49-F238E27FC236}">
                <a16:creationId xmlns:a16="http://schemas.microsoft.com/office/drawing/2014/main" id="{47510659-24CB-E3CB-25FE-C4FCCAB761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3977" y="4675088"/>
            <a:ext cx="576064" cy="576064"/>
          </a:xfrm>
          <a:prstGeom prst="rect">
            <a:avLst/>
          </a:prstGeom>
        </p:spPr>
      </p:pic>
      <p:sp>
        <p:nvSpPr>
          <p:cNvPr id="17" name="Flowchart: Connector 16">
            <a:extLst>
              <a:ext uri="{FF2B5EF4-FFF2-40B4-BE49-F238E27FC236}">
                <a16:creationId xmlns:a16="http://schemas.microsoft.com/office/drawing/2014/main" id="{6D2E518A-42AC-9075-2FB8-C261DC37B126}"/>
              </a:ext>
            </a:extLst>
          </p:cNvPr>
          <p:cNvSpPr/>
          <p:nvPr/>
        </p:nvSpPr>
        <p:spPr>
          <a:xfrm>
            <a:off x="342009" y="3053194"/>
            <a:ext cx="900000" cy="900000"/>
          </a:xfrm>
          <a:prstGeom prst="flowChartConnector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Flowchart: Connector 17">
            <a:extLst>
              <a:ext uri="{FF2B5EF4-FFF2-40B4-BE49-F238E27FC236}">
                <a16:creationId xmlns:a16="http://schemas.microsoft.com/office/drawing/2014/main" id="{491199E3-5F87-35B1-BCAE-A2836CFFC299}"/>
              </a:ext>
            </a:extLst>
          </p:cNvPr>
          <p:cNvSpPr/>
          <p:nvPr/>
        </p:nvSpPr>
        <p:spPr>
          <a:xfrm>
            <a:off x="342009" y="4494461"/>
            <a:ext cx="900000" cy="900000"/>
          </a:xfrm>
          <a:prstGeom prst="flowChartConnector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CD0A56D-244E-2930-E7E4-6552C62367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S. Hoell - Design, Calculations, and Mechanical Measurements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EE83F5E-F6DE-C782-D689-81AECC810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2239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6" grpId="0" animBg="1"/>
      <p:bldP spid="16" grpId="0" animBg="1"/>
      <p:bldP spid="8" grpId="0" animBg="1"/>
      <p:bldP spid="10" grpId="0" animBg="1"/>
      <p:bldP spid="11" grpId="0" animBg="1"/>
      <p:bldP spid="17" grpId="0" animBg="1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>
                <a:lumMod val="50000"/>
              </a:schemeClr>
            </a:gs>
            <a:gs pos="100000">
              <a:schemeClr val="tx1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3805CA33-8525-C327-84FD-71FB4AEFA1EE}"/>
              </a:ext>
            </a:extLst>
          </p:cNvPr>
          <p:cNvSpPr/>
          <p:nvPr/>
        </p:nvSpPr>
        <p:spPr>
          <a:xfrm>
            <a:off x="1134410" y="2298935"/>
            <a:ext cx="2880000" cy="553998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30000"/>
                </a:schemeClr>
              </a:gs>
            </a:gsLst>
            <a:lin ang="5400000" scaled="1"/>
            <a:tileRect/>
          </a:gradFill>
          <a:ln w="63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F8CB091-0078-54E4-5803-5801C1C1E312}"/>
              </a:ext>
            </a:extLst>
          </p:cNvPr>
          <p:cNvSpPr/>
          <p:nvPr/>
        </p:nvSpPr>
        <p:spPr>
          <a:xfrm>
            <a:off x="4653497" y="2298935"/>
            <a:ext cx="2880000" cy="553998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30000"/>
                </a:schemeClr>
              </a:gs>
            </a:gsLst>
            <a:lin ang="5400000" scaled="1"/>
            <a:tileRect/>
          </a:gradFill>
          <a:ln w="63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35A799F-19A5-D4A9-5587-B359A28C0768}"/>
              </a:ext>
            </a:extLst>
          </p:cNvPr>
          <p:cNvSpPr/>
          <p:nvPr/>
        </p:nvSpPr>
        <p:spPr>
          <a:xfrm>
            <a:off x="8182048" y="2302224"/>
            <a:ext cx="2880000" cy="553998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30000"/>
                </a:schemeClr>
              </a:gs>
            </a:gsLst>
            <a:lin ang="5400000" scaled="1"/>
            <a:tileRect/>
          </a:gradFill>
          <a:ln w="63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D65F87B-DB80-DCCB-E01A-C9999CF609DB}"/>
              </a:ext>
            </a:extLst>
          </p:cNvPr>
          <p:cNvSpPr/>
          <p:nvPr/>
        </p:nvSpPr>
        <p:spPr>
          <a:xfrm>
            <a:off x="0" y="6209998"/>
            <a:ext cx="12192000" cy="648000"/>
          </a:xfrm>
          <a:prstGeom prst="rect">
            <a:avLst/>
          </a:prstGeom>
          <a:gradFill>
            <a:gsLst>
              <a:gs pos="0">
                <a:schemeClr val="tx1">
                  <a:lumMod val="50000"/>
                </a:schemeClr>
              </a:gs>
              <a:gs pos="100000">
                <a:schemeClr val="tx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C020C9F-476B-5DE0-ADCA-9E8B876A4FFB}"/>
              </a:ext>
            </a:extLst>
          </p:cNvPr>
          <p:cNvSpPr/>
          <p:nvPr/>
        </p:nvSpPr>
        <p:spPr>
          <a:xfrm>
            <a:off x="1127448" y="2852936"/>
            <a:ext cx="2880000" cy="4005064"/>
          </a:xfrm>
          <a:prstGeom prst="rect">
            <a:avLst/>
          </a:prstGeom>
          <a:solidFill>
            <a:schemeClr val="bg1">
              <a:alpha val="70000"/>
            </a:schemeClr>
          </a:solidFill>
          <a:ln w="6350">
            <a:gradFill>
              <a:gsLst>
                <a:gs pos="0">
                  <a:srgbClr val="F2F4F8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998227D-B9C7-9B5E-D65B-E9E68C0593D1}"/>
              </a:ext>
            </a:extLst>
          </p:cNvPr>
          <p:cNvSpPr/>
          <p:nvPr/>
        </p:nvSpPr>
        <p:spPr>
          <a:xfrm>
            <a:off x="4656000" y="2852935"/>
            <a:ext cx="2880000" cy="4005064"/>
          </a:xfrm>
          <a:prstGeom prst="rect">
            <a:avLst/>
          </a:prstGeom>
          <a:solidFill>
            <a:schemeClr val="bg1">
              <a:alpha val="70000"/>
            </a:schemeClr>
          </a:solidFill>
          <a:ln w="6350">
            <a:gradFill flip="none" rotWithShape="1">
              <a:gsLst>
                <a:gs pos="0">
                  <a:srgbClr val="CCD5E8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5078EAD-42E5-1F41-D59D-D9156CE37483}"/>
              </a:ext>
            </a:extLst>
          </p:cNvPr>
          <p:cNvSpPr/>
          <p:nvPr/>
        </p:nvSpPr>
        <p:spPr>
          <a:xfrm>
            <a:off x="8184552" y="2852936"/>
            <a:ext cx="2880000" cy="4005064"/>
          </a:xfrm>
          <a:prstGeom prst="rect">
            <a:avLst/>
          </a:prstGeom>
          <a:solidFill>
            <a:schemeClr val="bg1">
              <a:alpha val="70000"/>
            </a:schemeClr>
          </a:solidFill>
          <a:ln w="6350">
            <a:gradFill flip="none" rotWithShape="1">
              <a:gsLst>
                <a:gs pos="0">
                  <a:srgbClr val="99ADD7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Diamond 8">
            <a:extLst>
              <a:ext uri="{FF2B5EF4-FFF2-40B4-BE49-F238E27FC236}">
                <a16:creationId xmlns:a16="http://schemas.microsoft.com/office/drawing/2014/main" id="{ED7721DD-E805-259B-2827-F2A5EB1789D2}"/>
              </a:ext>
            </a:extLst>
          </p:cNvPr>
          <p:cNvSpPr/>
          <p:nvPr/>
        </p:nvSpPr>
        <p:spPr>
          <a:xfrm>
            <a:off x="4656000" y="2492935"/>
            <a:ext cx="2880000" cy="720000"/>
          </a:xfrm>
          <a:prstGeom prst="diamond">
            <a:avLst/>
          </a:prstGeom>
          <a:solidFill>
            <a:srgbClr val="D9DFED"/>
          </a:solidFill>
          <a:ln>
            <a:solidFill>
              <a:srgbClr val="CCD5E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E802856-6CC1-28F8-33B6-EDF6C8910CA4}"/>
              </a:ext>
            </a:extLst>
          </p:cNvPr>
          <p:cNvSpPr/>
          <p:nvPr/>
        </p:nvSpPr>
        <p:spPr>
          <a:xfrm>
            <a:off x="1127448" y="2492935"/>
            <a:ext cx="2880000" cy="720000"/>
          </a:xfrm>
          <a:prstGeom prst="ellipse">
            <a:avLst/>
          </a:prstGeom>
          <a:solidFill>
            <a:srgbClr val="D9DFED"/>
          </a:solidFill>
          <a:ln w="6350">
            <a:solidFill>
              <a:srgbClr val="F2F4F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Hexagon 6">
            <a:extLst>
              <a:ext uri="{FF2B5EF4-FFF2-40B4-BE49-F238E27FC236}">
                <a16:creationId xmlns:a16="http://schemas.microsoft.com/office/drawing/2014/main" id="{E0A5BF67-52D8-13BE-2AD2-D3DFA1A4A0F1}"/>
              </a:ext>
            </a:extLst>
          </p:cNvPr>
          <p:cNvSpPr/>
          <p:nvPr/>
        </p:nvSpPr>
        <p:spPr>
          <a:xfrm>
            <a:off x="8184551" y="2534711"/>
            <a:ext cx="2880000" cy="648000"/>
          </a:xfrm>
          <a:prstGeom prst="hexagon">
            <a:avLst>
              <a:gd name="adj" fmla="val 123994"/>
              <a:gd name="vf" fmla="val 115470"/>
            </a:avLst>
          </a:prstGeom>
          <a:solidFill>
            <a:srgbClr val="D9DFED"/>
          </a:solidFill>
          <a:ln>
            <a:solidFill>
              <a:srgbClr val="D9DFE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793886C-2F3A-32D2-2AA5-41DCFBBC29BD}"/>
              </a:ext>
            </a:extLst>
          </p:cNvPr>
          <p:cNvCxnSpPr>
            <a:stCxn id="2" idx="2"/>
            <a:endCxn id="9" idx="2"/>
          </p:cNvCxnSpPr>
          <p:nvPr/>
        </p:nvCxnSpPr>
        <p:spPr>
          <a:xfrm flipV="1">
            <a:off x="6096000" y="3212935"/>
            <a:ext cx="0" cy="3645064"/>
          </a:xfrm>
          <a:prstGeom prst="line">
            <a:avLst/>
          </a:prstGeom>
          <a:ln>
            <a:gradFill flip="none" rotWithShape="1">
              <a:gsLst>
                <a:gs pos="0">
                  <a:srgbClr val="D9DFED"/>
                </a:gs>
                <a:gs pos="100000">
                  <a:schemeClr val="bg1">
                    <a:alpha val="0"/>
                  </a:schemeClr>
                </a:gs>
              </a:gsLst>
              <a:lin ang="162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6E561E7-3CAF-79FE-CFC8-F56A16E11F6A}"/>
              </a:ext>
            </a:extLst>
          </p:cNvPr>
          <p:cNvCxnSpPr>
            <a:cxnSpLocks/>
          </p:cNvCxnSpPr>
          <p:nvPr/>
        </p:nvCxnSpPr>
        <p:spPr>
          <a:xfrm flipV="1">
            <a:off x="8989020" y="3182711"/>
            <a:ext cx="0" cy="3672000"/>
          </a:xfrm>
          <a:prstGeom prst="line">
            <a:avLst/>
          </a:prstGeom>
          <a:ln>
            <a:gradFill flip="none" rotWithShape="1">
              <a:gsLst>
                <a:gs pos="0">
                  <a:srgbClr val="D9DFED"/>
                </a:gs>
                <a:gs pos="100000">
                  <a:schemeClr val="bg1">
                    <a:alpha val="0"/>
                  </a:schemeClr>
                </a:gs>
              </a:gsLst>
              <a:lin ang="162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4C26900-5C4C-2DBD-EA64-D81E7EC82322}"/>
              </a:ext>
            </a:extLst>
          </p:cNvPr>
          <p:cNvCxnSpPr>
            <a:cxnSpLocks/>
          </p:cNvCxnSpPr>
          <p:nvPr/>
        </p:nvCxnSpPr>
        <p:spPr>
          <a:xfrm flipV="1">
            <a:off x="10262939" y="3182711"/>
            <a:ext cx="0" cy="3672000"/>
          </a:xfrm>
          <a:prstGeom prst="line">
            <a:avLst/>
          </a:prstGeom>
          <a:ln>
            <a:gradFill flip="none" rotWithShape="1">
              <a:gsLst>
                <a:gs pos="0">
                  <a:srgbClr val="D9DFED"/>
                </a:gs>
                <a:gs pos="100000">
                  <a:schemeClr val="bg1">
                    <a:alpha val="0"/>
                  </a:schemeClr>
                </a:gs>
              </a:gsLst>
              <a:lin ang="162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66C6B5E7-48CD-6F7E-0B85-A90CB578E285}"/>
              </a:ext>
            </a:extLst>
          </p:cNvPr>
          <p:cNvSpPr txBox="1"/>
          <p:nvPr/>
        </p:nvSpPr>
        <p:spPr bwMode="auto">
          <a:xfrm rot="16200000">
            <a:off x="746563" y="4618323"/>
            <a:ext cx="36417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00226D"/>
                </a:solidFill>
              </a:rPr>
              <a:t>DESIGN</a:t>
            </a:r>
            <a:endParaRPr lang="en-GB" sz="3200" b="1" dirty="0">
              <a:solidFill>
                <a:srgbClr val="00226D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61D0437-EC06-328D-4AAE-C20421423EAE}"/>
              </a:ext>
            </a:extLst>
          </p:cNvPr>
          <p:cNvSpPr txBox="1"/>
          <p:nvPr/>
        </p:nvSpPr>
        <p:spPr bwMode="auto">
          <a:xfrm rot="16200000">
            <a:off x="4270213" y="4736532"/>
            <a:ext cx="3651576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rgbClr val="002C8A"/>
                </a:solidFill>
              </a:rPr>
              <a:t>CALCULATIONS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DD77985-54AE-E546-56F0-BF213C803A24}"/>
              </a:ext>
            </a:extLst>
          </p:cNvPr>
          <p:cNvSpPr txBox="1"/>
          <p:nvPr/>
        </p:nvSpPr>
        <p:spPr bwMode="auto">
          <a:xfrm rot="16200000">
            <a:off x="7798762" y="4736531"/>
            <a:ext cx="3651577" cy="58477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3200" b="1" dirty="0"/>
              <a:t>MEASUIREMENTS</a:t>
            </a:r>
            <a:endParaRPr lang="en-GB" b="1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379731D8-1005-7ED9-36E0-387067D6A4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430" b="96955" l="9963" r="89758">
                        <a14:foregroundMark x1="52700" y1="7430" x2="43575" y2="8283"/>
                        <a14:foregroundMark x1="65829" y1="93057" x2="49255" y2="91108"/>
                        <a14:foregroundMark x1="68063" y1="96955" x2="65829" y2="9391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4949" y="1252446"/>
            <a:ext cx="2237094" cy="1710106"/>
          </a:xfrm>
          <a:prstGeom prst="rect">
            <a:avLst/>
          </a:prstGeom>
          <a:noFill/>
          <a:ln>
            <a:noFill/>
          </a:ln>
          <a:effectLst>
            <a:glow rad="12700">
              <a:schemeClr val="accent4">
                <a:satMod val="175000"/>
                <a:alpha val="5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E70445E-A836-5065-6B7D-DEB009C0DF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901" b="97360" l="3168" r="96727">
                        <a14:foregroundMark x1="8237" y1="42079" x2="8237" y2="42079"/>
                        <a14:foregroundMark x1="3379" y1="44389" x2="3379" y2="44389"/>
                        <a14:foregroundMark x1="92080" y1="33993" x2="92080" y2="33993"/>
                        <a14:foregroundMark x1="96199" y1="31023" x2="96199" y2="31023"/>
                        <a14:foregroundMark x1="96727" y1="32343" x2="96727" y2="32343"/>
                        <a14:foregroundMark x1="87540" y1="82343" x2="87540" y2="82343"/>
                        <a14:foregroundMark x1="85216" y1="96370" x2="85216" y2="96370"/>
                        <a14:foregroundMark x1="79514" y1="96865" x2="79514" y2="96865"/>
                        <a14:foregroundMark x1="29884" y1="65182" x2="29884" y2="65182"/>
                        <a14:foregroundMark x1="14572" y1="55776" x2="14572" y2="55776"/>
                        <a14:foregroundMark x1="12038" y1="11056" x2="12038" y2="11056"/>
                        <a14:foregroundMark x1="84688" y1="97360" x2="84688" y2="97360"/>
                        <a14:foregroundMark x1="86695" y1="20957" x2="86695" y2="20957"/>
                        <a14:foregroundMark x1="67476" y1="18152" x2="67476" y2="18152"/>
                        <a14:foregroundMark x1="69377" y1="18317" x2="69377" y2="18317"/>
                        <a14:foregroundMark x1="62619" y1="17822" x2="62619" y2="17822"/>
                        <a14:foregroundMark x1="57761" y1="16502" x2="57761" y2="16502"/>
                        <a14:foregroundMark x1="51109" y1="16172" x2="51109" y2="16172"/>
                        <a14:foregroundMark x1="45195" y1="14851" x2="45195" y2="14851"/>
                        <a14:foregroundMark x1="48152" y1="15347" x2="48152" y2="15347"/>
                        <a14:foregroundMark x1="50581" y1="15347" x2="50581" y2="15347"/>
                        <a14:foregroundMark x1="26505" y1="11551" x2="26505" y2="1155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531228">
            <a:off x="1226728" y="1375112"/>
            <a:ext cx="2757935" cy="1728000"/>
          </a:xfrm>
          <a:prstGeom prst="rect">
            <a:avLst/>
          </a:prstGeom>
        </p:spPr>
      </p:pic>
      <p:pic>
        <p:nvPicPr>
          <p:cNvPr id="24" name="Picture 23" descr="MAX_7562.jpg">
            <a:extLst>
              <a:ext uri="{FF2B5EF4-FFF2-40B4-BE49-F238E27FC236}">
                <a16:creationId xmlns:a16="http://schemas.microsoft.com/office/drawing/2014/main" id="{43CFF944-5441-BD67-00A2-32D4474AF16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4989"/>
          <a:stretch/>
        </p:blipFill>
        <p:spPr>
          <a:xfrm>
            <a:off x="8783459" y="1334073"/>
            <a:ext cx="1669306" cy="1546852"/>
          </a:xfrm>
          <a:prstGeom prst="rect">
            <a:avLst/>
          </a:prstGeom>
          <a:noFill/>
          <a:ln>
            <a:noFill/>
          </a:ln>
          <a:effectLst>
            <a:outerShdw blurRad="190500" algn="ctr" rotWithShape="0">
              <a:prstClr val="black">
                <a:alpha val="40000"/>
              </a:prstClr>
            </a:outerShdw>
          </a:effectLst>
        </p:spPr>
      </p:pic>
      <p:sp>
        <p:nvSpPr>
          <p:cNvPr id="28" name="Title 2">
            <a:extLst>
              <a:ext uri="{FF2B5EF4-FFF2-40B4-BE49-F238E27FC236}">
                <a16:creationId xmlns:a16="http://schemas.microsoft.com/office/drawing/2014/main" id="{83992CFC-2715-93E2-FD19-9E3EEED62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51151"/>
          </a:xfrm>
        </p:spPr>
        <p:txBody>
          <a:bodyPr/>
          <a:lstStyle/>
          <a:p>
            <a:pPr algn="ctr"/>
            <a:r>
              <a:rPr lang="en-US" sz="4800" dirty="0">
                <a:solidFill>
                  <a:schemeClr val="bg1"/>
                </a:solidFill>
              </a:rPr>
              <a:t>OUR THREE PILLARS</a:t>
            </a:r>
            <a:endParaRPr lang="en-GB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655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10" grpId="0" animBg="1"/>
      <p:bldP spid="2" grpId="0" animBg="1"/>
      <p:bldP spid="3" grpId="0" animBg="1"/>
      <p:bldP spid="9" grpId="0" animBg="1"/>
      <p:bldP spid="8" grpId="0" animBg="1"/>
      <p:bldP spid="7" grpId="0" animBg="1"/>
      <p:bldP spid="19" grpId="0"/>
      <p:bldP spid="22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>
                <a:lumMod val="50000"/>
              </a:schemeClr>
            </a:gs>
            <a:gs pos="100000">
              <a:schemeClr val="tx1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26">
            <a:extLst>
              <a:ext uri="{FF2B5EF4-FFF2-40B4-BE49-F238E27FC236}">
                <a16:creationId xmlns:a16="http://schemas.microsoft.com/office/drawing/2014/main" id="{5E4DEC3C-11F8-F300-32CD-E58229DBD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/>
              <a:t>REMINDER – CERN AND ITS HARSH ENVIRONMENTS</a:t>
            </a:r>
            <a:endParaRPr lang="en-GB" sz="4000" dirty="0"/>
          </a:p>
        </p:txBody>
      </p:sp>
      <p:sp>
        <p:nvSpPr>
          <p:cNvPr id="15" name="Footer Placeholder 3">
            <a:extLst>
              <a:ext uri="{FF2B5EF4-FFF2-40B4-BE49-F238E27FC236}">
                <a16:creationId xmlns:a16="http://schemas.microsoft.com/office/drawing/2014/main" id="{0B9692A7-3B3B-3BBE-85E6-B80B52BC5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0232" y="6356350"/>
            <a:ext cx="6572221" cy="365125"/>
          </a:xfrm>
        </p:spPr>
        <p:txBody>
          <a:bodyPr/>
          <a:lstStyle/>
          <a:p>
            <a:r>
              <a:rPr lang="en-GB"/>
              <a:t>S. Hoell - Design, Calculations, and Mechanical Measurements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5D24CE-8E64-D06D-A3FC-951C222A57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18516" y="6356350"/>
            <a:ext cx="681254" cy="365125"/>
          </a:xfrm>
        </p:spPr>
        <p:txBody>
          <a:bodyPr anchor="ctr">
            <a:normAutofit/>
          </a:bodyPr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ADF4D19-4D61-B06E-3E6F-8CA079CD7530}"/>
              </a:ext>
            </a:extLst>
          </p:cNvPr>
          <p:cNvGrpSpPr/>
          <p:nvPr/>
        </p:nvGrpSpPr>
        <p:grpSpPr>
          <a:xfrm>
            <a:off x="623392" y="1412776"/>
            <a:ext cx="2520280" cy="3420380"/>
            <a:chOff x="623392" y="1412776"/>
            <a:chExt cx="2520280" cy="3420380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0C2E593E-9B3B-8FC6-D9BA-464CF0B8DB6B}"/>
                </a:ext>
              </a:extLst>
            </p:cNvPr>
            <p:cNvSpPr/>
            <p:nvPr/>
          </p:nvSpPr>
          <p:spPr>
            <a:xfrm>
              <a:off x="1137098" y="1859825"/>
              <a:ext cx="1463085" cy="1463085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</p:spPr>
          <p:style>
            <a:lnRef idx="0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1" name="Rectangle 10" descr="Speedometer Low with solid fill">
              <a:extLst>
                <a:ext uri="{FF2B5EF4-FFF2-40B4-BE49-F238E27FC236}">
                  <a16:creationId xmlns:a16="http://schemas.microsoft.com/office/drawing/2014/main" id="{1A944DF5-CB41-89C1-4E56-82ED8122CD5C}"/>
                </a:ext>
              </a:extLst>
            </p:cNvPr>
            <p:cNvSpPr/>
            <p:nvPr/>
          </p:nvSpPr>
          <p:spPr>
            <a:xfrm>
              <a:off x="1440097" y="2051719"/>
              <a:ext cx="839475" cy="839475"/>
            </a:xfrm>
            <a:prstGeom prst="rect">
              <a:avLst/>
            </a:prstGeom>
            <a:blipFill dpi="0" rotWithShape="1">
              <a:blip r:embed="rId2">
                <a:alphaModFix amt="80000"/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BB455B2-B0C7-0FE8-AA86-9F511A44BF73}"/>
                </a:ext>
              </a:extLst>
            </p:cNvPr>
            <p:cNvSpPr/>
            <p:nvPr/>
          </p:nvSpPr>
          <p:spPr>
            <a:xfrm>
              <a:off x="669390" y="3778626"/>
              <a:ext cx="2398501" cy="787500"/>
            </a:xfrm>
            <a:custGeom>
              <a:avLst/>
              <a:gdLst>
                <a:gd name="connsiteX0" fmla="*/ 0 w 2398501"/>
                <a:gd name="connsiteY0" fmla="*/ 0 h 787500"/>
                <a:gd name="connsiteX1" fmla="*/ 2398501 w 2398501"/>
                <a:gd name="connsiteY1" fmla="*/ 0 h 787500"/>
                <a:gd name="connsiteX2" fmla="*/ 2398501 w 2398501"/>
                <a:gd name="connsiteY2" fmla="*/ 787500 h 787500"/>
                <a:gd name="connsiteX3" fmla="*/ 0 w 2398501"/>
                <a:gd name="connsiteY3" fmla="*/ 787500 h 787500"/>
                <a:gd name="connsiteX4" fmla="*/ 0 w 2398501"/>
                <a:gd name="connsiteY4" fmla="*/ 0 h 78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98501" h="787500">
                  <a:moveTo>
                    <a:pt x="0" y="0"/>
                  </a:moveTo>
                  <a:lnTo>
                    <a:pt x="2398501" y="0"/>
                  </a:lnTo>
                  <a:lnTo>
                    <a:pt x="2398501" y="787500"/>
                  </a:lnTo>
                  <a:lnTo>
                    <a:pt x="0" y="78750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10668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  <a:defRPr cap="all"/>
              </a:pPr>
              <a:r>
                <a:rPr lang="en-US" sz="2400" b="1" kern="1200" dirty="0">
                  <a:solidFill>
                    <a:schemeClr val="bg1"/>
                  </a:solidFill>
                </a:rPr>
                <a:t>Vacuum</a:t>
              </a:r>
              <a:endParaRPr lang="en-GB" sz="2400" b="1" kern="1200" dirty="0">
                <a:solidFill>
                  <a:schemeClr val="bg1"/>
                </a:solidFill>
              </a:endParaRPr>
            </a:p>
          </p:txBody>
        </p: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0E6CB7F3-7026-1D8C-07CF-428CD754CC5B}"/>
                </a:ext>
              </a:extLst>
            </p:cNvPr>
            <p:cNvSpPr/>
            <p:nvPr/>
          </p:nvSpPr>
          <p:spPr>
            <a:xfrm>
              <a:off x="623392" y="1412776"/>
              <a:ext cx="2520280" cy="3420380"/>
            </a:xfrm>
            <a:prstGeom prst="rect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en-GB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2356988-82B2-CF32-4E4D-D92070CD0F7E}"/>
              </a:ext>
            </a:extLst>
          </p:cNvPr>
          <p:cNvGrpSpPr/>
          <p:nvPr/>
        </p:nvGrpSpPr>
        <p:grpSpPr>
          <a:xfrm>
            <a:off x="3431704" y="1412776"/>
            <a:ext cx="2520280" cy="3420380"/>
            <a:chOff x="3431704" y="1412776"/>
            <a:chExt cx="2520280" cy="342038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119A3921-FF5F-D28E-AD6C-F81A7F0C4438}"/>
                </a:ext>
              </a:extLst>
            </p:cNvPr>
            <p:cNvSpPr/>
            <p:nvPr/>
          </p:nvSpPr>
          <p:spPr>
            <a:xfrm>
              <a:off x="3955337" y="1859825"/>
              <a:ext cx="1463085" cy="1463085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</p:spPr>
          <p:style>
            <a:lnRef idx="0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4" name="Rectangle 13" descr="Low Temperature">
              <a:extLst>
                <a:ext uri="{FF2B5EF4-FFF2-40B4-BE49-F238E27FC236}">
                  <a16:creationId xmlns:a16="http://schemas.microsoft.com/office/drawing/2014/main" id="{E5005F3B-70DA-6222-CDFB-5B08A0C97E21}"/>
                </a:ext>
              </a:extLst>
            </p:cNvPr>
            <p:cNvSpPr/>
            <p:nvPr/>
          </p:nvSpPr>
          <p:spPr>
            <a:xfrm>
              <a:off x="4267142" y="2125954"/>
              <a:ext cx="839475" cy="839475"/>
            </a:xfrm>
            <a:prstGeom prst="rect">
              <a:avLst/>
            </a:prstGeom>
            <a:blipFill dpi="0" rotWithShape="1">
              <a:blip r:embed="rId4">
                <a:alphaModFix amt="80000"/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333ACEBE-09D6-39E5-155B-3C1A3245F5D4}"/>
                </a:ext>
              </a:extLst>
            </p:cNvPr>
            <p:cNvSpPr/>
            <p:nvPr/>
          </p:nvSpPr>
          <p:spPr>
            <a:xfrm>
              <a:off x="3487629" y="3778626"/>
              <a:ext cx="2398501" cy="787500"/>
            </a:xfrm>
            <a:custGeom>
              <a:avLst/>
              <a:gdLst>
                <a:gd name="connsiteX0" fmla="*/ 0 w 2398501"/>
                <a:gd name="connsiteY0" fmla="*/ 0 h 787500"/>
                <a:gd name="connsiteX1" fmla="*/ 2398501 w 2398501"/>
                <a:gd name="connsiteY1" fmla="*/ 0 h 787500"/>
                <a:gd name="connsiteX2" fmla="*/ 2398501 w 2398501"/>
                <a:gd name="connsiteY2" fmla="*/ 787500 h 787500"/>
                <a:gd name="connsiteX3" fmla="*/ 0 w 2398501"/>
                <a:gd name="connsiteY3" fmla="*/ 787500 h 787500"/>
                <a:gd name="connsiteX4" fmla="*/ 0 w 2398501"/>
                <a:gd name="connsiteY4" fmla="*/ 0 h 78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98501" h="787500">
                  <a:moveTo>
                    <a:pt x="0" y="0"/>
                  </a:moveTo>
                  <a:lnTo>
                    <a:pt x="2398501" y="0"/>
                  </a:lnTo>
                  <a:lnTo>
                    <a:pt x="2398501" y="787500"/>
                  </a:lnTo>
                  <a:lnTo>
                    <a:pt x="0" y="78750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10668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  <a:defRPr cap="all"/>
              </a:pPr>
              <a:r>
                <a:rPr lang="en-US" sz="2400" b="1" kern="1200" dirty="0">
                  <a:solidFill>
                    <a:schemeClr val="bg1"/>
                  </a:solidFill>
                </a:rPr>
                <a:t>Cryogenic temperatures</a:t>
              </a:r>
              <a:endParaRPr lang="en-GB" sz="2400" b="1" kern="1200" dirty="0">
                <a:solidFill>
                  <a:schemeClr val="bg1"/>
                </a:solidFill>
              </a:endParaRPr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6C3B1F40-34A8-75AD-02C7-FA4B5408D906}"/>
                </a:ext>
              </a:extLst>
            </p:cNvPr>
            <p:cNvSpPr/>
            <p:nvPr/>
          </p:nvSpPr>
          <p:spPr>
            <a:xfrm>
              <a:off x="3431704" y="1412776"/>
              <a:ext cx="2520280" cy="3420380"/>
            </a:xfrm>
            <a:prstGeom prst="rect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en-GB" dirty="0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31B9F5C-76E7-4502-34C2-013E62F1B431}"/>
              </a:ext>
            </a:extLst>
          </p:cNvPr>
          <p:cNvGrpSpPr/>
          <p:nvPr/>
        </p:nvGrpSpPr>
        <p:grpSpPr>
          <a:xfrm>
            <a:off x="6240016" y="1412776"/>
            <a:ext cx="2520280" cy="3420380"/>
            <a:chOff x="6240016" y="1412776"/>
            <a:chExt cx="2520280" cy="3420380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B04553D-498D-1A9E-0954-C10548B45E1F}"/>
                </a:ext>
              </a:extLst>
            </p:cNvPr>
            <p:cNvSpPr/>
            <p:nvPr/>
          </p:nvSpPr>
          <p:spPr>
            <a:xfrm>
              <a:off x="6773576" y="1859825"/>
              <a:ext cx="1463085" cy="1463085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</p:spPr>
          <p:style>
            <a:lnRef idx="0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8" name="Rectangle 17" descr="Radioactive">
              <a:extLst>
                <a:ext uri="{FF2B5EF4-FFF2-40B4-BE49-F238E27FC236}">
                  <a16:creationId xmlns:a16="http://schemas.microsoft.com/office/drawing/2014/main" id="{0BB8F1AA-3F47-29A8-1B59-4928AAE9E525}"/>
                </a:ext>
              </a:extLst>
            </p:cNvPr>
            <p:cNvSpPr/>
            <p:nvPr/>
          </p:nvSpPr>
          <p:spPr>
            <a:xfrm>
              <a:off x="7085381" y="2171630"/>
              <a:ext cx="839475" cy="839475"/>
            </a:xfrm>
            <a:prstGeom prst="rect">
              <a:avLst/>
            </a:prstGeom>
            <a:blipFill dpi="0" rotWithShape="1">
              <a:blip r:embed="rId6">
                <a:alphaModFix amt="80000"/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2EDFE9D3-F33F-69BC-356A-DE84947F84D7}"/>
                </a:ext>
              </a:extLst>
            </p:cNvPr>
            <p:cNvSpPr/>
            <p:nvPr/>
          </p:nvSpPr>
          <p:spPr>
            <a:xfrm>
              <a:off x="6305868" y="3778626"/>
              <a:ext cx="2398501" cy="787500"/>
            </a:xfrm>
            <a:custGeom>
              <a:avLst/>
              <a:gdLst>
                <a:gd name="connsiteX0" fmla="*/ 0 w 2398501"/>
                <a:gd name="connsiteY0" fmla="*/ 0 h 787500"/>
                <a:gd name="connsiteX1" fmla="*/ 2398501 w 2398501"/>
                <a:gd name="connsiteY1" fmla="*/ 0 h 787500"/>
                <a:gd name="connsiteX2" fmla="*/ 2398501 w 2398501"/>
                <a:gd name="connsiteY2" fmla="*/ 787500 h 787500"/>
                <a:gd name="connsiteX3" fmla="*/ 0 w 2398501"/>
                <a:gd name="connsiteY3" fmla="*/ 787500 h 787500"/>
                <a:gd name="connsiteX4" fmla="*/ 0 w 2398501"/>
                <a:gd name="connsiteY4" fmla="*/ 0 h 78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98501" h="787500">
                  <a:moveTo>
                    <a:pt x="0" y="0"/>
                  </a:moveTo>
                  <a:lnTo>
                    <a:pt x="2398501" y="0"/>
                  </a:lnTo>
                  <a:lnTo>
                    <a:pt x="2398501" y="787500"/>
                  </a:lnTo>
                  <a:lnTo>
                    <a:pt x="0" y="78750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10668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  <a:defRPr cap="all"/>
              </a:pPr>
              <a:r>
                <a:rPr lang="en-US" sz="2400" b="1" kern="1200" dirty="0">
                  <a:solidFill>
                    <a:schemeClr val="bg1"/>
                  </a:solidFill>
                </a:rPr>
                <a:t>Radiation</a:t>
              </a:r>
              <a:endParaRPr lang="en-GB" sz="2400" b="1" kern="1200" dirty="0">
                <a:solidFill>
                  <a:schemeClr val="bg1"/>
                </a:solidFill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294EBD03-4ACF-F638-18CE-FB69885B2E57}"/>
                </a:ext>
              </a:extLst>
            </p:cNvPr>
            <p:cNvSpPr/>
            <p:nvPr/>
          </p:nvSpPr>
          <p:spPr>
            <a:xfrm>
              <a:off x="6240016" y="1412776"/>
              <a:ext cx="2520280" cy="3420380"/>
            </a:xfrm>
            <a:prstGeom prst="rect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en-GB" dirty="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45BE8219-AF2A-CE0B-24B5-8A5957F8B60E}"/>
              </a:ext>
            </a:extLst>
          </p:cNvPr>
          <p:cNvGrpSpPr/>
          <p:nvPr/>
        </p:nvGrpSpPr>
        <p:grpSpPr>
          <a:xfrm>
            <a:off x="9048328" y="1412776"/>
            <a:ext cx="2520280" cy="3420380"/>
            <a:chOff x="9048328" y="1412776"/>
            <a:chExt cx="2520280" cy="3420380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04B98D6-ED67-23F2-EAAD-C9744BB3BC06}"/>
                </a:ext>
              </a:extLst>
            </p:cNvPr>
            <p:cNvSpPr/>
            <p:nvPr/>
          </p:nvSpPr>
          <p:spPr>
            <a:xfrm>
              <a:off x="9591815" y="1859825"/>
              <a:ext cx="1463085" cy="1463085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</p:spPr>
          <p:style>
            <a:lnRef idx="0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1" name="Rectangle 20" descr="Magnet with solid fill">
              <a:extLst>
                <a:ext uri="{FF2B5EF4-FFF2-40B4-BE49-F238E27FC236}">
                  <a16:creationId xmlns:a16="http://schemas.microsoft.com/office/drawing/2014/main" id="{1DD4B960-6B29-25C4-9255-B97144EB937F}"/>
                </a:ext>
              </a:extLst>
            </p:cNvPr>
            <p:cNvSpPr/>
            <p:nvPr/>
          </p:nvSpPr>
          <p:spPr>
            <a:xfrm>
              <a:off x="9937049" y="2197964"/>
              <a:ext cx="839475" cy="839475"/>
            </a:xfrm>
            <a:prstGeom prst="rect">
              <a:avLst/>
            </a:prstGeom>
            <a:blipFill dpi="0" rotWithShape="1">
              <a:blip r:embed="rId8">
                <a:alphaModFix amt="80000"/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FEADEEB-A0AE-09FB-BE46-C059207D2801}"/>
                </a:ext>
              </a:extLst>
            </p:cNvPr>
            <p:cNvSpPr/>
            <p:nvPr/>
          </p:nvSpPr>
          <p:spPr>
            <a:xfrm>
              <a:off x="9124108" y="3778626"/>
              <a:ext cx="2398501" cy="787500"/>
            </a:xfrm>
            <a:custGeom>
              <a:avLst/>
              <a:gdLst>
                <a:gd name="connsiteX0" fmla="*/ 0 w 2398501"/>
                <a:gd name="connsiteY0" fmla="*/ 0 h 787500"/>
                <a:gd name="connsiteX1" fmla="*/ 2398501 w 2398501"/>
                <a:gd name="connsiteY1" fmla="*/ 0 h 787500"/>
                <a:gd name="connsiteX2" fmla="*/ 2398501 w 2398501"/>
                <a:gd name="connsiteY2" fmla="*/ 787500 h 787500"/>
                <a:gd name="connsiteX3" fmla="*/ 0 w 2398501"/>
                <a:gd name="connsiteY3" fmla="*/ 787500 h 787500"/>
                <a:gd name="connsiteX4" fmla="*/ 0 w 2398501"/>
                <a:gd name="connsiteY4" fmla="*/ 0 h 78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98501" h="787500">
                  <a:moveTo>
                    <a:pt x="0" y="0"/>
                  </a:moveTo>
                  <a:lnTo>
                    <a:pt x="2398501" y="0"/>
                  </a:lnTo>
                  <a:lnTo>
                    <a:pt x="2398501" y="787500"/>
                  </a:lnTo>
                  <a:lnTo>
                    <a:pt x="0" y="78750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10668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  <a:defRPr cap="all"/>
              </a:pPr>
              <a:r>
                <a:rPr lang="en-US" sz="2400" b="1" kern="1200" dirty="0">
                  <a:solidFill>
                    <a:schemeClr val="bg1"/>
                  </a:solidFill>
                </a:rPr>
                <a:t>Magnetic fields</a:t>
              </a:r>
              <a:endParaRPr lang="en-GB" sz="2400" b="1" kern="1200" dirty="0">
                <a:solidFill>
                  <a:schemeClr val="bg1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2AF3A42-E4BE-E889-8E34-5064D0695241}"/>
                </a:ext>
              </a:extLst>
            </p:cNvPr>
            <p:cNvSpPr/>
            <p:nvPr/>
          </p:nvSpPr>
          <p:spPr>
            <a:xfrm>
              <a:off x="9048328" y="1412776"/>
              <a:ext cx="2520280" cy="3420380"/>
            </a:xfrm>
            <a:prstGeom prst="rect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en-GB" dirty="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A391C673-CFA1-2799-A383-4211580A3716}"/>
              </a:ext>
            </a:extLst>
          </p:cNvPr>
          <p:cNvSpPr txBox="1"/>
          <p:nvPr/>
        </p:nvSpPr>
        <p:spPr bwMode="auto">
          <a:xfrm>
            <a:off x="623392" y="5001716"/>
            <a:ext cx="10945216" cy="830997"/>
          </a:xfrm>
          <a:prstGeom prst="rect">
            <a:avLst/>
          </a:prstGeom>
          <a:solidFill>
            <a:schemeClr val="bg1">
              <a:alpha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gradFill>
                  <a:gsLst>
                    <a:gs pos="0">
                      <a:srgbClr val="1A3775"/>
                    </a:gs>
                    <a:gs pos="100000">
                      <a:srgbClr val="1A47A8"/>
                    </a:gs>
                  </a:gsLst>
                  <a:lin ang="0" scaled="1"/>
                </a:gradFill>
              </a:rPr>
              <a:t>The presence of these harsh environments requires the engineers to come up with advanced and complex solutions</a:t>
            </a:r>
            <a:endParaRPr lang="en-GB" sz="2400" b="1" dirty="0">
              <a:gradFill>
                <a:gsLst>
                  <a:gs pos="0">
                    <a:srgbClr val="1A3775"/>
                  </a:gs>
                  <a:gs pos="100000">
                    <a:srgbClr val="1A47A8"/>
                  </a:gs>
                </a:gsLst>
                <a:lin ang="0" scaled="1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605533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55F7166A-4017-F7D0-219D-3433709B657E}"/>
              </a:ext>
            </a:extLst>
          </p:cNvPr>
          <p:cNvSpPr txBox="1"/>
          <p:nvPr/>
        </p:nvSpPr>
        <p:spPr bwMode="auto">
          <a:xfrm>
            <a:off x="9418516" y="1339689"/>
            <a:ext cx="174961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dirty="0">
                <a:solidFill>
                  <a:schemeClr val="bg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Aptos" panose="020B0004020202020204" pitchFamily="34" charset="0"/>
              </a:rPr>
              <a:t>3D</a:t>
            </a:r>
            <a:endParaRPr lang="en-GB" sz="8800" b="1" dirty="0"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Aptos" panose="020B0004020202020204" pitchFamily="34" charset="0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DD09521-446C-0B9D-E968-B6AE1A541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THE DESIGN OFFICE </a:t>
            </a:r>
            <a:endParaRPr lang="en-GB" sz="4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C1F1E2-272D-3562-AAFF-5A96EFCBCA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S. Hoell - Design, Calculations, and Mechanical Measurements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A94967-9B3C-BF9B-9FEE-EE703649A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9C242BC-5B1C-FFB9-2B57-FAE68E5FDC20}"/>
              </a:ext>
            </a:extLst>
          </p:cNvPr>
          <p:cNvSpPr/>
          <p:nvPr/>
        </p:nvSpPr>
        <p:spPr>
          <a:xfrm>
            <a:off x="683243" y="1493964"/>
            <a:ext cx="4548661" cy="4167284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2000" tIns="180000" rIns="108000" bIns="0" rtlCol="0" anchor="t"/>
          <a:lstStyle/>
          <a:p>
            <a:pPr>
              <a:spcBef>
                <a:spcPts val="600"/>
              </a:spcBef>
            </a:pPr>
            <a:r>
              <a:rPr lang="en-US" sz="2400" dirty="0"/>
              <a:t>Creates </a:t>
            </a:r>
            <a:r>
              <a:rPr lang="en-US" sz="2400" b="1" dirty="0"/>
              <a:t>designs</a:t>
            </a:r>
            <a:r>
              <a:rPr lang="en-US" sz="2400" dirty="0"/>
              <a:t> and </a:t>
            </a:r>
            <a:r>
              <a:rPr lang="en-US" sz="2400" b="1" dirty="0"/>
              <a:t>drawings</a:t>
            </a:r>
            <a:r>
              <a:rPr lang="en-US" sz="2400" dirty="0"/>
              <a:t> based on </a:t>
            </a:r>
            <a:r>
              <a:rPr lang="en-US" sz="2400" b="1" dirty="0"/>
              <a:t>design ideas </a:t>
            </a:r>
            <a:r>
              <a:rPr lang="en-US" sz="2400" dirty="0"/>
              <a:t>and many </a:t>
            </a:r>
            <a:r>
              <a:rPr lang="en-US" sz="2400" b="1" dirty="0"/>
              <a:t>boundary conditions</a:t>
            </a:r>
          </a:p>
          <a:p>
            <a:pPr marL="342900" indent="-342900">
              <a:spcBef>
                <a:spcPts val="1200"/>
              </a:spcBef>
              <a:buClr>
                <a:schemeClr val="bg1"/>
              </a:buClr>
              <a:buFont typeface="Source Sans Pro" panose="020B0503030403020204" pitchFamily="34" charset="0"/>
              <a:buChar char="→"/>
            </a:pPr>
            <a:r>
              <a:rPr lang="en-GB" sz="2400" dirty="0">
                <a:solidFill>
                  <a:schemeClr val="bg1"/>
                </a:solidFill>
              </a:rPr>
              <a:t>mechanics</a:t>
            </a:r>
          </a:p>
          <a:p>
            <a:pPr marL="342900" indent="-342900">
              <a:spcBef>
                <a:spcPts val="600"/>
              </a:spcBef>
              <a:buClr>
                <a:schemeClr val="bg1"/>
              </a:buClr>
              <a:buFont typeface="Source Sans Pro" panose="020B0503030403020204" pitchFamily="34" charset="0"/>
              <a:buChar char="→"/>
            </a:pPr>
            <a:r>
              <a:rPr lang="en-GB" sz="2400" dirty="0">
                <a:solidFill>
                  <a:schemeClr val="bg1"/>
                </a:solidFill>
              </a:rPr>
              <a:t>thermal behavior</a:t>
            </a:r>
          </a:p>
          <a:p>
            <a:pPr marL="342900" indent="-342900">
              <a:spcBef>
                <a:spcPts val="600"/>
              </a:spcBef>
              <a:buClr>
                <a:schemeClr val="bg1"/>
              </a:buClr>
              <a:buFont typeface="Source Sans Pro" panose="020B0503030403020204" pitchFamily="34" charset="0"/>
              <a:buChar char="→"/>
            </a:pPr>
            <a:r>
              <a:rPr lang="en-GB" sz="2400" dirty="0">
                <a:solidFill>
                  <a:schemeClr val="bg1"/>
                </a:solidFill>
              </a:rPr>
              <a:t>manufacturing</a:t>
            </a:r>
          </a:p>
          <a:p>
            <a:pPr marL="342900" indent="-342900">
              <a:spcBef>
                <a:spcPts val="600"/>
              </a:spcBef>
              <a:buClr>
                <a:schemeClr val="bg1"/>
              </a:buClr>
              <a:buFont typeface="Source Sans Pro" panose="020B0503030403020204" pitchFamily="34" charset="0"/>
              <a:buChar char="→"/>
            </a:pPr>
            <a:r>
              <a:rPr lang="en-GB" sz="2400" b="1" dirty="0">
                <a:solidFill>
                  <a:schemeClr val="bg1"/>
                </a:solidFill>
              </a:rPr>
              <a:t>…</a:t>
            </a:r>
          </a:p>
        </p:txBody>
      </p:sp>
      <p:pic>
        <p:nvPicPr>
          <p:cNvPr id="8" name="Graphic 7" descr="Pyramid Shape with solid fill">
            <a:extLst>
              <a:ext uri="{FF2B5EF4-FFF2-40B4-BE49-F238E27FC236}">
                <a16:creationId xmlns:a16="http://schemas.microsoft.com/office/drawing/2014/main" id="{8FAE3A7B-6B03-0657-0579-774DA97BF8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51584" y="2863792"/>
            <a:ext cx="2831155" cy="2831155"/>
          </a:xfrm>
          <a:prstGeom prst="rect">
            <a:avLst/>
          </a:prstGeom>
        </p:spPr>
      </p:pic>
      <p:pic>
        <p:nvPicPr>
          <p:cNvPr id="11" name="Picture 10" descr="A picture containing icon&#10;&#10;Description automatically generated">
            <a:extLst>
              <a:ext uri="{FF2B5EF4-FFF2-40B4-BE49-F238E27FC236}">
                <a16:creationId xmlns:a16="http://schemas.microsoft.com/office/drawing/2014/main" id="{4AFD7331-9ABE-4240-0EA7-86F6BC17489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3637" r="4638" b="17279"/>
          <a:stretch/>
        </p:blipFill>
        <p:spPr>
          <a:xfrm>
            <a:off x="5597153" y="1493964"/>
            <a:ext cx="3379167" cy="366602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23E79CA-3E1A-E1A4-9704-2B72E45C3C0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0582" r="7045"/>
          <a:stretch/>
        </p:blipFill>
        <p:spPr>
          <a:xfrm>
            <a:off x="8689450" y="2650836"/>
            <a:ext cx="2820639" cy="301041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2E3A3D9-D05C-0D71-AFB2-E6F29E1CFC8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97640" y="1493964"/>
            <a:ext cx="5911117" cy="416728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8DB1C44-3892-2009-2C4F-C28DDE2D35A2}"/>
              </a:ext>
            </a:extLst>
          </p:cNvPr>
          <p:cNvSpPr txBox="1"/>
          <p:nvPr/>
        </p:nvSpPr>
        <p:spPr bwMode="auto">
          <a:xfrm>
            <a:off x="5551432" y="4447734"/>
            <a:ext cx="174961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dirty="0">
                <a:solidFill>
                  <a:srgbClr val="002B87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Aptos" panose="020B0004020202020204" pitchFamily="34" charset="0"/>
              </a:rPr>
              <a:t>2D</a:t>
            </a:r>
            <a:endParaRPr lang="en-GB" sz="8800" b="1" dirty="0">
              <a:solidFill>
                <a:srgbClr val="002B87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1606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movie_001">
            <a:hlinkClick r:id="" action="ppaction://media"/>
            <a:extLst>
              <a:ext uri="{FF2B5EF4-FFF2-40B4-BE49-F238E27FC236}">
                <a16:creationId xmlns:a16="http://schemas.microsoft.com/office/drawing/2014/main" id="{9E92D809-7F18-4003-4BE9-C2972CF3487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6"/>
          <a:srcRect l="45886" t="6177" r="11671" b="41526"/>
          <a:stretch/>
        </p:blipFill>
        <p:spPr>
          <a:xfrm rot="21237573">
            <a:off x="5680651" y="1626832"/>
            <a:ext cx="3457114" cy="230142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8" name="Graphic 7" descr="Processor with solid fill">
            <a:extLst>
              <a:ext uri="{FF2B5EF4-FFF2-40B4-BE49-F238E27FC236}">
                <a16:creationId xmlns:a16="http://schemas.microsoft.com/office/drawing/2014/main" id="{8FAE3A7B-6B03-0657-0579-774DA97BF8B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2590191" y="3019535"/>
            <a:ext cx="2641713" cy="2641713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1DD09521-446C-0B9D-E968-B6AE1A541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THE ENGINEERING UNIT </a:t>
            </a:r>
            <a:endParaRPr lang="en-GB" sz="4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C1F1E2-272D-3562-AAFF-5A96EFCBCA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S. Hoell - Design, Calculations, and Mechanical Measurements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A94967-9B3C-BF9B-9FEE-EE703649A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9C242BC-5B1C-FFB9-2B57-FAE68E5FDC20}"/>
              </a:ext>
            </a:extLst>
          </p:cNvPr>
          <p:cNvSpPr/>
          <p:nvPr/>
        </p:nvSpPr>
        <p:spPr>
          <a:xfrm>
            <a:off x="683243" y="1493964"/>
            <a:ext cx="4548661" cy="4167284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2000" tIns="180000" rIns="108000" bIns="0" rtlCol="0" anchor="t"/>
          <a:lstStyle/>
          <a:p>
            <a:pPr>
              <a:spcBef>
                <a:spcPts val="600"/>
              </a:spcBef>
            </a:pPr>
            <a:r>
              <a:rPr lang="en-US" sz="2400" dirty="0"/>
              <a:t>Performs</a:t>
            </a:r>
            <a:r>
              <a:rPr lang="en-US" sz="2400" b="1" dirty="0"/>
              <a:t> advanced simulations </a:t>
            </a:r>
            <a:r>
              <a:rPr lang="en-US" sz="2400" dirty="0"/>
              <a:t>of structures involving </a:t>
            </a:r>
            <a:r>
              <a:rPr lang="en-US" sz="2400" b="1" dirty="0"/>
              <a:t>many fields of physics</a:t>
            </a:r>
          </a:p>
          <a:p>
            <a:pPr marL="342900" indent="-342900">
              <a:spcBef>
                <a:spcPts val="600"/>
              </a:spcBef>
              <a:buClr>
                <a:schemeClr val="bg1"/>
              </a:buClr>
              <a:buFont typeface="Source Sans Pro" panose="020B0503030403020204" pitchFamily="34" charset="0"/>
              <a:buChar char="→"/>
            </a:pPr>
            <a:r>
              <a:rPr lang="en-GB" sz="2400" b="1" dirty="0">
                <a:solidFill>
                  <a:schemeClr val="bg1"/>
                </a:solidFill>
              </a:rPr>
              <a:t>Mechanical</a:t>
            </a:r>
            <a:r>
              <a:rPr lang="en-GB" sz="2400" dirty="0">
                <a:solidFill>
                  <a:schemeClr val="bg1"/>
                </a:solidFill>
              </a:rPr>
              <a:t> and </a:t>
            </a:r>
            <a:r>
              <a:rPr lang="en-GB" sz="2400" b="1" dirty="0">
                <a:solidFill>
                  <a:schemeClr val="bg1"/>
                </a:solidFill>
              </a:rPr>
              <a:t>thermal</a:t>
            </a:r>
            <a:r>
              <a:rPr lang="en-GB" sz="2400" dirty="0">
                <a:solidFill>
                  <a:schemeClr val="bg1"/>
                </a:solidFill>
              </a:rPr>
              <a:t> behavior</a:t>
            </a:r>
          </a:p>
          <a:p>
            <a:pPr marL="342900" indent="-342900">
              <a:spcBef>
                <a:spcPts val="600"/>
              </a:spcBef>
              <a:buClr>
                <a:schemeClr val="bg1"/>
              </a:buClr>
              <a:buFont typeface="Source Sans Pro" panose="020B0503030403020204" pitchFamily="34" charset="0"/>
              <a:buChar char="→"/>
            </a:pPr>
            <a:r>
              <a:rPr lang="en-GB" sz="2400" b="1" dirty="0">
                <a:solidFill>
                  <a:schemeClr val="bg1"/>
                </a:solidFill>
              </a:rPr>
              <a:t>Dynamics</a:t>
            </a:r>
            <a:r>
              <a:rPr lang="en-GB" sz="2400" dirty="0">
                <a:solidFill>
                  <a:schemeClr val="bg1"/>
                </a:solidFill>
              </a:rPr>
              <a:t> such as </a:t>
            </a:r>
            <a:r>
              <a:rPr lang="en-GB" sz="2400" b="1" dirty="0">
                <a:solidFill>
                  <a:schemeClr val="bg1"/>
                </a:solidFill>
              </a:rPr>
              <a:t>vibrations</a:t>
            </a:r>
          </a:p>
          <a:p>
            <a:pPr marL="342900" indent="-342900">
              <a:spcBef>
                <a:spcPts val="600"/>
              </a:spcBef>
              <a:buClr>
                <a:schemeClr val="bg1"/>
              </a:buClr>
              <a:buFont typeface="Source Sans Pro" panose="020B0503030403020204" pitchFamily="34" charset="0"/>
              <a:buChar char="→"/>
            </a:pPr>
            <a:r>
              <a:rPr lang="en-GB" sz="2400" b="1" dirty="0">
                <a:solidFill>
                  <a:schemeClr val="bg1"/>
                </a:solidFill>
              </a:rPr>
              <a:t>Electric </a:t>
            </a:r>
            <a:r>
              <a:rPr lang="en-GB" sz="2400" dirty="0">
                <a:solidFill>
                  <a:schemeClr val="bg1"/>
                </a:solidFill>
              </a:rPr>
              <a:t>and</a:t>
            </a:r>
            <a:r>
              <a:rPr lang="en-GB" sz="2400" b="1" dirty="0">
                <a:solidFill>
                  <a:schemeClr val="bg1"/>
                </a:solidFill>
              </a:rPr>
              <a:t> magnetic field</a:t>
            </a:r>
          </a:p>
          <a:p>
            <a:pPr marL="342900" indent="-342900">
              <a:spcBef>
                <a:spcPts val="600"/>
              </a:spcBef>
              <a:buClr>
                <a:schemeClr val="bg1"/>
              </a:buClr>
              <a:buFont typeface="Source Sans Pro" panose="020B0503030403020204" pitchFamily="34" charset="0"/>
              <a:buChar char="→"/>
            </a:pPr>
            <a:r>
              <a:rPr lang="en-GB" sz="2400" b="1" dirty="0">
                <a:solidFill>
                  <a:schemeClr val="bg1"/>
                </a:solidFill>
              </a:rPr>
              <a:t>Coupling</a:t>
            </a:r>
            <a:r>
              <a:rPr lang="en-GB" sz="2400" dirty="0">
                <a:solidFill>
                  <a:schemeClr val="bg1"/>
                </a:solidFill>
              </a:rPr>
              <a:t> of these physics</a:t>
            </a:r>
          </a:p>
          <a:p>
            <a:pPr marL="342900" indent="-342900">
              <a:spcBef>
                <a:spcPts val="600"/>
              </a:spcBef>
              <a:buClr>
                <a:schemeClr val="bg1"/>
              </a:buClr>
              <a:buFont typeface="Source Sans Pro" panose="020B0503030403020204" pitchFamily="34" charset="0"/>
              <a:buChar char="→"/>
            </a:pPr>
            <a:r>
              <a:rPr lang="en-GB" sz="2400" dirty="0">
                <a:solidFill>
                  <a:schemeClr val="bg1"/>
                </a:solidFill>
              </a:rPr>
              <a:t>…</a:t>
            </a:r>
          </a:p>
        </p:txBody>
      </p:sp>
      <p:pic>
        <p:nvPicPr>
          <p:cNvPr id="10" name="1454">
            <a:hlinkClick r:id="" action="ppaction://media"/>
            <a:extLst>
              <a:ext uri="{FF2B5EF4-FFF2-40B4-BE49-F238E27FC236}">
                <a16:creationId xmlns:a16="http://schemas.microsoft.com/office/drawing/2014/main" id="{1C2D26BC-67B4-0AFA-4967-ADEC6B3396D9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9"/>
          <a:srcRect l="22583" t="4413" r="31916" b="13161"/>
          <a:stretch/>
        </p:blipFill>
        <p:spPr>
          <a:xfrm rot="369461">
            <a:off x="8912780" y="1420018"/>
            <a:ext cx="2995431" cy="244681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74D53B0-2E02-6FBB-8CB6-EB6A977BC86E}"/>
              </a:ext>
            </a:extLst>
          </p:cNvPr>
          <p:cNvSpPr txBox="1"/>
          <p:nvPr/>
        </p:nvSpPr>
        <p:spPr>
          <a:xfrm rot="367731">
            <a:off x="9119020" y="2424947"/>
            <a:ext cx="258294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Modal analysis </a:t>
            </a:r>
            <a:br>
              <a:rPr lang="en-US" sz="1600" b="1" dirty="0">
                <a:solidFill>
                  <a:schemeClr val="bg1"/>
                </a:solidFill>
              </a:rPr>
            </a:br>
            <a:r>
              <a:rPr lang="en-US" sz="1600" dirty="0">
                <a:solidFill>
                  <a:schemeClr val="bg1"/>
                </a:solidFill>
              </a:rPr>
              <a:t>(FCC prototype quadrupole)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2F5BAB9-C6C9-B568-210D-8FAD53E1525C}"/>
              </a:ext>
            </a:extLst>
          </p:cNvPr>
          <p:cNvSpPr txBox="1"/>
          <p:nvPr/>
        </p:nvSpPr>
        <p:spPr>
          <a:xfrm rot="21256261">
            <a:off x="6480192" y="2424946"/>
            <a:ext cx="201622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 dirty="0">
                <a:solidFill>
                  <a:schemeClr val="bg1"/>
                </a:solidFill>
              </a:rPr>
              <a:t>Hydroforming simulations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E33CDEF-4A3F-E890-1D17-00109D729C17}"/>
              </a:ext>
            </a:extLst>
          </p:cNvPr>
          <p:cNvSpPr txBox="1"/>
          <p:nvPr/>
        </p:nvSpPr>
        <p:spPr>
          <a:xfrm>
            <a:off x="6067849" y="5558016"/>
            <a:ext cx="5535708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300" b="1" dirty="0">
                <a:solidFill>
                  <a:schemeClr val="bg1"/>
                </a:solidFill>
              </a:rPr>
              <a:t>Electric and magnetic field simulations </a:t>
            </a:r>
            <a:r>
              <a:rPr lang="en-US" sz="1300" dirty="0">
                <a:solidFill>
                  <a:schemeClr val="bg1"/>
                </a:solidFill>
              </a:rPr>
              <a:t>(crab cavities)</a:t>
            </a:r>
            <a:endParaRPr lang="en-GB" sz="1300" dirty="0">
              <a:solidFill>
                <a:schemeClr val="bg1"/>
              </a:solidFill>
            </a:endParaRPr>
          </a:p>
        </p:txBody>
      </p:sp>
      <p:pic>
        <p:nvPicPr>
          <p:cNvPr id="7" name="Picture 6" descr="Diagram, schematic&#10;&#10;Description automatically generated">
            <a:extLst>
              <a:ext uri="{FF2B5EF4-FFF2-40B4-BE49-F238E27FC236}">
                <a16:creationId xmlns:a16="http://schemas.microsoft.com/office/drawing/2014/main" id="{F82178F5-DF38-E02D-99E4-3228721DFE7E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" r="186"/>
          <a:stretch/>
        </p:blipFill>
        <p:spPr bwMode="auto">
          <a:xfrm>
            <a:off x="6096000" y="3879198"/>
            <a:ext cx="5535709" cy="1646428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3784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66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3958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21" repeatCount="indefinite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video>
              <p:cMediaNode vol="80000" mute="1">
                <p:cTn id="22" repeatCount="indefinite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</p:childTnLst>
        </p:cTn>
      </p:par>
    </p:tnLst>
    <p:bldLst>
      <p:bldP spid="11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 descr="Triangle Ruler with solid fill">
            <a:extLst>
              <a:ext uri="{FF2B5EF4-FFF2-40B4-BE49-F238E27FC236}">
                <a16:creationId xmlns:a16="http://schemas.microsoft.com/office/drawing/2014/main" id="{4E9BBFC1-3A40-7194-3DC4-B4B42F5486F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 flipH="1">
            <a:off x="2495600" y="2924944"/>
            <a:ext cx="2471114" cy="2471114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1DD09521-446C-0B9D-E968-B6AE1A541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THE MECHANICAL MEASUREMENT LABORATORY</a:t>
            </a:r>
            <a:endParaRPr lang="en-GB" sz="4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C1F1E2-272D-3562-AAFF-5A96EFCBCA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S. Hoell - Design, Calculations, and Mechanical Measurements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A94967-9B3C-BF9B-9FEE-EE703649A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B9B353B-D236-3619-25FF-E634A22E33EA}"/>
              </a:ext>
            </a:extLst>
          </p:cNvPr>
          <p:cNvSpPr/>
          <p:nvPr/>
        </p:nvSpPr>
        <p:spPr>
          <a:xfrm>
            <a:off x="683243" y="1493964"/>
            <a:ext cx="4548661" cy="4167284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2000" tIns="180000" rIns="108000" bIns="0" rtlCol="0" anchor="t"/>
          <a:lstStyle/>
          <a:p>
            <a:pPr>
              <a:spcBef>
                <a:spcPts val="600"/>
              </a:spcBef>
            </a:pPr>
            <a:r>
              <a:rPr lang="en-US" sz="2400" dirty="0"/>
              <a:t>The competencies of the laboratory stretches across several fields:</a:t>
            </a:r>
          </a:p>
          <a:p>
            <a:pPr marL="342900" indent="-342900">
              <a:spcBef>
                <a:spcPts val="600"/>
              </a:spcBef>
              <a:buClr>
                <a:schemeClr val="bg1"/>
              </a:buClr>
              <a:buFont typeface="Source Sans Pro" panose="020B0503030403020204" pitchFamily="34" charset="0"/>
              <a:buChar char="→"/>
            </a:pPr>
            <a:r>
              <a:rPr lang="en-US" sz="2000" dirty="0"/>
              <a:t>Measuring </a:t>
            </a:r>
            <a:r>
              <a:rPr lang="en-US" sz="2000" b="1" dirty="0"/>
              <a:t>mechanical </a:t>
            </a:r>
            <a:r>
              <a:rPr lang="en-US" sz="2000" dirty="0"/>
              <a:t>and </a:t>
            </a:r>
            <a:r>
              <a:rPr lang="en-US" sz="2000" b="1" dirty="0"/>
              <a:t>thermal properties </a:t>
            </a:r>
            <a:r>
              <a:rPr lang="en-US" sz="2000" dirty="0"/>
              <a:t>of</a:t>
            </a:r>
            <a:r>
              <a:rPr lang="en-US" sz="2000" b="1" dirty="0"/>
              <a:t> materials </a:t>
            </a:r>
            <a:r>
              <a:rPr lang="en-US" sz="2000" dirty="0"/>
              <a:t>and</a:t>
            </a:r>
            <a:r>
              <a:rPr lang="en-US" sz="2000" b="1" dirty="0"/>
              <a:t> structures</a:t>
            </a:r>
          </a:p>
          <a:p>
            <a:pPr marL="342900" indent="-342900">
              <a:spcBef>
                <a:spcPts val="600"/>
              </a:spcBef>
              <a:buClr>
                <a:schemeClr val="bg1"/>
              </a:buClr>
              <a:buFont typeface="Source Sans Pro" panose="020B0503030403020204" pitchFamily="34" charset="0"/>
              <a:buChar char="→"/>
            </a:pPr>
            <a:r>
              <a:rPr lang="en-GB" sz="2000" b="1" dirty="0">
                <a:solidFill>
                  <a:schemeClr val="bg1"/>
                </a:solidFill>
              </a:rPr>
              <a:t>In-situ measurements </a:t>
            </a:r>
            <a:r>
              <a:rPr lang="en-GB" sz="2000" dirty="0">
                <a:solidFill>
                  <a:schemeClr val="bg1"/>
                </a:solidFill>
              </a:rPr>
              <a:t>of the </a:t>
            </a:r>
            <a:r>
              <a:rPr lang="en-GB" sz="2000" b="1" dirty="0">
                <a:solidFill>
                  <a:schemeClr val="bg1"/>
                </a:solidFill>
              </a:rPr>
              <a:t>mechanical behavior</a:t>
            </a:r>
          </a:p>
          <a:p>
            <a:pPr marL="342900" indent="-342900">
              <a:spcBef>
                <a:spcPts val="600"/>
              </a:spcBef>
              <a:buClr>
                <a:schemeClr val="bg1"/>
              </a:buClr>
              <a:buFont typeface="Source Sans Pro" panose="020B0503030403020204" pitchFamily="34" charset="0"/>
              <a:buChar char="→"/>
            </a:pPr>
            <a:r>
              <a:rPr lang="en-GB" sz="2000" b="1" dirty="0">
                <a:solidFill>
                  <a:schemeClr val="bg1"/>
                </a:solidFill>
              </a:rPr>
              <a:t>Optical </a:t>
            </a:r>
            <a:r>
              <a:rPr lang="en-GB" sz="2000" b="1" dirty="0" err="1">
                <a:solidFill>
                  <a:schemeClr val="bg1"/>
                </a:solidFill>
              </a:rPr>
              <a:t>fiber</a:t>
            </a:r>
            <a:r>
              <a:rPr lang="en-GB" sz="2000" b="1" dirty="0">
                <a:solidFill>
                  <a:schemeClr val="bg1"/>
                </a:solidFill>
              </a:rPr>
              <a:t> </a:t>
            </a:r>
            <a:r>
              <a:rPr lang="en-GB" sz="2000" dirty="0">
                <a:solidFill>
                  <a:schemeClr val="bg1"/>
                </a:solidFill>
              </a:rPr>
              <a:t>sensors</a:t>
            </a:r>
          </a:p>
          <a:p>
            <a:pPr marL="342900" indent="-342900">
              <a:spcBef>
                <a:spcPts val="600"/>
              </a:spcBef>
              <a:buClr>
                <a:schemeClr val="bg1"/>
              </a:buClr>
              <a:buFont typeface="Source Sans Pro" panose="020B0503030403020204" pitchFamily="34" charset="0"/>
              <a:buChar char="→"/>
            </a:pPr>
            <a:r>
              <a:rPr lang="en-GB" sz="2000" b="1" dirty="0">
                <a:solidFill>
                  <a:schemeClr val="bg1"/>
                </a:solidFill>
              </a:rPr>
              <a:t>Seismic</a:t>
            </a:r>
            <a:r>
              <a:rPr lang="en-GB" sz="2000" dirty="0">
                <a:solidFill>
                  <a:schemeClr val="bg1"/>
                </a:solidFill>
              </a:rPr>
              <a:t> stations</a:t>
            </a:r>
          </a:p>
          <a:p>
            <a:pPr marL="342900" indent="-342900">
              <a:spcBef>
                <a:spcPts val="600"/>
              </a:spcBef>
              <a:buClr>
                <a:schemeClr val="bg1"/>
              </a:buClr>
              <a:buFont typeface="Source Sans Pro" panose="020B0503030403020204" pitchFamily="34" charset="0"/>
              <a:buChar char="→"/>
            </a:pPr>
            <a:r>
              <a:rPr lang="en-GB" sz="2000" dirty="0">
                <a:solidFill>
                  <a:schemeClr val="bg1"/>
                </a:solidFill>
              </a:rPr>
              <a:t>…</a:t>
            </a:r>
          </a:p>
          <a:p>
            <a:pPr marL="342900" indent="-342900">
              <a:spcBef>
                <a:spcPts val="600"/>
              </a:spcBef>
              <a:buClr>
                <a:schemeClr val="bg1"/>
              </a:buClr>
              <a:buFont typeface="Source Sans Pro" panose="020B0503030403020204" pitchFamily="34" charset="0"/>
              <a:buChar char="→"/>
            </a:pPr>
            <a:endParaRPr lang="en-GB" sz="2400" dirty="0">
              <a:solidFill>
                <a:schemeClr val="bg1"/>
              </a:solidFill>
            </a:endParaRPr>
          </a:p>
        </p:txBody>
      </p:sp>
      <p:pic>
        <p:nvPicPr>
          <p:cNvPr id="31" name="Stack_77K">
            <a:hlinkClick r:id="" action="ppaction://media"/>
            <a:extLst>
              <a:ext uri="{FF2B5EF4-FFF2-40B4-BE49-F238E27FC236}">
                <a16:creationId xmlns:a16="http://schemas.microsoft.com/office/drawing/2014/main" id="{FF140C03-39B2-F99C-523F-555D2634556D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end="4262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662010" y="3444733"/>
            <a:ext cx="3934530" cy="221317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41" name="Group 40">
            <a:extLst>
              <a:ext uri="{FF2B5EF4-FFF2-40B4-BE49-F238E27FC236}">
                <a16:creationId xmlns:a16="http://schemas.microsoft.com/office/drawing/2014/main" id="{CDD7E263-2B3F-9481-3EEE-141FB0DA942E}"/>
              </a:ext>
            </a:extLst>
          </p:cNvPr>
          <p:cNvGrpSpPr/>
          <p:nvPr/>
        </p:nvGrpSpPr>
        <p:grpSpPr>
          <a:xfrm>
            <a:off x="5591943" y="1416117"/>
            <a:ext cx="6118977" cy="2111650"/>
            <a:chOff x="5591943" y="1416117"/>
            <a:chExt cx="6118977" cy="2111650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BBE1DE13-9E84-7907-9F63-C2F816D2B7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472" t="27294" r="12316" b="36398"/>
            <a:stretch/>
          </p:blipFill>
          <p:spPr bwMode="auto">
            <a:xfrm>
              <a:off x="5591943" y="1493964"/>
              <a:ext cx="2952329" cy="2033803"/>
            </a:xfrm>
            <a:prstGeom prst="rect">
              <a:avLst/>
            </a:prstGeom>
            <a:noFill/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035370C-9E03-BB30-E7F3-736A47869C82}"/>
                </a:ext>
              </a:extLst>
            </p:cNvPr>
            <p:cNvSpPr txBox="1"/>
            <p:nvPr/>
          </p:nvSpPr>
          <p:spPr>
            <a:xfrm>
              <a:off x="8549154" y="1416117"/>
              <a:ext cx="2160242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schemeClr val="bg1"/>
                  </a:solidFill>
                </a:rPr>
                <a:t>Thermal expansion up to 2000°C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0E319E81-6D71-639A-1628-561198771A1F}"/>
                </a:ext>
              </a:extLst>
            </p:cNvPr>
            <p:cNvSpPr txBox="1"/>
            <p:nvPr/>
          </p:nvSpPr>
          <p:spPr>
            <a:xfrm>
              <a:off x="9028073" y="2768918"/>
              <a:ext cx="2682847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US" b="1" dirty="0">
                  <a:solidFill>
                    <a:schemeClr val="bg1"/>
                  </a:solidFill>
                </a:rPr>
                <a:t>Compression testing in liquid nitrogen (77 K)</a:t>
              </a:r>
              <a:endParaRPr lang="en-GB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DDEE45B2-8D18-32DC-8931-9D5A5A0DEB76}"/>
              </a:ext>
            </a:extLst>
          </p:cNvPr>
          <p:cNvGrpSpPr/>
          <p:nvPr/>
        </p:nvGrpSpPr>
        <p:grpSpPr>
          <a:xfrm>
            <a:off x="5591942" y="1494064"/>
            <a:ext cx="6026488" cy="4170804"/>
            <a:chOff x="5591942" y="1494064"/>
            <a:chExt cx="6026488" cy="4170804"/>
          </a:xfrm>
        </p:grpSpPr>
        <p:pic>
          <p:nvPicPr>
            <p:cNvPr id="35" name="Picture 34" descr="MAX_7562.jpg">
              <a:extLst>
                <a:ext uri="{FF2B5EF4-FFF2-40B4-BE49-F238E27FC236}">
                  <a16:creationId xmlns:a16="http://schemas.microsoft.com/office/drawing/2014/main" id="{B92AAB37-4982-AD0D-73A5-B3632122275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248127" y="3032104"/>
              <a:ext cx="4370303" cy="2632764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A92590B2-B858-826F-0043-B834388CBFA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5591942" y="1494064"/>
              <a:ext cx="3550475" cy="2366984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61C2A0D6-E8E9-448E-038F-CBE74A43122D}"/>
              </a:ext>
            </a:extLst>
          </p:cNvPr>
          <p:cNvSpPr txBox="1"/>
          <p:nvPr/>
        </p:nvSpPr>
        <p:spPr>
          <a:xfrm>
            <a:off x="9188227" y="2049200"/>
            <a:ext cx="216024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Instrumentation of structures such as magnets</a:t>
            </a:r>
            <a:endParaRPr lang="en-GB" b="1" dirty="0">
              <a:solidFill>
                <a:schemeClr val="bg1"/>
              </a:solidFill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45B00403-2839-4AD2-9201-FB3912B90A22}"/>
              </a:ext>
            </a:extLst>
          </p:cNvPr>
          <p:cNvGrpSpPr/>
          <p:nvPr/>
        </p:nvGrpSpPr>
        <p:grpSpPr>
          <a:xfrm>
            <a:off x="5591944" y="1493964"/>
            <a:ext cx="6004596" cy="4167284"/>
            <a:chOff x="5591944" y="1493964"/>
            <a:chExt cx="6004596" cy="4167284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3063AECF-23F8-DDE0-853D-2775B3FADEB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r="6848"/>
            <a:stretch/>
          </p:blipFill>
          <p:spPr>
            <a:xfrm>
              <a:off x="5591944" y="1493964"/>
              <a:ext cx="4507826" cy="3726846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7BD757F5-4BDA-E445-76D3-5DD67C863727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9142453" y="3212976"/>
              <a:ext cx="2454087" cy="2448272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D72D2C7A-D71C-66A4-38EA-0C8F336DE62E}"/>
              </a:ext>
            </a:extLst>
          </p:cNvPr>
          <p:cNvSpPr txBox="1"/>
          <p:nvPr/>
        </p:nvSpPr>
        <p:spPr>
          <a:xfrm>
            <a:off x="5511597" y="5215449"/>
            <a:ext cx="316173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Mock-up testing</a:t>
            </a:r>
            <a:endParaRPr lang="en-GB" sz="2400" b="1" dirty="0">
              <a:solidFill>
                <a:schemeClr val="bg1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35D11E5-4A2C-B4A1-97E7-85E605193624}"/>
              </a:ext>
            </a:extLst>
          </p:cNvPr>
          <p:cNvGrpSpPr/>
          <p:nvPr/>
        </p:nvGrpSpPr>
        <p:grpSpPr>
          <a:xfrm>
            <a:off x="5591944" y="1490623"/>
            <a:ext cx="6004597" cy="4167284"/>
            <a:chOff x="5591944" y="1490623"/>
            <a:chExt cx="6004597" cy="4167284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4B56CCE-4483-570C-02B6-51D4BE8E7D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sharpenSoften amount="-40000"/>
                      </a14:imgEffect>
                    </a14:imgLayer>
                  </a14:imgProps>
                </a:ext>
              </a:extLst>
            </a:blip>
            <a:srcRect l="6602" r="15771"/>
            <a:stretch/>
          </p:blipFill>
          <p:spPr>
            <a:xfrm>
              <a:off x="5591944" y="1490624"/>
              <a:ext cx="6004597" cy="416728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7" name="TextBox 6">
              <a:hlinkClick r:id="rId14"/>
              <a:extLst>
                <a:ext uri="{FF2B5EF4-FFF2-40B4-BE49-F238E27FC236}">
                  <a16:creationId xmlns:a16="http://schemas.microsoft.com/office/drawing/2014/main" id="{240D03BC-55C4-68DE-6000-95FC98934313}"/>
                </a:ext>
              </a:extLst>
            </p:cNvPr>
            <p:cNvSpPr txBox="1"/>
            <p:nvPr/>
          </p:nvSpPr>
          <p:spPr bwMode="auto">
            <a:xfrm>
              <a:off x="5591944" y="1490623"/>
              <a:ext cx="6004596" cy="4167283"/>
            </a:xfrm>
            <a:prstGeom prst="rect">
              <a:avLst/>
            </a:prstGeom>
            <a:solidFill>
              <a:schemeClr val="tx1">
                <a:alpha val="20000"/>
              </a:schemeClr>
            </a:solidFill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6000" b="1" dirty="0">
                  <a:solidFill>
                    <a:schemeClr val="bg1"/>
                  </a:solidFill>
                </a:rPr>
                <a:t>VIRTUAL</a:t>
              </a:r>
              <a:br>
                <a:rPr lang="en-US" sz="6000" b="1" dirty="0">
                  <a:solidFill>
                    <a:schemeClr val="bg1"/>
                  </a:solidFill>
                </a:rPr>
              </a:br>
              <a:r>
                <a:rPr lang="en-US" sz="6000" b="1" dirty="0">
                  <a:solidFill>
                    <a:schemeClr val="bg1"/>
                  </a:solidFill>
                </a:rPr>
                <a:t>LAB VISIT</a:t>
              </a:r>
              <a:endParaRPr lang="en-GB" sz="60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4" name="Graphic 13" descr="Cursor with solid fill">
            <a:extLst>
              <a:ext uri="{FF2B5EF4-FFF2-40B4-BE49-F238E27FC236}">
                <a16:creationId xmlns:a16="http://schemas.microsoft.com/office/drawing/2014/main" id="{2735B911-C185-6BB2-3FB3-6DC1EB283C23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0002610" y="4067758"/>
            <a:ext cx="914400" cy="9144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44252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98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3" dur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36" repeatCount="indefinite" fill="hold" display="0">
                  <p:stCondLst>
                    <p:cond delay="indefinite"/>
                  </p:stCondLst>
                </p:cTn>
                <p:tgtEl>
                  <p:spTgt spid="31"/>
                </p:tgtEl>
              </p:cMediaNode>
            </p:video>
          </p:childTnLst>
        </p:cTn>
      </p:par>
    </p:tnLst>
    <p:bldLst>
      <p:bldP spid="43" grpId="0"/>
      <p:bldP spid="43" grpId="1"/>
      <p:bldP spid="4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>
                <a:lumMod val="50000"/>
              </a:schemeClr>
            </a:gs>
            <a:gs pos="100000">
              <a:schemeClr val="tx1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7A564D7C-90DD-275E-CAD2-991AE2AE162B}"/>
              </a:ext>
            </a:extLst>
          </p:cNvPr>
          <p:cNvSpPr/>
          <p:nvPr/>
        </p:nvSpPr>
        <p:spPr>
          <a:xfrm>
            <a:off x="3903417" y="1366332"/>
            <a:ext cx="4320000" cy="4317152"/>
          </a:xfrm>
          <a:custGeom>
            <a:avLst/>
            <a:gdLst>
              <a:gd name="connsiteX0" fmla="*/ 3104782 w 4320000"/>
              <a:gd name="connsiteY0" fmla="*/ 2698493 h 4317152"/>
              <a:gd name="connsiteX1" fmla="*/ 3699063 w 4320000"/>
              <a:gd name="connsiteY1" fmla="*/ 2721735 h 4317152"/>
              <a:gd name="connsiteX2" fmla="*/ 4085976 w 4320000"/>
              <a:gd name="connsiteY2" fmla="*/ 3131360 h 4317152"/>
              <a:gd name="connsiteX3" fmla="*/ 4059300 w 4320000"/>
              <a:gd name="connsiteY3" fmla="*/ 3186736 h 4317152"/>
              <a:gd name="connsiteX4" fmla="*/ 2160000 w 4320000"/>
              <a:gd name="connsiteY4" fmla="*/ 4317152 h 4317152"/>
              <a:gd name="connsiteX5" fmla="*/ 260701 w 4320000"/>
              <a:gd name="connsiteY5" fmla="*/ 3186736 h 4317152"/>
              <a:gd name="connsiteX6" fmla="*/ 251556 w 4320000"/>
              <a:gd name="connsiteY6" fmla="*/ 3167754 h 4317152"/>
              <a:gd name="connsiteX7" fmla="*/ 819518 w 4320000"/>
              <a:gd name="connsiteY7" fmla="*/ 3148523 h 4317152"/>
              <a:gd name="connsiteX8" fmla="*/ 1225041 w 4320000"/>
              <a:gd name="connsiteY8" fmla="*/ 2714662 h 4317152"/>
              <a:gd name="connsiteX9" fmla="*/ 1256459 w 4320000"/>
              <a:gd name="connsiteY9" fmla="*/ 2766377 h 4317152"/>
              <a:gd name="connsiteX10" fmla="*/ 2160000 w 4320000"/>
              <a:gd name="connsiteY10" fmla="*/ 3246786 h 4317152"/>
              <a:gd name="connsiteX11" fmla="*/ 3063542 w 4320000"/>
              <a:gd name="connsiteY11" fmla="*/ 2766377 h 4317152"/>
              <a:gd name="connsiteX12" fmla="*/ 2328109 w 4320000"/>
              <a:gd name="connsiteY12" fmla="*/ 5641 h 4317152"/>
              <a:gd name="connsiteX13" fmla="*/ 2380848 w 4320000"/>
              <a:gd name="connsiteY13" fmla="*/ 8304 h 4317152"/>
              <a:gd name="connsiteX14" fmla="*/ 4320000 w 4320000"/>
              <a:gd name="connsiteY14" fmla="*/ 2157152 h 4317152"/>
              <a:gd name="connsiteX15" fmla="*/ 4222891 w 4320000"/>
              <a:gd name="connsiteY15" fmla="*/ 2799470 h 4317152"/>
              <a:gd name="connsiteX16" fmla="*/ 4181265 w 4320000"/>
              <a:gd name="connsiteY16" fmla="*/ 2913201 h 4317152"/>
              <a:gd name="connsiteX17" fmla="*/ 3796945 w 4320000"/>
              <a:gd name="connsiteY17" fmla="*/ 2506320 h 4317152"/>
              <a:gd name="connsiteX18" fmla="*/ 3199988 w 4320000"/>
              <a:gd name="connsiteY18" fmla="*/ 2482974 h 4317152"/>
              <a:gd name="connsiteX19" fmla="*/ 3200646 w 4320000"/>
              <a:gd name="connsiteY19" fmla="*/ 2481176 h 4317152"/>
              <a:gd name="connsiteX20" fmla="*/ 3249634 w 4320000"/>
              <a:gd name="connsiteY20" fmla="*/ 2157152 h 4317152"/>
              <a:gd name="connsiteX21" fmla="*/ 2379599 w 4320000"/>
              <a:gd name="connsiteY21" fmla="*/ 1089656 h 4317152"/>
              <a:gd name="connsiteX22" fmla="*/ 2338529 w 4320000"/>
              <a:gd name="connsiteY22" fmla="*/ 1083388 h 4317152"/>
              <a:gd name="connsiteX23" fmla="*/ 2117898 w 4320000"/>
              <a:gd name="connsiteY23" fmla="*/ 531481 h 4317152"/>
              <a:gd name="connsiteX24" fmla="*/ 2103598 w 4320000"/>
              <a:gd name="connsiteY24" fmla="*/ 0 h 4317152"/>
              <a:gd name="connsiteX25" fmla="*/ 1891132 w 4320000"/>
              <a:gd name="connsiteY25" fmla="*/ 531481 h 4317152"/>
              <a:gd name="connsiteX26" fmla="*/ 2106499 w 4320000"/>
              <a:gd name="connsiteY26" fmla="*/ 1070220 h 4317152"/>
              <a:gd name="connsiteX27" fmla="*/ 2048592 w 4320000"/>
              <a:gd name="connsiteY27" fmla="*/ 1073144 h 4317152"/>
              <a:gd name="connsiteX28" fmla="*/ 1070366 w 4320000"/>
              <a:gd name="connsiteY28" fmla="*/ 2157152 h 4317152"/>
              <a:gd name="connsiteX29" fmla="*/ 1119354 w 4320000"/>
              <a:gd name="connsiteY29" fmla="*/ 2481176 h 4317152"/>
              <a:gd name="connsiteX30" fmla="*/ 1126303 w 4320000"/>
              <a:gd name="connsiteY30" fmla="*/ 2500162 h 4317152"/>
              <a:gd name="connsiteX31" fmla="*/ 721636 w 4320000"/>
              <a:gd name="connsiteY31" fmla="*/ 2933109 h 4317152"/>
              <a:gd name="connsiteX32" fmla="*/ 153068 w 4320000"/>
              <a:gd name="connsiteY32" fmla="*/ 2952360 h 4317152"/>
              <a:gd name="connsiteX33" fmla="*/ 97110 w 4320000"/>
              <a:gd name="connsiteY33" fmla="*/ 2799470 h 4317152"/>
              <a:gd name="connsiteX34" fmla="*/ 0 w 4320000"/>
              <a:gd name="connsiteY34" fmla="*/ 2157152 h 4317152"/>
              <a:gd name="connsiteX35" fmla="*/ 1939153 w 4320000"/>
              <a:gd name="connsiteY35" fmla="*/ 8304 h 4317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4320000" h="4317152">
                <a:moveTo>
                  <a:pt x="3104782" y="2698493"/>
                </a:moveTo>
                <a:lnTo>
                  <a:pt x="3699063" y="2721735"/>
                </a:lnTo>
                <a:lnTo>
                  <a:pt x="4085976" y="3131360"/>
                </a:lnTo>
                <a:lnTo>
                  <a:pt x="4059300" y="3186736"/>
                </a:lnTo>
                <a:cubicBezTo>
                  <a:pt x="3693527" y="3860063"/>
                  <a:pt x="2980143" y="4317152"/>
                  <a:pt x="2160000" y="4317152"/>
                </a:cubicBezTo>
                <a:cubicBezTo>
                  <a:pt x="1339858" y="4317152"/>
                  <a:pt x="626474" y="3860063"/>
                  <a:pt x="260701" y="3186736"/>
                </a:cubicBezTo>
                <a:lnTo>
                  <a:pt x="251556" y="3167754"/>
                </a:lnTo>
                <a:lnTo>
                  <a:pt x="819518" y="3148523"/>
                </a:lnTo>
                <a:lnTo>
                  <a:pt x="1225041" y="2714662"/>
                </a:lnTo>
                <a:lnTo>
                  <a:pt x="1256459" y="2766377"/>
                </a:lnTo>
                <a:cubicBezTo>
                  <a:pt x="1452274" y="3056221"/>
                  <a:pt x="1783883" y="3246786"/>
                  <a:pt x="2160000" y="3246786"/>
                </a:cubicBezTo>
                <a:cubicBezTo>
                  <a:pt x="2536118" y="3246786"/>
                  <a:pt x="2867727" y="3056221"/>
                  <a:pt x="3063542" y="2766377"/>
                </a:cubicBezTo>
                <a:close/>
                <a:moveTo>
                  <a:pt x="2328109" y="5641"/>
                </a:moveTo>
                <a:lnTo>
                  <a:pt x="2380848" y="8304"/>
                </a:lnTo>
                <a:cubicBezTo>
                  <a:pt x="3470041" y="118918"/>
                  <a:pt x="4320000" y="1038776"/>
                  <a:pt x="4320000" y="2157152"/>
                </a:cubicBezTo>
                <a:cubicBezTo>
                  <a:pt x="4320000" y="2380827"/>
                  <a:pt x="4286002" y="2596562"/>
                  <a:pt x="4222891" y="2799470"/>
                </a:cubicBezTo>
                <a:lnTo>
                  <a:pt x="4181265" y="2913201"/>
                </a:lnTo>
                <a:lnTo>
                  <a:pt x="3796945" y="2506320"/>
                </a:lnTo>
                <a:lnTo>
                  <a:pt x="3199988" y="2482974"/>
                </a:lnTo>
                <a:lnTo>
                  <a:pt x="3200646" y="2481176"/>
                </a:lnTo>
                <a:cubicBezTo>
                  <a:pt x="3232483" y="2378817"/>
                  <a:pt x="3249634" y="2269987"/>
                  <a:pt x="3249634" y="2157152"/>
                </a:cubicBezTo>
                <a:cubicBezTo>
                  <a:pt x="3249634" y="1630588"/>
                  <a:pt x="2876127" y="1191260"/>
                  <a:pt x="2379599" y="1089656"/>
                </a:cubicBezTo>
                <a:lnTo>
                  <a:pt x="2338529" y="1083388"/>
                </a:lnTo>
                <a:lnTo>
                  <a:pt x="2117898" y="531481"/>
                </a:lnTo>
                <a:close/>
                <a:moveTo>
                  <a:pt x="2103598" y="0"/>
                </a:moveTo>
                <a:lnTo>
                  <a:pt x="1891132" y="531481"/>
                </a:lnTo>
                <a:lnTo>
                  <a:pt x="2106499" y="1070220"/>
                </a:lnTo>
                <a:lnTo>
                  <a:pt x="2048592" y="1073144"/>
                </a:lnTo>
                <a:cubicBezTo>
                  <a:pt x="1499137" y="1128944"/>
                  <a:pt x="1070366" y="1592976"/>
                  <a:pt x="1070366" y="2157152"/>
                </a:cubicBezTo>
                <a:cubicBezTo>
                  <a:pt x="1070366" y="2269987"/>
                  <a:pt x="1087517" y="2378817"/>
                  <a:pt x="1119354" y="2481176"/>
                </a:cubicBezTo>
                <a:lnTo>
                  <a:pt x="1126303" y="2500162"/>
                </a:lnTo>
                <a:lnTo>
                  <a:pt x="721636" y="2933109"/>
                </a:lnTo>
                <a:lnTo>
                  <a:pt x="153068" y="2952360"/>
                </a:lnTo>
                <a:lnTo>
                  <a:pt x="97110" y="2799470"/>
                </a:lnTo>
                <a:cubicBezTo>
                  <a:pt x="33999" y="2596562"/>
                  <a:pt x="0" y="2380827"/>
                  <a:pt x="0" y="2157152"/>
                </a:cubicBezTo>
                <a:cubicBezTo>
                  <a:pt x="0" y="1038776"/>
                  <a:pt x="849960" y="118918"/>
                  <a:pt x="1939153" y="8304"/>
                </a:cubicBezTo>
                <a:close/>
              </a:path>
            </a:pathLst>
          </a:custGeom>
          <a:gradFill>
            <a:gsLst>
              <a:gs pos="0">
                <a:srgbClr val="8195C2"/>
              </a:gs>
              <a:gs pos="100000">
                <a:srgbClr val="9DB0D8"/>
              </a:gs>
            </a:gsLst>
            <a:lin ang="0" scaled="1"/>
          </a:gradFill>
          <a:ln>
            <a:noFill/>
          </a:ln>
          <a:effectLst>
            <a:outerShdw blurRad="63500" sx="95000" sy="9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0" name="Arrow: Chevron 19">
            <a:extLst>
              <a:ext uri="{FF2B5EF4-FFF2-40B4-BE49-F238E27FC236}">
                <a16:creationId xmlns:a16="http://schemas.microsoft.com/office/drawing/2014/main" id="{659588BB-F861-C0AB-22F1-DC8E383FBAA0}"/>
              </a:ext>
            </a:extLst>
          </p:cNvPr>
          <p:cNvSpPr>
            <a:spLocks noChangeAspect="1"/>
          </p:cNvSpPr>
          <p:nvPr/>
        </p:nvSpPr>
        <p:spPr>
          <a:xfrm>
            <a:off x="4055180" y="4603484"/>
            <a:ext cx="4168237" cy="1080000"/>
          </a:xfrm>
          <a:prstGeom prst="chevron">
            <a:avLst>
              <a:gd name="adj" fmla="val 21778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6D85DED4-45F4-2B32-A577-FD47B137E139}"/>
              </a:ext>
            </a:extLst>
          </p:cNvPr>
          <p:cNvSpPr/>
          <p:nvPr/>
        </p:nvSpPr>
        <p:spPr>
          <a:xfrm>
            <a:off x="3911475" y="1366332"/>
            <a:ext cx="4320000" cy="4317152"/>
          </a:xfrm>
          <a:custGeom>
            <a:avLst/>
            <a:gdLst>
              <a:gd name="connsiteX0" fmla="*/ 3104782 w 4320000"/>
              <a:gd name="connsiteY0" fmla="*/ 2698493 h 4317152"/>
              <a:gd name="connsiteX1" fmla="*/ 3699063 w 4320000"/>
              <a:gd name="connsiteY1" fmla="*/ 2721735 h 4317152"/>
              <a:gd name="connsiteX2" fmla="*/ 4085976 w 4320000"/>
              <a:gd name="connsiteY2" fmla="*/ 3131360 h 4317152"/>
              <a:gd name="connsiteX3" fmla="*/ 4059300 w 4320000"/>
              <a:gd name="connsiteY3" fmla="*/ 3186736 h 4317152"/>
              <a:gd name="connsiteX4" fmla="*/ 2160000 w 4320000"/>
              <a:gd name="connsiteY4" fmla="*/ 4317152 h 4317152"/>
              <a:gd name="connsiteX5" fmla="*/ 260701 w 4320000"/>
              <a:gd name="connsiteY5" fmla="*/ 3186736 h 4317152"/>
              <a:gd name="connsiteX6" fmla="*/ 251556 w 4320000"/>
              <a:gd name="connsiteY6" fmla="*/ 3167754 h 4317152"/>
              <a:gd name="connsiteX7" fmla="*/ 819518 w 4320000"/>
              <a:gd name="connsiteY7" fmla="*/ 3148523 h 4317152"/>
              <a:gd name="connsiteX8" fmla="*/ 1225041 w 4320000"/>
              <a:gd name="connsiteY8" fmla="*/ 2714662 h 4317152"/>
              <a:gd name="connsiteX9" fmla="*/ 1256459 w 4320000"/>
              <a:gd name="connsiteY9" fmla="*/ 2766377 h 4317152"/>
              <a:gd name="connsiteX10" fmla="*/ 2160000 w 4320000"/>
              <a:gd name="connsiteY10" fmla="*/ 3246786 h 4317152"/>
              <a:gd name="connsiteX11" fmla="*/ 3063542 w 4320000"/>
              <a:gd name="connsiteY11" fmla="*/ 2766377 h 4317152"/>
              <a:gd name="connsiteX12" fmla="*/ 2328109 w 4320000"/>
              <a:gd name="connsiteY12" fmla="*/ 5641 h 4317152"/>
              <a:gd name="connsiteX13" fmla="*/ 2380848 w 4320000"/>
              <a:gd name="connsiteY13" fmla="*/ 8304 h 4317152"/>
              <a:gd name="connsiteX14" fmla="*/ 4320000 w 4320000"/>
              <a:gd name="connsiteY14" fmla="*/ 2157152 h 4317152"/>
              <a:gd name="connsiteX15" fmla="*/ 4222891 w 4320000"/>
              <a:gd name="connsiteY15" fmla="*/ 2799470 h 4317152"/>
              <a:gd name="connsiteX16" fmla="*/ 4181265 w 4320000"/>
              <a:gd name="connsiteY16" fmla="*/ 2913201 h 4317152"/>
              <a:gd name="connsiteX17" fmla="*/ 3796945 w 4320000"/>
              <a:gd name="connsiteY17" fmla="*/ 2506320 h 4317152"/>
              <a:gd name="connsiteX18" fmla="*/ 3199988 w 4320000"/>
              <a:gd name="connsiteY18" fmla="*/ 2482974 h 4317152"/>
              <a:gd name="connsiteX19" fmla="*/ 3200646 w 4320000"/>
              <a:gd name="connsiteY19" fmla="*/ 2481176 h 4317152"/>
              <a:gd name="connsiteX20" fmla="*/ 3249634 w 4320000"/>
              <a:gd name="connsiteY20" fmla="*/ 2157152 h 4317152"/>
              <a:gd name="connsiteX21" fmla="*/ 2379599 w 4320000"/>
              <a:gd name="connsiteY21" fmla="*/ 1089656 h 4317152"/>
              <a:gd name="connsiteX22" fmla="*/ 2338529 w 4320000"/>
              <a:gd name="connsiteY22" fmla="*/ 1083388 h 4317152"/>
              <a:gd name="connsiteX23" fmla="*/ 2117898 w 4320000"/>
              <a:gd name="connsiteY23" fmla="*/ 531481 h 4317152"/>
              <a:gd name="connsiteX24" fmla="*/ 2103598 w 4320000"/>
              <a:gd name="connsiteY24" fmla="*/ 0 h 4317152"/>
              <a:gd name="connsiteX25" fmla="*/ 1891132 w 4320000"/>
              <a:gd name="connsiteY25" fmla="*/ 531481 h 4317152"/>
              <a:gd name="connsiteX26" fmla="*/ 2106499 w 4320000"/>
              <a:gd name="connsiteY26" fmla="*/ 1070220 h 4317152"/>
              <a:gd name="connsiteX27" fmla="*/ 2048592 w 4320000"/>
              <a:gd name="connsiteY27" fmla="*/ 1073144 h 4317152"/>
              <a:gd name="connsiteX28" fmla="*/ 1070366 w 4320000"/>
              <a:gd name="connsiteY28" fmla="*/ 2157152 h 4317152"/>
              <a:gd name="connsiteX29" fmla="*/ 1119354 w 4320000"/>
              <a:gd name="connsiteY29" fmla="*/ 2481176 h 4317152"/>
              <a:gd name="connsiteX30" fmla="*/ 1126303 w 4320000"/>
              <a:gd name="connsiteY30" fmla="*/ 2500162 h 4317152"/>
              <a:gd name="connsiteX31" fmla="*/ 721636 w 4320000"/>
              <a:gd name="connsiteY31" fmla="*/ 2933109 h 4317152"/>
              <a:gd name="connsiteX32" fmla="*/ 153068 w 4320000"/>
              <a:gd name="connsiteY32" fmla="*/ 2952360 h 4317152"/>
              <a:gd name="connsiteX33" fmla="*/ 97110 w 4320000"/>
              <a:gd name="connsiteY33" fmla="*/ 2799470 h 4317152"/>
              <a:gd name="connsiteX34" fmla="*/ 0 w 4320000"/>
              <a:gd name="connsiteY34" fmla="*/ 2157152 h 4317152"/>
              <a:gd name="connsiteX35" fmla="*/ 1939153 w 4320000"/>
              <a:gd name="connsiteY35" fmla="*/ 8304 h 4317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4320000" h="4317152">
                <a:moveTo>
                  <a:pt x="3104782" y="2698493"/>
                </a:moveTo>
                <a:lnTo>
                  <a:pt x="3699063" y="2721735"/>
                </a:lnTo>
                <a:lnTo>
                  <a:pt x="4085976" y="3131360"/>
                </a:lnTo>
                <a:lnTo>
                  <a:pt x="4059300" y="3186736"/>
                </a:lnTo>
                <a:cubicBezTo>
                  <a:pt x="3693527" y="3860063"/>
                  <a:pt x="2980143" y="4317152"/>
                  <a:pt x="2160000" y="4317152"/>
                </a:cubicBezTo>
                <a:cubicBezTo>
                  <a:pt x="1339858" y="4317152"/>
                  <a:pt x="626474" y="3860063"/>
                  <a:pt x="260701" y="3186736"/>
                </a:cubicBezTo>
                <a:lnTo>
                  <a:pt x="251556" y="3167754"/>
                </a:lnTo>
                <a:lnTo>
                  <a:pt x="819518" y="3148523"/>
                </a:lnTo>
                <a:lnTo>
                  <a:pt x="1225041" y="2714662"/>
                </a:lnTo>
                <a:lnTo>
                  <a:pt x="1256459" y="2766377"/>
                </a:lnTo>
                <a:cubicBezTo>
                  <a:pt x="1452274" y="3056221"/>
                  <a:pt x="1783883" y="3246786"/>
                  <a:pt x="2160000" y="3246786"/>
                </a:cubicBezTo>
                <a:cubicBezTo>
                  <a:pt x="2536118" y="3246786"/>
                  <a:pt x="2867727" y="3056221"/>
                  <a:pt x="3063542" y="2766377"/>
                </a:cubicBezTo>
                <a:close/>
                <a:moveTo>
                  <a:pt x="2328109" y="5641"/>
                </a:moveTo>
                <a:lnTo>
                  <a:pt x="2380848" y="8304"/>
                </a:lnTo>
                <a:cubicBezTo>
                  <a:pt x="3470041" y="118918"/>
                  <a:pt x="4320000" y="1038776"/>
                  <a:pt x="4320000" y="2157152"/>
                </a:cubicBezTo>
                <a:cubicBezTo>
                  <a:pt x="4320000" y="2380827"/>
                  <a:pt x="4286002" y="2596562"/>
                  <a:pt x="4222891" y="2799470"/>
                </a:cubicBezTo>
                <a:lnTo>
                  <a:pt x="4181265" y="2913201"/>
                </a:lnTo>
                <a:lnTo>
                  <a:pt x="3796945" y="2506320"/>
                </a:lnTo>
                <a:lnTo>
                  <a:pt x="3199988" y="2482974"/>
                </a:lnTo>
                <a:lnTo>
                  <a:pt x="3200646" y="2481176"/>
                </a:lnTo>
                <a:cubicBezTo>
                  <a:pt x="3232483" y="2378817"/>
                  <a:pt x="3249634" y="2269987"/>
                  <a:pt x="3249634" y="2157152"/>
                </a:cubicBezTo>
                <a:cubicBezTo>
                  <a:pt x="3249634" y="1630588"/>
                  <a:pt x="2876127" y="1191260"/>
                  <a:pt x="2379599" y="1089656"/>
                </a:cubicBezTo>
                <a:lnTo>
                  <a:pt x="2338529" y="1083388"/>
                </a:lnTo>
                <a:lnTo>
                  <a:pt x="2117898" y="531481"/>
                </a:lnTo>
                <a:close/>
                <a:moveTo>
                  <a:pt x="2103598" y="0"/>
                </a:moveTo>
                <a:lnTo>
                  <a:pt x="1891132" y="531481"/>
                </a:lnTo>
                <a:lnTo>
                  <a:pt x="2106499" y="1070220"/>
                </a:lnTo>
                <a:lnTo>
                  <a:pt x="2048592" y="1073144"/>
                </a:lnTo>
                <a:cubicBezTo>
                  <a:pt x="1499137" y="1128944"/>
                  <a:pt x="1070366" y="1592976"/>
                  <a:pt x="1070366" y="2157152"/>
                </a:cubicBezTo>
                <a:cubicBezTo>
                  <a:pt x="1070366" y="2269987"/>
                  <a:pt x="1087517" y="2378817"/>
                  <a:pt x="1119354" y="2481176"/>
                </a:cubicBezTo>
                <a:lnTo>
                  <a:pt x="1126303" y="2500162"/>
                </a:lnTo>
                <a:lnTo>
                  <a:pt x="721636" y="2933109"/>
                </a:lnTo>
                <a:lnTo>
                  <a:pt x="153068" y="2952360"/>
                </a:lnTo>
                <a:lnTo>
                  <a:pt x="97110" y="2799470"/>
                </a:lnTo>
                <a:cubicBezTo>
                  <a:pt x="33999" y="2596562"/>
                  <a:pt x="0" y="2380827"/>
                  <a:pt x="0" y="2157152"/>
                </a:cubicBezTo>
                <a:cubicBezTo>
                  <a:pt x="0" y="1038776"/>
                  <a:pt x="849960" y="118918"/>
                  <a:pt x="1939153" y="8304"/>
                </a:cubicBezTo>
                <a:close/>
              </a:path>
            </a:pathLst>
          </a:custGeom>
          <a:gradFill>
            <a:gsLst>
              <a:gs pos="0">
                <a:srgbClr val="8195C2"/>
              </a:gs>
              <a:gs pos="100000">
                <a:srgbClr val="9DB0D8"/>
              </a:gs>
            </a:gsLst>
            <a:lin ang="0" scaled="1"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0" name="Arrow: Pentagon 59">
            <a:extLst>
              <a:ext uri="{FF2B5EF4-FFF2-40B4-BE49-F238E27FC236}">
                <a16:creationId xmlns:a16="http://schemas.microsoft.com/office/drawing/2014/main" id="{B30F207D-8051-5A63-1FC6-F8A562D52D22}"/>
              </a:ext>
            </a:extLst>
          </p:cNvPr>
          <p:cNvSpPr>
            <a:spLocks noChangeAspect="1"/>
          </p:cNvSpPr>
          <p:nvPr/>
        </p:nvSpPr>
        <p:spPr>
          <a:xfrm>
            <a:off x="841046" y="4603484"/>
            <a:ext cx="3169637" cy="1080000"/>
          </a:xfrm>
          <a:prstGeom prst="homePlate">
            <a:avLst>
              <a:gd name="adj" fmla="val 21490"/>
            </a:avLst>
          </a:prstGeom>
          <a:gradFill>
            <a:gsLst>
              <a:gs pos="0">
                <a:schemeClr val="bg1">
                  <a:alpha val="20000"/>
                </a:schemeClr>
              </a:gs>
              <a:gs pos="100000">
                <a:srgbClr val="E5EAF5">
                  <a:alpha val="50000"/>
                </a:srgb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: Top Corners Rounded 14">
            <a:extLst>
              <a:ext uri="{FF2B5EF4-FFF2-40B4-BE49-F238E27FC236}">
                <a16:creationId xmlns:a16="http://schemas.microsoft.com/office/drawing/2014/main" id="{5A075146-769B-DC41-4115-CE10E685696F}"/>
              </a:ext>
            </a:extLst>
          </p:cNvPr>
          <p:cNvSpPr>
            <a:spLocks/>
          </p:cNvSpPr>
          <p:nvPr/>
        </p:nvSpPr>
        <p:spPr>
          <a:xfrm flipV="1">
            <a:off x="1487488" y="2454276"/>
            <a:ext cx="1800000" cy="358920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bg1">
                  <a:alpha val="20000"/>
                </a:schemeClr>
              </a:gs>
              <a:gs pos="100000">
                <a:srgbClr val="E5EAF5">
                  <a:alpha val="50000"/>
                </a:srgb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row: Chevron 8">
            <a:extLst>
              <a:ext uri="{FF2B5EF4-FFF2-40B4-BE49-F238E27FC236}">
                <a16:creationId xmlns:a16="http://schemas.microsoft.com/office/drawing/2014/main" id="{CB331C0A-91E9-A073-C729-E6223093C0C8}"/>
              </a:ext>
            </a:extLst>
          </p:cNvPr>
          <p:cNvSpPr>
            <a:spLocks noChangeAspect="1"/>
          </p:cNvSpPr>
          <p:nvPr/>
        </p:nvSpPr>
        <p:spPr>
          <a:xfrm>
            <a:off x="8223417" y="4603484"/>
            <a:ext cx="2641560" cy="1080000"/>
          </a:xfrm>
          <a:prstGeom prst="chevron">
            <a:avLst>
              <a:gd name="adj" fmla="val 21778"/>
            </a:avLst>
          </a:prstGeom>
          <a:gradFill>
            <a:gsLst>
              <a:gs pos="0">
                <a:srgbClr val="8DA2CD"/>
              </a:gs>
              <a:gs pos="100000">
                <a:srgbClr val="E5EAF5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B456516-1ADB-D0F4-35B8-88D28BDFA5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Roadmap – from a simple idea to its final design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28969A-52D1-AB0B-AFEB-D23684097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S. Hoell - Design, Calculations, and Mechanical Measurements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CD4556-15C2-0A48-B0D4-477EE2FB2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 dirty="0"/>
          </a:p>
        </p:txBody>
      </p:sp>
      <p:sp>
        <p:nvSpPr>
          <p:cNvPr id="6" name="Arrow: Pentagon 5">
            <a:extLst>
              <a:ext uri="{FF2B5EF4-FFF2-40B4-BE49-F238E27FC236}">
                <a16:creationId xmlns:a16="http://schemas.microsoft.com/office/drawing/2014/main" id="{DB432C02-F142-BA92-D354-BAC7E41303B5}"/>
              </a:ext>
            </a:extLst>
          </p:cNvPr>
          <p:cNvSpPr>
            <a:spLocks noChangeAspect="1"/>
          </p:cNvSpPr>
          <p:nvPr/>
        </p:nvSpPr>
        <p:spPr>
          <a:xfrm>
            <a:off x="1630" y="4603484"/>
            <a:ext cx="1080000" cy="1080000"/>
          </a:xfrm>
          <a:prstGeom prst="homePlate">
            <a:avLst>
              <a:gd name="adj" fmla="val 21490"/>
            </a:avLst>
          </a:prstGeom>
          <a:solidFill>
            <a:srgbClr val="F2F3F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Graphic 7" descr="Lights On with solid fill">
            <a:extLst>
              <a:ext uri="{FF2B5EF4-FFF2-40B4-BE49-F238E27FC236}">
                <a16:creationId xmlns:a16="http://schemas.microsoft.com/office/drawing/2014/main" id="{9A439A9F-6CB1-68CC-8210-246C5D4950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9170" y="4842876"/>
            <a:ext cx="601216" cy="601216"/>
          </a:xfrm>
          <a:prstGeom prst="rect">
            <a:avLst/>
          </a:prstGeom>
        </p:spPr>
      </p:pic>
      <p:grpSp>
        <p:nvGrpSpPr>
          <p:cNvPr id="33" name="3d model">
            <a:extLst>
              <a:ext uri="{FF2B5EF4-FFF2-40B4-BE49-F238E27FC236}">
                <a16:creationId xmlns:a16="http://schemas.microsoft.com/office/drawing/2014/main" id="{8E8F5B70-45FD-E032-C505-8BDA19132051}"/>
              </a:ext>
            </a:extLst>
          </p:cNvPr>
          <p:cNvGrpSpPr/>
          <p:nvPr/>
        </p:nvGrpSpPr>
        <p:grpSpPr>
          <a:xfrm>
            <a:off x="1495546" y="4243484"/>
            <a:ext cx="1800000" cy="1800000"/>
            <a:chOff x="1788259" y="1191919"/>
            <a:chExt cx="1800000" cy="1800000"/>
          </a:xfrm>
        </p:grpSpPr>
        <p:sp>
          <p:nvSpPr>
            <p:cNvPr id="10" name="Flowchart: Connector 9">
              <a:extLst>
                <a:ext uri="{FF2B5EF4-FFF2-40B4-BE49-F238E27FC236}">
                  <a16:creationId xmlns:a16="http://schemas.microsoft.com/office/drawing/2014/main" id="{3A769ABD-5534-E65A-AB3D-6E1AC70FD433}"/>
                </a:ext>
              </a:extLst>
            </p:cNvPr>
            <p:cNvSpPr>
              <a:spLocks/>
            </p:cNvSpPr>
            <p:nvPr/>
          </p:nvSpPr>
          <p:spPr>
            <a:xfrm>
              <a:off x="1788259" y="1191919"/>
              <a:ext cx="1800000" cy="1800000"/>
            </a:xfrm>
            <a:prstGeom prst="flowChartConnector">
              <a:avLst/>
            </a:prstGeom>
            <a:solidFill>
              <a:srgbClr val="F2F4F8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b="1" dirty="0">
                  <a:solidFill>
                    <a:schemeClr val="tx1">
                      <a:lumMod val="75000"/>
                    </a:schemeClr>
                  </a:solidFill>
                </a:rPr>
                <a:t>CREATION OF A FIRST 3D MODEL</a:t>
              </a:r>
              <a:endParaRPr lang="en-GB" b="1" dirty="0">
                <a:solidFill>
                  <a:schemeClr val="tx1">
                    <a:lumMod val="75000"/>
                  </a:schemeClr>
                </a:solidFill>
              </a:endParaRPr>
            </a:p>
          </p:txBody>
        </p:sp>
        <p:pic>
          <p:nvPicPr>
            <p:cNvPr id="18" name="Graphic 17" descr="Pyramid Shape with solid fill">
              <a:extLst>
                <a:ext uri="{FF2B5EF4-FFF2-40B4-BE49-F238E27FC236}">
                  <a16:creationId xmlns:a16="http://schemas.microsoft.com/office/drawing/2014/main" id="{FA72B82B-9150-7F0E-DE97-BE0E7370E44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058259" y="1461919"/>
              <a:ext cx="1260000" cy="1260000"/>
            </a:xfrm>
            <a:prstGeom prst="rect">
              <a:avLst/>
            </a:prstGeom>
          </p:spPr>
        </p:pic>
      </p:grpSp>
      <p:grpSp>
        <p:nvGrpSpPr>
          <p:cNvPr id="34" name="Revision">
            <a:extLst>
              <a:ext uri="{FF2B5EF4-FFF2-40B4-BE49-F238E27FC236}">
                <a16:creationId xmlns:a16="http://schemas.microsoft.com/office/drawing/2014/main" id="{877DA6FC-F16E-07DD-B880-6586962BE7B6}"/>
              </a:ext>
            </a:extLst>
          </p:cNvPr>
          <p:cNvGrpSpPr/>
          <p:nvPr/>
        </p:nvGrpSpPr>
        <p:grpSpPr>
          <a:xfrm>
            <a:off x="5163417" y="4243484"/>
            <a:ext cx="1800000" cy="1800000"/>
            <a:chOff x="5196000" y="1191919"/>
            <a:chExt cx="1800000" cy="1800000"/>
          </a:xfrm>
        </p:grpSpPr>
        <p:sp>
          <p:nvSpPr>
            <p:cNvPr id="16" name="Flowchart: Connector 15">
              <a:extLst>
                <a:ext uri="{FF2B5EF4-FFF2-40B4-BE49-F238E27FC236}">
                  <a16:creationId xmlns:a16="http://schemas.microsoft.com/office/drawing/2014/main" id="{6429DBD9-CBCB-30FD-A9F3-E9D9D0AA6249}"/>
                </a:ext>
              </a:extLst>
            </p:cNvPr>
            <p:cNvSpPr>
              <a:spLocks/>
            </p:cNvSpPr>
            <p:nvPr/>
          </p:nvSpPr>
          <p:spPr>
            <a:xfrm>
              <a:off x="5196000" y="1191919"/>
              <a:ext cx="1800000" cy="1800000"/>
            </a:xfrm>
            <a:prstGeom prst="flowChartConnector">
              <a:avLst/>
            </a:prstGeom>
            <a:solidFill>
              <a:srgbClr val="F2F4F8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b="1" dirty="0">
                  <a:solidFill>
                    <a:schemeClr val="tx1">
                      <a:lumMod val="75000"/>
                    </a:schemeClr>
                  </a:solidFill>
                </a:rPr>
                <a:t>REVISION OF 3D MODEL</a:t>
              </a:r>
              <a:endParaRPr lang="en-GB" b="1" dirty="0">
                <a:solidFill>
                  <a:schemeClr val="tx1">
                    <a:lumMod val="75000"/>
                  </a:schemeClr>
                </a:solidFill>
              </a:endParaRPr>
            </a:p>
          </p:txBody>
        </p:sp>
        <p:pic>
          <p:nvPicPr>
            <p:cNvPr id="19" name="Graphic 18" descr="Pyramid Shape with solid fill">
              <a:extLst>
                <a:ext uri="{FF2B5EF4-FFF2-40B4-BE49-F238E27FC236}">
                  <a16:creationId xmlns:a16="http://schemas.microsoft.com/office/drawing/2014/main" id="{7BBD5993-4D48-14D2-0767-2F7C20CAAAE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466000" y="1461919"/>
              <a:ext cx="1260000" cy="1260000"/>
            </a:xfrm>
            <a:prstGeom prst="rect">
              <a:avLst/>
            </a:prstGeom>
          </p:spPr>
        </p:pic>
      </p:grpSp>
      <p:grpSp>
        <p:nvGrpSpPr>
          <p:cNvPr id="26" name="Material props">
            <a:extLst>
              <a:ext uri="{FF2B5EF4-FFF2-40B4-BE49-F238E27FC236}">
                <a16:creationId xmlns:a16="http://schemas.microsoft.com/office/drawing/2014/main" id="{F4884846-E827-E266-0EBC-9D53A98289AF}"/>
              </a:ext>
            </a:extLst>
          </p:cNvPr>
          <p:cNvGrpSpPr/>
          <p:nvPr/>
        </p:nvGrpSpPr>
        <p:grpSpPr>
          <a:xfrm>
            <a:off x="1495546" y="1646489"/>
            <a:ext cx="1800000" cy="1620000"/>
            <a:chOff x="414382" y="4071326"/>
            <a:chExt cx="1800000" cy="1620000"/>
          </a:xfrm>
        </p:grpSpPr>
        <p:sp>
          <p:nvSpPr>
            <p:cNvPr id="23" name="Hexagon 22">
              <a:extLst>
                <a:ext uri="{FF2B5EF4-FFF2-40B4-BE49-F238E27FC236}">
                  <a16:creationId xmlns:a16="http://schemas.microsoft.com/office/drawing/2014/main" id="{EA6D9F1B-CEF0-D8B3-C67C-527039B097DA}"/>
                </a:ext>
              </a:extLst>
            </p:cNvPr>
            <p:cNvSpPr>
              <a:spLocks/>
            </p:cNvSpPr>
            <p:nvPr/>
          </p:nvSpPr>
          <p:spPr>
            <a:xfrm>
              <a:off x="414382" y="4071326"/>
              <a:ext cx="1800000" cy="1620000"/>
            </a:xfrm>
            <a:prstGeom prst="hexagon">
              <a:avLst>
                <a:gd name="adj" fmla="val 24765"/>
                <a:gd name="vf" fmla="val 115470"/>
              </a:avLst>
            </a:prstGeom>
            <a:solidFill>
              <a:srgbClr val="F2F4F8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600" b="1" dirty="0">
                  <a:solidFill>
                    <a:schemeClr val="tx1">
                      <a:lumMod val="75000"/>
                    </a:schemeClr>
                  </a:solidFill>
                </a:rPr>
                <a:t>ACQUIRING MATERIAL PROPERTIES</a:t>
              </a:r>
              <a:endParaRPr lang="en-GB" sz="1600" b="1" dirty="0">
                <a:solidFill>
                  <a:schemeClr val="tx1">
                    <a:lumMod val="75000"/>
                  </a:schemeClr>
                </a:solidFill>
              </a:endParaRPr>
            </a:p>
          </p:txBody>
        </p:sp>
        <p:pic>
          <p:nvPicPr>
            <p:cNvPr id="24" name="Grafik 77" descr="Ruler with solid fill">
              <a:extLst>
                <a:ext uri="{FF2B5EF4-FFF2-40B4-BE49-F238E27FC236}">
                  <a16:creationId xmlns:a16="http://schemas.microsoft.com/office/drawing/2014/main" id="{85899759-733D-6EDA-B3C4-FA646B49F08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677819" y="4249633"/>
              <a:ext cx="1260000" cy="1260000"/>
            </a:xfrm>
            <a:prstGeom prst="rect">
              <a:avLst/>
            </a:prstGeom>
          </p:spPr>
        </p:pic>
      </p:grpSp>
      <p:grpSp>
        <p:nvGrpSpPr>
          <p:cNvPr id="35" name="2d drawing">
            <a:extLst>
              <a:ext uri="{FF2B5EF4-FFF2-40B4-BE49-F238E27FC236}">
                <a16:creationId xmlns:a16="http://schemas.microsoft.com/office/drawing/2014/main" id="{F1C186C4-ADCE-7957-B784-82843881669A}"/>
              </a:ext>
            </a:extLst>
          </p:cNvPr>
          <p:cNvGrpSpPr/>
          <p:nvPr/>
        </p:nvGrpSpPr>
        <p:grpSpPr>
          <a:xfrm>
            <a:off x="8689178" y="4243484"/>
            <a:ext cx="1800000" cy="1800000"/>
            <a:chOff x="8859143" y="1191919"/>
            <a:chExt cx="1800000" cy="1800000"/>
          </a:xfrm>
        </p:grpSpPr>
        <p:sp>
          <p:nvSpPr>
            <p:cNvPr id="17" name="Flowchart: Connector 16">
              <a:extLst>
                <a:ext uri="{FF2B5EF4-FFF2-40B4-BE49-F238E27FC236}">
                  <a16:creationId xmlns:a16="http://schemas.microsoft.com/office/drawing/2014/main" id="{5102E3A0-47B4-15C0-0A51-72CC9A7B5D3D}"/>
                </a:ext>
              </a:extLst>
            </p:cNvPr>
            <p:cNvSpPr>
              <a:spLocks/>
            </p:cNvSpPr>
            <p:nvPr/>
          </p:nvSpPr>
          <p:spPr>
            <a:xfrm>
              <a:off x="8859143" y="1191919"/>
              <a:ext cx="1800000" cy="1800000"/>
            </a:xfrm>
            <a:prstGeom prst="flowChartConnector">
              <a:avLst/>
            </a:prstGeom>
            <a:solidFill>
              <a:srgbClr val="F2F4F8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b="1" dirty="0">
                  <a:solidFill>
                    <a:schemeClr val="tx1">
                      <a:lumMod val="75000"/>
                    </a:schemeClr>
                  </a:solidFill>
                </a:rPr>
                <a:t>2D DRAWING</a:t>
              </a:r>
              <a:endParaRPr lang="en-GB" b="1" dirty="0">
                <a:solidFill>
                  <a:schemeClr val="tx1">
                    <a:lumMod val="75000"/>
                  </a:schemeClr>
                </a:solidFill>
              </a:endParaRPr>
            </a:p>
          </p:txBody>
        </p:sp>
        <p:pic>
          <p:nvPicPr>
            <p:cNvPr id="11" name="Graphic 10" descr="Blueprint with solid fill">
              <a:extLst>
                <a:ext uri="{FF2B5EF4-FFF2-40B4-BE49-F238E27FC236}">
                  <a16:creationId xmlns:a16="http://schemas.microsoft.com/office/drawing/2014/main" id="{B16283E1-444F-CE6F-DE6E-8B47ADDA47F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9129143" y="1461919"/>
              <a:ext cx="1260000" cy="1260000"/>
            </a:xfrm>
            <a:prstGeom prst="rect">
              <a:avLst/>
            </a:prstGeom>
          </p:spPr>
        </p:pic>
      </p:grpSp>
      <p:grpSp>
        <p:nvGrpSpPr>
          <p:cNvPr id="32" name="Simulations">
            <a:extLst>
              <a:ext uri="{FF2B5EF4-FFF2-40B4-BE49-F238E27FC236}">
                <a16:creationId xmlns:a16="http://schemas.microsoft.com/office/drawing/2014/main" id="{61B8EB2A-74CB-CA51-4C9E-6238C2A90EB1}"/>
              </a:ext>
            </a:extLst>
          </p:cNvPr>
          <p:cNvGrpSpPr/>
          <p:nvPr/>
        </p:nvGrpSpPr>
        <p:grpSpPr>
          <a:xfrm>
            <a:off x="6741699" y="1631791"/>
            <a:ext cx="1620000" cy="1620000"/>
            <a:chOff x="3899936" y="4068085"/>
            <a:chExt cx="1620000" cy="1620000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F3E9E44-BAA1-FA69-E7D1-3AD4D649DF64}"/>
                </a:ext>
              </a:extLst>
            </p:cNvPr>
            <p:cNvSpPr>
              <a:spLocks/>
            </p:cNvSpPr>
            <p:nvPr/>
          </p:nvSpPr>
          <p:spPr>
            <a:xfrm>
              <a:off x="3899936" y="4068085"/>
              <a:ext cx="1620000" cy="1620000"/>
            </a:xfrm>
            <a:prstGeom prst="rect">
              <a:avLst/>
            </a:prstGeom>
            <a:solidFill>
              <a:srgbClr val="F2F4F8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b="1" dirty="0">
                  <a:solidFill>
                    <a:schemeClr val="tx1">
                      <a:lumMod val="75000"/>
                    </a:schemeClr>
                  </a:solidFill>
                </a:rPr>
                <a:t>SIMULATING</a:t>
              </a:r>
              <a:br>
                <a:rPr lang="en-US" b="1" dirty="0">
                  <a:solidFill>
                    <a:schemeClr val="tx1">
                      <a:lumMod val="75000"/>
                    </a:schemeClr>
                  </a:solidFill>
                </a:rPr>
              </a:br>
              <a:r>
                <a:rPr lang="en-US" b="1" dirty="0">
                  <a:solidFill>
                    <a:schemeClr val="tx1">
                      <a:lumMod val="75000"/>
                    </a:schemeClr>
                  </a:solidFill>
                </a:rPr>
                <a:t>THE MODEL’S PHYSICS</a:t>
              </a:r>
              <a:endParaRPr lang="en-GB" b="1" dirty="0">
                <a:solidFill>
                  <a:schemeClr val="tx1">
                    <a:lumMod val="75000"/>
                  </a:schemeClr>
                </a:solidFill>
              </a:endParaRPr>
            </a:p>
          </p:txBody>
        </p:sp>
        <p:pic>
          <p:nvPicPr>
            <p:cNvPr id="27" name="Graphic 26" descr="Processor with solid fill">
              <a:extLst>
                <a:ext uri="{FF2B5EF4-FFF2-40B4-BE49-F238E27FC236}">
                  <a16:creationId xmlns:a16="http://schemas.microsoft.com/office/drawing/2014/main" id="{4818CFFD-F380-DE6E-280E-741BB31CE50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>
            <a:xfrm>
              <a:off x="4079936" y="4246392"/>
              <a:ext cx="1260000" cy="1260000"/>
            </a:xfrm>
            <a:prstGeom prst="rect">
              <a:avLst/>
            </a:prstGeom>
          </p:spPr>
        </p:pic>
      </p:grpSp>
      <p:grpSp>
        <p:nvGrpSpPr>
          <p:cNvPr id="37" name="Mock-ups">
            <a:extLst>
              <a:ext uri="{FF2B5EF4-FFF2-40B4-BE49-F238E27FC236}">
                <a16:creationId xmlns:a16="http://schemas.microsoft.com/office/drawing/2014/main" id="{C44765B4-DB48-155B-48C9-65BDBE7A1FE8}"/>
              </a:ext>
            </a:extLst>
          </p:cNvPr>
          <p:cNvGrpSpPr/>
          <p:nvPr/>
        </p:nvGrpSpPr>
        <p:grpSpPr>
          <a:xfrm>
            <a:off x="3791744" y="1630098"/>
            <a:ext cx="1800000" cy="1620000"/>
            <a:chOff x="414382" y="4071326"/>
            <a:chExt cx="1800000" cy="1620000"/>
          </a:xfrm>
        </p:grpSpPr>
        <p:sp>
          <p:nvSpPr>
            <p:cNvPr id="38" name="Hexagon 37">
              <a:extLst>
                <a:ext uri="{FF2B5EF4-FFF2-40B4-BE49-F238E27FC236}">
                  <a16:creationId xmlns:a16="http://schemas.microsoft.com/office/drawing/2014/main" id="{58C33E1A-81B9-70DD-6764-7A6378E3A516}"/>
                </a:ext>
              </a:extLst>
            </p:cNvPr>
            <p:cNvSpPr>
              <a:spLocks/>
            </p:cNvSpPr>
            <p:nvPr/>
          </p:nvSpPr>
          <p:spPr>
            <a:xfrm>
              <a:off x="414382" y="4071326"/>
              <a:ext cx="1800000" cy="1620000"/>
            </a:xfrm>
            <a:prstGeom prst="hexagon">
              <a:avLst>
                <a:gd name="adj" fmla="val 24765"/>
                <a:gd name="vf" fmla="val 115470"/>
              </a:avLst>
            </a:prstGeom>
            <a:solidFill>
              <a:srgbClr val="F2F4F8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b="1" dirty="0">
                  <a:solidFill>
                    <a:schemeClr val="tx1">
                      <a:lumMod val="75000"/>
                    </a:schemeClr>
                  </a:solidFill>
                </a:rPr>
                <a:t>TESTING OF MOCK-UPS</a:t>
              </a:r>
              <a:endParaRPr lang="en-GB" b="1" dirty="0">
                <a:solidFill>
                  <a:schemeClr val="tx1">
                    <a:lumMod val="75000"/>
                  </a:schemeClr>
                </a:solidFill>
              </a:endParaRPr>
            </a:p>
          </p:txBody>
        </p:sp>
        <p:pic>
          <p:nvPicPr>
            <p:cNvPr id="39" name="Grafik 77" descr="Test Dummy with solid fill">
              <a:extLst>
                <a:ext uri="{FF2B5EF4-FFF2-40B4-BE49-F238E27FC236}">
                  <a16:creationId xmlns:a16="http://schemas.microsoft.com/office/drawing/2014/main" id="{8CDADB5B-6F8C-C8B8-ADF5-8961E5F52EEE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/>
          </p:blipFill>
          <p:spPr>
            <a:xfrm>
              <a:off x="677819" y="4249633"/>
              <a:ext cx="1260000" cy="1260000"/>
            </a:xfrm>
            <a:prstGeom prst="rect">
              <a:avLst/>
            </a:prstGeom>
          </p:spPr>
        </p:pic>
      </p:grpSp>
      <p:pic>
        <p:nvPicPr>
          <p:cNvPr id="57" name="Graphic 56" descr="Group brainstorm with solid fill">
            <a:extLst>
              <a:ext uri="{FF2B5EF4-FFF2-40B4-BE49-F238E27FC236}">
                <a16:creationId xmlns:a16="http://schemas.microsoft.com/office/drawing/2014/main" id="{D3862E56-CBB3-D14C-58BD-0DB9E12DFB0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452466" y="2905899"/>
            <a:ext cx="1238019" cy="1238019"/>
          </a:xfrm>
          <a:prstGeom prst="rect">
            <a:avLst/>
          </a:prstGeom>
        </p:spPr>
      </p:pic>
      <p:sp>
        <p:nvSpPr>
          <p:cNvPr id="7" name="Arrow: Chevron 6">
            <a:extLst>
              <a:ext uri="{FF2B5EF4-FFF2-40B4-BE49-F238E27FC236}">
                <a16:creationId xmlns:a16="http://schemas.microsoft.com/office/drawing/2014/main" id="{81A83FDE-3825-325C-AF91-62E82EB4D071}"/>
              </a:ext>
            </a:extLst>
          </p:cNvPr>
          <p:cNvSpPr>
            <a:spLocks/>
          </p:cNvSpPr>
          <p:nvPr/>
        </p:nvSpPr>
        <p:spPr>
          <a:xfrm rot="5400000">
            <a:off x="2174156" y="3358057"/>
            <a:ext cx="426663" cy="799210"/>
          </a:xfrm>
          <a:prstGeom prst="chevron">
            <a:avLst>
              <a:gd name="adj" fmla="val 42614"/>
            </a:avLst>
          </a:prstGeom>
          <a:solidFill>
            <a:srgbClr val="DAE1F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Graphic 13" descr="Teacher with solid fill">
            <a:extLst>
              <a:ext uri="{FF2B5EF4-FFF2-40B4-BE49-F238E27FC236}">
                <a16:creationId xmlns:a16="http://schemas.microsoft.com/office/drawing/2014/main" id="{CC576EED-0AFE-04E6-FA23-31F1220253FA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>
          <a:xfrm>
            <a:off x="3716815" y="1334926"/>
            <a:ext cx="4758370" cy="4758370"/>
          </a:xfrm>
          <a:prstGeom prst="rect">
            <a:avLst/>
          </a:prstGeom>
        </p:spPr>
      </p:pic>
      <p:pic>
        <p:nvPicPr>
          <p:cNvPr id="36" name="Graphic 35" descr="Lights On with solid fill">
            <a:extLst>
              <a:ext uri="{FF2B5EF4-FFF2-40B4-BE49-F238E27FC236}">
                <a16:creationId xmlns:a16="http://schemas.microsoft.com/office/drawing/2014/main" id="{4512C960-547B-5FDA-1DEF-2D8532B814F6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/>
          <a:stretch/>
        </p:blipFill>
        <p:spPr>
          <a:xfrm>
            <a:off x="6474239" y="2782879"/>
            <a:ext cx="1366201" cy="1366201"/>
          </a:xfrm>
          <a:prstGeom prst="rect">
            <a:avLst/>
          </a:prstGeom>
        </p:spPr>
      </p:pic>
      <p:pic>
        <p:nvPicPr>
          <p:cNvPr id="40" name="Graphic 39" descr="Pyramid Shape with solid fill">
            <a:extLst>
              <a:ext uri="{FF2B5EF4-FFF2-40B4-BE49-F238E27FC236}">
                <a16:creationId xmlns:a16="http://schemas.microsoft.com/office/drawing/2014/main" id="{9B6401E6-6A10-3384-A2BC-6C73F6746D57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4537154" y="1948815"/>
            <a:ext cx="4185418" cy="4185418"/>
          </a:xfrm>
          <a:prstGeom prst="rect">
            <a:avLst/>
          </a:prstGeom>
        </p:spPr>
      </p:pic>
      <p:pic>
        <p:nvPicPr>
          <p:cNvPr id="44" name="Graphic 43" descr="Statistics with solid fill">
            <a:extLst>
              <a:ext uri="{FF2B5EF4-FFF2-40B4-BE49-F238E27FC236}">
                <a16:creationId xmlns:a16="http://schemas.microsoft.com/office/drawing/2014/main" id="{842BFF8B-2619-0061-2A2A-5D941E8A24FC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7464152" y="1268760"/>
            <a:ext cx="1376121" cy="1376121"/>
          </a:xfrm>
          <a:prstGeom prst="rect">
            <a:avLst/>
          </a:prstGeom>
        </p:spPr>
      </p:pic>
      <p:pic>
        <p:nvPicPr>
          <p:cNvPr id="45" name="Graphic 44" descr="Bar chart with solid fill">
            <a:extLst>
              <a:ext uri="{FF2B5EF4-FFF2-40B4-BE49-F238E27FC236}">
                <a16:creationId xmlns:a16="http://schemas.microsoft.com/office/drawing/2014/main" id="{029270D5-D0C2-274D-0E77-4737FB5C7DA6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rcRect/>
          <a:stretch/>
        </p:blipFill>
        <p:spPr>
          <a:xfrm>
            <a:off x="8652795" y="1791783"/>
            <a:ext cx="1874875" cy="1874875"/>
          </a:xfrm>
          <a:prstGeom prst="rect">
            <a:avLst/>
          </a:prstGeom>
        </p:spPr>
      </p:pic>
      <p:pic>
        <p:nvPicPr>
          <p:cNvPr id="46" name="Graphic 45" descr="Presentation with pie chart with solid fill">
            <a:extLst>
              <a:ext uri="{FF2B5EF4-FFF2-40B4-BE49-F238E27FC236}">
                <a16:creationId xmlns:a16="http://schemas.microsoft.com/office/drawing/2014/main" id="{649777EF-E0D4-7F91-80E1-354EB93E0198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rcRect/>
          <a:stretch/>
        </p:blipFill>
        <p:spPr>
          <a:xfrm>
            <a:off x="9124499" y="3307718"/>
            <a:ext cx="3070315" cy="3070315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AD984474-EF4F-22E9-F526-8618A15A2222}"/>
              </a:ext>
            </a:extLst>
          </p:cNvPr>
          <p:cNvPicPr>
            <a:picLocks noChangeAspect="1"/>
          </p:cNvPicPr>
          <p:nvPr/>
        </p:nvPicPr>
        <p:blipFill rotWithShape="1">
          <a:blip r:embed="rId28"/>
          <a:srcRect l="63421" t="7511" r="1275" b="42303"/>
          <a:stretch/>
        </p:blipFill>
        <p:spPr>
          <a:xfrm>
            <a:off x="10878281" y="4549059"/>
            <a:ext cx="1169970" cy="117252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53457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0" grpId="0" animBg="1"/>
      <p:bldP spid="21" grpId="0" animBg="1"/>
      <p:bldP spid="60" grpId="0" animBg="1"/>
      <p:bldP spid="15" grpId="0" animBg="1"/>
      <p:bldP spid="9" grpId="0" animBg="1"/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>
                <a:lumMod val="50000"/>
              </a:schemeClr>
            </a:gs>
            <a:gs pos="100000">
              <a:schemeClr val="tx1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D7667557-D802-AC84-6CE2-7BCFB9985D60}"/>
              </a:ext>
            </a:extLst>
          </p:cNvPr>
          <p:cNvSpPr/>
          <p:nvPr/>
        </p:nvSpPr>
        <p:spPr>
          <a:xfrm>
            <a:off x="342009" y="3053194"/>
            <a:ext cx="11116839" cy="900000"/>
          </a:xfrm>
          <a:prstGeom prst="roundRect">
            <a:avLst>
              <a:gd name="adj" fmla="val 50000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36000" rtlCol="0" anchor="ctr"/>
          <a:lstStyle/>
          <a:p>
            <a:r>
              <a:rPr lang="en-US" dirty="0"/>
              <a:t>Each pillar is </a:t>
            </a:r>
            <a:r>
              <a:rPr lang="en-US" b="1" dirty="0"/>
              <a:t>specialized</a:t>
            </a:r>
            <a:r>
              <a:rPr lang="en-US" dirty="0"/>
              <a:t> in its field – but all of us are </a:t>
            </a:r>
            <a:r>
              <a:rPr lang="en-US" b="1" dirty="0"/>
              <a:t>exposed to the same complex environments</a:t>
            </a:r>
            <a:endParaRPr lang="en-GB" b="1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26AFAE2D-EC8E-B39B-C95E-9EE1BB7A2A5E}"/>
              </a:ext>
            </a:extLst>
          </p:cNvPr>
          <p:cNvSpPr/>
          <p:nvPr/>
        </p:nvSpPr>
        <p:spPr>
          <a:xfrm>
            <a:off x="342009" y="1632117"/>
            <a:ext cx="11116839" cy="900001"/>
          </a:xfrm>
          <a:prstGeom prst="roundRect">
            <a:avLst>
              <a:gd name="adj" fmla="val 50000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36000" rIns="72000" rtlCol="0" anchor="ctr"/>
          <a:lstStyle/>
          <a:p>
            <a:r>
              <a:rPr lang="en-US" dirty="0"/>
              <a:t>Our working group is split in 3 pillars – </a:t>
            </a:r>
            <a:r>
              <a:rPr lang="en-US" b="1" dirty="0"/>
              <a:t>DESIGN</a:t>
            </a:r>
            <a:r>
              <a:rPr lang="en-US" dirty="0"/>
              <a:t>, </a:t>
            </a:r>
            <a:r>
              <a:rPr lang="en-US" b="1" dirty="0"/>
              <a:t>COMPUTATIONS</a:t>
            </a:r>
            <a:r>
              <a:rPr lang="en-US" dirty="0"/>
              <a:t>, and </a:t>
            </a:r>
            <a:r>
              <a:rPr lang="en-US" b="1" dirty="0"/>
              <a:t>MEASUREMENTS</a:t>
            </a:r>
            <a:endParaRPr lang="en-GB" b="1" dirty="0"/>
          </a:p>
        </p:txBody>
      </p:sp>
      <p:sp>
        <p:nvSpPr>
          <p:cNvPr id="16" name="Flowchart: Connector 15">
            <a:extLst>
              <a:ext uri="{FF2B5EF4-FFF2-40B4-BE49-F238E27FC236}">
                <a16:creationId xmlns:a16="http://schemas.microsoft.com/office/drawing/2014/main" id="{3936A685-B642-8015-B72A-949A42318B7D}"/>
              </a:ext>
            </a:extLst>
          </p:cNvPr>
          <p:cNvSpPr/>
          <p:nvPr/>
        </p:nvSpPr>
        <p:spPr>
          <a:xfrm>
            <a:off x="342009" y="1632118"/>
            <a:ext cx="900000" cy="900000"/>
          </a:xfrm>
          <a:prstGeom prst="flowChartConnector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1315E4C-2833-C60E-8D4C-E8B04FA95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>
                <a:solidFill>
                  <a:schemeClr val="bg1"/>
                </a:solidFill>
              </a:rPr>
              <a:t>“SMALL” SUMMARY</a:t>
            </a:r>
            <a:endParaRPr lang="en-GB" sz="4800" dirty="0">
              <a:solidFill>
                <a:schemeClr val="bg1"/>
              </a:solidFill>
            </a:endParaRPr>
          </a:p>
        </p:txBody>
      </p:sp>
      <p:sp>
        <p:nvSpPr>
          <p:cNvPr id="8" name="Cylinder 7">
            <a:extLst>
              <a:ext uri="{FF2B5EF4-FFF2-40B4-BE49-F238E27FC236}">
                <a16:creationId xmlns:a16="http://schemas.microsoft.com/office/drawing/2014/main" id="{56FB5795-F344-60F0-BBAE-2127E8B0424F}"/>
              </a:ext>
            </a:extLst>
          </p:cNvPr>
          <p:cNvSpPr/>
          <p:nvPr/>
        </p:nvSpPr>
        <p:spPr>
          <a:xfrm>
            <a:off x="557800" y="1848218"/>
            <a:ext cx="108000" cy="468000"/>
          </a:xfrm>
          <a:prstGeom prst="can">
            <a:avLst>
              <a:gd name="adj" fmla="val 38228"/>
            </a:avLst>
          </a:prstGeom>
          <a:solidFill>
            <a:schemeClr val="bg1">
              <a:alpha val="70000"/>
            </a:schemeClr>
          </a:solidFill>
          <a:ln w="9525">
            <a:solidFill>
              <a:schemeClr val="bg1">
                <a:alpha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Cylinder 9">
            <a:extLst>
              <a:ext uri="{FF2B5EF4-FFF2-40B4-BE49-F238E27FC236}">
                <a16:creationId xmlns:a16="http://schemas.microsoft.com/office/drawing/2014/main" id="{5D6CD2D0-42B9-8ED5-B3F6-1512AF6E5683}"/>
              </a:ext>
            </a:extLst>
          </p:cNvPr>
          <p:cNvSpPr/>
          <p:nvPr/>
        </p:nvSpPr>
        <p:spPr>
          <a:xfrm>
            <a:off x="733152" y="1848118"/>
            <a:ext cx="108000" cy="468000"/>
          </a:xfrm>
          <a:prstGeom prst="can">
            <a:avLst>
              <a:gd name="adj" fmla="val 38228"/>
            </a:avLst>
          </a:prstGeom>
          <a:solidFill>
            <a:schemeClr val="bg1">
              <a:alpha val="50000"/>
            </a:schemeClr>
          </a:solidFill>
          <a:ln w="9525">
            <a:solidFill>
              <a:schemeClr val="bg1">
                <a:alpha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Cylinder 10">
            <a:extLst>
              <a:ext uri="{FF2B5EF4-FFF2-40B4-BE49-F238E27FC236}">
                <a16:creationId xmlns:a16="http://schemas.microsoft.com/office/drawing/2014/main" id="{EF8EF24B-7E85-5F0B-C180-52BCED590CC4}"/>
              </a:ext>
            </a:extLst>
          </p:cNvPr>
          <p:cNvSpPr/>
          <p:nvPr/>
        </p:nvSpPr>
        <p:spPr>
          <a:xfrm>
            <a:off x="904779" y="1848118"/>
            <a:ext cx="108000" cy="468000"/>
          </a:xfrm>
          <a:prstGeom prst="can">
            <a:avLst>
              <a:gd name="adj" fmla="val 38228"/>
            </a:avLst>
          </a:prstGeom>
          <a:solidFill>
            <a:schemeClr val="bg1">
              <a:alpha val="30000"/>
            </a:schemeClr>
          </a:solidFill>
          <a:ln w="9525">
            <a:solidFill>
              <a:schemeClr val="bg1">
                <a:alpha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Graphic 12" descr="Pyramid with levels with solid fill">
            <a:extLst>
              <a:ext uri="{FF2B5EF4-FFF2-40B4-BE49-F238E27FC236}">
                <a16:creationId xmlns:a16="http://schemas.microsoft.com/office/drawing/2014/main" id="{E0402E44-B92E-F1C9-C107-C2F7F733B9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03977" y="3212976"/>
            <a:ext cx="576064" cy="576064"/>
          </a:xfrm>
          <a:prstGeom prst="rect">
            <a:avLst/>
          </a:prstGeom>
        </p:spPr>
      </p:pic>
      <p:pic>
        <p:nvPicPr>
          <p:cNvPr id="15" name="Graphic 14" descr="Group brainstorm with solid fill">
            <a:extLst>
              <a:ext uri="{FF2B5EF4-FFF2-40B4-BE49-F238E27FC236}">
                <a16:creationId xmlns:a16="http://schemas.microsoft.com/office/drawing/2014/main" id="{47510659-24CB-E3CB-25FE-C4FCCAB761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03977" y="4675088"/>
            <a:ext cx="576064" cy="576064"/>
          </a:xfrm>
          <a:prstGeom prst="rect">
            <a:avLst/>
          </a:prstGeom>
        </p:spPr>
      </p:pic>
      <p:sp>
        <p:nvSpPr>
          <p:cNvPr id="17" name="Flowchart: Connector 16">
            <a:extLst>
              <a:ext uri="{FF2B5EF4-FFF2-40B4-BE49-F238E27FC236}">
                <a16:creationId xmlns:a16="http://schemas.microsoft.com/office/drawing/2014/main" id="{6D2E518A-42AC-9075-2FB8-C261DC37B126}"/>
              </a:ext>
            </a:extLst>
          </p:cNvPr>
          <p:cNvSpPr/>
          <p:nvPr/>
        </p:nvSpPr>
        <p:spPr>
          <a:xfrm>
            <a:off x="342009" y="3053194"/>
            <a:ext cx="900000" cy="900000"/>
          </a:xfrm>
          <a:prstGeom prst="flowChartConnector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Flowchart: Connector 17">
            <a:extLst>
              <a:ext uri="{FF2B5EF4-FFF2-40B4-BE49-F238E27FC236}">
                <a16:creationId xmlns:a16="http://schemas.microsoft.com/office/drawing/2014/main" id="{491199E3-5F87-35B1-BCAE-A2836CFFC299}"/>
              </a:ext>
            </a:extLst>
          </p:cNvPr>
          <p:cNvSpPr/>
          <p:nvPr/>
        </p:nvSpPr>
        <p:spPr>
          <a:xfrm>
            <a:off x="342009" y="4494461"/>
            <a:ext cx="900000" cy="900000"/>
          </a:xfrm>
          <a:prstGeom prst="flowChartConnector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A8AA3A4E-6212-30F3-CAC6-021606D0DA91}"/>
              </a:ext>
            </a:extLst>
          </p:cNvPr>
          <p:cNvSpPr/>
          <p:nvPr/>
        </p:nvSpPr>
        <p:spPr>
          <a:xfrm>
            <a:off x="342009" y="4494462"/>
            <a:ext cx="11116839" cy="900000"/>
          </a:xfrm>
          <a:prstGeom prst="roundRect">
            <a:avLst>
              <a:gd name="adj" fmla="val 50000"/>
            </a:avLst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36000" rtlCol="0" anchor="ctr"/>
          <a:lstStyle/>
          <a:p>
            <a:r>
              <a:rPr lang="en-US" dirty="0"/>
              <a:t>From an idea to a final design is an </a:t>
            </a:r>
            <a:r>
              <a:rPr lang="en-US" b="1" dirty="0"/>
              <a:t>iterative process</a:t>
            </a:r>
            <a:r>
              <a:rPr lang="en-US" dirty="0"/>
              <a:t>, and requires </a:t>
            </a:r>
            <a:r>
              <a:rPr lang="en-US" b="1" dirty="0"/>
              <a:t>all the three pillars to collaborate</a:t>
            </a:r>
            <a:endParaRPr lang="en-GB" b="1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622121-70D8-50DE-28CB-DAF2B90EC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S. Hoell - Design, Calculations, and Mechanical Measurements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C5713B-0152-A279-CE09-374556E23D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946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" grpId="0" animBg="1"/>
      <p:bldP spid="16" grpId="0" animBg="1"/>
      <p:bldP spid="8" grpId="0" animBg="1"/>
      <p:bldP spid="10" grpId="0" animBg="1"/>
      <p:bldP spid="11" grpId="0" animBg="1"/>
      <p:bldP spid="17" grpId="0" animBg="1"/>
      <p:bldP spid="18" grpId="0" animBg="1"/>
      <p:bldP spid="1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Source Sans Pro"/>
        <a:ea typeface="Arial"/>
        <a:cs typeface="Arial"/>
      </a:majorFont>
      <a:minorFont>
        <a:latin typeface="Source Sans Pro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FCFF3E99-62CA-4907-9FE8-9847B2D558B2}" vid="{DE1AC35C-C25E-4509-9BFE-89491BBF552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4046</TotalTime>
  <Words>400</Words>
  <Application>Microsoft Office PowerPoint</Application>
  <DocSecurity>0</DocSecurity>
  <PresentationFormat>Widescreen</PresentationFormat>
  <Paragraphs>74</Paragraphs>
  <Slides>10</Slides>
  <Notes>0</Notes>
  <HiddenSlides>0</HiddenSlides>
  <MMClips>3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Aptos</vt:lpstr>
      <vt:lpstr>Arial</vt:lpstr>
      <vt:lpstr>Calibri</vt:lpstr>
      <vt:lpstr>Source Sans Pro</vt:lpstr>
      <vt:lpstr>Office Theme</vt:lpstr>
      <vt:lpstr>Design, Calculations, and Mechanical Measurements</vt:lpstr>
      <vt:lpstr>OUTLINE</vt:lpstr>
      <vt:lpstr>OUR THREE PILLARS</vt:lpstr>
      <vt:lpstr>REMINDER – CERN AND ITS HARSH ENVIRONMENTS</vt:lpstr>
      <vt:lpstr>THE DESIGN OFFICE </vt:lpstr>
      <vt:lpstr>THE ENGINEERING UNIT </vt:lpstr>
      <vt:lpstr>THE MECHANICAL MEASUREMENT LABORATORY</vt:lpstr>
      <vt:lpstr>Roadmap – from a simple idea to its final design</vt:lpstr>
      <vt:lpstr>“SMALL” SUMMARY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Stefan Hoell</dc:creator>
  <cp:keywords/>
  <dc:description/>
  <cp:lastModifiedBy>Stefan Hoell</cp:lastModifiedBy>
  <cp:revision>63</cp:revision>
  <dcterms:created xsi:type="dcterms:W3CDTF">2024-02-27T15:47:38Z</dcterms:created>
  <dcterms:modified xsi:type="dcterms:W3CDTF">2024-03-19T07:48:01Z</dcterms:modified>
  <cp:category/>
  <dc:identifier/>
  <cp:contentStatus/>
  <dc:language/>
  <cp:version/>
</cp:coreProperties>
</file>