
<file path=[Content_Types].xml><?xml version="1.0" encoding="utf-8"?>
<Types xmlns="http://schemas.openxmlformats.org/package/2006/content-types">
  <Default Extension="avi" ContentType="video/x-msvideo"/>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handoutMasterIdLst>
    <p:handoutMasterId r:id="rId16"/>
  </p:handoutMasterIdLst>
  <p:sldIdLst>
    <p:sldId id="259" r:id="rId2"/>
    <p:sldId id="383" r:id="rId3"/>
    <p:sldId id="380" r:id="rId4"/>
    <p:sldId id="406" r:id="rId5"/>
    <p:sldId id="417" r:id="rId6"/>
    <p:sldId id="418" r:id="rId7"/>
    <p:sldId id="416" r:id="rId8"/>
    <p:sldId id="420" r:id="rId9"/>
    <p:sldId id="419" r:id="rId10"/>
    <p:sldId id="391" r:id="rId11"/>
    <p:sldId id="332" r:id="rId12"/>
    <p:sldId id="361" r:id="rId13"/>
    <p:sldId id="28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03030"/>
    <a:srgbClr val="335CB3"/>
    <a:srgbClr val="EBFEFF"/>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4964" autoAdjust="0"/>
  </p:normalViewPr>
  <p:slideViewPr>
    <p:cSldViewPr snapToObjects="1">
      <p:cViewPr varScale="1">
        <p:scale>
          <a:sx n="99" d="100"/>
          <a:sy n="99" d="100"/>
        </p:scale>
        <p:origin x="108" y="25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18-Mar-24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18-Mar-24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5874217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197749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FCC, simulations are required to understand if such small macro-particles could cause unacceptable beam losses.</a:t>
            </a:r>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3195069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4055280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071092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832C9E9-A204-4BED-A6AD-1C592420721D}" type="slidenum">
              <a:rPr lang="en-GB" smtClean="0"/>
              <a:t>4</a:t>
            </a:fld>
            <a:endParaRPr lang="en-GB"/>
          </a:p>
        </p:txBody>
      </p:sp>
    </p:spTree>
    <p:extLst>
      <p:ext uri="{BB962C8B-B14F-4D97-AF65-F5344CB8AC3E}">
        <p14:creationId xmlns:p14="http://schemas.microsoft.com/office/powerpoint/2010/main" val="2662352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D88C1B-4C33-BB7C-4261-3BC7C5D8AB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940115-8215-6A39-2D04-D71862883D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E6E7EA-9AA7-9279-0E55-58AB58623F0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4BCB5BA-A04E-0960-BC5B-B7A1DB6D1CA7}"/>
              </a:ext>
            </a:extLst>
          </p:cNvPr>
          <p:cNvSpPr>
            <a:spLocks noGrp="1"/>
          </p:cNvSpPr>
          <p:nvPr>
            <p:ph type="sldNum" sz="quarter" idx="10"/>
          </p:nvPr>
        </p:nvSpPr>
        <p:spPr/>
        <p:txBody>
          <a:bodyPr/>
          <a:lstStyle/>
          <a:p>
            <a:fld id="{E832C9E9-A204-4BED-A6AD-1C592420721D}" type="slidenum">
              <a:rPr lang="en-GB" smtClean="0"/>
              <a:t>5</a:t>
            </a:fld>
            <a:endParaRPr lang="en-GB"/>
          </a:p>
        </p:txBody>
      </p:sp>
    </p:spTree>
    <p:extLst>
      <p:ext uri="{BB962C8B-B14F-4D97-AF65-F5344CB8AC3E}">
        <p14:creationId xmlns:p14="http://schemas.microsoft.com/office/powerpoint/2010/main" val="3226303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AB2315-0894-EB1D-ABAB-791774C47A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21A38C-E8D3-9E15-2CB1-69831163B8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5E8AD7-558E-49EE-C938-A313D709737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A2F9298-D691-429E-2173-5D48B236FC02}"/>
              </a:ext>
            </a:extLst>
          </p:cNvPr>
          <p:cNvSpPr>
            <a:spLocks noGrp="1"/>
          </p:cNvSpPr>
          <p:nvPr>
            <p:ph type="sldNum" sz="quarter" idx="10"/>
          </p:nvPr>
        </p:nvSpPr>
        <p:spPr/>
        <p:txBody>
          <a:bodyPr/>
          <a:lstStyle/>
          <a:p>
            <a:fld id="{E832C9E9-A204-4BED-A6AD-1C592420721D}" type="slidenum">
              <a:rPr lang="en-GB" smtClean="0"/>
              <a:t>6</a:t>
            </a:fld>
            <a:endParaRPr lang="en-GB"/>
          </a:p>
        </p:txBody>
      </p:sp>
    </p:spTree>
    <p:extLst>
      <p:ext uri="{BB962C8B-B14F-4D97-AF65-F5344CB8AC3E}">
        <p14:creationId xmlns:p14="http://schemas.microsoft.com/office/powerpoint/2010/main" val="4123464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CC772-30A2-D623-EC0F-21799B9500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9E1F4A-9944-ECCD-A0D8-92ADD86632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C2BAD5-D913-F862-E6DF-A12BC797FBB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84A7890-9885-87C9-4F68-ED8004C4A00C}"/>
              </a:ext>
            </a:extLst>
          </p:cNvPr>
          <p:cNvSpPr>
            <a:spLocks noGrp="1"/>
          </p:cNvSpPr>
          <p:nvPr>
            <p:ph type="sldNum" sz="quarter" idx="10"/>
          </p:nvPr>
        </p:nvSpPr>
        <p:spPr/>
        <p:txBody>
          <a:bodyPr/>
          <a:lstStyle/>
          <a:p>
            <a:fld id="{E832C9E9-A204-4BED-A6AD-1C592420721D}" type="slidenum">
              <a:rPr lang="en-GB" smtClean="0"/>
              <a:t>7</a:t>
            </a:fld>
            <a:endParaRPr lang="en-GB"/>
          </a:p>
        </p:txBody>
      </p:sp>
    </p:spTree>
    <p:extLst>
      <p:ext uri="{BB962C8B-B14F-4D97-AF65-F5344CB8AC3E}">
        <p14:creationId xmlns:p14="http://schemas.microsoft.com/office/powerpoint/2010/main" val="2282044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F1739D-603F-A76F-43CF-5BB296A10F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5ED23F-BB10-A058-92B8-4E4398983E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FE0806-1067-F849-40EC-29639977AFC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7110590-9745-5956-5970-ACC490556B55}"/>
              </a:ext>
            </a:extLst>
          </p:cNvPr>
          <p:cNvSpPr>
            <a:spLocks noGrp="1"/>
          </p:cNvSpPr>
          <p:nvPr>
            <p:ph type="sldNum" sz="quarter" idx="10"/>
          </p:nvPr>
        </p:nvSpPr>
        <p:spPr/>
        <p:txBody>
          <a:bodyPr/>
          <a:lstStyle/>
          <a:p>
            <a:fld id="{E832C9E9-A204-4BED-A6AD-1C592420721D}" type="slidenum">
              <a:rPr lang="en-GB" smtClean="0"/>
              <a:t>8</a:t>
            </a:fld>
            <a:endParaRPr lang="en-GB"/>
          </a:p>
        </p:txBody>
      </p:sp>
    </p:spTree>
    <p:extLst>
      <p:ext uri="{BB962C8B-B14F-4D97-AF65-F5344CB8AC3E}">
        <p14:creationId xmlns:p14="http://schemas.microsoft.com/office/powerpoint/2010/main" val="2489664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F1FC52-F067-A1B3-5A48-C5944C59C3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3E1E33-BD4C-3D3F-05E5-04E3F3C028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080F21-5BD2-7C0E-B54B-CC2DCE865DB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88F2465-F888-597E-E95B-A4E6BB192B22}"/>
              </a:ext>
            </a:extLst>
          </p:cNvPr>
          <p:cNvSpPr>
            <a:spLocks noGrp="1"/>
          </p:cNvSpPr>
          <p:nvPr>
            <p:ph type="sldNum" sz="quarter" idx="10"/>
          </p:nvPr>
        </p:nvSpPr>
        <p:spPr/>
        <p:txBody>
          <a:bodyPr/>
          <a:lstStyle/>
          <a:p>
            <a:fld id="{E832C9E9-A204-4BED-A6AD-1C592420721D}" type="slidenum">
              <a:rPr lang="en-GB" smtClean="0"/>
              <a:t>9</a:t>
            </a:fld>
            <a:endParaRPr lang="en-GB"/>
          </a:p>
        </p:txBody>
      </p:sp>
    </p:spTree>
    <p:extLst>
      <p:ext uri="{BB962C8B-B14F-4D97-AF65-F5344CB8AC3E}">
        <p14:creationId xmlns:p14="http://schemas.microsoft.com/office/powerpoint/2010/main" val="37660484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CFB040FF-23E0-4032-B994-8540494873AA}" type="datetime1">
              <a:rPr lang="en-US" smtClean="0"/>
              <a:t>19-Mar-24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BL4S | Introduction and visit to engineering labs at CERN</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44C224E4-21B9-449F-BAD0-5FC0D699C15B}" type="datetime1">
              <a:rPr lang="en-US" smtClean="0"/>
              <a:t>19-Mar-24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BL4S | Introduction and visit to engineering labs at CERN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B7B575D5-C551-4506-9C9A-1F9DC5245D2B}" type="datetime1">
              <a:rPr lang="en-US" smtClean="0"/>
              <a:t>19-Mar-24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BL4S | Introduction and visit to engineering labs at CERN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10C21235-68DE-432D-A15F-92C2EB1C0F3E}" type="datetime1">
              <a:rPr lang="en-US" smtClean="0"/>
              <a:t>19-Mar-24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BL4S | Introduction and visit to engineering labs at CERN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09A089A8-230F-4BA7-98B9-844673927299}" type="datetime1">
              <a:rPr lang="en-US" smtClean="0"/>
              <a:t>19-Mar-24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BL4S | Introduction and visit to engineering labs at CERN</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7C0B5BF8-D968-47BD-97B5-0DAC1170A910}" type="datetime1">
              <a:rPr lang="en-US" smtClean="0"/>
              <a:t>19-Mar-24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BL4S | Introduction and visit to engineering labs at CERN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084FCB03-FF6D-40F0-A83E-06F17AEC7724}" type="datetime1">
              <a:rPr lang="en-US" smtClean="0"/>
              <a:t>19-Mar-24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BL4S | Introduction and visit to engineering labs at CERN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9E9285E0-E495-4E12-8BD5-25A862877A2F}" type="datetime1">
              <a:rPr lang="en-US" smtClean="0"/>
              <a:t>19-Mar-24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BL4S | Introduction and visit to engineering labs at CERN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E0CDFB72-40CC-4681-A3BF-EE1B7E3AD358}" type="datetime1">
              <a:rPr lang="en-US" smtClean="0"/>
              <a:t>19-Mar-24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BL4S | Introduction and visit to engineering labs at CERN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A2C50A70-5916-47A4-AA5D-C1C4DD9A25F5}" type="datetime1">
              <a:rPr lang="en-US" smtClean="0"/>
              <a:t>19-Mar-24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BL4S | Introduction and visit to engineering labs at CERN</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3F6A4AAA-C842-4359-A78E-D5847A0EA1DB}" type="datetime1">
              <a:rPr lang="en-US" smtClean="0"/>
              <a:t>19-Mar-24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BL4S | Introduction and visit to engineering labs at CERN</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331022F3-379A-4C9F-BC4A-EC5F9150D043}" type="datetime1">
              <a:rPr lang="en-US" smtClean="0"/>
              <a:t>19-Mar-24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BL4S | Introduction and visit to engineering labs at CERN</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5D97E80E-8B50-4690-94A4-E8DB1A992903}" type="datetime1">
              <a:rPr lang="en-US" smtClean="0"/>
              <a:t>19-Mar-24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BL4S | Introduction and visit to engineering labs at CERN</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Tree>
    <p:extLst>
      <p:ext uri="{BB962C8B-B14F-4D97-AF65-F5344CB8AC3E}">
        <p14:creationId xmlns:p14="http://schemas.microsoft.com/office/powerpoint/2010/main" val="1245118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fld id="{5A87A203-00C4-4F26-BC08-0EF3CF9ED995}" type="datetime1">
              <a:rPr lang="en-US" smtClean="0"/>
              <a:t>19-Mar-24</a:t>
            </a:fld>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GB"/>
              <a:t>BL4S | Introduction and visit to engineering labs at CERN</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D1B9CAA-EF68-46CF-8C85-92E106E81CD4}" type="datetime1">
              <a:rPr lang="en-US" smtClean="0"/>
              <a:t>19-Mar-24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BL4S | Introduction and visit to engineering labs at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F239145-DEAD-4253-9406-F3E7042C7EF2}" type="datetime1">
              <a:rPr lang="en-US" smtClean="0"/>
              <a:t>19-Mar-24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BL4S | Introduction and visit to engineering labs at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FFCEF60B-8255-4BD4-B79A-3CC04107A0CB}" type="datetime1">
              <a:rPr lang="en-US" smtClean="0"/>
              <a:t>19-Mar-24</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BL4S | Introduction and visit to engineering labs at CERN</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152338E8-2685-4C89-926C-A4C4A487F337}" type="datetime1">
              <a:rPr lang="en-US" smtClean="0"/>
              <a:t>19-Mar-24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BL4S | Introduction and visit to engineering labs at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9BDDED6E-6AD5-44AC-98DE-6EE85DCC7029}" type="datetime1">
              <a:rPr lang="en-US" smtClean="0"/>
              <a:t>19-Mar-24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BL4S | Introduction and visit to engineering labs at CERN</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fld id="{501CCC84-FFF1-41E7-B091-452E997952FF}" type="datetime1">
              <a:rPr lang="en-US" smtClean="0"/>
              <a:t>19-Mar-24</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BL4S | Introduction and visit to engineering labs at CERN</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6"/>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34.tif"/><Relationship Id="rId3" Type="http://schemas.openxmlformats.org/officeDocument/2006/relationships/image" Target="../media/image29.jpg"/><Relationship Id="rId7" Type="http://schemas.openxmlformats.org/officeDocument/2006/relationships/image" Target="../media/image33.tif"/><Relationship Id="rId12"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21.xml"/><Relationship Id="rId6" Type="http://schemas.openxmlformats.org/officeDocument/2006/relationships/image" Target="../media/image32.png"/><Relationship Id="rId11" Type="http://schemas.openxmlformats.org/officeDocument/2006/relationships/image" Target="../media/image37.jpg"/><Relationship Id="rId5" Type="http://schemas.openxmlformats.org/officeDocument/2006/relationships/image" Target="../media/image31.tif"/><Relationship Id="rId10" Type="http://schemas.openxmlformats.org/officeDocument/2006/relationships/image" Target="../media/image36.png"/><Relationship Id="rId4" Type="http://schemas.openxmlformats.org/officeDocument/2006/relationships/image" Target="../media/image30.tif"/><Relationship Id="rId9" Type="http://schemas.openxmlformats.org/officeDocument/2006/relationships/image" Target="../media/image35.tif"/></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tiff"/><Relationship Id="rId1" Type="http://schemas.openxmlformats.org/officeDocument/2006/relationships/slideLayout" Target="../slideLayouts/slideLayout23.xml"/><Relationship Id="rId5" Type="http://schemas.openxmlformats.org/officeDocument/2006/relationships/image" Target="../media/image42.tiff"/><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hyperlink" Target="https://en-mme-mm.web.cern.ch/" TargetMode="Externa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12.tiff"/><Relationship Id="rId13" Type="http://schemas.openxmlformats.org/officeDocument/2006/relationships/image" Target="../media/image9.png"/><Relationship Id="rId3" Type="http://schemas.openxmlformats.org/officeDocument/2006/relationships/slideLayout" Target="../slideLayouts/slideLayout8.xml"/><Relationship Id="rId7" Type="http://schemas.openxmlformats.org/officeDocument/2006/relationships/image" Target="../media/image11.png"/><Relationship Id="rId12" Type="http://schemas.openxmlformats.org/officeDocument/2006/relationships/hyperlink" Target="https://myscope.training/Concepts_What_is_Microscopy" TargetMode="Externa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slide" Target="slide12.xml"/><Relationship Id="rId11" Type="http://schemas.openxmlformats.org/officeDocument/2006/relationships/hyperlink" Target="https://www.ebsd.com/ebsd-for-beginners/what-is-microstructure" TargetMode="External"/><Relationship Id="rId5" Type="http://schemas.openxmlformats.org/officeDocument/2006/relationships/image" Target="../media/image10.jpg"/><Relationship Id="rId10" Type="http://schemas.openxmlformats.org/officeDocument/2006/relationships/image" Target="../media/image14.png"/><Relationship Id="rId4" Type="http://schemas.openxmlformats.org/officeDocument/2006/relationships/notesSlide" Target="../notesSlides/notesSlide3.xml"/><Relationship Id="rId9" Type="http://schemas.openxmlformats.org/officeDocument/2006/relationships/image" Target="../media/image13.tif"/></Relationships>
</file>

<file path=ppt/slides/_rels/slide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16.jpg"/></Relationships>
</file>

<file path=ppt/slides/_rels/slide5.xml.rels><?xml version="1.0" encoding="UTF-8" standalone="yes"?>
<Relationships xmlns="http://schemas.openxmlformats.org/package/2006/relationships"><Relationship Id="rId3" Type="http://schemas.openxmlformats.org/officeDocument/2006/relationships/hyperlink" Target="https://myscope.training/SEM_SEM_Basics" TargetMode="External"/><Relationship Id="rId7" Type="http://schemas.openxmlformats.org/officeDocument/2006/relationships/image" Target="../media/image17.tiff"/><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hyperlink" Target="https://myscope.training/EDS_Welcome"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slideLayout" Target="../slideLayouts/slideLayout23.xml"/><Relationship Id="rId7" Type="http://schemas.openxmlformats.org/officeDocument/2006/relationships/image" Target="../media/image15.jpg"/><Relationship Id="rId2" Type="http://schemas.openxmlformats.org/officeDocument/2006/relationships/video" Target="../media/media2.avi"/><Relationship Id="rId1" Type="http://schemas.microsoft.com/office/2007/relationships/media" Target="../media/media2.avi"/><Relationship Id="rId6" Type="http://schemas.openxmlformats.org/officeDocument/2006/relationships/hyperlink" Target="https://myscope.training/EDS_Welcome" TargetMode="External"/><Relationship Id="rId11" Type="http://schemas.openxmlformats.org/officeDocument/2006/relationships/image" Target="../media/image20.png"/><Relationship Id="rId5" Type="http://schemas.openxmlformats.org/officeDocument/2006/relationships/hyperlink" Target="https://myscope.training/SEM_SEM_Basics" TargetMode="External"/><Relationship Id="rId10" Type="http://schemas.openxmlformats.org/officeDocument/2006/relationships/image" Target="../media/image19.jpg"/><Relationship Id="rId4" Type="http://schemas.openxmlformats.org/officeDocument/2006/relationships/notesSlide" Target="../notesSlides/notesSlide6.xml"/><Relationship Id="rId9"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22.tif"/><Relationship Id="rId3" Type="http://schemas.openxmlformats.org/officeDocument/2006/relationships/hyperlink" Target="https://myscope.training/SEM_SEM_Basics" TargetMode="External"/><Relationship Id="rId7" Type="http://schemas.openxmlformats.org/officeDocument/2006/relationships/image" Target="../media/image21.tif"/><Relationship Id="rId2" Type="http://schemas.openxmlformats.org/officeDocument/2006/relationships/notesSlide" Target="../notesSlides/notesSlide7.xml"/><Relationship Id="rId1" Type="http://schemas.openxmlformats.org/officeDocument/2006/relationships/slideLayout" Target="../slideLayouts/slideLayout23.xml"/><Relationship Id="rId6" Type="http://schemas.openxmlformats.org/officeDocument/2006/relationships/hyperlink" Target="https://hilumilhc.web.cern.ch/article/installation-laser-engineered-demonstrator-chamber-lhc" TargetMode="External"/><Relationship Id="rId5" Type="http://schemas.openxmlformats.org/officeDocument/2006/relationships/hyperlink" Target="https://myscope.training/FIB_FIB_overview" TargetMode="External"/><Relationship Id="rId4" Type="http://schemas.openxmlformats.org/officeDocument/2006/relationships/hyperlink" Target="https://myscope.training/EDS_Welcome" TargetMode="External"/><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hyperlink" Target="https://hilumilhc.web.cern.ch/article/installation-laser-engineered-demonstrator-chamber-lhc" TargetMode="External"/><Relationship Id="rId3" Type="http://schemas.openxmlformats.org/officeDocument/2006/relationships/hyperlink" Target="https://myscope.training/SEM_SEM_Basics" TargetMode="External"/><Relationship Id="rId7" Type="http://schemas.openxmlformats.org/officeDocument/2006/relationships/image" Target="../media/image22.tif"/><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image" Target="../media/image21.tif"/><Relationship Id="rId5" Type="http://schemas.openxmlformats.org/officeDocument/2006/relationships/hyperlink" Target="https://myscope.training/FIB_FIB_overview" TargetMode="External"/><Relationship Id="rId10" Type="http://schemas.openxmlformats.org/officeDocument/2006/relationships/image" Target="../media/image23.tiff"/><Relationship Id="rId4" Type="http://schemas.openxmlformats.org/officeDocument/2006/relationships/hyperlink" Target="https://myscope.training/EDS_Welcome" TargetMode="External"/><Relationship Id="rId9"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image" Target="../media/image21.tif"/><Relationship Id="rId13" Type="http://schemas.openxmlformats.org/officeDocument/2006/relationships/image" Target="../media/image23.tiff"/><Relationship Id="rId3" Type="http://schemas.openxmlformats.org/officeDocument/2006/relationships/slideLayout" Target="../slideLayouts/slideLayout23.xml"/><Relationship Id="rId7" Type="http://schemas.openxmlformats.org/officeDocument/2006/relationships/hyperlink" Target="https://myscope.training/FIB_FIB_overview" TargetMode="External"/><Relationship Id="rId12" Type="http://schemas.openxmlformats.org/officeDocument/2006/relationships/image" Target="../media/image9.png"/><Relationship Id="rId17" Type="http://schemas.openxmlformats.org/officeDocument/2006/relationships/image" Target="../media/image28.tiff"/><Relationship Id="rId2" Type="http://schemas.openxmlformats.org/officeDocument/2006/relationships/video" Target="../media/media3.mp4"/><Relationship Id="rId16" Type="http://schemas.openxmlformats.org/officeDocument/2006/relationships/image" Target="../media/image27.tiff"/><Relationship Id="rId1" Type="http://schemas.microsoft.com/office/2007/relationships/media" Target="../media/media3.mp4"/><Relationship Id="rId6" Type="http://schemas.openxmlformats.org/officeDocument/2006/relationships/hyperlink" Target="https://myscope.training/EDS_Welcome" TargetMode="External"/><Relationship Id="rId11" Type="http://schemas.openxmlformats.org/officeDocument/2006/relationships/hyperlink" Target="https://hilumilhc.web.cern.ch/article/installation-laser-engineered-demonstrator-chamber-lhc" TargetMode="External"/><Relationship Id="rId5" Type="http://schemas.openxmlformats.org/officeDocument/2006/relationships/hyperlink" Target="https://myscope.training/SEM_SEM_Basics" TargetMode="External"/><Relationship Id="rId15" Type="http://schemas.openxmlformats.org/officeDocument/2006/relationships/image" Target="../media/image26.tiff"/><Relationship Id="rId10" Type="http://schemas.openxmlformats.org/officeDocument/2006/relationships/image" Target="../media/image24.png"/><Relationship Id="rId4" Type="http://schemas.openxmlformats.org/officeDocument/2006/relationships/notesSlide" Target="../notesSlides/notesSlide9.xml"/><Relationship Id="rId9" Type="http://schemas.openxmlformats.org/officeDocument/2006/relationships/image" Target="../media/image22.tif"/><Relationship Id="rId14" Type="http://schemas.openxmlformats.org/officeDocument/2006/relationships/image" Target="../media/image25.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200400"/>
            <a:ext cx="11376025" cy="2153265"/>
          </a:xfrm>
        </p:spPr>
        <p:txBody>
          <a:bodyPr/>
          <a:lstStyle/>
          <a:p>
            <a:pPr algn="ctr"/>
            <a:r>
              <a:rPr lang="en-GB" sz="4400" dirty="0"/>
              <a:t>Metallurgy and Material Science at CERN</a:t>
            </a:r>
            <a:endParaRPr lang="en-US" sz="44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685800" y="3886200"/>
            <a:ext cx="11376026" cy="803787"/>
          </a:xfrm>
        </p:spPr>
        <p:txBody>
          <a:bodyPr/>
          <a:lstStyle/>
          <a:p>
            <a:r>
              <a:rPr lang="en-US" sz="1800" dirty="0"/>
              <a:t>Anité Pérez CERN EN-MME-MM</a:t>
            </a:r>
          </a:p>
          <a:p>
            <a:pPr algn="l"/>
            <a:endParaRPr lang="en-US" sz="1800" dirty="0"/>
          </a:p>
          <a:p>
            <a:pPr algn="l"/>
            <a:endParaRPr lang="en-US" sz="1800" dirty="0"/>
          </a:p>
          <a:p>
            <a:pPr algn="l"/>
            <a:endParaRPr lang="en-US" sz="1800" dirty="0"/>
          </a:p>
          <a:p>
            <a:pPr algn="l"/>
            <a:r>
              <a:rPr lang="en-US" sz="1800" dirty="0"/>
              <a:t>			</a:t>
            </a:r>
          </a:p>
        </p:txBody>
      </p:sp>
      <p:pic>
        <p:nvPicPr>
          <p:cNvPr id="5" name="Picture 4">
            <a:extLst>
              <a:ext uri="{FF2B5EF4-FFF2-40B4-BE49-F238E27FC236}">
                <a16:creationId xmlns:a16="http://schemas.microsoft.com/office/drawing/2014/main" id="{1DE28D79-8ECE-91C2-40DE-AA53854E1974}"/>
              </a:ext>
            </a:extLst>
          </p:cNvPr>
          <p:cNvPicPr>
            <a:picLocks noChangeAspect="1"/>
          </p:cNvPicPr>
          <p:nvPr/>
        </p:nvPicPr>
        <p:blipFill>
          <a:blip r:embed="rId3"/>
          <a:stretch>
            <a:fillRect/>
          </a:stretch>
        </p:blipFill>
        <p:spPr>
          <a:xfrm>
            <a:off x="4949210" y="4612007"/>
            <a:ext cx="2293577" cy="1940515"/>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descr="A close-up of a computer screen&#10;&#10;Description automatically generated">
            <a:extLst>
              <a:ext uri="{FF2B5EF4-FFF2-40B4-BE49-F238E27FC236}">
                <a16:creationId xmlns:a16="http://schemas.microsoft.com/office/drawing/2014/main" id="{8B292BDF-6782-D9E6-9118-91BD34F05210}"/>
              </a:ext>
            </a:extLst>
          </p:cNvPr>
          <p:cNvPicPr>
            <a:picLocks noChangeAspect="1"/>
          </p:cNvPicPr>
          <p:nvPr/>
        </p:nvPicPr>
        <p:blipFill rotWithShape="1">
          <a:blip r:embed="rId3"/>
          <a:srcRect l="24839"/>
          <a:stretch/>
        </p:blipFill>
        <p:spPr>
          <a:xfrm>
            <a:off x="3980614" y="4558253"/>
            <a:ext cx="1639881" cy="1636380"/>
          </a:xfrm>
          <a:prstGeom prst="rect">
            <a:avLst/>
          </a:prstGeom>
        </p:spPr>
      </p:pic>
      <p:sp>
        <p:nvSpPr>
          <p:cNvPr id="6" name="Slide Number Placeholder 5"/>
          <p:cNvSpPr>
            <a:spLocks noGrp="1"/>
          </p:cNvSpPr>
          <p:nvPr>
            <p:ph type="sldNum" sz="quarter" idx="12"/>
          </p:nvPr>
        </p:nvSpPr>
        <p:spPr/>
        <p:txBody>
          <a:bodyPr/>
          <a:lstStyle/>
          <a:p>
            <a:fld id="{36B5EA5A-BC32-A742-B11B-8E7414D5B535}" type="slidenum">
              <a:rPr lang="en-US" smtClean="0"/>
              <a:pPr/>
              <a:t>10</a:t>
            </a:fld>
            <a:endParaRPr lang="en-US"/>
          </a:p>
        </p:txBody>
      </p:sp>
      <p:sp>
        <p:nvSpPr>
          <p:cNvPr id="9" name="Title 17">
            <a:extLst>
              <a:ext uri="{FF2B5EF4-FFF2-40B4-BE49-F238E27FC236}">
                <a16:creationId xmlns:a16="http://schemas.microsoft.com/office/drawing/2014/main" id="{B0BE2581-9B30-7059-7A65-78FA7EAA89B3}"/>
              </a:ext>
            </a:extLst>
          </p:cNvPr>
          <p:cNvSpPr txBox="1">
            <a:spLocks/>
          </p:cNvSpPr>
          <p:nvPr/>
        </p:nvSpPr>
        <p:spPr>
          <a:xfrm>
            <a:off x="241275" y="383444"/>
            <a:ext cx="11798325" cy="1065742"/>
          </a:xfrm>
          <a:prstGeom prst="rect">
            <a:avLst/>
          </a:prstGeom>
          <a:effectLst/>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effectLst>
                  <a:glow rad="127000">
                    <a:schemeClr val="bg1"/>
                  </a:glow>
                </a:effectLst>
              </a:rPr>
              <a:t>Microscopic characterization at CERN: Other applications</a:t>
            </a:r>
          </a:p>
        </p:txBody>
      </p:sp>
      <p:pic>
        <p:nvPicPr>
          <p:cNvPr id="10" name="Picture 9" descr="A close-up of a structure&#10;&#10;Description automatically generated with low confidence">
            <a:extLst>
              <a:ext uri="{FF2B5EF4-FFF2-40B4-BE49-F238E27FC236}">
                <a16:creationId xmlns:a16="http://schemas.microsoft.com/office/drawing/2014/main" id="{6BD88B32-D438-EFAE-FA54-1339078CD4EA}"/>
              </a:ext>
            </a:extLst>
          </p:cNvPr>
          <p:cNvPicPr>
            <a:picLocks noChangeAspect="1"/>
          </p:cNvPicPr>
          <p:nvPr/>
        </p:nvPicPr>
        <p:blipFill>
          <a:blip r:embed="rId4"/>
          <a:stretch>
            <a:fillRect/>
          </a:stretch>
        </p:blipFill>
        <p:spPr>
          <a:xfrm>
            <a:off x="2505611" y="902053"/>
            <a:ext cx="2286000" cy="1714500"/>
          </a:xfrm>
          <a:prstGeom prst="rect">
            <a:avLst/>
          </a:prstGeom>
        </p:spPr>
      </p:pic>
      <p:pic>
        <p:nvPicPr>
          <p:cNvPr id="12" name="Picture 11" descr="A close-up of a microscope&#10;&#10;Description automatically generated with low confidence">
            <a:extLst>
              <a:ext uri="{FF2B5EF4-FFF2-40B4-BE49-F238E27FC236}">
                <a16:creationId xmlns:a16="http://schemas.microsoft.com/office/drawing/2014/main" id="{FA331EC3-4BBB-D474-08E2-E462DD25137C}"/>
              </a:ext>
            </a:extLst>
          </p:cNvPr>
          <p:cNvPicPr>
            <a:picLocks noChangeAspect="1"/>
          </p:cNvPicPr>
          <p:nvPr/>
        </p:nvPicPr>
        <p:blipFill>
          <a:blip r:embed="rId5"/>
          <a:stretch>
            <a:fillRect/>
          </a:stretch>
        </p:blipFill>
        <p:spPr>
          <a:xfrm>
            <a:off x="4926913" y="906535"/>
            <a:ext cx="2286001" cy="1714501"/>
          </a:xfrm>
          <a:prstGeom prst="rect">
            <a:avLst/>
          </a:prstGeom>
        </p:spPr>
      </p:pic>
      <p:sp>
        <p:nvSpPr>
          <p:cNvPr id="14" name="TextBox 13">
            <a:extLst>
              <a:ext uri="{FF2B5EF4-FFF2-40B4-BE49-F238E27FC236}">
                <a16:creationId xmlns:a16="http://schemas.microsoft.com/office/drawing/2014/main" id="{6744D7AB-E3AF-A188-B023-69F7FFE64145}"/>
              </a:ext>
            </a:extLst>
          </p:cNvPr>
          <p:cNvSpPr txBox="1"/>
          <p:nvPr/>
        </p:nvSpPr>
        <p:spPr>
          <a:xfrm>
            <a:off x="7368182" y="1062612"/>
            <a:ext cx="4635559" cy="1323439"/>
          </a:xfrm>
          <a:prstGeom prst="rect">
            <a:avLst/>
          </a:prstGeom>
          <a:noFill/>
        </p:spPr>
        <p:txBody>
          <a:bodyPr wrap="square">
            <a:spAutoFit/>
          </a:bodyPr>
          <a:lstStyle/>
          <a:p>
            <a:pPr algn="just"/>
            <a:r>
              <a:rPr lang="en-GB" sz="1600" b="1" dirty="0">
                <a:solidFill>
                  <a:schemeClr val="tx2">
                    <a:lumMod val="75000"/>
                    <a:lumOff val="25000"/>
                  </a:schemeClr>
                </a:solidFill>
              </a:rPr>
              <a:t>Testing of new materials: </a:t>
            </a:r>
            <a:r>
              <a:rPr lang="en-GB" sz="1600" dirty="0">
                <a:solidFill>
                  <a:schemeClr val="tx2">
                    <a:lumMod val="75000"/>
                    <a:lumOff val="25000"/>
                  </a:schemeClr>
                </a:solidFill>
              </a:rPr>
              <a:t>Carbon foams for the new Inner Tracking System (ITS3) for ALICE ITS upgrade. The goal is to use ultra-lightweight spacers, made of carbon foam to reduce the total weight of the experiment</a:t>
            </a:r>
          </a:p>
        </p:txBody>
      </p:sp>
      <p:pic>
        <p:nvPicPr>
          <p:cNvPr id="16" name="Picture 15">
            <a:extLst>
              <a:ext uri="{FF2B5EF4-FFF2-40B4-BE49-F238E27FC236}">
                <a16:creationId xmlns:a16="http://schemas.microsoft.com/office/drawing/2014/main" id="{58BAC6F0-BA51-90AB-C23D-7AA08BCCD313}"/>
              </a:ext>
            </a:extLst>
          </p:cNvPr>
          <p:cNvPicPr>
            <a:picLocks noChangeAspect="1"/>
          </p:cNvPicPr>
          <p:nvPr/>
        </p:nvPicPr>
        <p:blipFill>
          <a:blip r:embed="rId6"/>
          <a:stretch>
            <a:fillRect/>
          </a:stretch>
        </p:blipFill>
        <p:spPr>
          <a:xfrm>
            <a:off x="188259" y="943752"/>
            <a:ext cx="2173941" cy="1498160"/>
          </a:xfrm>
          <a:prstGeom prst="rect">
            <a:avLst/>
          </a:prstGeom>
          <a:ln>
            <a:noFill/>
          </a:ln>
          <a:effectLst>
            <a:outerShdw blurRad="292100" dist="139700" dir="2700000" algn="tl" rotWithShape="0">
              <a:srgbClr val="333333">
                <a:alpha val="65000"/>
              </a:srgbClr>
            </a:outerShdw>
          </a:effectLst>
        </p:spPr>
      </p:pic>
      <p:sp>
        <p:nvSpPr>
          <p:cNvPr id="8" name="Oval 7">
            <a:extLst>
              <a:ext uri="{FF2B5EF4-FFF2-40B4-BE49-F238E27FC236}">
                <a16:creationId xmlns:a16="http://schemas.microsoft.com/office/drawing/2014/main" id="{17D99948-BD37-F0D0-3948-5D03B4981C38}"/>
              </a:ext>
            </a:extLst>
          </p:cNvPr>
          <p:cNvSpPr/>
          <p:nvPr/>
        </p:nvSpPr>
        <p:spPr>
          <a:xfrm>
            <a:off x="3463370" y="1556502"/>
            <a:ext cx="326470" cy="335661"/>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5" name="Group 44">
            <a:extLst>
              <a:ext uri="{FF2B5EF4-FFF2-40B4-BE49-F238E27FC236}">
                <a16:creationId xmlns:a16="http://schemas.microsoft.com/office/drawing/2014/main" id="{EA42805C-FC48-3905-4F24-33CA50DDCF8A}"/>
              </a:ext>
            </a:extLst>
          </p:cNvPr>
          <p:cNvGrpSpPr/>
          <p:nvPr/>
        </p:nvGrpSpPr>
        <p:grpSpPr>
          <a:xfrm>
            <a:off x="186770" y="2728509"/>
            <a:ext cx="11876049" cy="1723643"/>
            <a:chOff x="186770" y="2728509"/>
            <a:chExt cx="11876049" cy="1723643"/>
          </a:xfrm>
        </p:grpSpPr>
        <p:sp>
          <p:nvSpPr>
            <p:cNvPr id="2" name="TextBox 1">
              <a:extLst>
                <a:ext uri="{FF2B5EF4-FFF2-40B4-BE49-F238E27FC236}">
                  <a16:creationId xmlns:a16="http://schemas.microsoft.com/office/drawing/2014/main" id="{04E1A1BB-CDB9-2753-A675-F697C2919927}"/>
                </a:ext>
              </a:extLst>
            </p:cNvPr>
            <p:cNvSpPr txBox="1"/>
            <p:nvPr/>
          </p:nvSpPr>
          <p:spPr>
            <a:xfrm>
              <a:off x="186770" y="2911660"/>
              <a:ext cx="4569022" cy="1323439"/>
            </a:xfrm>
            <a:prstGeom prst="rect">
              <a:avLst/>
            </a:prstGeom>
            <a:noFill/>
          </p:spPr>
          <p:txBody>
            <a:bodyPr wrap="square">
              <a:spAutoFit/>
            </a:bodyPr>
            <a:lstStyle/>
            <a:p>
              <a:pPr algn="just"/>
              <a:r>
                <a:rPr lang="en-GB" sz="1600" b="1" dirty="0">
                  <a:solidFill>
                    <a:schemeClr val="tx2">
                      <a:lumMod val="75000"/>
                      <a:lumOff val="25000"/>
                    </a:schemeClr>
                  </a:solidFill>
                </a:rPr>
                <a:t>Reverse Engineering: </a:t>
              </a:r>
              <a:r>
                <a:rPr lang="en-GB" sz="1600" dirty="0">
                  <a:solidFill>
                    <a:schemeClr val="tx2">
                      <a:lumMod val="75000"/>
                      <a:lumOff val="25000"/>
                    </a:schemeClr>
                  </a:solidFill>
                </a:rPr>
                <a:t>To analyse and gain knowledge about the way something works, and which materials were used to build it because we need to manufacture it again or to evaluate the irradiation effect (ex. commercial CMOS)</a:t>
              </a:r>
            </a:p>
          </p:txBody>
        </p:sp>
        <p:pic>
          <p:nvPicPr>
            <p:cNvPr id="7" name="Picture 6" descr="A close up of a device&#10;&#10;Description automatically generated">
              <a:extLst>
                <a:ext uri="{FF2B5EF4-FFF2-40B4-BE49-F238E27FC236}">
                  <a16:creationId xmlns:a16="http://schemas.microsoft.com/office/drawing/2014/main" id="{6C45746A-D223-D276-412D-CFE3AC25DCF2}"/>
                </a:ext>
              </a:extLst>
            </p:cNvPr>
            <p:cNvPicPr>
              <a:picLocks noChangeAspect="1"/>
            </p:cNvPicPr>
            <p:nvPr/>
          </p:nvPicPr>
          <p:blipFill>
            <a:blip r:embed="rId7"/>
            <a:stretch>
              <a:fillRect/>
            </a:stretch>
          </p:blipFill>
          <p:spPr>
            <a:xfrm>
              <a:off x="4926913" y="2733080"/>
              <a:ext cx="2286001" cy="1714501"/>
            </a:xfrm>
            <a:prstGeom prst="rect">
              <a:avLst/>
            </a:prstGeom>
          </p:spPr>
        </p:pic>
        <p:sp>
          <p:nvSpPr>
            <p:cNvPr id="11" name="Oval 10">
              <a:extLst>
                <a:ext uri="{FF2B5EF4-FFF2-40B4-BE49-F238E27FC236}">
                  <a16:creationId xmlns:a16="http://schemas.microsoft.com/office/drawing/2014/main" id="{C9F6540B-8DC0-4908-43AD-DECA334CEDD4}"/>
                </a:ext>
              </a:extLst>
            </p:cNvPr>
            <p:cNvSpPr/>
            <p:nvPr/>
          </p:nvSpPr>
          <p:spPr>
            <a:xfrm>
              <a:off x="5983143" y="3457747"/>
              <a:ext cx="152400" cy="176481"/>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descr="A close-up of a film strip&#10;&#10;Description automatically generated">
              <a:extLst>
                <a:ext uri="{FF2B5EF4-FFF2-40B4-BE49-F238E27FC236}">
                  <a16:creationId xmlns:a16="http://schemas.microsoft.com/office/drawing/2014/main" id="{E5C17DD2-3AAD-EF42-FA02-6DB0CF27DAF9}"/>
                </a:ext>
              </a:extLst>
            </p:cNvPr>
            <p:cNvPicPr>
              <a:picLocks noChangeAspect="1"/>
            </p:cNvPicPr>
            <p:nvPr/>
          </p:nvPicPr>
          <p:blipFill>
            <a:blip r:embed="rId8"/>
            <a:stretch>
              <a:fillRect/>
            </a:stretch>
          </p:blipFill>
          <p:spPr>
            <a:xfrm>
              <a:off x="7345770" y="2733080"/>
              <a:ext cx="2292096" cy="1719072"/>
            </a:xfrm>
            <a:prstGeom prst="rect">
              <a:avLst/>
            </a:prstGeom>
          </p:spPr>
        </p:pic>
        <p:pic>
          <p:nvPicPr>
            <p:cNvPr id="21" name="Picture 20" descr="A black and white image of a machine&#10;&#10;Description automatically generated">
              <a:extLst>
                <a:ext uri="{FF2B5EF4-FFF2-40B4-BE49-F238E27FC236}">
                  <a16:creationId xmlns:a16="http://schemas.microsoft.com/office/drawing/2014/main" id="{D387C5F3-2865-4D20-4A32-5F05FAF6A0BC}"/>
                </a:ext>
              </a:extLst>
            </p:cNvPr>
            <p:cNvPicPr>
              <a:picLocks noChangeAspect="1"/>
            </p:cNvPicPr>
            <p:nvPr/>
          </p:nvPicPr>
          <p:blipFill>
            <a:blip r:embed="rId9"/>
            <a:stretch>
              <a:fillRect/>
            </a:stretch>
          </p:blipFill>
          <p:spPr>
            <a:xfrm>
              <a:off x="9770723" y="2728509"/>
              <a:ext cx="2292096" cy="1719072"/>
            </a:xfrm>
            <a:prstGeom prst="rect">
              <a:avLst/>
            </a:prstGeom>
          </p:spPr>
        </p:pic>
        <p:sp>
          <p:nvSpPr>
            <p:cNvPr id="22" name="Oval 21">
              <a:extLst>
                <a:ext uri="{FF2B5EF4-FFF2-40B4-BE49-F238E27FC236}">
                  <a16:creationId xmlns:a16="http://schemas.microsoft.com/office/drawing/2014/main" id="{8510EFC8-15FF-0570-B3B7-9C9AA43BBF0A}"/>
                </a:ext>
              </a:extLst>
            </p:cNvPr>
            <p:cNvSpPr/>
            <p:nvPr/>
          </p:nvSpPr>
          <p:spPr>
            <a:xfrm>
              <a:off x="8043272" y="3191331"/>
              <a:ext cx="854796" cy="845376"/>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 name="TextBox 22">
            <a:extLst>
              <a:ext uri="{FF2B5EF4-FFF2-40B4-BE49-F238E27FC236}">
                <a16:creationId xmlns:a16="http://schemas.microsoft.com/office/drawing/2014/main" id="{2632E469-12A3-58B5-1F32-E87264D46E3B}"/>
              </a:ext>
            </a:extLst>
          </p:cNvPr>
          <p:cNvSpPr txBox="1"/>
          <p:nvPr/>
        </p:nvSpPr>
        <p:spPr>
          <a:xfrm>
            <a:off x="8043272" y="4662153"/>
            <a:ext cx="4086982" cy="1569660"/>
          </a:xfrm>
          <a:prstGeom prst="rect">
            <a:avLst/>
          </a:prstGeom>
          <a:noFill/>
        </p:spPr>
        <p:txBody>
          <a:bodyPr wrap="square">
            <a:spAutoFit/>
          </a:bodyPr>
          <a:lstStyle/>
          <a:p>
            <a:pPr algn="just"/>
            <a:r>
              <a:rPr lang="en-GB" sz="1600" b="1" dirty="0">
                <a:solidFill>
                  <a:schemeClr val="tx2">
                    <a:lumMod val="75000"/>
                    <a:lumOff val="25000"/>
                  </a:schemeClr>
                </a:solidFill>
              </a:rPr>
              <a:t>Failure analysis: </a:t>
            </a:r>
            <a:r>
              <a:rPr lang="en-GB" sz="1600" dirty="0">
                <a:solidFill>
                  <a:schemeClr val="tx2">
                    <a:lumMod val="75000"/>
                    <a:lumOff val="25000"/>
                  </a:schemeClr>
                </a:solidFill>
              </a:rPr>
              <a:t>Technical procedure to investigate the root cause of failure of a product or equipment during the design, manufacturing or service process (ex. Silicon module on ATLAS ITK stave failed during cooling test)</a:t>
            </a:r>
          </a:p>
        </p:txBody>
      </p:sp>
      <p:pic>
        <p:nvPicPr>
          <p:cNvPr id="37" name="Picture 36">
            <a:extLst>
              <a:ext uri="{FF2B5EF4-FFF2-40B4-BE49-F238E27FC236}">
                <a16:creationId xmlns:a16="http://schemas.microsoft.com/office/drawing/2014/main" id="{28B8BBDA-4209-151C-E115-1F9A02E5D580}"/>
              </a:ext>
            </a:extLst>
          </p:cNvPr>
          <p:cNvPicPr>
            <a:picLocks noChangeAspect="1"/>
          </p:cNvPicPr>
          <p:nvPr/>
        </p:nvPicPr>
        <p:blipFill rotWithShape="1">
          <a:blip r:embed="rId10"/>
          <a:srcRect l="-1" r="40951"/>
          <a:stretch/>
        </p:blipFill>
        <p:spPr>
          <a:xfrm>
            <a:off x="148247" y="4530207"/>
            <a:ext cx="2357364" cy="1645920"/>
          </a:xfrm>
          <a:prstGeom prst="rect">
            <a:avLst/>
          </a:prstGeom>
        </p:spPr>
      </p:pic>
      <p:pic>
        <p:nvPicPr>
          <p:cNvPr id="39" name="Picture 38" descr="A close-up of a pen&#10;&#10;Description automatically generated">
            <a:extLst>
              <a:ext uri="{FF2B5EF4-FFF2-40B4-BE49-F238E27FC236}">
                <a16:creationId xmlns:a16="http://schemas.microsoft.com/office/drawing/2014/main" id="{FAD47A88-4871-B39A-5C65-139A3B359D2A}"/>
              </a:ext>
            </a:extLst>
          </p:cNvPr>
          <p:cNvPicPr>
            <a:picLocks noChangeAspect="1"/>
          </p:cNvPicPr>
          <p:nvPr/>
        </p:nvPicPr>
        <p:blipFill>
          <a:blip r:embed="rId11"/>
          <a:stretch>
            <a:fillRect/>
          </a:stretch>
        </p:blipFill>
        <p:spPr>
          <a:xfrm>
            <a:off x="5671686" y="4548713"/>
            <a:ext cx="2194560" cy="1645920"/>
          </a:xfrm>
          <a:prstGeom prst="rect">
            <a:avLst/>
          </a:prstGeom>
        </p:spPr>
      </p:pic>
      <p:pic>
        <p:nvPicPr>
          <p:cNvPr id="36" name="Picture 35">
            <a:extLst>
              <a:ext uri="{FF2B5EF4-FFF2-40B4-BE49-F238E27FC236}">
                <a16:creationId xmlns:a16="http://schemas.microsoft.com/office/drawing/2014/main" id="{FC2F8111-66FA-723D-C689-413377647004}"/>
              </a:ext>
            </a:extLst>
          </p:cNvPr>
          <p:cNvPicPr>
            <a:picLocks noChangeAspect="1"/>
          </p:cNvPicPr>
          <p:nvPr/>
        </p:nvPicPr>
        <p:blipFill>
          <a:blip r:embed="rId12"/>
          <a:stretch>
            <a:fillRect/>
          </a:stretch>
        </p:blipFill>
        <p:spPr>
          <a:xfrm>
            <a:off x="2452031" y="4767252"/>
            <a:ext cx="1547130" cy="1408875"/>
          </a:xfrm>
          <a:prstGeom prst="rect">
            <a:avLst/>
          </a:prstGeom>
        </p:spPr>
      </p:pic>
      <p:sp>
        <p:nvSpPr>
          <p:cNvPr id="42" name="Oval 41">
            <a:extLst>
              <a:ext uri="{FF2B5EF4-FFF2-40B4-BE49-F238E27FC236}">
                <a16:creationId xmlns:a16="http://schemas.microsoft.com/office/drawing/2014/main" id="{7C219C87-B669-8256-A89B-7F059F297281}"/>
              </a:ext>
            </a:extLst>
          </p:cNvPr>
          <p:cNvSpPr/>
          <p:nvPr/>
        </p:nvSpPr>
        <p:spPr>
          <a:xfrm>
            <a:off x="4259262" y="5223095"/>
            <a:ext cx="178487" cy="128413"/>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99731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par>
              <p:cTn id="21"/>
            </p:par>
          </p:childTnLst>
        </p:cTn>
      </p:par>
    </p:tnLst>
    <p:bldLst>
      <p:bldP spid="23" grpId="0"/>
      <p:bldP spid="4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2"/>
          <p:cNvSpPr>
            <a:spLocks noGrp="1"/>
          </p:cNvSpPr>
          <p:nvPr>
            <p:ph idx="1"/>
          </p:nvPr>
        </p:nvSpPr>
        <p:spPr>
          <a:xfrm>
            <a:off x="1981200" y="1325607"/>
            <a:ext cx="8226854" cy="4667421"/>
          </a:xfrm>
        </p:spPr>
        <p:txBody>
          <a:bodyPr/>
          <a:lstStyle/>
          <a:p>
            <a:pPr marL="36576"/>
            <a:endParaRPr lang="en-GB" dirty="0"/>
          </a:p>
          <a:p>
            <a:pPr marL="36576"/>
            <a:endParaRPr lang="en-GB" dirty="0"/>
          </a:p>
          <a:p>
            <a:pPr marL="36576"/>
            <a:endParaRPr lang="en-GB" dirty="0"/>
          </a:p>
          <a:p>
            <a:pPr marL="36576"/>
            <a:endParaRPr lang="en-GB" dirty="0"/>
          </a:p>
          <a:p>
            <a:pPr marL="36576"/>
            <a:endParaRPr lang="en-GB" dirty="0"/>
          </a:p>
          <a:p>
            <a:pPr marL="36576"/>
            <a:endParaRPr lang="en-GB" dirty="0"/>
          </a:p>
          <a:p>
            <a:pPr marL="36576"/>
            <a:endParaRPr lang="en-GB" dirty="0"/>
          </a:p>
        </p:txBody>
      </p:sp>
      <p:grpSp>
        <p:nvGrpSpPr>
          <p:cNvPr id="10" name="Group 9">
            <a:extLst>
              <a:ext uri="{FF2B5EF4-FFF2-40B4-BE49-F238E27FC236}">
                <a16:creationId xmlns:a16="http://schemas.microsoft.com/office/drawing/2014/main" id="{F01AF49B-2303-6903-1FBE-2D098C8C5F95}"/>
              </a:ext>
            </a:extLst>
          </p:cNvPr>
          <p:cNvGrpSpPr/>
          <p:nvPr/>
        </p:nvGrpSpPr>
        <p:grpSpPr>
          <a:xfrm>
            <a:off x="4680729" y="1661756"/>
            <a:ext cx="7382934" cy="3849138"/>
            <a:chOff x="242879" y="1172187"/>
            <a:chExt cx="7382934" cy="3849138"/>
          </a:xfrm>
        </p:grpSpPr>
        <p:pic>
          <p:nvPicPr>
            <p:cNvPr id="19" name="Picture 18" descr="\\cern.ch\dfs\Departments\EN\Groups\MME\MM\Metallurgy\Material characterization\2020\Elisa_on_going\01-Jobs on going\EDMSxxxx-Pilar_Fernandez_EBSD_Martensite\Sample 4-6-1\Phases.ti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7504" y="1508651"/>
              <a:ext cx="3364229" cy="2410742"/>
            </a:xfrm>
            <a:prstGeom prst="rect">
              <a:avLst/>
            </a:prstGeom>
            <a:noFill/>
            <a:ln>
              <a:noFill/>
            </a:ln>
          </p:spPr>
        </p:pic>
        <p:pic>
          <p:nvPicPr>
            <p:cNvPr id="20" name="Picture 19" descr="Phases"/>
            <p:cNvPicPr/>
            <p:nvPr/>
          </p:nvPicPr>
          <p:blipFill>
            <a:blip r:embed="rId3">
              <a:extLst>
                <a:ext uri="{28A0092B-C50C-407E-A947-70E740481C1C}">
                  <a14:useLocalDpi xmlns:a14="http://schemas.microsoft.com/office/drawing/2010/main" val="0"/>
                </a:ext>
              </a:extLst>
            </a:blip>
            <a:srcRect/>
            <a:stretch>
              <a:fillRect/>
            </a:stretch>
          </p:blipFill>
          <p:spPr bwMode="auto">
            <a:xfrm>
              <a:off x="4230711" y="1508652"/>
              <a:ext cx="3076647" cy="2410741"/>
            </a:xfrm>
            <a:prstGeom prst="rect">
              <a:avLst/>
            </a:prstGeom>
            <a:noFill/>
            <a:ln>
              <a:noFill/>
            </a:ln>
          </p:spPr>
        </p:pic>
        <p:sp>
          <p:nvSpPr>
            <p:cNvPr id="21" name="Rectangle 20"/>
            <p:cNvSpPr/>
            <p:nvPr/>
          </p:nvSpPr>
          <p:spPr>
            <a:xfrm>
              <a:off x="372701" y="1172187"/>
              <a:ext cx="3493832" cy="276999"/>
            </a:xfrm>
            <a:prstGeom prst="rect">
              <a:avLst/>
            </a:prstGeom>
          </p:spPr>
          <p:txBody>
            <a:bodyPr wrap="square">
              <a:spAutoFit/>
            </a:bodyPr>
            <a:lstStyle/>
            <a:p>
              <a:r>
                <a:rPr lang="en-GB" sz="1200" dirty="0">
                  <a:latin typeface="+mj-lt"/>
                  <a:cs typeface="Arial" charset="0"/>
                </a:rPr>
                <a:t>304L stainless steel with </a:t>
              </a:r>
              <a:r>
                <a:rPr lang="en-US" sz="1200" dirty="0">
                  <a:latin typeface="+mj-lt"/>
                  <a:cs typeface="Arial" charset="0"/>
                </a:rPr>
                <a:t>23% deformation at 4K</a:t>
              </a:r>
              <a:endParaRPr lang="en-GB" sz="1200" dirty="0">
                <a:latin typeface="+mj-lt"/>
                <a:cs typeface="Arial" charset="0"/>
              </a:endParaRPr>
            </a:p>
          </p:txBody>
        </p:sp>
        <p:sp>
          <p:nvSpPr>
            <p:cNvPr id="32" name="Rectangle 31"/>
            <p:cNvSpPr/>
            <p:nvPr/>
          </p:nvSpPr>
          <p:spPr>
            <a:xfrm>
              <a:off x="3999147" y="1179392"/>
              <a:ext cx="3618262" cy="276999"/>
            </a:xfrm>
            <a:prstGeom prst="rect">
              <a:avLst/>
            </a:prstGeom>
          </p:spPr>
          <p:txBody>
            <a:bodyPr wrap="square">
              <a:spAutoFit/>
            </a:bodyPr>
            <a:lstStyle/>
            <a:p>
              <a:r>
                <a:rPr lang="en-GB" sz="1200" dirty="0">
                  <a:latin typeface="+mj-lt"/>
                  <a:cs typeface="Arial" charset="0"/>
                </a:rPr>
                <a:t>316LN stainless steel with </a:t>
              </a:r>
              <a:r>
                <a:rPr lang="en-US" sz="1200" dirty="0">
                  <a:latin typeface="+mj-lt"/>
                  <a:cs typeface="Arial" charset="0"/>
                </a:rPr>
                <a:t>32% deformation at 4K</a:t>
              </a:r>
              <a:endParaRPr lang="en-GB" sz="1200" dirty="0">
                <a:latin typeface="+mj-lt"/>
                <a:cs typeface="Arial" charset="0"/>
              </a:endParaRPr>
            </a:p>
          </p:txBody>
        </p:sp>
        <p:sp>
          <p:nvSpPr>
            <p:cNvPr id="22" name="Rectangle 21"/>
            <p:cNvSpPr/>
            <p:nvPr/>
          </p:nvSpPr>
          <p:spPr>
            <a:xfrm>
              <a:off x="242879" y="4498105"/>
              <a:ext cx="7382934" cy="523220"/>
            </a:xfrm>
            <a:prstGeom prst="rect">
              <a:avLst/>
            </a:prstGeom>
          </p:spPr>
          <p:txBody>
            <a:bodyPr wrap="square">
              <a:spAutoFit/>
            </a:bodyPr>
            <a:lstStyle/>
            <a:p>
              <a:pPr marL="285750" indent="-285750">
                <a:buFont typeface="Wingdings" panose="05000000000000000000" pitchFamily="2" charset="2"/>
                <a:buChar char="Ø"/>
              </a:pPr>
              <a:r>
                <a:rPr lang="en-GB" sz="1400" dirty="0">
                  <a:latin typeface="+mj-lt"/>
                  <a:ea typeface="Times New Roman" panose="02020603050405020304" pitchFamily="18" charset="0"/>
                  <a:cs typeface="Times New Roman" panose="02020603050405020304" pitchFamily="18" charset="0"/>
                </a:rPr>
                <a:t>The strain-induced martensitic content in the grades 316LN at a given temperature and for the same level of plastic strain, is much lower than in the grade 304 L. </a:t>
              </a:r>
              <a:endParaRPr lang="en-GB" sz="1400" dirty="0">
                <a:latin typeface="+mj-lt"/>
              </a:endParaRPr>
            </a:p>
          </p:txBody>
        </p:sp>
        <p:sp>
          <p:nvSpPr>
            <p:cNvPr id="33" name="Rectangle 32"/>
            <p:cNvSpPr/>
            <p:nvPr/>
          </p:nvSpPr>
          <p:spPr>
            <a:xfrm>
              <a:off x="1560600" y="4106928"/>
              <a:ext cx="287867" cy="197556"/>
            </a:xfrm>
            <a:prstGeom prst="rect">
              <a:avLst/>
            </a:prstGeom>
            <a:solidFill>
              <a:srgbClr val="3344E1"/>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ectangle 33"/>
            <p:cNvSpPr/>
            <p:nvPr/>
          </p:nvSpPr>
          <p:spPr>
            <a:xfrm>
              <a:off x="4303013" y="4106928"/>
              <a:ext cx="287867" cy="197556"/>
            </a:xfrm>
            <a:prstGeom prst="rect">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TextBox 34"/>
            <p:cNvSpPr txBox="1"/>
            <p:nvPr/>
          </p:nvSpPr>
          <p:spPr>
            <a:xfrm>
              <a:off x="1899329" y="4015714"/>
              <a:ext cx="1967205" cy="369332"/>
            </a:xfrm>
            <a:prstGeom prst="rect">
              <a:avLst/>
            </a:prstGeom>
            <a:noFill/>
          </p:spPr>
          <p:txBody>
            <a:bodyPr wrap="none" rtlCol="0">
              <a:spAutoFit/>
            </a:bodyPr>
            <a:lstStyle/>
            <a:p>
              <a:r>
                <a:rPr lang="en-US" dirty="0"/>
                <a:t>Martensite (BCC)</a:t>
              </a:r>
              <a:endParaRPr lang="en-GB" dirty="0"/>
            </a:p>
          </p:txBody>
        </p:sp>
        <p:sp>
          <p:nvSpPr>
            <p:cNvPr id="37" name="TextBox 36"/>
            <p:cNvSpPr txBox="1"/>
            <p:nvPr/>
          </p:nvSpPr>
          <p:spPr>
            <a:xfrm>
              <a:off x="4612899" y="4015714"/>
              <a:ext cx="1851789" cy="369332"/>
            </a:xfrm>
            <a:prstGeom prst="rect">
              <a:avLst/>
            </a:prstGeom>
            <a:noFill/>
          </p:spPr>
          <p:txBody>
            <a:bodyPr wrap="none" rtlCol="0">
              <a:spAutoFit/>
            </a:bodyPr>
            <a:lstStyle/>
            <a:p>
              <a:r>
                <a:rPr lang="en-US" dirty="0"/>
                <a:t>Austenite (FCC)</a:t>
              </a:r>
              <a:endParaRPr lang="en-GB" dirty="0"/>
            </a:p>
          </p:txBody>
        </p:sp>
      </p:grpSp>
      <p:sp>
        <p:nvSpPr>
          <p:cNvPr id="4" name="Title 17">
            <a:extLst>
              <a:ext uri="{FF2B5EF4-FFF2-40B4-BE49-F238E27FC236}">
                <a16:creationId xmlns:a16="http://schemas.microsoft.com/office/drawing/2014/main" id="{70D4A194-7494-BCA3-0DFE-7E2D0EDA6051}"/>
              </a:ext>
            </a:extLst>
          </p:cNvPr>
          <p:cNvSpPr txBox="1">
            <a:spLocks/>
          </p:cNvSpPr>
          <p:nvPr/>
        </p:nvSpPr>
        <p:spPr>
          <a:xfrm>
            <a:off x="241275" y="383444"/>
            <a:ext cx="11798325" cy="1065742"/>
          </a:xfrm>
          <a:prstGeom prst="rect">
            <a:avLst/>
          </a:prstGeom>
          <a:effectLst/>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effectLst>
                  <a:glow rad="127000">
                    <a:schemeClr val="bg1"/>
                  </a:glow>
                </a:effectLst>
              </a:rPr>
              <a:t>Microscopic characterization at CERN: Cryogenic studies</a:t>
            </a:r>
          </a:p>
        </p:txBody>
      </p:sp>
      <p:pic>
        <p:nvPicPr>
          <p:cNvPr id="9" name="Picture 8">
            <a:extLst>
              <a:ext uri="{FF2B5EF4-FFF2-40B4-BE49-F238E27FC236}">
                <a16:creationId xmlns:a16="http://schemas.microsoft.com/office/drawing/2014/main" id="{F7A0E64D-1FD0-AB60-2FBD-1430A547150E}"/>
              </a:ext>
            </a:extLst>
          </p:cNvPr>
          <p:cNvPicPr>
            <a:picLocks noChangeAspect="1"/>
          </p:cNvPicPr>
          <p:nvPr/>
        </p:nvPicPr>
        <p:blipFill>
          <a:blip r:embed="rId4"/>
          <a:stretch>
            <a:fillRect/>
          </a:stretch>
        </p:blipFill>
        <p:spPr>
          <a:xfrm>
            <a:off x="914400" y="1113037"/>
            <a:ext cx="3364230" cy="1653204"/>
          </a:xfrm>
          <a:prstGeom prst="rect">
            <a:avLst/>
          </a:prstGeom>
        </p:spPr>
      </p:pic>
      <p:pic>
        <p:nvPicPr>
          <p:cNvPr id="11" name="Picture 10">
            <a:extLst>
              <a:ext uri="{FF2B5EF4-FFF2-40B4-BE49-F238E27FC236}">
                <a16:creationId xmlns:a16="http://schemas.microsoft.com/office/drawing/2014/main" id="{30E44A2D-4B32-F77E-BFF8-2D5495C9F96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4208" y="2833366"/>
            <a:ext cx="3524614" cy="2643460"/>
          </a:xfrm>
          <a:prstGeom prst="rect">
            <a:avLst/>
          </a:prstGeom>
          <a:noFill/>
          <a:ln>
            <a:noFill/>
          </a:ln>
        </p:spPr>
      </p:pic>
      <p:sp>
        <p:nvSpPr>
          <p:cNvPr id="12" name="TextBox 11">
            <a:extLst>
              <a:ext uri="{FF2B5EF4-FFF2-40B4-BE49-F238E27FC236}">
                <a16:creationId xmlns:a16="http://schemas.microsoft.com/office/drawing/2014/main" id="{552EA791-5DDD-80D4-900E-D90A30D776BD}"/>
              </a:ext>
            </a:extLst>
          </p:cNvPr>
          <p:cNvSpPr txBox="1"/>
          <p:nvPr/>
        </p:nvSpPr>
        <p:spPr>
          <a:xfrm>
            <a:off x="436944" y="5511092"/>
            <a:ext cx="4135056" cy="738664"/>
          </a:xfrm>
          <a:prstGeom prst="rect">
            <a:avLst/>
          </a:prstGeom>
          <a:noFill/>
        </p:spPr>
        <p:txBody>
          <a:bodyPr wrap="square">
            <a:spAutoFit/>
          </a:bodyPr>
          <a:lstStyle/>
          <a:p>
            <a:pPr marL="285750" indent="-285750">
              <a:buFont typeface="Wingdings" panose="05000000000000000000" pitchFamily="2" charset="2"/>
              <a:buChar char="Ø"/>
            </a:pPr>
            <a:r>
              <a:rPr lang="en-GB" sz="1400" dirty="0">
                <a:latin typeface="+mj-lt"/>
                <a:cs typeface="Times New Roman" panose="02020603050405020304" pitchFamily="18" charset="0"/>
              </a:rPr>
              <a:t>observation of the dislocation substructure in the vicinity of a shear band formed in the single crystal during deformation</a:t>
            </a:r>
          </a:p>
        </p:txBody>
      </p:sp>
    </p:spTree>
    <p:extLst>
      <p:ext uri="{BB962C8B-B14F-4D97-AF65-F5344CB8AC3E}">
        <p14:creationId xmlns:p14="http://schemas.microsoft.com/office/powerpoint/2010/main" val="3906917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F4C82-D195-1E6C-F4E7-9D7F119D4944}"/>
              </a:ext>
            </a:extLst>
          </p:cNvPr>
          <p:cNvSpPr>
            <a:spLocks noGrp="1"/>
          </p:cNvSpPr>
          <p:nvPr>
            <p:ph type="title"/>
          </p:nvPr>
        </p:nvSpPr>
        <p:spPr>
          <a:xfrm>
            <a:off x="407988" y="365125"/>
            <a:ext cx="11380812" cy="1084263"/>
          </a:xfrm>
        </p:spPr>
        <p:txBody>
          <a:bodyPr vert="horz" lIns="0" tIns="0" rIns="0" bIns="0" rtlCol="0" anchor="t" anchorCtr="0">
            <a:normAutofit/>
          </a:bodyPr>
          <a:lstStyle/>
          <a:p>
            <a:r>
              <a:rPr lang="en-US" b="1" kern="1200" dirty="0">
                <a:latin typeface="+mj-lt"/>
                <a:ea typeface="+mj-ea"/>
                <a:cs typeface="+mj-cs"/>
              </a:rPr>
              <a:t>Summary</a:t>
            </a:r>
          </a:p>
        </p:txBody>
      </p:sp>
      <p:pic>
        <p:nvPicPr>
          <p:cNvPr id="7" name="Picture 6" descr="A picture containing indoor, wall, computer monitor, office building&#10;&#10;Description automatically generated">
            <a:extLst>
              <a:ext uri="{FF2B5EF4-FFF2-40B4-BE49-F238E27FC236}">
                <a16:creationId xmlns:a16="http://schemas.microsoft.com/office/drawing/2014/main" id="{EB88CB6A-53B4-1F2B-D8B9-8A2606EB21C3}"/>
              </a:ext>
            </a:extLst>
          </p:cNvPr>
          <p:cNvPicPr>
            <a:picLocks noChangeAspect="1"/>
          </p:cNvPicPr>
          <p:nvPr/>
        </p:nvPicPr>
        <p:blipFill rotWithShape="1">
          <a:blip r:embed="rId3">
            <a:alphaModFix amt="64000"/>
          </a:blip>
          <a:srcRect t="33673" b="30129"/>
          <a:stretch/>
        </p:blipFill>
        <p:spPr>
          <a:xfrm>
            <a:off x="0" y="990600"/>
            <a:ext cx="12191980" cy="2945870"/>
          </a:xfrm>
          <a:prstGeom prst="rect">
            <a:avLst/>
          </a:prstGeom>
          <a:noFill/>
        </p:spPr>
      </p:pic>
      <p:sp>
        <p:nvSpPr>
          <p:cNvPr id="3" name="Content Placeholder 2">
            <a:extLst>
              <a:ext uri="{FF2B5EF4-FFF2-40B4-BE49-F238E27FC236}">
                <a16:creationId xmlns:a16="http://schemas.microsoft.com/office/drawing/2014/main" id="{B974F701-BD43-12BA-A71B-33CBE6CAEFC2}"/>
              </a:ext>
            </a:extLst>
          </p:cNvPr>
          <p:cNvSpPr>
            <a:spLocks noGrp="1"/>
          </p:cNvSpPr>
          <p:nvPr>
            <p:ph type="body" sz="quarter" idx="14"/>
          </p:nvPr>
        </p:nvSpPr>
        <p:spPr>
          <a:xfrm>
            <a:off x="407989" y="3936470"/>
            <a:ext cx="3708400" cy="2264306"/>
          </a:xfrm>
          <a:solidFill>
            <a:schemeClr val="tx1">
              <a:alpha val="65000"/>
            </a:schemeClr>
          </a:solidFill>
        </p:spPr>
        <p:txBody>
          <a:bodyPr vert="horz" lIns="0" tIns="72000" rIns="0" bIns="0" rtlCol="0" anchor="t" anchorCtr="0">
            <a:normAutofit/>
          </a:bodyPr>
          <a:lstStyle/>
          <a:p>
            <a:pPr>
              <a:spcAft>
                <a:spcPts val="600"/>
              </a:spcAft>
            </a:pPr>
            <a:r>
              <a:rPr lang="en-GB" sz="1600" dirty="0">
                <a:solidFill>
                  <a:schemeClr val="bg1"/>
                </a:solidFill>
                <a:effectLst>
                  <a:outerShdw blurRad="38100" dist="38100" dir="2700000" algn="tl">
                    <a:srgbClr val="000000">
                      <a:alpha val="43137"/>
                    </a:srgbClr>
                  </a:outerShdw>
                </a:effectLst>
              </a:rPr>
              <a:t>GENERAL:</a:t>
            </a:r>
          </a:p>
          <a:p>
            <a:pPr>
              <a:spcAft>
                <a:spcPts val="600"/>
              </a:spcAft>
            </a:pPr>
            <a:r>
              <a:rPr lang="en-GB" sz="1600" b="0" dirty="0">
                <a:solidFill>
                  <a:schemeClr val="bg1"/>
                </a:solidFill>
                <a:effectLst>
                  <a:outerShdw blurRad="38100" dist="38100" dir="2700000" algn="tl">
                    <a:srgbClr val="000000">
                      <a:alpha val="43137"/>
                    </a:srgbClr>
                  </a:outerShdw>
                </a:effectLst>
              </a:rPr>
              <a:t>The Materials service provides support to anyone at CERN that wants to study or control materials. </a:t>
            </a:r>
          </a:p>
          <a:p>
            <a:pPr>
              <a:spcAft>
                <a:spcPts val="600"/>
              </a:spcAft>
            </a:pPr>
            <a:r>
              <a:rPr lang="en-GB" sz="1600" b="0" dirty="0">
                <a:solidFill>
                  <a:schemeClr val="bg1"/>
                </a:solidFill>
                <a:effectLst>
                  <a:outerShdw blurRad="38100" dist="38100" dir="2700000" algn="tl">
                    <a:srgbClr val="000000">
                      <a:alpha val="43137"/>
                    </a:srgbClr>
                  </a:outerShdw>
                </a:effectLst>
              </a:rPr>
              <a:t>Metals, polymers, ceramics and composites are the most frequent in bulk, powder or coating format.</a:t>
            </a:r>
          </a:p>
        </p:txBody>
      </p:sp>
      <p:sp>
        <p:nvSpPr>
          <p:cNvPr id="5" name="TextBox 4">
            <a:extLst>
              <a:ext uri="{FF2B5EF4-FFF2-40B4-BE49-F238E27FC236}">
                <a16:creationId xmlns:a16="http://schemas.microsoft.com/office/drawing/2014/main" id="{C9BFD5DD-DA1C-0976-CF47-4616215E87A6}"/>
              </a:ext>
            </a:extLst>
          </p:cNvPr>
          <p:cNvSpPr txBox="1"/>
          <p:nvPr/>
        </p:nvSpPr>
        <p:spPr>
          <a:xfrm>
            <a:off x="4267201" y="3936470"/>
            <a:ext cx="3665537" cy="2264306"/>
          </a:xfrm>
          <a:prstGeom prst="rect">
            <a:avLst/>
          </a:prstGeom>
          <a:solidFill>
            <a:schemeClr val="tx1">
              <a:alpha val="65000"/>
            </a:schemeClr>
          </a:solidFill>
        </p:spPr>
        <p:txBody>
          <a:bodyPr vert="horz" lIns="0" tIns="72000" rIns="0" bIns="0" rtlCol="0" anchor="t" anchorCtr="0">
            <a:normAutofit/>
          </a:bodyPr>
          <a:lstStyle>
            <a:lvl1pPr indent="0" algn="ctr">
              <a:lnSpc>
                <a:spcPct val="90000"/>
              </a:lnSpc>
              <a:spcBef>
                <a:spcPts val="1800"/>
              </a:spcBef>
              <a:spcAft>
                <a:spcPts val="600"/>
              </a:spcAft>
              <a:buFont typeface="Arial"/>
              <a:buNone/>
              <a:tabLst/>
              <a:defRPr sz="1600" b="0">
                <a:solidFill>
                  <a:schemeClr val="bg1"/>
                </a:solidFill>
                <a:effectLst>
                  <a:outerShdw blurRad="38100" dist="38100" dir="2700000" algn="tl">
                    <a:srgbClr val="000000">
                      <a:alpha val="43137"/>
                    </a:srgbClr>
                  </a:outerShdw>
                </a:effectLst>
              </a:defRPr>
            </a:lvl1pPr>
            <a:lvl2pPr marL="323850" indent="-324000" algn="ctr">
              <a:lnSpc>
                <a:spcPct val="100000"/>
              </a:lnSpc>
              <a:spcBef>
                <a:spcPts val="500"/>
              </a:spcBef>
              <a:spcAft>
                <a:spcPts val="300"/>
              </a:spcAft>
              <a:buFont typeface="Arial" charset="0"/>
              <a:buChar char="•"/>
              <a:tabLst/>
              <a:defRPr>
                <a:solidFill>
                  <a:schemeClr val="bg2"/>
                </a:solidFill>
              </a:defRPr>
            </a:lvl2pPr>
            <a:lvl3pPr marL="648000" indent="-324000" algn="ctr">
              <a:lnSpc>
                <a:spcPct val="100000"/>
              </a:lnSpc>
              <a:spcBef>
                <a:spcPts val="500"/>
              </a:spcBef>
              <a:spcAft>
                <a:spcPts val="300"/>
              </a:spcAft>
              <a:buFont typeface="Arial" panose="020B0604020202020204" pitchFamily="34" charset="0"/>
              <a:buChar char="•"/>
              <a:tabLst/>
              <a:defRPr sz="1700">
                <a:solidFill>
                  <a:schemeClr val="bg2"/>
                </a:solidFill>
              </a:defRPr>
            </a:lvl3pPr>
            <a:lvl4pPr marL="972000" indent="-324000">
              <a:lnSpc>
                <a:spcPct val="100000"/>
              </a:lnSpc>
              <a:spcBef>
                <a:spcPts val="500"/>
              </a:spcBef>
              <a:spcAft>
                <a:spcPts val="300"/>
              </a:spcAft>
              <a:buFont typeface="Arial" panose="020B0604020202020204" pitchFamily="34" charset="0"/>
              <a:buChar char="•"/>
              <a:tabLst/>
              <a:defRPr sz="1600">
                <a:solidFill>
                  <a:schemeClr val="tx2">
                    <a:lumMod val="50000"/>
                  </a:schemeClr>
                </a:solidFill>
              </a:defRPr>
            </a:lvl4pPr>
            <a:lvl5pPr marL="2057400" indent="-228600">
              <a:lnSpc>
                <a:spcPct val="90000"/>
              </a:lnSpc>
              <a:spcBef>
                <a:spcPts val="500"/>
              </a:spcBef>
              <a:buFont typeface="Arial"/>
              <a:buChar char="•"/>
              <a:defRPr sz="1600">
                <a:solidFill>
                  <a:schemeClr val="accent6"/>
                </a:solidFill>
              </a:defRP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r>
              <a:rPr lang="en-US" b="1" dirty="0"/>
              <a:t>MICROSCOPY TECHNIQUES:</a:t>
            </a:r>
          </a:p>
          <a:p>
            <a:r>
              <a:rPr lang="en-US" dirty="0"/>
              <a:t>Different systems and techniques are available in the service to extract precise information in the nanometric to micrometric scale about morphology, chemistry and internal structure</a:t>
            </a:r>
          </a:p>
        </p:txBody>
      </p:sp>
      <p:sp>
        <p:nvSpPr>
          <p:cNvPr id="32" name="Text Placeholder 8">
            <a:extLst>
              <a:ext uri="{FF2B5EF4-FFF2-40B4-BE49-F238E27FC236}">
                <a16:creationId xmlns:a16="http://schemas.microsoft.com/office/drawing/2014/main" id="{5ACD6034-780B-C84D-6579-E3EB1C646456}"/>
              </a:ext>
            </a:extLst>
          </p:cNvPr>
          <p:cNvSpPr>
            <a:spLocks noGrp="1"/>
          </p:cNvSpPr>
          <p:nvPr>
            <p:ph type="body" sz="quarter" idx="19"/>
          </p:nvPr>
        </p:nvSpPr>
        <p:spPr>
          <a:xfrm>
            <a:off x="8094661" y="3936470"/>
            <a:ext cx="3703132" cy="2264306"/>
          </a:xfrm>
          <a:solidFill>
            <a:schemeClr val="tx1">
              <a:alpha val="65000"/>
            </a:schemeClr>
          </a:solidFill>
        </p:spPr>
        <p:txBody>
          <a:bodyPr vert="horz" lIns="0" tIns="72000" rIns="0" bIns="0" rtlCol="0" anchor="t" anchorCtr="0">
            <a:normAutofit/>
          </a:bodyPr>
          <a:lstStyle/>
          <a:p>
            <a:pPr>
              <a:spcAft>
                <a:spcPts val="600"/>
              </a:spcAft>
            </a:pPr>
            <a:r>
              <a:rPr lang="en-US" sz="1600" dirty="0">
                <a:solidFill>
                  <a:schemeClr val="bg1"/>
                </a:solidFill>
                <a:effectLst>
                  <a:outerShdw blurRad="38100" dist="38100" dir="2700000" algn="tl">
                    <a:srgbClr val="000000">
                      <a:alpha val="43137"/>
                    </a:srgbClr>
                  </a:outerShdw>
                </a:effectLst>
              </a:rPr>
              <a:t>APPLICATIONS:</a:t>
            </a:r>
          </a:p>
          <a:p>
            <a:pPr>
              <a:spcAft>
                <a:spcPts val="600"/>
              </a:spcAft>
            </a:pPr>
            <a:r>
              <a:rPr lang="en-US" sz="1600" b="0" dirty="0">
                <a:solidFill>
                  <a:schemeClr val="bg1"/>
                </a:solidFill>
                <a:effectLst>
                  <a:outerShdw blurRad="38100" dist="38100" dir="2700000" algn="tl">
                    <a:srgbClr val="000000">
                      <a:alpha val="43137"/>
                    </a:srgbClr>
                  </a:outerShdw>
                </a:effectLst>
              </a:rPr>
              <a:t>Quality control, new materials research, new developments and technology, medical devices, reverse engineering, failure analysis…</a:t>
            </a:r>
          </a:p>
          <a:p>
            <a:pPr>
              <a:spcAft>
                <a:spcPts val="600"/>
              </a:spcAft>
            </a:pPr>
            <a:endParaRPr lang="en-US" sz="1600" b="0" dirty="0">
              <a:solidFill>
                <a:schemeClr val="bg1"/>
              </a:solidFill>
              <a:effectLst>
                <a:outerShdw blurRad="38100" dist="38100" dir="2700000" algn="tl">
                  <a:srgbClr val="000000">
                    <a:alpha val="43137"/>
                  </a:srgbClr>
                </a:outerShdw>
              </a:effectLst>
            </a:endParaRPr>
          </a:p>
        </p:txBody>
      </p:sp>
      <p:sp>
        <p:nvSpPr>
          <p:cNvPr id="11" name="Slide Number Placeholder 10">
            <a:extLst>
              <a:ext uri="{FF2B5EF4-FFF2-40B4-BE49-F238E27FC236}">
                <a16:creationId xmlns:a16="http://schemas.microsoft.com/office/drawing/2014/main" id="{C53F5D73-296B-4B35-A933-A22F8B139BF5}"/>
              </a:ext>
            </a:extLst>
          </p:cNvPr>
          <p:cNvSpPr>
            <a:spLocks noGrp="1"/>
          </p:cNvSpPr>
          <p:nvPr>
            <p:ph type="sldNum" sz="quarter" idx="18"/>
          </p:nvPr>
        </p:nvSpPr>
        <p:spPr/>
        <p:txBody>
          <a:bodyPr/>
          <a:lstStyle/>
          <a:p>
            <a:fld id="{36B5EA5A-BC32-A742-B11B-8E7414D5B535}" type="slidenum">
              <a:rPr lang="en-US" smtClean="0"/>
              <a:pPr/>
              <a:t>12</a:t>
            </a:fld>
            <a:endParaRPr lang="en-US" dirty="0"/>
          </a:p>
        </p:txBody>
      </p:sp>
      <p:sp>
        <p:nvSpPr>
          <p:cNvPr id="12" name="Date Placeholder 3">
            <a:extLst>
              <a:ext uri="{FF2B5EF4-FFF2-40B4-BE49-F238E27FC236}">
                <a16:creationId xmlns:a16="http://schemas.microsoft.com/office/drawing/2014/main" id="{DA518196-43B4-3EC8-2715-5B6926DDE8BC}"/>
              </a:ext>
            </a:extLst>
          </p:cNvPr>
          <p:cNvSpPr txBox="1">
            <a:spLocks/>
          </p:cNvSpPr>
          <p:nvPr/>
        </p:nvSpPr>
        <p:spPr>
          <a:xfrm>
            <a:off x="3287688" y="6378349"/>
            <a:ext cx="97157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AB6899B-F54F-470C-8C32-4E5FBC0A0370}" type="datetime1">
              <a:rPr lang="en-US" sz="1200" smtClean="0"/>
              <a:pPr/>
              <a:t>19-Mar-24</a:t>
            </a:fld>
            <a:endParaRPr lang="en-US" sz="1200" dirty="0"/>
          </a:p>
        </p:txBody>
      </p:sp>
    </p:spTree>
    <p:extLst>
      <p:ext uri="{BB962C8B-B14F-4D97-AF65-F5344CB8AC3E}">
        <p14:creationId xmlns:p14="http://schemas.microsoft.com/office/powerpoint/2010/main" val="1863550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bg/>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2" grpId="0" uiExpand="1"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7012684-4E17-6572-9B78-C05929AB7FD2}"/>
              </a:ext>
            </a:extLst>
          </p:cNvPr>
          <p:cNvSpPr txBox="1"/>
          <p:nvPr/>
        </p:nvSpPr>
        <p:spPr>
          <a:xfrm>
            <a:off x="2819401" y="4419600"/>
            <a:ext cx="6553200" cy="276999"/>
          </a:xfrm>
          <a:prstGeom prst="rect">
            <a:avLst/>
          </a:prstGeom>
          <a:noFill/>
        </p:spPr>
        <p:txBody>
          <a:bodyPr wrap="square" lIns="0" tIns="0" rIns="0" bIns="0" rtlCol="0">
            <a:spAutoFit/>
          </a:bodyPr>
          <a:lstStyle/>
          <a:p>
            <a:pPr algn="ctr"/>
            <a:r>
              <a:rPr lang="en-GB" dirty="0"/>
              <a:t>Thanks for your attention!</a:t>
            </a:r>
          </a:p>
        </p:txBody>
      </p:sp>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6B5EA5A-BC32-A742-B11B-8E7414D5B535}" type="slidenum">
              <a:rPr lang="en-US" smtClean="0"/>
              <a:pPr/>
              <a:t>2</a:t>
            </a:fld>
            <a:endParaRPr lang="en-US"/>
          </a:p>
        </p:txBody>
      </p:sp>
      <p:sp>
        <p:nvSpPr>
          <p:cNvPr id="8" name="Title 2"/>
          <p:cNvSpPr>
            <a:spLocks noGrp="1"/>
          </p:cNvSpPr>
          <p:nvPr>
            <p:ph type="title"/>
          </p:nvPr>
        </p:nvSpPr>
        <p:spPr>
          <a:xfrm>
            <a:off x="407989" y="373593"/>
            <a:ext cx="11631611" cy="539319"/>
          </a:xfrm>
        </p:spPr>
        <p:txBody>
          <a:bodyPr/>
          <a:lstStyle/>
          <a:p>
            <a:r>
              <a:rPr lang="en-GB" sz="3200" dirty="0"/>
              <a:t>Metallurgy and Materials Science at CERN</a:t>
            </a:r>
            <a:br>
              <a:rPr lang="en-GB" sz="2000" dirty="0"/>
            </a:br>
            <a:br>
              <a:rPr lang="en-GB" sz="2000" dirty="0"/>
            </a:br>
            <a:br>
              <a:rPr lang="en-GB" sz="2400" dirty="0"/>
            </a:br>
            <a:br>
              <a:rPr lang="en-GB" sz="2000" dirty="0"/>
            </a:br>
            <a:br>
              <a:rPr lang="en-GB" sz="2000" dirty="0"/>
            </a:br>
            <a:br>
              <a:rPr lang="en-GB" sz="2400" dirty="0"/>
            </a:br>
            <a:br>
              <a:rPr lang="en-GB" sz="3200" dirty="0"/>
            </a:br>
            <a:endParaRPr lang="en-US" sz="3200" dirty="0"/>
          </a:p>
        </p:txBody>
      </p:sp>
      <p:pic>
        <p:nvPicPr>
          <p:cNvPr id="15" name="Picture 14">
            <a:extLst>
              <a:ext uri="{FF2B5EF4-FFF2-40B4-BE49-F238E27FC236}">
                <a16:creationId xmlns:a16="http://schemas.microsoft.com/office/drawing/2014/main" id="{316CFB31-1B8C-5246-ECD0-1A0EDF885F03}"/>
              </a:ext>
            </a:extLst>
          </p:cNvPr>
          <p:cNvPicPr>
            <a:picLocks noChangeAspect="1"/>
          </p:cNvPicPr>
          <p:nvPr/>
        </p:nvPicPr>
        <p:blipFill>
          <a:blip r:embed="rId3"/>
          <a:stretch>
            <a:fillRect/>
          </a:stretch>
        </p:blipFill>
        <p:spPr>
          <a:xfrm>
            <a:off x="8269570" y="3124200"/>
            <a:ext cx="3532677" cy="2149965"/>
          </a:xfrm>
          <a:prstGeom prst="rect">
            <a:avLst/>
          </a:prstGeom>
        </p:spPr>
      </p:pic>
      <p:pic>
        <p:nvPicPr>
          <p:cNvPr id="23" name="Picture 22">
            <a:extLst>
              <a:ext uri="{FF2B5EF4-FFF2-40B4-BE49-F238E27FC236}">
                <a16:creationId xmlns:a16="http://schemas.microsoft.com/office/drawing/2014/main" id="{E5611FC6-061B-0053-9A73-4B4B4788DA27}"/>
              </a:ext>
            </a:extLst>
          </p:cNvPr>
          <p:cNvPicPr>
            <a:picLocks noChangeAspect="1"/>
          </p:cNvPicPr>
          <p:nvPr/>
        </p:nvPicPr>
        <p:blipFill>
          <a:blip r:embed="rId4"/>
          <a:stretch>
            <a:fillRect/>
          </a:stretch>
        </p:blipFill>
        <p:spPr>
          <a:xfrm>
            <a:off x="945616" y="2754598"/>
            <a:ext cx="7060708" cy="3296101"/>
          </a:xfrm>
          <a:prstGeom prst="rect">
            <a:avLst/>
          </a:prstGeom>
        </p:spPr>
      </p:pic>
      <p:sp>
        <p:nvSpPr>
          <p:cNvPr id="24" name="Content Placeholder 2">
            <a:extLst>
              <a:ext uri="{FF2B5EF4-FFF2-40B4-BE49-F238E27FC236}">
                <a16:creationId xmlns:a16="http://schemas.microsoft.com/office/drawing/2014/main" id="{ED43FFDF-F76D-C093-7681-71180599888F}"/>
              </a:ext>
            </a:extLst>
          </p:cNvPr>
          <p:cNvSpPr txBox="1">
            <a:spLocks/>
          </p:cNvSpPr>
          <p:nvPr/>
        </p:nvSpPr>
        <p:spPr>
          <a:xfrm>
            <a:off x="92930" y="912912"/>
            <a:ext cx="11959116" cy="25922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733425" lvl="1" indent="-285750"/>
            <a:r>
              <a:rPr lang="en-GB" sz="1600" dirty="0">
                <a:solidFill>
                  <a:schemeClr val="tx1"/>
                </a:solidFill>
              </a:rPr>
              <a:t>It covers metals, ceramics, polymers, composites…These materials are crucial for advancing technologies in all fields </a:t>
            </a:r>
            <a:r>
              <a:rPr lang="en-GB" sz="1600" dirty="0">
                <a:solidFill>
                  <a:schemeClr val="tx1"/>
                </a:solidFill>
                <a:sym typeface="Wingdings" panose="05000000000000000000" pitchFamily="2" charset="2"/>
              </a:rPr>
              <a:t>(</a:t>
            </a:r>
            <a:r>
              <a:rPr lang="en-GB" sz="1600" dirty="0">
                <a:solidFill>
                  <a:schemeClr val="tx1"/>
                </a:solidFill>
              </a:rPr>
              <a:t>energy, medicine, transport, computing…) and </a:t>
            </a:r>
            <a:r>
              <a:rPr lang="en-GB" sz="1600" u="sng" dirty="0">
                <a:solidFill>
                  <a:schemeClr val="tx1"/>
                </a:solidFill>
              </a:rPr>
              <a:t>in accelerators </a:t>
            </a:r>
          </a:p>
          <a:p>
            <a:pPr marL="733425" lvl="1" indent="-285750"/>
            <a:r>
              <a:rPr lang="en-GB" sz="1600" dirty="0">
                <a:solidFill>
                  <a:schemeClr val="tx1"/>
                </a:solidFill>
              </a:rPr>
              <a:t>The Materials service at CERN assists colleagues in studying </a:t>
            </a:r>
            <a:r>
              <a:rPr lang="en-GB" sz="1600" u="sng" dirty="0">
                <a:solidFill>
                  <a:schemeClr val="tx1"/>
                </a:solidFill>
              </a:rPr>
              <a:t>existing materials </a:t>
            </a:r>
            <a:r>
              <a:rPr lang="en-GB" sz="1600" dirty="0">
                <a:solidFill>
                  <a:schemeClr val="tx1"/>
                </a:solidFill>
              </a:rPr>
              <a:t>(bulk, powder, 3D printed, coatings) and </a:t>
            </a:r>
            <a:r>
              <a:rPr lang="en-GB" sz="1600" u="sng" dirty="0">
                <a:solidFill>
                  <a:schemeClr val="tx1"/>
                </a:solidFill>
              </a:rPr>
              <a:t>developing new ones </a:t>
            </a:r>
            <a:r>
              <a:rPr lang="en-GB" sz="1600" dirty="0">
                <a:solidFill>
                  <a:schemeClr val="tx1"/>
                </a:solidFill>
              </a:rPr>
              <a:t>to address engineering challenges within the scientific community</a:t>
            </a:r>
          </a:p>
          <a:p>
            <a:pPr marL="733425" lvl="1" indent="-285750"/>
            <a:r>
              <a:rPr lang="en-GB" sz="1600" dirty="0">
                <a:solidFill>
                  <a:schemeClr val="tx1"/>
                </a:solidFill>
              </a:rPr>
              <a:t>Our main task as materials experts at CERN is to understand the </a:t>
            </a:r>
            <a:r>
              <a:rPr lang="en-GB" sz="1600" u="sng" dirty="0">
                <a:solidFill>
                  <a:schemeClr val="tx1"/>
                </a:solidFill>
              </a:rPr>
              <a:t>structure and properties </a:t>
            </a:r>
            <a:r>
              <a:rPr lang="en-GB" sz="1600" dirty="0">
                <a:solidFill>
                  <a:schemeClr val="tx1"/>
                </a:solidFill>
              </a:rPr>
              <a:t>of the materials and predict/understand their </a:t>
            </a:r>
            <a:r>
              <a:rPr lang="en-GB" sz="1600" u="sng" dirty="0">
                <a:solidFill>
                  <a:schemeClr val="tx1"/>
                </a:solidFill>
              </a:rPr>
              <a:t>performance</a:t>
            </a:r>
            <a:r>
              <a:rPr lang="en-GB" sz="1600" dirty="0">
                <a:solidFill>
                  <a:schemeClr val="tx1"/>
                </a:solidFill>
              </a:rPr>
              <a:t> in the accelerator environment as a function of their </a:t>
            </a:r>
            <a:r>
              <a:rPr lang="en-GB" sz="1600" u="sng" dirty="0">
                <a:solidFill>
                  <a:schemeClr val="tx1"/>
                </a:solidFill>
              </a:rPr>
              <a:t>processing</a:t>
            </a:r>
          </a:p>
        </p:txBody>
      </p:sp>
      <p:sp>
        <p:nvSpPr>
          <p:cNvPr id="26" name="TextBox 25">
            <a:extLst>
              <a:ext uri="{FF2B5EF4-FFF2-40B4-BE49-F238E27FC236}">
                <a16:creationId xmlns:a16="http://schemas.microsoft.com/office/drawing/2014/main" id="{345C9614-FA9F-643A-E207-A763A8274BCE}"/>
              </a:ext>
            </a:extLst>
          </p:cNvPr>
          <p:cNvSpPr txBox="1"/>
          <p:nvPr/>
        </p:nvSpPr>
        <p:spPr>
          <a:xfrm>
            <a:off x="8382000" y="5672835"/>
            <a:ext cx="3092984" cy="430887"/>
          </a:xfrm>
          <a:prstGeom prst="rect">
            <a:avLst/>
          </a:prstGeom>
          <a:noFill/>
        </p:spPr>
        <p:txBody>
          <a:bodyPr wrap="square">
            <a:spAutoFit/>
          </a:bodyPr>
          <a:lstStyle/>
          <a:p>
            <a:r>
              <a:rPr lang="en-US" sz="1100" i="1" dirty="0">
                <a:hlinkClick r:id="rId5">
                  <a:extLst>
                    <a:ext uri="{A12FA001-AC4F-418D-AE19-62706E023703}">
                      <ahyp:hlinkClr xmlns:ahyp="http://schemas.microsoft.com/office/drawing/2018/hyperlinkcolor" val="tx"/>
                    </a:ext>
                  </a:extLst>
                </a:hlinkClick>
              </a:rPr>
              <a:t>Materials, Metrology and Non-Destructive Testing (MM) Section | EN-MME-MM (cern.ch)</a:t>
            </a:r>
            <a:endParaRPr lang="en-GB" sz="1100" i="1" dirty="0"/>
          </a:p>
        </p:txBody>
      </p:sp>
      <p:pic>
        <p:nvPicPr>
          <p:cNvPr id="27" name="Picture 4" descr="Question Mark Neon Images | Free Photos, PNG Stickers, Wallpapers &amp;  Backgrounds - rawpixel">
            <a:extLst>
              <a:ext uri="{FF2B5EF4-FFF2-40B4-BE49-F238E27FC236}">
                <a16:creationId xmlns:a16="http://schemas.microsoft.com/office/drawing/2014/main" id="{AC307A42-70CD-F84C-C38C-C57283585C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05625" y="5559286"/>
            <a:ext cx="657987" cy="657987"/>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a:extLst>
              <a:ext uri="{FF2B5EF4-FFF2-40B4-BE49-F238E27FC236}">
                <a16:creationId xmlns:a16="http://schemas.microsoft.com/office/drawing/2014/main" id="{9BCBB79B-5524-A1B8-BBF7-3ED68641F2DB}"/>
              </a:ext>
            </a:extLst>
          </p:cNvPr>
          <p:cNvSpPr/>
          <p:nvPr/>
        </p:nvSpPr>
        <p:spPr>
          <a:xfrm>
            <a:off x="5343625" y="4429225"/>
            <a:ext cx="2685771" cy="1631099"/>
          </a:xfrm>
          <a:prstGeom prst="rect">
            <a:avLst/>
          </a:prstGeom>
          <a:noFill/>
          <a:ln w="5715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3199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par>
              <p:cTn id="13"/>
            </p:par>
          </p:childTnLst>
        </p:cTn>
      </p:par>
    </p:tnLst>
    <p:bldLst>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DF673A03-C38B-4BDB-A6EB-619ED02EC83E}"/>
              </a:ext>
            </a:extLst>
          </p:cNvPr>
          <p:cNvSpPr>
            <a:spLocks noGrp="1"/>
          </p:cNvSpPr>
          <p:nvPr>
            <p:ph idx="1"/>
          </p:nvPr>
        </p:nvSpPr>
        <p:spPr>
          <a:xfrm>
            <a:off x="8382000" y="109027"/>
            <a:ext cx="3679264" cy="6091748"/>
          </a:xfrm>
        </p:spPr>
        <p:txBody>
          <a:bodyPr/>
          <a:lstStyle/>
          <a:p>
            <a:pPr algn="ctr"/>
            <a:r>
              <a:rPr lang="fr-FR" sz="2000" dirty="0"/>
              <a:t>SEM-</a:t>
            </a:r>
            <a:r>
              <a:rPr lang="fr-FR" sz="2000" dirty="0" err="1"/>
              <a:t>based</a:t>
            </a:r>
            <a:r>
              <a:rPr lang="fr-FR" sz="2000" dirty="0"/>
              <a:t> </a:t>
            </a:r>
            <a:r>
              <a:rPr lang="fr-FR" sz="2000" dirty="0" err="1"/>
              <a:t>microanalysis</a:t>
            </a:r>
            <a:r>
              <a:rPr lang="fr-FR" sz="2000" dirty="0"/>
              <a:t>: Energy Dispersive </a:t>
            </a:r>
            <a:r>
              <a:rPr lang="fr-FR" sz="2000" dirty="0" err="1"/>
              <a:t>X-ray</a:t>
            </a:r>
            <a:r>
              <a:rPr lang="fr-FR" sz="2000" dirty="0"/>
              <a:t> </a:t>
            </a:r>
            <a:r>
              <a:rPr lang="fr-FR" sz="2000" dirty="0" err="1"/>
              <a:t>Spectroscopy</a:t>
            </a:r>
            <a:r>
              <a:rPr lang="fr-FR" sz="2000" dirty="0"/>
              <a:t> (EDS)</a:t>
            </a:r>
          </a:p>
          <a:p>
            <a:pPr algn="ctr"/>
            <a:r>
              <a:rPr lang="fr-FR" sz="2000" dirty="0" err="1"/>
              <a:t>Requirements</a:t>
            </a:r>
            <a:r>
              <a:rPr lang="fr-FR" sz="2000" dirty="0"/>
              <a:t>:</a:t>
            </a:r>
          </a:p>
          <a:p>
            <a:pPr marL="285750" indent="-285750" algn="ctr">
              <a:buFont typeface="Arial" panose="020B0604020202020204" pitchFamily="34" charset="0"/>
              <a:buChar char="•"/>
            </a:pPr>
            <a:r>
              <a:rPr lang="fr-FR" sz="1800" b="0" dirty="0" err="1"/>
              <a:t>Specimen</a:t>
            </a:r>
            <a:r>
              <a:rPr lang="fr-FR" sz="1800" b="0" dirty="0"/>
              <a:t> SEM </a:t>
            </a:r>
            <a:r>
              <a:rPr lang="fr-FR" sz="1800" b="0" dirty="0" err="1"/>
              <a:t>inspectable</a:t>
            </a:r>
            <a:endParaRPr lang="fr-FR" sz="1800" b="0" dirty="0"/>
          </a:p>
          <a:p>
            <a:pPr marL="285750" indent="-285750" algn="ctr">
              <a:buFont typeface="Arial" panose="020B0604020202020204" pitchFamily="34" charset="0"/>
              <a:buChar char="•"/>
            </a:pPr>
            <a:r>
              <a:rPr lang="fr-FR" sz="1800" b="0" dirty="0"/>
              <a:t>Non volatile/ </a:t>
            </a:r>
            <a:r>
              <a:rPr lang="fr-FR" sz="1800" b="0" dirty="0" err="1"/>
              <a:t>hazarous</a:t>
            </a:r>
            <a:r>
              <a:rPr lang="fr-FR" sz="1800" b="0" dirty="0"/>
              <a:t> </a:t>
            </a:r>
            <a:r>
              <a:rPr lang="fr-FR" sz="1800" b="0" dirty="0" err="1"/>
              <a:t>particles</a:t>
            </a:r>
            <a:endParaRPr lang="fr-FR" sz="1800" b="0" dirty="0"/>
          </a:p>
          <a:p>
            <a:pPr marL="285750" indent="-285750" algn="ctr">
              <a:buFont typeface="Arial" panose="020B0604020202020204" pitchFamily="34" charset="0"/>
              <a:buChar char="•"/>
            </a:pPr>
            <a:r>
              <a:rPr lang="fr-FR" sz="1800" b="0" dirty="0" err="1"/>
              <a:t>Nanometric</a:t>
            </a:r>
            <a:r>
              <a:rPr lang="fr-FR" sz="1800" b="0" dirty="0"/>
              <a:t> to </a:t>
            </a:r>
            <a:r>
              <a:rPr lang="fr-FR" sz="1800" b="0" dirty="0" err="1"/>
              <a:t>micrometric</a:t>
            </a:r>
            <a:endParaRPr lang="fr-FR" sz="1800" b="0" dirty="0"/>
          </a:p>
          <a:p>
            <a:pPr algn="ctr"/>
            <a:endParaRPr lang="fr-FR" sz="1800" dirty="0"/>
          </a:p>
        </p:txBody>
      </p:sp>
      <p:sp>
        <p:nvSpPr>
          <p:cNvPr id="5" name="Slide Number Placeholder 4">
            <a:extLst>
              <a:ext uri="{FF2B5EF4-FFF2-40B4-BE49-F238E27FC236}">
                <a16:creationId xmlns:a16="http://schemas.microsoft.com/office/drawing/2014/main" id="{3816F7A2-E9E4-4F84-8211-038A69726CA2}"/>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11" name="Title 17">
            <a:extLst>
              <a:ext uri="{FF2B5EF4-FFF2-40B4-BE49-F238E27FC236}">
                <a16:creationId xmlns:a16="http://schemas.microsoft.com/office/drawing/2014/main" id="{C51A71F2-6298-9B4F-CC4C-DF400C433228}"/>
              </a:ext>
            </a:extLst>
          </p:cNvPr>
          <p:cNvSpPr txBox="1">
            <a:spLocks/>
          </p:cNvSpPr>
          <p:nvPr/>
        </p:nvSpPr>
        <p:spPr>
          <a:xfrm>
            <a:off x="88875" y="231044"/>
            <a:ext cx="11264925" cy="1065742"/>
          </a:xfrm>
          <a:prstGeom prst="rect">
            <a:avLst/>
          </a:prstGeom>
          <a:effectLst/>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effectLst>
                  <a:glow rad="127000">
                    <a:schemeClr val="bg1"/>
                  </a:glow>
                </a:effectLst>
              </a:rPr>
              <a:t>Particles analysis at CERN</a:t>
            </a:r>
          </a:p>
        </p:txBody>
      </p:sp>
      <p:pic>
        <p:nvPicPr>
          <p:cNvPr id="17" name="Picture Placeholder 16">
            <a:extLst>
              <a:ext uri="{FF2B5EF4-FFF2-40B4-BE49-F238E27FC236}">
                <a16:creationId xmlns:a16="http://schemas.microsoft.com/office/drawing/2014/main" id="{29C633EE-B803-D99F-D5B5-3E56E2B05802}"/>
              </a:ext>
            </a:extLst>
          </p:cNvPr>
          <p:cNvPicPr>
            <a:picLocks noGrp="1" noChangeAspect="1"/>
          </p:cNvPicPr>
          <p:nvPr>
            <p:ph type="pic" sz="quarter" idx="13"/>
          </p:nvPr>
        </p:nvPicPr>
        <p:blipFill>
          <a:blip r:embed="rId5"/>
          <a:srcRect t="11623" b="11623"/>
          <a:stretch/>
        </p:blipFill>
        <p:spPr/>
      </p:pic>
      <p:sp>
        <p:nvSpPr>
          <p:cNvPr id="18" name="Content Placeholder 6">
            <a:extLst>
              <a:ext uri="{FF2B5EF4-FFF2-40B4-BE49-F238E27FC236}">
                <a16:creationId xmlns:a16="http://schemas.microsoft.com/office/drawing/2014/main" id="{D468B5DD-5DB0-5F12-9652-B2DC84C3CF01}"/>
              </a:ext>
            </a:extLst>
          </p:cNvPr>
          <p:cNvSpPr txBox="1">
            <a:spLocks/>
          </p:cNvSpPr>
          <p:nvPr/>
        </p:nvSpPr>
        <p:spPr>
          <a:xfrm>
            <a:off x="8447368" y="109027"/>
            <a:ext cx="3679264" cy="6091748"/>
          </a:xfrm>
          <a:prstGeom prst="rect">
            <a:avLst/>
          </a:prstGeom>
          <a:solidFill>
            <a:schemeClr val="tx1">
              <a:alpha val="80000"/>
            </a:schemeClr>
          </a:solidFill>
        </p:spPr>
        <p:txBody>
          <a:bodyPr vert="horz" lIns="180000" tIns="180000" rIns="180000" bIns="180000" rtlCol="0">
            <a:noAutofit/>
          </a:bodyPr>
          <a:lstStyle>
            <a:lvl1pPr marL="0" indent="0" algn="l" defTabSz="914400" rtl="0" eaLnBrk="1" latinLnBrk="0" hangingPunct="1">
              <a:lnSpc>
                <a:spcPct val="90000"/>
              </a:lnSpc>
              <a:spcBef>
                <a:spcPts val="1800"/>
              </a:spcBef>
              <a:spcAft>
                <a:spcPts val="400"/>
              </a:spcAft>
              <a:buFont typeface="Arial"/>
              <a:buNone/>
              <a:tabLst/>
              <a:defRPr sz="2800" b="1" kern="1200">
                <a:solidFill>
                  <a:schemeClr val="bg1"/>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2100" kern="1200">
                <a:solidFill>
                  <a:schemeClr val="bg1"/>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bg1"/>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endParaRPr lang="fr-FR" sz="1600" b="0" dirty="0"/>
          </a:p>
          <a:p>
            <a:pPr algn="ctr"/>
            <a:endParaRPr lang="fr-FR" sz="1800" dirty="0"/>
          </a:p>
        </p:txBody>
      </p:sp>
      <p:sp>
        <p:nvSpPr>
          <p:cNvPr id="19" name="Title 17">
            <a:extLst>
              <a:ext uri="{FF2B5EF4-FFF2-40B4-BE49-F238E27FC236}">
                <a16:creationId xmlns:a16="http://schemas.microsoft.com/office/drawing/2014/main" id="{2E6C4848-DD7C-8D76-F08D-68F1E4D405B4}"/>
              </a:ext>
            </a:extLst>
          </p:cNvPr>
          <p:cNvSpPr txBox="1">
            <a:spLocks/>
          </p:cNvSpPr>
          <p:nvPr/>
        </p:nvSpPr>
        <p:spPr>
          <a:xfrm>
            <a:off x="241275" y="383444"/>
            <a:ext cx="11264925" cy="1065742"/>
          </a:xfrm>
          <a:prstGeom prst="rect">
            <a:avLst/>
          </a:prstGeom>
          <a:effectLst/>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effectLst>
                  <a:glow rad="127000">
                    <a:schemeClr val="bg1"/>
                  </a:glow>
                </a:effectLst>
              </a:rPr>
              <a:t>Microscopic characterization at CERN</a:t>
            </a:r>
          </a:p>
        </p:txBody>
      </p:sp>
      <p:sp>
        <p:nvSpPr>
          <p:cNvPr id="3" name="Rounded Rectangle 118">
            <a:hlinkClick r:id="rId6" action="ppaction://hlinksldjump"/>
            <a:extLst>
              <a:ext uri="{FF2B5EF4-FFF2-40B4-BE49-F238E27FC236}">
                <a16:creationId xmlns:a16="http://schemas.microsoft.com/office/drawing/2014/main" id="{AA8AB80B-467D-8209-C2B6-76E1AB287586}"/>
              </a:ext>
            </a:extLst>
          </p:cNvPr>
          <p:cNvSpPr/>
          <p:nvPr/>
        </p:nvSpPr>
        <p:spPr>
          <a:xfrm>
            <a:off x="10386261" y="2809283"/>
            <a:ext cx="1593977" cy="970865"/>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accent5">
                  <a:lumMod val="75000"/>
                </a:schemeClr>
              </a:solidFill>
            </a:endParaRPr>
          </a:p>
          <a:p>
            <a:pPr algn="ctr"/>
            <a:r>
              <a:rPr lang="en-US" sz="1000" dirty="0">
                <a:solidFill>
                  <a:schemeClr val="accent5">
                    <a:lumMod val="75000"/>
                  </a:schemeClr>
                </a:solidFill>
              </a:rPr>
              <a:t>Chemical analysis</a:t>
            </a:r>
          </a:p>
          <a:p>
            <a:pPr algn="ctr"/>
            <a:endParaRPr lang="en-US" sz="1400" dirty="0">
              <a:solidFill>
                <a:schemeClr val="accent5">
                  <a:lumMod val="75000"/>
                </a:schemeClr>
              </a:solidFill>
            </a:endParaRPr>
          </a:p>
          <a:p>
            <a:pPr algn="ctr"/>
            <a:endParaRPr lang="en-US" sz="1400" dirty="0">
              <a:solidFill>
                <a:schemeClr val="accent5">
                  <a:lumMod val="75000"/>
                </a:schemeClr>
              </a:solidFill>
            </a:endParaRPr>
          </a:p>
          <a:p>
            <a:pPr algn="ctr"/>
            <a:endParaRPr lang="en-US" sz="1400" dirty="0">
              <a:solidFill>
                <a:schemeClr val="accent5">
                  <a:lumMod val="75000"/>
                </a:schemeClr>
              </a:solidFill>
            </a:endParaRPr>
          </a:p>
          <a:p>
            <a:pPr algn="ctr"/>
            <a:endParaRPr lang="en-GB" sz="1400" dirty="0">
              <a:solidFill>
                <a:schemeClr val="accent5">
                  <a:lumMod val="75000"/>
                </a:schemeClr>
              </a:solidFill>
            </a:endParaRPr>
          </a:p>
        </p:txBody>
      </p:sp>
      <p:sp>
        <p:nvSpPr>
          <p:cNvPr id="4" name="Rectangle 3">
            <a:extLst>
              <a:ext uri="{FF2B5EF4-FFF2-40B4-BE49-F238E27FC236}">
                <a16:creationId xmlns:a16="http://schemas.microsoft.com/office/drawing/2014/main" id="{625610E9-1355-DD5C-27CB-8C57B2600CB1}"/>
              </a:ext>
            </a:extLst>
          </p:cNvPr>
          <p:cNvSpPr/>
          <p:nvPr/>
        </p:nvSpPr>
        <p:spPr>
          <a:xfrm>
            <a:off x="8685557" y="2394298"/>
            <a:ext cx="3312445" cy="414985"/>
          </a:xfrm>
          <a:prstGeom prst="rect">
            <a:avLst/>
          </a:prstGeom>
        </p:spPr>
        <p:txBody>
          <a:bodyPr wrap="none">
            <a:spAutoFit/>
          </a:bodyPr>
          <a:lstStyle/>
          <a:p>
            <a:pPr marL="36576" indent="0">
              <a:lnSpc>
                <a:spcPct val="130000"/>
              </a:lnSpc>
              <a:buNone/>
            </a:pPr>
            <a:r>
              <a:rPr lang="en-GB" dirty="0">
                <a:solidFill>
                  <a:schemeClr val="bg1"/>
                </a:solidFill>
              </a:rPr>
              <a:t>Some examples of techniques</a:t>
            </a:r>
          </a:p>
        </p:txBody>
      </p:sp>
      <p:grpSp>
        <p:nvGrpSpPr>
          <p:cNvPr id="6" name="Group 5">
            <a:extLst>
              <a:ext uri="{FF2B5EF4-FFF2-40B4-BE49-F238E27FC236}">
                <a16:creationId xmlns:a16="http://schemas.microsoft.com/office/drawing/2014/main" id="{54375858-EF32-60B7-0982-9EE00B86F086}"/>
              </a:ext>
            </a:extLst>
          </p:cNvPr>
          <p:cNvGrpSpPr/>
          <p:nvPr/>
        </p:nvGrpSpPr>
        <p:grpSpPr>
          <a:xfrm>
            <a:off x="8612698" y="2809283"/>
            <a:ext cx="3158323" cy="970865"/>
            <a:chOff x="524466" y="4489654"/>
            <a:chExt cx="3158323" cy="970865"/>
          </a:xfrm>
        </p:grpSpPr>
        <p:sp>
          <p:nvSpPr>
            <p:cNvPr id="8" name="Rounded Rectangle 108">
              <a:extLst>
                <a:ext uri="{FF2B5EF4-FFF2-40B4-BE49-F238E27FC236}">
                  <a16:creationId xmlns:a16="http://schemas.microsoft.com/office/drawing/2014/main" id="{F0E2E40E-7AA3-2A6A-DECC-1F4E0AF153A0}"/>
                </a:ext>
              </a:extLst>
            </p:cNvPr>
            <p:cNvSpPr/>
            <p:nvPr/>
          </p:nvSpPr>
          <p:spPr>
            <a:xfrm>
              <a:off x="524466" y="4489654"/>
              <a:ext cx="1593977" cy="970865"/>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a:p>
              <a:pPr algn="ctr"/>
              <a:r>
                <a:rPr lang="en-US" sz="1000" dirty="0">
                  <a:solidFill>
                    <a:schemeClr val="accent5">
                      <a:lumMod val="75000"/>
                    </a:schemeClr>
                  </a:solidFill>
                </a:rPr>
                <a:t>Topography analysis</a:t>
              </a:r>
            </a:p>
            <a:p>
              <a:pPr algn="ctr"/>
              <a:endParaRPr lang="en-US" sz="1400" dirty="0">
                <a:solidFill>
                  <a:schemeClr val="accent5">
                    <a:lumMod val="75000"/>
                  </a:schemeClr>
                </a:solidFill>
              </a:endParaRPr>
            </a:p>
            <a:p>
              <a:pPr algn="ctr"/>
              <a:endParaRPr lang="en-US" sz="1400" dirty="0">
                <a:solidFill>
                  <a:schemeClr val="accent5">
                    <a:lumMod val="75000"/>
                  </a:schemeClr>
                </a:solidFill>
              </a:endParaRPr>
            </a:p>
            <a:p>
              <a:pPr algn="ctr"/>
              <a:endParaRPr lang="en-US" sz="1400" dirty="0">
                <a:solidFill>
                  <a:schemeClr val="accent5">
                    <a:lumMod val="75000"/>
                  </a:schemeClr>
                </a:solidFill>
              </a:endParaRPr>
            </a:p>
            <a:p>
              <a:pPr algn="ctr"/>
              <a:endParaRPr lang="en-GB" sz="1400" dirty="0">
                <a:solidFill>
                  <a:schemeClr val="accent5">
                    <a:lumMod val="75000"/>
                  </a:schemeClr>
                </a:solidFill>
              </a:endParaRPr>
            </a:p>
          </p:txBody>
        </p:sp>
        <p:pic>
          <p:nvPicPr>
            <p:cNvPr id="9" name="Picture 8">
              <a:extLst>
                <a:ext uri="{FF2B5EF4-FFF2-40B4-BE49-F238E27FC236}">
                  <a16:creationId xmlns:a16="http://schemas.microsoft.com/office/drawing/2014/main" id="{1A0C1597-DE47-3469-AEC5-A8A7B2355B5C}"/>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2513943" y="4722571"/>
              <a:ext cx="1168846" cy="643642"/>
            </a:xfrm>
            <a:prstGeom prst="rect">
              <a:avLst/>
            </a:prstGeom>
          </p:spPr>
        </p:pic>
      </p:grpSp>
      <p:pic>
        <p:nvPicPr>
          <p:cNvPr id="10" name="Picture 9">
            <a:extLst>
              <a:ext uri="{FF2B5EF4-FFF2-40B4-BE49-F238E27FC236}">
                <a16:creationId xmlns:a16="http://schemas.microsoft.com/office/drawing/2014/main" id="{F82AD715-56E6-03CC-8584-313E5640E17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40368" y="3065421"/>
            <a:ext cx="913641" cy="685231"/>
          </a:xfrm>
          <a:prstGeom prst="rect">
            <a:avLst/>
          </a:prstGeom>
        </p:spPr>
      </p:pic>
      <p:sp>
        <p:nvSpPr>
          <p:cNvPr id="13" name="Rounded Rectangle 121">
            <a:extLst>
              <a:ext uri="{FF2B5EF4-FFF2-40B4-BE49-F238E27FC236}">
                <a16:creationId xmlns:a16="http://schemas.microsoft.com/office/drawing/2014/main" id="{8AAF6FD3-9473-EC08-E7BA-05B72D32B79B}"/>
              </a:ext>
            </a:extLst>
          </p:cNvPr>
          <p:cNvSpPr/>
          <p:nvPr/>
        </p:nvSpPr>
        <p:spPr>
          <a:xfrm>
            <a:off x="8609688" y="4056867"/>
            <a:ext cx="1593977" cy="970865"/>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accent5">
                  <a:lumMod val="75000"/>
                </a:schemeClr>
              </a:solidFill>
            </a:endParaRPr>
          </a:p>
          <a:p>
            <a:pPr algn="ctr"/>
            <a:r>
              <a:rPr lang="en-US" sz="1000" dirty="0">
                <a:solidFill>
                  <a:schemeClr val="accent5">
                    <a:lumMod val="75000"/>
                  </a:schemeClr>
                </a:solidFill>
              </a:rPr>
              <a:t>Cross section</a:t>
            </a:r>
          </a:p>
          <a:p>
            <a:pPr algn="ctr"/>
            <a:endParaRPr lang="en-US" sz="1400" dirty="0">
              <a:solidFill>
                <a:schemeClr val="accent5">
                  <a:lumMod val="75000"/>
                </a:schemeClr>
              </a:solidFill>
            </a:endParaRPr>
          </a:p>
          <a:p>
            <a:pPr algn="ctr"/>
            <a:endParaRPr lang="en-US" sz="1400" dirty="0">
              <a:solidFill>
                <a:schemeClr val="accent5">
                  <a:lumMod val="75000"/>
                </a:schemeClr>
              </a:solidFill>
            </a:endParaRPr>
          </a:p>
          <a:p>
            <a:pPr algn="ctr"/>
            <a:endParaRPr lang="en-US" sz="1400" dirty="0">
              <a:solidFill>
                <a:schemeClr val="accent5">
                  <a:lumMod val="75000"/>
                </a:schemeClr>
              </a:solidFill>
            </a:endParaRPr>
          </a:p>
          <a:p>
            <a:pPr algn="ctr"/>
            <a:endParaRPr lang="en-GB" sz="1400" dirty="0">
              <a:solidFill>
                <a:schemeClr val="accent5">
                  <a:lumMod val="75000"/>
                </a:schemeClr>
              </a:solidFill>
            </a:endParaRPr>
          </a:p>
        </p:txBody>
      </p:sp>
      <p:sp>
        <p:nvSpPr>
          <p:cNvPr id="15" name="Rounded Rectangle 123">
            <a:hlinkClick r:id="" action="ppaction://noaction"/>
            <a:extLst>
              <a:ext uri="{FF2B5EF4-FFF2-40B4-BE49-F238E27FC236}">
                <a16:creationId xmlns:a16="http://schemas.microsoft.com/office/drawing/2014/main" id="{C126E139-1F77-E695-7F96-23C075F1AC1F}"/>
              </a:ext>
            </a:extLst>
          </p:cNvPr>
          <p:cNvSpPr/>
          <p:nvPr/>
        </p:nvSpPr>
        <p:spPr>
          <a:xfrm>
            <a:off x="10386261" y="4056867"/>
            <a:ext cx="1593977" cy="970865"/>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accent5">
                  <a:lumMod val="75000"/>
                </a:schemeClr>
              </a:solidFill>
            </a:endParaRPr>
          </a:p>
          <a:p>
            <a:pPr algn="ctr"/>
            <a:r>
              <a:rPr lang="en-US" sz="1000" dirty="0">
                <a:solidFill>
                  <a:schemeClr val="accent5">
                    <a:lumMod val="75000"/>
                  </a:schemeClr>
                </a:solidFill>
              </a:rPr>
              <a:t>3D FIB Tomography</a:t>
            </a:r>
          </a:p>
          <a:p>
            <a:pPr algn="ctr"/>
            <a:endParaRPr lang="en-US" sz="1400" dirty="0">
              <a:solidFill>
                <a:schemeClr val="accent5">
                  <a:lumMod val="75000"/>
                </a:schemeClr>
              </a:solidFill>
            </a:endParaRPr>
          </a:p>
          <a:p>
            <a:pPr algn="ctr"/>
            <a:endParaRPr lang="en-US" sz="1400" dirty="0">
              <a:solidFill>
                <a:schemeClr val="accent5">
                  <a:lumMod val="75000"/>
                </a:schemeClr>
              </a:solidFill>
            </a:endParaRPr>
          </a:p>
          <a:p>
            <a:pPr algn="ctr"/>
            <a:endParaRPr lang="en-US" sz="1400" dirty="0">
              <a:solidFill>
                <a:schemeClr val="accent5">
                  <a:lumMod val="75000"/>
                </a:schemeClr>
              </a:solidFill>
            </a:endParaRPr>
          </a:p>
          <a:p>
            <a:pPr algn="ctr"/>
            <a:endParaRPr lang="en-GB" sz="1400" dirty="0">
              <a:solidFill>
                <a:schemeClr val="accent5">
                  <a:lumMod val="75000"/>
                </a:schemeClr>
              </a:solidFill>
            </a:endParaRPr>
          </a:p>
        </p:txBody>
      </p:sp>
      <p:pic>
        <p:nvPicPr>
          <p:cNvPr id="22" name="Picture 21">
            <a:extLst>
              <a:ext uri="{FF2B5EF4-FFF2-40B4-BE49-F238E27FC236}">
                <a16:creationId xmlns:a16="http://schemas.microsoft.com/office/drawing/2014/main" id="{0C6798B6-A327-6CF9-7556-8FC117BD98F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940368" y="4278119"/>
            <a:ext cx="934470" cy="700852"/>
          </a:xfrm>
          <a:prstGeom prst="rect">
            <a:avLst/>
          </a:prstGeom>
        </p:spPr>
      </p:pic>
      <p:pic>
        <p:nvPicPr>
          <p:cNvPr id="25" name="C8_Carbides">
            <a:hlinkClick r:id="" action="ppaction://media"/>
            <a:extLst>
              <a:ext uri="{FF2B5EF4-FFF2-40B4-BE49-F238E27FC236}">
                <a16:creationId xmlns:a16="http://schemas.microsoft.com/office/drawing/2014/main" id="{FE2E4803-774C-B909-A8DF-344CDF71D633}"/>
              </a:ext>
            </a:extLst>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10588667" y="4294223"/>
            <a:ext cx="1205081" cy="674864"/>
          </a:xfrm>
          <a:prstGeom prst="rect">
            <a:avLst/>
          </a:prstGeom>
        </p:spPr>
      </p:pic>
      <p:sp>
        <p:nvSpPr>
          <p:cNvPr id="31" name="TextBox 30">
            <a:extLst>
              <a:ext uri="{FF2B5EF4-FFF2-40B4-BE49-F238E27FC236}">
                <a16:creationId xmlns:a16="http://schemas.microsoft.com/office/drawing/2014/main" id="{23A4C8BA-47FE-5BCD-E7D2-F70142AAE719}"/>
              </a:ext>
            </a:extLst>
          </p:cNvPr>
          <p:cNvSpPr txBox="1"/>
          <p:nvPr/>
        </p:nvSpPr>
        <p:spPr>
          <a:xfrm>
            <a:off x="8547229" y="341626"/>
            <a:ext cx="3521260" cy="1754326"/>
          </a:xfrm>
          <a:prstGeom prst="rect">
            <a:avLst/>
          </a:prstGeom>
          <a:noFill/>
        </p:spPr>
        <p:txBody>
          <a:bodyPr wrap="square">
            <a:spAutoFit/>
          </a:bodyPr>
          <a:lstStyle/>
          <a:p>
            <a:pPr algn="ctr"/>
            <a:r>
              <a:rPr lang="en-GB" dirty="0">
                <a:solidFill>
                  <a:schemeClr val="bg1"/>
                </a:solidFill>
              </a:rPr>
              <a:t>A</a:t>
            </a:r>
            <a:r>
              <a:rPr lang="en-GB" sz="1800" dirty="0">
                <a:solidFill>
                  <a:schemeClr val="bg1"/>
                </a:solidFill>
              </a:rPr>
              <a:t>t CERN we need to characterize this internal structure (that can be crystalline or amorphous) and we need tools able to image in the nanometric to millimetric range</a:t>
            </a:r>
            <a:endParaRPr lang="en-GB" dirty="0">
              <a:solidFill>
                <a:schemeClr val="bg1"/>
              </a:solidFill>
            </a:endParaRPr>
          </a:p>
        </p:txBody>
      </p:sp>
      <p:sp>
        <p:nvSpPr>
          <p:cNvPr id="32" name="TextBox 31">
            <a:extLst>
              <a:ext uri="{FF2B5EF4-FFF2-40B4-BE49-F238E27FC236}">
                <a16:creationId xmlns:a16="http://schemas.microsoft.com/office/drawing/2014/main" id="{76020510-AA8E-43AA-BB6F-E005CD725E2A}"/>
              </a:ext>
            </a:extLst>
          </p:cNvPr>
          <p:cNvSpPr txBox="1"/>
          <p:nvPr/>
        </p:nvSpPr>
        <p:spPr>
          <a:xfrm>
            <a:off x="9156376" y="5548476"/>
            <a:ext cx="2349824" cy="461665"/>
          </a:xfrm>
          <a:prstGeom prst="rect">
            <a:avLst/>
          </a:prstGeom>
          <a:noFill/>
        </p:spPr>
        <p:txBody>
          <a:bodyPr wrap="square">
            <a:spAutoFit/>
          </a:bodyPr>
          <a:lstStyle/>
          <a:p>
            <a:pPr algn="ctr"/>
            <a:r>
              <a:rPr lang="en-GB" sz="1200" i="1" dirty="0">
                <a:solidFill>
                  <a:schemeClr val="bg1"/>
                </a:solidFill>
                <a:hlinkClick r:id="rId11">
                  <a:extLst>
                    <a:ext uri="{A12FA001-AC4F-418D-AE19-62706E023703}">
                      <ahyp:hlinkClr xmlns:ahyp="http://schemas.microsoft.com/office/drawing/2018/hyperlinkcolor" val="tx"/>
                    </a:ext>
                  </a:extLst>
                </a:hlinkClick>
              </a:rPr>
              <a:t>What is Microstructure?</a:t>
            </a:r>
          </a:p>
          <a:p>
            <a:pPr algn="ctr"/>
            <a:r>
              <a:rPr lang="en-GB" sz="1200" i="1" dirty="0">
                <a:solidFill>
                  <a:schemeClr val="bg1"/>
                </a:solidFill>
                <a:hlinkClick r:id="rId12">
                  <a:extLst>
                    <a:ext uri="{A12FA001-AC4F-418D-AE19-62706E023703}">
                      <ahyp:hlinkClr xmlns:ahyp="http://schemas.microsoft.com/office/drawing/2018/hyperlinkcolor" val="tx"/>
                    </a:ext>
                  </a:extLst>
                </a:hlinkClick>
              </a:rPr>
              <a:t>What is Microscopy? </a:t>
            </a:r>
            <a:endParaRPr lang="en-GB" sz="1200" i="1" dirty="0">
              <a:solidFill>
                <a:schemeClr val="bg1"/>
              </a:solidFill>
            </a:endParaRPr>
          </a:p>
        </p:txBody>
      </p:sp>
      <p:pic>
        <p:nvPicPr>
          <p:cNvPr id="1028" name="Picture 4" descr="Question Mark Neon Images | Free Photos, PNG Stickers, Wallpapers &amp;  Backgrounds - rawpixel">
            <a:extLst>
              <a:ext uri="{FF2B5EF4-FFF2-40B4-BE49-F238E27FC236}">
                <a16:creationId xmlns:a16="http://schemas.microsoft.com/office/drawing/2014/main" id="{38D35F04-BD40-76AE-CAE8-8386143D240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953999" y="5352154"/>
            <a:ext cx="657987" cy="657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6858789"/>
      </p:ext>
    </p:extLst>
  </p:cSld>
  <p:clrMapOvr>
    <a:masterClrMapping/>
  </p:clrMapOvr>
  <p:timing>
    <p:tnLst>
      <p:par>
        <p:cTn id="1" dur="indefinite" restart="never" nodeType="tmRoot">
          <p:childTnLst>
            <p:video>
              <p:cMediaNode vol="80000">
                <p:cTn id="2" repeatCount="indefinite" fill="hold" display="0">
                  <p:stCondLst>
                    <p:cond delay="indefinite"/>
                  </p:stCondLst>
                  <p:endCondLst>
                    <p:cond evt="onNext" delay="0">
                      <p:tgtEl>
                        <p:sldTgt/>
                      </p:tgtEl>
                    </p:cond>
                  </p:endCondLst>
                </p:cTn>
                <p:tgtEl>
                  <p:spTgt spid="25"/>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7" name="Group 126">
            <a:extLst>
              <a:ext uri="{FF2B5EF4-FFF2-40B4-BE49-F238E27FC236}">
                <a16:creationId xmlns:a16="http://schemas.microsoft.com/office/drawing/2014/main" id="{A27EFD7A-3AFD-7B0F-4B5B-4D97597CD31B}"/>
              </a:ext>
            </a:extLst>
          </p:cNvPr>
          <p:cNvGrpSpPr/>
          <p:nvPr/>
        </p:nvGrpSpPr>
        <p:grpSpPr>
          <a:xfrm>
            <a:off x="609600" y="3197021"/>
            <a:ext cx="4035592" cy="3026694"/>
            <a:chOff x="609600" y="3197021"/>
            <a:chExt cx="4035592" cy="3026694"/>
          </a:xfrm>
        </p:grpSpPr>
        <p:pic>
          <p:nvPicPr>
            <p:cNvPr id="122" name="Picture 121" descr="Close-up of a wing&#10;&#10;Description automatically generated">
              <a:extLst>
                <a:ext uri="{FF2B5EF4-FFF2-40B4-BE49-F238E27FC236}">
                  <a16:creationId xmlns:a16="http://schemas.microsoft.com/office/drawing/2014/main" id="{8C657CB7-453F-088D-01A3-DB66861C7BB4}"/>
                </a:ext>
              </a:extLst>
            </p:cNvPr>
            <p:cNvPicPr>
              <a:picLocks noChangeAspect="1"/>
            </p:cNvPicPr>
            <p:nvPr/>
          </p:nvPicPr>
          <p:blipFill>
            <a:blip r:embed="rId3"/>
            <a:stretch>
              <a:fillRect/>
            </a:stretch>
          </p:blipFill>
          <p:spPr>
            <a:xfrm>
              <a:off x="609600" y="3197021"/>
              <a:ext cx="4035592" cy="3026694"/>
            </a:xfrm>
            <a:prstGeom prst="rect">
              <a:avLst/>
            </a:prstGeom>
          </p:spPr>
        </p:pic>
        <p:sp>
          <p:nvSpPr>
            <p:cNvPr id="124" name="Rectangle 123">
              <a:extLst>
                <a:ext uri="{FF2B5EF4-FFF2-40B4-BE49-F238E27FC236}">
                  <a16:creationId xmlns:a16="http://schemas.microsoft.com/office/drawing/2014/main" id="{8E2DC560-518F-D991-E9E5-866663814759}"/>
                </a:ext>
              </a:extLst>
            </p:cNvPr>
            <p:cNvSpPr/>
            <p:nvPr/>
          </p:nvSpPr>
          <p:spPr>
            <a:xfrm>
              <a:off x="3909596" y="5964025"/>
              <a:ext cx="559799" cy="1451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chemeClr val="bg2">
                      <a:lumMod val="10000"/>
                    </a:schemeClr>
                  </a:solidFill>
                </a:rPr>
                <a:t>100 </a:t>
              </a:r>
              <a:r>
                <a:rPr lang="en-GB" sz="800" dirty="0">
                  <a:solidFill>
                    <a:schemeClr val="bg2">
                      <a:lumMod val="10000"/>
                    </a:schemeClr>
                  </a:solidFill>
                  <a:latin typeface="Calibri" panose="020F0502020204030204" pitchFamily="34" charset="0"/>
                </a:rPr>
                <a:t>µ</a:t>
              </a:r>
              <a:r>
                <a:rPr lang="en-GB" sz="800" dirty="0">
                  <a:solidFill>
                    <a:schemeClr val="bg2">
                      <a:lumMod val="10000"/>
                    </a:schemeClr>
                  </a:solidFill>
                </a:rPr>
                <a:t>m</a:t>
              </a:r>
            </a:p>
          </p:txBody>
        </p:sp>
      </p:grpSp>
      <p:sp>
        <p:nvSpPr>
          <p:cNvPr id="28" name="Content Placeholder 2"/>
          <p:cNvSpPr>
            <a:spLocks noGrp="1"/>
          </p:cNvSpPr>
          <p:nvPr>
            <p:ph idx="4294967295"/>
          </p:nvPr>
        </p:nvSpPr>
        <p:spPr>
          <a:xfrm>
            <a:off x="92930" y="912912"/>
            <a:ext cx="11959116" cy="2592288"/>
          </a:xfrm>
        </p:spPr>
        <p:txBody>
          <a:bodyPr>
            <a:noAutofit/>
          </a:bodyPr>
          <a:lstStyle/>
          <a:p>
            <a:pPr marL="733425" lvl="1" indent="-285750"/>
            <a:r>
              <a:rPr lang="en-GB" sz="1600" dirty="0">
                <a:solidFill>
                  <a:schemeClr val="tx1"/>
                </a:solidFill>
              </a:rPr>
              <a:t>Sometimes the optical microscopy is enough to visualize what we want (</a:t>
            </a:r>
            <a:r>
              <a:rPr lang="en-GB" sz="1600" dirty="0">
                <a:solidFill>
                  <a:schemeClr val="tx1"/>
                </a:solidFill>
                <a:latin typeface="Arial" panose="020B0604020202020204" pitchFamily="34" charset="0"/>
                <a:cs typeface="Arial" panose="020B0604020202020204" pitchFamily="34" charset="0"/>
              </a:rPr>
              <a:t>~ 1 µm)</a:t>
            </a:r>
            <a:r>
              <a:rPr lang="en-GB" sz="1600" dirty="0">
                <a:solidFill>
                  <a:schemeClr val="tx1"/>
                </a:solidFill>
              </a:rPr>
              <a:t>, and sometimes more resolution is needed </a:t>
            </a:r>
          </a:p>
        </p:txBody>
      </p:sp>
      <p:sp>
        <p:nvSpPr>
          <p:cNvPr id="5" name="Slide Number Placeholder 4">
            <a:extLst>
              <a:ext uri="{FF2B5EF4-FFF2-40B4-BE49-F238E27FC236}">
                <a16:creationId xmlns:a16="http://schemas.microsoft.com/office/drawing/2014/main" id="{2AA9E761-A74F-E123-BC57-370D31D680ED}"/>
              </a:ext>
            </a:extLst>
          </p:cNvPr>
          <p:cNvSpPr txBox="1">
            <a:spLocks/>
          </p:cNvSpPr>
          <p:nvPr/>
        </p:nvSpPr>
        <p:spPr>
          <a:xfrm>
            <a:off x="11107546" y="6383848"/>
            <a:ext cx="68125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z="1200"/>
              <a:pPr/>
              <a:t>4</a:t>
            </a:fld>
            <a:endParaRPr lang="en-US" sz="1200" dirty="0"/>
          </a:p>
        </p:txBody>
      </p:sp>
      <p:sp>
        <p:nvSpPr>
          <p:cNvPr id="4" name="Title 17">
            <a:extLst>
              <a:ext uri="{FF2B5EF4-FFF2-40B4-BE49-F238E27FC236}">
                <a16:creationId xmlns:a16="http://schemas.microsoft.com/office/drawing/2014/main" id="{6710011D-0153-831D-5516-3A3F363EDF2A}"/>
              </a:ext>
            </a:extLst>
          </p:cNvPr>
          <p:cNvSpPr txBox="1">
            <a:spLocks/>
          </p:cNvSpPr>
          <p:nvPr/>
        </p:nvSpPr>
        <p:spPr>
          <a:xfrm>
            <a:off x="241275" y="383444"/>
            <a:ext cx="11722125" cy="1065742"/>
          </a:xfrm>
          <a:prstGeom prst="rect">
            <a:avLst/>
          </a:prstGeom>
          <a:effectLst/>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effectLst>
                  <a:glow rad="127000">
                    <a:schemeClr val="bg1"/>
                  </a:glow>
                </a:effectLst>
              </a:rPr>
              <a:t>Microscopic characterization at CERN: Topography</a:t>
            </a:r>
          </a:p>
        </p:txBody>
      </p:sp>
      <p:sp>
        <p:nvSpPr>
          <p:cNvPr id="120" name="Rectangle 119">
            <a:extLst>
              <a:ext uri="{FF2B5EF4-FFF2-40B4-BE49-F238E27FC236}">
                <a16:creationId xmlns:a16="http://schemas.microsoft.com/office/drawing/2014/main" id="{F766AF5E-7573-175C-9378-809B30DAD7B6}"/>
              </a:ext>
            </a:extLst>
          </p:cNvPr>
          <p:cNvSpPr>
            <a:spLocks noChangeArrowheads="1"/>
          </p:cNvSpPr>
          <p:nvPr/>
        </p:nvSpPr>
        <p:spPr bwMode="auto">
          <a:xfrm>
            <a:off x="3373414" y="29620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23" name="Picture 122" descr="Close-up of a fly with a large eye&#10;&#10;Description automatically generated">
            <a:extLst>
              <a:ext uri="{FF2B5EF4-FFF2-40B4-BE49-F238E27FC236}">
                <a16:creationId xmlns:a16="http://schemas.microsoft.com/office/drawing/2014/main" id="{05976AC0-8618-02E1-CB3F-F8601F067FA9}"/>
              </a:ext>
            </a:extLst>
          </p:cNvPr>
          <p:cNvPicPr>
            <a:picLocks noChangeAspect="1"/>
          </p:cNvPicPr>
          <p:nvPr/>
        </p:nvPicPr>
        <p:blipFill rotWithShape="1">
          <a:blip r:embed="rId4"/>
          <a:srcRect r="12030"/>
          <a:stretch/>
        </p:blipFill>
        <p:spPr>
          <a:xfrm rot="5400000">
            <a:off x="-33117" y="2020943"/>
            <a:ext cx="2651760" cy="2260794"/>
          </a:xfrm>
          <a:prstGeom prst="rect">
            <a:avLst/>
          </a:prstGeom>
        </p:spPr>
      </p:pic>
      <p:sp>
        <p:nvSpPr>
          <p:cNvPr id="125" name="Oval 124">
            <a:extLst>
              <a:ext uri="{FF2B5EF4-FFF2-40B4-BE49-F238E27FC236}">
                <a16:creationId xmlns:a16="http://schemas.microsoft.com/office/drawing/2014/main" id="{D8BE3DB4-6FC6-912A-EB32-B2F8E27ADFA3}"/>
              </a:ext>
            </a:extLst>
          </p:cNvPr>
          <p:cNvSpPr/>
          <p:nvPr/>
        </p:nvSpPr>
        <p:spPr>
          <a:xfrm>
            <a:off x="903959" y="2438399"/>
            <a:ext cx="239041" cy="263527"/>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TextBox 125">
            <a:extLst>
              <a:ext uri="{FF2B5EF4-FFF2-40B4-BE49-F238E27FC236}">
                <a16:creationId xmlns:a16="http://schemas.microsoft.com/office/drawing/2014/main" id="{69527E11-237B-D58F-46EF-ADB8A3DDA5E4}"/>
              </a:ext>
            </a:extLst>
          </p:cNvPr>
          <p:cNvSpPr txBox="1"/>
          <p:nvPr/>
        </p:nvSpPr>
        <p:spPr>
          <a:xfrm>
            <a:off x="1984810" y="1789486"/>
            <a:ext cx="458507" cy="247220"/>
          </a:xfrm>
          <a:prstGeom prst="rect">
            <a:avLst/>
          </a:prstGeom>
          <a:noFill/>
        </p:spPr>
        <p:txBody>
          <a:bodyPr wrap="square" rtlCol="0">
            <a:spAutoFit/>
          </a:bodyPr>
          <a:lstStyle/>
          <a:p>
            <a:r>
              <a:rPr lang="en-US" sz="1000" b="1" i="1" dirty="0">
                <a:solidFill>
                  <a:srgbClr val="303030"/>
                </a:solidFill>
              </a:rPr>
              <a:t>OM</a:t>
            </a:r>
          </a:p>
        </p:txBody>
      </p:sp>
    </p:spTree>
    <p:extLst>
      <p:ext uri="{BB962C8B-B14F-4D97-AF65-F5344CB8AC3E}">
        <p14:creationId xmlns:p14="http://schemas.microsoft.com/office/powerpoint/2010/main" val="426256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E77317-16C5-44C2-8915-9D36323114D6}"/>
            </a:ext>
          </a:extLst>
        </p:cNvPr>
        <p:cNvGrpSpPr/>
        <p:nvPr/>
      </p:nvGrpSpPr>
      <p:grpSpPr>
        <a:xfrm>
          <a:off x="0" y="0"/>
          <a:ext cx="0" cy="0"/>
          <a:chOff x="0" y="0"/>
          <a:chExt cx="0" cy="0"/>
        </a:xfrm>
      </p:grpSpPr>
      <p:sp>
        <p:nvSpPr>
          <p:cNvPr id="28" name="Content Placeholder 2">
            <a:extLst>
              <a:ext uri="{FF2B5EF4-FFF2-40B4-BE49-F238E27FC236}">
                <a16:creationId xmlns:a16="http://schemas.microsoft.com/office/drawing/2014/main" id="{DEA38A58-2EBE-11C9-C1DD-BBE270BD899E}"/>
              </a:ext>
            </a:extLst>
          </p:cNvPr>
          <p:cNvSpPr>
            <a:spLocks noGrp="1"/>
          </p:cNvSpPr>
          <p:nvPr>
            <p:ph idx="4294967295"/>
          </p:nvPr>
        </p:nvSpPr>
        <p:spPr>
          <a:xfrm>
            <a:off x="92930" y="912912"/>
            <a:ext cx="11959116" cy="2592288"/>
          </a:xfrm>
        </p:spPr>
        <p:txBody>
          <a:bodyPr>
            <a:noAutofit/>
          </a:bodyPr>
          <a:lstStyle/>
          <a:p>
            <a:pPr marL="733425" lvl="1" indent="-285750"/>
            <a:r>
              <a:rPr lang="en-GB" sz="1600" dirty="0">
                <a:solidFill>
                  <a:schemeClr val="tx1"/>
                </a:solidFill>
              </a:rPr>
              <a:t>Sometimes the optical microscopy is enough to visualize what we want (</a:t>
            </a:r>
            <a:r>
              <a:rPr lang="en-GB" sz="1600" dirty="0">
                <a:solidFill>
                  <a:schemeClr val="tx1"/>
                </a:solidFill>
                <a:latin typeface="Arial" panose="020B0604020202020204" pitchFamily="34" charset="0"/>
                <a:cs typeface="Arial" panose="020B0604020202020204" pitchFamily="34" charset="0"/>
              </a:rPr>
              <a:t>~ 1 µm)</a:t>
            </a:r>
            <a:r>
              <a:rPr lang="en-GB" sz="1600" dirty="0">
                <a:solidFill>
                  <a:schemeClr val="tx1"/>
                </a:solidFill>
              </a:rPr>
              <a:t>, and sometimes more resolution is needed </a:t>
            </a:r>
          </a:p>
          <a:p>
            <a:pPr marL="733425" lvl="1" indent="-285750"/>
            <a:r>
              <a:rPr lang="en-GB" sz="1600" dirty="0">
                <a:solidFill>
                  <a:schemeClr val="tx1"/>
                </a:solidFill>
                <a:hlinkClick r:id="rId3"/>
              </a:rPr>
              <a:t>Scanning Electron Microscopes </a:t>
            </a:r>
            <a:r>
              <a:rPr lang="en-GB" sz="1600" dirty="0">
                <a:solidFill>
                  <a:schemeClr val="tx1"/>
                </a:solidFill>
              </a:rPr>
              <a:t>(SEMs) are used to evaluate the surface at the nanometric level including analysis of  X-rays emitted by the matter in response to being hit with charged particles </a:t>
            </a:r>
            <a:r>
              <a:rPr lang="en-GB" sz="1600" dirty="0">
                <a:solidFill>
                  <a:schemeClr val="tx1"/>
                </a:solidFill>
                <a:sym typeface="Wingdings" panose="05000000000000000000" pitchFamily="2" charset="2"/>
              </a:rPr>
              <a:t> </a:t>
            </a:r>
            <a:r>
              <a:rPr lang="en-GB" sz="1600" dirty="0">
                <a:solidFill>
                  <a:schemeClr val="tx1"/>
                </a:solidFill>
                <a:hlinkClick r:id="rId4"/>
              </a:rPr>
              <a:t>Energy Dispersive X-ray Spectroscopy </a:t>
            </a:r>
            <a:r>
              <a:rPr lang="en-GB" sz="1600" dirty="0">
                <a:solidFill>
                  <a:schemeClr val="tx1"/>
                </a:solidFill>
              </a:rPr>
              <a:t>(EDS)</a:t>
            </a:r>
          </a:p>
        </p:txBody>
      </p:sp>
      <p:sp>
        <p:nvSpPr>
          <p:cNvPr id="5" name="Slide Number Placeholder 4">
            <a:extLst>
              <a:ext uri="{FF2B5EF4-FFF2-40B4-BE49-F238E27FC236}">
                <a16:creationId xmlns:a16="http://schemas.microsoft.com/office/drawing/2014/main" id="{1AA67717-2CAF-C960-CAC3-DF23DFE4044F}"/>
              </a:ext>
            </a:extLst>
          </p:cNvPr>
          <p:cNvSpPr txBox="1">
            <a:spLocks/>
          </p:cNvSpPr>
          <p:nvPr/>
        </p:nvSpPr>
        <p:spPr>
          <a:xfrm>
            <a:off x="11107546" y="6383848"/>
            <a:ext cx="68125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z="1200"/>
              <a:pPr/>
              <a:t>5</a:t>
            </a:fld>
            <a:endParaRPr lang="en-US" sz="1200" dirty="0"/>
          </a:p>
        </p:txBody>
      </p:sp>
      <p:sp>
        <p:nvSpPr>
          <p:cNvPr id="4" name="Title 17">
            <a:extLst>
              <a:ext uri="{FF2B5EF4-FFF2-40B4-BE49-F238E27FC236}">
                <a16:creationId xmlns:a16="http://schemas.microsoft.com/office/drawing/2014/main" id="{C18E94AD-B13E-9B5D-52D3-58EA563DEFC4}"/>
              </a:ext>
            </a:extLst>
          </p:cNvPr>
          <p:cNvSpPr txBox="1">
            <a:spLocks/>
          </p:cNvSpPr>
          <p:nvPr/>
        </p:nvSpPr>
        <p:spPr>
          <a:xfrm>
            <a:off x="241275" y="383444"/>
            <a:ext cx="11722125" cy="1065742"/>
          </a:xfrm>
          <a:prstGeom prst="rect">
            <a:avLst/>
          </a:prstGeom>
          <a:effectLst/>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effectLst>
                  <a:glow rad="127000">
                    <a:schemeClr val="bg1"/>
                  </a:glow>
                </a:effectLst>
              </a:rPr>
              <a:t>Microscopic characterization at CERN: Topography</a:t>
            </a:r>
          </a:p>
        </p:txBody>
      </p:sp>
      <p:sp>
        <p:nvSpPr>
          <p:cNvPr id="120" name="Rectangle 119">
            <a:extLst>
              <a:ext uri="{FF2B5EF4-FFF2-40B4-BE49-F238E27FC236}">
                <a16:creationId xmlns:a16="http://schemas.microsoft.com/office/drawing/2014/main" id="{45654E74-40B1-47CE-462D-CBAB94EB9A57}"/>
              </a:ext>
            </a:extLst>
          </p:cNvPr>
          <p:cNvSpPr>
            <a:spLocks noChangeArrowheads="1"/>
          </p:cNvSpPr>
          <p:nvPr/>
        </p:nvSpPr>
        <p:spPr bwMode="auto">
          <a:xfrm>
            <a:off x="3373414" y="29620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22" name="Picture 121" descr="Close-up of a wing&#10;&#10;Description automatically generated">
            <a:extLst>
              <a:ext uri="{FF2B5EF4-FFF2-40B4-BE49-F238E27FC236}">
                <a16:creationId xmlns:a16="http://schemas.microsoft.com/office/drawing/2014/main" id="{534C0914-5E03-23CE-3EDC-7D87DEC9FCD7}"/>
              </a:ext>
            </a:extLst>
          </p:cNvPr>
          <p:cNvPicPr>
            <a:picLocks noChangeAspect="1"/>
          </p:cNvPicPr>
          <p:nvPr/>
        </p:nvPicPr>
        <p:blipFill>
          <a:blip r:embed="rId5"/>
          <a:stretch>
            <a:fillRect/>
          </a:stretch>
        </p:blipFill>
        <p:spPr>
          <a:xfrm>
            <a:off x="609600" y="3197021"/>
            <a:ext cx="4035592" cy="3026694"/>
          </a:xfrm>
          <a:prstGeom prst="rect">
            <a:avLst/>
          </a:prstGeom>
        </p:spPr>
      </p:pic>
      <p:pic>
        <p:nvPicPr>
          <p:cNvPr id="123" name="Picture 122" descr="Close-up of a fly with a large eye&#10;&#10;Description automatically generated">
            <a:extLst>
              <a:ext uri="{FF2B5EF4-FFF2-40B4-BE49-F238E27FC236}">
                <a16:creationId xmlns:a16="http://schemas.microsoft.com/office/drawing/2014/main" id="{0F51878D-B495-5D43-3B1F-BA48992AF09E}"/>
              </a:ext>
            </a:extLst>
          </p:cNvPr>
          <p:cNvPicPr>
            <a:picLocks noChangeAspect="1"/>
          </p:cNvPicPr>
          <p:nvPr/>
        </p:nvPicPr>
        <p:blipFill rotWithShape="1">
          <a:blip r:embed="rId6"/>
          <a:srcRect r="12030"/>
          <a:stretch/>
        </p:blipFill>
        <p:spPr>
          <a:xfrm rot="5400000">
            <a:off x="-33117" y="2020943"/>
            <a:ext cx="2651760" cy="2260794"/>
          </a:xfrm>
          <a:prstGeom prst="rect">
            <a:avLst/>
          </a:prstGeom>
        </p:spPr>
      </p:pic>
      <p:sp>
        <p:nvSpPr>
          <p:cNvPr id="124" name="Rectangle 123">
            <a:extLst>
              <a:ext uri="{FF2B5EF4-FFF2-40B4-BE49-F238E27FC236}">
                <a16:creationId xmlns:a16="http://schemas.microsoft.com/office/drawing/2014/main" id="{6F574FEB-B99A-4391-0130-8357E7FE03C6}"/>
              </a:ext>
            </a:extLst>
          </p:cNvPr>
          <p:cNvSpPr/>
          <p:nvPr/>
        </p:nvSpPr>
        <p:spPr>
          <a:xfrm>
            <a:off x="3909596" y="5964025"/>
            <a:ext cx="559799" cy="1451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chemeClr val="bg2">
                    <a:lumMod val="10000"/>
                  </a:schemeClr>
                </a:solidFill>
              </a:rPr>
              <a:t>100 </a:t>
            </a:r>
            <a:r>
              <a:rPr lang="en-GB" sz="800" dirty="0">
                <a:solidFill>
                  <a:schemeClr val="bg2">
                    <a:lumMod val="10000"/>
                  </a:schemeClr>
                </a:solidFill>
                <a:latin typeface="Calibri" panose="020F0502020204030204" pitchFamily="34" charset="0"/>
              </a:rPr>
              <a:t>µ</a:t>
            </a:r>
            <a:r>
              <a:rPr lang="en-GB" sz="800" dirty="0">
                <a:solidFill>
                  <a:schemeClr val="bg2">
                    <a:lumMod val="10000"/>
                  </a:schemeClr>
                </a:solidFill>
              </a:rPr>
              <a:t>m</a:t>
            </a:r>
          </a:p>
        </p:txBody>
      </p:sp>
      <p:sp>
        <p:nvSpPr>
          <p:cNvPr id="125" name="Oval 124">
            <a:extLst>
              <a:ext uri="{FF2B5EF4-FFF2-40B4-BE49-F238E27FC236}">
                <a16:creationId xmlns:a16="http://schemas.microsoft.com/office/drawing/2014/main" id="{7D354497-510F-E32A-F004-9BD74DC48F4D}"/>
              </a:ext>
            </a:extLst>
          </p:cNvPr>
          <p:cNvSpPr/>
          <p:nvPr/>
        </p:nvSpPr>
        <p:spPr>
          <a:xfrm>
            <a:off x="903959" y="2438399"/>
            <a:ext cx="239041" cy="263527"/>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AD564874-F44F-65D9-B441-C1BCD633EB53}"/>
              </a:ext>
            </a:extLst>
          </p:cNvPr>
          <p:cNvSpPr txBox="1"/>
          <p:nvPr/>
        </p:nvSpPr>
        <p:spPr>
          <a:xfrm>
            <a:off x="5178435" y="1679351"/>
            <a:ext cx="915331" cy="249256"/>
          </a:xfrm>
          <a:prstGeom prst="rect">
            <a:avLst/>
          </a:prstGeom>
          <a:noFill/>
        </p:spPr>
        <p:txBody>
          <a:bodyPr wrap="square" rtlCol="0">
            <a:spAutoFit/>
          </a:bodyPr>
          <a:lstStyle/>
          <a:p>
            <a:r>
              <a:rPr lang="en-US" sz="1000" b="1" i="1" dirty="0">
                <a:solidFill>
                  <a:schemeClr val="bg1"/>
                </a:solidFill>
              </a:rPr>
              <a:t>Microscopy</a:t>
            </a:r>
          </a:p>
        </p:txBody>
      </p:sp>
      <p:grpSp>
        <p:nvGrpSpPr>
          <p:cNvPr id="3" name="Group 2">
            <a:extLst>
              <a:ext uri="{FF2B5EF4-FFF2-40B4-BE49-F238E27FC236}">
                <a16:creationId xmlns:a16="http://schemas.microsoft.com/office/drawing/2014/main" id="{15588147-8DB9-DB86-222E-3F0DF794548E}"/>
              </a:ext>
            </a:extLst>
          </p:cNvPr>
          <p:cNvGrpSpPr/>
          <p:nvPr/>
        </p:nvGrpSpPr>
        <p:grpSpPr>
          <a:xfrm>
            <a:off x="5912112" y="1881007"/>
            <a:ext cx="860826" cy="517835"/>
            <a:chOff x="2527199" y="3118423"/>
            <a:chExt cx="860826" cy="844953"/>
          </a:xfrm>
        </p:grpSpPr>
        <p:sp>
          <p:nvSpPr>
            <p:cNvPr id="6" name="Trapezoid 5">
              <a:extLst>
                <a:ext uri="{FF2B5EF4-FFF2-40B4-BE49-F238E27FC236}">
                  <a16:creationId xmlns:a16="http://schemas.microsoft.com/office/drawing/2014/main" id="{CE7F1E88-4223-EC3E-7509-8350579F5476}"/>
                </a:ext>
              </a:extLst>
            </p:cNvPr>
            <p:cNvSpPr/>
            <p:nvPr/>
          </p:nvSpPr>
          <p:spPr>
            <a:xfrm rot="10800000">
              <a:off x="2527199" y="3118423"/>
              <a:ext cx="775266" cy="844953"/>
            </a:xfrm>
            <a:prstGeom prst="trapezoid">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p>
          </p:txBody>
        </p:sp>
        <p:sp>
          <p:nvSpPr>
            <p:cNvPr id="7" name="TextBox 6">
              <a:extLst>
                <a:ext uri="{FF2B5EF4-FFF2-40B4-BE49-F238E27FC236}">
                  <a16:creationId xmlns:a16="http://schemas.microsoft.com/office/drawing/2014/main" id="{CB03B859-5CF3-1801-CAA1-B5B5CE7C4CC8}"/>
                </a:ext>
              </a:extLst>
            </p:cNvPr>
            <p:cNvSpPr txBox="1"/>
            <p:nvPr/>
          </p:nvSpPr>
          <p:spPr>
            <a:xfrm>
              <a:off x="2612758" y="3289684"/>
              <a:ext cx="775267" cy="546742"/>
            </a:xfrm>
            <a:prstGeom prst="rect">
              <a:avLst/>
            </a:prstGeom>
            <a:noFill/>
          </p:spPr>
          <p:txBody>
            <a:bodyPr wrap="square" rtlCol="0">
              <a:spAutoFit/>
            </a:bodyPr>
            <a:lstStyle/>
            <a:p>
              <a:r>
                <a:rPr lang="en-GB" sz="1400" dirty="0">
                  <a:solidFill>
                    <a:schemeClr val="bg1"/>
                  </a:solidFill>
                </a:rPr>
                <a:t>SEM</a:t>
              </a:r>
            </a:p>
          </p:txBody>
        </p:sp>
      </p:grpSp>
      <p:sp>
        <p:nvSpPr>
          <p:cNvPr id="8" name="Rectangle 7">
            <a:extLst>
              <a:ext uri="{FF2B5EF4-FFF2-40B4-BE49-F238E27FC236}">
                <a16:creationId xmlns:a16="http://schemas.microsoft.com/office/drawing/2014/main" id="{C1A1C783-38D4-5114-9256-36A8B09D293B}"/>
              </a:ext>
            </a:extLst>
          </p:cNvPr>
          <p:cNvSpPr/>
          <p:nvPr/>
        </p:nvSpPr>
        <p:spPr>
          <a:xfrm>
            <a:off x="5708374" y="3327532"/>
            <a:ext cx="1217413" cy="631567"/>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GB" sz="1500" dirty="0"/>
              <a:t>SAMPLE</a:t>
            </a:r>
          </a:p>
        </p:txBody>
      </p:sp>
      <p:cxnSp>
        <p:nvCxnSpPr>
          <p:cNvPr id="9" name="Straight Arrow Connector 8">
            <a:extLst>
              <a:ext uri="{FF2B5EF4-FFF2-40B4-BE49-F238E27FC236}">
                <a16:creationId xmlns:a16="http://schemas.microsoft.com/office/drawing/2014/main" id="{8B653E79-135E-CE00-5EE7-6E663CBB601A}"/>
              </a:ext>
            </a:extLst>
          </p:cNvPr>
          <p:cNvCxnSpPr>
            <a:stCxn id="6" idx="0"/>
          </p:cNvCxnSpPr>
          <p:nvPr/>
        </p:nvCxnSpPr>
        <p:spPr>
          <a:xfrm>
            <a:off x="6299745" y="2398842"/>
            <a:ext cx="113602" cy="956286"/>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10" name="Group 9">
            <a:extLst>
              <a:ext uri="{FF2B5EF4-FFF2-40B4-BE49-F238E27FC236}">
                <a16:creationId xmlns:a16="http://schemas.microsoft.com/office/drawing/2014/main" id="{3BB95DE9-0370-CFCF-F5A7-A0A48EFBE144}"/>
              </a:ext>
            </a:extLst>
          </p:cNvPr>
          <p:cNvGrpSpPr/>
          <p:nvPr/>
        </p:nvGrpSpPr>
        <p:grpSpPr>
          <a:xfrm rot="2568986">
            <a:off x="6711342" y="1944303"/>
            <a:ext cx="775266" cy="1095253"/>
            <a:chOff x="2523281" y="2996894"/>
            <a:chExt cx="775266" cy="946936"/>
          </a:xfrm>
        </p:grpSpPr>
        <p:sp>
          <p:nvSpPr>
            <p:cNvPr id="11" name="Trapezoid 10">
              <a:extLst>
                <a:ext uri="{FF2B5EF4-FFF2-40B4-BE49-F238E27FC236}">
                  <a16:creationId xmlns:a16="http://schemas.microsoft.com/office/drawing/2014/main" id="{8EF37D07-53A3-46F8-8F1D-2A6036C8D490}"/>
                </a:ext>
              </a:extLst>
            </p:cNvPr>
            <p:cNvSpPr/>
            <p:nvPr/>
          </p:nvSpPr>
          <p:spPr>
            <a:xfrm rot="10800000">
              <a:off x="2523281" y="3055715"/>
              <a:ext cx="775266" cy="844953"/>
            </a:xfrm>
            <a:prstGeom prst="trapezoid">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sz="1000" dirty="0"/>
            </a:p>
          </p:txBody>
        </p:sp>
        <p:sp>
          <p:nvSpPr>
            <p:cNvPr id="12" name="TextBox 11">
              <a:extLst>
                <a:ext uri="{FF2B5EF4-FFF2-40B4-BE49-F238E27FC236}">
                  <a16:creationId xmlns:a16="http://schemas.microsoft.com/office/drawing/2014/main" id="{BD3CC6C1-65C4-BCE2-3CD0-EDE3E43BF68B}"/>
                </a:ext>
              </a:extLst>
            </p:cNvPr>
            <p:cNvSpPr txBox="1"/>
            <p:nvPr/>
          </p:nvSpPr>
          <p:spPr>
            <a:xfrm rot="16109333">
              <a:off x="2423854" y="3316473"/>
              <a:ext cx="946936" cy="307777"/>
            </a:xfrm>
            <a:prstGeom prst="rect">
              <a:avLst/>
            </a:prstGeom>
            <a:noFill/>
          </p:spPr>
          <p:txBody>
            <a:bodyPr wrap="square" rtlCol="0">
              <a:spAutoFit/>
            </a:bodyPr>
            <a:lstStyle/>
            <a:p>
              <a:pPr algn="ctr"/>
              <a:r>
                <a:rPr lang="en-GB" sz="1400" dirty="0">
                  <a:solidFill>
                    <a:schemeClr val="bg1"/>
                  </a:solidFill>
                </a:rPr>
                <a:t>Detector</a:t>
              </a:r>
            </a:p>
          </p:txBody>
        </p:sp>
      </p:grpSp>
      <p:cxnSp>
        <p:nvCxnSpPr>
          <p:cNvPr id="14" name="Straight Arrow Connector 13">
            <a:extLst>
              <a:ext uri="{FF2B5EF4-FFF2-40B4-BE49-F238E27FC236}">
                <a16:creationId xmlns:a16="http://schemas.microsoft.com/office/drawing/2014/main" id="{0A7CE2A8-568B-6B10-456C-F9CD81F92D9A}"/>
              </a:ext>
            </a:extLst>
          </p:cNvPr>
          <p:cNvCxnSpPr>
            <a:cxnSpLocks/>
            <a:stCxn id="6" idx="0"/>
            <a:endCxn id="8" idx="0"/>
          </p:cNvCxnSpPr>
          <p:nvPr/>
        </p:nvCxnSpPr>
        <p:spPr>
          <a:xfrm>
            <a:off x="6299745" y="2398842"/>
            <a:ext cx="17336" cy="92869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F90D0A95-2BCA-515B-ECF0-08E8EB557143}"/>
              </a:ext>
            </a:extLst>
          </p:cNvPr>
          <p:cNvCxnSpPr>
            <a:stCxn id="6" idx="0"/>
          </p:cNvCxnSpPr>
          <p:nvPr/>
        </p:nvCxnSpPr>
        <p:spPr>
          <a:xfrm>
            <a:off x="6299745" y="2398842"/>
            <a:ext cx="230764" cy="94414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6433919D-BDD4-44E8-7789-C0DF3C2AFEE7}"/>
              </a:ext>
            </a:extLst>
          </p:cNvPr>
          <p:cNvCxnSpPr/>
          <p:nvPr/>
        </p:nvCxnSpPr>
        <p:spPr>
          <a:xfrm flipH="1">
            <a:off x="6200379" y="2363563"/>
            <a:ext cx="94346" cy="962338"/>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7846AA0B-0372-1E0E-3AFD-A7DFBDC86919}"/>
              </a:ext>
            </a:extLst>
          </p:cNvPr>
          <p:cNvCxnSpPr/>
          <p:nvPr/>
        </p:nvCxnSpPr>
        <p:spPr>
          <a:xfrm flipH="1">
            <a:off x="6063961" y="2377319"/>
            <a:ext cx="230764" cy="94414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622C51F8-468A-ED8C-CAA5-2E6D668FF569}"/>
              </a:ext>
            </a:extLst>
          </p:cNvPr>
          <p:cNvCxnSpPr>
            <a:endCxn id="12" idx="1"/>
          </p:cNvCxnSpPr>
          <p:nvPr/>
        </p:nvCxnSpPr>
        <p:spPr>
          <a:xfrm flipV="1">
            <a:off x="6532235" y="2894070"/>
            <a:ext cx="195298" cy="426124"/>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25" name="Straight Arrow Connector 24">
            <a:extLst>
              <a:ext uri="{FF2B5EF4-FFF2-40B4-BE49-F238E27FC236}">
                <a16:creationId xmlns:a16="http://schemas.microsoft.com/office/drawing/2014/main" id="{101BCD3F-1210-8EB5-0D4F-4D91FE33372A}"/>
              </a:ext>
            </a:extLst>
          </p:cNvPr>
          <p:cNvCxnSpPr>
            <a:endCxn id="12" idx="1"/>
          </p:cNvCxnSpPr>
          <p:nvPr/>
        </p:nvCxnSpPr>
        <p:spPr>
          <a:xfrm flipV="1">
            <a:off x="6412615" y="2894070"/>
            <a:ext cx="314918" cy="425292"/>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27" name="Straight Arrow Connector 26">
            <a:extLst>
              <a:ext uri="{FF2B5EF4-FFF2-40B4-BE49-F238E27FC236}">
                <a16:creationId xmlns:a16="http://schemas.microsoft.com/office/drawing/2014/main" id="{E06074DB-05AE-EE0C-7687-449A90E43AD2}"/>
              </a:ext>
            </a:extLst>
          </p:cNvPr>
          <p:cNvCxnSpPr>
            <a:cxnSpLocks/>
            <a:stCxn id="8" idx="0"/>
            <a:endCxn id="12" idx="1"/>
          </p:cNvCxnSpPr>
          <p:nvPr/>
        </p:nvCxnSpPr>
        <p:spPr>
          <a:xfrm flipV="1">
            <a:off x="6317081" y="2894070"/>
            <a:ext cx="410452" cy="433462"/>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29" name="Straight Arrow Connector 28">
            <a:extLst>
              <a:ext uri="{FF2B5EF4-FFF2-40B4-BE49-F238E27FC236}">
                <a16:creationId xmlns:a16="http://schemas.microsoft.com/office/drawing/2014/main" id="{2A9F3453-C33D-5D72-F984-7373E9336F28}"/>
              </a:ext>
            </a:extLst>
          </p:cNvPr>
          <p:cNvCxnSpPr>
            <a:endCxn id="12" idx="1"/>
          </p:cNvCxnSpPr>
          <p:nvPr/>
        </p:nvCxnSpPr>
        <p:spPr>
          <a:xfrm flipV="1">
            <a:off x="6200379" y="2894070"/>
            <a:ext cx="527154" cy="429454"/>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30" name="Straight Arrow Connector 29">
            <a:extLst>
              <a:ext uri="{FF2B5EF4-FFF2-40B4-BE49-F238E27FC236}">
                <a16:creationId xmlns:a16="http://schemas.microsoft.com/office/drawing/2014/main" id="{D2CEB7A4-BFE3-4E2F-2B75-162FDAD26ED3}"/>
              </a:ext>
            </a:extLst>
          </p:cNvPr>
          <p:cNvCxnSpPr>
            <a:endCxn id="12" idx="1"/>
          </p:cNvCxnSpPr>
          <p:nvPr/>
        </p:nvCxnSpPr>
        <p:spPr>
          <a:xfrm flipV="1">
            <a:off x="6065684" y="2894070"/>
            <a:ext cx="661849" cy="429454"/>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graphicFrame>
        <p:nvGraphicFramePr>
          <p:cNvPr id="31" name="Table 30">
            <a:extLst>
              <a:ext uri="{FF2B5EF4-FFF2-40B4-BE49-F238E27FC236}">
                <a16:creationId xmlns:a16="http://schemas.microsoft.com/office/drawing/2014/main" id="{26EEEA9F-30AA-88A7-B832-1F582C61CAB9}"/>
              </a:ext>
            </a:extLst>
          </p:cNvPr>
          <p:cNvGraphicFramePr>
            <a:graphicFrameLocks noGrp="1"/>
          </p:cNvGraphicFramePr>
          <p:nvPr>
            <p:extLst>
              <p:ext uri="{D42A27DB-BD31-4B8C-83A1-F6EECF244321}">
                <p14:modId xmlns:p14="http://schemas.microsoft.com/office/powerpoint/2010/main" val="4082153624"/>
              </p:ext>
            </p:extLst>
          </p:nvPr>
        </p:nvGraphicFramePr>
        <p:xfrm>
          <a:off x="5468938" y="4070964"/>
          <a:ext cx="1800000" cy="1440000"/>
        </p:xfrm>
        <a:graphic>
          <a:graphicData uri="http://schemas.openxmlformats.org/drawingml/2006/table">
            <a:tbl>
              <a:tblPr>
                <a:tableStyleId>{5C22544A-7EE6-4342-B048-85BDC9FD1C3A}</a:tableStyleId>
              </a:tblPr>
              <a:tblGrid>
                <a:gridCol w="360000">
                  <a:extLst>
                    <a:ext uri="{9D8B030D-6E8A-4147-A177-3AD203B41FA5}">
                      <a16:colId xmlns:a16="http://schemas.microsoft.com/office/drawing/2014/main" val="1907871176"/>
                    </a:ext>
                  </a:extLst>
                </a:gridCol>
                <a:gridCol w="360000">
                  <a:extLst>
                    <a:ext uri="{9D8B030D-6E8A-4147-A177-3AD203B41FA5}">
                      <a16:colId xmlns:a16="http://schemas.microsoft.com/office/drawing/2014/main" val="4120050668"/>
                    </a:ext>
                  </a:extLst>
                </a:gridCol>
                <a:gridCol w="360000">
                  <a:extLst>
                    <a:ext uri="{9D8B030D-6E8A-4147-A177-3AD203B41FA5}">
                      <a16:colId xmlns:a16="http://schemas.microsoft.com/office/drawing/2014/main" val="1435405288"/>
                    </a:ext>
                  </a:extLst>
                </a:gridCol>
                <a:gridCol w="360000">
                  <a:extLst>
                    <a:ext uri="{9D8B030D-6E8A-4147-A177-3AD203B41FA5}">
                      <a16:colId xmlns:a16="http://schemas.microsoft.com/office/drawing/2014/main" val="1869325926"/>
                    </a:ext>
                  </a:extLst>
                </a:gridCol>
                <a:gridCol w="360000">
                  <a:extLst>
                    <a:ext uri="{9D8B030D-6E8A-4147-A177-3AD203B41FA5}">
                      <a16:colId xmlns:a16="http://schemas.microsoft.com/office/drawing/2014/main" val="3643702185"/>
                    </a:ext>
                  </a:extLst>
                </a:gridCol>
              </a:tblGrid>
              <a:tr h="360000">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extLst>
                  <a:ext uri="{0D108BD9-81ED-4DB2-BD59-A6C34878D82A}">
                    <a16:rowId xmlns:a16="http://schemas.microsoft.com/office/drawing/2014/main" val="428905799"/>
                  </a:ext>
                </a:extLst>
              </a:tr>
              <a:tr h="360000">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extLst>
                  <a:ext uri="{0D108BD9-81ED-4DB2-BD59-A6C34878D82A}">
                    <a16:rowId xmlns:a16="http://schemas.microsoft.com/office/drawing/2014/main" val="3567759535"/>
                  </a:ext>
                </a:extLst>
              </a:tr>
              <a:tr h="360000">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extLst>
                  <a:ext uri="{0D108BD9-81ED-4DB2-BD59-A6C34878D82A}">
                    <a16:rowId xmlns:a16="http://schemas.microsoft.com/office/drawing/2014/main" val="213781792"/>
                  </a:ext>
                </a:extLst>
              </a:tr>
              <a:tr h="360000">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rgbClr val="0F0F11"/>
                      </a:solidFill>
                      <a:prstDash val="solid"/>
                      <a:round/>
                      <a:headEnd type="none" w="med" len="med"/>
                      <a:tailEnd type="none" w="med" len="med"/>
                    </a:lnL>
                    <a:lnR w="12700" cap="flat" cmpd="sng" algn="ctr">
                      <a:solidFill>
                        <a:srgbClr val="0F0F11"/>
                      </a:solidFill>
                      <a:prstDash val="solid"/>
                      <a:round/>
                      <a:headEnd type="none" w="med" len="med"/>
                      <a:tailEnd type="none" w="med" len="med"/>
                    </a:lnR>
                    <a:lnT w="12700" cap="flat" cmpd="sng" algn="ctr">
                      <a:solidFill>
                        <a:srgbClr val="0F0F11"/>
                      </a:solidFill>
                      <a:prstDash val="solid"/>
                      <a:round/>
                      <a:headEnd type="none" w="med" len="med"/>
                      <a:tailEnd type="none" w="med" len="med"/>
                    </a:lnT>
                    <a:lnB w="12700" cap="flat" cmpd="sng" algn="ctr">
                      <a:solidFill>
                        <a:srgbClr val="0F0F11"/>
                      </a:solidFill>
                      <a:prstDash val="solid"/>
                      <a:round/>
                      <a:headEnd type="none" w="med" len="med"/>
                      <a:tailEnd type="none" w="med" len="med"/>
                    </a:lnB>
                    <a:noFill/>
                  </a:tcPr>
                </a:tc>
                <a:extLst>
                  <a:ext uri="{0D108BD9-81ED-4DB2-BD59-A6C34878D82A}">
                    <a16:rowId xmlns:a16="http://schemas.microsoft.com/office/drawing/2014/main" val="2040506786"/>
                  </a:ext>
                </a:extLst>
              </a:tr>
            </a:tbl>
          </a:graphicData>
        </a:graphic>
      </p:graphicFrame>
      <p:sp>
        <p:nvSpPr>
          <p:cNvPr id="32" name="Rectangle 31">
            <a:extLst>
              <a:ext uri="{FF2B5EF4-FFF2-40B4-BE49-F238E27FC236}">
                <a16:creationId xmlns:a16="http://schemas.microsoft.com/office/drawing/2014/main" id="{B4BC59B6-9BA6-1FE8-C59A-38C077A9A2E3}"/>
              </a:ext>
            </a:extLst>
          </p:cNvPr>
          <p:cNvSpPr/>
          <p:nvPr/>
        </p:nvSpPr>
        <p:spPr>
          <a:xfrm>
            <a:off x="5456306" y="4070964"/>
            <a:ext cx="360000" cy="360000"/>
          </a:xfrm>
          <a:prstGeom prst="rect">
            <a:avLst/>
          </a:prstGeom>
          <a:solidFill>
            <a:schemeClr val="bg2">
              <a:lumMod val="7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0C941BED-07EE-ED98-AC99-4C2FAB6B986A}"/>
              </a:ext>
            </a:extLst>
          </p:cNvPr>
          <p:cNvSpPr/>
          <p:nvPr/>
        </p:nvSpPr>
        <p:spPr>
          <a:xfrm>
            <a:off x="5816306" y="4070964"/>
            <a:ext cx="360000" cy="360000"/>
          </a:xfrm>
          <a:prstGeom prst="rect">
            <a:avLst/>
          </a:prstGeom>
          <a:solidFill>
            <a:schemeClr val="tx2"/>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E0989853-428C-9363-9A74-8C8A5E09B4DE}"/>
              </a:ext>
            </a:extLst>
          </p:cNvPr>
          <p:cNvSpPr/>
          <p:nvPr/>
        </p:nvSpPr>
        <p:spPr>
          <a:xfrm>
            <a:off x="6176306" y="4070964"/>
            <a:ext cx="360000" cy="360000"/>
          </a:xfrm>
          <a:prstGeom prst="rect">
            <a:avLst/>
          </a:prstGeom>
          <a:solidFill>
            <a:schemeClr val="bg2">
              <a:lumMod val="50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BDDEFF25-BC70-4373-1E46-6867D1884A6E}"/>
              </a:ext>
            </a:extLst>
          </p:cNvPr>
          <p:cNvSpPr/>
          <p:nvPr/>
        </p:nvSpPr>
        <p:spPr>
          <a:xfrm>
            <a:off x="6536306" y="4070964"/>
            <a:ext cx="360000" cy="360000"/>
          </a:xfrm>
          <a:prstGeom prst="rect">
            <a:avLst/>
          </a:prstGeom>
          <a:solidFill>
            <a:schemeClr val="bg1">
              <a:lumMod val="9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D2498440-E425-6DAD-8091-9ECC5BC65325}"/>
              </a:ext>
            </a:extLst>
          </p:cNvPr>
          <p:cNvSpPr/>
          <p:nvPr/>
        </p:nvSpPr>
        <p:spPr>
          <a:xfrm>
            <a:off x="6896306" y="4070964"/>
            <a:ext cx="360000" cy="360000"/>
          </a:xfrm>
          <a:prstGeom prst="rect">
            <a:avLst/>
          </a:prstGeom>
          <a:solidFill>
            <a:schemeClr val="bg2">
              <a:lumMod val="7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7" name="Straight Arrow Connector 36">
            <a:extLst>
              <a:ext uri="{FF2B5EF4-FFF2-40B4-BE49-F238E27FC236}">
                <a16:creationId xmlns:a16="http://schemas.microsoft.com/office/drawing/2014/main" id="{CF3FEF21-7EF4-1653-77CE-43AB54204982}"/>
              </a:ext>
            </a:extLst>
          </p:cNvPr>
          <p:cNvCxnSpPr/>
          <p:nvPr/>
        </p:nvCxnSpPr>
        <p:spPr>
          <a:xfrm>
            <a:off x="6295827" y="2362385"/>
            <a:ext cx="113602" cy="956286"/>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F17DF77F-76C5-3C63-ACAC-0F5299AEE5A3}"/>
              </a:ext>
            </a:extLst>
          </p:cNvPr>
          <p:cNvCxnSpPr/>
          <p:nvPr/>
        </p:nvCxnSpPr>
        <p:spPr>
          <a:xfrm>
            <a:off x="6295827" y="2362385"/>
            <a:ext cx="21254" cy="96399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03C45B8E-3A58-F280-4A0A-09AE7ACD9AF0}"/>
              </a:ext>
            </a:extLst>
          </p:cNvPr>
          <p:cNvCxnSpPr/>
          <p:nvPr/>
        </p:nvCxnSpPr>
        <p:spPr>
          <a:xfrm>
            <a:off x="6295827" y="2362385"/>
            <a:ext cx="230764" cy="94414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0B26DFF6-D7B3-8EA7-D605-F95398CB6993}"/>
              </a:ext>
            </a:extLst>
          </p:cNvPr>
          <p:cNvCxnSpPr/>
          <p:nvPr/>
        </p:nvCxnSpPr>
        <p:spPr>
          <a:xfrm flipH="1">
            <a:off x="6200379" y="2362406"/>
            <a:ext cx="94346" cy="962338"/>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033E5080-765C-90F0-2D46-D1F2B1FF4E12}"/>
              </a:ext>
            </a:extLst>
          </p:cNvPr>
          <p:cNvCxnSpPr/>
          <p:nvPr/>
        </p:nvCxnSpPr>
        <p:spPr>
          <a:xfrm flipH="1">
            <a:off x="6063961" y="2376162"/>
            <a:ext cx="230764" cy="94414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F2C35662-525B-0CA5-CE54-AA417DC290BD}"/>
              </a:ext>
            </a:extLst>
          </p:cNvPr>
          <p:cNvCxnSpPr/>
          <p:nvPr/>
        </p:nvCxnSpPr>
        <p:spPr>
          <a:xfrm flipV="1">
            <a:off x="6532235" y="2891602"/>
            <a:ext cx="193846" cy="427434"/>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43" name="Straight Arrow Connector 42">
            <a:extLst>
              <a:ext uri="{FF2B5EF4-FFF2-40B4-BE49-F238E27FC236}">
                <a16:creationId xmlns:a16="http://schemas.microsoft.com/office/drawing/2014/main" id="{848F021A-B72A-E0FE-323E-697507A1A5E4}"/>
              </a:ext>
            </a:extLst>
          </p:cNvPr>
          <p:cNvCxnSpPr/>
          <p:nvPr/>
        </p:nvCxnSpPr>
        <p:spPr>
          <a:xfrm flipV="1">
            <a:off x="6412615" y="2891602"/>
            <a:ext cx="313466" cy="426602"/>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44" name="Straight Arrow Connector 43">
            <a:extLst>
              <a:ext uri="{FF2B5EF4-FFF2-40B4-BE49-F238E27FC236}">
                <a16:creationId xmlns:a16="http://schemas.microsoft.com/office/drawing/2014/main" id="{170836EC-86E4-1FBA-4DC3-C350FD131648}"/>
              </a:ext>
            </a:extLst>
          </p:cNvPr>
          <p:cNvCxnSpPr/>
          <p:nvPr/>
        </p:nvCxnSpPr>
        <p:spPr>
          <a:xfrm flipV="1">
            <a:off x="6317081" y="2891602"/>
            <a:ext cx="409000" cy="434773"/>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45" name="Straight Arrow Connector 44">
            <a:extLst>
              <a:ext uri="{FF2B5EF4-FFF2-40B4-BE49-F238E27FC236}">
                <a16:creationId xmlns:a16="http://schemas.microsoft.com/office/drawing/2014/main" id="{11331EA7-A042-1B6D-8B93-523E09FB71B0}"/>
              </a:ext>
            </a:extLst>
          </p:cNvPr>
          <p:cNvCxnSpPr/>
          <p:nvPr/>
        </p:nvCxnSpPr>
        <p:spPr>
          <a:xfrm flipV="1">
            <a:off x="6200379" y="2891602"/>
            <a:ext cx="525702" cy="430764"/>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115" name="Straight Arrow Connector 114">
            <a:extLst>
              <a:ext uri="{FF2B5EF4-FFF2-40B4-BE49-F238E27FC236}">
                <a16:creationId xmlns:a16="http://schemas.microsoft.com/office/drawing/2014/main" id="{31D743B8-CA8A-DF62-5BDE-DE47D9ECD564}"/>
              </a:ext>
            </a:extLst>
          </p:cNvPr>
          <p:cNvCxnSpPr/>
          <p:nvPr/>
        </p:nvCxnSpPr>
        <p:spPr>
          <a:xfrm flipV="1">
            <a:off x="6065684" y="2891602"/>
            <a:ext cx="660397" cy="430764"/>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sp>
        <p:nvSpPr>
          <p:cNvPr id="116" name="Rectangle 115">
            <a:extLst>
              <a:ext uri="{FF2B5EF4-FFF2-40B4-BE49-F238E27FC236}">
                <a16:creationId xmlns:a16="http://schemas.microsoft.com/office/drawing/2014/main" id="{E747C76D-9186-5DFD-908C-F67591DA779A}"/>
              </a:ext>
            </a:extLst>
          </p:cNvPr>
          <p:cNvSpPr/>
          <p:nvPr/>
        </p:nvSpPr>
        <p:spPr>
          <a:xfrm>
            <a:off x="5456306" y="4426503"/>
            <a:ext cx="360000" cy="360000"/>
          </a:xfrm>
          <a:prstGeom prst="rect">
            <a:avLst/>
          </a:prstGeom>
          <a:solidFill>
            <a:schemeClr val="bg1">
              <a:lumMod val="8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7" name="Rectangle 116">
            <a:extLst>
              <a:ext uri="{FF2B5EF4-FFF2-40B4-BE49-F238E27FC236}">
                <a16:creationId xmlns:a16="http://schemas.microsoft.com/office/drawing/2014/main" id="{99EAC302-0316-A153-85CB-3656A5AEEB17}"/>
              </a:ext>
            </a:extLst>
          </p:cNvPr>
          <p:cNvSpPr/>
          <p:nvPr/>
        </p:nvSpPr>
        <p:spPr>
          <a:xfrm>
            <a:off x="5816306" y="4426503"/>
            <a:ext cx="360000" cy="360000"/>
          </a:xfrm>
          <a:prstGeom prst="rect">
            <a:avLst/>
          </a:prstGeom>
          <a:solidFill>
            <a:schemeClr val="bg2">
              <a:lumMod val="50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Rectangle 117">
            <a:extLst>
              <a:ext uri="{FF2B5EF4-FFF2-40B4-BE49-F238E27FC236}">
                <a16:creationId xmlns:a16="http://schemas.microsoft.com/office/drawing/2014/main" id="{24740377-77F0-85EC-CE39-26FB7A158A5E}"/>
              </a:ext>
            </a:extLst>
          </p:cNvPr>
          <p:cNvSpPr/>
          <p:nvPr/>
        </p:nvSpPr>
        <p:spPr>
          <a:xfrm>
            <a:off x="6176306" y="4426503"/>
            <a:ext cx="360000" cy="360000"/>
          </a:xfrm>
          <a:prstGeom prst="rect">
            <a:avLst/>
          </a:prstGeom>
          <a:solidFill>
            <a:schemeClr val="bg1">
              <a:lumMod val="9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9" name="Rectangle 118">
            <a:extLst>
              <a:ext uri="{FF2B5EF4-FFF2-40B4-BE49-F238E27FC236}">
                <a16:creationId xmlns:a16="http://schemas.microsoft.com/office/drawing/2014/main" id="{D80B2475-3E87-69DE-75BE-C50F5E5634D1}"/>
              </a:ext>
            </a:extLst>
          </p:cNvPr>
          <p:cNvSpPr/>
          <p:nvPr/>
        </p:nvSpPr>
        <p:spPr>
          <a:xfrm>
            <a:off x="6536306" y="4426503"/>
            <a:ext cx="360000" cy="360000"/>
          </a:xfrm>
          <a:prstGeom prst="rect">
            <a:avLst/>
          </a:prstGeom>
          <a:solidFill>
            <a:schemeClr val="bg2">
              <a:lumMod val="7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1" name="Rectangle 120">
            <a:extLst>
              <a:ext uri="{FF2B5EF4-FFF2-40B4-BE49-F238E27FC236}">
                <a16:creationId xmlns:a16="http://schemas.microsoft.com/office/drawing/2014/main" id="{D1E9F9B8-4C8C-FDD3-3368-A61BC31164C6}"/>
              </a:ext>
            </a:extLst>
          </p:cNvPr>
          <p:cNvSpPr/>
          <p:nvPr/>
        </p:nvSpPr>
        <p:spPr>
          <a:xfrm>
            <a:off x="6896306" y="4426503"/>
            <a:ext cx="360000" cy="360000"/>
          </a:xfrm>
          <a:prstGeom prst="rect">
            <a:avLst/>
          </a:prstGeom>
          <a:solidFill>
            <a:schemeClr val="bg2">
              <a:lumMod val="50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6" name="Straight Arrow Connector 125">
            <a:extLst>
              <a:ext uri="{FF2B5EF4-FFF2-40B4-BE49-F238E27FC236}">
                <a16:creationId xmlns:a16="http://schemas.microsoft.com/office/drawing/2014/main" id="{68E4018A-F616-15BF-7570-8708181B15CD}"/>
              </a:ext>
            </a:extLst>
          </p:cNvPr>
          <p:cNvCxnSpPr/>
          <p:nvPr/>
        </p:nvCxnSpPr>
        <p:spPr>
          <a:xfrm>
            <a:off x="6295827" y="2361911"/>
            <a:ext cx="113602" cy="956286"/>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7" name="Straight Arrow Connector 126">
            <a:extLst>
              <a:ext uri="{FF2B5EF4-FFF2-40B4-BE49-F238E27FC236}">
                <a16:creationId xmlns:a16="http://schemas.microsoft.com/office/drawing/2014/main" id="{DEA68A17-1737-6D3E-29E8-37F350C72339}"/>
              </a:ext>
            </a:extLst>
          </p:cNvPr>
          <p:cNvCxnSpPr/>
          <p:nvPr/>
        </p:nvCxnSpPr>
        <p:spPr>
          <a:xfrm>
            <a:off x="6295827" y="2361911"/>
            <a:ext cx="21254" cy="96399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8" name="Straight Arrow Connector 127">
            <a:extLst>
              <a:ext uri="{FF2B5EF4-FFF2-40B4-BE49-F238E27FC236}">
                <a16:creationId xmlns:a16="http://schemas.microsoft.com/office/drawing/2014/main" id="{6B6ED559-C341-4B2D-F570-7ADC31CE9946}"/>
              </a:ext>
            </a:extLst>
          </p:cNvPr>
          <p:cNvCxnSpPr/>
          <p:nvPr/>
        </p:nvCxnSpPr>
        <p:spPr>
          <a:xfrm>
            <a:off x="6295827" y="2361911"/>
            <a:ext cx="230764" cy="94414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9" name="Straight Arrow Connector 128">
            <a:extLst>
              <a:ext uri="{FF2B5EF4-FFF2-40B4-BE49-F238E27FC236}">
                <a16:creationId xmlns:a16="http://schemas.microsoft.com/office/drawing/2014/main" id="{82D189E3-81D0-CE1F-CFB7-A3C979E25BDD}"/>
              </a:ext>
            </a:extLst>
          </p:cNvPr>
          <p:cNvCxnSpPr/>
          <p:nvPr/>
        </p:nvCxnSpPr>
        <p:spPr>
          <a:xfrm flipH="1">
            <a:off x="6200379" y="2361932"/>
            <a:ext cx="94346" cy="962338"/>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0" name="Straight Arrow Connector 129">
            <a:extLst>
              <a:ext uri="{FF2B5EF4-FFF2-40B4-BE49-F238E27FC236}">
                <a16:creationId xmlns:a16="http://schemas.microsoft.com/office/drawing/2014/main" id="{94127DB2-C984-A788-1B6B-EFA84A22F017}"/>
              </a:ext>
            </a:extLst>
          </p:cNvPr>
          <p:cNvCxnSpPr/>
          <p:nvPr/>
        </p:nvCxnSpPr>
        <p:spPr>
          <a:xfrm flipH="1">
            <a:off x="6063961" y="2375688"/>
            <a:ext cx="230764" cy="94414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1" name="Straight Arrow Connector 130">
            <a:extLst>
              <a:ext uri="{FF2B5EF4-FFF2-40B4-BE49-F238E27FC236}">
                <a16:creationId xmlns:a16="http://schemas.microsoft.com/office/drawing/2014/main" id="{D025E821-90F5-DD2F-DBB6-1101EAFB5E0C}"/>
              </a:ext>
            </a:extLst>
          </p:cNvPr>
          <p:cNvCxnSpPr/>
          <p:nvPr/>
        </p:nvCxnSpPr>
        <p:spPr>
          <a:xfrm flipV="1">
            <a:off x="6532235" y="2891128"/>
            <a:ext cx="193846" cy="427434"/>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132" name="Straight Arrow Connector 131">
            <a:extLst>
              <a:ext uri="{FF2B5EF4-FFF2-40B4-BE49-F238E27FC236}">
                <a16:creationId xmlns:a16="http://schemas.microsoft.com/office/drawing/2014/main" id="{458DCDD6-DCEB-E387-07D4-85FD08AF460C}"/>
              </a:ext>
            </a:extLst>
          </p:cNvPr>
          <p:cNvCxnSpPr/>
          <p:nvPr/>
        </p:nvCxnSpPr>
        <p:spPr>
          <a:xfrm flipV="1">
            <a:off x="6412615" y="2891128"/>
            <a:ext cx="313466" cy="426602"/>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133" name="Straight Arrow Connector 132">
            <a:extLst>
              <a:ext uri="{FF2B5EF4-FFF2-40B4-BE49-F238E27FC236}">
                <a16:creationId xmlns:a16="http://schemas.microsoft.com/office/drawing/2014/main" id="{CFC105C5-75D9-00FF-3C74-0061FEB3C46B}"/>
              </a:ext>
            </a:extLst>
          </p:cNvPr>
          <p:cNvCxnSpPr/>
          <p:nvPr/>
        </p:nvCxnSpPr>
        <p:spPr>
          <a:xfrm flipV="1">
            <a:off x="6317081" y="2891128"/>
            <a:ext cx="409000" cy="434773"/>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134" name="Straight Arrow Connector 133">
            <a:extLst>
              <a:ext uri="{FF2B5EF4-FFF2-40B4-BE49-F238E27FC236}">
                <a16:creationId xmlns:a16="http://schemas.microsoft.com/office/drawing/2014/main" id="{D4457CA6-1A5F-B7C1-2882-EBD20E03B3E0}"/>
              </a:ext>
            </a:extLst>
          </p:cNvPr>
          <p:cNvCxnSpPr/>
          <p:nvPr/>
        </p:nvCxnSpPr>
        <p:spPr>
          <a:xfrm flipV="1">
            <a:off x="6200379" y="2891128"/>
            <a:ext cx="525702" cy="430764"/>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135" name="Straight Arrow Connector 134">
            <a:extLst>
              <a:ext uri="{FF2B5EF4-FFF2-40B4-BE49-F238E27FC236}">
                <a16:creationId xmlns:a16="http://schemas.microsoft.com/office/drawing/2014/main" id="{6E116385-1652-808F-6D63-A094C56E1C4F}"/>
              </a:ext>
            </a:extLst>
          </p:cNvPr>
          <p:cNvCxnSpPr/>
          <p:nvPr/>
        </p:nvCxnSpPr>
        <p:spPr>
          <a:xfrm flipV="1">
            <a:off x="6065684" y="2891128"/>
            <a:ext cx="660397" cy="430764"/>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sp>
        <p:nvSpPr>
          <p:cNvPr id="136" name="Rectangle 135">
            <a:extLst>
              <a:ext uri="{FF2B5EF4-FFF2-40B4-BE49-F238E27FC236}">
                <a16:creationId xmlns:a16="http://schemas.microsoft.com/office/drawing/2014/main" id="{D11DFE94-304A-263C-1049-F77CB230BDD6}"/>
              </a:ext>
            </a:extLst>
          </p:cNvPr>
          <p:cNvSpPr/>
          <p:nvPr/>
        </p:nvSpPr>
        <p:spPr>
          <a:xfrm>
            <a:off x="5456306" y="4788733"/>
            <a:ext cx="360000" cy="360000"/>
          </a:xfrm>
          <a:prstGeom prst="rect">
            <a:avLst/>
          </a:prstGeom>
          <a:solidFill>
            <a:schemeClr val="bg2">
              <a:lumMod val="7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7" name="Rectangle 136">
            <a:extLst>
              <a:ext uri="{FF2B5EF4-FFF2-40B4-BE49-F238E27FC236}">
                <a16:creationId xmlns:a16="http://schemas.microsoft.com/office/drawing/2014/main" id="{A1B1739E-9574-99DD-4E28-029FE1B73893}"/>
              </a:ext>
            </a:extLst>
          </p:cNvPr>
          <p:cNvSpPr/>
          <p:nvPr/>
        </p:nvSpPr>
        <p:spPr>
          <a:xfrm>
            <a:off x="5816306" y="4788733"/>
            <a:ext cx="360000" cy="360000"/>
          </a:xfrm>
          <a:prstGeom prst="rect">
            <a:avLst/>
          </a:prstGeom>
          <a:solidFill>
            <a:srgbClr val="303030"/>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8" name="Rectangle 137">
            <a:extLst>
              <a:ext uri="{FF2B5EF4-FFF2-40B4-BE49-F238E27FC236}">
                <a16:creationId xmlns:a16="http://schemas.microsoft.com/office/drawing/2014/main" id="{DF30656D-0112-8A34-E420-E1C1C9F8ADC6}"/>
              </a:ext>
            </a:extLst>
          </p:cNvPr>
          <p:cNvSpPr/>
          <p:nvPr/>
        </p:nvSpPr>
        <p:spPr>
          <a:xfrm>
            <a:off x="6176306" y="4788733"/>
            <a:ext cx="360000" cy="360000"/>
          </a:xfrm>
          <a:prstGeom prst="rect">
            <a:avLst/>
          </a:prstGeom>
          <a:solidFill>
            <a:schemeClr val="bg1">
              <a:lumMod val="6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9" name="Rectangle 138">
            <a:extLst>
              <a:ext uri="{FF2B5EF4-FFF2-40B4-BE49-F238E27FC236}">
                <a16:creationId xmlns:a16="http://schemas.microsoft.com/office/drawing/2014/main" id="{55DEA092-3BCB-5F32-1BDB-7EA8CF59FFC0}"/>
              </a:ext>
            </a:extLst>
          </p:cNvPr>
          <p:cNvSpPr/>
          <p:nvPr/>
        </p:nvSpPr>
        <p:spPr>
          <a:xfrm>
            <a:off x="6536306" y="4788733"/>
            <a:ext cx="360000" cy="360000"/>
          </a:xfrm>
          <a:prstGeom prst="rect">
            <a:avLst/>
          </a:prstGeom>
          <a:solidFill>
            <a:schemeClr val="bg1">
              <a:lumMod val="9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0" name="Rectangle 139">
            <a:extLst>
              <a:ext uri="{FF2B5EF4-FFF2-40B4-BE49-F238E27FC236}">
                <a16:creationId xmlns:a16="http://schemas.microsoft.com/office/drawing/2014/main" id="{7151E14C-FEAC-5C90-6748-1A9E272D673B}"/>
              </a:ext>
            </a:extLst>
          </p:cNvPr>
          <p:cNvSpPr/>
          <p:nvPr/>
        </p:nvSpPr>
        <p:spPr>
          <a:xfrm>
            <a:off x="6896306" y="4788733"/>
            <a:ext cx="360000" cy="360000"/>
          </a:xfrm>
          <a:prstGeom prst="rect">
            <a:avLst/>
          </a:prstGeom>
          <a:solidFill>
            <a:schemeClr val="bg2">
              <a:lumMod val="7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41" name="Straight Arrow Connector 140">
            <a:extLst>
              <a:ext uri="{FF2B5EF4-FFF2-40B4-BE49-F238E27FC236}">
                <a16:creationId xmlns:a16="http://schemas.microsoft.com/office/drawing/2014/main" id="{BAB08F97-256F-3CF3-7367-00A156102059}"/>
              </a:ext>
            </a:extLst>
          </p:cNvPr>
          <p:cNvCxnSpPr/>
          <p:nvPr/>
        </p:nvCxnSpPr>
        <p:spPr>
          <a:xfrm>
            <a:off x="6295827" y="2372870"/>
            <a:ext cx="113602" cy="956286"/>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2" name="Straight Arrow Connector 141">
            <a:extLst>
              <a:ext uri="{FF2B5EF4-FFF2-40B4-BE49-F238E27FC236}">
                <a16:creationId xmlns:a16="http://schemas.microsoft.com/office/drawing/2014/main" id="{F1C20B9D-EA36-81A9-D19D-A38DC361F34E}"/>
              </a:ext>
            </a:extLst>
          </p:cNvPr>
          <p:cNvCxnSpPr/>
          <p:nvPr/>
        </p:nvCxnSpPr>
        <p:spPr>
          <a:xfrm>
            <a:off x="6295827" y="2372870"/>
            <a:ext cx="21254" cy="96399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3" name="Straight Arrow Connector 142">
            <a:extLst>
              <a:ext uri="{FF2B5EF4-FFF2-40B4-BE49-F238E27FC236}">
                <a16:creationId xmlns:a16="http://schemas.microsoft.com/office/drawing/2014/main" id="{102A721E-6E56-CD56-2FAA-89564B51D25C}"/>
              </a:ext>
            </a:extLst>
          </p:cNvPr>
          <p:cNvCxnSpPr/>
          <p:nvPr/>
        </p:nvCxnSpPr>
        <p:spPr>
          <a:xfrm>
            <a:off x="6295827" y="2372870"/>
            <a:ext cx="230764" cy="94414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4" name="Straight Arrow Connector 143">
            <a:extLst>
              <a:ext uri="{FF2B5EF4-FFF2-40B4-BE49-F238E27FC236}">
                <a16:creationId xmlns:a16="http://schemas.microsoft.com/office/drawing/2014/main" id="{02DED115-EDE3-D21D-D122-F02D29D1991E}"/>
              </a:ext>
            </a:extLst>
          </p:cNvPr>
          <p:cNvCxnSpPr/>
          <p:nvPr/>
        </p:nvCxnSpPr>
        <p:spPr>
          <a:xfrm flipH="1">
            <a:off x="6200379" y="2372891"/>
            <a:ext cx="94346" cy="962338"/>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5" name="Straight Arrow Connector 144">
            <a:extLst>
              <a:ext uri="{FF2B5EF4-FFF2-40B4-BE49-F238E27FC236}">
                <a16:creationId xmlns:a16="http://schemas.microsoft.com/office/drawing/2014/main" id="{63D6DE5F-B801-39B2-87BB-AD1936EC205F}"/>
              </a:ext>
            </a:extLst>
          </p:cNvPr>
          <p:cNvCxnSpPr/>
          <p:nvPr/>
        </p:nvCxnSpPr>
        <p:spPr>
          <a:xfrm flipH="1">
            <a:off x="6063961" y="2386647"/>
            <a:ext cx="230764" cy="94414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6" name="Straight Arrow Connector 145">
            <a:extLst>
              <a:ext uri="{FF2B5EF4-FFF2-40B4-BE49-F238E27FC236}">
                <a16:creationId xmlns:a16="http://schemas.microsoft.com/office/drawing/2014/main" id="{39A0DE84-FB69-7E57-B3B0-C9BC76F64598}"/>
              </a:ext>
            </a:extLst>
          </p:cNvPr>
          <p:cNvCxnSpPr/>
          <p:nvPr/>
        </p:nvCxnSpPr>
        <p:spPr>
          <a:xfrm flipV="1">
            <a:off x="6532235" y="2902087"/>
            <a:ext cx="193846" cy="427434"/>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147" name="Straight Arrow Connector 146">
            <a:extLst>
              <a:ext uri="{FF2B5EF4-FFF2-40B4-BE49-F238E27FC236}">
                <a16:creationId xmlns:a16="http://schemas.microsoft.com/office/drawing/2014/main" id="{E9BEDD65-A628-76D0-E5DA-CE6F75118318}"/>
              </a:ext>
            </a:extLst>
          </p:cNvPr>
          <p:cNvCxnSpPr/>
          <p:nvPr/>
        </p:nvCxnSpPr>
        <p:spPr>
          <a:xfrm flipV="1">
            <a:off x="6412615" y="2902087"/>
            <a:ext cx="313466" cy="426602"/>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148" name="Straight Arrow Connector 147">
            <a:extLst>
              <a:ext uri="{FF2B5EF4-FFF2-40B4-BE49-F238E27FC236}">
                <a16:creationId xmlns:a16="http://schemas.microsoft.com/office/drawing/2014/main" id="{585921E7-9F79-B168-4B7D-7EFE75B8A142}"/>
              </a:ext>
            </a:extLst>
          </p:cNvPr>
          <p:cNvCxnSpPr/>
          <p:nvPr/>
        </p:nvCxnSpPr>
        <p:spPr>
          <a:xfrm flipV="1">
            <a:off x="6317081" y="2902087"/>
            <a:ext cx="409000" cy="434773"/>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149" name="Straight Arrow Connector 148">
            <a:extLst>
              <a:ext uri="{FF2B5EF4-FFF2-40B4-BE49-F238E27FC236}">
                <a16:creationId xmlns:a16="http://schemas.microsoft.com/office/drawing/2014/main" id="{C04F319D-E6AE-391C-501C-68DF482751A1}"/>
              </a:ext>
            </a:extLst>
          </p:cNvPr>
          <p:cNvCxnSpPr/>
          <p:nvPr/>
        </p:nvCxnSpPr>
        <p:spPr>
          <a:xfrm flipV="1">
            <a:off x="6200379" y="2902087"/>
            <a:ext cx="525702" cy="430764"/>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cxnSp>
        <p:nvCxnSpPr>
          <p:cNvPr id="150" name="Straight Arrow Connector 149">
            <a:extLst>
              <a:ext uri="{FF2B5EF4-FFF2-40B4-BE49-F238E27FC236}">
                <a16:creationId xmlns:a16="http://schemas.microsoft.com/office/drawing/2014/main" id="{20DE0117-5CEC-6D4D-5DF2-3D5F46D10830}"/>
              </a:ext>
            </a:extLst>
          </p:cNvPr>
          <p:cNvCxnSpPr/>
          <p:nvPr/>
        </p:nvCxnSpPr>
        <p:spPr>
          <a:xfrm flipV="1">
            <a:off x="6065684" y="2902087"/>
            <a:ext cx="660397" cy="430764"/>
          </a:xfrm>
          <a:prstGeom prst="straightConnector1">
            <a:avLst/>
          </a:prstGeom>
          <a:ln>
            <a:solidFill>
              <a:schemeClr val="tx1"/>
            </a:solidFill>
            <a:tailEnd type="triangle"/>
          </a:ln>
          <a:effectLst/>
        </p:spPr>
        <p:style>
          <a:lnRef idx="2">
            <a:schemeClr val="dk1"/>
          </a:lnRef>
          <a:fillRef idx="0">
            <a:schemeClr val="dk1"/>
          </a:fillRef>
          <a:effectRef idx="1">
            <a:schemeClr val="dk1"/>
          </a:effectRef>
          <a:fontRef idx="minor">
            <a:schemeClr val="tx1"/>
          </a:fontRef>
        </p:style>
      </p:cxnSp>
      <p:sp>
        <p:nvSpPr>
          <p:cNvPr id="151" name="Rectangle 150">
            <a:extLst>
              <a:ext uri="{FF2B5EF4-FFF2-40B4-BE49-F238E27FC236}">
                <a16:creationId xmlns:a16="http://schemas.microsoft.com/office/drawing/2014/main" id="{CBF4E658-9F6A-B530-A338-3F535785038E}"/>
              </a:ext>
            </a:extLst>
          </p:cNvPr>
          <p:cNvSpPr/>
          <p:nvPr/>
        </p:nvSpPr>
        <p:spPr>
          <a:xfrm>
            <a:off x="5468938" y="5156667"/>
            <a:ext cx="360000" cy="360000"/>
          </a:xfrm>
          <a:prstGeom prst="rect">
            <a:avLst/>
          </a:prstGeom>
          <a:solidFill>
            <a:schemeClr val="tx2">
              <a:lumMod val="75000"/>
              <a:lumOff val="2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2" name="Rectangle 151">
            <a:extLst>
              <a:ext uri="{FF2B5EF4-FFF2-40B4-BE49-F238E27FC236}">
                <a16:creationId xmlns:a16="http://schemas.microsoft.com/office/drawing/2014/main" id="{329E5C56-CAAF-5597-EBC3-17E35A3F28F9}"/>
              </a:ext>
            </a:extLst>
          </p:cNvPr>
          <p:cNvSpPr/>
          <p:nvPr/>
        </p:nvSpPr>
        <p:spPr>
          <a:xfrm>
            <a:off x="5828938" y="5156667"/>
            <a:ext cx="360000" cy="360000"/>
          </a:xfrm>
          <a:prstGeom prst="rect">
            <a:avLst/>
          </a:prstGeom>
          <a:solidFill>
            <a:schemeClr val="bg1">
              <a:lumMod val="6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3" name="Rectangle 152">
            <a:extLst>
              <a:ext uri="{FF2B5EF4-FFF2-40B4-BE49-F238E27FC236}">
                <a16:creationId xmlns:a16="http://schemas.microsoft.com/office/drawing/2014/main" id="{84211359-94E2-C805-31DA-940D7131AEDB}"/>
              </a:ext>
            </a:extLst>
          </p:cNvPr>
          <p:cNvSpPr/>
          <p:nvPr/>
        </p:nvSpPr>
        <p:spPr>
          <a:xfrm>
            <a:off x="6188938" y="5156667"/>
            <a:ext cx="360000" cy="360000"/>
          </a:xfrm>
          <a:prstGeom prst="rect">
            <a:avLst/>
          </a:prstGeom>
          <a:solidFill>
            <a:schemeClr val="bg1">
              <a:lumMod val="6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4" name="Rectangle 153">
            <a:extLst>
              <a:ext uri="{FF2B5EF4-FFF2-40B4-BE49-F238E27FC236}">
                <a16:creationId xmlns:a16="http://schemas.microsoft.com/office/drawing/2014/main" id="{730F4C9F-EC9C-23FD-3298-F409666933F3}"/>
              </a:ext>
            </a:extLst>
          </p:cNvPr>
          <p:cNvSpPr/>
          <p:nvPr/>
        </p:nvSpPr>
        <p:spPr>
          <a:xfrm>
            <a:off x="6548938" y="5156667"/>
            <a:ext cx="360000" cy="360000"/>
          </a:xfrm>
          <a:prstGeom prst="rect">
            <a:avLst/>
          </a:prstGeom>
          <a:solidFill>
            <a:schemeClr val="bg1">
              <a:lumMod val="85000"/>
            </a:schemeClr>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5" name="Rectangle 154">
            <a:extLst>
              <a:ext uri="{FF2B5EF4-FFF2-40B4-BE49-F238E27FC236}">
                <a16:creationId xmlns:a16="http://schemas.microsoft.com/office/drawing/2014/main" id="{BDFDD768-5DA6-118A-3306-5D22881AB3B7}"/>
              </a:ext>
            </a:extLst>
          </p:cNvPr>
          <p:cNvSpPr/>
          <p:nvPr/>
        </p:nvSpPr>
        <p:spPr>
          <a:xfrm>
            <a:off x="6908938" y="5156667"/>
            <a:ext cx="360000" cy="360000"/>
          </a:xfrm>
          <a:prstGeom prst="rect">
            <a:avLst/>
          </a:prstGeom>
          <a:solidFill>
            <a:srgbClr val="303030"/>
          </a:solidFill>
          <a:ln>
            <a:solidFill>
              <a:srgbClr val="0F0F1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56" name="Picture 155">
            <a:extLst>
              <a:ext uri="{FF2B5EF4-FFF2-40B4-BE49-F238E27FC236}">
                <a16:creationId xmlns:a16="http://schemas.microsoft.com/office/drawing/2014/main" id="{C4C27B4C-DDF2-847A-1B0D-6C9CB029132D}"/>
              </a:ext>
            </a:extLst>
          </p:cNvPr>
          <p:cNvPicPr>
            <a:picLocks noChangeAspect="1"/>
          </p:cNvPicPr>
          <p:nvPr/>
        </p:nvPicPr>
        <p:blipFill rotWithShape="1">
          <a:blip r:embed="rId7" cstate="email">
            <a:extLst>
              <a:ext uri="{28A0092B-C50C-407E-A947-70E740481C1C}">
                <a14:useLocalDpi xmlns:a14="http://schemas.microsoft.com/office/drawing/2010/main" val="0"/>
              </a:ext>
            </a:extLst>
          </a:blip>
          <a:srcRect l="-101" r="-1"/>
          <a:stretch/>
        </p:blipFill>
        <p:spPr>
          <a:xfrm>
            <a:off x="5456306" y="4066459"/>
            <a:ext cx="1854476" cy="1469506"/>
          </a:xfrm>
          <a:prstGeom prst="rect">
            <a:avLst/>
          </a:prstGeom>
        </p:spPr>
      </p:pic>
      <p:sp>
        <p:nvSpPr>
          <p:cNvPr id="157" name="TextBox 156">
            <a:extLst>
              <a:ext uri="{FF2B5EF4-FFF2-40B4-BE49-F238E27FC236}">
                <a16:creationId xmlns:a16="http://schemas.microsoft.com/office/drawing/2014/main" id="{464FA6BC-D790-F02F-D671-7BA11F15F456}"/>
              </a:ext>
            </a:extLst>
          </p:cNvPr>
          <p:cNvSpPr txBox="1"/>
          <p:nvPr/>
        </p:nvSpPr>
        <p:spPr>
          <a:xfrm>
            <a:off x="1984810" y="1789486"/>
            <a:ext cx="458507" cy="247220"/>
          </a:xfrm>
          <a:prstGeom prst="rect">
            <a:avLst/>
          </a:prstGeom>
          <a:noFill/>
        </p:spPr>
        <p:txBody>
          <a:bodyPr wrap="square" rtlCol="0">
            <a:spAutoFit/>
          </a:bodyPr>
          <a:lstStyle/>
          <a:p>
            <a:r>
              <a:rPr lang="en-US" sz="1000" b="1" i="1" dirty="0">
                <a:solidFill>
                  <a:srgbClr val="303030"/>
                </a:solidFill>
              </a:rPr>
              <a:t>OM</a:t>
            </a:r>
          </a:p>
        </p:txBody>
      </p:sp>
    </p:spTree>
    <p:extLst>
      <p:ext uri="{BB962C8B-B14F-4D97-AF65-F5344CB8AC3E}">
        <p14:creationId xmlns:p14="http://schemas.microsoft.com/office/powerpoint/2010/main" val="3059253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5"/>
                                        </p:tgtEl>
                                        <p:attrNameLst>
                                          <p:attrName>style.visibility</p:attrName>
                                        </p:attrNameLst>
                                      </p:cBhvr>
                                      <p:to>
                                        <p:strVal val="hidden"/>
                                      </p:to>
                                    </p:set>
                                  </p:childTnLst>
                                </p:cTn>
                              </p:par>
                            </p:childTnLst>
                          </p:cTn>
                        </p:par>
                        <p:par>
                          <p:cTn id="19" fill="hold">
                            <p:stCondLst>
                              <p:cond delay="0"/>
                            </p:stCondLst>
                            <p:childTnLst>
                              <p:par>
                                <p:cTn id="20" presetID="1" presetClass="exit" presetSubtype="0" fill="hold" nodeType="afterEffect">
                                  <p:stCondLst>
                                    <p:cond delay="0"/>
                                  </p:stCondLst>
                                  <p:childTnLst>
                                    <p:set>
                                      <p:cBhvr>
                                        <p:cTn id="21" dur="1" fill="hold">
                                          <p:stCondLst>
                                            <p:cond delay="0"/>
                                          </p:stCondLst>
                                        </p:cTn>
                                        <p:tgtEl>
                                          <p:spTgt spid="24"/>
                                        </p:tgtEl>
                                        <p:attrNameLst>
                                          <p:attrName>style.visibility</p:attrName>
                                        </p:attrNameLst>
                                      </p:cBhvr>
                                      <p:to>
                                        <p:strVal val="hidden"/>
                                      </p:to>
                                    </p:set>
                                  </p:childTnLst>
                                </p:cTn>
                              </p:par>
                            </p:childTnLst>
                          </p:cTn>
                        </p:par>
                        <p:par>
                          <p:cTn id="22" fill="hold">
                            <p:stCondLst>
                              <p:cond delay="0"/>
                            </p:stCondLst>
                            <p:childTnLst>
                              <p:par>
                                <p:cTn id="23" presetID="22" presetClass="entr" presetSubtype="1"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up)">
                                      <p:cBhvr>
                                        <p:cTn id="25" dur="500"/>
                                        <p:tgtEl>
                                          <p:spTgt spid="9"/>
                                        </p:tgtEl>
                                      </p:cBhvr>
                                    </p:animEffect>
                                  </p:childTnLst>
                                </p:cTn>
                              </p:par>
                            </p:childTnLst>
                          </p:cTn>
                        </p:par>
                        <p:par>
                          <p:cTn id="26" fill="hold">
                            <p:stCondLst>
                              <p:cond delay="500"/>
                            </p:stCondLst>
                            <p:childTnLst>
                              <p:par>
                                <p:cTn id="27" presetID="22" presetClass="entr" presetSubtype="4"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childTnLst>
                          </p:cTn>
                        </p:par>
                        <p:par>
                          <p:cTn id="30" fill="hold">
                            <p:stCondLst>
                              <p:cond delay="1000"/>
                            </p:stCondLst>
                            <p:childTnLst>
                              <p:par>
                                <p:cTn id="31" presetID="1" presetClass="entr" presetSubtype="0"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childTnLst>
                          </p:cTn>
                        </p:par>
                        <p:par>
                          <p:cTn id="33" fill="hold">
                            <p:stCondLst>
                              <p:cond delay="1000"/>
                            </p:stCondLst>
                            <p:childTnLst>
                              <p:par>
                                <p:cTn id="34" presetID="1" presetClass="exit" presetSubtype="0" fill="hold" nodeType="afterEffect">
                                  <p:stCondLst>
                                    <p:cond delay="0"/>
                                  </p:stCondLst>
                                  <p:childTnLst>
                                    <p:set>
                                      <p:cBhvr>
                                        <p:cTn id="35" dur="1" fill="hold">
                                          <p:stCondLst>
                                            <p:cond delay="0"/>
                                          </p:stCondLst>
                                        </p:cTn>
                                        <p:tgtEl>
                                          <p:spTgt spid="9"/>
                                        </p:tgtEl>
                                        <p:attrNameLst>
                                          <p:attrName>style.visibility</p:attrName>
                                        </p:attrNameLst>
                                      </p:cBhvr>
                                      <p:to>
                                        <p:strVal val="hidden"/>
                                      </p:to>
                                    </p:set>
                                  </p:childTnLst>
                                </p:cTn>
                              </p:par>
                            </p:childTnLst>
                          </p:cTn>
                        </p:par>
                        <p:par>
                          <p:cTn id="36" fill="hold">
                            <p:stCondLst>
                              <p:cond delay="1000"/>
                            </p:stCondLst>
                            <p:childTnLst>
                              <p:par>
                                <p:cTn id="37" presetID="1" presetClass="exit" presetSubtype="0" fill="hold" nodeType="afterEffect">
                                  <p:stCondLst>
                                    <p:cond delay="0"/>
                                  </p:stCondLst>
                                  <p:childTnLst>
                                    <p:set>
                                      <p:cBhvr>
                                        <p:cTn id="38" dur="1" fill="hold">
                                          <p:stCondLst>
                                            <p:cond delay="0"/>
                                          </p:stCondLst>
                                        </p:cTn>
                                        <p:tgtEl>
                                          <p:spTgt spid="25"/>
                                        </p:tgtEl>
                                        <p:attrNameLst>
                                          <p:attrName>style.visibility</p:attrName>
                                        </p:attrNameLst>
                                      </p:cBhvr>
                                      <p:to>
                                        <p:strVal val="hidden"/>
                                      </p:to>
                                    </p:set>
                                  </p:childTnLst>
                                </p:cTn>
                              </p:par>
                            </p:childTnLst>
                          </p:cTn>
                        </p:par>
                        <p:par>
                          <p:cTn id="39" fill="hold">
                            <p:stCondLst>
                              <p:cond delay="1000"/>
                            </p:stCondLst>
                            <p:childTnLst>
                              <p:par>
                                <p:cTn id="40" presetID="22" presetClass="entr" presetSubtype="1"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up)">
                                      <p:cBhvr>
                                        <p:cTn id="42" dur="500"/>
                                        <p:tgtEl>
                                          <p:spTgt spid="14"/>
                                        </p:tgtEl>
                                      </p:cBhvr>
                                    </p:animEffect>
                                  </p:childTnLst>
                                </p:cTn>
                              </p:par>
                            </p:childTnLst>
                          </p:cTn>
                        </p:par>
                        <p:par>
                          <p:cTn id="43" fill="hold">
                            <p:stCondLst>
                              <p:cond delay="1500"/>
                            </p:stCondLst>
                            <p:childTnLst>
                              <p:par>
                                <p:cTn id="44" presetID="22" presetClass="entr" presetSubtype="4"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down)">
                                      <p:cBhvr>
                                        <p:cTn id="46" dur="500"/>
                                        <p:tgtEl>
                                          <p:spTgt spid="27"/>
                                        </p:tgtEl>
                                      </p:cBhvr>
                                    </p:animEffect>
                                  </p:childTnLst>
                                </p:cTn>
                              </p:par>
                            </p:childTnLst>
                          </p:cTn>
                        </p:par>
                        <p:par>
                          <p:cTn id="47" fill="hold">
                            <p:stCondLst>
                              <p:cond delay="2000"/>
                            </p:stCondLst>
                            <p:childTnLst>
                              <p:par>
                                <p:cTn id="48" presetID="1" presetClass="entr" presetSubtype="0"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childTnLst>
                                </p:cTn>
                              </p:par>
                            </p:childTnLst>
                          </p:cTn>
                        </p:par>
                        <p:par>
                          <p:cTn id="50" fill="hold">
                            <p:stCondLst>
                              <p:cond delay="2000"/>
                            </p:stCondLst>
                            <p:childTnLst>
                              <p:par>
                                <p:cTn id="51" presetID="1" presetClass="exit" presetSubtype="0" fill="hold" nodeType="afterEffect">
                                  <p:stCondLst>
                                    <p:cond delay="0"/>
                                  </p:stCondLst>
                                  <p:childTnLst>
                                    <p:set>
                                      <p:cBhvr>
                                        <p:cTn id="52" dur="1" fill="hold">
                                          <p:stCondLst>
                                            <p:cond delay="0"/>
                                          </p:stCondLst>
                                        </p:cTn>
                                        <p:tgtEl>
                                          <p:spTgt spid="14"/>
                                        </p:tgtEl>
                                        <p:attrNameLst>
                                          <p:attrName>style.visibility</p:attrName>
                                        </p:attrNameLst>
                                      </p:cBhvr>
                                      <p:to>
                                        <p:strVal val="hidden"/>
                                      </p:to>
                                    </p:set>
                                  </p:childTnLst>
                                </p:cTn>
                              </p:par>
                            </p:childTnLst>
                          </p:cTn>
                        </p:par>
                        <p:par>
                          <p:cTn id="53" fill="hold">
                            <p:stCondLst>
                              <p:cond delay="2000"/>
                            </p:stCondLst>
                            <p:childTnLst>
                              <p:par>
                                <p:cTn id="54" presetID="1" presetClass="exit" presetSubtype="0" fill="hold" nodeType="afterEffect">
                                  <p:stCondLst>
                                    <p:cond delay="0"/>
                                  </p:stCondLst>
                                  <p:childTnLst>
                                    <p:set>
                                      <p:cBhvr>
                                        <p:cTn id="55" dur="1" fill="hold">
                                          <p:stCondLst>
                                            <p:cond delay="0"/>
                                          </p:stCondLst>
                                        </p:cTn>
                                        <p:tgtEl>
                                          <p:spTgt spid="27"/>
                                        </p:tgtEl>
                                        <p:attrNameLst>
                                          <p:attrName>style.visibility</p:attrName>
                                        </p:attrNameLst>
                                      </p:cBhvr>
                                      <p:to>
                                        <p:strVal val="hidden"/>
                                      </p:to>
                                    </p:set>
                                  </p:childTnLst>
                                </p:cTn>
                              </p:par>
                            </p:childTnLst>
                          </p:cTn>
                        </p:par>
                        <p:par>
                          <p:cTn id="56" fill="hold">
                            <p:stCondLst>
                              <p:cond delay="2000"/>
                            </p:stCondLst>
                            <p:childTnLst>
                              <p:par>
                                <p:cTn id="57" presetID="22" presetClass="entr" presetSubtype="1"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childTnLst>
                          </p:cTn>
                        </p:par>
                        <p:par>
                          <p:cTn id="60" fill="hold">
                            <p:stCondLst>
                              <p:cond delay="2500"/>
                            </p:stCondLst>
                            <p:childTnLst>
                              <p:par>
                                <p:cTn id="61" presetID="22" presetClass="entr" presetSubtype="4"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childTnLst>
                          </p:cTn>
                        </p:par>
                        <p:par>
                          <p:cTn id="64" fill="hold">
                            <p:stCondLst>
                              <p:cond delay="3000"/>
                            </p:stCondLst>
                            <p:childTnLst>
                              <p:par>
                                <p:cTn id="65" presetID="1" presetClass="entr" presetSubtype="0"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childTnLst>
                                </p:cTn>
                              </p:par>
                            </p:childTnLst>
                          </p:cTn>
                        </p:par>
                        <p:par>
                          <p:cTn id="67" fill="hold">
                            <p:stCondLst>
                              <p:cond delay="3000"/>
                            </p:stCondLst>
                            <p:childTnLst>
                              <p:par>
                                <p:cTn id="68" presetID="1" presetClass="exit" presetSubtype="0" fill="hold" nodeType="afterEffect">
                                  <p:stCondLst>
                                    <p:cond delay="0"/>
                                  </p:stCondLst>
                                  <p:childTnLst>
                                    <p:set>
                                      <p:cBhvr>
                                        <p:cTn id="69" dur="1" fill="hold">
                                          <p:stCondLst>
                                            <p:cond delay="0"/>
                                          </p:stCondLst>
                                        </p:cTn>
                                        <p:tgtEl>
                                          <p:spTgt spid="19"/>
                                        </p:tgtEl>
                                        <p:attrNameLst>
                                          <p:attrName>style.visibility</p:attrName>
                                        </p:attrNameLst>
                                      </p:cBhvr>
                                      <p:to>
                                        <p:strVal val="hidden"/>
                                      </p:to>
                                    </p:set>
                                  </p:childTnLst>
                                </p:cTn>
                              </p:par>
                            </p:childTnLst>
                          </p:cTn>
                        </p:par>
                        <p:par>
                          <p:cTn id="70" fill="hold">
                            <p:stCondLst>
                              <p:cond delay="3000"/>
                            </p:stCondLst>
                            <p:childTnLst>
                              <p:par>
                                <p:cTn id="71" presetID="1" presetClass="exit" presetSubtype="0" fill="hold" nodeType="afterEffect">
                                  <p:stCondLst>
                                    <p:cond delay="0"/>
                                  </p:stCondLst>
                                  <p:childTnLst>
                                    <p:set>
                                      <p:cBhvr>
                                        <p:cTn id="72" dur="1" fill="hold">
                                          <p:stCondLst>
                                            <p:cond delay="0"/>
                                          </p:stCondLst>
                                        </p:cTn>
                                        <p:tgtEl>
                                          <p:spTgt spid="29"/>
                                        </p:tgtEl>
                                        <p:attrNameLst>
                                          <p:attrName>style.visibility</p:attrName>
                                        </p:attrNameLst>
                                      </p:cBhvr>
                                      <p:to>
                                        <p:strVal val="hidden"/>
                                      </p:to>
                                    </p:set>
                                  </p:childTnLst>
                                </p:cTn>
                              </p:par>
                            </p:childTnLst>
                          </p:cTn>
                        </p:par>
                        <p:par>
                          <p:cTn id="73" fill="hold">
                            <p:stCondLst>
                              <p:cond delay="3000"/>
                            </p:stCondLst>
                            <p:childTnLst>
                              <p:par>
                                <p:cTn id="74" presetID="22" presetClass="entr" presetSubtype="1" fill="hold"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up)">
                                      <p:cBhvr>
                                        <p:cTn id="76" dur="500"/>
                                        <p:tgtEl>
                                          <p:spTgt spid="23"/>
                                        </p:tgtEl>
                                      </p:cBhvr>
                                    </p:animEffect>
                                  </p:childTnLst>
                                </p:cTn>
                              </p:par>
                            </p:childTnLst>
                          </p:cTn>
                        </p:par>
                        <p:par>
                          <p:cTn id="77" fill="hold">
                            <p:stCondLst>
                              <p:cond delay="3500"/>
                            </p:stCondLst>
                            <p:childTnLst>
                              <p:par>
                                <p:cTn id="78" presetID="22" presetClass="entr" presetSubtype="4" fill="hold"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down)">
                                      <p:cBhvr>
                                        <p:cTn id="80" dur="500"/>
                                        <p:tgtEl>
                                          <p:spTgt spid="30"/>
                                        </p:tgtEl>
                                      </p:cBhvr>
                                    </p:animEffect>
                                  </p:childTnLst>
                                </p:cTn>
                              </p:par>
                            </p:childTnLst>
                          </p:cTn>
                        </p:par>
                        <p:par>
                          <p:cTn id="81" fill="hold">
                            <p:stCondLst>
                              <p:cond delay="4000"/>
                            </p:stCondLst>
                            <p:childTnLst>
                              <p:par>
                                <p:cTn id="82" presetID="1" presetClass="entr" presetSubtype="0" fill="hold" grpId="0" nodeType="afterEffect">
                                  <p:stCondLst>
                                    <p:cond delay="0"/>
                                  </p:stCondLst>
                                  <p:childTnLst>
                                    <p:set>
                                      <p:cBhvr>
                                        <p:cTn id="83" dur="1" fill="hold">
                                          <p:stCondLst>
                                            <p:cond delay="0"/>
                                          </p:stCondLst>
                                        </p:cTn>
                                        <p:tgtEl>
                                          <p:spTgt spid="36"/>
                                        </p:tgtEl>
                                        <p:attrNameLst>
                                          <p:attrName>style.visibility</p:attrName>
                                        </p:attrNameLst>
                                      </p:cBhvr>
                                      <p:to>
                                        <p:strVal val="visible"/>
                                      </p:to>
                                    </p:set>
                                  </p:childTnLst>
                                </p:cTn>
                              </p:par>
                            </p:childTnLst>
                          </p:cTn>
                        </p:par>
                        <p:par>
                          <p:cTn id="84" fill="hold">
                            <p:stCondLst>
                              <p:cond delay="4000"/>
                            </p:stCondLst>
                            <p:childTnLst>
                              <p:par>
                                <p:cTn id="85" presetID="1" presetClass="exit" presetSubtype="0" fill="hold" nodeType="afterEffect">
                                  <p:stCondLst>
                                    <p:cond delay="0"/>
                                  </p:stCondLst>
                                  <p:childTnLst>
                                    <p:set>
                                      <p:cBhvr>
                                        <p:cTn id="86" dur="1" fill="hold">
                                          <p:stCondLst>
                                            <p:cond delay="0"/>
                                          </p:stCondLst>
                                        </p:cTn>
                                        <p:tgtEl>
                                          <p:spTgt spid="23"/>
                                        </p:tgtEl>
                                        <p:attrNameLst>
                                          <p:attrName>style.visibility</p:attrName>
                                        </p:attrNameLst>
                                      </p:cBhvr>
                                      <p:to>
                                        <p:strVal val="hidden"/>
                                      </p:to>
                                    </p:set>
                                  </p:childTnLst>
                                </p:cTn>
                              </p:par>
                            </p:childTnLst>
                          </p:cTn>
                        </p:par>
                        <p:par>
                          <p:cTn id="87" fill="hold">
                            <p:stCondLst>
                              <p:cond delay="4000"/>
                            </p:stCondLst>
                            <p:childTnLst>
                              <p:par>
                                <p:cTn id="88" presetID="1" presetClass="exit" presetSubtype="0" fill="hold" nodeType="afterEffect">
                                  <p:stCondLst>
                                    <p:cond delay="0"/>
                                  </p:stCondLst>
                                  <p:childTnLst>
                                    <p:set>
                                      <p:cBhvr>
                                        <p:cTn id="89" dur="1" fill="hold">
                                          <p:stCondLst>
                                            <p:cond delay="0"/>
                                          </p:stCondLst>
                                        </p:cTn>
                                        <p:tgtEl>
                                          <p:spTgt spid="30"/>
                                        </p:tgtEl>
                                        <p:attrNameLst>
                                          <p:attrName>style.visibility</p:attrName>
                                        </p:attrNameLst>
                                      </p:cBhvr>
                                      <p:to>
                                        <p:strVal val="hidden"/>
                                      </p:to>
                                    </p:set>
                                  </p:childTnLst>
                                </p:cTn>
                              </p:par>
                            </p:childTnLst>
                          </p:cTn>
                        </p:par>
                        <p:par>
                          <p:cTn id="90" fill="hold">
                            <p:stCondLst>
                              <p:cond delay="4000"/>
                            </p:stCondLst>
                            <p:childTnLst>
                              <p:par>
                                <p:cTn id="91" presetID="22" presetClass="entr" presetSubtype="1" fill="hold" nodeType="after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up)">
                                      <p:cBhvr>
                                        <p:cTn id="93" dur="500"/>
                                        <p:tgtEl>
                                          <p:spTgt spid="39"/>
                                        </p:tgtEl>
                                      </p:cBhvr>
                                    </p:animEffect>
                                  </p:childTnLst>
                                </p:cTn>
                              </p:par>
                            </p:childTnLst>
                          </p:cTn>
                        </p:par>
                        <p:par>
                          <p:cTn id="94" fill="hold">
                            <p:stCondLst>
                              <p:cond delay="4500"/>
                            </p:stCondLst>
                            <p:childTnLst>
                              <p:par>
                                <p:cTn id="95" presetID="22" presetClass="entr" presetSubtype="4" fill="hold" nodeType="after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wipe(down)">
                                      <p:cBhvr>
                                        <p:cTn id="97" dur="500"/>
                                        <p:tgtEl>
                                          <p:spTgt spid="42"/>
                                        </p:tgtEl>
                                      </p:cBhvr>
                                    </p:animEffect>
                                  </p:childTnLst>
                                </p:cTn>
                              </p:par>
                            </p:childTnLst>
                          </p:cTn>
                        </p:par>
                        <p:par>
                          <p:cTn id="98" fill="hold">
                            <p:stCondLst>
                              <p:cond delay="5000"/>
                            </p:stCondLst>
                            <p:childTnLst>
                              <p:par>
                                <p:cTn id="99" presetID="1" presetClass="entr" presetSubtype="0" fill="hold" grpId="0" nodeType="afterEffect">
                                  <p:stCondLst>
                                    <p:cond delay="0"/>
                                  </p:stCondLst>
                                  <p:childTnLst>
                                    <p:set>
                                      <p:cBhvr>
                                        <p:cTn id="100" dur="1" fill="hold">
                                          <p:stCondLst>
                                            <p:cond delay="0"/>
                                          </p:stCondLst>
                                        </p:cTn>
                                        <p:tgtEl>
                                          <p:spTgt spid="116"/>
                                        </p:tgtEl>
                                        <p:attrNameLst>
                                          <p:attrName>style.visibility</p:attrName>
                                        </p:attrNameLst>
                                      </p:cBhvr>
                                      <p:to>
                                        <p:strVal val="visible"/>
                                      </p:to>
                                    </p:set>
                                  </p:childTnLst>
                                </p:cTn>
                              </p:par>
                            </p:childTnLst>
                          </p:cTn>
                        </p:par>
                        <p:par>
                          <p:cTn id="101" fill="hold">
                            <p:stCondLst>
                              <p:cond delay="5000"/>
                            </p:stCondLst>
                            <p:childTnLst>
                              <p:par>
                                <p:cTn id="102" presetID="1" presetClass="exit" presetSubtype="0" fill="hold" nodeType="afterEffect">
                                  <p:stCondLst>
                                    <p:cond delay="0"/>
                                  </p:stCondLst>
                                  <p:childTnLst>
                                    <p:set>
                                      <p:cBhvr>
                                        <p:cTn id="103" dur="1" fill="hold">
                                          <p:stCondLst>
                                            <p:cond delay="0"/>
                                          </p:stCondLst>
                                        </p:cTn>
                                        <p:tgtEl>
                                          <p:spTgt spid="39"/>
                                        </p:tgtEl>
                                        <p:attrNameLst>
                                          <p:attrName>style.visibility</p:attrName>
                                        </p:attrNameLst>
                                      </p:cBhvr>
                                      <p:to>
                                        <p:strVal val="hidden"/>
                                      </p:to>
                                    </p:set>
                                  </p:childTnLst>
                                </p:cTn>
                              </p:par>
                            </p:childTnLst>
                          </p:cTn>
                        </p:par>
                        <p:par>
                          <p:cTn id="104" fill="hold">
                            <p:stCondLst>
                              <p:cond delay="5000"/>
                            </p:stCondLst>
                            <p:childTnLst>
                              <p:par>
                                <p:cTn id="105" presetID="1" presetClass="exit" presetSubtype="0" fill="hold" nodeType="afterEffect">
                                  <p:stCondLst>
                                    <p:cond delay="0"/>
                                  </p:stCondLst>
                                  <p:childTnLst>
                                    <p:set>
                                      <p:cBhvr>
                                        <p:cTn id="106" dur="1" fill="hold">
                                          <p:stCondLst>
                                            <p:cond delay="0"/>
                                          </p:stCondLst>
                                        </p:cTn>
                                        <p:tgtEl>
                                          <p:spTgt spid="42"/>
                                        </p:tgtEl>
                                        <p:attrNameLst>
                                          <p:attrName>style.visibility</p:attrName>
                                        </p:attrNameLst>
                                      </p:cBhvr>
                                      <p:to>
                                        <p:strVal val="hidden"/>
                                      </p:to>
                                    </p:set>
                                  </p:childTnLst>
                                </p:cTn>
                              </p:par>
                            </p:childTnLst>
                          </p:cTn>
                        </p:par>
                        <p:par>
                          <p:cTn id="107" fill="hold">
                            <p:stCondLst>
                              <p:cond delay="5000"/>
                            </p:stCondLst>
                            <p:childTnLst>
                              <p:par>
                                <p:cTn id="108" presetID="22" presetClass="entr" presetSubtype="1" fill="hold" nodeType="afterEffect">
                                  <p:stCondLst>
                                    <p:cond delay="0"/>
                                  </p:stCondLst>
                                  <p:childTnLst>
                                    <p:set>
                                      <p:cBhvr>
                                        <p:cTn id="109" dur="1" fill="hold">
                                          <p:stCondLst>
                                            <p:cond delay="0"/>
                                          </p:stCondLst>
                                        </p:cTn>
                                        <p:tgtEl>
                                          <p:spTgt spid="37"/>
                                        </p:tgtEl>
                                        <p:attrNameLst>
                                          <p:attrName>style.visibility</p:attrName>
                                        </p:attrNameLst>
                                      </p:cBhvr>
                                      <p:to>
                                        <p:strVal val="visible"/>
                                      </p:to>
                                    </p:set>
                                    <p:animEffect transition="in" filter="wipe(up)">
                                      <p:cBhvr>
                                        <p:cTn id="110" dur="500"/>
                                        <p:tgtEl>
                                          <p:spTgt spid="37"/>
                                        </p:tgtEl>
                                      </p:cBhvr>
                                    </p:animEffect>
                                  </p:childTnLst>
                                </p:cTn>
                              </p:par>
                            </p:childTnLst>
                          </p:cTn>
                        </p:par>
                        <p:par>
                          <p:cTn id="111" fill="hold">
                            <p:stCondLst>
                              <p:cond delay="5500"/>
                            </p:stCondLst>
                            <p:childTnLst>
                              <p:par>
                                <p:cTn id="112" presetID="22" presetClass="entr" presetSubtype="4" fill="hold" nodeType="afterEffect">
                                  <p:stCondLst>
                                    <p:cond delay="0"/>
                                  </p:stCondLst>
                                  <p:childTnLst>
                                    <p:set>
                                      <p:cBhvr>
                                        <p:cTn id="113" dur="1" fill="hold">
                                          <p:stCondLst>
                                            <p:cond delay="0"/>
                                          </p:stCondLst>
                                        </p:cTn>
                                        <p:tgtEl>
                                          <p:spTgt spid="43"/>
                                        </p:tgtEl>
                                        <p:attrNameLst>
                                          <p:attrName>style.visibility</p:attrName>
                                        </p:attrNameLst>
                                      </p:cBhvr>
                                      <p:to>
                                        <p:strVal val="visible"/>
                                      </p:to>
                                    </p:set>
                                    <p:animEffect transition="in" filter="wipe(down)">
                                      <p:cBhvr>
                                        <p:cTn id="114" dur="500"/>
                                        <p:tgtEl>
                                          <p:spTgt spid="43"/>
                                        </p:tgtEl>
                                      </p:cBhvr>
                                    </p:animEffect>
                                  </p:childTnLst>
                                </p:cTn>
                              </p:par>
                            </p:childTnLst>
                          </p:cTn>
                        </p:par>
                        <p:par>
                          <p:cTn id="115" fill="hold">
                            <p:stCondLst>
                              <p:cond delay="6000"/>
                            </p:stCondLst>
                            <p:childTnLst>
                              <p:par>
                                <p:cTn id="116" presetID="1" presetClass="entr" presetSubtype="0" fill="hold" grpId="0" nodeType="afterEffect">
                                  <p:stCondLst>
                                    <p:cond delay="0"/>
                                  </p:stCondLst>
                                  <p:childTnLst>
                                    <p:set>
                                      <p:cBhvr>
                                        <p:cTn id="117" dur="1" fill="hold">
                                          <p:stCondLst>
                                            <p:cond delay="0"/>
                                          </p:stCondLst>
                                        </p:cTn>
                                        <p:tgtEl>
                                          <p:spTgt spid="117"/>
                                        </p:tgtEl>
                                        <p:attrNameLst>
                                          <p:attrName>style.visibility</p:attrName>
                                        </p:attrNameLst>
                                      </p:cBhvr>
                                      <p:to>
                                        <p:strVal val="visible"/>
                                      </p:to>
                                    </p:set>
                                  </p:childTnLst>
                                </p:cTn>
                              </p:par>
                            </p:childTnLst>
                          </p:cTn>
                        </p:par>
                        <p:par>
                          <p:cTn id="118" fill="hold">
                            <p:stCondLst>
                              <p:cond delay="6000"/>
                            </p:stCondLst>
                            <p:childTnLst>
                              <p:par>
                                <p:cTn id="119" presetID="1" presetClass="exit" presetSubtype="0" fill="hold" nodeType="afterEffect">
                                  <p:stCondLst>
                                    <p:cond delay="0"/>
                                  </p:stCondLst>
                                  <p:childTnLst>
                                    <p:set>
                                      <p:cBhvr>
                                        <p:cTn id="120" dur="1" fill="hold">
                                          <p:stCondLst>
                                            <p:cond delay="0"/>
                                          </p:stCondLst>
                                        </p:cTn>
                                        <p:tgtEl>
                                          <p:spTgt spid="37"/>
                                        </p:tgtEl>
                                        <p:attrNameLst>
                                          <p:attrName>style.visibility</p:attrName>
                                        </p:attrNameLst>
                                      </p:cBhvr>
                                      <p:to>
                                        <p:strVal val="hidden"/>
                                      </p:to>
                                    </p:set>
                                  </p:childTnLst>
                                </p:cTn>
                              </p:par>
                            </p:childTnLst>
                          </p:cTn>
                        </p:par>
                        <p:par>
                          <p:cTn id="121" fill="hold">
                            <p:stCondLst>
                              <p:cond delay="6000"/>
                            </p:stCondLst>
                            <p:childTnLst>
                              <p:par>
                                <p:cTn id="122" presetID="1" presetClass="exit" presetSubtype="0" fill="hold" nodeType="afterEffect">
                                  <p:stCondLst>
                                    <p:cond delay="0"/>
                                  </p:stCondLst>
                                  <p:childTnLst>
                                    <p:set>
                                      <p:cBhvr>
                                        <p:cTn id="123" dur="1" fill="hold">
                                          <p:stCondLst>
                                            <p:cond delay="0"/>
                                          </p:stCondLst>
                                        </p:cTn>
                                        <p:tgtEl>
                                          <p:spTgt spid="43"/>
                                        </p:tgtEl>
                                        <p:attrNameLst>
                                          <p:attrName>style.visibility</p:attrName>
                                        </p:attrNameLst>
                                      </p:cBhvr>
                                      <p:to>
                                        <p:strVal val="hidden"/>
                                      </p:to>
                                    </p:set>
                                  </p:childTnLst>
                                </p:cTn>
                              </p:par>
                            </p:childTnLst>
                          </p:cTn>
                        </p:par>
                        <p:par>
                          <p:cTn id="124" fill="hold">
                            <p:stCondLst>
                              <p:cond delay="6000"/>
                            </p:stCondLst>
                            <p:childTnLst>
                              <p:par>
                                <p:cTn id="125" presetID="22" presetClass="entr" presetSubtype="1" fill="hold" nodeType="afterEffect">
                                  <p:stCondLst>
                                    <p:cond delay="0"/>
                                  </p:stCondLst>
                                  <p:childTnLst>
                                    <p:set>
                                      <p:cBhvr>
                                        <p:cTn id="126" dur="1" fill="hold">
                                          <p:stCondLst>
                                            <p:cond delay="0"/>
                                          </p:stCondLst>
                                        </p:cTn>
                                        <p:tgtEl>
                                          <p:spTgt spid="38"/>
                                        </p:tgtEl>
                                        <p:attrNameLst>
                                          <p:attrName>style.visibility</p:attrName>
                                        </p:attrNameLst>
                                      </p:cBhvr>
                                      <p:to>
                                        <p:strVal val="visible"/>
                                      </p:to>
                                    </p:set>
                                    <p:animEffect transition="in" filter="wipe(up)">
                                      <p:cBhvr>
                                        <p:cTn id="127" dur="500"/>
                                        <p:tgtEl>
                                          <p:spTgt spid="38"/>
                                        </p:tgtEl>
                                      </p:cBhvr>
                                    </p:animEffect>
                                  </p:childTnLst>
                                </p:cTn>
                              </p:par>
                            </p:childTnLst>
                          </p:cTn>
                        </p:par>
                        <p:par>
                          <p:cTn id="128" fill="hold">
                            <p:stCondLst>
                              <p:cond delay="6500"/>
                            </p:stCondLst>
                            <p:childTnLst>
                              <p:par>
                                <p:cTn id="129" presetID="22" presetClass="entr" presetSubtype="4" fill="hold" nodeType="afterEffect">
                                  <p:stCondLst>
                                    <p:cond delay="0"/>
                                  </p:stCondLst>
                                  <p:childTnLst>
                                    <p:set>
                                      <p:cBhvr>
                                        <p:cTn id="130" dur="1" fill="hold">
                                          <p:stCondLst>
                                            <p:cond delay="0"/>
                                          </p:stCondLst>
                                        </p:cTn>
                                        <p:tgtEl>
                                          <p:spTgt spid="44"/>
                                        </p:tgtEl>
                                        <p:attrNameLst>
                                          <p:attrName>style.visibility</p:attrName>
                                        </p:attrNameLst>
                                      </p:cBhvr>
                                      <p:to>
                                        <p:strVal val="visible"/>
                                      </p:to>
                                    </p:set>
                                    <p:animEffect transition="in" filter="wipe(down)">
                                      <p:cBhvr>
                                        <p:cTn id="131" dur="500"/>
                                        <p:tgtEl>
                                          <p:spTgt spid="44"/>
                                        </p:tgtEl>
                                      </p:cBhvr>
                                    </p:animEffect>
                                  </p:childTnLst>
                                </p:cTn>
                              </p:par>
                            </p:childTnLst>
                          </p:cTn>
                        </p:par>
                        <p:par>
                          <p:cTn id="132" fill="hold">
                            <p:stCondLst>
                              <p:cond delay="7000"/>
                            </p:stCondLst>
                            <p:childTnLst>
                              <p:par>
                                <p:cTn id="133" presetID="1" presetClass="entr" presetSubtype="0" fill="hold" grpId="0" nodeType="afterEffect">
                                  <p:stCondLst>
                                    <p:cond delay="0"/>
                                  </p:stCondLst>
                                  <p:childTnLst>
                                    <p:set>
                                      <p:cBhvr>
                                        <p:cTn id="134" dur="1" fill="hold">
                                          <p:stCondLst>
                                            <p:cond delay="0"/>
                                          </p:stCondLst>
                                        </p:cTn>
                                        <p:tgtEl>
                                          <p:spTgt spid="118"/>
                                        </p:tgtEl>
                                        <p:attrNameLst>
                                          <p:attrName>style.visibility</p:attrName>
                                        </p:attrNameLst>
                                      </p:cBhvr>
                                      <p:to>
                                        <p:strVal val="visible"/>
                                      </p:to>
                                    </p:set>
                                  </p:childTnLst>
                                </p:cTn>
                              </p:par>
                            </p:childTnLst>
                          </p:cTn>
                        </p:par>
                        <p:par>
                          <p:cTn id="135" fill="hold">
                            <p:stCondLst>
                              <p:cond delay="7000"/>
                            </p:stCondLst>
                            <p:childTnLst>
                              <p:par>
                                <p:cTn id="136" presetID="1" presetClass="exit" presetSubtype="0" fill="hold" nodeType="afterEffect">
                                  <p:stCondLst>
                                    <p:cond delay="0"/>
                                  </p:stCondLst>
                                  <p:childTnLst>
                                    <p:set>
                                      <p:cBhvr>
                                        <p:cTn id="137" dur="1" fill="hold">
                                          <p:stCondLst>
                                            <p:cond delay="0"/>
                                          </p:stCondLst>
                                        </p:cTn>
                                        <p:tgtEl>
                                          <p:spTgt spid="38"/>
                                        </p:tgtEl>
                                        <p:attrNameLst>
                                          <p:attrName>style.visibility</p:attrName>
                                        </p:attrNameLst>
                                      </p:cBhvr>
                                      <p:to>
                                        <p:strVal val="hidden"/>
                                      </p:to>
                                    </p:set>
                                  </p:childTnLst>
                                </p:cTn>
                              </p:par>
                            </p:childTnLst>
                          </p:cTn>
                        </p:par>
                        <p:par>
                          <p:cTn id="138" fill="hold">
                            <p:stCondLst>
                              <p:cond delay="7000"/>
                            </p:stCondLst>
                            <p:childTnLst>
                              <p:par>
                                <p:cTn id="139" presetID="1" presetClass="exit" presetSubtype="0" fill="hold" nodeType="afterEffect">
                                  <p:stCondLst>
                                    <p:cond delay="0"/>
                                  </p:stCondLst>
                                  <p:childTnLst>
                                    <p:set>
                                      <p:cBhvr>
                                        <p:cTn id="140" dur="1" fill="hold">
                                          <p:stCondLst>
                                            <p:cond delay="0"/>
                                          </p:stCondLst>
                                        </p:cTn>
                                        <p:tgtEl>
                                          <p:spTgt spid="44"/>
                                        </p:tgtEl>
                                        <p:attrNameLst>
                                          <p:attrName>style.visibility</p:attrName>
                                        </p:attrNameLst>
                                      </p:cBhvr>
                                      <p:to>
                                        <p:strVal val="hidden"/>
                                      </p:to>
                                    </p:set>
                                  </p:childTnLst>
                                </p:cTn>
                              </p:par>
                            </p:childTnLst>
                          </p:cTn>
                        </p:par>
                        <p:par>
                          <p:cTn id="141" fill="hold">
                            <p:stCondLst>
                              <p:cond delay="7000"/>
                            </p:stCondLst>
                            <p:childTnLst>
                              <p:par>
                                <p:cTn id="142" presetID="22" presetClass="entr" presetSubtype="1" fill="hold" nodeType="afterEffect">
                                  <p:stCondLst>
                                    <p:cond delay="0"/>
                                  </p:stCondLst>
                                  <p:childTnLst>
                                    <p:set>
                                      <p:cBhvr>
                                        <p:cTn id="143" dur="1" fill="hold">
                                          <p:stCondLst>
                                            <p:cond delay="0"/>
                                          </p:stCondLst>
                                        </p:cTn>
                                        <p:tgtEl>
                                          <p:spTgt spid="40"/>
                                        </p:tgtEl>
                                        <p:attrNameLst>
                                          <p:attrName>style.visibility</p:attrName>
                                        </p:attrNameLst>
                                      </p:cBhvr>
                                      <p:to>
                                        <p:strVal val="visible"/>
                                      </p:to>
                                    </p:set>
                                    <p:animEffect transition="in" filter="wipe(up)">
                                      <p:cBhvr>
                                        <p:cTn id="144" dur="500"/>
                                        <p:tgtEl>
                                          <p:spTgt spid="40"/>
                                        </p:tgtEl>
                                      </p:cBhvr>
                                    </p:animEffect>
                                  </p:childTnLst>
                                </p:cTn>
                              </p:par>
                            </p:childTnLst>
                          </p:cTn>
                        </p:par>
                        <p:par>
                          <p:cTn id="145" fill="hold">
                            <p:stCondLst>
                              <p:cond delay="7500"/>
                            </p:stCondLst>
                            <p:childTnLst>
                              <p:par>
                                <p:cTn id="146" presetID="22" presetClass="entr" presetSubtype="4" fill="hold" nodeType="afterEffect">
                                  <p:stCondLst>
                                    <p:cond delay="0"/>
                                  </p:stCondLst>
                                  <p:childTnLst>
                                    <p:set>
                                      <p:cBhvr>
                                        <p:cTn id="147" dur="1" fill="hold">
                                          <p:stCondLst>
                                            <p:cond delay="0"/>
                                          </p:stCondLst>
                                        </p:cTn>
                                        <p:tgtEl>
                                          <p:spTgt spid="45"/>
                                        </p:tgtEl>
                                        <p:attrNameLst>
                                          <p:attrName>style.visibility</p:attrName>
                                        </p:attrNameLst>
                                      </p:cBhvr>
                                      <p:to>
                                        <p:strVal val="visible"/>
                                      </p:to>
                                    </p:set>
                                    <p:animEffect transition="in" filter="wipe(down)">
                                      <p:cBhvr>
                                        <p:cTn id="148" dur="500"/>
                                        <p:tgtEl>
                                          <p:spTgt spid="45"/>
                                        </p:tgtEl>
                                      </p:cBhvr>
                                    </p:animEffect>
                                  </p:childTnLst>
                                </p:cTn>
                              </p:par>
                            </p:childTnLst>
                          </p:cTn>
                        </p:par>
                        <p:par>
                          <p:cTn id="149" fill="hold">
                            <p:stCondLst>
                              <p:cond delay="8000"/>
                            </p:stCondLst>
                            <p:childTnLst>
                              <p:par>
                                <p:cTn id="150" presetID="1" presetClass="entr" presetSubtype="0" fill="hold" grpId="0" nodeType="afterEffect">
                                  <p:stCondLst>
                                    <p:cond delay="0"/>
                                  </p:stCondLst>
                                  <p:childTnLst>
                                    <p:set>
                                      <p:cBhvr>
                                        <p:cTn id="151" dur="1" fill="hold">
                                          <p:stCondLst>
                                            <p:cond delay="0"/>
                                          </p:stCondLst>
                                        </p:cTn>
                                        <p:tgtEl>
                                          <p:spTgt spid="119"/>
                                        </p:tgtEl>
                                        <p:attrNameLst>
                                          <p:attrName>style.visibility</p:attrName>
                                        </p:attrNameLst>
                                      </p:cBhvr>
                                      <p:to>
                                        <p:strVal val="visible"/>
                                      </p:to>
                                    </p:set>
                                  </p:childTnLst>
                                </p:cTn>
                              </p:par>
                            </p:childTnLst>
                          </p:cTn>
                        </p:par>
                        <p:par>
                          <p:cTn id="152" fill="hold">
                            <p:stCondLst>
                              <p:cond delay="8000"/>
                            </p:stCondLst>
                            <p:childTnLst>
                              <p:par>
                                <p:cTn id="153" presetID="1" presetClass="exit" presetSubtype="0" fill="hold" nodeType="afterEffect">
                                  <p:stCondLst>
                                    <p:cond delay="0"/>
                                  </p:stCondLst>
                                  <p:childTnLst>
                                    <p:set>
                                      <p:cBhvr>
                                        <p:cTn id="154" dur="1" fill="hold">
                                          <p:stCondLst>
                                            <p:cond delay="0"/>
                                          </p:stCondLst>
                                        </p:cTn>
                                        <p:tgtEl>
                                          <p:spTgt spid="40"/>
                                        </p:tgtEl>
                                        <p:attrNameLst>
                                          <p:attrName>style.visibility</p:attrName>
                                        </p:attrNameLst>
                                      </p:cBhvr>
                                      <p:to>
                                        <p:strVal val="hidden"/>
                                      </p:to>
                                    </p:set>
                                  </p:childTnLst>
                                </p:cTn>
                              </p:par>
                            </p:childTnLst>
                          </p:cTn>
                        </p:par>
                        <p:par>
                          <p:cTn id="155" fill="hold">
                            <p:stCondLst>
                              <p:cond delay="8000"/>
                            </p:stCondLst>
                            <p:childTnLst>
                              <p:par>
                                <p:cTn id="156" presetID="1" presetClass="exit" presetSubtype="0" fill="hold" nodeType="afterEffect">
                                  <p:stCondLst>
                                    <p:cond delay="0"/>
                                  </p:stCondLst>
                                  <p:childTnLst>
                                    <p:set>
                                      <p:cBhvr>
                                        <p:cTn id="157" dur="1" fill="hold">
                                          <p:stCondLst>
                                            <p:cond delay="0"/>
                                          </p:stCondLst>
                                        </p:cTn>
                                        <p:tgtEl>
                                          <p:spTgt spid="45"/>
                                        </p:tgtEl>
                                        <p:attrNameLst>
                                          <p:attrName>style.visibility</p:attrName>
                                        </p:attrNameLst>
                                      </p:cBhvr>
                                      <p:to>
                                        <p:strVal val="hidden"/>
                                      </p:to>
                                    </p:set>
                                  </p:childTnLst>
                                </p:cTn>
                              </p:par>
                            </p:childTnLst>
                          </p:cTn>
                        </p:par>
                        <p:par>
                          <p:cTn id="158" fill="hold">
                            <p:stCondLst>
                              <p:cond delay="8000"/>
                            </p:stCondLst>
                            <p:childTnLst>
                              <p:par>
                                <p:cTn id="159" presetID="22" presetClass="entr" presetSubtype="1" fill="hold" nodeType="afterEffect">
                                  <p:stCondLst>
                                    <p:cond delay="0"/>
                                  </p:stCondLst>
                                  <p:childTnLst>
                                    <p:set>
                                      <p:cBhvr>
                                        <p:cTn id="160" dur="1" fill="hold">
                                          <p:stCondLst>
                                            <p:cond delay="0"/>
                                          </p:stCondLst>
                                        </p:cTn>
                                        <p:tgtEl>
                                          <p:spTgt spid="41"/>
                                        </p:tgtEl>
                                        <p:attrNameLst>
                                          <p:attrName>style.visibility</p:attrName>
                                        </p:attrNameLst>
                                      </p:cBhvr>
                                      <p:to>
                                        <p:strVal val="visible"/>
                                      </p:to>
                                    </p:set>
                                    <p:animEffect transition="in" filter="wipe(up)">
                                      <p:cBhvr>
                                        <p:cTn id="161" dur="500"/>
                                        <p:tgtEl>
                                          <p:spTgt spid="41"/>
                                        </p:tgtEl>
                                      </p:cBhvr>
                                    </p:animEffect>
                                  </p:childTnLst>
                                </p:cTn>
                              </p:par>
                            </p:childTnLst>
                          </p:cTn>
                        </p:par>
                        <p:par>
                          <p:cTn id="162" fill="hold">
                            <p:stCondLst>
                              <p:cond delay="8500"/>
                            </p:stCondLst>
                            <p:childTnLst>
                              <p:par>
                                <p:cTn id="163" presetID="22" presetClass="entr" presetSubtype="4" fill="hold" nodeType="afterEffect">
                                  <p:stCondLst>
                                    <p:cond delay="0"/>
                                  </p:stCondLst>
                                  <p:childTnLst>
                                    <p:set>
                                      <p:cBhvr>
                                        <p:cTn id="164" dur="1" fill="hold">
                                          <p:stCondLst>
                                            <p:cond delay="0"/>
                                          </p:stCondLst>
                                        </p:cTn>
                                        <p:tgtEl>
                                          <p:spTgt spid="115"/>
                                        </p:tgtEl>
                                        <p:attrNameLst>
                                          <p:attrName>style.visibility</p:attrName>
                                        </p:attrNameLst>
                                      </p:cBhvr>
                                      <p:to>
                                        <p:strVal val="visible"/>
                                      </p:to>
                                    </p:set>
                                    <p:animEffect transition="in" filter="wipe(down)">
                                      <p:cBhvr>
                                        <p:cTn id="165" dur="500"/>
                                        <p:tgtEl>
                                          <p:spTgt spid="115"/>
                                        </p:tgtEl>
                                      </p:cBhvr>
                                    </p:animEffect>
                                  </p:childTnLst>
                                </p:cTn>
                              </p:par>
                            </p:childTnLst>
                          </p:cTn>
                        </p:par>
                        <p:par>
                          <p:cTn id="166" fill="hold">
                            <p:stCondLst>
                              <p:cond delay="9000"/>
                            </p:stCondLst>
                            <p:childTnLst>
                              <p:par>
                                <p:cTn id="167" presetID="1" presetClass="entr" presetSubtype="0" fill="hold" grpId="0" nodeType="afterEffect">
                                  <p:stCondLst>
                                    <p:cond delay="0"/>
                                  </p:stCondLst>
                                  <p:childTnLst>
                                    <p:set>
                                      <p:cBhvr>
                                        <p:cTn id="168" dur="1" fill="hold">
                                          <p:stCondLst>
                                            <p:cond delay="0"/>
                                          </p:stCondLst>
                                        </p:cTn>
                                        <p:tgtEl>
                                          <p:spTgt spid="121"/>
                                        </p:tgtEl>
                                        <p:attrNameLst>
                                          <p:attrName>style.visibility</p:attrName>
                                        </p:attrNameLst>
                                      </p:cBhvr>
                                      <p:to>
                                        <p:strVal val="visible"/>
                                      </p:to>
                                    </p:set>
                                  </p:childTnLst>
                                </p:cTn>
                              </p:par>
                            </p:childTnLst>
                          </p:cTn>
                        </p:par>
                        <p:par>
                          <p:cTn id="169" fill="hold">
                            <p:stCondLst>
                              <p:cond delay="9000"/>
                            </p:stCondLst>
                            <p:childTnLst>
                              <p:par>
                                <p:cTn id="170" presetID="1" presetClass="exit" presetSubtype="0" fill="hold" nodeType="afterEffect">
                                  <p:stCondLst>
                                    <p:cond delay="0"/>
                                  </p:stCondLst>
                                  <p:childTnLst>
                                    <p:set>
                                      <p:cBhvr>
                                        <p:cTn id="171" dur="1" fill="hold">
                                          <p:stCondLst>
                                            <p:cond delay="0"/>
                                          </p:stCondLst>
                                        </p:cTn>
                                        <p:tgtEl>
                                          <p:spTgt spid="41"/>
                                        </p:tgtEl>
                                        <p:attrNameLst>
                                          <p:attrName>style.visibility</p:attrName>
                                        </p:attrNameLst>
                                      </p:cBhvr>
                                      <p:to>
                                        <p:strVal val="hidden"/>
                                      </p:to>
                                    </p:set>
                                  </p:childTnLst>
                                </p:cTn>
                              </p:par>
                            </p:childTnLst>
                          </p:cTn>
                        </p:par>
                        <p:par>
                          <p:cTn id="172" fill="hold">
                            <p:stCondLst>
                              <p:cond delay="9000"/>
                            </p:stCondLst>
                            <p:childTnLst>
                              <p:par>
                                <p:cTn id="173" presetID="1" presetClass="exit" presetSubtype="0" fill="hold" nodeType="afterEffect">
                                  <p:stCondLst>
                                    <p:cond delay="0"/>
                                  </p:stCondLst>
                                  <p:childTnLst>
                                    <p:set>
                                      <p:cBhvr>
                                        <p:cTn id="174" dur="1" fill="hold">
                                          <p:stCondLst>
                                            <p:cond delay="0"/>
                                          </p:stCondLst>
                                        </p:cTn>
                                        <p:tgtEl>
                                          <p:spTgt spid="115"/>
                                        </p:tgtEl>
                                        <p:attrNameLst>
                                          <p:attrName>style.visibility</p:attrName>
                                        </p:attrNameLst>
                                      </p:cBhvr>
                                      <p:to>
                                        <p:strVal val="hidden"/>
                                      </p:to>
                                    </p:set>
                                  </p:childTnLst>
                                </p:cTn>
                              </p:par>
                            </p:childTnLst>
                          </p:cTn>
                        </p:par>
                        <p:par>
                          <p:cTn id="175" fill="hold">
                            <p:stCondLst>
                              <p:cond delay="9000"/>
                            </p:stCondLst>
                            <p:childTnLst>
                              <p:par>
                                <p:cTn id="176" presetID="22" presetClass="entr" presetSubtype="1" fill="hold" nodeType="afterEffect">
                                  <p:stCondLst>
                                    <p:cond delay="0"/>
                                  </p:stCondLst>
                                  <p:childTnLst>
                                    <p:set>
                                      <p:cBhvr>
                                        <p:cTn id="177" dur="1" fill="hold">
                                          <p:stCondLst>
                                            <p:cond delay="0"/>
                                          </p:stCondLst>
                                        </p:cTn>
                                        <p:tgtEl>
                                          <p:spTgt spid="128"/>
                                        </p:tgtEl>
                                        <p:attrNameLst>
                                          <p:attrName>style.visibility</p:attrName>
                                        </p:attrNameLst>
                                      </p:cBhvr>
                                      <p:to>
                                        <p:strVal val="visible"/>
                                      </p:to>
                                    </p:set>
                                    <p:animEffect transition="in" filter="wipe(up)">
                                      <p:cBhvr>
                                        <p:cTn id="178" dur="500"/>
                                        <p:tgtEl>
                                          <p:spTgt spid="128"/>
                                        </p:tgtEl>
                                      </p:cBhvr>
                                    </p:animEffect>
                                  </p:childTnLst>
                                </p:cTn>
                              </p:par>
                            </p:childTnLst>
                          </p:cTn>
                        </p:par>
                        <p:par>
                          <p:cTn id="179" fill="hold">
                            <p:stCondLst>
                              <p:cond delay="9500"/>
                            </p:stCondLst>
                            <p:childTnLst>
                              <p:par>
                                <p:cTn id="180" presetID="22" presetClass="entr" presetSubtype="4" fill="hold" nodeType="afterEffect">
                                  <p:stCondLst>
                                    <p:cond delay="0"/>
                                  </p:stCondLst>
                                  <p:childTnLst>
                                    <p:set>
                                      <p:cBhvr>
                                        <p:cTn id="181" dur="1" fill="hold">
                                          <p:stCondLst>
                                            <p:cond delay="0"/>
                                          </p:stCondLst>
                                        </p:cTn>
                                        <p:tgtEl>
                                          <p:spTgt spid="131"/>
                                        </p:tgtEl>
                                        <p:attrNameLst>
                                          <p:attrName>style.visibility</p:attrName>
                                        </p:attrNameLst>
                                      </p:cBhvr>
                                      <p:to>
                                        <p:strVal val="visible"/>
                                      </p:to>
                                    </p:set>
                                    <p:animEffect transition="in" filter="wipe(down)">
                                      <p:cBhvr>
                                        <p:cTn id="182" dur="500"/>
                                        <p:tgtEl>
                                          <p:spTgt spid="131"/>
                                        </p:tgtEl>
                                      </p:cBhvr>
                                    </p:animEffect>
                                  </p:childTnLst>
                                </p:cTn>
                              </p:par>
                            </p:childTnLst>
                          </p:cTn>
                        </p:par>
                        <p:par>
                          <p:cTn id="183" fill="hold">
                            <p:stCondLst>
                              <p:cond delay="10000"/>
                            </p:stCondLst>
                            <p:childTnLst>
                              <p:par>
                                <p:cTn id="184" presetID="1" presetClass="entr" presetSubtype="0" fill="hold" grpId="0" nodeType="afterEffect">
                                  <p:stCondLst>
                                    <p:cond delay="0"/>
                                  </p:stCondLst>
                                  <p:childTnLst>
                                    <p:set>
                                      <p:cBhvr>
                                        <p:cTn id="185" dur="1" fill="hold">
                                          <p:stCondLst>
                                            <p:cond delay="0"/>
                                          </p:stCondLst>
                                        </p:cTn>
                                        <p:tgtEl>
                                          <p:spTgt spid="136"/>
                                        </p:tgtEl>
                                        <p:attrNameLst>
                                          <p:attrName>style.visibility</p:attrName>
                                        </p:attrNameLst>
                                      </p:cBhvr>
                                      <p:to>
                                        <p:strVal val="visible"/>
                                      </p:to>
                                    </p:set>
                                  </p:childTnLst>
                                </p:cTn>
                              </p:par>
                            </p:childTnLst>
                          </p:cTn>
                        </p:par>
                        <p:par>
                          <p:cTn id="186" fill="hold">
                            <p:stCondLst>
                              <p:cond delay="10000"/>
                            </p:stCondLst>
                            <p:childTnLst>
                              <p:par>
                                <p:cTn id="187" presetID="1" presetClass="exit" presetSubtype="0" fill="hold" nodeType="afterEffect">
                                  <p:stCondLst>
                                    <p:cond delay="0"/>
                                  </p:stCondLst>
                                  <p:childTnLst>
                                    <p:set>
                                      <p:cBhvr>
                                        <p:cTn id="188" dur="1" fill="hold">
                                          <p:stCondLst>
                                            <p:cond delay="0"/>
                                          </p:stCondLst>
                                        </p:cTn>
                                        <p:tgtEl>
                                          <p:spTgt spid="128"/>
                                        </p:tgtEl>
                                        <p:attrNameLst>
                                          <p:attrName>style.visibility</p:attrName>
                                        </p:attrNameLst>
                                      </p:cBhvr>
                                      <p:to>
                                        <p:strVal val="hidden"/>
                                      </p:to>
                                    </p:set>
                                  </p:childTnLst>
                                </p:cTn>
                              </p:par>
                            </p:childTnLst>
                          </p:cTn>
                        </p:par>
                        <p:par>
                          <p:cTn id="189" fill="hold">
                            <p:stCondLst>
                              <p:cond delay="10000"/>
                            </p:stCondLst>
                            <p:childTnLst>
                              <p:par>
                                <p:cTn id="190" presetID="1" presetClass="exit" presetSubtype="0" fill="hold" nodeType="afterEffect">
                                  <p:stCondLst>
                                    <p:cond delay="0"/>
                                  </p:stCondLst>
                                  <p:childTnLst>
                                    <p:set>
                                      <p:cBhvr>
                                        <p:cTn id="191" dur="1" fill="hold">
                                          <p:stCondLst>
                                            <p:cond delay="0"/>
                                          </p:stCondLst>
                                        </p:cTn>
                                        <p:tgtEl>
                                          <p:spTgt spid="131"/>
                                        </p:tgtEl>
                                        <p:attrNameLst>
                                          <p:attrName>style.visibility</p:attrName>
                                        </p:attrNameLst>
                                      </p:cBhvr>
                                      <p:to>
                                        <p:strVal val="hidden"/>
                                      </p:to>
                                    </p:set>
                                  </p:childTnLst>
                                </p:cTn>
                              </p:par>
                            </p:childTnLst>
                          </p:cTn>
                        </p:par>
                        <p:par>
                          <p:cTn id="192" fill="hold">
                            <p:stCondLst>
                              <p:cond delay="10000"/>
                            </p:stCondLst>
                            <p:childTnLst>
                              <p:par>
                                <p:cTn id="193" presetID="22" presetClass="entr" presetSubtype="1" fill="hold" nodeType="afterEffect">
                                  <p:stCondLst>
                                    <p:cond delay="0"/>
                                  </p:stCondLst>
                                  <p:childTnLst>
                                    <p:set>
                                      <p:cBhvr>
                                        <p:cTn id="194" dur="1" fill="hold">
                                          <p:stCondLst>
                                            <p:cond delay="0"/>
                                          </p:stCondLst>
                                        </p:cTn>
                                        <p:tgtEl>
                                          <p:spTgt spid="126"/>
                                        </p:tgtEl>
                                        <p:attrNameLst>
                                          <p:attrName>style.visibility</p:attrName>
                                        </p:attrNameLst>
                                      </p:cBhvr>
                                      <p:to>
                                        <p:strVal val="visible"/>
                                      </p:to>
                                    </p:set>
                                    <p:animEffect transition="in" filter="wipe(up)">
                                      <p:cBhvr>
                                        <p:cTn id="195" dur="500"/>
                                        <p:tgtEl>
                                          <p:spTgt spid="126"/>
                                        </p:tgtEl>
                                      </p:cBhvr>
                                    </p:animEffect>
                                  </p:childTnLst>
                                </p:cTn>
                              </p:par>
                            </p:childTnLst>
                          </p:cTn>
                        </p:par>
                        <p:par>
                          <p:cTn id="196" fill="hold">
                            <p:stCondLst>
                              <p:cond delay="10500"/>
                            </p:stCondLst>
                            <p:childTnLst>
                              <p:par>
                                <p:cTn id="197" presetID="22" presetClass="entr" presetSubtype="4" fill="hold" nodeType="afterEffect">
                                  <p:stCondLst>
                                    <p:cond delay="0"/>
                                  </p:stCondLst>
                                  <p:childTnLst>
                                    <p:set>
                                      <p:cBhvr>
                                        <p:cTn id="198" dur="1" fill="hold">
                                          <p:stCondLst>
                                            <p:cond delay="0"/>
                                          </p:stCondLst>
                                        </p:cTn>
                                        <p:tgtEl>
                                          <p:spTgt spid="132"/>
                                        </p:tgtEl>
                                        <p:attrNameLst>
                                          <p:attrName>style.visibility</p:attrName>
                                        </p:attrNameLst>
                                      </p:cBhvr>
                                      <p:to>
                                        <p:strVal val="visible"/>
                                      </p:to>
                                    </p:set>
                                    <p:animEffect transition="in" filter="wipe(down)">
                                      <p:cBhvr>
                                        <p:cTn id="199" dur="500"/>
                                        <p:tgtEl>
                                          <p:spTgt spid="132"/>
                                        </p:tgtEl>
                                      </p:cBhvr>
                                    </p:animEffect>
                                  </p:childTnLst>
                                </p:cTn>
                              </p:par>
                            </p:childTnLst>
                          </p:cTn>
                        </p:par>
                        <p:par>
                          <p:cTn id="200" fill="hold">
                            <p:stCondLst>
                              <p:cond delay="11000"/>
                            </p:stCondLst>
                            <p:childTnLst>
                              <p:par>
                                <p:cTn id="201" presetID="1" presetClass="entr" presetSubtype="0" fill="hold" grpId="0" nodeType="afterEffect">
                                  <p:stCondLst>
                                    <p:cond delay="0"/>
                                  </p:stCondLst>
                                  <p:childTnLst>
                                    <p:set>
                                      <p:cBhvr>
                                        <p:cTn id="202" dur="1" fill="hold">
                                          <p:stCondLst>
                                            <p:cond delay="0"/>
                                          </p:stCondLst>
                                        </p:cTn>
                                        <p:tgtEl>
                                          <p:spTgt spid="137"/>
                                        </p:tgtEl>
                                        <p:attrNameLst>
                                          <p:attrName>style.visibility</p:attrName>
                                        </p:attrNameLst>
                                      </p:cBhvr>
                                      <p:to>
                                        <p:strVal val="visible"/>
                                      </p:to>
                                    </p:set>
                                  </p:childTnLst>
                                </p:cTn>
                              </p:par>
                            </p:childTnLst>
                          </p:cTn>
                        </p:par>
                        <p:par>
                          <p:cTn id="203" fill="hold">
                            <p:stCondLst>
                              <p:cond delay="11000"/>
                            </p:stCondLst>
                            <p:childTnLst>
                              <p:par>
                                <p:cTn id="204" presetID="1" presetClass="exit" presetSubtype="0" fill="hold" nodeType="afterEffect">
                                  <p:stCondLst>
                                    <p:cond delay="0"/>
                                  </p:stCondLst>
                                  <p:childTnLst>
                                    <p:set>
                                      <p:cBhvr>
                                        <p:cTn id="205" dur="1" fill="hold">
                                          <p:stCondLst>
                                            <p:cond delay="0"/>
                                          </p:stCondLst>
                                        </p:cTn>
                                        <p:tgtEl>
                                          <p:spTgt spid="126"/>
                                        </p:tgtEl>
                                        <p:attrNameLst>
                                          <p:attrName>style.visibility</p:attrName>
                                        </p:attrNameLst>
                                      </p:cBhvr>
                                      <p:to>
                                        <p:strVal val="hidden"/>
                                      </p:to>
                                    </p:set>
                                  </p:childTnLst>
                                </p:cTn>
                              </p:par>
                            </p:childTnLst>
                          </p:cTn>
                        </p:par>
                        <p:par>
                          <p:cTn id="206" fill="hold">
                            <p:stCondLst>
                              <p:cond delay="11000"/>
                            </p:stCondLst>
                            <p:childTnLst>
                              <p:par>
                                <p:cTn id="207" presetID="1" presetClass="exit" presetSubtype="0" fill="hold" nodeType="afterEffect">
                                  <p:stCondLst>
                                    <p:cond delay="0"/>
                                  </p:stCondLst>
                                  <p:childTnLst>
                                    <p:set>
                                      <p:cBhvr>
                                        <p:cTn id="208" dur="1" fill="hold">
                                          <p:stCondLst>
                                            <p:cond delay="0"/>
                                          </p:stCondLst>
                                        </p:cTn>
                                        <p:tgtEl>
                                          <p:spTgt spid="132"/>
                                        </p:tgtEl>
                                        <p:attrNameLst>
                                          <p:attrName>style.visibility</p:attrName>
                                        </p:attrNameLst>
                                      </p:cBhvr>
                                      <p:to>
                                        <p:strVal val="hidden"/>
                                      </p:to>
                                    </p:set>
                                  </p:childTnLst>
                                </p:cTn>
                              </p:par>
                            </p:childTnLst>
                          </p:cTn>
                        </p:par>
                        <p:par>
                          <p:cTn id="209" fill="hold">
                            <p:stCondLst>
                              <p:cond delay="11000"/>
                            </p:stCondLst>
                            <p:childTnLst>
                              <p:par>
                                <p:cTn id="210" presetID="22" presetClass="entr" presetSubtype="1" fill="hold" nodeType="afterEffect">
                                  <p:stCondLst>
                                    <p:cond delay="0"/>
                                  </p:stCondLst>
                                  <p:childTnLst>
                                    <p:set>
                                      <p:cBhvr>
                                        <p:cTn id="211" dur="1" fill="hold">
                                          <p:stCondLst>
                                            <p:cond delay="0"/>
                                          </p:stCondLst>
                                        </p:cTn>
                                        <p:tgtEl>
                                          <p:spTgt spid="127"/>
                                        </p:tgtEl>
                                        <p:attrNameLst>
                                          <p:attrName>style.visibility</p:attrName>
                                        </p:attrNameLst>
                                      </p:cBhvr>
                                      <p:to>
                                        <p:strVal val="visible"/>
                                      </p:to>
                                    </p:set>
                                    <p:animEffect transition="in" filter="wipe(up)">
                                      <p:cBhvr>
                                        <p:cTn id="212" dur="500"/>
                                        <p:tgtEl>
                                          <p:spTgt spid="127"/>
                                        </p:tgtEl>
                                      </p:cBhvr>
                                    </p:animEffect>
                                  </p:childTnLst>
                                </p:cTn>
                              </p:par>
                            </p:childTnLst>
                          </p:cTn>
                        </p:par>
                        <p:par>
                          <p:cTn id="213" fill="hold">
                            <p:stCondLst>
                              <p:cond delay="11500"/>
                            </p:stCondLst>
                            <p:childTnLst>
                              <p:par>
                                <p:cTn id="214" presetID="22" presetClass="entr" presetSubtype="4" fill="hold" nodeType="afterEffect">
                                  <p:stCondLst>
                                    <p:cond delay="0"/>
                                  </p:stCondLst>
                                  <p:childTnLst>
                                    <p:set>
                                      <p:cBhvr>
                                        <p:cTn id="215" dur="1" fill="hold">
                                          <p:stCondLst>
                                            <p:cond delay="0"/>
                                          </p:stCondLst>
                                        </p:cTn>
                                        <p:tgtEl>
                                          <p:spTgt spid="133"/>
                                        </p:tgtEl>
                                        <p:attrNameLst>
                                          <p:attrName>style.visibility</p:attrName>
                                        </p:attrNameLst>
                                      </p:cBhvr>
                                      <p:to>
                                        <p:strVal val="visible"/>
                                      </p:to>
                                    </p:set>
                                    <p:animEffect transition="in" filter="wipe(down)">
                                      <p:cBhvr>
                                        <p:cTn id="216" dur="500"/>
                                        <p:tgtEl>
                                          <p:spTgt spid="133"/>
                                        </p:tgtEl>
                                      </p:cBhvr>
                                    </p:animEffect>
                                  </p:childTnLst>
                                </p:cTn>
                              </p:par>
                            </p:childTnLst>
                          </p:cTn>
                        </p:par>
                        <p:par>
                          <p:cTn id="217" fill="hold">
                            <p:stCondLst>
                              <p:cond delay="12000"/>
                            </p:stCondLst>
                            <p:childTnLst>
                              <p:par>
                                <p:cTn id="218" presetID="1" presetClass="entr" presetSubtype="0" fill="hold" grpId="0" nodeType="afterEffect">
                                  <p:stCondLst>
                                    <p:cond delay="0"/>
                                  </p:stCondLst>
                                  <p:childTnLst>
                                    <p:set>
                                      <p:cBhvr>
                                        <p:cTn id="219" dur="1" fill="hold">
                                          <p:stCondLst>
                                            <p:cond delay="0"/>
                                          </p:stCondLst>
                                        </p:cTn>
                                        <p:tgtEl>
                                          <p:spTgt spid="138"/>
                                        </p:tgtEl>
                                        <p:attrNameLst>
                                          <p:attrName>style.visibility</p:attrName>
                                        </p:attrNameLst>
                                      </p:cBhvr>
                                      <p:to>
                                        <p:strVal val="visible"/>
                                      </p:to>
                                    </p:set>
                                  </p:childTnLst>
                                </p:cTn>
                              </p:par>
                            </p:childTnLst>
                          </p:cTn>
                        </p:par>
                        <p:par>
                          <p:cTn id="220" fill="hold">
                            <p:stCondLst>
                              <p:cond delay="12000"/>
                            </p:stCondLst>
                            <p:childTnLst>
                              <p:par>
                                <p:cTn id="221" presetID="1" presetClass="exit" presetSubtype="0" fill="hold" nodeType="afterEffect">
                                  <p:stCondLst>
                                    <p:cond delay="0"/>
                                  </p:stCondLst>
                                  <p:childTnLst>
                                    <p:set>
                                      <p:cBhvr>
                                        <p:cTn id="222" dur="1" fill="hold">
                                          <p:stCondLst>
                                            <p:cond delay="0"/>
                                          </p:stCondLst>
                                        </p:cTn>
                                        <p:tgtEl>
                                          <p:spTgt spid="127"/>
                                        </p:tgtEl>
                                        <p:attrNameLst>
                                          <p:attrName>style.visibility</p:attrName>
                                        </p:attrNameLst>
                                      </p:cBhvr>
                                      <p:to>
                                        <p:strVal val="hidden"/>
                                      </p:to>
                                    </p:set>
                                  </p:childTnLst>
                                </p:cTn>
                              </p:par>
                            </p:childTnLst>
                          </p:cTn>
                        </p:par>
                        <p:par>
                          <p:cTn id="223" fill="hold">
                            <p:stCondLst>
                              <p:cond delay="12000"/>
                            </p:stCondLst>
                            <p:childTnLst>
                              <p:par>
                                <p:cTn id="224" presetID="1" presetClass="exit" presetSubtype="0" fill="hold" nodeType="afterEffect">
                                  <p:stCondLst>
                                    <p:cond delay="0"/>
                                  </p:stCondLst>
                                  <p:childTnLst>
                                    <p:set>
                                      <p:cBhvr>
                                        <p:cTn id="225" dur="1" fill="hold">
                                          <p:stCondLst>
                                            <p:cond delay="0"/>
                                          </p:stCondLst>
                                        </p:cTn>
                                        <p:tgtEl>
                                          <p:spTgt spid="133"/>
                                        </p:tgtEl>
                                        <p:attrNameLst>
                                          <p:attrName>style.visibility</p:attrName>
                                        </p:attrNameLst>
                                      </p:cBhvr>
                                      <p:to>
                                        <p:strVal val="hidden"/>
                                      </p:to>
                                    </p:set>
                                  </p:childTnLst>
                                </p:cTn>
                              </p:par>
                            </p:childTnLst>
                          </p:cTn>
                        </p:par>
                        <p:par>
                          <p:cTn id="226" fill="hold">
                            <p:stCondLst>
                              <p:cond delay="12000"/>
                            </p:stCondLst>
                            <p:childTnLst>
                              <p:par>
                                <p:cTn id="227" presetID="22" presetClass="entr" presetSubtype="1" fill="hold" nodeType="afterEffect">
                                  <p:stCondLst>
                                    <p:cond delay="0"/>
                                  </p:stCondLst>
                                  <p:childTnLst>
                                    <p:set>
                                      <p:cBhvr>
                                        <p:cTn id="228" dur="1" fill="hold">
                                          <p:stCondLst>
                                            <p:cond delay="0"/>
                                          </p:stCondLst>
                                        </p:cTn>
                                        <p:tgtEl>
                                          <p:spTgt spid="129"/>
                                        </p:tgtEl>
                                        <p:attrNameLst>
                                          <p:attrName>style.visibility</p:attrName>
                                        </p:attrNameLst>
                                      </p:cBhvr>
                                      <p:to>
                                        <p:strVal val="visible"/>
                                      </p:to>
                                    </p:set>
                                    <p:animEffect transition="in" filter="wipe(up)">
                                      <p:cBhvr>
                                        <p:cTn id="229" dur="500"/>
                                        <p:tgtEl>
                                          <p:spTgt spid="129"/>
                                        </p:tgtEl>
                                      </p:cBhvr>
                                    </p:animEffect>
                                  </p:childTnLst>
                                </p:cTn>
                              </p:par>
                            </p:childTnLst>
                          </p:cTn>
                        </p:par>
                        <p:par>
                          <p:cTn id="230" fill="hold">
                            <p:stCondLst>
                              <p:cond delay="12500"/>
                            </p:stCondLst>
                            <p:childTnLst>
                              <p:par>
                                <p:cTn id="231" presetID="22" presetClass="entr" presetSubtype="4" fill="hold" nodeType="afterEffect">
                                  <p:stCondLst>
                                    <p:cond delay="0"/>
                                  </p:stCondLst>
                                  <p:childTnLst>
                                    <p:set>
                                      <p:cBhvr>
                                        <p:cTn id="232" dur="1" fill="hold">
                                          <p:stCondLst>
                                            <p:cond delay="0"/>
                                          </p:stCondLst>
                                        </p:cTn>
                                        <p:tgtEl>
                                          <p:spTgt spid="134"/>
                                        </p:tgtEl>
                                        <p:attrNameLst>
                                          <p:attrName>style.visibility</p:attrName>
                                        </p:attrNameLst>
                                      </p:cBhvr>
                                      <p:to>
                                        <p:strVal val="visible"/>
                                      </p:to>
                                    </p:set>
                                    <p:animEffect transition="in" filter="wipe(down)">
                                      <p:cBhvr>
                                        <p:cTn id="233" dur="500"/>
                                        <p:tgtEl>
                                          <p:spTgt spid="134"/>
                                        </p:tgtEl>
                                      </p:cBhvr>
                                    </p:animEffect>
                                  </p:childTnLst>
                                </p:cTn>
                              </p:par>
                            </p:childTnLst>
                          </p:cTn>
                        </p:par>
                        <p:par>
                          <p:cTn id="234" fill="hold">
                            <p:stCondLst>
                              <p:cond delay="13000"/>
                            </p:stCondLst>
                            <p:childTnLst>
                              <p:par>
                                <p:cTn id="235" presetID="1" presetClass="entr" presetSubtype="0" fill="hold" grpId="0" nodeType="afterEffect">
                                  <p:stCondLst>
                                    <p:cond delay="0"/>
                                  </p:stCondLst>
                                  <p:childTnLst>
                                    <p:set>
                                      <p:cBhvr>
                                        <p:cTn id="236" dur="1" fill="hold">
                                          <p:stCondLst>
                                            <p:cond delay="0"/>
                                          </p:stCondLst>
                                        </p:cTn>
                                        <p:tgtEl>
                                          <p:spTgt spid="139"/>
                                        </p:tgtEl>
                                        <p:attrNameLst>
                                          <p:attrName>style.visibility</p:attrName>
                                        </p:attrNameLst>
                                      </p:cBhvr>
                                      <p:to>
                                        <p:strVal val="visible"/>
                                      </p:to>
                                    </p:set>
                                  </p:childTnLst>
                                </p:cTn>
                              </p:par>
                            </p:childTnLst>
                          </p:cTn>
                        </p:par>
                        <p:par>
                          <p:cTn id="237" fill="hold">
                            <p:stCondLst>
                              <p:cond delay="13000"/>
                            </p:stCondLst>
                            <p:childTnLst>
                              <p:par>
                                <p:cTn id="238" presetID="1" presetClass="exit" presetSubtype="0" fill="hold" nodeType="afterEffect">
                                  <p:stCondLst>
                                    <p:cond delay="0"/>
                                  </p:stCondLst>
                                  <p:childTnLst>
                                    <p:set>
                                      <p:cBhvr>
                                        <p:cTn id="239" dur="1" fill="hold">
                                          <p:stCondLst>
                                            <p:cond delay="0"/>
                                          </p:stCondLst>
                                        </p:cTn>
                                        <p:tgtEl>
                                          <p:spTgt spid="129"/>
                                        </p:tgtEl>
                                        <p:attrNameLst>
                                          <p:attrName>style.visibility</p:attrName>
                                        </p:attrNameLst>
                                      </p:cBhvr>
                                      <p:to>
                                        <p:strVal val="hidden"/>
                                      </p:to>
                                    </p:set>
                                  </p:childTnLst>
                                </p:cTn>
                              </p:par>
                            </p:childTnLst>
                          </p:cTn>
                        </p:par>
                        <p:par>
                          <p:cTn id="240" fill="hold">
                            <p:stCondLst>
                              <p:cond delay="13000"/>
                            </p:stCondLst>
                            <p:childTnLst>
                              <p:par>
                                <p:cTn id="241" presetID="1" presetClass="exit" presetSubtype="0" fill="hold" nodeType="afterEffect">
                                  <p:stCondLst>
                                    <p:cond delay="0"/>
                                  </p:stCondLst>
                                  <p:childTnLst>
                                    <p:set>
                                      <p:cBhvr>
                                        <p:cTn id="242" dur="1" fill="hold">
                                          <p:stCondLst>
                                            <p:cond delay="0"/>
                                          </p:stCondLst>
                                        </p:cTn>
                                        <p:tgtEl>
                                          <p:spTgt spid="134"/>
                                        </p:tgtEl>
                                        <p:attrNameLst>
                                          <p:attrName>style.visibility</p:attrName>
                                        </p:attrNameLst>
                                      </p:cBhvr>
                                      <p:to>
                                        <p:strVal val="hidden"/>
                                      </p:to>
                                    </p:set>
                                  </p:childTnLst>
                                </p:cTn>
                              </p:par>
                            </p:childTnLst>
                          </p:cTn>
                        </p:par>
                        <p:par>
                          <p:cTn id="243" fill="hold">
                            <p:stCondLst>
                              <p:cond delay="13000"/>
                            </p:stCondLst>
                            <p:childTnLst>
                              <p:par>
                                <p:cTn id="244" presetID="22" presetClass="entr" presetSubtype="1" fill="hold" nodeType="afterEffect">
                                  <p:stCondLst>
                                    <p:cond delay="0"/>
                                  </p:stCondLst>
                                  <p:childTnLst>
                                    <p:set>
                                      <p:cBhvr>
                                        <p:cTn id="245" dur="1" fill="hold">
                                          <p:stCondLst>
                                            <p:cond delay="0"/>
                                          </p:stCondLst>
                                        </p:cTn>
                                        <p:tgtEl>
                                          <p:spTgt spid="130"/>
                                        </p:tgtEl>
                                        <p:attrNameLst>
                                          <p:attrName>style.visibility</p:attrName>
                                        </p:attrNameLst>
                                      </p:cBhvr>
                                      <p:to>
                                        <p:strVal val="visible"/>
                                      </p:to>
                                    </p:set>
                                    <p:animEffect transition="in" filter="wipe(up)">
                                      <p:cBhvr>
                                        <p:cTn id="246" dur="500"/>
                                        <p:tgtEl>
                                          <p:spTgt spid="130"/>
                                        </p:tgtEl>
                                      </p:cBhvr>
                                    </p:animEffect>
                                  </p:childTnLst>
                                </p:cTn>
                              </p:par>
                            </p:childTnLst>
                          </p:cTn>
                        </p:par>
                        <p:par>
                          <p:cTn id="247" fill="hold">
                            <p:stCondLst>
                              <p:cond delay="13500"/>
                            </p:stCondLst>
                            <p:childTnLst>
                              <p:par>
                                <p:cTn id="248" presetID="22" presetClass="entr" presetSubtype="4" fill="hold" nodeType="afterEffect">
                                  <p:stCondLst>
                                    <p:cond delay="0"/>
                                  </p:stCondLst>
                                  <p:childTnLst>
                                    <p:set>
                                      <p:cBhvr>
                                        <p:cTn id="249" dur="1" fill="hold">
                                          <p:stCondLst>
                                            <p:cond delay="0"/>
                                          </p:stCondLst>
                                        </p:cTn>
                                        <p:tgtEl>
                                          <p:spTgt spid="135"/>
                                        </p:tgtEl>
                                        <p:attrNameLst>
                                          <p:attrName>style.visibility</p:attrName>
                                        </p:attrNameLst>
                                      </p:cBhvr>
                                      <p:to>
                                        <p:strVal val="visible"/>
                                      </p:to>
                                    </p:set>
                                    <p:animEffect transition="in" filter="wipe(down)">
                                      <p:cBhvr>
                                        <p:cTn id="250" dur="500"/>
                                        <p:tgtEl>
                                          <p:spTgt spid="135"/>
                                        </p:tgtEl>
                                      </p:cBhvr>
                                    </p:animEffect>
                                  </p:childTnLst>
                                </p:cTn>
                              </p:par>
                            </p:childTnLst>
                          </p:cTn>
                        </p:par>
                        <p:par>
                          <p:cTn id="251" fill="hold">
                            <p:stCondLst>
                              <p:cond delay="14000"/>
                            </p:stCondLst>
                            <p:childTnLst>
                              <p:par>
                                <p:cTn id="252" presetID="1" presetClass="entr" presetSubtype="0" fill="hold" grpId="0" nodeType="afterEffect">
                                  <p:stCondLst>
                                    <p:cond delay="0"/>
                                  </p:stCondLst>
                                  <p:childTnLst>
                                    <p:set>
                                      <p:cBhvr>
                                        <p:cTn id="253" dur="1" fill="hold">
                                          <p:stCondLst>
                                            <p:cond delay="0"/>
                                          </p:stCondLst>
                                        </p:cTn>
                                        <p:tgtEl>
                                          <p:spTgt spid="140"/>
                                        </p:tgtEl>
                                        <p:attrNameLst>
                                          <p:attrName>style.visibility</p:attrName>
                                        </p:attrNameLst>
                                      </p:cBhvr>
                                      <p:to>
                                        <p:strVal val="visible"/>
                                      </p:to>
                                    </p:set>
                                  </p:childTnLst>
                                </p:cTn>
                              </p:par>
                            </p:childTnLst>
                          </p:cTn>
                        </p:par>
                        <p:par>
                          <p:cTn id="254" fill="hold">
                            <p:stCondLst>
                              <p:cond delay="14000"/>
                            </p:stCondLst>
                            <p:childTnLst>
                              <p:par>
                                <p:cTn id="255" presetID="1" presetClass="exit" presetSubtype="0" fill="hold" nodeType="afterEffect">
                                  <p:stCondLst>
                                    <p:cond delay="0"/>
                                  </p:stCondLst>
                                  <p:childTnLst>
                                    <p:set>
                                      <p:cBhvr>
                                        <p:cTn id="256" dur="1" fill="hold">
                                          <p:stCondLst>
                                            <p:cond delay="0"/>
                                          </p:stCondLst>
                                        </p:cTn>
                                        <p:tgtEl>
                                          <p:spTgt spid="130"/>
                                        </p:tgtEl>
                                        <p:attrNameLst>
                                          <p:attrName>style.visibility</p:attrName>
                                        </p:attrNameLst>
                                      </p:cBhvr>
                                      <p:to>
                                        <p:strVal val="hidden"/>
                                      </p:to>
                                    </p:set>
                                  </p:childTnLst>
                                </p:cTn>
                              </p:par>
                            </p:childTnLst>
                          </p:cTn>
                        </p:par>
                        <p:par>
                          <p:cTn id="257" fill="hold">
                            <p:stCondLst>
                              <p:cond delay="14000"/>
                            </p:stCondLst>
                            <p:childTnLst>
                              <p:par>
                                <p:cTn id="258" presetID="1" presetClass="exit" presetSubtype="0" fill="hold" nodeType="afterEffect">
                                  <p:stCondLst>
                                    <p:cond delay="0"/>
                                  </p:stCondLst>
                                  <p:childTnLst>
                                    <p:set>
                                      <p:cBhvr>
                                        <p:cTn id="259" dur="1" fill="hold">
                                          <p:stCondLst>
                                            <p:cond delay="0"/>
                                          </p:stCondLst>
                                        </p:cTn>
                                        <p:tgtEl>
                                          <p:spTgt spid="135"/>
                                        </p:tgtEl>
                                        <p:attrNameLst>
                                          <p:attrName>style.visibility</p:attrName>
                                        </p:attrNameLst>
                                      </p:cBhvr>
                                      <p:to>
                                        <p:strVal val="hidden"/>
                                      </p:to>
                                    </p:set>
                                  </p:childTnLst>
                                </p:cTn>
                              </p:par>
                            </p:childTnLst>
                          </p:cTn>
                        </p:par>
                        <p:par>
                          <p:cTn id="260" fill="hold">
                            <p:stCondLst>
                              <p:cond delay="14000"/>
                            </p:stCondLst>
                            <p:childTnLst>
                              <p:par>
                                <p:cTn id="261" presetID="22" presetClass="entr" presetSubtype="1" fill="hold" nodeType="afterEffect">
                                  <p:stCondLst>
                                    <p:cond delay="0"/>
                                  </p:stCondLst>
                                  <p:childTnLst>
                                    <p:set>
                                      <p:cBhvr>
                                        <p:cTn id="262" dur="1" fill="hold">
                                          <p:stCondLst>
                                            <p:cond delay="0"/>
                                          </p:stCondLst>
                                        </p:cTn>
                                        <p:tgtEl>
                                          <p:spTgt spid="143"/>
                                        </p:tgtEl>
                                        <p:attrNameLst>
                                          <p:attrName>style.visibility</p:attrName>
                                        </p:attrNameLst>
                                      </p:cBhvr>
                                      <p:to>
                                        <p:strVal val="visible"/>
                                      </p:to>
                                    </p:set>
                                    <p:animEffect transition="in" filter="wipe(up)">
                                      <p:cBhvr>
                                        <p:cTn id="263" dur="500"/>
                                        <p:tgtEl>
                                          <p:spTgt spid="143"/>
                                        </p:tgtEl>
                                      </p:cBhvr>
                                    </p:animEffect>
                                  </p:childTnLst>
                                </p:cTn>
                              </p:par>
                            </p:childTnLst>
                          </p:cTn>
                        </p:par>
                        <p:par>
                          <p:cTn id="264" fill="hold">
                            <p:stCondLst>
                              <p:cond delay="14500"/>
                            </p:stCondLst>
                            <p:childTnLst>
                              <p:par>
                                <p:cTn id="265" presetID="22" presetClass="entr" presetSubtype="4" fill="hold" nodeType="afterEffect">
                                  <p:stCondLst>
                                    <p:cond delay="0"/>
                                  </p:stCondLst>
                                  <p:childTnLst>
                                    <p:set>
                                      <p:cBhvr>
                                        <p:cTn id="266" dur="1" fill="hold">
                                          <p:stCondLst>
                                            <p:cond delay="0"/>
                                          </p:stCondLst>
                                        </p:cTn>
                                        <p:tgtEl>
                                          <p:spTgt spid="146"/>
                                        </p:tgtEl>
                                        <p:attrNameLst>
                                          <p:attrName>style.visibility</p:attrName>
                                        </p:attrNameLst>
                                      </p:cBhvr>
                                      <p:to>
                                        <p:strVal val="visible"/>
                                      </p:to>
                                    </p:set>
                                    <p:animEffect transition="in" filter="wipe(down)">
                                      <p:cBhvr>
                                        <p:cTn id="267" dur="500"/>
                                        <p:tgtEl>
                                          <p:spTgt spid="146"/>
                                        </p:tgtEl>
                                      </p:cBhvr>
                                    </p:animEffect>
                                  </p:childTnLst>
                                </p:cTn>
                              </p:par>
                            </p:childTnLst>
                          </p:cTn>
                        </p:par>
                        <p:par>
                          <p:cTn id="268" fill="hold">
                            <p:stCondLst>
                              <p:cond delay="15000"/>
                            </p:stCondLst>
                            <p:childTnLst>
                              <p:par>
                                <p:cTn id="269" presetID="1" presetClass="entr" presetSubtype="0" fill="hold" grpId="0" nodeType="afterEffect">
                                  <p:stCondLst>
                                    <p:cond delay="0"/>
                                  </p:stCondLst>
                                  <p:childTnLst>
                                    <p:set>
                                      <p:cBhvr>
                                        <p:cTn id="270" dur="1" fill="hold">
                                          <p:stCondLst>
                                            <p:cond delay="0"/>
                                          </p:stCondLst>
                                        </p:cTn>
                                        <p:tgtEl>
                                          <p:spTgt spid="151"/>
                                        </p:tgtEl>
                                        <p:attrNameLst>
                                          <p:attrName>style.visibility</p:attrName>
                                        </p:attrNameLst>
                                      </p:cBhvr>
                                      <p:to>
                                        <p:strVal val="visible"/>
                                      </p:to>
                                    </p:set>
                                  </p:childTnLst>
                                </p:cTn>
                              </p:par>
                            </p:childTnLst>
                          </p:cTn>
                        </p:par>
                        <p:par>
                          <p:cTn id="271" fill="hold">
                            <p:stCondLst>
                              <p:cond delay="15000"/>
                            </p:stCondLst>
                            <p:childTnLst>
                              <p:par>
                                <p:cTn id="272" presetID="1" presetClass="exit" presetSubtype="0" fill="hold" nodeType="afterEffect">
                                  <p:stCondLst>
                                    <p:cond delay="0"/>
                                  </p:stCondLst>
                                  <p:childTnLst>
                                    <p:set>
                                      <p:cBhvr>
                                        <p:cTn id="273" dur="1" fill="hold">
                                          <p:stCondLst>
                                            <p:cond delay="0"/>
                                          </p:stCondLst>
                                        </p:cTn>
                                        <p:tgtEl>
                                          <p:spTgt spid="143"/>
                                        </p:tgtEl>
                                        <p:attrNameLst>
                                          <p:attrName>style.visibility</p:attrName>
                                        </p:attrNameLst>
                                      </p:cBhvr>
                                      <p:to>
                                        <p:strVal val="hidden"/>
                                      </p:to>
                                    </p:set>
                                  </p:childTnLst>
                                </p:cTn>
                              </p:par>
                            </p:childTnLst>
                          </p:cTn>
                        </p:par>
                        <p:par>
                          <p:cTn id="274" fill="hold">
                            <p:stCondLst>
                              <p:cond delay="15000"/>
                            </p:stCondLst>
                            <p:childTnLst>
                              <p:par>
                                <p:cTn id="275" presetID="1" presetClass="exit" presetSubtype="0" fill="hold" nodeType="afterEffect">
                                  <p:stCondLst>
                                    <p:cond delay="0"/>
                                  </p:stCondLst>
                                  <p:childTnLst>
                                    <p:set>
                                      <p:cBhvr>
                                        <p:cTn id="276" dur="1" fill="hold">
                                          <p:stCondLst>
                                            <p:cond delay="0"/>
                                          </p:stCondLst>
                                        </p:cTn>
                                        <p:tgtEl>
                                          <p:spTgt spid="146"/>
                                        </p:tgtEl>
                                        <p:attrNameLst>
                                          <p:attrName>style.visibility</p:attrName>
                                        </p:attrNameLst>
                                      </p:cBhvr>
                                      <p:to>
                                        <p:strVal val="hidden"/>
                                      </p:to>
                                    </p:set>
                                  </p:childTnLst>
                                </p:cTn>
                              </p:par>
                            </p:childTnLst>
                          </p:cTn>
                        </p:par>
                        <p:par>
                          <p:cTn id="277" fill="hold">
                            <p:stCondLst>
                              <p:cond delay="15000"/>
                            </p:stCondLst>
                            <p:childTnLst>
                              <p:par>
                                <p:cTn id="278" presetID="22" presetClass="entr" presetSubtype="1" fill="hold" nodeType="afterEffect">
                                  <p:stCondLst>
                                    <p:cond delay="0"/>
                                  </p:stCondLst>
                                  <p:childTnLst>
                                    <p:set>
                                      <p:cBhvr>
                                        <p:cTn id="279" dur="1" fill="hold">
                                          <p:stCondLst>
                                            <p:cond delay="0"/>
                                          </p:stCondLst>
                                        </p:cTn>
                                        <p:tgtEl>
                                          <p:spTgt spid="141"/>
                                        </p:tgtEl>
                                        <p:attrNameLst>
                                          <p:attrName>style.visibility</p:attrName>
                                        </p:attrNameLst>
                                      </p:cBhvr>
                                      <p:to>
                                        <p:strVal val="visible"/>
                                      </p:to>
                                    </p:set>
                                    <p:animEffect transition="in" filter="wipe(up)">
                                      <p:cBhvr>
                                        <p:cTn id="280" dur="500"/>
                                        <p:tgtEl>
                                          <p:spTgt spid="141"/>
                                        </p:tgtEl>
                                      </p:cBhvr>
                                    </p:animEffect>
                                  </p:childTnLst>
                                </p:cTn>
                              </p:par>
                            </p:childTnLst>
                          </p:cTn>
                        </p:par>
                        <p:par>
                          <p:cTn id="281" fill="hold">
                            <p:stCondLst>
                              <p:cond delay="15500"/>
                            </p:stCondLst>
                            <p:childTnLst>
                              <p:par>
                                <p:cTn id="282" presetID="22" presetClass="entr" presetSubtype="4" fill="hold" nodeType="afterEffect">
                                  <p:stCondLst>
                                    <p:cond delay="0"/>
                                  </p:stCondLst>
                                  <p:childTnLst>
                                    <p:set>
                                      <p:cBhvr>
                                        <p:cTn id="283" dur="1" fill="hold">
                                          <p:stCondLst>
                                            <p:cond delay="0"/>
                                          </p:stCondLst>
                                        </p:cTn>
                                        <p:tgtEl>
                                          <p:spTgt spid="147"/>
                                        </p:tgtEl>
                                        <p:attrNameLst>
                                          <p:attrName>style.visibility</p:attrName>
                                        </p:attrNameLst>
                                      </p:cBhvr>
                                      <p:to>
                                        <p:strVal val="visible"/>
                                      </p:to>
                                    </p:set>
                                    <p:animEffect transition="in" filter="wipe(down)">
                                      <p:cBhvr>
                                        <p:cTn id="284" dur="500"/>
                                        <p:tgtEl>
                                          <p:spTgt spid="147"/>
                                        </p:tgtEl>
                                      </p:cBhvr>
                                    </p:animEffect>
                                  </p:childTnLst>
                                </p:cTn>
                              </p:par>
                            </p:childTnLst>
                          </p:cTn>
                        </p:par>
                        <p:par>
                          <p:cTn id="285" fill="hold">
                            <p:stCondLst>
                              <p:cond delay="16000"/>
                            </p:stCondLst>
                            <p:childTnLst>
                              <p:par>
                                <p:cTn id="286" presetID="1" presetClass="entr" presetSubtype="0" fill="hold" grpId="0" nodeType="afterEffect">
                                  <p:stCondLst>
                                    <p:cond delay="0"/>
                                  </p:stCondLst>
                                  <p:childTnLst>
                                    <p:set>
                                      <p:cBhvr>
                                        <p:cTn id="287" dur="1" fill="hold">
                                          <p:stCondLst>
                                            <p:cond delay="0"/>
                                          </p:stCondLst>
                                        </p:cTn>
                                        <p:tgtEl>
                                          <p:spTgt spid="152"/>
                                        </p:tgtEl>
                                        <p:attrNameLst>
                                          <p:attrName>style.visibility</p:attrName>
                                        </p:attrNameLst>
                                      </p:cBhvr>
                                      <p:to>
                                        <p:strVal val="visible"/>
                                      </p:to>
                                    </p:set>
                                  </p:childTnLst>
                                </p:cTn>
                              </p:par>
                            </p:childTnLst>
                          </p:cTn>
                        </p:par>
                        <p:par>
                          <p:cTn id="288" fill="hold">
                            <p:stCondLst>
                              <p:cond delay="16000"/>
                            </p:stCondLst>
                            <p:childTnLst>
                              <p:par>
                                <p:cTn id="289" presetID="1" presetClass="exit" presetSubtype="0" fill="hold" nodeType="afterEffect">
                                  <p:stCondLst>
                                    <p:cond delay="0"/>
                                  </p:stCondLst>
                                  <p:childTnLst>
                                    <p:set>
                                      <p:cBhvr>
                                        <p:cTn id="290" dur="1" fill="hold">
                                          <p:stCondLst>
                                            <p:cond delay="0"/>
                                          </p:stCondLst>
                                        </p:cTn>
                                        <p:tgtEl>
                                          <p:spTgt spid="141"/>
                                        </p:tgtEl>
                                        <p:attrNameLst>
                                          <p:attrName>style.visibility</p:attrName>
                                        </p:attrNameLst>
                                      </p:cBhvr>
                                      <p:to>
                                        <p:strVal val="hidden"/>
                                      </p:to>
                                    </p:set>
                                  </p:childTnLst>
                                </p:cTn>
                              </p:par>
                            </p:childTnLst>
                          </p:cTn>
                        </p:par>
                        <p:par>
                          <p:cTn id="291" fill="hold">
                            <p:stCondLst>
                              <p:cond delay="16000"/>
                            </p:stCondLst>
                            <p:childTnLst>
                              <p:par>
                                <p:cTn id="292" presetID="1" presetClass="exit" presetSubtype="0" fill="hold" nodeType="afterEffect">
                                  <p:stCondLst>
                                    <p:cond delay="0"/>
                                  </p:stCondLst>
                                  <p:childTnLst>
                                    <p:set>
                                      <p:cBhvr>
                                        <p:cTn id="293" dur="1" fill="hold">
                                          <p:stCondLst>
                                            <p:cond delay="0"/>
                                          </p:stCondLst>
                                        </p:cTn>
                                        <p:tgtEl>
                                          <p:spTgt spid="147"/>
                                        </p:tgtEl>
                                        <p:attrNameLst>
                                          <p:attrName>style.visibility</p:attrName>
                                        </p:attrNameLst>
                                      </p:cBhvr>
                                      <p:to>
                                        <p:strVal val="hidden"/>
                                      </p:to>
                                    </p:set>
                                  </p:childTnLst>
                                </p:cTn>
                              </p:par>
                            </p:childTnLst>
                          </p:cTn>
                        </p:par>
                        <p:par>
                          <p:cTn id="294" fill="hold">
                            <p:stCondLst>
                              <p:cond delay="16000"/>
                            </p:stCondLst>
                            <p:childTnLst>
                              <p:par>
                                <p:cTn id="295" presetID="22" presetClass="entr" presetSubtype="1" fill="hold" nodeType="afterEffect">
                                  <p:stCondLst>
                                    <p:cond delay="0"/>
                                  </p:stCondLst>
                                  <p:childTnLst>
                                    <p:set>
                                      <p:cBhvr>
                                        <p:cTn id="296" dur="1" fill="hold">
                                          <p:stCondLst>
                                            <p:cond delay="0"/>
                                          </p:stCondLst>
                                        </p:cTn>
                                        <p:tgtEl>
                                          <p:spTgt spid="142"/>
                                        </p:tgtEl>
                                        <p:attrNameLst>
                                          <p:attrName>style.visibility</p:attrName>
                                        </p:attrNameLst>
                                      </p:cBhvr>
                                      <p:to>
                                        <p:strVal val="visible"/>
                                      </p:to>
                                    </p:set>
                                    <p:animEffect transition="in" filter="wipe(up)">
                                      <p:cBhvr>
                                        <p:cTn id="297" dur="500"/>
                                        <p:tgtEl>
                                          <p:spTgt spid="142"/>
                                        </p:tgtEl>
                                      </p:cBhvr>
                                    </p:animEffect>
                                  </p:childTnLst>
                                </p:cTn>
                              </p:par>
                            </p:childTnLst>
                          </p:cTn>
                        </p:par>
                        <p:par>
                          <p:cTn id="298" fill="hold">
                            <p:stCondLst>
                              <p:cond delay="16500"/>
                            </p:stCondLst>
                            <p:childTnLst>
                              <p:par>
                                <p:cTn id="299" presetID="22" presetClass="entr" presetSubtype="4" fill="hold" nodeType="afterEffect">
                                  <p:stCondLst>
                                    <p:cond delay="0"/>
                                  </p:stCondLst>
                                  <p:childTnLst>
                                    <p:set>
                                      <p:cBhvr>
                                        <p:cTn id="300" dur="1" fill="hold">
                                          <p:stCondLst>
                                            <p:cond delay="0"/>
                                          </p:stCondLst>
                                        </p:cTn>
                                        <p:tgtEl>
                                          <p:spTgt spid="148"/>
                                        </p:tgtEl>
                                        <p:attrNameLst>
                                          <p:attrName>style.visibility</p:attrName>
                                        </p:attrNameLst>
                                      </p:cBhvr>
                                      <p:to>
                                        <p:strVal val="visible"/>
                                      </p:to>
                                    </p:set>
                                    <p:animEffect transition="in" filter="wipe(down)">
                                      <p:cBhvr>
                                        <p:cTn id="301" dur="500"/>
                                        <p:tgtEl>
                                          <p:spTgt spid="148"/>
                                        </p:tgtEl>
                                      </p:cBhvr>
                                    </p:animEffect>
                                  </p:childTnLst>
                                </p:cTn>
                              </p:par>
                            </p:childTnLst>
                          </p:cTn>
                        </p:par>
                        <p:par>
                          <p:cTn id="302" fill="hold">
                            <p:stCondLst>
                              <p:cond delay="17000"/>
                            </p:stCondLst>
                            <p:childTnLst>
                              <p:par>
                                <p:cTn id="303" presetID="1" presetClass="entr" presetSubtype="0" fill="hold" grpId="0" nodeType="afterEffect">
                                  <p:stCondLst>
                                    <p:cond delay="0"/>
                                  </p:stCondLst>
                                  <p:childTnLst>
                                    <p:set>
                                      <p:cBhvr>
                                        <p:cTn id="304" dur="1" fill="hold">
                                          <p:stCondLst>
                                            <p:cond delay="0"/>
                                          </p:stCondLst>
                                        </p:cTn>
                                        <p:tgtEl>
                                          <p:spTgt spid="153"/>
                                        </p:tgtEl>
                                        <p:attrNameLst>
                                          <p:attrName>style.visibility</p:attrName>
                                        </p:attrNameLst>
                                      </p:cBhvr>
                                      <p:to>
                                        <p:strVal val="visible"/>
                                      </p:to>
                                    </p:set>
                                  </p:childTnLst>
                                </p:cTn>
                              </p:par>
                            </p:childTnLst>
                          </p:cTn>
                        </p:par>
                        <p:par>
                          <p:cTn id="305" fill="hold">
                            <p:stCondLst>
                              <p:cond delay="17000"/>
                            </p:stCondLst>
                            <p:childTnLst>
                              <p:par>
                                <p:cTn id="306" presetID="1" presetClass="exit" presetSubtype="0" fill="hold" nodeType="afterEffect">
                                  <p:stCondLst>
                                    <p:cond delay="0"/>
                                  </p:stCondLst>
                                  <p:childTnLst>
                                    <p:set>
                                      <p:cBhvr>
                                        <p:cTn id="307" dur="1" fill="hold">
                                          <p:stCondLst>
                                            <p:cond delay="0"/>
                                          </p:stCondLst>
                                        </p:cTn>
                                        <p:tgtEl>
                                          <p:spTgt spid="142"/>
                                        </p:tgtEl>
                                        <p:attrNameLst>
                                          <p:attrName>style.visibility</p:attrName>
                                        </p:attrNameLst>
                                      </p:cBhvr>
                                      <p:to>
                                        <p:strVal val="hidden"/>
                                      </p:to>
                                    </p:set>
                                  </p:childTnLst>
                                </p:cTn>
                              </p:par>
                            </p:childTnLst>
                          </p:cTn>
                        </p:par>
                        <p:par>
                          <p:cTn id="308" fill="hold">
                            <p:stCondLst>
                              <p:cond delay="17000"/>
                            </p:stCondLst>
                            <p:childTnLst>
                              <p:par>
                                <p:cTn id="309" presetID="1" presetClass="exit" presetSubtype="0" fill="hold" nodeType="afterEffect">
                                  <p:stCondLst>
                                    <p:cond delay="0"/>
                                  </p:stCondLst>
                                  <p:childTnLst>
                                    <p:set>
                                      <p:cBhvr>
                                        <p:cTn id="310" dur="1" fill="hold">
                                          <p:stCondLst>
                                            <p:cond delay="0"/>
                                          </p:stCondLst>
                                        </p:cTn>
                                        <p:tgtEl>
                                          <p:spTgt spid="148"/>
                                        </p:tgtEl>
                                        <p:attrNameLst>
                                          <p:attrName>style.visibility</p:attrName>
                                        </p:attrNameLst>
                                      </p:cBhvr>
                                      <p:to>
                                        <p:strVal val="hidden"/>
                                      </p:to>
                                    </p:set>
                                  </p:childTnLst>
                                </p:cTn>
                              </p:par>
                            </p:childTnLst>
                          </p:cTn>
                        </p:par>
                        <p:par>
                          <p:cTn id="311" fill="hold">
                            <p:stCondLst>
                              <p:cond delay="17000"/>
                            </p:stCondLst>
                            <p:childTnLst>
                              <p:par>
                                <p:cTn id="312" presetID="22" presetClass="entr" presetSubtype="1" fill="hold" nodeType="afterEffect">
                                  <p:stCondLst>
                                    <p:cond delay="0"/>
                                  </p:stCondLst>
                                  <p:childTnLst>
                                    <p:set>
                                      <p:cBhvr>
                                        <p:cTn id="313" dur="1" fill="hold">
                                          <p:stCondLst>
                                            <p:cond delay="0"/>
                                          </p:stCondLst>
                                        </p:cTn>
                                        <p:tgtEl>
                                          <p:spTgt spid="144"/>
                                        </p:tgtEl>
                                        <p:attrNameLst>
                                          <p:attrName>style.visibility</p:attrName>
                                        </p:attrNameLst>
                                      </p:cBhvr>
                                      <p:to>
                                        <p:strVal val="visible"/>
                                      </p:to>
                                    </p:set>
                                    <p:animEffect transition="in" filter="wipe(up)">
                                      <p:cBhvr>
                                        <p:cTn id="314" dur="500"/>
                                        <p:tgtEl>
                                          <p:spTgt spid="144"/>
                                        </p:tgtEl>
                                      </p:cBhvr>
                                    </p:animEffect>
                                  </p:childTnLst>
                                </p:cTn>
                              </p:par>
                            </p:childTnLst>
                          </p:cTn>
                        </p:par>
                        <p:par>
                          <p:cTn id="315" fill="hold">
                            <p:stCondLst>
                              <p:cond delay="17500"/>
                            </p:stCondLst>
                            <p:childTnLst>
                              <p:par>
                                <p:cTn id="316" presetID="22" presetClass="entr" presetSubtype="4" fill="hold" nodeType="afterEffect">
                                  <p:stCondLst>
                                    <p:cond delay="0"/>
                                  </p:stCondLst>
                                  <p:childTnLst>
                                    <p:set>
                                      <p:cBhvr>
                                        <p:cTn id="317" dur="1" fill="hold">
                                          <p:stCondLst>
                                            <p:cond delay="0"/>
                                          </p:stCondLst>
                                        </p:cTn>
                                        <p:tgtEl>
                                          <p:spTgt spid="149"/>
                                        </p:tgtEl>
                                        <p:attrNameLst>
                                          <p:attrName>style.visibility</p:attrName>
                                        </p:attrNameLst>
                                      </p:cBhvr>
                                      <p:to>
                                        <p:strVal val="visible"/>
                                      </p:to>
                                    </p:set>
                                    <p:animEffect transition="in" filter="wipe(down)">
                                      <p:cBhvr>
                                        <p:cTn id="318" dur="500"/>
                                        <p:tgtEl>
                                          <p:spTgt spid="149"/>
                                        </p:tgtEl>
                                      </p:cBhvr>
                                    </p:animEffect>
                                  </p:childTnLst>
                                </p:cTn>
                              </p:par>
                            </p:childTnLst>
                          </p:cTn>
                        </p:par>
                        <p:par>
                          <p:cTn id="319" fill="hold">
                            <p:stCondLst>
                              <p:cond delay="18000"/>
                            </p:stCondLst>
                            <p:childTnLst>
                              <p:par>
                                <p:cTn id="320" presetID="1" presetClass="entr" presetSubtype="0" fill="hold" grpId="0" nodeType="afterEffect">
                                  <p:stCondLst>
                                    <p:cond delay="0"/>
                                  </p:stCondLst>
                                  <p:childTnLst>
                                    <p:set>
                                      <p:cBhvr>
                                        <p:cTn id="321" dur="1" fill="hold">
                                          <p:stCondLst>
                                            <p:cond delay="0"/>
                                          </p:stCondLst>
                                        </p:cTn>
                                        <p:tgtEl>
                                          <p:spTgt spid="154"/>
                                        </p:tgtEl>
                                        <p:attrNameLst>
                                          <p:attrName>style.visibility</p:attrName>
                                        </p:attrNameLst>
                                      </p:cBhvr>
                                      <p:to>
                                        <p:strVal val="visible"/>
                                      </p:to>
                                    </p:set>
                                  </p:childTnLst>
                                </p:cTn>
                              </p:par>
                            </p:childTnLst>
                          </p:cTn>
                        </p:par>
                        <p:par>
                          <p:cTn id="322" fill="hold">
                            <p:stCondLst>
                              <p:cond delay="18000"/>
                            </p:stCondLst>
                            <p:childTnLst>
                              <p:par>
                                <p:cTn id="323" presetID="1" presetClass="exit" presetSubtype="0" fill="hold" nodeType="afterEffect">
                                  <p:stCondLst>
                                    <p:cond delay="0"/>
                                  </p:stCondLst>
                                  <p:childTnLst>
                                    <p:set>
                                      <p:cBhvr>
                                        <p:cTn id="324" dur="1" fill="hold">
                                          <p:stCondLst>
                                            <p:cond delay="0"/>
                                          </p:stCondLst>
                                        </p:cTn>
                                        <p:tgtEl>
                                          <p:spTgt spid="144"/>
                                        </p:tgtEl>
                                        <p:attrNameLst>
                                          <p:attrName>style.visibility</p:attrName>
                                        </p:attrNameLst>
                                      </p:cBhvr>
                                      <p:to>
                                        <p:strVal val="hidden"/>
                                      </p:to>
                                    </p:set>
                                  </p:childTnLst>
                                </p:cTn>
                              </p:par>
                            </p:childTnLst>
                          </p:cTn>
                        </p:par>
                        <p:par>
                          <p:cTn id="325" fill="hold">
                            <p:stCondLst>
                              <p:cond delay="18000"/>
                            </p:stCondLst>
                            <p:childTnLst>
                              <p:par>
                                <p:cTn id="326" presetID="1" presetClass="exit" presetSubtype="0" fill="hold" nodeType="afterEffect">
                                  <p:stCondLst>
                                    <p:cond delay="0"/>
                                  </p:stCondLst>
                                  <p:childTnLst>
                                    <p:set>
                                      <p:cBhvr>
                                        <p:cTn id="327" dur="1" fill="hold">
                                          <p:stCondLst>
                                            <p:cond delay="0"/>
                                          </p:stCondLst>
                                        </p:cTn>
                                        <p:tgtEl>
                                          <p:spTgt spid="149"/>
                                        </p:tgtEl>
                                        <p:attrNameLst>
                                          <p:attrName>style.visibility</p:attrName>
                                        </p:attrNameLst>
                                      </p:cBhvr>
                                      <p:to>
                                        <p:strVal val="hidden"/>
                                      </p:to>
                                    </p:set>
                                  </p:childTnLst>
                                </p:cTn>
                              </p:par>
                            </p:childTnLst>
                          </p:cTn>
                        </p:par>
                        <p:par>
                          <p:cTn id="328" fill="hold">
                            <p:stCondLst>
                              <p:cond delay="18000"/>
                            </p:stCondLst>
                            <p:childTnLst>
                              <p:par>
                                <p:cTn id="329" presetID="22" presetClass="entr" presetSubtype="1" fill="hold" nodeType="afterEffect">
                                  <p:stCondLst>
                                    <p:cond delay="0"/>
                                  </p:stCondLst>
                                  <p:childTnLst>
                                    <p:set>
                                      <p:cBhvr>
                                        <p:cTn id="330" dur="1" fill="hold">
                                          <p:stCondLst>
                                            <p:cond delay="0"/>
                                          </p:stCondLst>
                                        </p:cTn>
                                        <p:tgtEl>
                                          <p:spTgt spid="145"/>
                                        </p:tgtEl>
                                        <p:attrNameLst>
                                          <p:attrName>style.visibility</p:attrName>
                                        </p:attrNameLst>
                                      </p:cBhvr>
                                      <p:to>
                                        <p:strVal val="visible"/>
                                      </p:to>
                                    </p:set>
                                    <p:animEffect transition="in" filter="wipe(up)">
                                      <p:cBhvr>
                                        <p:cTn id="331" dur="500"/>
                                        <p:tgtEl>
                                          <p:spTgt spid="145"/>
                                        </p:tgtEl>
                                      </p:cBhvr>
                                    </p:animEffect>
                                  </p:childTnLst>
                                </p:cTn>
                              </p:par>
                            </p:childTnLst>
                          </p:cTn>
                        </p:par>
                        <p:par>
                          <p:cTn id="332" fill="hold">
                            <p:stCondLst>
                              <p:cond delay="18500"/>
                            </p:stCondLst>
                            <p:childTnLst>
                              <p:par>
                                <p:cTn id="333" presetID="22" presetClass="entr" presetSubtype="4" fill="hold" nodeType="afterEffect">
                                  <p:stCondLst>
                                    <p:cond delay="0"/>
                                  </p:stCondLst>
                                  <p:childTnLst>
                                    <p:set>
                                      <p:cBhvr>
                                        <p:cTn id="334" dur="1" fill="hold">
                                          <p:stCondLst>
                                            <p:cond delay="0"/>
                                          </p:stCondLst>
                                        </p:cTn>
                                        <p:tgtEl>
                                          <p:spTgt spid="150"/>
                                        </p:tgtEl>
                                        <p:attrNameLst>
                                          <p:attrName>style.visibility</p:attrName>
                                        </p:attrNameLst>
                                      </p:cBhvr>
                                      <p:to>
                                        <p:strVal val="visible"/>
                                      </p:to>
                                    </p:set>
                                    <p:animEffect transition="in" filter="wipe(down)">
                                      <p:cBhvr>
                                        <p:cTn id="335" dur="500"/>
                                        <p:tgtEl>
                                          <p:spTgt spid="150"/>
                                        </p:tgtEl>
                                      </p:cBhvr>
                                    </p:animEffect>
                                  </p:childTnLst>
                                </p:cTn>
                              </p:par>
                            </p:childTnLst>
                          </p:cTn>
                        </p:par>
                        <p:par>
                          <p:cTn id="336" fill="hold">
                            <p:stCondLst>
                              <p:cond delay="19000"/>
                            </p:stCondLst>
                            <p:childTnLst>
                              <p:par>
                                <p:cTn id="337" presetID="1" presetClass="entr" presetSubtype="0" fill="hold" grpId="0" nodeType="afterEffect">
                                  <p:stCondLst>
                                    <p:cond delay="0"/>
                                  </p:stCondLst>
                                  <p:childTnLst>
                                    <p:set>
                                      <p:cBhvr>
                                        <p:cTn id="338" dur="1" fill="hold">
                                          <p:stCondLst>
                                            <p:cond delay="0"/>
                                          </p:stCondLst>
                                        </p:cTn>
                                        <p:tgtEl>
                                          <p:spTgt spid="155"/>
                                        </p:tgtEl>
                                        <p:attrNameLst>
                                          <p:attrName>style.visibility</p:attrName>
                                        </p:attrNameLst>
                                      </p:cBhvr>
                                      <p:to>
                                        <p:strVal val="visible"/>
                                      </p:to>
                                    </p:set>
                                  </p:childTnLst>
                                </p:cTn>
                              </p:par>
                            </p:childTnLst>
                          </p:cTn>
                        </p:par>
                        <p:par>
                          <p:cTn id="339" fill="hold">
                            <p:stCondLst>
                              <p:cond delay="19000"/>
                            </p:stCondLst>
                            <p:childTnLst>
                              <p:par>
                                <p:cTn id="340" presetID="1" presetClass="exit" presetSubtype="0" fill="hold" nodeType="afterEffect">
                                  <p:stCondLst>
                                    <p:cond delay="0"/>
                                  </p:stCondLst>
                                  <p:childTnLst>
                                    <p:set>
                                      <p:cBhvr>
                                        <p:cTn id="341" dur="1" fill="hold">
                                          <p:stCondLst>
                                            <p:cond delay="0"/>
                                          </p:stCondLst>
                                        </p:cTn>
                                        <p:tgtEl>
                                          <p:spTgt spid="145"/>
                                        </p:tgtEl>
                                        <p:attrNameLst>
                                          <p:attrName>style.visibility</p:attrName>
                                        </p:attrNameLst>
                                      </p:cBhvr>
                                      <p:to>
                                        <p:strVal val="hidden"/>
                                      </p:to>
                                    </p:set>
                                  </p:childTnLst>
                                </p:cTn>
                              </p:par>
                            </p:childTnLst>
                          </p:cTn>
                        </p:par>
                        <p:par>
                          <p:cTn id="342" fill="hold">
                            <p:stCondLst>
                              <p:cond delay="19000"/>
                            </p:stCondLst>
                            <p:childTnLst>
                              <p:par>
                                <p:cTn id="343" presetID="1" presetClass="exit" presetSubtype="0" fill="hold" nodeType="afterEffect">
                                  <p:stCondLst>
                                    <p:cond delay="0"/>
                                  </p:stCondLst>
                                  <p:childTnLst>
                                    <p:set>
                                      <p:cBhvr>
                                        <p:cTn id="344" dur="1" fill="hold">
                                          <p:stCondLst>
                                            <p:cond delay="0"/>
                                          </p:stCondLst>
                                        </p:cTn>
                                        <p:tgtEl>
                                          <p:spTgt spid="150"/>
                                        </p:tgtEl>
                                        <p:attrNameLst>
                                          <p:attrName>style.visibility</p:attrName>
                                        </p:attrNameLst>
                                      </p:cBhvr>
                                      <p:to>
                                        <p:strVal val="hidden"/>
                                      </p:to>
                                    </p:set>
                                  </p:childTnLst>
                                </p:cTn>
                              </p:par>
                            </p:childTnLst>
                          </p:cTn>
                        </p:par>
                      </p:childTnLst>
                    </p:cTn>
                  </p:par>
                  <p:par>
                    <p:cTn id="345" fill="hold">
                      <p:stCondLst>
                        <p:cond delay="indefinite"/>
                      </p:stCondLst>
                      <p:childTnLst>
                        <p:par>
                          <p:cTn id="346" fill="hold">
                            <p:stCondLst>
                              <p:cond delay="0"/>
                            </p:stCondLst>
                            <p:childTnLst>
                              <p:par>
                                <p:cTn id="347" presetID="10" presetClass="entr" presetSubtype="0" fill="hold" nodeType="clickEffect">
                                  <p:stCondLst>
                                    <p:cond delay="0"/>
                                  </p:stCondLst>
                                  <p:childTnLst>
                                    <p:set>
                                      <p:cBhvr>
                                        <p:cTn id="348" dur="1" fill="hold">
                                          <p:stCondLst>
                                            <p:cond delay="0"/>
                                          </p:stCondLst>
                                        </p:cTn>
                                        <p:tgtEl>
                                          <p:spTgt spid="156"/>
                                        </p:tgtEl>
                                        <p:attrNameLst>
                                          <p:attrName>style.visibility</p:attrName>
                                        </p:attrNameLst>
                                      </p:cBhvr>
                                      <p:to>
                                        <p:strVal val="visible"/>
                                      </p:to>
                                    </p:set>
                                    <p:animEffect transition="in" filter="fade">
                                      <p:cBhvr>
                                        <p:cTn id="349"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116" grpId="0" animBg="1"/>
      <p:bldP spid="117" grpId="0" animBg="1"/>
      <p:bldP spid="118" grpId="0" animBg="1"/>
      <p:bldP spid="119" grpId="0" animBg="1"/>
      <p:bldP spid="121" grpId="0" animBg="1"/>
      <p:bldP spid="136" grpId="0" animBg="1"/>
      <p:bldP spid="137" grpId="0" animBg="1"/>
      <p:bldP spid="138" grpId="0" animBg="1"/>
      <p:bldP spid="139" grpId="0" animBg="1"/>
      <p:bldP spid="140" grpId="0" animBg="1"/>
      <p:bldP spid="151" grpId="0" animBg="1"/>
      <p:bldP spid="152" grpId="0" animBg="1"/>
      <p:bldP spid="153" grpId="0" animBg="1"/>
      <p:bldP spid="154" grpId="0" animBg="1"/>
      <p:bldP spid="15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183C0-79F1-6EE1-116D-9BCEEEF428F0}"/>
            </a:ext>
          </a:extLst>
        </p:cNvPr>
        <p:cNvGrpSpPr/>
        <p:nvPr/>
      </p:nvGrpSpPr>
      <p:grpSpPr>
        <a:xfrm>
          <a:off x="0" y="0"/>
          <a:ext cx="0" cy="0"/>
          <a:chOff x="0" y="0"/>
          <a:chExt cx="0" cy="0"/>
        </a:xfrm>
      </p:grpSpPr>
      <p:sp>
        <p:nvSpPr>
          <p:cNvPr id="28" name="Content Placeholder 2">
            <a:extLst>
              <a:ext uri="{FF2B5EF4-FFF2-40B4-BE49-F238E27FC236}">
                <a16:creationId xmlns:a16="http://schemas.microsoft.com/office/drawing/2014/main" id="{8D0E4A4F-18AE-B522-55B0-A3F60F297190}"/>
              </a:ext>
            </a:extLst>
          </p:cNvPr>
          <p:cNvSpPr>
            <a:spLocks noGrp="1"/>
          </p:cNvSpPr>
          <p:nvPr>
            <p:ph idx="4294967295"/>
          </p:nvPr>
        </p:nvSpPr>
        <p:spPr>
          <a:xfrm>
            <a:off x="92930" y="912912"/>
            <a:ext cx="11959116" cy="2592288"/>
          </a:xfrm>
        </p:spPr>
        <p:txBody>
          <a:bodyPr>
            <a:noAutofit/>
          </a:bodyPr>
          <a:lstStyle/>
          <a:p>
            <a:pPr marL="733425" lvl="1" indent="-285750"/>
            <a:r>
              <a:rPr lang="en-GB" sz="1600" dirty="0">
                <a:solidFill>
                  <a:schemeClr val="tx1"/>
                </a:solidFill>
              </a:rPr>
              <a:t>Sometimes the optical microscopy is enough to visualize what we want (</a:t>
            </a:r>
            <a:r>
              <a:rPr lang="en-GB" sz="1600" dirty="0">
                <a:solidFill>
                  <a:schemeClr val="tx1"/>
                </a:solidFill>
                <a:latin typeface="Arial" panose="020B0604020202020204" pitchFamily="34" charset="0"/>
                <a:cs typeface="Arial" panose="020B0604020202020204" pitchFamily="34" charset="0"/>
              </a:rPr>
              <a:t>~ 1 µm)</a:t>
            </a:r>
            <a:r>
              <a:rPr lang="en-GB" sz="1600" dirty="0">
                <a:solidFill>
                  <a:schemeClr val="tx1"/>
                </a:solidFill>
              </a:rPr>
              <a:t>, and sometimes more resolution is needed </a:t>
            </a:r>
          </a:p>
          <a:p>
            <a:pPr marL="733425" lvl="1" indent="-285750"/>
            <a:r>
              <a:rPr lang="en-GB" sz="1600" dirty="0">
                <a:solidFill>
                  <a:schemeClr val="tx1"/>
                </a:solidFill>
                <a:hlinkClick r:id="rId5"/>
              </a:rPr>
              <a:t>Scanning Electron Microscopes </a:t>
            </a:r>
            <a:r>
              <a:rPr lang="en-GB" sz="1600" dirty="0">
                <a:solidFill>
                  <a:schemeClr val="tx1"/>
                </a:solidFill>
              </a:rPr>
              <a:t>(SEMs) are used to evaluate the surface at the nanometric level including analysis of  X-rays emitted by the matter in response to being hit with charged particles </a:t>
            </a:r>
            <a:r>
              <a:rPr lang="en-GB" sz="1600" dirty="0">
                <a:solidFill>
                  <a:schemeClr val="tx1"/>
                </a:solidFill>
                <a:sym typeface="Wingdings" panose="05000000000000000000" pitchFamily="2" charset="2"/>
              </a:rPr>
              <a:t> </a:t>
            </a:r>
            <a:r>
              <a:rPr lang="en-GB" sz="1600" dirty="0">
                <a:solidFill>
                  <a:schemeClr val="tx1"/>
                </a:solidFill>
                <a:hlinkClick r:id="rId6"/>
              </a:rPr>
              <a:t>Energy Dispersive X-ray Spectroscopy </a:t>
            </a:r>
            <a:r>
              <a:rPr lang="en-GB" sz="1600" dirty="0">
                <a:solidFill>
                  <a:schemeClr val="tx1"/>
                </a:solidFill>
              </a:rPr>
              <a:t>(EDS)</a:t>
            </a:r>
          </a:p>
          <a:p>
            <a:pPr marL="733425" lvl="1" indent="-285750"/>
            <a:endParaRPr lang="en-GB" sz="1600" dirty="0">
              <a:solidFill>
                <a:schemeClr val="tx1"/>
              </a:solidFill>
            </a:endParaRPr>
          </a:p>
        </p:txBody>
      </p:sp>
      <p:sp>
        <p:nvSpPr>
          <p:cNvPr id="5" name="Slide Number Placeholder 4">
            <a:extLst>
              <a:ext uri="{FF2B5EF4-FFF2-40B4-BE49-F238E27FC236}">
                <a16:creationId xmlns:a16="http://schemas.microsoft.com/office/drawing/2014/main" id="{8077FDD9-F2F4-E0EB-7E54-BC5F2ADAD794}"/>
              </a:ext>
            </a:extLst>
          </p:cNvPr>
          <p:cNvSpPr txBox="1">
            <a:spLocks/>
          </p:cNvSpPr>
          <p:nvPr/>
        </p:nvSpPr>
        <p:spPr>
          <a:xfrm>
            <a:off x="11107546" y="6383848"/>
            <a:ext cx="68125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z="1200"/>
              <a:pPr/>
              <a:t>6</a:t>
            </a:fld>
            <a:endParaRPr lang="en-US" sz="1200" dirty="0"/>
          </a:p>
        </p:txBody>
      </p:sp>
      <p:sp>
        <p:nvSpPr>
          <p:cNvPr id="4" name="Title 17">
            <a:extLst>
              <a:ext uri="{FF2B5EF4-FFF2-40B4-BE49-F238E27FC236}">
                <a16:creationId xmlns:a16="http://schemas.microsoft.com/office/drawing/2014/main" id="{6C681FDB-8946-B6EA-2AF7-BFC0ECD7A7AB}"/>
              </a:ext>
            </a:extLst>
          </p:cNvPr>
          <p:cNvSpPr txBox="1">
            <a:spLocks/>
          </p:cNvSpPr>
          <p:nvPr/>
        </p:nvSpPr>
        <p:spPr>
          <a:xfrm>
            <a:off x="241275" y="383444"/>
            <a:ext cx="11722125" cy="1065742"/>
          </a:xfrm>
          <a:prstGeom prst="rect">
            <a:avLst/>
          </a:prstGeom>
          <a:effectLst/>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effectLst>
                  <a:glow rad="127000">
                    <a:schemeClr val="bg1"/>
                  </a:glow>
                </a:effectLst>
              </a:rPr>
              <a:t>Microscopic characterization at CERN: Chemical analysis</a:t>
            </a:r>
          </a:p>
        </p:txBody>
      </p:sp>
      <p:sp>
        <p:nvSpPr>
          <p:cNvPr id="120" name="Rectangle 119">
            <a:extLst>
              <a:ext uri="{FF2B5EF4-FFF2-40B4-BE49-F238E27FC236}">
                <a16:creationId xmlns:a16="http://schemas.microsoft.com/office/drawing/2014/main" id="{0A1A2838-D773-3A7E-3CD8-63DB1F7B7AC0}"/>
              </a:ext>
            </a:extLst>
          </p:cNvPr>
          <p:cNvSpPr>
            <a:spLocks noChangeArrowheads="1"/>
          </p:cNvSpPr>
          <p:nvPr/>
        </p:nvSpPr>
        <p:spPr bwMode="auto">
          <a:xfrm>
            <a:off x="3373414" y="29620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22" name="Picture 121" descr="Close-up of a wing&#10;&#10;Description automatically generated">
            <a:extLst>
              <a:ext uri="{FF2B5EF4-FFF2-40B4-BE49-F238E27FC236}">
                <a16:creationId xmlns:a16="http://schemas.microsoft.com/office/drawing/2014/main" id="{D6029AB5-78EC-6F54-078F-0BB70C84AA9D}"/>
              </a:ext>
            </a:extLst>
          </p:cNvPr>
          <p:cNvPicPr>
            <a:picLocks noChangeAspect="1"/>
          </p:cNvPicPr>
          <p:nvPr/>
        </p:nvPicPr>
        <p:blipFill>
          <a:blip r:embed="rId7"/>
          <a:stretch>
            <a:fillRect/>
          </a:stretch>
        </p:blipFill>
        <p:spPr>
          <a:xfrm>
            <a:off x="609600" y="3197021"/>
            <a:ext cx="4035592" cy="3026694"/>
          </a:xfrm>
          <a:prstGeom prst="rect">
            <a:avLst/>
          </a:prstGeom>
        </p:spPr>
      </p:pic>
      <p:pic>
        <p:nvPicPr>
          <p:cNvPr id="123" name="Picture 122" descr="Close-up of a fly with a large eye&#10;&#10;Description automatically generated">
            <a:extLst>
              <a:ext uri="{FF2B5EF4-FFF2-40B4-BE49-F238E27FC236}">
                <a16:creationId xmlns:a16="http://schemas.microsoft.com/office/drawing/2014/main" id="{855AAE9E-0A75-C817-79D8-31277E971CA1}"/>
              </a:ext>
            </a:extLst>
          </p:cNvPr>
          <p:cNvPicPr>
            <a:picLocks noChangeAspect="1"/>
          </p:cNvPicPr>
          <p:nvPr/>
        </p:nvPicPr>
        <p:blipFill rotWithShape="1">
          <a:blip r:embed="rId8"/>
          <a:srcRect r="12030"/>
          <a:stretch/>
        </p:blipFill>
        <p:spPr>
          <a:xfrm rot="5400000">
            <a:off x="-33117" y="2020943"/>
            <a:ext cx="2651760" cy="2260794"/>
          </a:xfrm>
          <a:prstGeom prst="rect">
            <a:avLst/>
          </a:prstGeom>
        </p:spPr>
      </p:pic>
      <p:sp>
        <p:nvSpPr>
          <p:cNvPr id="124" name="Rectangle 123">
            <a:extLst>
              <a:ext uri="{FF2B5EF4-FFF2-40B4-BE49-F238E27FC236}">
                <a16:creationId xmlns:a16="http://schemas.microsoft.com/office/drawing/2014/main" id="{7701918C-A2F1-1C8C-2822-6E333AD264C9}"/>
              </a:ext>
            </a:extLst>
          </p:cNvPr>
          <p:cNvSpPr/>
          <p:nvPr/>
        </p:nvSpPr>
        <p:spPr>
          <a:xfrm>
            <a:off x="3909596" y="5964025"/>
            <a:ext cx="559799" cy="1451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chemeClr val="bg2">
                    <a:lumMod val="10000"/>
                  </a:schemeClr>
                </a:solidFill>
              </a:rPr>
              <a:t>100 </a:t>
            </a:r>
            <a:r>
              <a:rPr lang="en-GB" sz="800" dirty="0">
                <a:solidFill>
                  <a:schemeClr val="bg2">
                    <a:lumMod val="10000"/>
                  </a:schemeClr>
                </a:solidFill>
                <a:latin typeface="Calibri" panose="020F0502020204030204" pitchFamily="34" charset="0"/>
              </a:rPr>
              <a:t>µ</a:t>
            </a:r>
            <a:r>
              <a:rPr lang="en-GB" sz="800" dirty="0">
                <a:solidFill>
                  <a:schemeClr val="bg2">
                    <a:lumMod val="10000"/>
                  </a:schemeClr>
                </a:solidFill>
              </a:rPr>
              <a:t>m</a:t>
            </a:r>
          </a:p>
        </p:txBody>
      </p:sp>
      <p:sp>
        <p:nvSpPr>
          <p:cNvPr id="125" name="Oval 124">
            <a:extLst>
              <a:ext uri="{FF2B5EF4-FFF2-40B4-BE49-F238E27FC236}">
                <a16:creationId xmlns:a16="http://schemas.microsoft.com/office/drawing/2014/main" id="{4EB6B5F2-6558-FCBD-8BB3-8703C4578B8F}"/>
              </a:ext>
            </a:extLst>
          </p:cNvPr>
          <p:cNvSpPr/>
          <p:nvPr/>
        </p:nvSpPr>
        <p:spPr>
          <a:xfrm>
            <a:off x="903959" y="2438399"/>
            <a:ext cx="239041" cy="263527"/>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1" name="Picture 317">
            <a:extLst>
              <a:ext uri="{FF2B5EF4-FFF2-40B4-BE49-F238E27FC236}">
                <a16:creationId xmlns:a16="http://schemas.microsoft.com/office/drawing/2014/main" id="{1507F7D0-383F-3C95-396A-653522DC33F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425407" y="3189532"/>
            <a:ext cx="3581400" cy="304167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close-up of a cell&#10;&#10;Description automatically generated">
            <a:extLst>
              <a:ext uri="{FF2B5EF4-FFF2-40B4-BE49-F238E27FC236}">
                <a16:creationId xmlns:a16="http://schemas.microsoft.com/office/drawing/2014/main" id="{44D87DFD-5F82-922A-5B9A-B68B6664C94E}"/>
              </a:ext>
            </a:extLst>
          </p:cNvPr>
          <p:cNvPicPr>
            <a:picLocks noChangeAspect="1"/>
          </p:cNvPicPr>
          <p:nvPr/>
        </p:nvPicPr>
        <p:blipFill rotWithShape="1">
          <a:blip r:embed="rId10"/>
          <a:srcRect b="16745"/>
          <a:stretch/>
        </p:blipFill>
        <p:spPr>
          <a:xfrm>
            <a:off x="7433838" y="1904998"/>
            <a:ext cx="2260794" cy="1695070"/>
          </a:xfrm>
          <a:prstGeom prst="rect">
            <a:avLst/>
          </a:prstGeom>
        </p:spPr>
      </p:pic>
      <p:sp>
        <p:nvSpPr>
          <p:cNvPr id="14" name="Oval 13">
            <a:extLst>
              <a:ext uri="{FF2B5EF4-FFF2-40B4-BE49-F238E27FC236}">
                <a16:creationId xmlns:a16="http://schemas.microsoft.com/office/drawing/2014/main" id="{5598B3C9-4D47-6D11-212E-413C049F3C27}"/>
              </a:ext>
            </a:extLst>
          </p:cNvPr>
          <p:cNvSpPr/>
          <p:nvPr/>
        </p:nvSpPr>
        <p:spPr>
          <a:xfrm>
            <a:off x="8657715" y="2880466"/>
            <a:ext cx="138639" cy="152644"/>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Zoom">
            <a:hlinkClick r:id="" action="ppaction://media"/>
            <a:extLst>
              <a:ext uri="{FF2B5EF4-FFF2-40B4-BE49-F238E27FC236}">
                <a16:creationId xmlns:a16="http://schemas.microsoft.com/office/drawing/2014/main" id="{AFC4E9F4-4B2D-2285-D826-C88F8758C23E}"/>
              </a:ext>
            </a:extLst>
          </p:cNvPr>
          <p:cNvPicPr>
            <a:picLocks noChangeAspect="1"/>
          </p:cNvPicPr>
          <p:nvPr>
            <a:videoFile r:link="rId2"/>
            <p:extLst>
              <p:ext uri="{DAA4B4D4-6D71-4841-9C94-3DE7FCFB9230}">
                <p14:media xmlns:p14="http://schemas.microsoft.com/office/powerpoint/2010/main" r:embed="rId1"/>
              </p:ext>
            </p:extLst>
          </p:nvPr>
        </p:nvPicPr>
        <p:blipFill>
          <a:blip r:embed="rId11"/>
          <a:stretch>
            <a:fillRect/>
          </a:stretch>
        </p:blipFill>
        <p:spPr>
          <a:xfrm rot="16200000">
            <a:off x="3874395" y="2854966"/>
            <a:ext cx="4318714" cy="2418780"/>
          </a:xfrm>
          <a:prstGeom prst="rect">
            <a:avLst/>
          </a:prstGeom>
        </p:spPr>
      </p:pic>
      <p:sp>
        <p:nvSpPr>
          <p:cNvPr id="3" name="TextBox 2">
            <a:extLst>
              <a:ext uri="{FF2B5EF4-FFF2-40B4-BE49-F238E27FC236}">
                <a16:creationId xmlns:a16="http://schemas.microsoft.com/office/drawing/2014/main" id="{11B6BF48-4DB5-E77C-C9DA-EE14770A39C0}"/>
              </a:ext>
            </a:extLst>
          </p:cNvPr>
          <p:cNvSpPr txBox="1"/>
          <p:nvPr/>
        </p:nvSpPr>
        <p:spPr>
          <a:xfrm>
            <a:off x="6773607" y="1896191"/>
            <a:ext cx="907834" cy="247220"/>
          </a:xfrm>
          <a:prstGeom prst="rect">
            <a:avLst/>
          </a:prstGeom>
          <a:noFill/>
        </p:spPr>
        <p:txBody>
          <a:bodyPr wrap="square" rtlCol="0">
            <a:spAutoFit/>
          </a:bodyPr>
          <a:lstStyle/>
          <a:p>
            <a:r>
              <a:rPr lang="en-US" sz="1000" b="1" i="1" dirty="0">
                <a:solidFill>
                  <a:schemeClr val="bg1"/>
                </a:solidFill>
              </a:rPr>
              <a:t>SEM</a:t>
            </a:r>
          </a:p>
        </p:txBody>
      </p:sp>
      <p:grpSp>
        <p:nvGrpSpPr>
          <p:cNvPr id="7" name="Group 6">
            <a:extLst>
              <a:ext uri="{FF2B5EF4-FFF2-40B4-BE49-F238E27FC236}">
                <a16:creationId xmlns:a16="http://schemas.microsoft.com/office/drawing/2014/main" id="{614AC028-3F97-8462-3E9C-0F0D2404F128}"/>
              </a:ext>
            </a:extLst>
          </p:cNvPr>
          <p:cNvGrpSpPr/>
          <p:nvPr/>
        </p:nvGrpSpPr>
        <p:grpSpPr>
          <a:xfrm>
            <a:off x="4972355" y="5822983"/>
            <a:ext cx="927054" cy="244210"/>
            <a:chOff x="339267" y="5830316"/>
            <a:chExt cx="934710" cy="246221"/>
          </a:xfrm>
        </p:grpSpPr>
        <p:cxnSp>
          <p:nvCxnSpPr>
            <p:cNvPr id="8" name="Straight Connector 7">
              <a:extLst>
                <a:ext uri="{FF2B5EF4-FFF2-40B4-BE49-F238E27FC236}">
                  <a16:creationId xmlns:a16="http://schemas.microsoft.com/office/drawing/2014/main" id="{C87A7269-656B-D0F9-90DD-11A6A5B3DDFA}"/>
                </a:ext>
              </a:extLst>
            </p:cNvPr>
            <p:cNvCxnSpPr/>
            <p:nvPr/>
          </p:nvCxnSpPr>
          <p:spPr>
            <a:xfrm>
              <a:off x="339267" y="6076537"/>
              <a:ext cx="832681" cy="0"/>
            </a:xfrm>
            <a:prstGeom prst="line">
              <a:avLst/>
            </a:prstGeom>
            <a:ln w="38100">
              <a:solidFill>
                <a:schemeClr val="bg1"/>
              </a:solidFill>
            </a:ln>
          </p:spPr>
          <p:style>
            <a:lnRef idx="1">
              <a:schemeClr val="accent3"/>
            </a:lnRef>
            <a:fillRef idx="0">
              <a:schemeClr val="accent3"/>
            </a:fillRef>
            <a:effectRef idx="0">
              <a:schemeClr val="accent3"/>
            </a:effectRef>
            <a:fontRef idx="minor">
              <a:schemeClr val="tx1"/>
            </a:fontRef>
          </p:style>
        </p:cxnSp>
        <p:sp>
          <p:nvSpPr>
            <p:cNvPr id="9" name="TextBox 8">
              <a:extLst>
                <a:ext uri="{FF2B5EF4-FFF2-40B4-BE49-F238E27FC236}">
                  <a16:creationId xmlns:a16="http://schemas.microsoft.com/office/drawing/2014/main" id="{71BA18EE-AE8F-7CD8-1F9D-CD25CF6E4A06}"/>
                </a:ext>
              </a:extLst>
            </p:cNvPr>
            <p:cNvSpPr txBox="1"/>
            <p:nvPr/>
          </p:nvSpPr>
          <p:spPr>
            <a:xfrm>
              <a:off x="515121" y="5830316"/>
              <a:ext cx="758856" cy="246221"/>
            </a:xfrm>
            <a:prstGeom prst="rect">
              <a:avLst/>
            </a:prstGeom>
            <a:noFill/>
          </p:spPr>
          <p:txBody>
            <a:bodyPr wrap="square" rtlCol="0">
              <a:spAutoFit/>
            </a:bodyPr>
            <a:lstStyle/>
            <a:p>
              <a:r>
                <a:rPr lang="en-US" sz="1000" b="1" i="1" dirty="0">
                  <a:solidFill>
                    <a:schemeClr val="bg1"/>
                  </a:solidFill>
                </a:rPr>
                <a:t>2 mm</a:t>
              </a:r>
            </a:p>
          </p:txBody>
        </p:sp>
      </p:grpSp>
      <p:sp>
        <p:nvSpPr>
          <p:cNvPr id="10" name="TextBox 9">
            <a:extLst>
              <a:ext uri="{FF2B5EF4-FFF2-40B4-BE49-F238E27FC236}">
                <a16:creationId xmlns:a16="http://schemas.microsoft.com/office/drawing/2014/main" id="{2FCDE902-9057-633B-80E6-E7F90AB463AF}"/>
              </a:ext>
            </a:extLst>
          </p:cNvPr>
          <p:cNvSpPr txBox="1"/>
          <p:nvPr/>
        </p:nvSpPr>
        <p:spPr>
          <a:xfrm>
            <a:off x="1984810" y="1789486"/>
            <a:ext cx="458507" cy="247220"/>
          </a:xfrm>
          <a:prstGeom prst="rect">
            <a:avLst/>
          </a:prstGeom>
          <a:noFill/>
        </p:spPr>
        <p:txBody>
          <a:bodyPr wrap="square" rtlCol="0">
            <a:spAutoFit/>
          </a:bodyPr>
          <a:lstStyle/>
          <a:p>
            <a:r>
              <a:rPr lang="en-US" sz="1000" b="1" i="1" dirty="0">
                <a:solidFill>
                  <a:srgbClr val="303030"/>
                </a:solidFill>
              </a:rPr>
              <a:t>OM</a:t>
            </a:r>
          </a:p>
        </p:txBody>
      </p:sp>
      <p:sp>
        <p:nvSpPr>
          <p:cNvPr id="15" name="TextBox 14">
            <a:extLst>
              <a:ext uri="{FF2B5EF4-FFF2-40B4-BE49-F238E27FC236}">
                <a16:creationId xmlns:a16="http://schemas.microsoft.com/office/drawing/2014/main" id="{85A8905E-09FD-98C6-D6EE-BC99D758DEFB}"/>
              </a:ext>
            </a:extLst>
          </p:cNvPr>
          <p:cNvSpPr txBox="1"/>
          <p:nvPr/>
        </p:nvSpPr>
        <p:spPr>
          <a:xfrm>
            <a:off x="2909455" y="1955322"/>
            <a:ext cx="1950856" cy="1077218"/>
          </a:xfrm>
          <a:prstGeom prst="rect">
            <a:avLst/>
          </a:prstGeom>
          <a:noFill/>
        </p:spPr>
        <p:txBody>
          <a:bodyPr wrap="square">
            <a:spAutoFit/>
          </a:bodyPr>
          <a:lstStyle>
            <a:defPPr>
              <a:defRPr lang="en-US"/>
            </a:defPPr>
            <a:lvl1pPr>
              <a:defRPr sz="1600"/>
            </a:lvl1pPr>
          </a:lstStyle>
          <a:p>
            <a:pPr algn="r"/>
            <a:r>
              <a:rPr lang="en-GB" dirty="0">
                <a:solidFill>
                  <a:schemeClr val="tx2">
                    <a:lumMod val="75000"/>
                    <a:lumOff val="25000"/>
                  </a:schemeClr>
                </a:solidFill>
              </a:rPr>
              <a:t>Investigation of the phases present into welds that are working at 4 K</a:t>
            </a:r>
          </a:p>
        </p:txBody>
      </p:sp>
      <p:sp>
        <p:nvSpPr>
          <p:cNvPr id="19" name="TextBox 18">
            <a:extLst>
              <a:ext uri="{FF2B5EF4-FFF2-40B4-BE49-F238E27FC236}">
                <a16:creationId xmlns:a16="http://schemas.microsoft.com/office/drawing/2014/main" id="{05AD1BE9-4D33-64F0-6DE3-DEF1B82209C4}"/>
              </a:ext>
            </a:extLst>
          </p:cNvPr>
          <p:cNvSpPr txBox="1"/>
          <p:nvPr/>
        </p:nvSpPr>
        <p:spPr>
          <a:xfrm>
            <a:off x="11547365" y="3214066"/>
            <a:ext cx="482269" cy="247220"/>
          </a:xfrm>
          <a:prstGeom prst="rect">
            <a:avLst/>
          </a:prstGeom>
          <a:noFill/>
        </p:spPr>
        <p:txBody>
          <a:bodyPr wrap="square" rtlCol="0">
            <a:spAutoFit/>
          </a:bodyPr>
          <a:lstStyle/>
          <a:p>
            <a:r>
              <a:rPr lang="en-US" sz="1000" b="1" i="1" dirty="0">
                <a:solidFill>
                  <a:schemeClr val="bg1"/>
                </a:solidFill>
              </a:rPr>
              <a:t>EDS</a:t>
            </a:r>
          </a:p>
        </p:txBody>
      </p:sp>
      <p:sp>
        <p:nvSpPr>
          <p:cNvPr id="23" name="TextBox 22">
            <a:extLst>
              <a:ext uri="{FF2B5EF4-FFF2-40B4-BE49-F238E27FC236}">
                <a16:creationId xmlns:a16="http://schemas.microsoft.com/office/drawing/2014/main" id="{2561248E-ED1A-B02C-C1DE-00DA2F60C674}"/>
              </a:ext>
            </a:extLst>
          </p:cNvPr>
          <p:cNvSpPr txBox="1"/>
          <p:nvPr/>
        </p:nvSpPr>
        <p:spPr>
          <a:xfrm>
            <a:off x="9672624" y="1967604"/>
            <a:ext cx="2290776" cy="1077218"/>
          </a:xfrm>
          <a:prstGeom prst="rect">
            <a:avLst/>
          </a:prstGeom>
          <a:noFill/>
        </p:spPr>
        <p:txBody>
          <a:bodyPr wrap="square">
            <a:spAutoFit/>
          </a:bodyPr>
          <a:lstStyle>
            <a:defPPr>
              <a:defRPr lang="en-US"/>
            </a:defPPr>
            <a:lvl1pPr algn="r">
              <a:defRPr sz="1600">
                <a:solidFill>
                  <a:schemeClr val="tx2">
                    <a:lumMod val="75000"/>
                    <a:lumOff val="25000"/>
                  </a:schemeClr>
                </a:solidFill>
              </a:defRPr>
            </a:lvl1pPr>
          </a:lstStyle>
          <a:p>
            <a:pPr algn="l"/>
            <a:r>
              <a:rPr lang="en-GB" dirty="0"/>
              <a:t>Superconducting Nb</a:t>
            </a:r>
            <a:r>
              <a:rPr lang="en-GB" baseline="-25000" dirty="0"/>
              <a:t>3</a:t>
            </a:r>
            <a:r>
              <a:rPr lang="en-GB" dirty="0"/>
              <a:t>Sn cables before reaction as part of the QA/QC at CERN</a:t>
            </a:r>
          </a:p>
        </p:txBody>
      </p:sp>
    </p:spTree>
    <p:extLst>
      <p:ext uri="{BB962C8B-B14F-4D97-AF65-F5344CB8AC3E}">
        <p14:creationId xmlns:p14="http://schemas.microsoft.com/office/powerpoint/2010/main" val="2512148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7"/>
                                        </p:tgtEl>
                                        <p:attrNameLst>
                                          <p:attrName>style.visibility</p:attrName>
                                        </p:attrNameLst>
                                      </p:cBhvr>
                                      <p:to>
                                        <p:strVal val="hidden"/>
                                      </p:to>
                                    </p:set>
                                  </p:childTnLst>
                                </p:cTn>
                              </p:par>
                              <p:par>
                                <p:cTn id="13" presetID="1" presetClass="mediacall" presetSubtype="0" fill="hold" nodeType="withEffect">
                                  <p:stCondLst>
                                    <p:cond delay="0"/>
                                  </p:stCondLst>
                                  <p:childTnLst>
                                    <p:cmd type="call" cmd="playFrom(0.0)">
                                      <p:cBhvr>
                                        <p:cTn id="14" dur="8333" fill="hold"/>
                                        <p:tgtEl>
                                          <p:spTgt spid="2"/>
                                        </p:tgtEl>
                                      </p:cBhvr>
                                    </p:cmd>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5" fill="hold" display="0">
                  <p:stCondLst>
                    <p:cond delay="indefinite"/>
                  </p:stCondLst>
                </p:cTn>
                <p:tgtEl>
                  <p:spTgt spid="2"/>
                </p:tgtEl>
              </p:cMediaNode>
            </p:video>
          </p:childTnLst>
        </p:cTn>
      </p:par>
    </p:tnLst>
    <p:bldLst>
      <p:bldP spid="14" grpId="0" animBg="1"/>
      <p:bldP spid="15"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2032AC-1B67-CB43-9A43-C5E7B80EE463}"/>
            </a:ext>
          </a:extLst>
        </p:cNvPr>
        <p:cNvGrpSpPr/>
        <p:nvPr/>
      </p:nvGrpSpPr>
      <p:grpSpPr>
        <a:xfrm>
          <a:off x="0" y="0"/>
          <a:ext cx="0" cy="0"/>
          <a:chOff x="0" y="0"/>
          <a:chExt cx="0" cy="0"/>
        </a:xfrm>
      </p:grpSpPr>
      <p:sp>
        <p:nvSpPr>
          <p:cNvPr id="28" name="Content Placeholder 2">
            <a:extLst>
              <a:ext uri="{FF2B5EF4-FFF2-40B4-BE49-F238E27FC236}">
                <a16:creationId xmlns:a16="http://schemas.microsoft.com/office/drawing/2014/main" id="{4D69B3D4-B862-CEB1-E036-23CE274EC0B4}"/>
              </a:ext>
            </a:extLst>
          </p:cNvPr>
          <p:cNvSpPr>
            <a:spLocks noGrp="1"/>
          </p:cNvSpPr>
          <p:nvPr>
            <p:ph idx="4294967295"/>
          </p:nvPr>
        </p:nvSpPr>
        <p:spPr>
          <a:xfrm>
            <a:off x="92930" y="912912"/>
            <a:ext cx="11959116" cy="2592288"/>
          </a:xfrm>
        </p:spPr>
        <p:txBody>
          <a:bodyPr>
            <a:noAutofit/>
          </a:bodyPr>
          <a:lstStyle/>
          <a:p>
            <a:pPr marL="733425" lvl="1" indent="-285750"/>
            <a:r>
              <a:rPr lang="en-GB" sz="1600" dirty="0">
                <a:solidFill>
                  <a:schemeClr val="tx1"/>
                </a:solidFill>
              </a:rPr>
              <a:t>Sometimes the optical microscopy is enough (</a:t>
            </a:r>
            <a:r>
              <a:rPr lang="en-GB" sz="1600" dirty="0">
                <a:solidFill>
                  <a:schemeClr val="tx1"/>
                </a:solidFill>
                <a:latin typeface="Arial" panose="020B0604020202020204" pitchFamily="34" charset="0"/>
                <a:cs typeface="Arial" panose="020B0604020202020204" pitchFamily="34" charset="0"/>
              </a:rPr>
              <a:t>~ 1 µm) </a:t>
            </a:r>
            <a:r>
              <a:rPr lang="en-GB" sz="1600" dirty="0">
                <a:solidFill>
                  <a:schemeClr val="tx1"/>
                </a:solidFill>
              </a:rPr>
              <a:t>to visualize what we want, and sometimes more resolution is needed </a:t>
            </a:r>
          </a:p>
          <a:p>
            <a:pPr marL="733425" lvl="1" indent="-285750"/>
            <a:r>
              <a:rPr lang="en-GB" sz="1600" dirty="0">
                <a:solidFill>
                  <a:schemeClr val="tx1"/>
                </a:solidFill>
                <a:hlinkClick r:id="rId3"/>
              </a:rPr>
              <a:t>Scanning Electron Microscopes </a:t>
            </a:r>
            <a:r>
              <a:rPr lang="en-GB" sz="1600" dirty="0">
                <a:solidFill>
                  <a:schemeClr val="tx1"/>
                </a:solidFill>
              </a:rPr>
              <a:t>(SEMs) are used to evaluate the surface at the nanometric level including analysis of  X-rays emitted by the matter in response to being hit with charged particles </a:t>
            </a:r>
            <a:r>
              <a:rPr lang="en-GB" sz="1600" dirty="0">
                <a:solidFill>
                  <a:schemeClr val="tx1"/>
                </a:solidFill>
                <a:sym typeface="Wingdings" panose="05000000000000000000" pitchFamily="2" charset="2"/>
              </a:rPr>
              <a:t> </a:t>
            </a:r>
            <a:r>
              <a:rPr lang="en-GB" sz="1600" dirty="0">
                <a:solidFill>
                  <a:schemeClr val="tx1"/>
                </a:solidFill>
                <a:hlinkClick r:id="rId4"/>
              </a:rPr>
              <a:t>Energy Dispersive X-ray Spectroscopy </a:t>
            </a:r>
            <a:r>
              <a:rPr lang="en-GB" sz="1600" dirty="0">
                <a:solidFill>
                  <a:schemeClr val="tx1"/>
                </a:solidFill>
              </a:rPr>
              <a:t>(EDS)</a:t>
            </a:r>
          </a:p>
          <a:p>
            <a:pPr marL="733425" lvl="1" indent="-285750"/>
            <a:r>
              <a:rPr lang="en-GB" sz="1600" dirty="0">
                <a:solidFill>
                  <a:schemeClr val="tx1"/>
                </a:solidFill>
                <a:hlinkClick r:id="rId5"/>
              </a:rPr>
              <a:t>Focused Ion Beam</a:t>
            </a:r>
            <a:r>
              <a:rPr lang="en-GB" sz="1600" dirty="0">
                <a:solidFill>
                  <a:schemeClr val="tx1"/>
                </a:solidFill>
              </a:rPr>
              <a:t> (FIB) combined with SEM is used to characterize near surface microstructure and features </a:t>
            </a:r>
          </a:p>
          <a:p>
            <a:pPr marL="733425" lvl="1" indent="-285750"/>
            <a:endParaRPr lang="en-GB" sz="1600" dirty="0">
              <a:solidFill>
                <a:schemeClr val="tx1"/>
              </a:solidFill>
            </a:endParaRPr>
          </a:p>
          <a:p>
            <a:pPr marL="733425" lvl="1" indent="-285750"/>
            <a:endParaRPr lang="en-GB" sz="1600" dirty="0">
              <a:solidFill>
                <a:schemeClr val="tx1"/>
              </a:solidFill>
            </a:endParaRPr>
          </a:p>
        </p:txBody>
      </p:sp>
      <p:sp>
        <p:nvSpPr>
          <p:cNvPr id="5" name="Slide Number Placeholder 4">
            <a:extLst>
              <a:ext uri="{FF2B5EF4-FFF2-40B4-BE49-F238E27FC236}">
                <a16:creationId xmlns:a16="http://schemas.microsoft.com/office/drawing/2014/main" id="{F43772ED-24EF-96AB-EDCB-41DDA9971220}"/>
              </a:ext>
            </a:extLst>
          </p:cNvPr>
          <p:cNvSpPr txBox="1">
            <a:spLocks/>
          </p:cNvSpPr>
          <p:nvPr/>
        </p:nvSpPr>
        <p:spPr>
          <a:xfrm>
            <a:off x="11107546" y="6383848"/>
            <a:ext cx="68125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z="1200"/>
              <a:pPr/>
              <a:t>7</a:t>
            </a:fld>
            <a:endParaRPr lang="en-US" sz="1200" dirty="0"/>
          </a:p>
        </p:txBody>
      </p:sp>
      <p:sp>
        <p:nvSpPr>
          <p:cNvPr id="4" name="Title 17">
            <a:extLst>
              <a:ext uri="{FF2B5EF4-FFF2-40B4-BE49-F238E27FC236}">
                <a16:creationId xmlns:a16="http://schemas.microsoft.com/office/drawing/2014/main" id="{E3723BF3-35F8-8942-07D9-3846FF2B9CEC}"/>
              </a:ext>
            </a:extLst>
          </p:cNvPr>
          <p:cNvSpPr txBox="1">
            <a:spLocks/>
          </p:cNvSpPr>
          <p:nvPr/>
        </p:nvSpPr>
        <p:spPr>
          <a:xfrm>
            <a:off x="241275" y="383444"/>
            <a:ext cx="11722125" cy="1065742"/>
          </a:xfrm>
          <a:prstGeom prst="rect">
            <a:avLst/>
          </a:prstGeom>
          <a:effectLst/>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effectLst>
                  <a:glow rad="127000">
                    <a:schemeClr val="bg1"/>
                  </a:glow>
                </a:effectLst>
              </a:rPr>
              <a:t>Microscopic characterization at CERN: FIB cross section</a:t>
            </a:r>
          </a:p>
        </p:txBody>
      </p:sp>
      <p:sp>
        <p:nvSpPr>
          <p:cNvPr id="45" name="TextBox 44">
            <a:extLst>
              <a:ext uri="{FF2B5EF4-FFF2-40B4-BE49-F238E27FC236}">
                <a16:creationId xmlns:a16="http://schemas.microsoft.com/office/drawing/2014/main" id="{7B9540E3-ECF0-BFAF-C2FF-C4C3FAEA9A7E}"/>
              </a:ext>
            </a:extLst>
          </p:cNvPr>
          <p:cNvSpPr txBox="1"/>
          <p:nvPr/>
        </p:nvSpPr>
        <p:spPr>
          <a:xfrm>
            <a:off x="295121" y="5407646"/>
            <a:ext cx="3643745" cy="430887"/>
          </a:xfrm>
          <a:prstGeom prst="rect">
            <a:avLst/>
          </a:prstGeom>
          <a:noFill/>
        </p:spPr>
        <p:txBody>
          <a:bodyPr wrap="square">
            <a:spAutoFit/>
          </a:bodyPr>
          <a:lstStyle/>
          <a:p>
            <a:pPr algn="ctr"/>
            <a:r>
              <a:rPr lang="en-GB" sz="1100" i="1" dirty="0">
                <a:hlinkClick r:id="rId6"/>
              </a:rPr>
              <a:t>Installation of Laser Engineered Demonstrator Chamber in the LHC | High Luminosity LHC Project (cern.ch)</a:t>
            </a:r>
            <a:endParaRPr lang="en-GB" sz="1100" i="1" dirty="0"/>
          </a:p>
        </p:txBody>
      </p:sp>
      <p:pic>
        <p:nvPicPr>
          <p:cNvPr id="116" name="Picture 115" descr="A close-up of a tree&#10;&#10;Description automatically generated">
            <a:extLst>
              <a:ext uri="{FF2B5EF4-FFF2-40B4-BE49-F238E27FC236}">
                <a16:creationId xmlns:a16="http://schemas.microsoft.com/office/drawing/2014/main" id="{83B2482A-1213-E076-3E11-8C749100C8BE}"/>
              </a:ext>
            </a:extLst>
          </p:cNvPr>
          <p:cNvPicPr>
            <a:picLocks noChangeAspect="1"/>
          </p:cNvPicPr>
          <p:nvPr/>
        </p:nvPicPr>
        <p:blipFill>
          <a:blip r:embed="rId7"/>
          <a:stretch>
            <a:fillRect/>
          </a:stretch>
        </p:blipFill>
        <p:spPr>
          <a:xfrm>
            <a:off x="4134952" y="2429283"/>
            <a:ext cx="3718830" cy="2789122"/>
          </a:xfrm>
          <a:prstGeom prst="rect">
            <a:avLst/>
          </a:prstGeom>
        </p:spPr>
      </p:pic>
      <p:grpSp>
        <p:nvGrpSpPr>
          <p:cNvPr id="125" name="Group 124">
            <a:extLst>
              <a:ext uri="{FF2B5EF4-FFF2-40B4-BE49-F238E27FC236}">
                <a16:creationId xmlns:a16="http://schemas.microsoft.com/office/drawing/2014/main" id="{A98767CE-C9D5-CD8C-FFB6-860504F6548E}"/>
              </a:ext>
            </a:extLst>
          </p:cNvPr>
          <p:cNvGrpSpPr/>
          <p:nvPr/>
        </p:nvGrpSpPr>
        <p:grpSpPr>
          <a:xfrm>
            <a:off x="241276" y="2390169"/>
            <a:ext cx="3721908" cy="2791431"/>
            <a:chOff x="241276" y="2390169"/>
            <a:chExt cx="3721908" cy="2791431"/>
          </a:xfrm>
        </p:grpSpPr>
        <p:pic>
          <p:nvPicPr>
            <p:cNvPr id="25" name="Picture 24" descr="A close up of a circular object&#10;&#10;Description automatically generated">
              <a:extLst>
                <a:ext uri="{FF2B5EF4-FFF2-40B4-BE49-F238E27FC236}">
                  <a16:creationId xmlns:a16="http://schemas.microsoft.com/office/drawing/2014/main" id="{CB367FCF-4721-69A1-FA16-C5200BDE948D}"/>
                </a:ext>
              </a:extLst>
            </p:cNvPr>
            <p:cNvPicPr>
              <a:picLocks noChangeAspect="1"/>
            </p:cNvPicPr>
            <p:nvPr/>
          </p:nvPicPr>
          <p:blipFill>
            <a:blip r:embed="rId8"/>
            <a:stretch>
              <a:fillRect/>
            </a:stretch>
          </p:blipFill>
          <p:spPr>
            <a:xfrm>
              <a:off x="241276" y="2390169"/>
              <a:ext cx="3721908" cy="2791431"/>
            </a:xfrm>
            <a:prstGeom prst="rect">
              <a:avLst/>
            </a:prstGeom>
          </p:spPr>
        </p:pic>
        <p:sp>
          <p:nvSpPr>
            <p:cNvPr id="123" name="Oval 122">
              <a:extLst>
                <a:ext uri="{FF2B5EF4-FFF2-40B4-BE49-F238E27FC236}">
                  <a16:creationId xmlns:a16="http://schemas.microsoft.com/office/drawing/2014/main" id="{83B00DAC-9AFE-C734-3DA7-12156E2C1C20}"/>
                </a:ext>
              </a:extLst>
            </p:cNvPr>
            <p:cNvSpPr/>
            <p:nvPr/>
          </p:nvSpPr>
          <p:spPr>
            <a:xfrm>
              <a:off x="2010330" y="2410124"/>
              <a:ext cx="326470" cy="335661"/>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4" name="TextBox 123">
            <a:extLst>
              <a:ext uri="{FF2B5EF4-FFF2-40B4-BE49-F238E27FC236}">
                <a16:creationId xmlns:a16="http://schemas.microsoft.com/office/drawing/2014/main" id="{FB0C43B7-B4D7-61EB-37D0-500E2184A001}"/>
              </a:ext>
            </a:extLst>
          </p:cNvPr>
          <p:cNvSpPr txBox="1"/>
          <p:nvPr/>
        </p:nvSpPr>
        <p:spPr>
          <a:xfrm>
            <a:off x="7886661" y="2410124"/>
            <a:ext cx="3670995" cy="1323439"/>
          </a:xfrm>
          <a:prstGeom prst="rect">
            <a:avLst/>
          </a:prstGeom>
          <a:noFill/>
        </p:spPr>
        <p:txBody>
          <a:bodyPr wrap="square">
            <a:spAutoFit/>
          </a:bodyPr>
          <a:lstStyle/>
          <a:p>
            <a:r>
              <a:rPr lang="en-GB" sz="1600" dirty="0">
                <a:solidFill>
                  <a:schemeClr val="tx2">
                    <a:lumMod val="75000"/>
                    <a:lumOff val="25000"/>
                  </a:schemeClr>
                </a:solidFill>
              </a:rPr>
              <a:t>Surface treated with laser (LESS) as a novel solution for the in-situ treatment of the LHC beam screens for HL-LHC project to reduce the secondary electron yield (SEY)</a:t>
            </a:r>
          </a:p>
        </p:txBody>
      </p:sp>
      <p:pic>
        <p:nvPicPr>
          <p:cNvPr id="146" name="Picture 4" descr="Question Mark Neon Images | Free Photos, PNG Stickers, Wallpapers &amp;  Backgrounds - rawpixel">
            <a:extLst>
              <a:ext uri="{FF2B5EF4-FFF2-40B4-BE49-F238E27FC236}">
                <a16:creationId xmlns:a16="http://schemas.microsoft.com/office/drawing/2014/main" id="{6B13E72A-6012-2A9B-58C0-E8D33C65CB3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05958" y="5295439"/>
            <a:ext cx="657987" cy="657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416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CD86CC-69A8-EA2E-4134-0BFAD61FBD47}"/>
            </a:ext>
          </a:extLst>
        </p:cNvPr>
        <p:cNvGrpSpPr/>
        <p:nvPr/>
      </p:nvGrpSpPr>
      <p:grpSpPr>
        <a:xfrm>
          <a:off x="0" y="0"/>
          <a:ext cx="0" cy="0"/>
          <a:chOff x="0" y="0"/>
          <a:chExt cx="0" cy="0"/>
        </a:xfrm>
      </p:grpSpPr>
      <p:sp>
        <p:nvSpPr>
          <p:cNvPr id="28" name="Content Placeholder 2">
            <a:extLst>
              <a:ext uri="{FF2B5EF4-FFF2-40B4-BE49-F238E27FC236}">
                <a16:creationId xmlns:a16="http://schemas.microsoft.com/office/drawing/2014/main" id="{A11E75E2-32E5-C76C-6151-BF4FB3D9EE5A}"/>
              </a:ext>
            </a:extLst>
          </p:cNvPr>
          <p:cNvSpPr>
            <a:spLocks noGrp="1"/>
          </p:cNvSpPr>
          <p:nvPr>
            <p:ph idx="4294967295"/>
          </p:nvPr>
        </p:nvSpPr>
        <p:spPr>
          <a:xfrm>
            <a:off x="92930" y="912912"/>
            <a:ext cx="11959116" cy="2592288"/>
          </a:xfrm>
        </p:spPr>
        <p:txBody>
          <a:bodyPr>
            <a:noAutofit/>
          </a:bodyPr>
          <a:lstStyle/>
          <a:p>
            <a:pPr marL="733425" lvl="1" indent="-285750"/>
            <a:r>
              <a:rPr lang="en-GB" sz="1600" dirty="0">
                <a:solidFill>
                  <a:schemeClr val="tx1"/>
                </a:solidFill>
              </a:rPr>
              <a:t>Sometimes the optical microscopy is enough (</a:t>
            </a:r>
            <a:r>
              <a:rPr lang="en-GB" sz="1600" dirty="0">
                <a:solidFill>
                  <a:schemeClr val="tx1"/>
                </a:solidFill>
                <a:latin typeface="Arial" panose="020B0604020202020204" pitchFamily="34" charset="0"/>
                <a:cs typeface="Arial" panose="020B0604020202020204" pitchFamily="34" charset="0"/>
              </a:rPr>
              <a:t>~ 1 µm) </a:t>
            </a:r>
            <a:r>
              <a:rPr lang="en-GB" sz="1600" dirty="0">
                <a:solidFill>
                  <a:schemeClr val="tx1"/>
                </a:solidFill>
              </a:rPr>
              <a:t>to visualize what we want, and sometimes more resolution is needed </a:t>
            </a:r>
          </a:p>
          <a:p>
            <a:pPr marL="733425" lvl="1" indent="-285750"/>
            <a:r>
              <a:rPr lang="en-GB" sz="1600" dirty="0">
                <a:solidFill>
                  <a:schemeClr val="tx1"/>
                </a:solidFill>
                <a:hlinkClick r:id="rId3"/>
              </a:rPr>
              <a:t>Scanning Electron Microscopes </a:t>
            </a:r>
            <a:r>
              <a:rPr lang="en-GB" sz="1600" dirty="0">
                <a:solidFill>
                  <a:schemeClr val="tx1"/>
                </a:solidFill>
              </a:rPr>
              <a:t>(SEMs) are used to evaluate the surface at the nanometric level including analysis of  X-rays emitted by the matter in response to being hit with charged particles </a:t>
            </a:r>
            <a:r>
              <a:rPr lang="en-GB" sz="1600" dirty="0">
                <a:solidFill>
                  <a:schemeClr val="tx1"/>
                </a:solidFill>
                <a:sym typeface="Wingdings" panose="05000000000000000000" pitchFamily="2" charset="2"/>
              </a:rPr>
              <a:t> </a:t>
            </a:r>
            <a:r>
              <a:rPr lang="en-GB" sz="1600" dirty="0">
                <a:solidFill>
                  <a:schemeClr val="tx1"/>
                </a:solidFill>
                <a:hlinkClick r:id="rId4"/>
              </a:rPr>
              <a:t>Energy Dispersive X-ray Spectroscopy </a:t>
            </a:r>
            <a:r>
              <a:rPr lang="en-GB" sz="1600" dirty="0">
                <a:solidFill>
                  <a:schemeClr val="tx1"/>
                </a:solidFill>
              </a:rPr>
              <a:t>(EDS)</a:t>
            </a:r>
          </a:p>
          <a:p>
            <a:pPr marL="733425" lvl="1" indent="-285750"/>
            <a:r>
              <a:rPr lang="en-GB" sz="1600" dirty="0">
                <a:solidFill>
                  <a:schemeClr val="tx1"/>
                </a:solidFill>
                <a:hlinkClick r:id="rId5"/>
              </a:rPr>
              <a:t>Focused Ion Beam</a:t>
            </a:r>
            <a:r>
              <a:rPr lang="en-GB" sz="1600" dirty="0">
                <a:solidFill>
                  <a:schemeClr val="tx1"/>
                </a:solidFill>
              </a:rPr>
              <a:t> (FIB) combined with SEM is used to characterize near surface microstructure and features </a:t>
            </a:r>
          </a:p>
          <a:p>
            <a:pPr marL="733425" lvl="1" indent="-285750"/>
            <a:endParaRPr lang="en-GB" sz="1600" dirty="0">
              <a:solidFill>
                <a:schemeClr val="tx1"/>
              </a:solidFill>
            </a:endParaRPr>
          </a:p>
          <a:p>
            <a:pPr marL="733425" lvl="1" indent="-285750"/>
            <a:endParaRPr lang="en-GB" sz="1600" dirty="0">
              <a:solidFill>
                <a:schemeClr val="tx1"/>
              </a:solidFill>
            </a:endParaRPr>
          </a:p>
        </p:txBody>
      </p:sp>
      <p:sp>
        <p:nvSpPr>
          <p:cNvPr id="5" name="Slide Number Placeholder 4">
            <a:extLst>
              <a:ext uri="{FF2B5EF4-FFF2-40B4-BE49-F238E27FC236}">
                <a16:creationId xmlns:a16="http://schemas.microsoft.com/office/drawing/2014/main" id="{678841E2-BF5D-25DC-22A0-DF50BA467461}"/>
              </a:ext>
            </a:extLst>
          </p:cNvPr>
          <p:cNvSpPr txBox="1">
            <a:spLocks/>
          </p:cNvSpPr>
          <p:nvPr/>
        </p:nvSpPr>
        <p:spPr>
          <a:xfrm>
            <a:off x="11107546" y="6383848"/>
            <a:ext cx="68125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z="1200"/>
              <a:pPr/>
              <a:t>8</a:t>
            </a:fld>
            <a:endParaRPr lang="en-US" sz="1200" dirty="0"/>
          </a:p>
        </p:txBody>
      </p:sp>
      <p:sp>
        <p:nvSpPr>
          <p:cNvPr id="4" name="Title 17">
            <a:extLst>
              <a:ext uri="{FF2B5EF4-FFF2-40B4-BE49-F238E27FC236}">
                <a16:creationId xmlns:a16="http://schemas.microsoft.com/office/drawing/2014/main" id="{7A2919DF-AA52-38C9-B766-A2C262CA0AFC}"/>
              </a:ext>
            </a:extLst>
          </p:cNvPr>
          <p:cNvSpPr txBox="1">
            <a:spLocks/>
          </p:cNvSpPr>
          <p:nvPr/>
        </p:nvSpPr>
        <p:spPr>
          <a:xfrm>
            <a:off x="241275" y="383444"/>
            <a:ext cx="11722125" cy="1065742"/>
          </a:xfrm>
          <a:prstGeom prst="rect">
            <a:avLst/>
          </a:prstGeom>
          <a:effectLst/>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effectLst>
                  <a:glow rad="127000">
                    <a:schemeClr val="bg1"/>
                  </a:glow>
                </a:effectLst>
              </a:rPr>
              <a:t>Microscopic characterization at CERN: FIB cross section</a:t>
            </a:r>
          </a:p>
        </p:txBody>
      </p:sp>
      <p:pic>
        <p:nvPicPr>
          <p:cNvPr id="116" name="Picture 115" descr="A close-up of a tree&#10;&#10;Description automatically generated">
            <a:extLst>
              <a:ext uri="{FF2B5EF4-FFF2-40B4-BE49-F238E27FC236}">
                <a16:creationId xmlns:a16="http://schemas.microsoft.com/office/drawing/2014/main" id="{D994B02D-8839-5599-5C59-D34A7EEF5127}"/>
              </a:ext>
            </a:extLst>
          </p:cNvPr>
          <p:cNvPicPr>
            <a:picLocks noChangeAspect="1"/>
          </p:cNvPicPr>
          <p:nvPr/>
        </p:nvPicPr>
        <p:blipFill>
          <a:blip r:embed="rId6"/>
          <a:stretch>
            <a:fillRect/>
          </a:stretch>
        </p:blipFill>
        <p:spPr>
          <a:xfrm>
            <a:off x="4134952" y="2429283"/>
            <a:ext cx="3718830" cy="2789122"/>
          </a:xfrm>
          <a:prstGeom prst="rect">
            <a:avLst/>
          </a:prstGeom>
        </p:spPr>
      </p:pic>
      <p:grpSp>
        <p:nvGrpSpPr>
          <p:cNvPr id="125" name="Group 124">
            <a:extLst>
              <a:ext uri="{FF2B5EF4-FFF2-40B4-BE49-F238E27FC236}">
                <a16:creationId xmlns:a16="http://schemas.microsoft.com/office/drawing/2014/main" id="{407B6FFA-2A53-123B-8657-F0FE65C3C1E7}"/>
              </a:ext>
            </a:extLst>
          </p:cNvPr>
          <p:cNvGrpSpPr/>
          <p:nvPr/>
        </p:nvGrpSpPr>
        <p:grpSpPr>
          <a:xfrm>
            <a:off x="241276" y="2390169"/>
            <a:ext cx="3721908" cy="2791431"/>
            <a:chOff x="241276" y="2390169"/>
            <a:chExt cx="3721908" cy="2791431"/>
          </a:xfrm>
        </p:grpSpPr>
        <p:pic>
          <p:nvPicPr>
            <p:cNvPr id="25" name="Picture 24" descr="A close up of a circular object&#10;&#10;Description automatically generated">
              <a:extLst>
                <a:ext uri="{FF2B5EF4-FFF2-40B4-BE49-F238E27FC236}">
                  <a16:creationId xmlns:a16="http://schemas.microsoft.com/office/drawing/2014/main" id="{065AEA69-B0EC-EB9D-14E8-15F98F96590C}"/>
                </a:ext>
              </a:extLst>
            </p:cNvPr>
            <p:cNvPicPr>
              <a:picLocks noChangeAspect="1"/>
            </p:cNvPicPr>
            <p:nvPr/>
          </p:nvPicPr>
          <p:blipFill>
            <a:blip r:embed="rId7"/>
            <a:stretch>
              <a:fillRect/>
            </a:stretch>
          </p:blipFill>
          <p:spPr>
            <a:xfrm>
              <a:off x="241276" y="2390169"/>
              <a:ext cx="3721908" cy="2791431"/>
            </a:xfrm>
            <a:prstGeom prst="rect">
              <a:avLst/>
            </a:prstGeom>
          </p:spPr>
        </p:pic>
        <p:sp>
          <p:nvSpPr>
            <p:cNvPr id="123" name="Oval 122">
              <a:extLst>
                <a:ext uri="{FF2B5EF4-FFF2-40B4-BE49-F238E27FC236}">
                  <a16:creationId xmlns:a16="http://schemas.microsoft.com/office/drawing/2014/main" id="{8448C978-D3EF-5FA5-DDE4-657FDDA92338}"/>
                </a:ext>
              </a:extLst>
            </p:cNvPr>
            <p:cNvSpPr/>
            <p:nvPr/>
          </p:nvSpPr>
          <p:spPr>
            <a:xfrm>
              <a:off x="2010330" y="2410124"/>
              <a:ext cx="326470" cy="335661"/>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extBox 1">
            <a:extLst>
              <a:ext uri="{FF2B5EF4-FFF2-40B4-BE49-F238E27FC236}">
                <a16:creationId xmlns:a16="http://schemas.microsoft.com/office/drawing/2014/main" id="{00D87DC6-29B4-EDFF-02BE-F277B5752AD7}"/>
              </a:ext>
            </a:extLst>
          </p:cNvPr>
          <p:cNvSpPr txBox="1"/>
          <p:nvPr/>
        </p:nvSpPr>
        <p:spPr>
          <a:xfrm>
            <a:off x="295121" y="5407646"/>
            <a:ext cx="3643745" cy="430887"/>
          </a:xfrm>
          <a:prstGeom prst="rect">
            <a:avLst/>
          </a:prstGeom>
          <a:noFill/>
        </p:spPr>
        <p:txBody>
          <a:bodyPr wrap="square">
            <a:spAutoFit/>
          </a:bodyPr>
          <a:lstStyle/>
          <a:p>
            <a:pPr algn="ctr"/>
            <a:r>
              <a:rPr lang="en-GB" sz="1100" i="1" dirty="0">
                <a:hlinkClick r:id="rId8"/>
              </a:rPr>
              <a:t>Installation of Laser Engineered Demonstrator Chamber in the LHC | High Luminosity LHC Project (cern.ch)</a:t>
            </a:r>
            <a:endParaRPr lang="en-GB" sz="1100" i="1" dirty="0"/>
          </a:p>
        </p:txBody>
      </p:sp>
      <p:pic>
        <p:nvPicPr>
          <p:cNvPr id="3" name="Picture 4" descr="Question Mark Neon Images | Free Photos, PNG Stickers, Wallpapers &amp;  Backgrounds - rawpixel">
            <a:extLst>
              <a:ext uri="{FF2B5EF4-FFF2-40B4-BE49-F238E27FC236}">
                <a16:creationId xmlns:a16="http://schemas.microsoft.com/office/drawing/2014/main" id="{0C6B42A3-0E45-6AB4-0071-54E6CE723A2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05958" y="5295439"/>
            <a:ext cx="657987" cy="657987"/>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a:extLst>
              <a:ext uri="{FF2B5EF4-FFF2-40B4-BE49-F238E27FC236}">
                <a16:creationId xmlns:a16="http://schemas.microsoft.com/office/drawing/2014/main" id="{E064F07C-FD1E-2968-1936-2997EB8459FC}"/>
              </a:ext>
            </a:extLst>
          </p:cNvPr>
          <p:cNvSpPr/>
          <p:nvPr/>
        </p:nvSpPr>
        <p:spPr>
          <a:xfrm rot="2755061">
            <a:off x="8679255" y="2814494"/>
            <a:ext cx="180000" cy="180000"/>
          </a:xfrm>
          <a:prstGeom prst="ellipse">
            <a:avLst/>
          </a:prstGeom>
          <a:solidFill>
            <a:srgbClr val="FFC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AA688AC2-B96D-A3C4-1F02-46BB76416947}"/>
              </a:ext>
            </a:extLst>
          </p:cNvPr>
          <p:cNvGrpSpPr/>
          <p:nvPr/>
        </p:nvGrpSpPr>
        <p:grpSpPr>
          <a:xfrm rot="2433333">
            <a:off x="9478895" y="2772838"/>
            <a:ext cx="833139" cy="844953"/>
            <a:chOff x="2523281" y="3055715"/>
            <a:chExt cx="833139" cy="844953"/>
          </a:xfrm>
        </p:grpSpPr>
        <p:sp>
          <p:nvSpPr>
            <p:cNvPr id="8" name="Trapezoid 7">
              <a:extLst>
                <a:ext uri="{FF2B5EF4-FFF2-40B4-BE49-F238E27FC236}">
                  <a16:creationId xmlns:a16="http://schemas.microsoft.com/office/drawing/2014/main" id="{32F56662-1084-A78D-8D21-6FB10724F3E0}"/>
                </a:ext>
              </a:extLst>
            </p:cNvPr>
            <p:cNvSpPr/>
            <p:nvPr/>
          </p:nvSpPr>
          <p:spPr>
            <a:xfrm rot="10800000">
              <a:off x="2523281" y="3055715"/>
              <a:ext cx="775266" cy="844953"/>
            </a:xfrm>
            <a:prstGeom prst="trapezoid">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p>
          </p:txBody>
        </p:sp>
        <p:sp>
          <p:nvSpPr>
            <p:cNvPr id="9" name="TextBox 8">
              <a:extLst>
                <a:ext uri="{FF2B5EF4-FFF2-40B4-BE49-F238E27FC236}">
                  <a16:creationId xmlns:a16="http://schemas.microsoft.com/office/drawing/2014/main" id="{C3E0503B-CE32-16C4-1F9A-120403D2D7FA}"/>
                </a:ext>
              </a:extLst>
            </p:cNvPr>
            <p:cNvSpPr txBox="1"/>
            <p:nvPr/>
          </p:nvSpPr>
          <p:spPr>
            <a:xfrm>
              <a:off x="2581153" y="3289684"/>
              <a:ext cx="775267" cy="369332"/>
            </a:xfrm>
            <a:prstGeom prst="rect">
              <a:avLst/>
            </a:prstGeom>
            <a:noFill/>
          </p:spPr>
          <p:txBody>
            <a:bodyPr wrap="square" rtlCol="0">
              <a:spAutoFit/>
            </a:bodyPr>
            <a:lstStyle/>
            <a:p>
              <a:r>
                <a:rPr lang="en-GB" dirty="0">
                  <a:solidFill>
                    <a:schemeClr val="bg1"/>
                  </a:solidFill>
                </a:rPr>
                <a:t>SEM</a:t>
              </a:r>
            </a:p>
          </p:txBody>
        </p:sp>
      </p:grpSp>
      <p:pic>
        <p:nvPicPr>
          <p:cNvPr id="10" name="Picture 9">
            <a:extLst>
              <a:ext uri="{FF2B5EF4-FFF2-40B4-BE49-F238E27FC236}">
                <a16:creationId xmlns:a16="http://schemas.microsoft.com/office/drawing/2014/main" id="{BC35A662-144D-0E86-2DB2-81BD03BCDEDA}"/>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9766173" y="3673126"/>
            <a:ext cx="1440000" cy="1080000"/>
          </a:xfrm>
          <a:prstGeom prst="rect">
            <a:avLst/>
          </a:prstGeom>
          <a:ln>
            <a:solidFill>
              <a:schemeClr val="accent6"/>
            </a:solidFill>
          </a:ln>
        </p:spPr>
      </p:pic>
      <p:sp>
        <p:nvSpPr>
          <p:cNvPr id="12" name="Oval 11">
            <a:extLst>
              <a:ext uri="{FF2B5EF4-FFF2-40B4-BE49-F238E27FC236}">
                <a16:creationId xmlns:a16="http://schemas.microsoft.com/office/drawing/2014/main" id="{1BAD90FC-0B08-27E5-B98F-135AB73C18E5}"/>
              </a:ext>
            </a:extLst>
          </p:cNvPr>
          <p:cNvSpPr/>
          <p:nvPr/>
        </p:nvSpPr>
        <p:spPr>
          <a:xfrm rot="2755061">
            <a:off x="8664423" y="2814494"/>
            <a:ext cx="180000" cy="180000"/>
          </a:xfrm>
          <a:prstGeom prst="ellipse">
            <a:avLst/>
          </a:prstGeom>
          <a:solidFill>
            <a:srgbClr val="FFC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3" name="Group 12">
            <a:extLst>
              <a:ext uri="{FF2B5EF4-FFF2-40B4-BE49-F238E27FC236}">
                <a16:creationId xmlns:a16="http://schemas.microsoft.com/office/drawing/2014/main" id="{C9E0BBEA-EE02-7202-4402-7CDBC3870FBA}"/>
              </a:ext>
            </a:extLst>
          </p:cNvPr>
          <p:cNvGrpSpPr/>
          <p:nvPr/>
        </p:nvGrpSpPr>
        <p:grpSpPr>
          <a:xfrm>
            <a:off x="8445526" y="2451598"/>
            <a:ext cx="775266" cy="844953"/>
            <a:chOff x="2523281" y="3055715"/>
            <a:chExt cx="775266" cy="844953"/>
          </a:xfrm>
        </p:grpSpPr>
        <p:sp>
          <p:nvSpPr>
            <p:cNvPr id="14" name="Trapezoid 13">
              <a:extLst>
                <a:ext uri="{FF2B5EF4-FFF2-40B4-BE49-F238E27FC236}">
                  <a16:creationId xmlns:a16="http://schemas.microsoft.com/office/drawing/2014/main" id="{2524C612-4A00-CE59-EB1F-EA951B6F06EF}"/>
                </a:ext>
              </a:extLst>
            </p:cNvPr>
            <p:cNvSpPr/>
            <p:nvPr/>
          </p:nvSpPr>
          <p:spPr>
            <a:xfrm rot="10800000">
              <a:off x="2523281" y="3055715"/>
              <a:ext cx="775266" cy="844953"/>
            </a:xfrm>
            <a:prstGeom prst="trapezoid">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73A2772D-F8B7-C564-5E09-C751496B8511}"/>
                </a:ext>
              </a:extLst>
            </p:cNvPr>
            <p:cNvSpPr txBox="1"/>
            <p:nvPr/>
          </p:nvSpPr>
          <p:spPr>
            <a:xfrm>
              <a:off x="2581154" y="3289685"/>
              <a:ext cx="644490" cy="369332"/>
            </a:xfrm>
            <a:prstGeom prst="rect">
              <a:avLst/>
            </a:prstGeom>
            <a:noFill/>
          </p:spPr>
          <p:txBody>
            <a:bodyPr wrap="square" rtlCol="0">
              <a:spAutoFit/>
            </a:bodyPr>
            <a:lstStyle/>
            <a:p>
              <a:pPr algn="ctr"/>
              <a:r>
                <a:rPr lang="en-GB" dirty="0">
                  <a:solidFill>
                    <a:schemeClr val="bg1"/>
                  </a:solidFill>
                </a:rPr>
                <a:t>FIB</a:t>
              </a:r>
            </a:p>
          </p:txBody>
        </p:sp>
      </p:grpSp>
      <p:sp>
        <p:nvSpPr>
          <p:cNvPr id="19" name="Rectangle 18">
            <a:extLst>
              <a:ext uri="{FF2B5EF4-FFF2-40B4-BE49-F238E27FC236}">
                <a16:creationId xmlns:a16="http://schemas.microsoft.com/office/drawing/2014/main" id="{6B505028-A86E-09DB-299B-5B6D78903AB5}"/>
              </a:ext>
            </a:extLst>
          </p:cNvPr>
          <p:cNvSpPr/>
          <p:nvPr/>
        </p:nvSpPr>
        <p:spPr>
          <a:xfrm>
            <a:off x="8160550" y="4333492"/>
            <a:ext cx="1217413" cy="783635"/>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GB" dirty="0"/>
          </a:p>
          <a:p>
            <a:pPr algn="ctr"/>
            <a:r>
              <a:rPr lang="en-GB" dirty="0"/>
              <a:t>SAMPLE</a:t>
            </a:r>
          </a:p>
        </p:txBody>
      </p:sp>
      <p:sp>
        <p:nvSpPr>
          <p:cNvPr id="20" name="Rectangle 19">
            <a:extLst>
              <a:ext uri="{FF2B5EF4-FFF2-40B4-BE49-F238E27FC236}">
                <a16:creationId xmlns:a16="http://schemas.microsoft.com/office/drawing/2014/main" id="{32C38BCE-5B87-61F5-3779-30E95D606E11}"/>
              </a:ext>
            </a:extLst>
          </p:cNvPr>
          <p:cNvSpPr/>
          <p:nvPr/>
        </p:nvSpPr>
        <p:spPr>
          <a:xfrm>
            <a:off x="8896517" y="4247875"/>
            <a:ext cx="619511" cy="38824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F96DCCDB-1FE9-A0F7-2859-DE8BCDFB2892}"/>
              </a:ext>
            </a:extLst>
          </p:cNvPr>
          <p:cNvSpPr/>
          <p:nvPr/>
        </p:nvSpPr>
        <p:spPr>
          <a:xfrm>
            <a:off x="8786364" y="4247875"/>
            <a:ext cx="280955" cy="38824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22" name="Rectangle 21">
            <a:extLst>
              <a:ext uri="{FF2B5EF4-FFF2-40B4-BE49-F238E27FC236}">
                <a16:creationId xmlns:a16="http://schemas.microsoft.com/office/drawing/2014/main" id="{FDEC5899-F9FA-0E30-E7E4-7484849AF161}"/>
              </a:ext>
            </a:extLst>
          </p:cNvPr>
          <p:cNvSpPr/>
          <p:nvPr/>
        </p:nvSpPr>
        <p:spPr>
          <a:xfrm>
            <a:off x="8721480" y="4247875"/>
            <a:ext cx="280955" cy="38824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cxnSp>
        <p:nvCxnSpPr>
          <p:cNvPr id="23" name="Straight Arrow Connector 22">
            <a:extLst>
              <a:ext uri="{FF2B5EF4-FFF2-40B4-BE49-F238E27FC236}">
                <a16:creationId xmlns:a16="http://schemas.microsoft.com/office/drawing/2014/main" id="{EA1A66B7-5962-7C07-6538-0E5C1FAC5155}"/>
              </a:ext>
            </a:extLst>
          </p:cNvPr>
          <p:cNvCxnSpPr>
            <a:stCxn id="8" idx="0"/>
            <a:endCxn id="21" idx="1"/>
          </p:cNvCxnSpPr>
          <p:nvPr/>
        </p:nvCxnSpPr>
        <p:spPr>
          <a:xfrm flipH="1">
            <a:off x="8786364" y="3497488"/>
            <a:ext cx="812427" cy="94450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13295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8.33333E-7 3.7037E-7 L -8.33333E-7 0.25 " pathEditMode="relative" rAng="0" ptsTypes="AA">
                                      <p:cBhvr>
                                        <p:cTn id="6" dur="500" fill="hold"/>
                                        <p:tgtEl>
                                          <p:spTgt spid="6"/>
                                        </p:tgtEl>
                                        <p:attrNameLst>
                                          <p:attrName>ppt_x</p:attrName>
                                          <p:attrName>ppt_y</p:attrName>
                                        </p:attrNameLst>
                                      </p:cBhvr>
                                      <p:rCtr x="0" y="12500"/>
                                    </p:animMotion>
                                  </p:childTnLst>
                                </p:cTn>
                              </p:par>
                            </p:childTnLst>
                          </p:cTn>
                        </p:par>
                        <p:par>
                          <p:cTn id="7" fill="hold">
                            <p:stCondLst>
                              <p:cond delay="500"/>
                            </p:stCondLst>
                            <p:childTnLst>
                              <p:par>
                                <p:cTn id="8" presetID="10" presetClass="entr" presetSubtype="0" fill="hold" grpId="0" nodeType="after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right)">
                                      <p:cBhvr>
                                        <p:cTn id="15" dur="500"/>
                                        <p:tgtEl>
                                          <p:spTgt spid="23"/>
                                        </p:tgtEl>
                                      </p:cBhvr>
                                    </p:animEffec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5C22E-96E8-96FE-3BB9-1AB25F2DDC1E}"/>
            </a:ext>
          </a:extLst>
        </p:cNvPr>
        <p:cNvGrpSpPr/>
        <p:nvPr/>
      </p:nvGrpSpPr>
      <p:grpSpPr>
        <a:xfrm>
          <a:off x="0" y="0"/>
          <a:ext cx="0" cy="0"/>
          <a:chOff x="0" y="0"/>
          <a:chExt cx="0" cy="0"/>
        </a:xfrm>
      </p:grpSpPr>
      <p:sp>
        <p:nvSpPr>
          <p:cNvPr id="28" name="Content Placeholder 2">
            <a:extLst>
              <a:ext uri="{FF2B5EF4-FFF2-40B4-BE49-F238E27FC236}">
                <a16:creationId xmlns:a16="http://schemas.microsoft.com/office/drawing/2014/main" id="{C21892A4-E70F-734B-09BD-9AE53F3F89A8}"/>
              </a:ext>
            </a:extLst>
          </p:cNvPr>
          <p:cNvSpPr>
            <a:spLocks noGrp="1"/>
          </p:cNvSpPr>
          <p:nvPr>
            <p:ph idx="4294967295"/>
          </p:nvPr>
        </p:nvSpPr>
        <p:spPr>
          <a:xfrm>
            <a:off x="92930" y="912912"/>
            <a:ext cx="11959116" cy="2592288"/>
          </a:xfrm>
        </p:spPr>
        <p:txBody>
          <a:bodyPr>
            <a:noAutofit/>
          </a:bodyPr>
          <a:lstStyle/>
          <a:p>
            <a:pPr marL="733425" lvl="1" indent="-285750"/>
            <a:r>
              <a:rPr lang="en-GB" sz="1600" dirty="0">
                <a:solidFill>
                  <a:schemeClr val="tx1"/>
                </a:solidFill>
              </a:rPr>
              <a:t>Sometimes the optical microscopy is enough (</a:t>
            </a:r>
            <a:r>
              <a:rPr lang="en-GB" sz="1600" dirty="0">
                <a:solidFill>
                  <a:schemeClr val="tx1"/>
                </a:solidFill>
                <a:latin typeface="Arial" panose="020B0604020202020204" pitchFamily="34" charset="0"/>
                <a:cs typeface="Arial" panose="020B0604020202020204" pitchFamily="34" charset="0"/>
              </a:rPr>
              <a:t>~ 1 µm) </a:t>
            </a:r>
            <a:r>
              <a:rPr lang="en-GB" sz="1600" dirty="0">
                <a:solidFill>
                  <a:schemeClr val="tx1"/>
                </a:solidFill>
              </a:rPr>
              <a:t>to visualize what we want, and sometimes more resolution is needed </a:t>
            </a:r>
          </a:p>
          <a:p>
            <a:pPr marL="733425" lvl="1" indent="-285750"/>
            <a:r>
              <a:rPr lang="en-GB" sz="1600" dirty="0">
                <a:solidFill>
                  <a:schemeClr val="tx1"/>
                </a:solidFill>
                <a:hlinkClick r:id="rId5"/>
              </a:rPr>
              <a:t>Scanning Electron Microscopes </a:t>
            </a:r>
            <a:r>
              <a:rPr lang="en-GB" sz="1600" dirty="0">
                <a:solidFill>
                  <a:schemeClr val="tx1"/>
                </a:solidFill>
              </a:rPr>
              <a:t>(SEMs) are used to evaluate the surface at the nanometric level including analysis of  X-rays emitted by the matter in response to being hit with charged particles </a:t>
            </a:r>
            <a:r>
              <a:rPr lang="en-GB" sz="1600" dirty="0">
                <a:solidFill>
                  <a:schemeClr val="tx1"/>
                </a:solidFill>
                <a:sym typeface="Wingdings" panose="05000000000000000000" pitchFamily="2" charset="2"/>
              </a:rPr>
              <a:t> </a:t>
            </a:r>
            <a:r>
              <a:rPr lang="en-GB" sz="1600" dirty="0">
                <a:solidFill>
                  <a:schemeClr val="tx1"/>
                </a:solidFill>
                <a:hlinkClick r:id="rId6"/>
              </a:rPr>
              <a:t>Energy Dispersive X-ray Spectroscopy </a:t>
            </a:r>
            <a:r>
              <a:rPr lang="en-GB" sz="1600" dirty="0">
                <a:solidFill>
                  <a:schemeClr val="tx1"/>
                </a:solidFill>
              </a:rPr>
              <a:t>(EDS)</a:t>
            </a:r>
          </a:p>
          <a:p>
            <a:pPr marL="733425" lvl="1" indent="-285750"/>
            <a:r>
              <a:rPr lang="en-GB" sz="1600" dirty="0">
                <a:solidFill>
                  <a:schemeClr val="tx1"/>
                </a:solidFill>
                <a:hlinkClick r:id="rId7"/>
              </a:rPr>
              <a:t>Focused Ion Beam</a:t>
            </a:r>
            <a:r>
              <a:rPr lang="en-GB" sz="1600" dirty="0">
                <a:solidFill>
                  <a:schemeClr val="tx1"/>
                </a:solidFill>
              </a:rPr>
              <a:t> (FIB) combined with SEM is used to characterize near surface microstructure and features </a:t>
            </a:r>
          </a:p>
          <a:p>
            <a:pPr marL="733425" lvl="1" indent="-285750"/>
            <a:endParaRPr lang="en-GB" sz="1600" dirty="0">
              <a:solidFill>
                <a:schemeClr val="tx1"/>
              </a:solidFill>
            </a:endParaRPr>
          </a:p>
          <a:p>
            <a:pPr marL="733425" lvl="1" indent="-285750"/>
            <a:endParaRPr lang="en-GB" sz="1600" dirty="0">
              <a:solidFill>
                <a:schemeClr val="tx1"/>
              </a:solidFill>
            </a:endParaRPr>
          </a:p>
        </p:txBody>
      </p:sp>
      <p:sp>
        <p:nvSpPr>
          <p:cNvPr id="5" name="Slide Number Placeholder 4">
            <a:extLst>
              <a:ext uri="{FF2B5EF4-FFF2-40B4-BE49-F238E27FC236}">
                <a16:creationId xmlns:a16="http://schemas.microsoft.com/office/drawing/2014/main" id="{C0589E0F-E271-535F-756B-74A267906B23}"/>
              </a:ext>
            </a:extLst>
          </p:cNvPr>
          <p:cNvSpPr txBox="1">
            <a:spLocks/>
          </p:cNvSpPr>
          <p:nvPr/>
        </p:nvSpPr>
        <p:spPr>
          <a:xfrm>
            <a:off x="11107546" y="6383848"/>
            <a:ext cx="68125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z="1200"/>
              <a:pPr/>
              <a:t>9</a:t>
            </a:fld>
            <a:endParaRPr lang="en-US" sz="1200" dirty="0"/>
          </a:p>
        </p:txBody>
      </p:sp>
      <p:sp>
        <p:nvSpPr>
          <p:cNvPr id="4" name="Title 17">
            <a:extLst>
              <a:ext uri="{FF2B5EF4-FFF2-40B4-BE49-F238E27FC236}">
                <a16:creationId xmlns:a16="http://schemas.microsoft.com/office/drawing/2014/main" id="{3718EBEA-40C0-2EC7-4E49-CBDA2EE5B9B8}"/>
              </a:ext>
            </a:extLst>
          </p:cNvPr>
          <p:cNvSpPr txBox="1">
            <a:spLocks/>
          </p:cNvSpPr>
          <p:nvPr/>
        </p:nvSpPr>
        <p:spPr>
          <a:xfrm>
            <a:off x="241275" y="383444"/>
            <a:ext cx="11722125" cy="1065742"/>
          </a:xfrm>
          <a:prstGeom prst="rect">
            <a:avLst/>
          </a:prstGeom>
          <a:effectLst/>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effectLst>
                  <a:glow rad="127000">
                    <a:schemeClr val="bg1"/>
                  </a:glow>
                </a:effectLst>
              </a:rPr>
              <a:t>Microscopic characterization at CERN: 3D FIB-tomography</a:t>
            </a:r>
          </a:p>
        </p:txBody>
      </p:sp>
      <p:pic>
        <p:nvPicPr>
          <p:cNvPr id="116" name="Picture 115" descr="A close-up of a tree&#10;&#10;Description automatically generated">
            <a:extLst>
              <a:ext uri="{FF2B5EF4-FFF2-40B4-BE49-F238E27FC236}">
                <a16:creationId xmlns:a16="http://schemas.microsoft.com/office/drawing/2014/main" id="{29DDDD71-BFC2-DF20-CA6D-8FF7915227B5}"/>
              </a:ext>
            </a:extLst>
          </p:cNvPr>
          <p:cNvPicPr>
            <a:picLocks noChangeAspect="1"/>
          </p:cNvPicPr>
          <p:nvPr/>
        </p:nvPicPr>
        <p:blipFill>
          <a:blip r:embed="rId8"/>
          <a:stretch>
            <a:fillRect/>
          </a:stretch>
        </p:blipFill>
        <p:spPr>
          <a:xfrm>
            <a:off x="4134952" y="2429283"/>
            <a:ext cx="3718830" cy="2789122"/>
          </a:xfrm>
          <a:prstGeom prst="rect">
            <a:avLst/>
          </a:prstGeom>
        </p:spPr>
      </p:pic>
      <p:grpSp>
        <p:nvGrpSpPr>
          <p:cNvPr id="125" name="Group 124">
            <a:extLst>
              <a:ext uri="{FF2B5EF4-FFF2-40B4-BE49-F238E27FC236}">
                <a16:creationId xmlns:a16="http://schemas.microsoft.com/office/drawing/2014/main" id="{293E4EC3-CFF4-EE4A-AFF0-F8222ACC57F5}"/>
              </a:ext>
            </a:extLst>
          </p:cNvPr>
          <p:cNvGrpSpPr/>
          <p:nvPr/>
        </p:nvGrpSpPr>
        <p:grpSpPr>
          <a:xfrm>
            <a:off x="241276" y="2390169"/>
            <a:ext cx="3721908" cy="2791431"/>
            <a:chOff x="241276" y="2390169"/>
            <a:chExt cx="3721908" cy="2791431"/>
          </a:xfrm>
        </p:grpSpPr>
        <p:pic>
          <p:nvPicPr>
            <p:cNvPr id="25" name="Picture 24" descr="A close up of a circular object&#10;&#10;Description automatically generated">
              <a:extLst>
                <a:ext uri="{FF2B5EF4-FFF2-40B4-BE49-F238E27FC236}">
                  <a16:creationId xmlns:a16="http://schemas.microsoft.com/office/drawing/2014/main" id="{1B234ADA-9108-18B8-AF4B-923C89F9B2A1}"/>
                </a:ext>
              </a:extLst>
            </p:cNvPr>
            <p:cNvPicPr>
              <a:picLocks noChangeAspect="1"/>
            </p:cNvPicPr>
            <p:nvPr/>
          </p:nvPicPr>
          <p:blipFill>
            <a:blip r:embed="rId9"/>
            <a:stretch>
              <a:fillRect/>
            </a:stretch>
          </p:blipFill>
          <p:spPr>
            <a:xfrm>
              <a:off x="241276" y="2390169"/>
              <a:ext cx="3721908" cy="2791431"/>
            </a:xfrm>
            <a:prstGeom prst="rect">
              <a:avLst/>
            </a:prstGeom>
          </p:spPr>
        </p:pic>
        <p:sp>
          <p:nvSpPr>
            <p:cNvPr id="123" name="Oval 122">
              <a:extLst>
                <a:ext uri="{FF2B5EF4-FFF2-40B4-BE49-F238E27FC236}">
                  <a16:creationId xmlns:a16="http://schemas.microsoft.com/office/drawing/2014/main" id="{A3F14A2E-3427-16EB-07A6-515811B9043A}"/>
                </a:ext>
              </a:extLst>
            </p:cNvPr>
            <p:cNvSpPr/>
            <p:nvPr/>
          </p:nvSpPr>
          <p:spPr>
            <a:xfrm>
              <a:off x="2010330" y="2410124"/>
              <a:ext cx="326470" cy="335661"/>
            </a:xfrm>
            <a:prstGeom prst="ellips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39" name="CuLESS">
            <a:hlinkClick r:id="" action="ppaction://media"/>
            <a:extLst>
              <a:ext uri="{FF2B5EF4-FFF2-40B4-BE49-F238E27FC236}">
                <a16:creationId xmlns:a16="http://schemas.microsoft.com/office/drawing/2014/main" id="{55FCF478-A5EC-BCC1-C3AB-EF0151E24E5A}"/>
              </a:ext>
            </a:extLst>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4086945" y="2390169"/>
            <a:ext cx="3823470" cy="2867602"/>
          </a:xfrm>
          <a:prstGeom prst="rect">
            <a:avLst/>
          </a:prstGeom>
        </p:spPr>
      </p:pic>
      <p:sp>
        <p:nvSpPr>
          <p:cNvPr id="145" name="Rectangle 144">
            <a:extLst>
              <a:ext uri="{FF2B5EF4-FFF2-40B4-BE49-F238E27FC236}">
                <a16:creationId xmlns:a16="http://schemas.microsoft.com/office/drawing/2014/main" id="{41940C55-FE49-D15C-09B9-518731BC2256}"/>
              </a:ext>
            </a:extLst>
          </p:cNvPr>
          <p:cNvSpPr/>
          <p:nvPr/>
        </p:nvSpPr>
        <p:spPr>
          <a:xfrm>
            <a:off x="4155758" y="2464055"/>
            <a:ext cx="729515" cy="1792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chemeClr val="bg2">
                    <a:lumMod val="10000"/>
                  </a:schemeClr>
                </a:solidFill>
              </a:rPr>
              <a:t>20 </a:t>
            </a:r>
            <a:r>
              <a:rPr lang="en-GB" sz="1200" dirty="0">
                <a:solidFill>
                  <a:schemeClr val="bg2">
                    <a:lumMod val="10000"/>
                  </a:schemeClr>
                </a:solidFill>
                <a:latin typeface="Calibri" panose="020F0502020204030204" pitchFamily="34" charset="0"/>
              </a:rPr>
              <a:t>µ</a:t>
            </a:r>
            <a:r>
              <a:rPr lang="en-GB" sz="1200" dirty="0">
                <a:solidFill>
                  <a:schemeClr val="bg2">
                    <a:lumMod val="10000"/>
                  </a:schemeClr>
                </a:solidFill>
              </a:rPr>
              <a:t>m</a:t>
            </a:r>
          </a:p>
        </p:txBody>
      </p:sp>
      <p:sp>
        <p:nvSpPr>
          <p:cNvPr id="2" name="TextBox 1">
            <a:extLst>
              <a:ext uri="{FF2B5EF4-FFF2-40B4-BE49-F238E27FC236}">
                <a16:creationId xmlns:a16="http://schemas.microsoft.com/office/drawing/2014/main" id="{4D56860A-5372-8470-37B4-B23332B77724}"/>
              </a:ext>
            </a:extLst>
          </p:cNvPr>
          <p:cNvSpPr txBox="1"/>
          <p:nvPr/>
        </p:nvSpPr>
        <p:spPr>
          <a:xfrm>
            <a:off x="295121" y="5407646"/>
            <a:ext cx="3643745" cy="430887"/>
          </a:xfrm>
          <a:prstGeom prst="rect">
            <a:avLst/>
          </a:prstGeom>
          <a:noFill/>
        </p:spPr>
        <p:txBody>
          <a:bodyPr wrap="square">
            <a:spAutoFit/>
          </a:bodyPr>
          <a:lstStyle/>
          <a:p>
            <a:pPr algn="ctr"/>
            <a:r>
              <a:rPr lang="en-GB" sz="1100" i="1" dirty="0">
                <a:hlinkClick r:id="rId11"/>
              </a:rPr>
              <a:t>Installation of Laser Engineered Demonstrator Chamber in the LHC | High Luminosity LHC Project (cern.ch)</a:t>
            </a:r>
            <a:endParaRPr lang="en-GB" sz="1100" i="1" dirty="0"/>
          </a:p>
        </p:txBody>
      </p:sp>
      <p:pic>
        <p:nvPicPr>
          <p:cNvPr id="3" name="Picture 4" descr="Question Mark Neon Images | Free Photos, PNG Stickers, Wallpapers &amp;  Backgrounds - rawpixel">
            <a:extLst>
              <a:ext uri="{FF2B5EF4-FFF2-40B4-BE49-F238E27FC236}">
                <a16:creationId xmlns:a16="http://schemas.microsoft.com/office/drawing/2014/main" id="{B98B5A35-B1FD-733C-3A5D-0EFF96B534E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05958" y="5295439"/>
            <a:ext cx="657987" cy="657987"/>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a:extLst>
              <a:ext uri="{FF2B5EF4-FFF2-40B4-BE49-F238E27FC236}">
                <a16:creationId xmlns:a16="http://schemas.microsoft.com/office/drawing/2014/main" id="{57DCE91B-4445-81B3-836C-8D82EE9F7BDB}"/>
              </a:ext>
            </a:extLst>
          </p:cNvPr>
          <p:cNvSpPr/>
          <p:nvPr/>
        </p:nvSpPr>
        <p:spPr>
          <a:xfrm rot="2755061">
            <a:off x="8679255" y="2814494"/>
            <a:ext cx="180000" cy="180000"/>
          </a:xfrm>
          <a:prstGeom prst="ellipse">
            <a:avLst/>
          </a:prstGeom>
          <a:solidFill>
            <a:srgbClr val="FFC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E30B1F7C-2868-F6F8-66E8-2A4DD6CF2A33}"/>
              </a:ext>
            </a:extLst>
          </p:cNvPr>
          <p:cNvGrpSpPr/>
          <p:nvPr/>
        </p:nvGrpSpPr>
        <p:grpSpPr>
          <a:xfrm rot="2433333">
            <a:off x="9478895" y="2772838"/>
            <a:ext cx="833139" cy="844953"/>
            <a:chOff x="2523281" y="3055715"/>
            <a:chExt cx="833139" cy="844953"/>
          </a:xfrm>
        </p:grpSpPr>
        <p:sp>
          <p:nvSpPr>
            <p:cNvPr id="9" name="Trapezoid 8">
              <a:extLst>
                <a:ext uri="{FF2B5EF4-FFF2-40B4-BE49-F238E27FC236}">
                  <a16:creationId xmlns:a16="http://schemas.microsoft.com/office/drawing/2014/main" id="{69B71DCE-541B-BA7E-6C1D-A3931A1FDA65}"/>
                </a:ext>
              </a:extLst>
            </p:cNvPr>
            <p:cNvSpPr/>
            <p:nvPr/>
          </p:nvSpPr>
          <p:spPr>
            <a:xfrm rot="10800000">
              <a:off x="2523281" y="3055715"/>
              <a:ext cx="775266" cy="844953"/>
            </a:xfrm>
            <a:prstGeom prst="trapezoid">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p>
          </p:txBody>
        </p:sp>
        <p:sp>
          <p:nvSpPr>
            <p:cNvPr id="10" name="TextBox 9">
              <a:extLst>
                <a:ext uri="{FF2B5EF4-FFF2-40B4-BE49-F238E27FC236}">
                  <a16:creationId xmlns:a16="http://schemas.microsoft.com/office/drawing/2014/main" id="{C206232E-F2CD-EBDD-0D6A-6F41B064E1B9}"/>
                </a:ext>
              </a:extLst>
            </p:cNvPr>
            <p:cNvSpPr txBox="1"/>
            <p:nvPr/>
          </p:nvSpPr>
          <p:spPr>
            <a:xfrm>
              <a:off x="2581153" y="3289684"/>
              <a:ext cx="775267" cy="369332"/>
            </a:xfrm>
            <a:prstGeom prst="rect">
              <a:avLst/>
            </a:prstGeom>
            <a:noFill/>
          </p:spPr>
          <p:txBody>
            <a:bodyPr wrap="square" rtlCol="0">
              <a:spAutoFit/>
            </a:bodyPr>
            <a:lstStyle/>
            <a:p>
              <a:r>
                <a:rPr lang="en-GB" dirty="0">
                  <a:solidFill>
                    <a:schemeClr val="bg1"/>
                  </a:solidFill>
                </a:rPr>
                <a:t>SEM</a:t>
              </a:r>
            </a:p>
          </p:txBody>
        </p:sp>
      </p:grpSp>
      <p:pic>
        <p:nvPicPr>
          <p:cNvPr id="11" name="Picture 10">
            <a:extLst>
              <a:ext uri="{FF2B5EF4-FFF2-40B4-BE49-F238E27FC236}">
                <a16:creationId xmlns:a16="http://schemas.microsoft.com/office/drawing/2014/main" id="{2649C681-A613-7E9C-47A2-BB0C1D051CE4}"/>
              </a:ext>
            </a:extLst>
          </p:cNvPr>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9766173" y="3673126"/>
            <a:ext cx="1440000" cy="1080000"/>
          </a:xfrm>
          <a:prstGeom prst="rect">
            <a:avLst/>
          </a:prstGeom>
          <a:ln>
            <a:solidFill>
              <a:schemeClr val="accent6"/>
            </a:solidFill>
          </a:ln>
        </p:spPr>
      </p:pic>
      <p:pic>
        <p:nvPicPr>
          <p:cNvPr id="12" name="Picture 11">
            <a:extLst>
              <a:ext uri="{FF2B5EF4-FFF2-40B4-BE49-F238E27FC236}">
                <a16:creationId xmlns:a16="http://schemas.microsoft.com/office/drawing/2014/main" id="{3C96D87D-BC78-A133-DB42-3CBF9FF6B4D8}"/>
              </a:ext>
            </a:extLst>
          </p:cNvPr>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9918632" y="3761293"/>
            <a:ext cx="1440000" cy="1080000"/>
          </a:xfrm>
          <a:prstGeom prst="rect">
            <a:avLst/>
          </a:prstGeom>
          <a:ln>
            <a:solidFill>
              <a:schemeClr val="accent6"/>
            </a:solidFill>
          </a:ln>
        </p:spPr>
      </p:pic>
      <p:sp>
        <p:nvSpPr>
          <p:cNvPr id="13" name="Oval 12">
            <a:extLst>
              <a:ext uri="{FF2B5EF4-FFF2-40B4-BE49-F238E27FC236}">
                <a16:creationId xmlns:a16="http://schemas.microsoft.com/office/drawing/2014/main" id="{30EC8FD1-98F8-8530-30C1-061392DAD3A8}"/>
              </a:ext>
            </a:extLst>
          </p:cNvPr>
          <p:cNvSpPr/>
          <p:nvPr/>
        </p:nvSpPr>
        <p:spPr>
          <a:xfrm rot="2755061">
            <a:off x="8664423" y="2814494"/>
            <a:ext cx="180000" cy="180000"/>
          </a:xfrm>
          <a:prstGeom prst="ellipse">
            <a:avLst/>
          </a:prstGeom>
          <a:solidFill>
            <a:srgbClr val="FFC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4" name="Group 13">
            <a:extLst>
              <a:ext uri="{FF2B5EF4-FFF2-40B4-BE49-F238E27FC236}">
                <a16:creationId xmlns:a16="http://schemas.microsoft.com/office/drawing/2014/main" id="{CFD0EB3C-B74E-01DE-C1D4-9FBA2BC31261}"/>
              </a:ext>
            </a:extLst>
          </p:cNvPr>
          <p:cNvGrpSpPr/>
          <p:nvPr/>
        </p:nvGrpSpPr>
        <p:grpSpPr>
          <a:xfrm>
            <a:off x="8445526" y="2451598"/>
            <a:ext cx="775266" cy="844953"/>
            <a:chOff x="2523281" y="3055715"/>
            <a:chExt cx="775266" cy="844953"/>
          </a:xfrm>
        </p:grpSpPr>
        <p:sp>
          <p:nvSpPr>
            <p:cNvPr id="15" name="Trapezoid 14">
              <a:extLst>
                <a:ext uri="{FF2B5EF4-FFF2-40B4-BE49-F238E27FC236}">
                  <a16:creationId xmlns:a16="http://schemas.microsoft.com/office/drawing/2014/main" id="{CCD3444C-C379-EF10-75AB-6EE94AB99350}"/>
                </a:ext>
              </a:extLst>
            </p:cNvPr>
            <p:cNvSpPr/>
            <p:nvPr/>
          </p:nvSpPr>
          <p:spPr>
            <a:xfrm rot="10800000">
              <a:off x="2523281" y="3055715"/>
              <a:ext cx="775266" cy="844953"/>
            </a:xfrm>
            <a:prstGeom prst="trapezoid">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dirty="0"/>
            </a:p>
          </p:txBody>
        </p:sp>
        <p:sp>
          <p:nvSpPr>
            <p:cNvPr id="16" name="TextBox 15">
              <a:extLst>
                <a:ext uri="{FF2B5EF4-FFF2-40B4-BE49-F238E27FC236}">
                  <a16:creationId xmlns:a16="http://schemas.microsoft.com/office/drawing/2014/main" id="{BDD75210-2A2F-1893-FD73-B2B1187F07D0}"/>
                </a:ext>
              </a:extLst>
            </p:cNvPr>
            <p:cNvSpPr txBox="1"/>
            <p:nvPr/>
          </p:nvSpPr>
          <p:spPr>
            <a:xfrm>
              <a:off x="2581154" y="3289685"/>
              <a:ext cx="644490" cy="369332"/>
            </a:xfrm>
            <a:prstGeom prst="rect">
              <a:avLst/>
            </a:prstGeom>
            <a:noFill/>
          </p:spPr>
          <p:txBody>
            <a:bodyPr wrap="square" rtlCol="0">
              <a:spAutoFit/>
            </a:bodyPr>
            <a:lstStyle/>
            <a:p>
              <a:pPr algn="ctr"/>
              <a:r>
                <a:rPr lang="en-GB" dirty="0">
                  <a:solidFill>
                    <a:schemeClr val="bg1"/>
                  </a:solidFill>
                </a:rPr>
                <a:t>FIB</a:t>
              </a:r>
            </a:p>
          </p:txBody>
        </p:sp>
      </p:grpSp>
      <p:pic>
        <p:nvPicPr>
          <p:cNvPr id="17" name="Picture 16">
            <a:extLst>
              <a:ext uri="{FF2B5EF4-FFF2-40B4-BE49-F238E27FC236}">
                <a16:creationId xmlns:a16="http://schemas.microsoft.com/office/drawing/2014/main" id="{CE361EAD-B251-6A68-18E2-E904924DAE42}"/>
              </a:ext>
            </a:extLst>
          </p:cNvPr>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10127724" y="3846910"/>
            <a:ext cx="1440000" cy="1080000"/>
          </a:xfrm>
          <a:prstGeom prst="rect">
            <a:avLst/>
          </a:prstGeom>
          <a:ln>
            <a:solidFill>
              <a:schemeClr val="accent6"/>
            </a:solidFill>
          </a:ln>
        </p:spPr>
      </p:pic>
      <p:pic>
        <p:nvPicPr>
          <p:cNvPr id="18" name="Picture 17">
            <a:extLst>
              <a:ext uri="{FF2B5EF4-FFF2-40B4-BE49-F238E27FC236}">
                <a16:creationId xmlns:a16="http://schemas.microsoft.com/office/drawing/2014/main" id="{C3908CFA-A4D9-4F34-7489-443806BB9B51}"/>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10301632" y="3934767"/>
            <a:ext cx="1440000" cy="1080000"/>
          </a:xfrm>
          <a:prstGeom prst="rect">
            <a:avLst/>
          </a:prstGeom>
          <a:ln>
            <a:solidFill>
              <a:schemeClr val="accent6"/>
            </a:solidFill>
          </a:ln>
        </p:spPr>
      </p:pic>
      <p:pic>
        <p:nvPicPr>
          <p:cNvPr id="19" name="Picture 18">
            <a:extLst>
              <a:ext uri="{FF2B5EF4-FFF2-40B4-BE49-F238E27FC236}">
                <a16:creationId xmlns:a16="http://schemas.microsoft.com/office/drawing/2014/main" id="{3877ADD8-1330-96F8-AECC-F1C4B983E22C}"/>
              </a:ext>
            </a:extLst>
          </p:cNvPr>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10510724" y="4052925"/>
            <a:ext cx="1440000" cy="1080000"/>
          </a:xfrm>
          <a:prstGeom prst="rect">
            <a:avLst/>
          </a:prstGeom>
          <a:ln>
            <a:solidFill>
              <a:schemeClr val="accent6"/>
            </a:solidFill>
          </a:ln>
        </p:spPr>
      </p:pic>
      <p:sp>
        <p:nvSpPr>
          <p:cNvPr id="20" name="Rectangle 19">
            <a:extLst>
              <a:ext uri="{FF2B5EF4-FFF2-40B4-BE49-F238E27FC236}">
                <a16:creationId xmlns:a16="http://schemas.microsoft.com/office/drawing/2014/main" id="{DF76CF74-5C8E-E3C8-74C0-F0F7626CB120}"/>
              </a:ext>
            </a:extLst>
          </p:cNvPr>
          <p:cNvSpPr/>
          <p:nvPr/>
        </p:nvSpPr>
        <p:spPr>
          <a:xfrm>
            <a:off x="8160550" y="4333492"/>
            <a:ext cx="1217413" cy="783635"/>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GB" dirty="0"/>
          </a:p>
          <a:p>
            <a:pPr algn="ctr"/>
            <a:r>
              <a:rPr lang="en-GB" dirty="0"/>
              <a:t>SAMPLE</a:t>
            </a:r>
          </a:p>
        </p:txBody>
      </p:sp>
      <p:sp>
        <p:nvSpPr>
          <p:cNvPr id="23" name="Rectangle 22">
            <a:extLst>
              <a:ext uri="{FF2B5EF4-FFF2-40B4-BE49-F238E27FC236}">
                <a16:creationId xmlns:a16="http://schemas.microsoft.com/office/drawing/2014/main" id="{79853270-D5D9-6D02-5BF0-6A5E6EB78EBF}"/>
              </a:ext>
            </a:extLst>
          </p:cNvPr>
          <p:cNvSpPr/>
          <p:nvPr/>
        </p:nvSpPr>
        <p:spPr>
          <a:xfrm>
            <a:off x="8896517" y="4247875"/>
            <a:ext cx="619511" cy="38824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AA4BC8C1-E4B4-B61E-3275-F3E1EB64C282}"/>
              </a:ext>
            </a:extLst>
          </p:cNvPr>
          <p:cNvSpPr/>
          <p:nvPr/>
        </p:nvSpPr>
        <p:spPr>
          <a:xfrm>
            <a:off x="8786364" y="4247875"/>
            <a:ext cx="280955" cy="38824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535849FB-C703-E684-F628-D1ADA2E5D3BE}"/>
              </a:ext>
            </a:extLst>
          </p:cNvPr>
          <p:cNvSpPr/>
          <p:nvPr/>
        </p:nvSpPr>
        <p:spPr>
          <a:xfrm>
            <a:off x="8721480" y="4247875"/>
            <a:ext cx="280955" cy="38824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cxnSp>
        <p:nvCxnSpPr>
          <p:cNvPr id="27" name="Straight Arrow Connector 26">
            <a:extLst>
              <a:ext uri="{FF2B5EF4-FFF2-40B4-BE49-F238E27FC236}">
                <a16:creationId xmlns:a16="http://schemas.microsoft.com/office/drawing/2014/main" id="{656455C9-AFDD-97E0-BE17-F8D6C735449F}"/>
              </a:ext>
            </a:extLst>
          </p:cNvPr>
          <p:cNvCxnSpPr>
            <a:stCxn id="9" idx="0"/>
            <a:endCxn id="24" idx="1"/>
          </p:cNvCxnSpPr>
          <p:nvPr/>
        </p:nvCxnSpPr>
        <p:spPr>
          <a:xfrm flipH="1">
            <a:off x="8786364" y="3497488"/>
            <a:ext cx="812427" cy="94450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9040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8.33333E-7 3.7037E-7 L -8.33333E-7 0.25 " pathEditMode="relative" rAng="0" ptsTypes="AA">
                                      <p:cBhvr>
                                        <p:cTn id="6" dur="500" fill="hold"/>
                                        <p:tgtEl>
                                          <p:spTgt spid="7"/>
                                        </p:tgtEl>
                                        <p:attrNameLst>
                                          <p:attrName>ppt_x</p:attrName>
                                          <p:attrName>ppt_y</p:attrName>
                                        </p:attrNameLst>
                                      </p:cBhvr>
                                      <p:rCtr x="0" y="12500"/>
                                    </p:animMotion>
                                  </p:childTnLst>
                                </p:cTn>
                              </p:par>
                            </p:childTnLst>
                          </p:cTn>
                        </p:par>
                        <p:par>
                          <p:cTn id="7" fill="hold">
                            <p:stCondLst>
                              <p:cond delay="500"/>
                            </p:stCondLst>
                            <p:childTnLst>
                              <p:par>
                                <p:cTn id="8" presetID="10" presetClass="entr" presetSubtype="0" fill="hold" grpId="0" nodeType="after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right)">
                                      <p:cBhvr>
                                        <p:cTn id="15" dur="500"/>
                                        <p:tgtEl>
                                          <p:spTgt spid="27"/>
                                        </p:tgtEl>
                                      </p:cBhvr>
                                    </p:animEffec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2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grpId="0" nodeType="clickEffect">
                                  <p:stCondLst>
                                    <p:cond delay="0"/>
                                  </p:stCondLst>
                                  <p:childTnLst>
                                    <p:animMotion origin="layout" path="M 1.25E-6 3.7037E-7 L 1.25E-6 0.25 " pathEditMode="relative" rAng="0" ptsTypes="AA">
                                      <p:cBhvr>
                                        <p:cTn id="24" dur="500" fill="hold"/>
                                        <p:tgtEl>
                                          <p:spTgt spid="13"/>
                                        </p:tgtEl>
                                        <p:attrNameLst>
                                          <p:attrName>ppt_x</p:attrName>
                                          <p:attrName>ppt_y</p:attrName>
                                        </p:attrNameLst>
                                      </p:cBhvr>
                                      <p:rCtr x="0" y="12500"/>
                                    </p:animMotion>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2"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right)">
                                      <p:cBhvr>
                                        <p:cTn id="33" dur="500"/>
                                        <p:tgtEl>
                                          <p:spTgt spid="27"/>
                                        </p:tgtEl>
                                      </p:cBhvr>
                                    </p:animEffect>
                                  </p:childTnLst>
                                </p:cTn>
                              </p:par>
                            </p:childTnLst>
                          </p:cTn>
                        </p:par>
                        <p:par>
                          <p:cTn id="34" fill="hold">
                            <p:stCondLst>
                              <p:cond delay="500"/>
                            </p:stCondLst>
                            <p:childTnLst>
                              <p:par>
                                <p:cTn id="35" presetID="1" presetClass="entr" presetSubtype="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xit" presetSubtype="0" fill="hold" nodeType="withEffect">
                                  <p:stCondLst>
                                    <p:cond delay="0"/>
                                  </p:stCondLst>
                                  <p:childTnLst>
                                    <p:set>
                                      <p:cBhvr>
                                        <p:cTn id="38" dur="1" fill="hold">
                                          <p:stCondLst>
                                            <p:cond delay="0"/>
                                          </p:stCondLst>
                                        </p:cTn>
                                        <p:tgtEl>
                                          <p:spTgt spid="27"/>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par>
                          <p:cTn id="48" fill="hold">
                            <p:stCondLst>
                              <p:cond delay="1000"/>
                            </p:stCondLst>
                            <p:childTnLst>
                              <p:par>
                                <p:cTn id="49" presetID="10" presetClass="entr" presetSubtype="0"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139"/>
                                        </p:tgtEl>
                                        <p:attrNameLst>
                                          <p:attrName>style.visibility</p:attrName>
                                        </p:attrNameLst>
                                      </p:cBhvr>
                                      <p:to>
                                        <p:strVal val="visible"/>
                                      </p:to>
                                    </p:set>
                                  </p:childTnLst>
                                </p:cTn>
                              </p:par>
                              <p:par>
                                <p:cTn id="56" presetID="1" presetClass="mediacall" presetSubtype="0" fill="hold" nodeType="withEffect">
                                  <p:stCondLst>
                                    <p:cond delay="0"/>
                                  </p:stCondLst>
                                  <p:childTnLst>
                                    <p:cmd type="call" cmd="playFrom(0.0)">
                                      <p:cBhvr>
                                        <p:cTn id="57" dur="12749" fill="hold"/>
                                        <p:tgtEl>
                                          <p:spTgt spid="139"/>
                                        </p:tgtEl>
                                      </p:cBhvr>
                                    </p:cmd>
                                  </p:childTnLst>
                                </p:cTn>
                              </p:par>
                              <p:par>
                                <p:cTn id="58" presetID="1" presetClass="entr" presetSubtype="0" fill="hold" grpId="0" nodeType="withEffect">
                                  <p:stCondLst>
                                    <p:cond delay="0"/>
                                  </p:stCondLst>
                                  <p:childTnLst>
                                    <p:set>
                                      <p:cBhvr>
                                        <p:cTn id="59"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60" repeatCount="indefinite" fill="hold" display="0">
                  <p:stCondLst>
                    <p:cond delay="indefinite"/>
                  </p:stCondLst>
                </p:cTn>
                <p:tgtEl>
                  <p:spTgt spid="139"/>
                </p:tgtEl>
              </p:cMediaNode>
            </p:video>
          </p:childTnLst>
        </p:cTn>
      </p:par>
    </p:tnLst>
    <p:bldLst>
      <p:bldP spid="145" grpId="0" animBg="1"/>
      <p:bldP spid="7" grpId="0" animBg="1"/>
      <p:bldP spid="13" grpId="0" animBg="1"/>
      <p:bldP spid="24" grpId="0" animBg="1"/>
      <p:bldP spid="26" grpId="0" animBg="1"/>
    </p:bld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Template-EN-2021(2)</Template>
  <TotalTime>4960</TotalTime>
  <Words>1157</Words>
  <Application>Microsoft Office PowerPoint</Application>
  <PresentationFormat>Widescreen</PresentationFormat>
  <Paragraphs>154</Paragraphs>
  <Slides>13</Slides>
  <Notes>11</Notes>
  <HiddenSlides>0</HiddenSlides>
  <MMClips>3</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vt:lpstr>
      <vt:lpstr>Office Theme</vt:lpstr>
      <vt:lpstr>Metallurgy and Material Science at CERN</vt:lpstr>
      <vt:lpstr>Metallurgy and Materials Science at CERN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and possible sources of dust particles extracted from the LHC</dc:title>
  <dc:creator>Ana Teresa Perez Fontenla</dc:creator>
  <cp:lastModifiedBy>Ana Teresa Perez Fontenla</cp:lastModifiedBy>
  <cp:revision>95</cp:revision>
  <cp:lastPrinted>2020-01-30T13:49:18Z</cp:lastPrinted>
  <dcterms:created xsi:type="dcterms:W3CDTF">2023-06-10T07:13:46Z</dcterms:created>
  <dcterms:modified xsi:type="dcterms:W3CDTF">2024-03-19T09:07:05Z</dcterms:modified>
</cp:coreProperties>
</file>