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2" r:id="rId3"/>
    <p:sldId id="266" r:id="rId4"/>
    <p:sldId id="260" r:id="rId5"/>
    <p:sldId id="261" r:id="rId6"/>
    <p:sldId id="263" r:id="rId7"/>
    <p:sldId id="264" r:id="rId8"/>
    <p:sldId id="256" r:id="rId9"/>
    <p:sldId id="265" r:id="rId10"/>
  </p:sldIdLst>
  <p:sldSz cx="12192000" cy="6858000"/>
  <p:notesSz cx="6858000" cy="9144000"/>
  <p:defaultTextStyle>
    <a:defPPr>
      <a:defRPr lang="en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18CECA-06B1-0D4C-A429-5EFF2292B684}" v="33" dt="2024-03-14T05:53:13.5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7"/>
    <p:restoredTop sz="96181"/>
  </p:normalViewPr>
  <p:slideViewPr>
    <p:cSldViewPr snapToGrid="0">
      <p:cViewPr varScale="1">
        <p:scale>
          <a:sx n="123" d="100"/>
          <a:sy n="123" d="100"/>
        </p:scale>
        <p:origin x="3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20F6F-468F-197C-19B7-F5AA8A6D6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DACE39-955E-2008-1948-FCE5E44EF3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1884C8-96DF-3336-6278-4B6DA7D34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4159-FBAA-5F42-A498-B9D7DC5869CA}" type="datetimeFigureOut">
              <a:rPr lang="en-MX" smtClean="0"/>
              <a:t>13/03/24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E1DE6-8688-38BF-96A9-C9FFB9738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43098-97AD-5C58-74EB-B4D9F3005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6CAC-989C-174B-AA5D-B198D5197A3D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898523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38067-14C7-113F-005F-867BC92A3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30044E-3530-3FF3-2957-6C1BDB05E9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540A4-CEBF-BCB2-63EF-D747C6F5A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4159-FBAA-5F42-A498-B9D7DC5869CA}" type="datetimeFigureOut">
              <a:rPr lang="en-MX" smtClean="0"/>
              <a:t>13/03/24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71290-338F-523B-46A2-24656C8FB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05E54-1FA7-F24E-2258-ABF12CE3B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6CAC-989C-174B-AA5D-B198D5197A3D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029430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1DB2C8-4970-730C-6271-D2A78E0F95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B454C3-D52A-22F3-4543-A6B2BB2C10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5D860-EBA2-458B-244C-D9136DA2B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4159-FBAA-5F42-A498-B9D7DC5869CA}" type="datetimeFigureOut">
              <a:rPr lang="en-MX" smtClean="0"/>
              <a:t>13/03/24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8C66C-7186-DA85-5210-D8064A5CD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0EFD6-2903-2C92-0B57-54BDD1112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6CAC-989C-174B-AA5D-B198D5197A3D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206586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DF4ED-0B0C-912D-B3F4-DA1C540C2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CF3C21-D5F2-8982-68DA-48D92AEC7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11EC0-7520-CD4D-910F-715802C0E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4159-FBAA-5F42-A498-B9D7DC5869CA}" type="datetimeFigureOut">
              <a:rPr lang="en-MX" smtClean="0"/>
              <a:t>13/03/24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54704-4863-662A-33C8-F642B4EA7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53F0A-C5B6-2BAB-24E2-338439A02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6CAC-989C-174B-AA5D-B198D5197A3D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671856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7B758-65C9-FAB3-3B3B-3DEAE1ADD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AAE25-EE51-EAA4-AF53-4D0C9523D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5D4F7-2863-960B-DB40-E3CEB032D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4159-FBAA-5F42-A498-B9D7DC5869CA}" type="datetimeFigureOut">
              <a:rPr lang="en-MX" smtClean="0"/>
              <a:t>13/03/24</a:t>
            </a:fld>
            <a:endParaRPr lang="en-MX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C4724-D412-260F-6B0E-567F1E6AB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62050B-3145-E5A1-672F-883B95DFC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6CAC-989C-174B-AA5D-B198D5197A3D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94749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0FF8B-FF64-0A21-3FE6-5DE94F76D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ACCA11-EB7C-A2A4-51B0-EEBCEF97AE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940729-4F4C-8544-4E8E-F2B981464A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28C4A9-7D04-0022-85D0-8D9DB4369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4159-FBAA-5F42-A498-B9D7DC5869CA}" type="datetimeFigureOut">
              <a:rPr lang="en-MX" smtClean="0"/>
              <a:t>13/03/24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B6F36D-E892-609D-F195-66D9375E2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E5DFB7-B6CA-1ABC-AD9C-3AC03A271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6CAC-989C-174B-AA5D-B198D5197A3D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560510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4B359-ECA5-65A0-DDCA-83827BAA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9FEAFC-2C9B-A22F-5425-5FE39B480D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5EBAD2-B1F4-7E48-B80E-560CEFE9E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F405AF-D450-6362-75B5-0A37AE3548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80CC53-B25C-9B7E-42A7-D1B248B119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3108FB-F467-0C43-E5D8-6C65155A4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4159-FBAA-5F42-A498-B9D7DC5869CA}" type="datetimeFigureOut">
              <a:rPr lang="en-MX" smtClean="0"/>
              <a:t>13/03/24</a:t>
            </a:fld>
            <a:endParaRPr lang="en-MX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2C5FA9-4BEE-1D27-DB4A-19519B82A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BE81C2-70AC-AE08-2051-285E25F3A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6CAC-989C-174B-AA5D-B198D5197A3D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764752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E5183-617E-80CE-1A98-D262B312F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2117AF-96F2-EC5F-287D-922C59302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4159-FBAA-5F42-A498-B9D7DC5869CA}" type="datetimeFigureOut">
              <a:rPr lang="en-MX" smtClean="0"/>
              <a:t>13/03/24</a:t>
            </a:fld>
            <a:endParaRPr lang="en-MX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DF405B-C96B-6D42-7B96-ECA8CD3EF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814AD-6108-7FC7-5913-A1FCB7401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6CAC-989C-174B-AA5D-B198D5197A3D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250164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A8E70A-87FF-D699-D1F7-68D2A54AF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4159-FBAA-5F42-A498-B9D7DC5869CA}" type="datetimeFigureOut">
              <a:rPr lang="en-MX" smtClean="0"/>
              <a:t>13/03/24</a:t>
            </a:fld>
            <a:endParaRPr lang="en-MX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F8198B-50DF-B292-74CD-591AD9F16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B29DF9-DEF4-29AD-E9D0-B9BEBF8D9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6CAC-989C-174B-AA5D-B198D5197A3D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1941151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82D5C-A0FA-2160-0BEE-829AF2141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43E99-CA13-5217-CDF1-3CBABEEE28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B4B147-2C57-1994-9709-1B35C797D0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C645D3-2F4E-C499-077C-C757416A0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4159-FBAA-5F42-A498-B9D7DC5869CA}" type="datetimeFigureOut">
              <a:rPr lang="en-MX" smtClean="0"/>
              <a:t>13/03/24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622ADF-BF07-7047-12FD-22BCD9AC4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8789D3-B154-2D3D-F9D7-A9CD423A9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6CAC-989C-174B-AA5D-B198D5197A3D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65035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F8DF3-8D3F-9307-2A47-B45F3B3AD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DD7064-62AA-DBEE-1942-657428557E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15984E-CE0C-5D4C-9B1A-943ECD35F3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806013-1B43-E0DA-8D88-3813CC21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94159-FBAA-5F42-A498-B9D7DC5869CA}" type="datetimeFigureOut">
              <a:rPr lang="en-MX" smtClean="0"/>
              <a:t>13/03/24</a:t>
            </a:fld>
            <a:endParaRPr lang="en-MX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2BBE23-1A1D-0CE6-2005-4E45A5502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X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52ED01-F710-3D20-F1E8-3B4621581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26CAC-989C-174B-AA5D-B198D5197A3D}" type="slidenum">
              <a:rPr lang="en-MX" smtClean="0"/>
              <a:t>‹#›</a:t>
            </a:fld>
            <a:endParaRPr lang="en-MX"/>
          </a:p>
        </p:txBody>
      </p:sp>
    </p:spTree>
    <p:extLst>
      <p:ext uri="{BB962C8B-B14F-4D97-AF65-F5344CB8AC3E}">
        <p14:creationId xmlns:p14="http://schemas.microsoft.com/office/powerpoint/2010/main" val="3097777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625B986-5F4A-4A6F-E56F-3ED96271D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F45967-4E01-195A-1D28-E4AFA7475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E7275-B414-4650-8D7C-3903CFF3A4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094159-FBAA-5F42-A498-B9D7DC5869CA}" type="datetimeFigureOut">
              <a:rPr lang="en-MX" smtClean="0"/>
              <a:t>13/03/24</a:t>
            </a:fld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E78E7-895B-01DD-45CB-0555CA9C38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3C72A-CC4F-6557-11C4-A47C72CD7D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D26CAC-989C-174B-AA5D-B198D5197A3D}" type="slidenum">
              <a:rPr lang="en-MX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3798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0A604E4-7307-451C-93BE-F1F7E1BF3B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Rectangle 1032">
            <a:extLst>
              <a:ext uri="{FF2B5EF4-FFF2-40B4-BE49-F238E27FC236}">
                <a16:creationId xmlns:a16="http://schemas.microsoft.com/office/drawing/2014/main" id="{F7F3A0AA-35E5-4085-942B-737839030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82344"/>
            <a:ext cx="12191998" cy="1590742"/>
          </a:xfrm>
          <a:prstGeom prst="rect">
            <a:avLst/>
          </a:prstGeom>
          <a:gradFill>
            <a:gsLst>
              <a:gs pos="34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402F5C38-C747-4173-ABBF-656E39E821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8115300" cy="1590742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59000"/>
                </a:schemeClr>
              </a:gs>
              <a:gs pos="100000">
                <a:srgbClr val="000000">
                  <a:alpha val="70000"/>
                </a:srgb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E37EECFC-A684-4391-AE85-4CDAF5565F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4" y="5282344"/>
            <a:ext cx="12191998" cy="1590742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3D1CAE-3B37-BE6D-C3F3-C99B676E2A98}"/>
              </a:ext>
            </a:extLst>
          </p:cNvPr>
          <p:cNvSpPr txBox="1"/>
          <p:nvPr/>
        </p:nvSpPr>
        <p:spPr>
          <a:xfrm>
            <a:off x="699714" y="5490971"/>
            <a:ext cx="6962072" cy="115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s-ES_tradnl" sz="37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MasterClass</a:t>
            </a:r>
            <a:r>
              <a:rPr lang="es-ES_tradnl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en </a:t>
            </a:r>
            <a:r>
              <a:rPr lang="es-ES_tradnl" sz="37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RadioTerapia</a:t>
            </a:r>
            <a:r>
              <a:rPr lang="es-ES_tradnl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2024</a:t>
            </a:r>
            <a:br>
              <a:rPr lang="es-ES_tradnl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s-ES_tradnl" sz="2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Universidad de Sonora, 14 de Marzo del 2024</a:t>
            </a:r>
            <a:r>
              <a:rPr lang="es-ES_tradnl" sz="37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1026" name="Picture 2" descr="Particle Therapy MasterClass">
            <a:extLst>
              <a:ext uri="{FF2B5EF4-FFF2-40B4-BE49-F238E27FC236}">
                <a16:creationId xmlns:a16="http://schemas.microsoft.com/office/drawing/2014/main" id="{71C08FFC-020B-63EC-31A9-A032A1455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535" y="455676"/>
            <a:ext cx="11327549" cy="438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niversidad de Sonora - Aplicaciones en Google Play">
            <a:extLst>
              <a:ext uri="{FF2B5EF4-FFF2-40B4-BE49-F238E27FC236}">
                <a16:creationId xmlns:a16="http://schemas.microsoft.com/office/drawing/2014/main" id="{123E5DAA-2D36-8D22-887E-B4B3750B4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709" y="4727864"/>
            <a:ext cx="4063322" cy="203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582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3A3FC7-5ADC-EB2D-0758-1EF6DB8D7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/>
          </a:bodyPr>
          <a:lstStyle/>
          <a:p>
            <a:r>
              <a:rPr lang="es-ES" sz="4000" dirty="0"/>
              <a:t>¿Qué es el </a:t>
            </a:r>
            <a:r>
              <a:rPr lang="es-ES" sz="4000" dirty="0" err="1"/>
              <a:t>MasterClass</a:t>
            </a:r>
            <a:r>
              <a:rPr lang="es-ES" sz="4000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4CDD0-2530-348C-83A1-CB9DD0146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245" y="2088573"/>
            <a:ext cx="6433545" cy="4045528"/>
          </a:xfrm>
        </p:spPr>
        <p:txBody>
          <a:bodyPr>
            <a:normAutofit/>
          </a:bodyPr>
          <a:lstStyle/>
          <a:p>
            <a:r>
              <a:rPr lang="es-ES" sz="1800" dirty="0"/>
              <a:t>Evento internacional  </a:t>
            </a:r>
          </a:p>
          <a:p>
            <a:r>
              <a:rPr lang="es-ES" sz="1800" dirty="0"/>
              <a:t>La idea surge de una iniciativa de diferentes centros académicos y de investigación (CERN, GSI, entre otros) </a:t>
            </a:r>
          </a:p>
          <a:p>
            <a:r>
              <a:rPr lang="es-ES" sz="1800" dirty="0"/>
              <a:t>El objetivo principal es brindar a los estudiantes de nivel medio superior (preparatoria) una experiencia única de aprendizaje </a:t>
            </a:r>
          </a:p>
          <a:p>
            <a:r>
              <a:rPr lang="es-ES" sz="1800" dirty="0"/>
              <a:t>Descubrir la conexión que existe entre la ciencia básica (física) y su aplicación en la solución de problemas sociales (tratamiento de cáncer) </a:t>
            </a:r>
          </a:p>
          <a:p>
            <a:r>
              <a:rPr lang="es-ES" sz="1800" dirty="0"/>
              <a:t>Motivar a los estudiantes a unirse a los programas académicos de la Universidad de Sonora, en particular aquellas relacionados a la física y física medica </a:t>
            </a:r>
          </a:p>
        </p:txBody>
      </p:sp>
      <p:pic>
        <p:nvPicPr>
          <p:cNvPr id="4098" name="Picture 2" descr="The Role of Studying” Why One Should Read Book!?">
            <a:extLst>
              <a:ext uri="{FF2B5EF4-FFF2-40B4-BE49-F238E27FC236}">
                <a16:creationId xmlns:a16="http://schemas.microsoft.com/office/drawing/2014/main" id="{C0E8C517-F181-A5AB-C6D6-A508A3D827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9" r="32084" b="2"/>
          <a:stretch/>
        </p:blipFill>
        <p:spPr bwMode="auto">
          <a:xfrm>
            <a:off x="7199440" y="10"/>
            <a:ext cx="4992560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078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D5D19D-0789-4518-B5DC-D47ADF69D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AF33A1-478B-D286-14E9-EB13D979A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810" y="3130041"/>
            <a:ext cx="4036334" cy="2387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_tradnl" sz="5400" dirty="0"/>
              <a:t>Charlas</a:t>
            </a:r>
            <a:r>
              <a:rPr lang="en-US" sz="5400" dirty="0"/>
              <a:t> </a:t>
            </a:r>
            <a:br>
              <a:rPr lang="en-US" sz="5400" dirty="0"/>
            </a:br>
            <a:r>
              <a:rPr lang="en-US" sz="3600" dirty="0"/>
              <a:t>(9:00 – 10:40 am)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7D02A6-8D55-F0C7-AA78-F083F900EE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091" b="-1"/>
          <a:stretch/>
        </p:blipFill>
        <p:spPr>
          <a:xfrm>
            <a:off x="5922492" y="666728"/>
            <a:ext cx="5536001" cy="546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78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3" name="Rectangle 2062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D1D51D-C855-E154-41A5-1E8F65F2D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s-ES" dirty="0"/>
              <a:t>Panel de especialistas </a:t>
            </a:r>
          </a:p>
        </p:txBody>
      </p:sp>
      <p:sp>
        <p:nvSpPr>
          <p:cNvPr id="2065" name="Rectangle 2064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67" name="Rectangle 2066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056" name="Picture 8" descr="Monica ELIAS | Universidad de Sonora (Unison), Sonora | Department of  Physics Research from the Unison DIFUS | Research profile">
            <a:extLst>
              <a:ext uri="{FF2B5EF4-FFF2-40B4-BE49-F238E27FC236}">
                <a16:creationId xmlns:a16="http://schemas.microsoft.com/office/drawing/2014/main" id="{4CD84CB0-4575-6B5C-BC88-11C7209D8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686" y="1931710"/>
            <a:ext cx="2785438" cy="278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IRECTORIO – Departamento de Investigación en Física">
            <a:extLst>
              <a:ext uri="{FF2B5EF4-FFF2-40B4-BE49-F238E27FC236}">
                <a16:creationId xmlns:a16="http://schemas.microsoft.com/office/drawing/2014/main" id="{BB233FC8-F027-431B-75F9-D21849638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94" y="1931710"/>
            <a:ext cx="2088434" cy="278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31F77C-BDFB-AB87-1C69-FCF95DB48DDD}"/>
              </a:ext>
            </a:extLst>
          </p:cNvPr>
          <p:cNvSpPr txBox="1"/>
          <p:nvPr/>
        </p:nvSpPr>
        <p:spPr>
          <a:xfrm>
            <a:off x="838200" y="4900395"/>
            <a:ext cx="2430869" cy="1377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99368">
              <a:spcAft>
                <a:spcPts val="558"/>
              </a:spcAft>
            </a:pPr>
            <a:r>
              <a:rPr lang="es-ES" sz="157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Dra. Erika Silva</a:t>
            </a:r>
            <a:br>
              <a:rPr lang="es-ES" sz="157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s-ES" sz="157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defTabSz="799368">
              <a:spcAft>
                <a:spcPts val="558"/>
              </a:spcAft>
            </a:pPr>
            <a:r>
              <a:rPr lang="es-ES" sz="1574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Profesora-Investigadora (DIFUS) y Coordinadora de la LFM</a:t>
            </a:r>
            <a:endParaRPr lang="es-E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51251A-F050-B855-66D0-300DE71FBE97}"/>
              </a:ext>
            </a:extLst>
          </p:cNvPr>
          <p:cNvSpPr txBox="1"/>
          <p:nvPr/>
        </p:nvSpPr>
        <p:spPr>
          <a:xfrm>
            <a:off x="3737996" y="4900395"/>
            <a:ext cx="2430869" cy="1134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99368">
              <a:spcAft>
                <a:spcPts val="558"/>
              </a:spcAft>
            </a:pPr>
            <a:r>
              <a:rPr lang="es-ES" sz="1574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Dra. Mónica Acosta</a:t>
            </a:r>
            <a:br>
              <a:rPr lang="es-ES" sz="1574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s-ES" sz="1574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defTabSz="799368">
              <a:spcAft>
                <a:spcPts val="558"/>
              </a:spcAft>
            </a:pPr>
            <a:r>
              <a:rPr lang="es-ES" sz="1574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Profesora-Investigadora (DIFUS)</a:t>
            </a:r>
            <a:endParaRPr lang="es-E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0BE349-0888-420A-CB3D-CA48E8909698}"/>
              </a:ext>
            </a:extLst>
          </p:cNvPr>
          <p:cNvSpPr txBox="1"/>
          <p:nvPr/>
        </p:nvSpPr>
        <p:spPr>
          <a:xfrm>
            <a:off x="7022048" y="2103664"/>
            <a:ext cx="4331752" cy="399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748" indent="-265748" defTabSz="85039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23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Física Medica </a:t>
            </a:r>
          </a:p>
          <a:p>
            <a:pPr marL="265748" indent="-265748" defTabSz="850392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_tradnl" sz="2232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65748" indent="-265748" defTabSz="85039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23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Cáncer </a:t>
            </a:r>
          </a:p>
          <a:p>
            <a:pPr marL="265748" indent="-265748" defTabSz="850392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_tradnl" sz="2232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65748" indent="-265748" defTabSz="85039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23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Radioterapia </a:t>
            </a:r>
          </a:p>
          <a:p>
            <a:pPr marL="265748" indent="-265748" defTabSz="850392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_tradnl" sz="2232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65748" indent="-265748" defTabSz="850392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232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Efectos de radiación ionizante a nivel celular </a:t>
            </a:r>
          </a:p>
          <a:p>
            <a:pPr marL="265748" indent="-265748" defTabSz="850392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" sz="1674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711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1" name="Rectangle 3080">
            <a:extLst>
              <a:ext uri="{FF2B5EF4-FFF2-40B4-BE49-F238E27FC236}">
                <a16:creationId xmlns:a16="http://schemas.microsoft.com/office/drawing/2014/main" id="{AFF8D2E5-2C4E-47B1-930B-6C82B7C31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7ED16F-26F4-9BE4-D185-07FBB7F3D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1312"/>
            <a:ext cx="10506456" cy="1010264"/>
          </a:xfrm>
        </p:spPr>
        <p:txBody>
          <a:bodyPr anchor="ctr">
            <a:normAutofit/>
          </a:bodyPr>
          <a:lstStyle/>
          <a:p>
            <a:r>
              <a:rPr lang="es-ES" dirty="0"/>
              <a:t>Panel de especialistas</a:t>
            </a:r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801E4ADA-0EA9-4930-846E-3C11E8BED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7618"/>
            <a:ext cx="128016" cy="6314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85" name="Rectangle 3084">
            <a:extLst>
              <a:ext uri="{FF2B5EF4-FFF2-40B4-BE49-F238E27FC236}">
                <a16:creationId xmlns:a16="http://schemas.microsoft.com/office/drawing/2014/main" id="{FB92FFCE-0C90-454E-AA25-D4EE9A6C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380864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" name="Picture 2" descr="Dr. José Feliciano Benítez Rubio">
            <a:extLst>
              <a:ext uri="{FF2B5EF4-FFF2-40B4-BE49-F238E27FC236}">
                <a16:creationId xmlns:a16="http://schemas.microsoft.com/office/drawing/2014/main" id="{87172812-15FE-AAFD-31D4-4F950CDB7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09" y="1481586"/>
            <a:ext cx="2043973" cy="2274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Lizardo Valencia Palomo investigador Organización Europea para la  Investigación Nuclear Un mexicano y la teoría del Big Bang - El Sol de  México | Noticias, Deportes, Gossip, Columnas">
            <a:extLst>
              <a:ext uri="{FF2B5EF4-FFF2-40B4-BE49-F238E27FC236}">
                <a16:creationId xmlns:a16="http://schemas.microsoft.com/office/drawing/2014/main" id="{A069BE72-2BAA-811E-083E-197E85EA6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986" y="1568724"/>
            <a:ext cx="2400430" cy="206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Expertos en altas energías de la Unison estudiarán procesos del Gran  Colisionador">
            <a:extLst>
              <a:ext uri="{FF2B5EF4-FFF2-40B4-BE49-F238E27FC236}">
                <a16:creationId xmlns:a16="http://schemas.microsoft.com/office/drawing/2014/main" id="{4B6A3B03-CB60-1FEA-56A7-6A81B528D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09" y="4631007"/>
            <a:ext cx="2216165" cy="149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B4389C-1FF4-D7A7-D00E-B761D58658B0}"/>
              </a:ext>
            </a:extLst>
          </p:cNvPr>
          <p:cNvSpPr txBox="1"/>
          <p:nvPr/>
        </p:nvSpPr>
        <p:spPr>
          <a:xfrm>
            <a:off x="697134" y="3780205"/>
            <a:ext cx="2596783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31520">
              <a:spcAft>
                <a:spcPts val="600"/>
              </a:spcAft>
            </a:pPr>
            <a:r>
              <a:rPr lang="es-ES" sz="144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Dr. José Benítez</a:t>
            </a:r>
          </a:p>
          <a:p>
            <a:pPr algn="ctr" defTabSz="731520">
              <a:spcAft>
                <a:spcPts val="600"/>
              </a:spcAft>
            </a:pPr>
            <a:r>
              <a:rPr lang="es-ES" sz="1440" dirty="0"/>
              <a:t>Profesor-Investigador DIFUS</a:t>
            </a:r>
            <a:endParaRPr lang="es-E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8F343C-2B51-70EF-CCAC-60BECDA137D3}"/>
              </a:ext>
            </a:extLst>
          </p:cNvPr>
          <p:cNvSpPr txBox="1"/>
          <p:nvPr/>
        </p:nvSpPr>
        <p:spPr>
          <a:xfrm>
            <a:off x="3803986" y="3755867"/>
            <a:ext cx="2480589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s-ES" sz="144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Dr. Lizardo Valencia</a:t>
            </a:r>
          </a:p>
          <a:p>
            <a:pPr defTabSz="731520">
              <a:spcAft>
                <a:spcPts val="600"/>
              </a:spcAft>
            </a:pPr>
            <a:r>
              <a:rPr lang="es-ES" sz="1440" dirty="0"/>
              <a:t>Profesor-Investigador DIFUS</a:t>
            </a:r>
            <a:endParaRPr lang="es-ES" sz="1600" dirty="0"/>
          </a:p>
          <a:p>
            <a:pPr defTabSz="731520">
              <a:spcAft>
                <a:spcPts val="600"/>
              </a:spcAft>
            </a:pPr>
            <a:endParaRPr lang="es-ES" sz="144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DCD7F1-6568-8188-2697-F895062F352D}"/>
              </a:ext>
            </a:extLst>
          </p:cNvPr>
          <p:cNvSpPr txBox="1"/>
          <p:nvPr/>
        </p:nvSpPr>
        <p:spPr>
          <a:xfrm>
            <a:off x="869435" y="6136920"/>
            <a:ext cx="2596783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s-ES" sz="144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Dr. Javier Murillo</a:t>
            </a:r>
          </a:p>
          <a:p>
            <a:pPr defTabSz="731520">
              <a:spcAft>
                <a:spcPts val="600"/>
              </a:spcAft>
            </a:pPr>
            <a:r>
              <a:rPr lang="es-ES" sz="1440" dirty="0"/>
              <a:t>Profesor-Investigador DIFUS</a:t>
            </a:r>
            <a:endParaRPr lang="es-ES" sz="1600" dirty="0"/>
          </a:p>
          <a:p>
            <a:pPr defTabSz="731520">
              <a:spcAft>
                <a:spcPts val="600"/>
              </a:spcAft>
            </a:pPr>
            <a:r>
              <a:rPr lang="es-ES" sz="144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s-ES" dirty="0"/>
          </a:p>
        </p:txBody>
      </p:sp>
      <p:pic>
        <p:nvPicPr>
          <p:cNvPr id="3076" name="Picture 4" descr="No hay ninguna descripción de la foto disponible.">
            <a:extLst>
              <a:ext uri="{FF2B5EF4-FFF2-40B4-BE49-F238E27FC236}">
                <a16:creationId xmlns:a16="http://schemas.microsoft.com/office/drawing/2014/main" id="{DBC73B6F-27B8-A363-0D6F-C15890B34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241" y="4422518"/>
            <a:ext cx="2206212" cy="165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9BE2E7-4B11-69A7-296C-3EBC36BF5D53}"/>
              </a:ext>
            </a:extLst>
          </p:cNvPr>
          <p:cNvSpPr txBox="1"/>
          <p:nvPr/>
        </p:nvSpPr>
        <p:spPr>
          <a:xfrm>
            <a:off x="6655974" y="1409240"/>
            <a:ext cx="39611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defTabSz="73152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Física de Altas Energías (partículas elementales)</a:t>
            </a:r>
          </a:p>
          <a:p>
            <a:pPr marL="228600" indent="-228600" defTabSz="73152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defTabSz="73152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Aceleradores</a:t>
            </a:r>
          </a:p>
          <a:p>
            <a:pPr defTabSz="731520">
              <a:spcAft>
                <a:spcPts val="600"/>
              </a:spcAft>
            </a:pPr>
            <a:endParaRPr lang="es-ES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8600" indent="-228600" defTabSz="73152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Detectores de Radiación </a:t>
            </a:r>
            <a:endParaRPr lang="es-E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A577D7-1C6F-E92D-9390-8D8423EF331C}"/>
              </a:ext>
            </a:extLst>
          </p:cNvPr>
          <p:cNvSpPr txBox="1"/>
          <p:nvPr/>
        </p:nvSpPr>
        <p:spPr>
          <a:xfrm>
            <a:off x="3803986" y="6121934"/>
            <a:ext cx="2707381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s-ES" sz="144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Dr. Alfredo Castañeda</a:t>
            </a:r>
          </a:p>
          <a:p>
            <a:pPr defTabSz="731520">
              <a:spcAft>
                <a:spcPts val="600"/>
              </a:spcAft>
            </a:pPr>
            <a:r>
              <a:rPr lang="es-ES" sz="1440" dirty="0"/>
              <a:t>Profesor-Investigador DIFUS</a:t>
            </a:r>
            <a:endParaRPr lang="es-ES" sz="1600" dirty="0"/>
          </a:p>
          <a:p>
            <a:pPr defTabSz="731520">
              <a:spcAft>
                <a:spcPts val="600"/>
              </a:spcAft>
            </a:pPr>
            <a:r>
              <a:rPr lang="es-ES" sz="144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s-ES" dirty="0"/>
          </a:p>
        </p:txBody>
      </p:sp>
      <p:pic>
        <p:nvPicPr>
          <p:cNvPr id="3080" name="Picture 8" descr="Unison se suma al CERN">
            <a:extLst>
              <a:ext uri="{FF2B5EF4-FFF2-40B4-BE49-F238E27FC236}">
                <a16:creationId xmlns:a16="http://schemas.microsoft.com/office/drawing/2014/main" id="{3C4DA630-663C-A41E-A10A-31A923791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035" y="4554258"/>
            <a:ext cx="3227798" cy="225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478D50B-C20C-353C-DE9A-BA82F69597B1}"/>
              </a:ext>
            </a:extLst>
          </p:cNvPr>
          <p:cNvSpPr txBox="1"/>
          <p:nvPr/>
        </p:nvSpPr>
        <p:spPr>
          <a:xfrm>
            <a:off x="7513983" y="4172621"/>
            <a:ext cx="4121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/>
              <a:t>Firma convenio UNISON-CERN (2018)</a:t>
            </a:r>
          </a:p>
        </p:txBody>
      </p:sp>
    </p:spTree>
    <p:extLst>
      <p:ext uri="{BB962C8B-B14F-4D97-AF65-F5344CB8AC3E}">
        <p14:creationId xmlns:p14="http://schemas.microsoft.com/office/powerpoint/2010/main" val="465372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33675-CD37-0425-BC6D-24B04416D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Laboratorio de Radiación </a:t>
            </a:r>
            <a:r>
              <a:rPr lang="es-ES" sz="3600" dirty="0"/>
              <a:t>(11:00am – 12:30pm)</a:t>
            </a:r>
            <a:endParaRPr sz="3600" dirty="0"/>
          </a:p>
        </p:txBody>
      </p:sp>
      <p:pic>
        <p:nvPicPr>
          <p:cNvPr id="5124" name="Picture 4" descr="Rodrigo MELÉNDREZ-AMAVIZCA | Researcher | PhD | Universidad de Sonora  (Unison), Sonora | Department of Physics Research from the Unison DIFUS |  Research profile">
            <a:extLst>
              <a:ext uri="{FF2B5EF4-FFF2-40B4-BE49-F238E27FC236}">
                <a16:creationId xmlns:a16="http://schemas.microsoft.com/office/drawing/2014/main" id="{99C43994-8FEF-45BA-7674-E5011F27B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3283778" cy="3283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801522-A845-6A73-AB1F-183A11BFBED9}"/>
              </a:ext>
            </a:extLst>
          </p:cNvPr>
          <p:cNvSpPr txBox="1"/>
          <p:nvPr/>
        </p:nvSpPr>
        <p:spPr>
          <a:xfrm>
            <a:off x="838200" y="5167312"/>
            <a:ext cx="328377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31520">
              <a:spcAft>
                <a:spcPts val="600"/>
              </a:spcAft>
            </a:pPr>
            <a:r>
              <a:rPr lang="es-E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Dr. Rodrigo Melendrez </a:t>
            </a:r>
          </a:p>
          <a:p>
            <a:pPr defTabSz="731520">
              <a:spcAft>
                <a:spcPts val="600"/>
              </a:spcAft>
            </a:pPr>
            <a:r>
              <a:rPr lang="es-ES" sz="2000" dirty="0"/>
              <a:t>Profesor-Investigador DIFUS y encargado del laboratorio de Radiación</a:t>
            </a:r>
          </a:p>
        </p:txBody>
      </p:sp>
      <p:pic>
        <p:nvPicPr>
          <p:cNvPr id="5126" name="Picture 6" descr="Qué son los radioisótopos? - Foro Nuclear">
            <a:extLst>
              <a:ext uri="{FF2B5EF4-FFF2-40B4-BE49-F238E27FC236}">
                <a16:creationId xmlns:a16="http://schemas.microsoft.com/office/drawing/2014/main" id="{07286F96-E66B-93EC-DB1A-A369024A1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456" y="1604878"/>
            <a:ext cx="4613136" cy="345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783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C85979-5386-A812-D67C-A34ACDFCC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300" y="185530"/>
            <a:ext cx="3715378" cy="178043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s-ES_tradnl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Simulación de Radioterapia </a:t>
            </a:r>
            <a:br>
              <a:rPr lang="es-ES_tradnl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s-ES_tradnl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(1:00 – 3:00pm)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2E92FA66-67D7-4CB4-94D3-E643A9AD4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566159" y="1225296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746E83-AC63-CC02-3AE3-CCE543573126}"/>
              </a:ext>
            </a:extLst>
          </p:cNvPr>
          <p:cNvSpPr txBox="1"/>
          <p:nvPr/>
        </p:nvSpPr>
        <p:spPr>
          <a:xfrm>
            <a:off x="4654295" y="502920"/>
            <a:ext cx="6894576" cy="1463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200" dirty="0"/>
              <a:t>Aplicación de conceptos teóricos 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200" dirty="0"/>
              <a:t>Optimización de dosis de radiación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ES_tradnl" sz="2200" dirty="0"/>
              <a:t>Comparación de los diferentes tipos de radiación empleados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CDC1A7-B8CF-34CB-1266-06FDF6178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767" y="2290936"/>
            <a:ext cx="10558273" cy="395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407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0D5D19D-0789-4518-B5DC-D47ADF69D2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275E59-778E-10E4-6616-181ACF6040A9}"/>
              </a:ext>
            </a:extLst>
          </p:cNvPr>
          <p:cNvSpPr txBox="1"/>
          <p:nvPr/>
        </p:nvSpPr>
        <p:spPr>
          <a:xfrm>
            <a:off x="1113810" y="3130041"/>
            <a:ext cx="4036334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s-ES_tradnl" sz="5400" dirty="0">
                <a:latin typeface="+mj-lt"/>
                <a:ea typeface="+mj-ea"/>
                <a:cs typeface="+mj-cs"/>
              </a:rPr>
              <a:t>Preguntas antes del </a:t>
            </a:r>
            <a:r>
              <a:rPr lang="es-ES_tradnl" sz="5400" dirty="0" err="1">
                <a:latin typeface="+mj-lt"/>
                <a:ea typeface="+mj-ea"/>
                <a:cs typeface="+mj-cs"/>
              </a:rPr>
              <a:t>MasterClass</a:t>
            </a:r>
            <a:endParaRPr lang="es-ES_tradnl" sz="5400" dirty="0">
              <a:latin typeface="+mj-lt"/>
              <a:ea typeface="+mj-ea"/>
              <a:cs typeface="+mj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5431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A0EE025A-AB74-1EB0-C6C4-2B600EF3B6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268"/>
          <a:stretch/>
        </p:blipFill>
        <p:spPr>
          <a:xfrm>
            <a:off x="5922492" y="666728"/>
            <a:ext cx="5536001" cy="546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3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275E59-778E-10E4-6616-181ACF6040A9}"/>
              </a:ext>
            </a:extLst>
          </p:cNvPr>
          <p:cNvSpPr txBox="1"/>
          <p:nvPr/>
        </p:nvSpPr>
        <p:spPr>
          <a:xfrm>
            <a:off x="1113810" y="2960716"/>
            <a:ext cx="4036334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Preguntas despues del MasterClass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qr code with black squares&#10;&#10;Description automatically generated">
            <a:extLst>
              <a:ext uri="{FF2B5EF4-FFF2-40B4-BE49-F238E27FC236}">
                <a16:creationId xmlns:a16="http://schemas.microsoft.com/office/drawing/2014/main" id="{6E3A3675-F69C-96C7-8326-A7E2B594D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7597" y="666728"/>
            <a:ext cx="5465791" cy="546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279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263</Words>
  <Application>Microsoft Macintosh PowerPoint</Application>
  <PresentationFormat>Widescreen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Office Theme</vt:lpstr>
      <vt:lpstr>PowerPoint Presentation</vt:lpstr>
      <vt:lpstr>¿Qué es el MasterClass?</vt:lpstr>
      <vt:lpstr>Charlas  (9:00 – 10:40 am)</vt:lpstr>
      <vt:lpstr>Panel de especialistas </vt:lpstr>
      <vt:lpstr>Panel de especialistas</vt:lpstr>
      <vt:lpstr>Laboratorio de Radiación (11:00am – 12:30pm)</vt:lpstr>
      <vt:lpstr>Simulación de Radioterapia  (1:00 – 3:00pm)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ALFREDO MARTIN CASTAÑEDA HERNANDEZ</dc:creator>
  <cp:lastModifiedBy>ALFREDO MARTIN CASTAÑEDA HERNANDEZ</cp:lastModifiedBy>
  <cp:revision>1</cp:revision>
  <dcterms:created xsi:type="dcterms:W3CDTF">2024-03-14T04:01:39Z</dcterms:created>
  <dcterms:modified xsi:type="dcterms:W3CDTF">2024-03-14T05:53:21Z</dcterms:modified>
</cp:coreProperties>
</file>