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6" r:id="rId2"/>
    <p:sldId id="297" r:id="rId3"/>
    <p:sldId id="299" r:id="rId4"/>
    <p:sldId id="301" r:id="rId5"/>
    <p:sldId id="300" r:id="rId6"/>
    <p:sldId id="276" r:id="rId7"/>
    <p:sldId id="303" r:id="rId8"/>
    <p:sldId id="302" r:id="rId9"/>
    <p:sldId id="304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118" d="100"/>
          <a:sy n="118" d="100"/>
        </p:scale>
        <p:origin x="110" y="2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798095"/>
          </a:xfrm>
        </p:spPr>
        <p:txBody>
          <a:bodyPr/>
          <a:lstStyle/>
          <a:p>
            <a:r>
              <a:rPr lang="en-US" dirty="0"/>
              <a:t>BSRH status and MD plan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Jan Pucek, Daniele </a:t>
            </a:r>
            <a:r>
              <a:rPr lang="en-GB" dirty="0" err="1"/>
              <a:t>Butti</a:t>
            </a:r>
            <a:br>
              <a:rPr lang="en-GB" dirty="0"/>
            </a:br>
            <a:r>
              <a:rPr lang="en-GB" dirty="0"/>
              <a:t>22.03.2024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C8A7B2-538E-D7D8-602A-3E8AB95DCE03}"/>
              </a:ext>
            </a:extLst>
          </p:cNvPr>
          <p:cNvSpPr txBox="1"/>
          <p:nvPr/>
        </p:nvSpPr>
        <p:spPr>
          <a:xfrm>
            <a:off x="465221" y="4227095"/>
            <a:ext cx="58349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In the scope of LHC beam halo monitoring working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FA8DC8-313E-F557-8586-2F33EEC73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BSRH status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Current layout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Alignment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First “data”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MD plan (floating 4+4)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First 4 hours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Second 4 hours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Discussion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4A8586-7D1F-94E9-F85D-EC4E31CF5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B36B3-C96E-5CD3-D2A0-A61F66A1A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00662-C3EE-87A2-6ECC-916977024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93988-E128-35BC-8C7A-DD975F6B4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17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D78F2-7A29-82FA-0E8A-E97EEF34E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BSRH status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01B09A-6942-BAE0-A61B-394C9D8F8D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C635B-A837-ACD4-283C-9A57415D1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3D896-47F5-A903-4A33-7CF3B3EDD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CBC02-F215-78EF-4986-FD98F5505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35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0F53E1-F6C3-3C6B-A0AE-6B76D6945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layout – beam 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2F8259-30D8-85F7-E474-1A67B57A5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6DDE4-185D-A559-9221-55F244B68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7D34B-722B-5409-6A59-351D3ECB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FC1507B-5045-EF5E-E0F0-3E404E0A5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B0341B2D-5B66-50A2-6DDA-017F5E9535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066" b="28566"/>
          <a:stretch/>
        </p:blipFill>
        <p:spPr>
          <a:xfrm>
            <a:off x="0" y="1245143"/>
            <a:ext cx="12192000" cy="2594042"/>
          </a:xfrm>
          <a:prstGeom prst="rect">
            <a:avLst/>
          </a:prstGeom>
        </p:spPr>
      </p:pic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803E832C-B73A-714A-66ED-F966B9E4DA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738" r="89326"/>
          <a:stretch/>
        </p:blipFill>
        <p:spPr>
          <a:xfrm>
            <a:off x="72755" y="5402622"/>
            <a:ext cx="1152930" cy="95108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AF0F247-E1A2-CC03-1248-3A4D26C90313}"/>
              </a:ext>
            </a:extLst>
          </p:cNvPr>
          <p:cNvSpPr/>
          <p:nvPr/>
        </p:nvSpPr>
        <p:spPr>
          <a:xfrm>
            <a:off x="2282757" y="2918298"/>
            <a:ext cx="9779541" cy="765242"/>
          </a:xfrm>
          <a:prstGeom prst="rect">
            <a:avLst/>
          </a:prstGeom>
          <a:solidFill>
            <a:schemeClr val="bg2">
              <a:lumMod val="75000"/>
              <a:alpha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4DE8A93-E823-4DA4-0E17-79DCC4B6BD97}"/>
              </a:ext>
            </a:extLst>
          </p:cNvPr>
          <p:cNvSpPr/>
          <p:nvPr/>
        </p:nvSpPr>
        <p:spPr>
          <a:xfrm>
            <a:off x="176394" y="1368045"/>
            <a:ext cx="968958" cy="2368835"/>
          </a:xfrm>
          <a:prstGeom prst="rect">
            <a:avLst/>
          </a:prstGeom>
          <a:solidFill>
            <a:schemeClr val="bg2">
              <a:lumMod val="75000"/>
              <a:alpha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4B36BF-0CCA-E5CE-2A0D-074A40571B5B}"/>
              </a:ext>
            </a:extLst>
          </p:cNvPr>
          <p:cNvCxnSpPr>
            <a:cxnSpLocks/>
          </p:cNvCxnSpPr>
          <p:nvPr/>
        </p:nvCxnSpPr>
        <p:spPr>
          <a:xfrm>
            <a:off x="1984443" y="1997413"/>
            <a:ext cx="408561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EF77DD-AB9F-1CDD-75F1-5765DD98775B}"/>
              </a:ext>
            </a:extLst>
          </p:cNvPr>
          <p:cNvSpPr txBox="1"/>
          <p:nvPr/>
        </p:nvSpPr>
        <p:spPr>
          <a:xfrm>
            <a:off x="1802859" y="1515973"/>
            <a:ext cx="660437" cy="246221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Light in</a:t>
            </a:r>
            <a:endParaRPr lang="en-GB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1499114-94DF-FC62-6A8E-148C9D2A545D}"/>
              </a:ext>
            </a:extLst>
          </p:cNvPr>
          <p:cNvCxnSpPr/>
          <p:nvPr/>
        </p:nvCxnSpPr>
        <p:spPr>
          <a:xfrm>
            <a:off x="8101915" y="1368045"/>
            <a:ext cx="0" cy="6293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F4C2A6D-3D01-FF35-DD6A-08D41B002F18}"/>
              </a:ext>
            </a:extLst>
          </p:cNvPr>
          <p:cNvSpPr txBox="1"/>
          <p:nvPr/>
        </p:nvSpPr>
        <p:spPr>
          <a:xfrm>
            <a:off x="7237383" y="1083969"/>
            <a:ext cx="1744067" cy="276999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Occulter (masks)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474C18-694E-AF1E-A59B-2D9B37914CD2}"/>
              </a:ext>
            </a:extLst>
          </p:cNvPr>
          <p:cNvCxnSpPr/>
          <p:nvPr/>
        </p:nvCxnSpPr>
        <p:spPr>
          <a:xfrm flipH="1">
            <a:off x="8787319" y="1515973"/>
            <a:ext cx="946826" cy="9613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EEBF236-36B7-2C18-05D2-293025A5D72E}"/>
              </a:ext>
            </a:extLst>
          </p:cNvPr>
          <p:cNvSpPr txBox="1"/>
          <p:nvPr/>
        </p:nvSpPr>
        <p:spPr>
          <a:xfrm>
            <a:off x="9193589" y="1235535"/>
            <a:ext cx="1090107" cy="276999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Lyot’s</a:t>
            </a:r>
            <a:r>
              <a:rPr lang="en-US" dirty="0"/>
              <a:t> stop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E1197F-6ED4-BCB8-6539-47E9493F5A52}"/>
              </a:ext>
            </a:extLst>
          </p:cNvPr>
          <p:cNvSpPr txBox="1"/>
          <p:nvPr/>
        </p:nvSpPr>
        <p:spPr>
          <a:xfrm>
            <a:off x="2088204" y="4189379"/>
            <a:ext cx="8335680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Possible configurations: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Regular telescope – imaging the SR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Telescope with occulter – masking the core enables longer exposure time/gain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Coronagraph – diffraction from the beam mirror can be mitigated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C40516A-2B4E-F658-3098-3BA6057FE770}"/>
              </a:ext>
            </a:extLst>
          </p:cNvPr>
          <p:cNvCxnSpPr>
            <a:cxnSpLocks/>
          </p:cNvCxnSpPr>
          <p:nvPr/>
        </p:nvCxnSpPr>
        <p:spPr>
          <a:xfrm>
            <a:off x="4649821" y="1515973"/>
            <a:ext cx="0" cy="10780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345402A-833D-F41E-EF5A-8D3DF39541C1}"/>
              </a:ext>
            </a:extLst>
          </p:cNvPr>
          <p:cNvSpPr txBox="1"/>
          <p:nvPr/>
        </p:nvSpPr>
        <p:spPr>
          <a:xfrm>
            <a:off x="3750666" y="1231359"/>
            <a:ext cx="1744065" cy="276999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Readout camera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231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268026-A452-EADC-AEF0-95B4E3FE9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Alignment: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Local small laser pointer (when table out), very coarse alignment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Laser pointer 30m away – alignment close to SR, but not useful for focusing,+550nm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SR – only remote alignment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Focusing: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Occulters must be focused by using a uniform illuminator  found a problem (resolved by mounting an additional translation stage)</a:t>
            </a: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Data: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Alignment with SR  Imaging, occulter and </a:t>
            </a:r>
            <a:r>
              <a:rPr lang="en-GB" dirty="0" err="1">
                <a:sym typeface="Wingdings" panose="05000000000000000000" pitchFamily="2" charset="2"/>
              </a:rPr>
              <a:t>Lyot’s</a:t>
            </a:r>
            <a:r>
              <a:rPr lang="en-GB" dirty="0">
                <a:sym typeface="Wingdings" panose="05000000000000000000" pitchFamily="2" charset="2"/>
              </a:rPr>
              <a:t> stop movement for two different emittance beams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1CD19D-E2B8-98F8-8123-808E34C9D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+ first “data” acquired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4A8BA-A4C3-9D32-8057-B3002EB66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D94DD2-E93C-E838-803E-65E294C30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87AE6-5221-7338-6A0F-5C628B51E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721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A06-598E-874C-8DAE-8BAD560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B2460-E934-4E4F-9D65-87CE6B6694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995544"/>
            <a:ext cx="3897644" cy="46085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Imaging</a:t>
            </a:r>
          </a:p>
          <a:p>
            <a:pPr lvl="2"/>
            <a:r>
              <a:rPr lang="en-US" dirty="0"/>
              <a:t>Clearly different size between low emittance and high emittance beams.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Occulted image</a:t>
            </a:r>
          </a:p>
          <a:p>
            <a:pPr lvl="2"/>
            <a:r>
              <a:rPr lang="en-US" dirty="0"/>
              <a:t>Makes higher contrast measurement possible, but a diffraction tail present (in H)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0" lvl="1" indent="-150">
              <a:buNone/>
            </a:pPr>
            <a:r>
              <a:rPr lang="en-US" sz="2200" b="1" dirty="0"/>
              <a:t>Occulted image + </a:t>
            </a:r>
            <a:r>
              <a:rPr lang="en-US" sz="2200" b="1" dirty="0" err="1"/>
              <a:t>Lyot’s</a:t>
            </a:r>
            <a:r>
              <a:rPr lang="en-US" sz="2200" b="1" dirty="0"/>
              <a:t> stop</a:t>
            </a:r>
          </a:p>
          <a:p>
            <a:pPr lvl="2"/>
            <a:r>
              <a:rPr lang="en-US" sz="1800" dirty="0"/>
              <a:t>Right tail diminished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1863-12FB-D644-88C8-971502480B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5BE0B-CA52-5441-B05F-9324706BBE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8047A-5275-7649-A733-0A42379D68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162F31-A844-B22E-ACF2-E02FDE143A6B}"/>
              </a:ext>
            </a:extLst>
          </p:cNvPr>
          <p:cNvSpPr txBox="1"/>
          <p:nvPr/>
        </p:nvSpPr>
        <p:spPr>
          <a:xfrm>
            <a:off x="5684195" y="96594"/>
            <a:ext cx="8236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Low </a:t>
            </a:r>
            <a:r>
              <a:rPr lang="el-GR" dirty="0"/>
              <a:t>ε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A69B1A-C4F0-7A95-1AEA-0D5882A8EE29}"/>
              </a:ext>
            </a:extLst>
          </p:cNvPr>
          <p:cNvSpPr txBox="1"/>
          <p:nvPr/>
        </p:nvSpPr>
        <p:spPr>
          <a:xfrm>
            <a:off x="9542542" y="75770"/>
            <a:ext cx="8236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High </a:t>
            </a:r>
            <a:r>
              <a:rPr lang="el-GR" dirty="0"/>
              <a:t>ε</a:t>
            </a:r>
            <a:endParaRPr lang="en-GB" dirty="0"/>
          </a:p>
        </p:txBody>
      </p:sp>
      <p:pic>
        <p:nvPicPr>
          <p:cNvPr id="26" name="Picture 25" descr="A blue and yellow circle&#10;&#10;Description automatically generated">
            <a:extLst>
              <a:ext uri="{FF2B5EF4-FFF2-40B4-BE49-F238E27FC236}">
                <a16:creationId xmlns:a16="http://schemas.microsoft.com/office/drawing/2014/main" id="{C15CB22A-5F7B-AEFE-0E3F-12421FC33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0000" y="4680000"/>
            <a:ext cx="2880000" cy="2160000"/>
          </a:xfrm>
          <a:prstGeom prst="rect">
            <a:avLst/>
          </a:prstGeom>
        </p:spPr>
      </p:pic>
      <p:pic>
        <p:nvPicPr>
          <p:cNvPr id="32" name="Picture 31" descr="A green and blue light&#10;&#10;Description automatically generated">
            <a:extLst>
              <a:ext uri="{FF2B5EF4-FFF2-40B4-BE49-F238E27FC236}">
                <a16:creationId xmlns:a16="http://schemas.microsoft.com/office/drawing/2014/main" id="{301009E8-1811-3B94-FE30-CBCFCB961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0000" y="360000"/>
            <a:ext cx="2880000" cy="2160000"/>
          </a:xfrm>
          <a:prstGeom prst="rect">
            <a:avLst/>
          </a:prstGeom>
        </p:spPr>
      </p:pic>
      <p:pic>
        <p:nvPicPr>
          <p:cNvPr id="34" name="Picture 33" descr="A blue and yellow circle&#10;&#10;Description automatically generated">
            <a:extLst>
              <a:ext uri="{FF2B5EF4-FFF2-40B4-BE49-F238E27FC236}">
                <a16:creationId xmlns:a16="http://schemas.microsoft.com/office/drawing/2014/main" id="{E02F2679-2451-1D24-5ACC-489D5E5E7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000" y="2520000"/>
            <a:ext cx="2880000" cy="2160000"/>
          </a:xfrm>
          <a:prstGeom prst="rect">
            <a:avLst/>
          </a:prstGeom>
        </p:spPr>
      </p:pic>
      <p:pic>
        <p:nvPicPr>
          <p:cNvPr id="40" name="Picture 39" descr="A bright green and yellow light&#10;&#10;Description automatically generated">
            <a:extLst>
              <a:ext uri="{FF2B5EF4-FFF2-40B4-BE49-F238E27FC236}">
                <a16:creationId xmlns:a16="http://schemas.microsoft.com/office/drawing/2014/main" id="{8DEE3DF0-D590-5408-0729-8131B01DF0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0000" y="359335"/>
            <a:ext cx="2880000" cy="2160000"/>
          </a:xfrm>
          <a:prstGeom prst="rect">
            <a:avLst/>
          </a:prstGeom>
        </p:spPr>
      </p:pic>
      <p:pic>
        <p:nvPicPr>
          <p:cNvPr id="42" name="Picture 41" descr="A blue and yellow circle&#10;&#10;Description automatically generated with medium confidence">
            <a:extLst>
              <a:ext uri="{FF2B5EF4-FFF2-40B4-BE49-F238E27FC236}">
                <a16:creationId xmlns:a16="http://schemas.microsoft.com/office/drawing/2014/main" id="{3C828B94-A2EF-9AED-E343-8FF0B66783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0000" y="2520000"/>
            <a:ext cx="2880000" cy="2160000"/>
          </a:xfrm>
          <a:prstGeom prst="rect">
            <a:avLst/>
          </a:prstGeom>
        </p:spPr>
      </p:pic>
      <p:pic>
        <p:nvPicPr>
          <p:cNvPr id="44" name="Picture 43" descr="A blue and yellow circle&#10;&#10;Description automatically generated">
            <a:extLst>
              <a:ext uri="{FF2B5EF4-FFF2-40B4-BE49-F238E27FC236}">
                <a16:creationId xmlns:a16="http://schemas.microsoft.com/office/drawing/2014/main" id="{BB1965FC-6C61-DF1E-096C-E5124D35C1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0000" y="4680000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448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8238C88-2D81-C93C-EE26-3BE919E33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plan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001368D-B953-8AC3-3675-67EF2B97E8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Floating 4+4 hours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0B2F1-316C-8CD8-89B0-0A8054DAE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6BCC98-C8E4-15E4-C9FA-916D9F440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7F44A-3D7D-5344-26C8-BBDDFE33D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511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40EBE8-21E9-BECD-6650-A79B3B528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Injection: Beam 2 – Nominal, 5xPilot, Nominal, 5xPilot at 2.5um emittance (safe beam mode), energy – flat top</a:t>
            </a:r>
          </a:p>
          <a:p>
            <a:r>
              <a:rPr lang="en-US" dirty="0"/>
              <a:t>Requirements: Inner collimator limits must be opened, high octupole settings?</a:t>
            </a:r>
          </a:p>
          <a:p>
            <a:endParaRPr lang="en-US" dirty="0"/>
          </a:p>
          <a:p>
            <a:r>
              <a:rPr lang="en-US" dirty="0"/>
              <a:t>DAQ steps: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Reference data = imaging, occulted image, occulter in and </a:t>
            </a:r>
            <a:r>
              <a:rPr lang="en-US" dirty="0" err="1"/>
              <a:t>Lyot’s</a:t>
            </a:r>
            <a:r>
              <a:rPr lang="en-US" dirty="0"/>
              <a:t> stop “closed”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Take BWS reference in both planes, increasing gain just bellow saturation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Collimate the beam, remeasure (coronagraph + BWS), choose an occulter size that will cover all light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Open collimators, use ADT to blow up a Pilot and check for differences on coronagraph + BWS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US" dirty="0"/>
              <a:t>If the halo is sufficiently high, close the collimators again and kick the pilots with ADT to lower their charge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Repeat steps 4 and 4.1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F4B1B0-E577-D922-049B-84721D34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4 hours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1748E-5225-6B9E-AF21-A44BC8050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C57CA-52A6-044D-6DC0-CCC51AF81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22B76-040E-3B1B-3D00-8FA47DFB4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859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66DB93-B455-F29B-97D8-AC8BF6BE5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 depends on the results obtained from the first 4 hours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906D21-0ECA-FB04-84D7-6B8EA6820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4 hours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705CC-4C75-304B-3011-569B2C9FA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DB74E-9244-B623-A756-D4FC8D904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Pucek, D. Butti, F. Roncarolo | BSRH status and MD plan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DD069-A72B-46D0-8BE8-D0F6DFBF1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144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3247</TotalTime>
  <Words>543</Words>
  <Application>Microsoft Office PowerPoint</Application>
  <PresentationFormat>Widescreen</PresentationFormat>
  <Paragraphs>85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BSRH status and MD plan </vt:lpstr>
      <vt:lpstr>Outline</vt:lpstr>
      <vt:lpstr>BSRH status</vt:lpstr>
      <vt:lpstr>Current layout – beam 2</vt:lpstr>
      <vt:lpstr>Alignment + first “data” acquired</vt:lpstr>
      <vt:lpstr>Data</vt:lpstr>
      <vt:lpstr>MD plan</vt:lpstr>
      <vt:lpstr>First 4 hours</vt:lpstr>
      <vt:lpstr>Second 4 hours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BSRH status and MD plan</dc:title>
  <dc:creator>Jan Pucek</dc:creator>
  <cp:lastModifiedBy>Jan Pucek</cp:lastModifiedBy>
  <cp:revision>25</cp:revision>
  <dcterms:created xsi:type="dcterms:W3CDTF">2024-03-14T08:16:14Z</dcterms:created>
  <dcterms:modified xsi:type="dcterms:W3CDTF">2024-03-22T09:54:17Z</dcterms:modified>
</cp:coreProperties>
</file>