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handoutMasterIdLst>
    <p:handoutMasterId r:id="rId16"/>
  </p:handoutMasterIdLst>
  <p:sldIdLst>
    <p:sldId id="306" r:id="rId3"/>
    <p:sldId id="699" r:id="rId4"/>
    <p:sldId id="701" r:id="rId5"/>
    <p:sldId id="702" r:id="rId6"/>
    <p:sldId id="703" r:id="rId7"/>
    <p:sldId id="706" r:id="rId8"/>
    <p:sldId id="696" r:id="rId9"/>
    <p:sldId id="709" r:id="rId10"/>
    <p:sldId id="710" r:id="rId11"/>
    <p:sldId id="711" r:id="rId12"/>
    <p:sldId id="705" r:id="rId13"/>
    <p:sldId id="36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5200"/>
    <a:srgbClr val="C99137"/>
    <a:srgbClr val="FD3545"/>
    <a:srgbClr val="FFFFFF"/>
    <a:srgbClr val="3243B5"/>
    <a:srgbClr val="FD3644"/>
    <a:srgbClr val="FFFF00"/>
    <a:srgbClr val="C83964"/>
    <a:srgbClr val="C43B68"/>
    <a:srgbClr val="CD39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8" autoAdjust="0"/>
    <p:restoredTop sz="95934" autoAdjust="0"/>
  </p:normalViewPr>
  <p:slideViewPr>
    <p:cSldViewPr snapToGrid="0">
      <p:cViewPr varScale="1">
        <p:scale>
          <a:sx n="106" d="100"/>
          <a:sy n="106" d="100"/>
        </p:scale>
        <p:origin x="131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A28D8F-2A4D-48F5-A14F-A6790649B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A9F6E-0B82-625A-7C36-CA14C395C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4510D-9DC3-D94B-AB7E-30BD7AEA3BF6}" type="datetime1">
              <a:rPr lang="de-CH" smtClean="0"/>
              <a:t>26.04.2024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2AD6E-41EF-170C-F5F1-DA39059C3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A6289-A245-6CB2-9375-18DE09B91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F498-7BDF-46CB-8FF2-4DFA26F2B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2244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20747-CE87-8A40-8E4E-FC28BDF891E8}" type="datetime1">
              <a:rPr lang="de-CH" smtClean="0"/>
              <a:t>26.04.2024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inserted from the outer ring, using an equipotential surface, no magnetization, radial currents made thanks to connections between one layer and the following one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6720747-CE87-8A40-8E4E-FC28BDF891E8}" type="datetime1">
              <a:rPr lang="de-CH" smtClean="0"/>
              <a:t>26.04.2024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7114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turn will be characterized by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6720747-CE87-8A40-8E4E-FC28BDF891E8}" type="datetime1">
              <a:rPr lang="de-CH" smtClean="0"/>
              <a:t>26.04.2024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18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solidFill>
            <a:schemeClr val="bg1">
              <a:alpha val="23233"/>
            </a:schemeClr>
          </a:solidFill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2286" y="3844904"/>
            <a:ext cx="7067427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Modifier le style des sous-titres du masque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8B3D663-41D8-3515-A60A-DEB48E62AAB6}"/>
              </a:ext>
            </a:extLst>
          </p:cNvPr>
          <p:cNvSpPr txBox="1">
            <a:spLocks/>
          </p:cNvSpPr>
          <p:nvPr userDrawn="1"/>
        </p:nvSpPr>
        <p:spPr>
          <a:xfrm>
            <a:off x="0" y="45496"/>
            <a:ext cx="12192000" cy="42143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CERN, Switzerland 12-15 March 2024</a:t>
            </a:r>
          </a:p>
          <a:p>
            <a:endParaRPr lang="fr-FR" sz="2400" i="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5E6B1AA-1B12-3FCA-6F1D-146EF95FB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36570"/>
            <a:ext cx="12192000" cy="421430"/>
          </a:xfrm>
          <a:prstGeom prst="rect">
            <a:avLst/>
          </a:prstGeo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i="0">
                <a:solidFill>
                  <a:srgbClr val="0070C0"/>
                </a:solidFill>
              </a:defRPr>
            </a:lvl1pPr>
          </a:lstStyle>
          <a:p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</a:t>
            </a:r>
            <a:r>
              <a:rPr lang="en-GB" b="1" baseline="3000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rd</a:t>
            </a:r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IMCC Annual Meeting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38BE1A15-94D0-0B9E-0302-591ED4D57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3</a:t>
            </a:r>
            <a:r>
              <a:rPr lang="de-CH" baseline="30000"/>
              <a:t>rd</a:t>
            </a:r>
            <a:r>
              <a:rPr lang="de-CH"/>
              <a:t> IMCC Annual Meeting, CERN - 13.03.24</a:t>
            </a:r>
            <a:endParaRPr lang="en-GB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C00BE7AB-2669-D18F-AA5A-2BAE676E8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Cooling Solenoids – B. Bordini</a:t>
            </a:r>
            <a:endParaRPr lang="en-GB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6E6C0C61-B1D2-17C4-BBBE-C97F043DE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73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2" descr="MUON-SlideGraph-LogoBkgnd2.png">
            <a:extLst>
              <a:ext uri="{FF2B5EF4-FFF2-40B4-BE49-F238E27FC236}">
                <a16:creationId xmlns:a16="http://schemas.microsoft.com/office/drawing/2014/main" id="{2F6A2F97-A29E-1418-D7E1-A2A4AFFCD1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4000"/>
          </a:blip>
          <a:srcRect t="-977" r="1219" b="916"/>
          <a:stretch/>
        </p:blipFill>
        <p:spPr>
          <a:xfrm>
            <a:off x="-11151" y="-89210"/>
            <a:ext cx="12198539" cy="6947209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981"/>
          <a:stretch/>
        </p:blipFill>
        <p:spPr>
          <a:xfrm>
            <a:off x="10509197" y="66994"/>
            <a:ext cx="1682803" cy="16158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FD3815-A613-B710-087E-BD26820494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966" y="66994"/>
            <a:ext cx="1371492" cy="1332000"/>
          </a:xfrm>
          <a:prstGeom prst="rect">
            <a:avLst/>
          </a:prstGeom>
        </p:spPr>
      </p:pic>
      <p:pic>
        <p:nvPicPr>
          <p:cNvPr id="13" name="Image 9" descr="MUON-SlideGraph-gradient.png">
            <a:extLst>
              <a:ext uri="{FF2B5EF4-FFF2-40B4-BE49-F238E27FC236}">
                <a16:creationId xmlns:a16="http://schemas.microsoft.com/office/drawing/2014/main" id="{9FA61E11-BC63-8F05-1CFC-E03ED212C9F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34000"/>
          </a:blip>
          <a:stretch>
            <a:fillRect/>
          </a:stretch>
        </p:blipFill>
        <p:spPr>
          <a:xfrm>
            <a:off x="-7882" y="4047067"/>
            <a:ext cx="12192000" cy="281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9276" y="0"/>
            <a:ext cx="1202724" cy="1202724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21FB63-3E48-2308-4202-15B3A188FA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68" y="66995"/>
            <a:ext cx="1188000" cy="1153791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/>
              <a:t>3</a:t>
            </a:r>
            <a:r>
              <a:rPr lang="de-CH" baseline="30000"/>
              <a:t>rd</a:t>
            </a:r>
            <a:r>
              <a:rPr lang="de-CH"/>
              <a:t> IMCC Annual Meeting, CERN - 13.03.24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A825C6BA-B9FC-77D8-CDDD-D9A4B1085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/>
              <a:t>Final Cooling Solenoids – B. Bordini</a:t>
            </a:r>
            <a:endParaRPr lang="en-GB" dirty="0"/>
          </a:p>
        </p:txBody>
      </p:sp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F135B3FD-879D-1F66-D0C7-1FBB5B9DF4D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23000"/>
          </a:blip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6CAF5-C531-5353-8D0B-99AC3A5F3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308" y="2077275"/>
            <a:ext cx="11539576" cy="1572767"/>
          </a:xfrm>
          <a:noFill/>
        </p:spPr>
        <p:txBody>
          <a:bodyPr tIns="0" bIns="0"/>
          <a:lstStyle/>
          <a:p>
            <a:r>
              <a:rPr lang="en-US" sz="50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A Novel Formulation for the Numerical Simulation of HTS Pancake Coils</a:t>
            </a:r>
            <a:endParaRPr lang="en-US" sz="50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F0EAEC-2E80-7DCF-8175-406FE09E4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0852" y="4493481"/>
            <a:ext cx="9290295" cy="1752600"/>
          </a:xfrm>
        </p:spPr>
        <p:txBody>
          <a:bodyPr/>
          <a:lstStyle/>
          <a:p>
            <a:r>
              <a:rPr lang="en-US" sz="2400" dirty="0"/>
              <a:t>D. Rinaldoni, B. Bordini</a:t>
            </a:r>
          </a:p>
          <a:p>
            <a:r>
              <a:rPr lang="en-US" sz="1600" dirty="0"/>
              <a:t>26/04/2024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66F20-36B4-ED16-8D94-8088C652867B}"/>
              </a:ext>
            </a:extLst>
          </p:cNvPr>
          <p:cNvSpPr txBox="1"/>
          <p:nvPr/>
        </p:nvSpPr>
        <p:spPr>
          <a:xfrm>
            <a:off x="3204927" y="108642"/>
            <a:ext cx="6355532" cy="4255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47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circular object with a hole in the middle&#10;&#10;Description automatically generated">
            <a:extLst>
              <a:ext uri="{FF2B5EF4-FFF2-40B4-BE49-F238E27FC236}">
                <a16:creationId xmlns:a16="http://schemas.microsoft.com/office/drawing/2014/main" id="{EBB20B48-EB9C-233B-B182-32A0FC3396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10"/>
          <a:stretch/>
        </p:blipFill>
        <p:spPr>
          <a:xfrm>
            <a:off x="4993105" y="1174335"/>
            <a:ext cx="7027002" cy="4923010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D09AA2E-12B8-B474-C628-5C072186C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C82BBFB-F1A3-9086-0C57-45E6B3B32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3820" y="1618889"/>
            <a:ext cx="667805" cy="4097072"/>
          </a:xfrm>
          <a:prstGeom prst="rect">
            <a:avLst/>
          </a:prstGeom>
        </p:spPr>
      </p:pic>
      <p:pic>
        <p:nvPicPr>
          <p:cNvPr id="4" name="Picture 3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F7A79F0A-ACE2-A68C-5094-6B070889C9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2" y="2509232"/>
            <a:ext cx="6905541" cy="3884366"/>
          </a:xfrm>
          <a:prstGeom prst="rect">
            <a:avLst/>
          </a:prstGeom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8371B54-A85A-A2EC-BE73-C93805E60BBA}"/>
              </a:ext>
            </a:extLst>
          </p:cNvPr>
          <p:cNvSpPr txBox="1">
            <a:spLocks/>
          </p:cNvSpPr>
          <p:nvPr/>
        </p:nvSpPr>
        <p:spPr>
          <a:xfrm>
            <a:off x="0" y="1488380"/>
            <a:ext cx="6043971" cy="115915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In this case, we are always under the critical current density so the radial currents remain small over the entire simulation. </a:t>
            </a:r>
            <a:endParaRPr lang="en-CH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7E33FC11-EA22-A294-31FB-5BAA6983AF33}"/>
              </a:ext>
            </a:extLst>
          </p:cNvPr>
          <p:cNvSpPr txBox="1">
            <a:spLocks/>
          </p:cNvSpPr>
          <p:nvPr/>
        </p:nvSpPr>
        <p:spPr>
          <a:xfrm>
            <a:off x="1416906" y="336254"/>
            <a:ext cx="9358185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Case Study 2: the 40 T Solenoid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B53B742F-5D52-ABA6-F1D5-7F7479D3E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Numerical Simulation of HTS Pancake Coils – D. Rinaldoni, B. Bordini</a:t>
            </a:r>
          </a:p>
        </p:txBody>
      </p:sp>
    </p:spTree>
    <p:extLst>
      <p:ext uri="{BB962C8B-B14F-4D97-AF65-F5344CB8AC3E}">
        <p14:creationId xmlns:p14="http://schemas.microsoft.com/office/powerpoint/2010/main" val="1104393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D09AA2E-12B8-B474-C628-5C072186C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7E33FC11-EA22-A294-31FB-5BAA6983AF33}"/>
              </a:ext>
            </a:extLst>
          </p:cNvPr>
          <p:cNvSpPr txBox="1">
            <a:spLocks/>
          </p:cNvSpPr>
          <p:nvPr/>
        </p:nvSpPr>
        <p:spPr>
          <a:xfrm>
            <a:off x="1416906" y="336254"/>
            <a:ext cx="9358185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Further Developments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B53B742F-5D52-ABA6-F1D5-7F7479D3E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Numerical Simulation of HTS Pancake Coils – D. Rinaldoni, B. Bordini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FFC1BBB0-E111-C255-CC20-39F5CB5B27FC}"/>
              </a:ext>
            </a:extLst>
          </p:cNvPr>
          <p:cNvSpPr txBox="1">
            <a:spLocks/>
          </p:cNvSpPr>
          <p:nvPr/>
        </p:nvSpPr>
        <p:spPr>
          <a:xfrm>
            <a:off x="227431" y="1649363"/>
            <a:ext cx="11737133" cy="38296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The current model does not consider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magnetization </a:t>
            </a:r>
            <a:r>
              <a:rPr lang="en-GB" sz="2400" b="1" dirty="0">
                <a:solidFill>
                  <a:srgbClr val="FF0000"/>
                </a:solidFill>
                <a:latin typeface="Montserrat" pitchFamily="2" charset="77"/>
              </a:rPr>
              <a:t>→ 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currently working on that.</a:t>
            </a:r>
          </a:p>
          <a:p>
            <a:pPr marL="0" indent="0">
              <a:spcBef>
                <a:spcPts val="600"/>
              </a:spcBef>
              <a:buNone/>
            </a:pPr>
            <a:endParaRPr lang="en-GB" sz="2400" dirty="0">
              <a:solidFill>
                <a:srgbClr val="0070C0"/>
              </a:solidFill>
              <a:latin typeface="Montserrat" pitchFamily="2" charset="77"/>
            </a:endParaRPr>
          </a:p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thermal part 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is missing: it will be crucial to add it in order to have a tool that comprehensively </a:t>
            </a:r>
            <a:r>
              <a:rPr lang="en-GB" sz="2400" dirty="0" err="1">
                <a:solidFill>
                  <a:srgbClr val="0070C0"/>
                </a:solidFill>
                <a:latin typeface="Montserrat" pitchFamily="2" charset="77"/>
              </a:rPr>
              <a:t>analyzes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quench phenomenon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. </a:t>
            </a:r>
          </a:p>
          <a:p>
            <a:pPr marL="0" indent="0">
              <a:spcBef>
                <a:spcPts val="600"/>
              </a:spcBef>
              <a:buNone/>
            </a:pPr>
            <a:endParaRPr lang="en-GB" sz="2400" dirty="0">
              <a:solidFill>
                <a:srgbClr val="0070C0"/>
              </a:solidFill>
              <a:latin typeface="Montserrat" pitchFamily="2" charset="77"/>
            </a:endParaRPr>
          </a:p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A parametric study to </a:t>
            </a:r>
            <a:r>
              <a:rPr lang="en-GB" sz="2400" dirty="0" err="1">
                <a:solidFill>
                  <a:srgbClr val="0070C0"/>
                </a:solidFill>
                <a:latin typeface="Montserrat" pitchFamily="2" charset="77"/>
              </a:rPr>
              <a:t>analyze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 the relation between the contact resistance and the energization time constant in the coil.</a:t>
            </a:r>
          </a:p>
          <a:p>
            <a:pPr>
              <a:spcBef>
                <a:spcPts val="600"/>
              </a:spcBef>
            </a:pPr>
            <a:endParaRPr lang="en-GB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85854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5CD5AB2-59EF-EA67-121F-4E44335FBD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308" y="2077275"/>
            <a:ext cx="11539576" cy="1572767"/>
          </a:xfrm>
          <a:noFill/>
        </p:spPr>
        <p:txBody>
          <a:bodyPr tIns="0" bIns="0"/>
          <a:lstStyle/>
          <a:p>
            <a:r>
              <a:rPr lang="en-US" sz="50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Thank you for your attention.</a:t>
            </a:r>
            <a:br>
              <a:rPr lang="en-US" sz="50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en-US" sz="50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Questions?</a:t>
            </a:r>
            <a:endParaRPr lang="en-US" sz="50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689A22-7DF0-0828-F08A-7118C3EC8AA4}"/>
              </a:ext>
            </a:extLst>
          </p:cNvPr>
          <p:cNvSpPr txBox="1"/>
          <p:nvPr/>
        </p:nvSpPr>
        <p:spPr>
          <a:xfrm>
            <a:off x="3204927" y="108642"/>
            <a:ext cx="6355532" cy="4255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724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25996F-9491-161A-A8C2-3CADDFB0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Numerical Simulation of HTS Pancake Coils – D. Rinaldoni, B. Bordini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F548F-E89B-3D70-8445-B1D9CA94C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08ECA05C-C829-243C-F018-EBD16A831AEF}"/>
              </a:ext>
            </a:extLst>
          </p:cNvPr>
          <p:cNvSpPr txBox="1">
            <a:spLocks/>
          </p:cNvSpPr>
          <p:nvPr/>
        </p:nvSpPr>
        <p:spPr>
          <a:xfrm>
            <a:off x="1416907" y="451132"/>
            <a:ext cx="9358185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Framework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069E9B2-400D-D89E-0EC3-AF9775C58096}"/>
              </a:ext>
            </a:extLst>
          </p:cNvPr>
          <p:cNvSpPr txBox="1">
            <a:spLocks/>
          </p:cNvSpPr>
          <p:nvPr/>
        </p:nvSpPr>
        <p:spPr>
          <a:xfrm>
            <a:off x="227432" y="1902860"/>
            <a:ext cx="11737133" cy="38296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In the context of the 40 T Solenoid project and the study of HTS, numerical simulation is a powerful tool that provides invaluable insights into the phenomena under study.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This work aims to implement a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3D numerical model 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that can describe the complex electro-dynamics of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HTS Pancake Coils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The goal is to create a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foundational tool 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that serves as a stepping stone toward a more elaborate model, which can incorporate thermal aspects in the future to understand the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dynamics of magnets during quenches 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better.</a:t>
            </a:r>
          </a:p>
        </p:txBody>
      </p:sp>
    </p:spTree>
    <p:extLst>
      <p:ext uri="{BB962C8B-B14F-4D97-AF65-F5344CB8AC3E}">
        <p14:creationId xmlns:p14="http://schemas.microsoft.com/office/powerpoint/2010/main" val="2475763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25996F-9491-161A-A8C2-3CADDFB0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Numerical Simulation of HTS Pancake Coils – D. Rinaldoni, B. Bordini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F548F-E89B-3D70-8445-B1D9CA94C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08ECA05C-C829-243C-F018-EBD16A831AEF}"/>
              </a:ext>
            </a:extLst>
          </p:cNvPr>
          <p:cNvSpPr txBox="1">
            <a:spLocks/>
          </p:cNvSpPr>
          <p:nvPr/>
        </p:nvSpPr>
        <p:spPr>
          <a:xfrm>
            <a:off x="1416907" y="451132"/>
            <a:ext cx="9358185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J-A Formulation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069E9B2-400D-D89E-0EC3-AF9775C58096}"/>
              </a:ext>
            </a:extLst>
          </p:cNvPr>
          <p:cNvSpPr txBox="1">
            <a:spLocks/>
          </p:cNvSpPr>
          <p:nvPr/>
        </p:nvSpPr>
        <p:spPr>
          <a:xfrm>
            <a:off x="227432" y="1902860"/>
            <a:ext cx="11737133" cy="38296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model presented here is 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3D tool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that employs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Finite Element Method (FEM)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in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COMSOL Multiphysics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To this aim, we developed 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novel mathematical formulation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: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J-A formulation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When compared to the classical H-φ approach (accurate but computationally heavy), this method is expected to be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less demanding 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for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solving 3D problems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, thus offering a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potentially reduced computational time.</a:t>
            </a:r>
          </a:p>
        </p:txBody>
      </p:sp>
    </p:spTree>
    <p:extLst>
      <p:ext uri="{BB962C8B-B14F-4D97-AF65-F5344CB8AC3E}">
        <p14:creationId xmlns:p14="http://schemas.microsoft.com/office/powerpoint/2010/main" val="528277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25996F-9491-161A-A8C2-3CADDFB0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Numerical Simulation of HTS Pancake Coils – D. Rinaldoni, B. Bordini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F548F-E89B-3D70-8445-B1D9CA94C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08ECA05C-C829-243C-F018-EBD16A831AEF}"/>
              </a:ext>
            </a:extLst>
          </p:cNvPr>
          <p:cNvSpPr txBox="1">
            <a:spLocks/>
          </p:cNvSpPr>
          <p:nvPr/>
        </p:nvSpPr>
        <p:spPr>
          <a:xfrm>
            <a:off x="1416907" y="451132"/>
            <a:ext cx="9358185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J-A Formulation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069E9B2-400D-D89E-0EC3-AF9775C58096}"/>
              </a:ext>
            </a:extLst>
          </p:cNvPr>
          <p:cNvSpPr txBox="1">
            <a:spLocks/>
          </p:cNvSpPr>
          <p:nvPr/>
        </p:nvSpPr>
        <p:spPr>
          <a:xfrm>
            <a:off x="252155" y="1433253"/>
            <a:ext cx="11737133" cy="46671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Starting point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: the total electric field is the sum of two contributions:</a:t>
            </a:r>
            <a:b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</a:b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3">
                <a:extLst>
                  <a:ext uri="{FF2B5EF4-FFF2-40B4-BE49-F238E27FC236}">
                    <a16:creationId xmlns:a16="http://schemas.microsoft.com/office/drawing/2014/main" id="{9A98185F-A197-7058-545B-CEAEF00BB23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391" y="1922728"/>
                <a:ext cx="11737133" cy="46671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it-IT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=− </m:t>
                      </m:r>
                      <m:r>
                        <m:rPr>
                          <m:sty m:val="p"/>
                        </m:rPr>
                        <a:rPr lang="it-IT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it-IT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it-IT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it-IT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70C0"/>
                  </a:solidFill>
                  <a:latin typeface="Montserrat" pitchFamily="2" charset="77"/>
                </a:endParaRPr>
              </a:p>
            </p:txBody>
          </p:sp>
        </mc:Choice>
        <mc:Fallback xmlns="">
          <p:sp>
            <p:nvSpPr>
              <p:cNvPr id="2" name="Content Placeholder 3">
                <a:extLst>
                  <a:ext uri="{FF2B5EF4-FFF2-40B4-BE49-F238E27FC236}">
                    <a16:creationId xmlns:a16="http://schemas.microsoft.com/office/drawing/2014/main" id="{9A98185F-A197-7058-545B-CEAEF00BB2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91" y="1922728"/>
                <a:ext cx="11737133" cy="466714"/>
              </a:xfrm>
              <a:prstGeom prst="rect">
                <a:avLst/>
              </a:prstGeom>
              <a:blipFill>
                <a:blip r:embed="rId2"/>
                <a:stretch>
                  <a:fillRect b="-584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Left Brace 4">
            <a:extLst>
              <a:ext uri="{FF2B5EF4-FFF2-40B4-BE49-F238E27FC236}">
                <a16:creationId xmlns:a16="http://schemas.microsoft.com/office/drawing/2014/main" id="{59C66393-4290-0F07-4EC9-DD0BD5ECFC76}"/>
              </a:ext>
            </a:extLst>
          </p:cNvPr>
          <p:cNvSpPr/>
          <p:nvPr/>
        </p:nvSpPr>
        <p:spPr>
          <a:xfrm rot="16200000">
            <a:off x="5736935" y="2321743"/>
            <a:ext cx="206478" cy="629264"/>
          </a:xfrm>
          <a:prstGeom prst="leftBrac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2BABD2D3-7555-CCEE-EC08-A91C33035B5A}"/>
              </a:ext>
            </a:extLst>
          </p:cNvPr>
          <p:cNvSpPr/>
          <p:nvPr/>
        </p:nvSpPr>
        <p:spPr>
          <a:xfrm rot="16200000">
            <a:off x="6563220" y="2531299"/>
            <a:ext cx="206478" cy="629264"/>
          </a:xfrm>
          <a:prstGeom prst="leftBrac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DB3E12-CF21-751A-905D-71487AE0B55E}"/>
              </a:ext>
            </a:extLst>
          </p:cNvPr>
          <p:cNvSpPr txBox="1"/>
          <p:nvPr/>
        </p:nvSpPr>
        <p:spPr>
          <a:xfrm>
            <a:off x="5318971" y="2748674"/>
            <a:ext cx="10424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70C0"/>
                </a:solidFill>
                <a:latin typeface="Montserrat" pitchFamily="2" charset="77"/>
              </a:rPr>
              <a:t>Electrostatic</a:t>
            </a:r>
            <a:endParaRPr lang="en-GB" sz="105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13CA86-AA1D-EDCF-1F22-8A7BB749E2E4}"/>
              </a:ext>
            </a:extLst>
          </p:cNvPr>
          <p:cNvSpPr txBox="1"/>
          <p:nvPr/>
        </p:nvSpPr>
        <p:spPr>
          <a:xfrm>
            <a:off x="6120722" y="2965317"/>
            <a:ext cx="10424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70C0"/>
                </a:solidFill>
                <a:latin typeface="Montserrat" pitchFamily="2" charset="77"/>
              </a:rPr>
              <a:t>Magnetic</a:t>
            </a:r>
            <a:endParaRPr lang="en-GB" sz="105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65C1C7B-BD8B-9782-9D41-640177222832}"/>
              </a:ext>
            </a:extLst>
          </p:cNvPr>
          <p:cNvSpPr txBox="1">
            <a:spLocks/>
          </p:cNvSpPr>
          <p:nvPr/>
        </p:nvSpPr>
        <p:spPr>
          <a:xfrm>
            <a:off x="227432" y="3296119"/>
            <a:ext cx="11737133" cy="260829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Thus, the model deals with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two separate modules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: the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magnetic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 and the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electric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 one.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This approach should be advantageous as it allows the two modules to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operate independently 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within their respective domains.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Dependent variables: the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magnetic vector potential A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 and the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electric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current density J</a:t>
            </a:r>
            <a:r>
              <a:rPr lang="en-GB" sz="2400" dirty="0">
                <a:solidFill>
                  <a:srgbClr val="0070C0"/>
                </a:solidFill>
                <a:latin typeface="Montserrat" pitchFamily="2" charset="77"/>
              </a:rPr>
              <a:t>.</a:t>
            </a: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39840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25996F-9491-161A-A8C2-3CADDFB0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Numerical Simulation of HTS Pancake Coils – D. Rinaldoni, B. Bordini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F548F-E89B-3D70-8445-B1D9CA94C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08ECA05C-C829-243C-F018-EBD16A831AEF}"/>
              </a:ext>
            </a:extLst>
          </p:cNvPr>
          <p:cNvSpPr txBox="1">
            <a:spLocks/>
          </p:cNvSpPr>
          <p:nvPr/>
        </p:nvSpPr>
        <p:spPr>
          <a:xfrm>
            <a:off x="1416906" y="238284"/>
            <a:ext cx="9358185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J-A Formulation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069E9B2-400D-D89E-0EC3-AF9775C58096}"/>
              </a:ext>
            </a:extLst>
          </p:cNvPr>
          <p:cNvSpPr txBox="1">
            <a:spLocks/>
          </p:cNvSpPr>
          <p:nvPr/>
        </p:nvSpPr>
        <p:spPr>
          <a:xfrm>
            <a:off x="1149825" y="1092066"/>
            <a:ext cx="4051386" cy="56873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3200" b="1" dirty="0">
                <a:solidFill>
                  <a:srgbClr val="0070C0"/>
                </a:solidFill>
                <a:latin typeface="Montserrat" pitchFamily="2" charset="77"/>
              </a:rPr>
              <a:t>Magnetic module</a:t>
            </a:r>
            <a:br>
              <a:rPr lang="en-GB" sz="3200" b="1" dirty="0">
                <a:solidFill>
                  <a:srgbClr val="0070C0"/>
                </a:solidFill>
                <a:latin typeface="Montserrat" pitchFamily="2" charset="77"/>
              </a:rPr>
            </a:br>
            <a:endParaRPr lang="en-US" sz="3200" dirty="0">
              <a:solidFill>
                <a:srgbClr val="0070C0"/>
              </a:solidFill>
              <a:latin typeface="Montserrat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6075437-0F9B-3C1D-6332-2A20F4961E88}"/>
              </a:ext>
            </a:extLst>
          </p:cNvPr>
          <p:cNvCxnSpPr/>
          <p:nvPr/>
        </p:nvCxnSpPr>
        <p:spPr>
          <a:xfrm>
            <a:off x="6095998" y="1168358"/>
            <a:ext cx="0" cy="51315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B230617C-FDF6-772D-4763-6B2431447F7A}"/>
              </a:ext>
            </a:extLst>
          </p:cNvPr>
          <p:cNvSpPr txBox="1">
            <a:spLocks/>
          </p:cNvSpPr>
          <p:nvPr/>
        </p:nvSpPr>
        <p:spPr>
          <a:xfrm>
            <a:off x="7445475" y="1088663"/>
            <a:ext cx="3596700" cy="56873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3200" b="1" dirty="0">
                <a:solidFill>
                  <a:srgbClr val="0070C0"/>
                </a:solidFill>
                <a:latin typeface="Montserrat" pitchFamily="2" charset="77"/>
              </a:rPr>
              <a:t>Electric module</a:t>
            </a:r>
            <a:br>
              <a:rPr lang="en-GB" sz="3200" b="1" dirty="0">
                <a:solidFill>
                  <a:srgbClr val="0070C0"/>
                </a:solidFill>
                <a:latin typeface="Montserrat" pitchFamily="2" charset="77"/>
              </a:rPr>
            </a:br>
            <a:endParaRPr lang="en-US" sz="32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67B9549-3E74-CFF6-AFA6-E91527916E04}"/>
              </a:ext>
            </a:extLst>
          </p:cNvPr>
          <p:cNvSpPr txBox="1">
            <a:spLocks/>
          </p:cNvSpPr>
          <p:nvPr/>
        </p:nvSpPr>
        <p:spPr>
          <a:xfrm>
            <a:off x="526342" y="1823256"/>
            <a:ext cx="5298353" cy="87467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Defined on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fully 3D domain</a:t>
            </a:r>
          </a:p>
          <a:p>
            <a:pPr>
              <a:spcBef>
                <a:spcPts val="6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Equations:</a:t>
            </a:r>
            <a:endParaRPr lang="en-GB" sz="20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3">
                <a:extLst>
                  <a:ext uri="{FF2B5EF4-FFF2-40B4-BE49-F238E27FC236}">
                    <a16:creationId xmlns:a16="http://schemas.microsoft.com/office/drawing/2014/main" id="{EED9E4B0-2B5B-8D8C-99E2-4804E8198CE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49825" y="2705169"/>
                <a:ext cx="4051386" cy="568737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µ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m:rPr>
                          <m:sty m:val="p"/>
                        </m:rPr>
                        <a:rPr lang="en-US" sz="20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20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20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20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sz="2000" dirty="0">
                  <a:solidFill>
                    <a:srgbClr val="0070C0"/>
                  </a:solidFill>
                  <a:latin typeface="Montserrat" pitchFamily="2" charset="77"/>
                </a:endParaRPr>
              </a:p>
            </p:txBody>
          </p:sp>
        </mc:Choice>
        <mc:Fallback xmlns="">
          <p:sp>
            <p:nvSpPr>
              <p:cNvPr id="19" name="Content Placeholder 3">
                <a:extLst>
                  <a:ext uri="{FF2B5EF4-FFF2-40B4-BE49-F238E27FC236}">
                    <a16:creationId xmlns:a16="http://schemas.microsoft.com/office/drawing/2014/main" id="{EED9E4B0-2B5B-8D8C-99E2-4804E8198C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825" y="2705169"/>
                <a:ext cx="4051386" cy="568737"/>
              </a:xfrm>
              <a:prstGeom prst="rect">
                <a:avLst/>
              </a:prstGeom>
              <a:blipFill>
                <a:blip r:embed="rId3"/>
                <a:stretch>
                  <a:fillRect b="-193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3">
                <a:extLst>
                  <a:ext uri="{FF2B5EF4-FFF2-40B4-BE49-F238E27FC236}">
                    <a16:creationId xmlns:a16="http://schemas.microsoft.com/office/drawing/2014/main" id="{712BC4BB-D5BF-5EC8-1E05-C5A1AD9762A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49825" y="3466834"/>
                <a:ext cx="4051386" cy="568737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20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>
                  <a:solidFill>
                    <a:srgbClr val="0070C0"/>
                  </a:solidFill>
                  <a:latin typeface="Montserrat" pitchFamily="2" charset="77"/>
                </a:endParaRPr>
              </a:p>
            </p:txBody>
          </p:sp>
        </mc:Choice>
        <mc:Fallback xmlns="">
          <p:sp>
            <p:nvSpPr>
              <p:cNvPr id="20" name="Content Placeholder 3">
                <a:extLst>
                  <a:ext uri="{FF2B5EF4-FFF2-40B4-BE49-F238E27FC236}">
                    <a16:creationId xmlns:a16="http://schemas.microsoft.com/office/drawing/2014/main" id="{712BC4BB-D5BF-5EC8-1E05-C5A1AD9762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825" y="3466834"/>
                <a:ext cx="4051386" cy="56873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C600530-3303-3423-46E7-37327569C732}"/>
              </a:ext>
            </a:extLst>
          </p:cNvPr>
          <p:cNvSpPr txBox="1">
            <a:spLocks/>
          </p:cNvSpPr>
          <p:nvPr/>
        </p:nvSpPr>
        <p:spPr>
          <a:xfrm>
            <a:off x="526341" y="3952208"/>
            <a:ext cx="5298353" cy="87467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Geometry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:</a:t>
            </a:r>
            <a:endParaRPr lang="en-GB" sz="20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23" name="Picture 22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84662465-337B-E766-7965-B1079821B9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01" y="4348744"/>
            <a:ext cx="4237632" cy="2214004"/>
          </a:xfrm>
          <a:prstGeom prst="rect">
            <a:avLst/>
          </a:prstGeom>
        </p:spPr>
      </p:pic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32FBD99E-DA8F-3337-F5DA-D5AAD1A2DD70}"/>
              </a:ext>
            </a:extLst>
          </p:cNvPr>
          <p:cNvSpPr txBox="1">
            <a:spLocks/>
          </p:cNvSpPr>
          <p:nvPr/>
        </p:nvSpPr>
        <p:spPr>
          <a:xfrm>
            <a:off x="6594647" y="1823256"/>
            <a:ext cx="5298353" cy="87467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Defined only on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1D domain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representing the unwound tape</a:t>
            </a:r>
            <a:endParaRPr lang="en-US" sz="2000" b="1" dirty="0">
              <a:solidFill>
                <a:srgbClr val="0070C0"/>
              </a:solidFill>
              <a:latin typeface="Montserrat" pitchFamily="2" charset="77"/>
            </a:endParaRPr>
          </a:p>
          <a:p>
            <a:pPr>
              <a:spcBef>
                <a:spcPts val="6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Equations:</a:t>
            </a:r>
            <a:endParaRPr lang="en-GB" sz="20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3">
                <a:extLst>
                  <a:ext uri="{FF2B5EF4-FFF2-40B4-BE49-F238E27FC236}">
                    <a16:creationId xmlns:a16="http://schemas.microsoft.com/office/drawing/2014/main" id="{00641AB9-D7F2-AA9C-C4E4-EF1FE89E538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18131" y="2839362"/>
                <a:ext cx="4051386" cy="43933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20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en-US" sz="2000" dirty="0">
                  <a:solidFill>
                    <a:srgbClr val="0070C0"/>
                  </a:solidFill>
                  <a:latin typeface="Montserrat" pitchFamily="2" charset="77"/>
                </a:endParaRPr>
              </a:p>
            </p:txBody>
          </p:sp>
        </mc:Choice>
        <mc:Fallback xmlns="">
          <p:sp>
            <p:nvSpPr>
              <p:cNvPr id="25" name="Content Placeholder 3">
                <a:extLst>
                  <a:ext uri="{FF2B5EF4-FFF2-40B4-BE49-F238E27FC236}">
                    <a16:creationId xmlns:a16="http://schemas.microsoft.com/office/drawing/2014/main" id="{00641AB9-D7F2-AA9C-C4E4-EF1FE89E5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8131" y="2839362"/>
                <a:ext cx="4051386" cy="439336"/>
              </a:xfrm>
              <a:prstGeom prst="rect">
                <a:avLst/>
              </a:prstGeom>
              <a:blipFill>
                <a:blip r:embed="rId6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3">
                <a:extLst>
                  <a:ext uri="{FF2B5EF4-FFF2-40B4-BE49-F238E27FC236}">
                    <a16:creationId xmlns:a16="http://schemas.microsoft.com/office/drawing/2014/main" id="{F0624C60-1624-0DA8-15BE-C2058BE3E04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18131" y="3247166"/>
                <a:ext cx="4051386" cy="43933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rgbClr val="0070C0"/>
                  </a:solidFill>
                  <a:latin typeface="Montserrat" pitchFamily="2" charset="77"/>
                </a:endParaRPr>
              </a:p>
            </p:txBody>
          </p:sp>
        </mc:Choice>
        <mc:Fallback xmlns="">
          <p:sp>
            <p:nvSpPr>
              <p:cNvPr id="26" name="Content Placeholder 3">
                <a:extLst>
                  <a:ext uri="{FF2B5EF4-FFF2-40B4-BE49-F238E27FC236}">
                    <a16:creationId xmlns:a16="http://schemas.microsoft.com/office/drawing/2014/main" id="{F0624C60-1624-0DA8-15BE-C2058BE3E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8131" y="3247166"/>
                <a:ext cx="4051386" cy="439336"/>
              </a:xfrm>
              <a:prstGeom prst="rect">
                <a:avLst/>
              </a:prstGeom>
              <a:blipFill>
                <a:blip r:embed="rId7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3">
                <a:extLst>
                  <a:ext uri="{FF2B5EF4-FFF2-40B4-BE49-F238E27FC236}">
                    <a16:creationId xmlns:a16="http://schemas.microsoft.com/office/drawing/2014/main" id="{265FE373-40A7-FBAA-499D-565ED3227E5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18130" y="3686502"/>
                <a:ext cx="4051386" cy="43933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 </m:t>
                      </m:r>
                      <m:r>
                        <m:rPr>
                          <m:sty m:val="p"/>
                        </m:rP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2000" dirty="0">
                  <a:solidFill>
                    <a:srgbClr val="0070C0"/>
                  </a:solidFill>
                  <a:latin typeface="Montserrat" pitchFamily="2" charset="77"/>
                </a:endParaRPr>
              </a:p>
            </p:txBody>
          </p:sp>
        </mc:Choice>
        <mc:Fallback xmlns="">
          <p:sp>
            <p:nvSpPr>
              <p:cNvPr id="27" name="Content Placeholder 3">
                <a:extLst>
                  <a:ext uri="{FF2B5EF4-FFF2-40B4-BE49-F238E27FC236}">
                    <a16:creationId xmlns:a16="http://schemas.microsoft.com/office/drawing/2014/main" id="{265FE373-40A7-FBAA-499D-565ED3227E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8130" y="3686502"/>
                <a:ext cx="4051386" cy="43933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4AA40EA1-2863-B47D-492C-4C2037DF7E55}"/>
              </a:ext>
            </a:extLst>
          </p:cNvPr>
          <p:cNvSpPr txBox="1">
            <a:spLocks/>
          </p:cNvSpPr>
          <p:nvPr/>
        </p:nvSpPr>
        <p:spPr>
          <a:xfrm>
            <a:off x="6592379" y="4040391"/>
            <a:ext cx="5298353" cy="87467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Geometry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:</a:t>
            </a:r>
            <a:endParaRPr lang="en-GB" sz="20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30" name="Picture 29" descr="A graph with lines and points&#10;&#10;Description automatically generated">
            <a:extLst>
              <a:ext uri="{FF2B5EF4-FFF2-40B4-BE49-F238E27FC236}">
                <a16:creationId xmlns:a16="http://schemas.microsoft.com/office/drawing/2014/main" id="{C5A9E801-4DBA-1ECB-8E8D-33F69B3FEA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482" y="4402703"/>
            <a:ext cx="3870146" cy="209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756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circular object with black text&#10;&#10;Description automatically generated">
            <a:extLst>
              <a:ext uri="{FF2B5EF4-FFF2-40B4-BE49-F238E27FC236}">
                <a16:creationId xmlns:a16="http://schemas.microsoft.com/office/drawing/2014/main" id="{58B6F993-0057-960C-D248-F627277FEE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32"/>
          <a:stretch/>
        </p:blipFill>
        <p:spPr>
          <a:xfrm>
            <a:off x="6919187" y="1165828"/>
            <a:ext cx="4436240" cy="321604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25996F-9491-161A-A8C2-3CADDFB0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Numerical Simulation of HTS Pancake Coils – D. Rinaldoni, B. Bordini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F548F-E89B-3D70-8445-B1D9CA94C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08ECA05C-C829-243C-F018-EBD16A831AEF}"/>
              </a:ext>
            </a:extLst>
          </p:cNvPr>
          <p:cNvSpPr txBox="1">
            <a:spLocks/>
          </p:cNvSpPr>
          <p:nvPr/>
        </p:nvSpPr>
        <p:spPr>
          <a:xfrm>
            <a:off x="1416906" y="336254"/>
            <a:ext cx="9358185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Case Study 1: a First Example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E060343-4DB5-F601-81A0-EA9E32BEE969}"/>
              </a:ext>
            </a:extLst>
          </p:cNvPr>
          <p:cNvSpPr txBox="1">
            <a:spLocks/>
          </p:cNvSpPr>
          <p:nvPr/>
        </p:nvSpPr>
        <p:spPr>
          <a:xfrm>
            <a:off x="62915" y="1470787"/>
            <a:ext cx="3969251" cy="532764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Infinite</a:t>
            </a:r>
            <a:r>
              <a:rPr lang="en-US" sz="1900" dirty="0">
                <a:solidFill>
                  <a:srgbClr val="0070C0"/>
                </a:solidFill>
                <a:latin typeface="Montserrat" pitchFamily="2" charset="77"/>
              </a:rPr>
              <a:t> number of identical </a:t>
            </a: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3D</a:t>
            </a:r>
            <a:r>
              <a:rPr lang="en-US" sz="19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pancakes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1 pancake simulated </a:t>
            </a:r>
            <a:r>
              <a:rPr lang="en-US" sz="1900" dirty="0">
                <a:solidFill>
                  <a:srgbClr val="0070C0"/>
                </a:solidFill>
                <a:latin typeface="Montserrat" pitchFamily="2" charset="77"/>
              </a:rPr>
              <a:t>using </a:t>
            </a: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periodic boundary conditions</a:t>
            </a:r>
            <a:endParaRPr lang="en-US" sz="1900" b="1" dirty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Coil winding </a:t>
            </a:r>
            <a:r>
              <a:rPr lang="en-US" sz="1900" dirty="0">
                <a:solidFill>
                  <a:srgbClr val="0070C0"/>
                </a:solidFill>
                <a:latin typeface="Montserrat" pitchFamily="2" charset="77"/>
              </a:rPr>
              <a:t>thickness </a:t>
            </a: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2 cm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900" dirty="0">
                <a:solidFill>
                  <a:srgbClr val="0070C0"/>
                </a:solidFill>
                <a:latin typeface="Montserrat" pitchFamily="2" charset="77"/>
              </a:rPr>
              <a:t>Tape thickness </a:t>
            </a: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80 µm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250 turns</a:t>
            </a:r>
            <a:endParaRPr lang="en-US" sz="1900" dirty="0">
              <a:solidFill>
                <a:srgbClr val="0070C0"/>
              </a:solidFill>
              <a:latin typeface="Montserrat" pitchFamily="2" charset="77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900" dirty="0">
                <a:solidFill>
                  <a:srgbClr val="0070C0"/>
                </a:solidFill>
                <a:latin typeface="Montserrat" pitchFamily="2" charset="77"/>
              </a:rPr>
              <a:t>Tape width </a:t>
            </a: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12 mm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1900" b="1" dirty="0">
                <a:solidFill>
                  <a:srgbClr val="006DBF"/>
                </a:solidFill>
                <a:latin typeface="Montserrat" pitchFamily="2" charset="77"/>
              </a:rPr>
              <a:t>C</a:t>
            </a:r>
            <a:r>
              <a:rPr lang="en-GB" sz="1900" b="1" dirty="0">
                <a:solidFill>
                  <a:srgbClr val="006DBF"/>
                </a:solidFill>
                <a:effectLst/>
                <a:latin typeface="Montserrat" pitchFamily="2" charset="77"/>
              </a:rPr>
              <a:t>ontact resistance</a:t>
            </a:r>
            <a:r>
              <a:rPr lang="en-GB" sz="1900" dirty="0">
                <a:solidFill>
                  <a:srgbClr val="006DBF"/>
                </a:solidFill>
                <a:effectLst/>
                <a:latin typeface="Montserrat" pitchFamily="2" charset="77"/>
              </a:rPr>
              <a:t> </a:t>
            </a:r>
            <a:r>
              <a:rPr lang="en-GB" sz="1900" b="1" dirty="0">
                <a:solidFill>
                  <a:srgbClr val="006DBF"/>
                </a:solidFill>
                <a:latin typeface="Montserrat" pitchFamily="2" charset="77"/>
              </a:rPr>
              <a:t>10</a:t>
            </a:r>
            <a:r>
              <a:rPr lang="en-GB" sz="1900" b="1" dirty="0">
                <a:solidFill>
                  <a:srgbClr val="006DBF"/>
                </a:solidFill>
                <a:effectLst/>
                <a:latin typeface="Montserrat" pitchFamily="2" charset="77"/>
              </a:rPr>
              <a:t> </a:t>
            </a:r>
            <a:r>
              <a:rPr lang="el-GR" sz="1900" b="1" dirty="0" err="1">
                <a:solidFill>
                  <a:srgbClr val="006DBF"/>
                </a:solidFill>
                <a:effectLst/>
                <a:latin typeface="Montserrat" pitchFamily="2" charset="77"/>
              </a:rPr>
              <a:t>μΩ</a:t>
            </a:r>
            <a:r>
              <a:rPr lang="el-GR" sz="1900" b="1" dirty="0">
                <a:solidFill>
                  <a:srgbClr val="006DBF"/>
                </a:solidFill>
                <a:effectLst/>
                <a:latin typeface="Montserrat" pitchFamily="2" charset="77"/>
              </a:rPr>
              <a:t> </a:t>
            </a:r>
            <a:r>
              <a:rPr lang="en-GB" sz="1900" b="1" dirty="0">
                <a:solidFill>
                  <a:srgbClr val="006DBF"/>
                </a:solidFill>
                <a:effectLst/>
                <a:latin typeface="Montserrat" pitchFamily="2" charset="77"/>
              </a:rPr>
              <a:t>cm</a:t>
            </a:r>
            <a:r>
              <a:rPr lang="en-GB" sz="1900" b="1" baseline="30000" dirty="0">
                <a:solidFill>
                  <a:srgbClr val="006DBF"/>
                </a:solidFill>
                <a:effectLst/>
                <a:latin typeface="Montserrat" pitchFamily="2" charset="77"/>
              </a:rPr>
              <a:t>2</a:t>
            </a:r>
            <a:r>
              <a:rPr lang="en-GB" sz="1900" b="1" dirty="0">
                <a:solidFill>
                  <a:srgbClr val="006DBF"/>
                </a:solidFill>
                <a:effectLst/>
                <a:latin typeface="Montserrat" pitchFamily="2" charset="77"/>
              </a:rPr>
              <a:t> </a:t>
            </a:r>
            <a:endParaRPr lang="en-US" sz="1900" b="1" dirty="0">
              <a:solidFill>
                <a:srgbClr val="0070C0"/>
              </a:solidFill>
              <a:latin typeface="Montserrat" pitchFamily="2" charset="77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1 mm </a:t>
            </a:r>
            <a:r>
              <a:rPr lang="en-US" sz="1900" dirty="0">
                <a:solidFill>
                  <a:srgbClr val="0070C0"/>
                </a:solidFill>
                <a:latin typeface="Montserrat" pitchFamily="2" charset="77"/>
              </a:rPr>
              <a:t>of air between coils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900" dirty="0">
                <a:solidFill>
                  <a:srgbClr val="0070C0"/>
                </a:solidFill>
                <a:latin typeface="Montserrat" pitchFamily="2" charset="77"/>
              </a:rPr>
              <a:t>Max input current </a:t>
            </a:r>
            <a:r>
              <a:rPr lang="en-US" sz="1900" b="1" dirty="0">
                <a:solidFill>
                  <a:srgbClr val="0070C0"/>
                </a:solidFill>
                <a:latin typeface="Montserrat" pitchFamily="2" charset="77"/>
              </a:rPr>
              <a:t>3000 A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900" dirty="0">
                <a:solidFill>
                  <a:srgbClr val="0070C0"/>
                </a:solidFill>
                <a:latin typeface="Montserrat" pitchFamily="2" charset="77"/>
              </a:rPr>
              <a:t>Current injected radially from the outermost layer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EACE885-3949-D57B-C578-6BF775904246}"/>
              </a:ext>
            </a:extLst>
          </p:cNvPr>
          <p:cNvSpPr txBox="1">
            <a:spLocks/>
          </p:cNvSpPr>
          <p:nvPr/>
        </p:nvSpPr>
        <p:spPr>
          <a:xfrm>
            <a:off x="5030948" y="4640574"/>
            <a:ext cx="2193484" cy="1262845"/>
          </a:xfrm>
          <a:prstGeom prst="rect">
            <a:avLst/>
          </a:prstGeom>
          <a:ln w="28575">
            <a:solidFill>
              <a:schemeClr val="accent6"/>
            </a:solidFill>
          </a:ln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By injecting a current that ramps until a </a:t>
            </a:r>
            <a:r>
              <a:rPr lang="en-US" sz="1400" b="1" dirty="0">
                <a:solidFill>
                  <a:srgbClr val="0070C0"/>
                </a:solidFill>
                <a:latin typeface="Montserrat" pitchFamily="2" charset="77"/>
              </a:rPr>
              <a:t>plateau of 3000 A</a:t>
            </a: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, we reach a center field &gt; </a:t>
            </a:r>
            <a:r>
              <a:rPr lang="en-US" sz="1400" b="1" dirty="0">
                <a:solidFill>
                  <a:srgbClr val="0070C0"/>
                </a:solidFill>
                <a:latin typeface="Montserrat" pitchFamily="2" charset="77"/>
              </a:rPr>
              <a:t>40 T.</a:t>
            </a:r>
            <a:endParaRPr lang="en-US" sz="1400" dirty="0"/>
          </a:p>
          <a:p>
            <a:endParaRPr lang="en-US" dirty="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1BC5FE1-6838-B4F3-AE1E-79D71A0C2C80}"/>
              </a:ext>
            </a:extLst>
          </p:cNvPr>
          <p:cNvSpPr txBox="1">
            <a:spLocks/>
          </p:cNvSpPr>
          <p:nvPr/>
        </p:nvSpPr>
        <p:spPr>
          <a:xfrm>
            <a:off x="6217212" y="2408514"/>
            <a:ext cx="2279113" cy="1598216"/>
          </a:xfrm>
          <a:prstGeom prst="rect">
            <a:avLst/>
          </a:prstGeom>
          <a:ln w="28575">
            <a:solidFill>
              <a:schemeClr val="accent6"/>
            </a:solidFill>
          </a:ln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The 3D current  distribution indicates a tendency for higher current densities in the </a:t>
            </a:r>
            <a:r>
              <a:rPr lang="en-US" sz="1400" b="1" dirty="0">
                <a:solidFill>
                  <a:srgbClr val="0070C0"/>
                </a:solidFill>
                <a:latin typeface="Montserrat" pitchFamily="2" charset="77"/>
              </a:rPr>
              <a:t>inner</a:t>
            </a: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400" b="1" dirty="0">
                <a:solidFill>
                  <a:srgbClr val="0070C0"/>
                </a:solidFill>
                <a:latin typeface="Montserrat" pitchFamily="2" charset="77"/>
              </a:rPr>
              <a:t>part of the solenoid </a:t>
            </a: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during the energization.</a:t>
            </a:r>
            <a:endParaRPr lang="en-US" sz="1800" dirty="0"/>
          </a:p>
        </p:txBody>
      </p:sp>
      <p:sp>
        <p:nvSpPr>
          <p:cNvPr id="15" name="Arrow: Bent 20">
            <a:extLst>
              <a:ext uri="{FF2B5EF4-FFF2-40B4-BE49-F238E27FC236}">
                <a16:creationId xmlns:a16="http://schemas.microsoft.com/office/drawing/2014/main" id="{6F1225A4-2020-D9C3-E287-2A5B0424EBF9}"/>
              </a:ext>
            </a:extLst>
          </p:cNvPr>
          <p:cNvSpPr/>
          <p:nvPr/>
        </p:nvSpPr>
        <p:spPr>
          <a:xfrm rot="10800000" flipH="1">
            <a:off x="5883384" y="5893638"/>
            <a:ext cx="1745070" cy="456277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Arrow: Bent 21">
            <a:extLst>
              <a:ext uri="{FF2B5EF4-FFF2-40B4-BE49-F238E27FC236}">
                <a16:creationId xmlns:a16="http://schemas.microsoft.com/office/drawing/2014/main" id="{65407343-150D-FDA3-FB8A-238346ABCEF0}"/>
              </a:ext>
            </a:extLst>
          </p:cNvPr>
          <p:cNvSpPr/>
          <p:nvPr/>
        </p:nvSpPr>
        <p:spPr>
          <a:xfrm>
            <a:off x="6679101" y="1932021"/>
            <a:ext cx="1745070" cy="456277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7" name="Picture 16" descr="A stack of black objects&#10;&#10;Description automatically generated">
            <a:extLst>
              <a:ext uri="{FF2B5EF4-FFF2-40B4-BE49-F238E27FC236}">
                <a16:creationId xmlns:a16="http://schemas.microsoft.com/office/drawing/2014/main" id="{53A8589A-CD84-7D85-3BE5-553AEDE4FB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5" r="18922"/>
          <a:stretch/>
        </p:blipFill>
        <p:spPr>
          <a:xfrm>
            <a:off x="3675601" y="1661427"/>
            <a:ext cx="2513458" cy="2345303"/>
          </a:xfrm>
          <a:prstGeom prst="rect">
            <a:avLst/>
          </a:prstGeom>
        </p:spPr>
      </p:pic>
      <p:pic>
        <p:nvPicPr>
          <p:cNvPr id="6" name="Picture 5" descr="A blue circular object with black text&#10;&#10;Description automatically generated">
            <a:extLst>
              <a:ext uri="{FF2B5EF4-FFF2-40B4-BE49-F238E27FC236}">
                <a16:creationId xmlns:a16="http://schemas.microsoft.com/office/drawing/2014/main" id="{EC317AAA-AE42-849D-5E97-64BA796EA0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24" t="4490" r="2644" b="2051"/>
          <a:stretch/>
        </p:blipFill>
        <p:spPr>
          <a:xfrm>
            <a:off x="11337124" y="1213801"/>
            <a:ext cx="363935" cy="3120101"/>
          </a:xfrm>
          <a:prstGeom prst="rect">
            <a:avLst/>
          </a:prstGeom>
        </p:spPr>
      </p:pic>
      <p:pic>
        <p:nvPicPr>
          <p:cNvPr id="9" name="Picture 8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EDBDE8E5-7090-CEC2-473F-4A9B9C749A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383" y="4308885"/>
            <a:ext cx="4042676" cy="227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28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object with a hole in the middle&#10;&#10;Description automatically generated">
            <a:extLst>
              <a:ext uri="{FF2B5EF4-FFF2-40B4-BE49-F238E27FC236}">
                <a16:creationId xmlns:a16="http://schemas.microsoft.com/office/drawing/2014/main" id="{8002FDFE-0305-E187-BA1E-29C51A05B3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44"/>
          <a:stretch/>
        </p:blipFill>
        <p:spPr>
          <a:xfrm>
            <a:off x="5527089" y="1276773"/>
            <a:ext cx="6601390" cy="4569849"/>
          </a:xfrm>
          <a:prstGeom prst="rect">
            <a:avLst/>
          </a:prstGeom>
        </p:spPr>
      </p:pic>
      <p:pic>
        <p:nvPicPr>
          <p:cNvPr id="4" name="Picture 3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601058B8-4855-FAD5-ACA9-449730F481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1" y="1504279"/>
            <a:ext cx="6258122" cy="3520193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E79BE1-F6CE-98FD-9156-8395106F6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F69EEC9-2DEB-132D-EFD7-91F11626A1E1}"/>
              </a:ext>
            </a:extLst>
          </p:cNvPr>
          <p:cNvSpPr txBox="1">
            <a:spLocks/>
          </p:cNvSpPr>
          <p:nvPr/>
        </p:nvSpPr>
        <p:spPr>
          <a:xfrm>
            <a:off x="1416906" y="336254"/>
            <a:ext cx="9358185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Case Study 1: a First Example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D2107628-51A1-3FF1-12BC-DE411A6A2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Numerical Simulation of HTS Pancake Coils – D. Rinaldoni, B. Bordini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779FB580-0445-5276-E827-2F95D215846B}"/>
              </a:ext>
            </a:extLst>
          </p:cNvPr>
          <p:cNvSpPr/>
          <p:nvPr/>
        </p:nvSpPr>
        <p:spPr>
          <a:xfrm rot="10800000">
            <a:off x="899303" y="4884322"/>
            <a:ext cx="208230" cy="708946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AC417C-8555-D969-4699-ECC341000CAB}"/>
              </a:ext>
            </a:extLst>
          </p:cNvPr>
          <p:cNvSpPr/>
          <p:nvPr/>
        </p:nvSpPr>
        <p:spPr>
          <a:xfrm>
            <a:off x="5755829" y="5212473"/>
            <a:ext cx="502292" cy="4556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8371B54-A85A-A2EC-BE73-C93805E60BBA}"/>
              </a:ext>
            </a:extLst>
          </p:cNvPr>
          <p:cNvSpPr txBox="1">
            <a:spLocks/>
          </p:cNvSpPr>
          <p:nvPr/>
        </p:nvSpPr>
        <p:spPr>
          <a:xfrm>
            <a:off x="4886305" y="2742721"/>
            <a:ext cx="2763874" cy="2838505"/>
          </a:xfrm>
          <a:prstGeom prst="rect">
            <a:avLst/>
          </a:prstGeom>
          <a:ln w="28575">
            <a:solidFill>
              <a:schemeClr val="accent6"/>
            </a:solidFill>
          </a:ln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When the injection current is constant and we reach the critical current density </a:t>
            </a:r>
            <a:r>
              <a:rPr lang="en-US" sz="1800" i="1" dirty="0" err="1">
                <a:solidFill>
                  <a:srgbClr val="0070C0"/>
                </a:solidFill>
                <a:latin typeface="Montserrat" pitchFamily="2" charset="77"/>
              </a:rPr>
              <a:t>J</a:t>
            </a:r>
            <a:r>
              <a:rPr lang="en-US" sz="1800" i="1" baseline="-25000" dirty="0" err="1">
                <a:solidFill>
                  <a:srgbClr val="0070C0"/>
                </a:solidFill>
                <a:latin typeface="Montserrat" pitchFamily="2" charset="77"/>
              </a:rPr>
              <a:t>c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, the tangential (with respect to the tape) current density diminishes while the transversal current increases. </a:t>
            </a:r>
            <a:endParaRPr lang="en-US" sz="1800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892EDB3-1D02-E9A3-0828-634E46FB616C}"/>
              </a:ext>
            </a:extLst>
          </p:cNvPr>
          <p:cNvSpPr txBox="1">
            <a:spLocks/>
          </p:cNvSpPr>
          <p:nvPr/>
        </p:nvSpPr>
        <p:spPr>
          <a:xfrm>
            <a:off x="100449" y="5668096"/>
            <a:ext cx="6259435" cy="811633"/>
          </a:xfrm>
          <a:prstGeom prst="rect">
            <a:avLst/>
          </a:prstGeom>
          <a:ln w="28575">
            <a:solidFill>
              <a:schemeClr val="accent6"/>
            </a:solidFill>
          </a:ln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Current density distribution through the length of the conductor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from the innermost to the outermost winding (about 60 m of tape needed for 1 pancake).</a:t>
            </a:r>
            <a:endParaRPr lang="en-US" sz="2000" dirty="0"/>
          </a:p>
        </p:txBody>
      </p:sp>
      <p:pic>
        <p:nvPicPr>
          <p:cNvPr id="7" name="Picture 6" descr="A blue object with a hole in the middle&#10;&#10;Description automatically generated">
            <a:extLst>
              <a:ext uri="{FF2B5EF4-FFF2-40B4-BE49-F238E27FC236}">
                <a16:creationId xmlns:a16="http://schemas.microsoft.com/office/drawing/2014/main" id="{866AF7B0-F3E5-7D76-0A10-35464C7812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88" t="11712" r="1829"/>
          <a:stretch/>
        </p:blipFill>
        <p:spPr>
          <a:xfrm>
            <a:off x="11238828" y="1651175"/>
            <a:ext cx="648372" cy="419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766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circular object with black text&#10;&#10;Description automatically generated">
            <a:extLst>
              <a:ext uri="{FF2B5EF4-FFF2-40B4-BE49-F238E27FC236}">
                <a16:creationId xmlns:a16="http://schemas.microsoft.com/office/drawing/2014/main" id="{8205AA2A-5663-F768-1644-0179831D40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36"/>
          <a:stretch/>
        </p:blipFill>
        <p:spPr>
          <a:xfrm>
            <a:off x="5753702" y="1278864"/>
            <a:ext cx="6449873" cy="4373073"/>
          </a:xfrm>
          <a:prstGeom prst="rect">
            <a:avLst/>
          </a:prstGeom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8371B54-A85A-A2EC-BE73-C93805E60BBA}"/>
              </a:ext>
            </a:extLst>
          </p:cNvPr>
          <p:cNvSpPr txBox="1">
            <a:spLocks/>
          </p:cNvSpPr>
          <p:nvPr/>
        </p:nvSpPr>
        <p:spPr>
          <a:xfrm>
            <a:off x="5955548" y="6002811"/>
            <a:ext cx="6535216" cy="49399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3D plot of the radial current distribution</a:t>
            </a:r>
            <a:endParaRPr lang="en-US" sz="20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A225BAF-D212-8A3C-6A5E-B5C073ACD014}"/>
              </a:ext>
            </a:extLst>
          </p:cNvPr>
          <p:cNvGrpSpPr/>
          <p:nvPr/>
        </p:nvGrpSpPr>
        <p:grpSpPr>
          <a:xfrm>
            <a:off x="154381" y="1674658"/>
            <a:ext cx="6283717" cy="4328347"/>
            <a:chOff x="6539426" y="1793770"/>
            <a:chExt cx="6283717" cy="432834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12BA6E3-3668-7618-2751-1F92D76F60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0347" t="25611" r="27005" b="16700"/>
            <a:stretch/>
          </p:blipFill>
          <p:spPr>
            <a:xfrm>
              <a:off x="6751526" y="4296313"/>
              <a:ext cx="2962230" cy="1825804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636E490-C0BE-A45F-AB3A-CF343520F1D2}"/>
                </a:ext>
              </a:extLst>
            </p:cNvPr>
            <p:cNvSpPr txBox="1"/>
            <p:nvPr/>
          </p:nvSpPr>
          <p:spPr>
            <a:xfrm>
              <a:off x="8110419" y="4481465"/>
              <a:ext cx="244444" cy="12436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endParaRPr lang="en-GB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437F9D8E-35CC-FF6C-EF46-8D3D0FCFE843}"/>
                </a:ext>
              </a:extLst>
            </p:cNvPr>
            <p:cNvSpPr/>
            <p:nvPr/>
          </p:nvSpPr>
          <p:spPr>
            <a:xfrm rot="19344381">
              <a:off x="8136646" y="4119868"/>
              <a:ext cx="1100114" cy="45719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Content Placeholder 3">
              <a:extLst>
                <a:ext uri="{FF2B5EF4-FFF2-40B4-BE49-F238E27FC236}">
                  <a16:creationId xmlns:a16="http://schemas.microsoft.com/office/drawing/2014/main" id="{EC3E6013-D2EB-2C1A-DE32-A1EF4C670059}"/>
                </a:ext>
              </a:extLst>
            </p:cNvPr>
            <p:cNvSpPr txBox="1">
              <a:spLocks/>
            </p:cNvSpPr>
            <p:nvPr/>
          </p:nvSpPr>
          <p:spPr>
            <a:xfrm>
              <a:off x="6539426" y="1793770"/>
              <a:ext cx="6283717" cy="1124337"/>
            </a:xfrm>
            <a:prstGeom prst="rect">
              <a:avLst/>
            </a:prstGeom>
          </p:spPr>
          <p:txBody>
            <a:bodyPr>
              <a:normAutofit fontScale="925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8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4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 charset="2"/>
                <a:buChar char="§"/>
                <a:defRPr sz="2000" kern="1200">
                  <a:solidFill>
                    <a:schemeClr val="tx1"/>
                  </a:solidFill>
                  <a:latin typeface="Arial Narrow"/>
                  <a:ea typeface="+mn-ea"/>
                  <a:cs typeface="Arial Narrow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sz="1900" b="1" dirty="0">
                  <a:solidFill>
                    <a:srgbClr val="0070C0"/>
                  </a:solidFill>
                  <a:latin typeface="Montserrat" panose="00000500000000000000" pitchFamily="2" charset="0"/>
                </a:rPr>
                <a:t>Remark</a:t>
              </a:r>
              <a:r>
                <a:rPr lang="en-GB" sz="1900" dirty="0">
                  <a:solidFill>
                    <a:srgbClr val="0070C0"/>
                  </a:solidFill>
                  <a:latin typeface="Montserrat" panose="00000500000000000000" pitchFamily="2" charset="0"/>
                </a:rPr>
                <a:t>: In the model, each 3D pancake consists of </a:t>
              </a:r>
              <a:r>
                <a:rPr lang="en-GB" sz="1900" b="1">
                  <a:solidFill>
                    <a:srgbClr val="FF0000"/>
                  </a:solidFill>
                  <a:latin typeface="Montserrat" panose="00000500000000000000" pitchFamily="2" charset="0"/>
                </a:rPr>
                <a:t>250 turns</a:t>
              </a:r>
              <a:r>
                <a:rPr lang="en-GB" sz="1900">
                  <a:solidFill>
                    <a:srgbClr val="0070C0"/>
                  </a:solidFill>
                  <a:latin typeface="Montserrat" panose="00000500000000000000" pitchFamily="2" charset="0"/>
                </a:rPr>
                <a:t>, </a:t>
              </a:r>
              <a:r>
                <a:rPr lang="en-GB" sz="1900" dirty="0">
                  <a:solidFill>
                    <a:srgbClr val="0070C0"/>
                  </a:solidFill>
                  <a:latin typeface="Montserrat" panose="00000500000000000000" pitchFamily="2" charset="0"/>
                </a:rPr>
                <a:t>through which both radial and longitudinal </a:t>
              </a:r>
              <a:r>
                <a:rPr lang="en-US" sz="1900" dirty="0">
                  <a:solidFill>
                    <a:srgbClr val="0070C0"/>
                  </a:solidFill>
                  <a:latin typeface="Montserrat" panose="00000500000000000000" pitchFamily="2" charset="0"/>
                </a:rPr>
                <a:t>(with respect to the tape) </a:t>
              </a:r>
              <a:r>
                <a:rPr lang="en-GB" sz="1900" dirty="0">
                  <a:solidFill>
                    <a:srgbClr val="0070C0"/>
                  </a:solidFill>
                  <a:latin typeface="Montserrat" panose="00000500000000000000" pitchFamily="2" charset="0"/>
                </a:rPr>
                <a:t>currents flow.</a:t>
              </a:r>
              <a:endParaRPr lang="en-US" sz="1900" b="1" dirty="0">
                <a:solidFill>
                  <a:srgbClr val="FF0000"/>
                </a:solidFill>
                <a:latin typeface="Montserrat" panose="00000500000000000000" pitchFamily="2" charset="0"/>
              </a:endParaRPr>
            </a:p>
            <a:p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BCFE8C8-1A27-A968-7A92-BA5E92D2FAA0}"/>
                </a:ext>
              </a:extLst>
            </p:cNvPr>
            <p:cNvSpPr txBox="1"/>
            <p:nvPr/>
          </p:nvSpPr>
          <p:spPr>
            <a:xfrm>
              <a:off x="7291641" y="2859545"/>
              <a:ext cx="2014441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Montserrat" panose="00000500000000000000" pitchFamily="2" charset="0"/>
                </a:rPr>
                <a:t>Zoom on some of the 250 layers. Examples of longitudinal (red) and radial (black) currents.</a:t>
              </a:r>
              <a:endParaRPr lang="en-GB" sz="1400" dirty="0">
                <a:latin typeface="Montserrat" panose="00000500000000000000" pitchFamily="2" charset="0"/>
              </a:endParaRP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932C845-45A9-4F89-D8A7-00866CEAE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66501" y="2909671"/>
              <a:ext cx="2590758" cy="1457301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D70DB7-81C3-A7D1-2519-BFD3C65EC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76C5C60D-49F2-3D00-822E-EC12322ED995}"/>
              </a:ext>
            </a:extLst>
          </p:cNvPr>
          <p:cNvSpPr txBox="1">
            <a:spLocks/>
          </p:cNvSpPr>
          <p:nvPr/>
        </p:nvSpPr>
        <p:spPr>
          <a:xfrm>
            <a:off x="1416906" y="336254"/>
            <a:ext cx="9358185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Case Study 1: a First Example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B132BD10-E57F-6B47-5252-1AC4FFC5B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Numerical Simulation of HTS Pancake Coils – D. Rinaldoni, B. Bordini</a:t>
            </a:r>
          </a:p>
        </p:txBody>
      </p:sp>
      <p:pic>
        <p:nvPicPr>
          <p:cNvPr id="9" name="Picture 8" descr="A blue circular object with black text&#10;&#10;Description automatically generated">
            <a:extLst>
              <a:ext uri="{FF2B5EF4-FFF2-40B4-BE49-F238E27FC236}">
                <a16:creationId xmlns:a16="http://schemas.microsoft.com/office/drawing/2014/main" id="{E8DCBA31-D106-7DBE-F47E-3DABB0FC2D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9" t="6451" b="1994"/>
          <a:stretch/>
        </p:blipFill>
        <p:spPr>
          <a:xfrm>
            <a:off x="11132416" y="1755425"/>
            <a:ext cx="790998" cy="393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51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B3206CE-9436-7C88-0725-C2FCF738342F}"/>
              </a:ext>
            </a:extLst>
          </p:cNvPr>
          <p:cNvSpPr txBox="1">
            <a:spLocks/>
          </p:cNvSpPr>
          <p:nvPr/>
        </p:nvSpPr>
        <p:spPr>
          <a:xfrm>
            <a:off x="5795250" y="2060501"/>
            <a:ext cx="5494422" cy="28285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167094B8-6F18-7263-5F45-1492F01CA8F6}"/>
              </a:ext>
            </a:extLst>
          </p:cNvPr>
          <p:cNvSpPr txBox="1">
            <a:spLocks/>
          </p:cNvSpPr>
          <p:nvPr/>
        </p:nvSpPr>
        <p:spPr>
          <a:xfrm>
            <a:off x="39431" y="1554930"/>
            <a:ext cx="4606265" cy="522609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Infinite number of identical </a:t>
            </a:r>
            <a:r>
              <a:rPr lang="en-US" sz="1600" b="1" dirty="0">
                <a:solidFill>
                  <a:srgbClr val="0070C0"/>
                </a:solidFill>
                <a:latin typeface="Montserrat" pitchFamily="2" charset="77"/>
              </a:rPr>
              <a:t>3D</a:t>
            </a: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 pancakes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Coil winding thickness </a:t>
            </a:r>
            <a:r>
              <a:rPr lang="en-US" sz="1600" b="1" dirty="0">
                <a:solidFill>
                  <a:srgbClr val="FF0000"/>
                </a:solidFill>
                <a:latin typeface="Montserrat" pitchFamily="2" charset="77"/>
              </a:rPr>
              <a:t>6 cm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Tape height </a:t>
            </a:r>
            <a:r>
              <a:rPr lang="en-US" sz="1600" b="1" dirty="0">
                <a:solidFill>
                  <a:srgbClr val="0070C0"/>
                </a:solidFill>
                <a:latin typeface="Montserrat" pitchFamily="2" charset="77"/>
              </a:rPr>
              <a:t>160 µm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Conductor made of two tapes ( total thickness 160 µm)</a:t>
            </a:r>
            <a:endParaRPr lang="en-US" sz="1600" b="1" dirty="0">
              <a:solidFill>
                <a:srgbClr val="0070C0"/>
              </a:solidFill>
              <a:latin typeface="Montserrat" pitchFamily="2" charset="77"/>
            </a:endParaRPr>
          </a:p>
          <a:p>
            <a:pPr>
              <a:spcBef>
                <a:spcPts val="1200"/>
              </a:spcBef>
            </a:pPr>
            <a:r>
              <a:rPr lang="en-US" sz="1600" b="1" dirty="0">
                <a:solidFill>
                  <a:srgbClr val="0070C0"/>
                </a:solidFill>
                <a:latin typeface="Montserrat" pitchFamily="2" charset="77"/>
              </a:rPr>
              <a:t>375 turns</a:t>
            </a:r>
            <a:endParaRPr lang="en-US" sz="1600" dirty="0">
              <a:solidFill>
                <a:srgbClr val="0070C0"/>
              </a:solidFill>
              <a:latin typeface="Montserrat" pitchFamily="2" charset="77"/>
            </a:endParaRP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Tape width </a:t>
            </a:r>
            <a:r>
              <a:rPr lang="en-US" sz="1600" b="1" dirty="0">
                <a:solidFill>
                  <a:srgbClr val="0070C0"/>
                </a:solidFill>
                <a:latin typeface="Montserrat" pitchFamily="2" charset="77"/>
              </a:rPr>
              <a:t>12 mm</a:t>
            </a:r>
          </a:p>
          <a:p>
            <a:pPr>
              <a:spcBef>
                <a:spcPts val="1200"/>
              </a:spcBef>
            </a:pPr>
            <a:r>
              <a:rPr lang="en-GB" sz="1800" b="1" dirty="0">
                <a:solidFill>
                  <a:srgbClr val="006DBF"/>
                </a:solidFill>
                <a:latin typeface="Montserrat" pitchFamily="2" charset="77"/>
              </a:rPr>
              <a:t>C</a:t>
            </a:r>
            <a:r>
              <a:rPr lang="en-GB" sz="1800" b="1" dirty="0">
                <a:solidFill>
                  <a:srgbClr val="006DBF"/>
                </a:solidFill>
                <a:effectLst/>
                <a:latin typeface="Montserrat" pitchFamily="2" charset="77"/>
              </a:rPr>
              <a:t>ontact resistance</a:t>
            </a:r>
            <a:r>
              <a:rPr lang="en-GB" sz="1800" dirty="0">
                <a:solidFill>
                  <a:srgbClr val="006DBF"/>
                </a:solidFill>
                <a:effectLst/>
                <a:latin typeface="Montserrat" pitchFamily="2" charset="77"/>
              </a:rPr>
              <a:t> </a:t>
            </a:r>
            <a:r>
              <a:rPr lang="en-GB" sz="1800" b="1" dirty="0">
                <a:solidFill>
                  <a:srgbClr val="006DBF"/>
                </a:solidFill>
                <a:effectLst/>
                <a:latin typeface="Montserrat" pitchFamily="2" charset="77"/>
              </a:rPr>
              <a:t>10 </a:t>
            </a:r>
            <a:r>
              <a:rPr lang="el-GR" sz="1800" b="1" dirty="0" err="1">
                <a:solidFill>
                  <a:srgbClr val="006DBF"/>
                </a:solidFill>
                <a:effectLst/>
                <a:latin typeface="Montserrat" pitchFamily="2" charset="77"/>
              </a:rPr>
              <a:t>μΩ</a:t>
            </a:r>
            <a:r>
              <a:rPr lang="el-GR" sz="1800" b="1" dirty="0">
                <a:solidFill>
                  <a:srgbClr val="006DBF"/>
                </a:solidFill>
                <a:effectLst/>
                <a:latin typeface="Montserrat" pitchFamily="2" charset="77"/>
              </a:rPr>
              <a:t> </a:t>
            </a:r>
            <a:r>
              <a:rPr lang="en-GB" sz="1800" b="1" dirty="0">
                <a:solidFill>
                  <a:srgbClr val="006DBF"/>
                </a:solidFill>
                <a:effectLst/>
                <a:latin typeface="Montserrat" pitchFamily="2" charset="77"/>
              </a:rPr>
              <a:t>cm</a:t>
            </a:r>
            <a:r>
              <a:rPr lang="en-GB" sz="1800" b="1" baseline="30000" dirty="0">
                <a:solidFill>
                  <a:srgbClr val="006DBF"/>
                </a:solidFill>
                <a:effectLst/>
                <a:latin typeface="Montserrat" pitchFamily="2" charset="77"/>
              </a:rPr>
              <a:t>2</a:t>
            </a:r>
            <a:r>
              <a:rPr lang="en-GB" sz="1800" b="1" dirty="0">
                <a:solidFill>
                  <a:srgbClr val="006DBF"/>
                </a:solidFill>
                <a:effectLst/>
                <a:latin typeface="Montserrat" pitchFamily="2" charset="77"/>
              </a:rPr>
              <a:t> </a:t>
            </a:r>
            <a:endParaRPr lang="en-US" sz="1600" b="1" dirty="0">
              <a:solidFill>
                <a:srgbClr val="0070C0"/>
              </a:solidFill>
              <a:latin typeface="Montserrat" pitchFamily="2" charset="77"/>
            </a:endParaRPr>
          </a:p>
          <a:p>
            <a:pPr>
              <a:spcBef>
                <a:spcPts val="1200"/>
              </a:spcBef>
            </a:pPr>
            <a:r>
              <a:rPr lang="en-US" sz="1600" b="1" dirty="0">
                <a:solidFill>
                  <a:srgbClr val="0070C0"/>
                </a:solidFill>
                <a:latin typeface="Montserrat" pitchFamily="2" charset="77"/>
              </a:rPr>
              <a:t>1 mm </a:t>
            </a: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of air between coils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Max injected current </a:t>
            </a:r>
            <a:r>
              <a:rPr lang="en-US" sz="1600" b="1" dirty="0">
                <a:solidFill>
                  <a:srgbClr val="0070C0"/>
                </a:solidFill>
                <a:latin typeface="Montserrat" pitchFamily="2" charset="77"/>
              </a:rPr>
              <a:t>1200 A 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Current injected radially from the outermost layer</a:t>
            </a:r>
          </a:p>
        </p:txBody>
      </p:sp>
      <p:pic>
        <p:nvPicPr>
          <p:cNvPr id="4" name="Picture 3" descr="A blue circular object with a hole&#10;&#10;Description automatically generated">
            <a:extLst>
              <a:ext uri="{FF2B5EF4-FFF2-40B4-BE49-F238E27FC236}">
                <a16:creationId xmlns:a16="http://schemas.microsoft.com/office/drawing/2014/main" id="{697E68D4-162B-B419-7EBF-408AF32574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10"/>
          <a:stretch/>
        </p:blipFill>
        <p:spPr>
          <a:xfrm>
            <a:off x="6931091" y="1122982"/>
            <a:ext cx="4828678" cy="3357791"/>
          </a:xfrm>
          <a:prstGeom prst="rect">
            <a:avLst/>
          </a:prstGeom>
        </p:spPr>
      </p:pic>
      <p:pic>
        <p:nvPicPr>
          <p:cNvPr id="7" name="Picture 6" descr="A graph with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E66B3556-37B3-00FC-665E-BCDC3AFDC7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168" y="4480773"/>
            <a:ext cx="3954599" cy="2224462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88D7FB7-5F4C-2137-E899-6BC08EA0E270}"/>
              </a:ext>
            </a:extLst>
          </p:cNvPr>
          <p:cNvSpPr txBox="1">
            <a:spLocks/>
          </p:cNvSpPr>
          <p:nvPr/>
        </p:nvSpPr>
        <p:spPr>
          <a:xfrm>
            <a:off x="4541574" y="4627532"/>
            <a:ext cx="2793499" cy="939586"/>
          </a:xfrm>
          <a:prstGeom prst="rect">
            <a:avLst/>
          </a:prstGeom>
          <a:ln w="28575">
            <a:solidFill>
              <a:schemeClr val="accent6"/>
            </a:solidFill>
          </a:ln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This time we stay well  below the critical current of the conductor. </a:t>
            </a:r>
            <a:endParaRPr lang="en-US" sz="1600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1738694-940B-8FAF-FFA6-75586A4A4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FB1D08-800E-085F-B7A5-AC1713497D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165" t="6811" r="12430" b="1770"/>
          <a:stretch/>
        </p:blipFill>
        <p:spPr>
          <a:xfrm>
            <a:off x="4201352" y="1477955"/>
            <a:ext cx="3994524" cy="30028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4CED4BB-7FBC-546C-596E-E447F653D4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51753" y="1199731"/>
            <a:ext cx="355571" cy="2968246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CA8BFC57-89A0-E87E-5396-6C5450160EFB}"/>
              </a:ext>
            </a:extLst>
          </p:cNvPr>
          <p:cNvSpPr txBox="1">
            <a:spLocks/>
          </p:cNvSpPr>
          <p:nvPr/>
        </p:nvSpPr>
        <p:spPr>
          <a:xfrm>
            <a:off x="1416906" y="336254"/>
            <a:ext cx="9358185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Case Study 2: the 40 T Solenoid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789E7B26-E4B1-C086-399E-37F364FA0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Numerical Simulation of HTS Pancake Coils – D. Rinaldoni, B. Bordini</a:t>
            </a:r>
          </a:p>
        </p:txBody>
      </p:sp>
    </p:spTree>
    <p:extLst>
      <p:ext uri="{BB962C8B-B14F-4D97-AF65-F5344CB8AC3E}">
        <p14:creationId xmlns:p14="http://schemas.microsoft.com/office/powerpoint/2010/main" val="3427677285"/>
      </p:ext>
    </p:extLst>
  </p:cSld>
  <p:clrMapOvr>
    <a:masterClrMapping/>
  </p:clrMapOvr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103646</TotalTime>
  <Words>920</Words>
  <Application>Microsoft Office PowerPoint</Application>
  <PresentationFormat>Widescreen</PresentationFormat>
  <Paragraphs>100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Cambria Math</vt:lpstr>
      <vt:lpstr>Montserrat</vt:lpstr>
      <vt:lpstr>Wingdings</vt:lpstr>
      <vt:lpstr>WP_HEP</vt:lpstr>
      <vt:lpstr>IMCC - 1</vt:lpstr>
      <vt:lpstr>A Novel Formulation for the Numerical Simulation of HTS Pancake Coils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attention. Questions?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Davide Rinaldoni</cp:lastModifiedBy>
  <cp:revision>1128</cp:revision>
  <dcterms:created xsi:type="dcterms:W3CDTF">2021-12-07T14:11:58Z</dcterms:created>
  <dcterms:modified xsi:type="dcterms:W3CDTF">2024-04-26T12:36:43Z</dcterms:modified>
</cp:coreProperties>
</file>