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8"/>
  </p:notesMasterIdLst>
  <p:handoutMasterIdLst>
    <p:handoutMasterId r:id="rId9"/>
  </p:handoutMasterIdLst>
  <p:sldIdLst>
    <p:sldId id="278" r:id="rId2"/>
    <p:sldId id="423" r:id="rId3"/>
    <p:sldId id="432" r:id="rId4"/>
    <p:sldId id="438" r:id="rId5"/>
    <p:sldId id="437" r:id="rId6"/>
    <p:sldId id="439" r:id="rId7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23"/>
            <p14:sldId id="432"/>
            <p14:sldId id="438"/>
            <p14:sldId id="437"/>
            <p14:sldId id="439"/>
          </p14:sldIdLst>
        </p14:section>
        <p14:section name="backup" id="{D6B5BAA7-A94E-4DA1-8384-BBE9452B6ED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F1"/>
    <a:srgbClr val="FFD900"/>
    <a:srgbClr val="002B51"/>
    <a:srgbClr val="7DFF41"/>
    <a:srgbClr val="008000"/>
    <a:srgbClr val="F828DF"/>
    <a:srgbClr val="0080FF"/>
    <a:srgbClr val="0000FF"/>
    <a:srgbClr val="00008B"/>
    <a:srgbClr val="FF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5" autoAdjust="0"/>
    <p:restoredTop sz="94809" autoAdjust="0"/>
  </p:normalViewPr>
  <p:slideViewPr>
    <p:cSldViewPr snapToObjects="1" showGuides="1">
      <p:cViewPr varScale="1">
        <p:scale>
          <a:sx n="108" d="100"/>
          <a:sy n="108" d="100"/>
        </p:scale>
        <p:origin x="114" y="6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17/05/2024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17/05/2024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90337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372944" cy="857250"/>
          </a:xfrm>
        </p:spPr>
        <p:txBody>
          <a:bodyPr/>
          <a:lstStyle/>
          <a:p>
            <a:r>
              <a:rPr lang="en-GB" dirty="0"/>
              <a:t>Overview of tests of ReBCO stacks and coils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Accettura, F. Sanda, A. Kolehmainen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Final Cooling Progress Meeting</a:t>
            </a: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/>
              </a:rPr>
              <a:t>https://indico.cern.ch/event/1390337/</a:t>
            </a:r>
            <a:endParaRPr lang="en-GB" sz="1600" dirty="0">
              <a:latin typeface="Arial Narrow"/>
              <a:cs typeface="Arial Narrow"/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23/05/2024, CERN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79512" y="1028750"/>
            <a:ext cx="5976664" cy="3615407"/>
          </a:xfrm>
        </p:spPr>
        <p:txBody>
          <a:bodyPr/>
          <a:lstStyle/>
          <a:p>
            <a:r>
              <a:rPr lang="en-US" sz="1800" dirty="0"/>
              <a:t>Sample 1: THEVA tape, 100 stacks, solder made of Tin-Lead, Tmax~200°C in air</a:t>
            </a:r>
          </a:p>
          <a:p>
            <a:r>
              <a:rPr lang="en-US" sz="1800" dirty="0"/>
              <a:t>Visible delamination</a:t>
            </a:r>
          </a:p>
          <a:p>
            <a:r>
              <a:rPr lang="en-US" sz="1800" dirty="0"/>
              <a:t>High quantity of residual solder from the thickness measurement</a:t>
            </a:r>
          </a:p>
          <a:p>
            <a:r>
              <a:rPr lang="en-US" sz="1800" dirty="0"/>
              <a:t>Porosity detected in the tomography</a:t>
            </a:r>
          </a:p>
          <a:p>
            <a:r>
              <a:rPr lang="en-GB" sz="1800" dirty="0"/>
              <a:t>The range of calculated fill factor values made on 3 random sections was from 67 to 71%. 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F1BF0D-E3A5-DB61-4E99-61FBE0D44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801" y="1112772"/>
            <a:ext cx="2822950" cy="106895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E35477-7170-7679-11B6-9102C29CF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9157"/>
              </p:ext>
            </p:extLst>
          </p:nvPr>
        </p:nvGraphicFramePr>
        <p:xfrm>
          <a:off x="5749443" y="2441757"/>
          <a:ext cx="3040532" cy="826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133">
                  <a:extLst>
                    <a:ext uri="{9D8B030D-6E8A-4147-A177-3AD203B41FA5}">
                      <a16:colId xmlns:a16="http://schemas.microsoft.com/office/drawing/2014/main" val="2344841341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509691088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28919850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534362692"/>
                    </a:ext>
                  </a:extLst>
                </a:gridCol>
              </a:tblGrid>
              <a:tr h="171650">
                <a:tc rowSpan="2">
                  <a:txBody>
                    <a:bodyPr/>
                    <a:lstStyle/>
                    <a:p>
                      <a:pPr algn="ctr"/>
                      <a:endParaRPr lang="en-GB" sz="7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Position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097769"/>
                  </a:ext>
                </a:extLst>
              </a:tr>
              <a:tr h="183108">
                <a:tc vMerge="1"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89497130"/>
                  </a:ext>
                </a:extLst>
              </a:tr>
              <a:tr h="2155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Soldering-max [mm]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2.81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2.78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2.83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7270759"/>
                  </a:ext>
                </a:extLst>
              </a:tr>
              <a:tr h="2119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Soldering-min [mm]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8501470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DA77BB2-EC17-1A26-F326-EBD806822B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214"/>
          <a:stretch/>
        </p:blipFill>
        <p:spPr>
          <a:xfrm>
            <a:off x="4719945" y="3495734"/>
            <a:ext cx="2976255" cy="11515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387444-B7ED-C198-CFB4-687214149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3337098"/>
            <a:ext cx="2558702" cy="13912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C3DB76-90F6-F6D8-D9C4-988CB9587C0F}"/>
              </a:ext>
            </a:extLst>
          </p:cNvPr>
          <p:cNvSpPr txBox="1"/>
          <p:nvPr/>
        </p:nvSpPr>
        <p:spPr>
          <a:xfrm>
            <a:off x="59033" y="3495734"/>
            <a:ext cx="148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Arial Narrow"/>
                <a:cs typeface="Arial Narrow"/>
              </a:rPr>
              <a:t>Courtesy of M. Celuch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08864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 order to minimize the porosity, the stacks is heated under vacuum</a:t>
            </a:r>
          </a:p>
          <a:p>
            <a:r>
              <a:rPr lang="en-GB" dirty="0"/>
              <a:t>Sample cut for thermo-mechanical test (ongoing)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747E7E-E348-4F4B-5C63-073645125D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92" t="10801" r="19540" b="23400"/>
          <a:stretch/>
        </p:blipFill>
        <p:spPr>
          <a:xfrm>
            <a:off x="1002432" y="2745486"/>
            <a:ext cx="2448272" cy="21711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25DBD6-60AB-E879-96EE-3CB90CC5D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745486"/>
            <a:ext cx="4365401" cy="168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9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5CBD27-1C13-4C20-7283-FA3C1FE6E13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Coil – under test tomography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070E3-3EE6-FD64-9447-FB831651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939655-EE43-A1FB-0258-3ADCFB2D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214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Same procedure of Sample 2?</a:t>
            </a:r>
          </a:p>
          <a:p>
            <a:r>
              <a:rPr lang="en-US" dirty="0"/>
              <a:t>Tomography?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4</a:t>
            </a:r>
            <a:endParaRPr lang="en-GB" dirty="0"/>
          </a:p>
        </p:txBody>
      </p:sp>
      <p:pic>
        <p:nvPicPr>
          <p:cNvPr id="8" name="Picture 7" descr="A metal object with screws&#10;&#10;Description automatically generated">
            <a:extLst>
              <a:ext uri="{FF2B5EF4-FFF2-40B4-BE49-F238E27FC236}">
                <a16:creationId xmlns:a16="http://schemas.microsoft.com/office/drawing/2014/main" id="{5E67B81B-8FD9-F335-ADD1-06E1351BC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09" y="2149722"/>
            <a:ext cx="3716537" cy="2787403"/>
          </a:xfrm>
          <a:prstGeom prst="rect">
            <a:avLst/>
          </a:prstGeom>
        </p:spPr>
      </p:pic>
      <p:pic>
        <p:nvPicPr>
          <p:cNvPr id="10" name="Picture 9" descr="Close-up of a metal piece&#10;&#10;Description automatically generated">
            <a:extLst>
              <a:ext uri="{FF2B5EF4-FFF2-40B4-BE49-F238E27FC236}">
                <a16:creationId xmlns:a16="http://schemas.microsoft.com/office/drawing/2014/main" id="{D693BA0F-C031-0A7A-1A02-62CD466EA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55" y="2149722"/>
            <a:ext cx="3716537" cy="27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91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9DC7F3-840C-4F68-6D73-69D4CE705F7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Planning for other stacks</a:t>
            </a:r>
          </a:p>
          <a:p>
            <a:r>
              <a:rPr lang="en-US" dirty="0"/>
              <a:t>Planning for coil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FCF84-EE08-3D69-4D28-854E9E4A5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15/04/2024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C9A10D-7F80-45C8-29A1-352FFA000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404713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120313</TotalTime>
  <Words>228</Words>
  <Application>Microsoft Office PowerPoint</Application>
  <PresentationFormat>On-screen Show (16:9)</PresentationFormat>
  <Paragraphs>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Wingdings</vt:lpstr>
      <vt:lpstr>1_IMCC - 1</vt:lpstr>
      <vt:lpstr>Overview of tests of ReBCO stacks and coils</vt:lpstr>
      <vt:lpstr>Sample 1</vt:lpstr>
      <vt:lpstr>Sample 2</vt:lpstr>
      <vt:lpstr>Sample 3</vt:lpstr>
      <vt:lpstr>Sample 4</vt:lpstr>
      <vt:lpstr>What’s next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1801</cp:revision>
  <cp:lastPrinted>2022-10-12T13:11:03Z</cp:lastPrinted>
  <dcterms:created xsi:type="dcterms:W3CDTF">2021-05-17T12:13:58Z</dcterms:created>
  <dcterms:modified xsi:type="dcterms:W3CDTF">2024-05-17T07:45:37Z</dcterms:modified>
</cp:coreProperties>
</file>