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8"/>
  </p:notesMasterIdLst>
  <p:handoutMasterIdLst>
    <p:handoutMasterId r:id="rId9"/>
  </p:handoutMasterIdLst>
  <p:sldIdLst>
    <p:sldId id="278" r:id="rId2"/>
    <p:sldId id="444" r:id="rId3"/>
    <p:sldId id="445" r:id="rId4"/>
    <p:sldId id="432" r:id="rId5"/>
    <p:sldId id="437" r:id="rId6"/>
    <p:sldId id="439" r:id="rId7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2313142-3C34-4229-8475-E7860D43FD60}">
          <p14:sldIdLst>
            <p14:sldId id="278"/>
            <p14:sldId id="444"/>
            <p14:sldId id="445"/>
          </p14:sldIdLst>
        </p14:section>
        <p14:section name="backup" id="{D6B5BAA7-A94E-4DA1-8384-BBE9452B6ED6}">
          <p14:sldIdLst>
            <p14:sldId id="432"/>
            <p14:sldId id="437"/>
            <p14:sldId id="4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9F1"/>
    <a:srgbClr val="FFD900"/>
    <a:srgbClr val="002B51"/>
    <a:srgbClr val="7DFF41"/>
    <a:srgbClr val="008000"/>
    <a:srgbClr val="F828DF"/>
    <a:srgbClr val="0080FF"/>
    <a:srgbClr val="0000FF"/>
    <a:srgbClr val="00008B"/>
    <a:srgbClr val="FF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5" autoAdjust="0"/>
    <p:restoredTop sz="94809" autoAdjust="0"/>
  </p:normalViewPr>
  <p:slideViewPr>
    <p:cSldViewPr snapToObjects="1" showGuides="1">
      <p:cViewPr varScale="1">
        <p:scale>
          <a:sx n="163" d="100"/>
          <a:sy n="163" d="100"/>
        </p:scale>
        <p:origin x="156" y="2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02/08/2024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02/08/2024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71" r:id="rId6"/>
    <p:sldLayoutId id="2147483651" r:id="rId7"/>
    <p:sldLayoutId id="2147483670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390341/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 rotWithShape="1">
          <a:blip r:embed="rId3">
            <a:alphaModFix amt="85000"/>
          </a:blip>
          <a:srcRect t="17760"/>
          <a:stretch/>
        </p:blipFill>
        <p:spPr>
          <a:xfrm>
            <a:off x="1" y="915566"/>
            <a:ext cx="9143999" cy="4227934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371682" y="2011780"/>
            <a:ext cx="6372944" cy="857250"/>
          </a:xfrm>
        </p:spPr>
        <p:txBody>
          <a:bodyPr/>
          <a:lstStyle/>
          <a:p>
            <a:r>
              <a:rPr lang="en-GB" dirty="0"/>
              <a:t>Overview of tests of ReBCO stacks and coils</a:t>
            </a:r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1919976" y="2861856"/>
            <a:ext cx="5304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/>
                <a:cs typeface="Arial Narrow"/>
              </a:rPr>
              <a:t>C. Accettura</a:t>
            </a:r>
          </a:p>
          <a:p>
            <a:pPr algn="ctr"/>
            <a:r>
              <a:rPr lang="en-GB" sz="1600" dirty="0">
                <a:latin typeface="Arial Narrow"/>
                <a:cs typeface="Arial Narrow"/>
              </a:rPr>
              <a:t>Final Cooling Progress Meeting</a:t>
            </a:r>
          </a:p>
          <a:p>
            <a:pPr algn="ctr"/>
            <a:r>
              <a:rPr lang="en-GB" sz="1600" dirty="0">
                <a:latin typeface="Arial Narrow"/>
                <a:cs typeface="Arial Narrow"/>
                <a:hlinkClick r:id="rId5"/>
              </a:rPr>
              <a:t>https://indico.cern.ch/event/1390341/</a:t>
            </a:r>
            <a:endParaRPr lang="en-GB" sz="1600" dirty="0">
              <a:latin typeface="Arial Narrow"/>
              <a:cs typeface="Arial Narrow"/>
            </a:endParaRPr>
          </a:p>
          <a:p>
            <a:pPr algn="ctr"/>
            <a:r>
              <a:rPr lang="en-GB" sz="1600" dirty="0">
                <a:latin typeface="Arial Narrow"/>
                <a:cs typeface="Arial Narrow"/>
              </a:rPr>
              <a:t>02/08/2024, CERN</a:t>
            </a: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D5BD55-C90A-8832-5E80-C2630E1496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3DA5DE-D6B2-5B16-B22E-AB1E878EF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tests</a:t>
            </a:r>
            <a:endParaRPr lang="en-GB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8B525CB0-2711-22DC-FD87-398D911E6C4A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663658644"/>
              </p:ext>
            </p:extLst>
          </p:nvPr>
        </p:nvGraphicFramePr>
        <p:xfrm>
          <a:off x="380999" y="1419622"/>
          <a:ext cx="8305801" cy="2056866"/>
        </p:xfrm>
        <a:graphic>
          <a:graphicData uri="http://schemas.openxmlformats.org/drawingml/2006/table">
            <a:tbl>
              <a:tblPr/>
              <a:tblGrid>
                <a:gridCol w="2899933">
                  <a:extLst>
                    <a:ext uri="{9D8B030D-6E8A-4147-A177-3AD203B41FA5}">
                      <a16:colId xmlns:a16="http://schemas.microsoft.com/office/drawing/2014/main" val="2886613865"/>
                    </a:ext>
                  </a:extLst>
                </a:gridCol>
                <a:gridCol w="1634730">
                  <a:extLst>
                    <a:ext uri="{9D8B030D-6E8A-4147-A177-3AD203B41FA5}">
                      <a16:colId xmlns:a16="http://schemas.microsoft.com/office/drawing/2014/main" val="3329287164"/>
                    </a:ext>
                  </a:extLst>
                </a:gridCol>
                <a:gridCol w="579987">
                  <a:extLst>
                    <a:ext uri="{9D8B030D-6E8A-4147-A177-3AD203B41FA5}">
                      <a16:colId xmlns:a16="http://schemas.microsoft.com/office/drawing/2014/main" val="833142110"/>
                    </a:ext>
                  </a:extLst>
                </a:gridCol>
                <a:gridCol w="1155079">
                  <a:extLst>
                    <a:ext uri="{9D8B030D-6E8A-4147-A177-3AD203B41FA5}">
                      <a16:colId xmlns:a16="http://schemas.microsoft.com/office/drawing/2014/main" val="4097942548"/>
                    </a:ext>
                  </a:extLst>
                </a:gridCol>
                <a:gridCol w="616695">
                  <a:extLst>
                    <a:ext uri="{9D8B030D-6E8A-4147-A177-3AD203B41FA5}">
                      <a16:colId xmlns:a16="http://schemas.microsoft.com/office/drawing/2014/main" val="2454193989"/>
                    </a:ext>
                  </a:extLst>
                </a:gridCol>
                <a:gridCol w="646061">
                  <a:extLst>
                    <a:ext uri="{9D8B030D-6E8A-4147-A177-3AD203B41FA5}">
                      <a16:colId xmlns:a16="http://schemas.microsoft.com/office/drawing/2014/main" val="2688725173"/>
                    </a:ext>
                  </a:extLst>
                </a:gridCol>
                <a:gridCol w="773316">
                  <a:extLst>
                    <a:ext uri="{9D8B030D-6E8A-4147-A177-3AD203B41FA5}">
                      <a16:colId xmlns:a16="http://schemas.microsoft.com/office/drawing/2014/main" val="4160556791"/>
                    </a:ext>
                  </a:extLst>
                </a:gridCol>
              </a:tblGrid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sample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Dilatometer (-150-100</a:t>
                      </a: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C)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IET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Compression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Diffusivity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8595149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SS304 for proof-of-concept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tape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A9D08E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348723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Fujikura FESC-SCH04 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tape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A9D08E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130098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Fujikura FESC-SCH04 supposedly substrate, likely it is SS304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tape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A9D08E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4070701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THEVA TPL4421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tape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A9D08E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3846714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THEVA TPL4421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TP/IP stacks from sample #2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A9D08E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E699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E699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be discussed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043779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Hastelloy 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tape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E699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78918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Fujikura FESC-SCH04 ETCHED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tape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E699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9148180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Faraday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tape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E699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668396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SST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tape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E699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107722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THEVA TPL4421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TP/IP stacks from sample #5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86168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Fujikura FESC-SCH04 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TP/IP stacks from sample #6,7,8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947639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Faraday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TP/IP stacks from sample #9,10,11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474811"/>
                  </a:ext>
                </a:extLst>
              </a:tr>
              <a:tr h="14691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SST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TP/IP stacks from sample #12,13,14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346" marR="7346" marT="7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983916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2D1DF41F-4335-11C4-7351-852123903A2C}"/>
              </a:ext>
            </a:extLst>
          </p:cNvPr>
          <p:cNvGrpSpPr/>
          <p:nvPr/>
        </p:nvGrpSpPr>
        <p:grpSpPr>
          <a:xfrm>
            <a:off x="6084168" y="3634472"/>
            <a:ext cx="2758621" cy="1314956"/>
            <a:chOff x="6084168" y="3634472"/>
            <a:chExt cx="2758621" cy="131495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6E3DD33-ACF8-8FCB-BF88-3CB21E0B2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84168" y="3882196"/>
              <a:ext cx="2758621" cy="1067232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9CE89F3-5C0C-B6C8-5292-FCB7243BC779}"/>
                </a:ext>
              </a:extLst>
            </p:cNvPr>
            <p:cNvSpPr/>
            <p:nvPr/>
          </p:nvSpPr>
          <p:spPr>
            <a:xfrm>
              <a:off x="7020272" y="3634472"/>
              <a:ext cx="864096" cy="221604"/>
            </a:xfrm>
            <a:prstGeom prst="rect">
              <a:avLst/>
            </a:prstGeom>
            <a:ln w="127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Sample #2</a:t>
              </a:r>
              <a:endParaRPr lang="en-GB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52234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F74353-DA89-F33B-F6D1-BCF21B7B0FF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063624"/>
            <a:ext cx="5554960" cy="3748881"/>
          </a:xfrm>
        </p:spPr>
        <p:txBody>
          <a:bodyPr/>
          <a:lstStyle/>
          <a:p>
            <a:r>
              <a:rPr lang="en-US" sz="2000" dirty="0"/>
              <a:t>Sample 2/4 showed a good reproducibility</a:t>
            </a:r>
            <a:r>
              <a:rPr lang="en-US" sz="2000" dirty="0">
                <a:sym typeface="Wingdings" panose="05000000000000000000" pitchFamily="2" charset="2"/>
              </a:rPr>
              <a:t> froze the procedure to make it</a:t>
            </a:r>
          </a:p>
          <a:p>
            <a:r>
              <a:rPr lang="en-US" sz="2000" dirty="0">
                <a:sym typeface="Wingdings" panose="05000000000000000000" pitchFamily="2" charset="2"/>
              </a:rPr>
              <a:t>~10 stacks to be produced (1xTHEVA, 3xSST, 3xFaraday, 3xFujikura) for a complete thermo-mechanical characterization delay to be communicated to mechanical lab to plan</a:t>
            </a:r>
          </a:p>
          <a:p>
            <a:r>
              <a:rPr lang="en-US" sz="2000" dirty="0">
                <a:sym typeface="Wingdings" panose="05000000000000000000" pitchFamily="2" charset="2"/>
              </a:rPr>
              <a:t>MME mechanical lab will take care of sample preparation </a:t>
            </a:r>
          </a:p>
          <a:p>
            <a:r>
              <a:rPr lang="en-US" sz="2000" dirty="0">
                <a:sym typeface="Wingdings" panose="05000000000000000000" pitchFamily="2" charset="2"/>
              </a:rPr>
              <a:t>All the stacks to be controlled with tomography before testing</a:t>
            </a:r>
            <a:endParaRPr lang="en-GB" sz="2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2C363-9C18-2C58-1B19-217B61922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F7B424-E901-4523-751C-53EA7AC84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of stacks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A7B90A-F604-EE0C-51C9-68A634438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3" y="1019854"/>
            <a:ext cx="2160000" cy="19182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A4F613-7B22-134E-7407-4828FB353E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3" y="3015977"/>
            <a:ext cx="2160000" cy="162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189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F8DB1E-6A1E-D16A-A641-06A1146C7F2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In order to minimize the porosity, the stacks is heated under vacuum</a:t>
            </a:r>
          </a:p>
          <a:p>
            <a:r>
              <a:rPr lang="en-GB" dirty="0"/>
              <a:t>Sample cut for thermo-mechanical test (ongoing)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BC865C-C432-D542-0655-D8B5AC1AC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5BF7D3-BA6C-DB28-52BA-27E0A320D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2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747E7E-E348-4F4B-5C63-073645125D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92" t="10801" r="19540" b="23400"/>
          <a:stretch/>
        </p:blipFill>
        <p:spPr>
          <a:xfrm>
            <a:off x="1002432" y="2745486"/>
            <a:ext cx="2448272" cy="21711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25DBD6-60AB-E879-96EE-3CB90CC5D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2745486"/>
            <a:ext cx="4365401" cy="168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90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F8DB1E-6A1E-D16A-A641-06A1146C7F2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Same procedure of Sample 2?</a:t>
            </a:r>
          </a:p>
          <a:p>
            <a:r>
              <a:rPr lang="en-US" dirty="0"/>
              <a:t>Tomography?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BC865C-C432-D542-0655-D8B5AC1AC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5BF7D3-BA6C-DB28-52BA-27E0A320D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4</a:t>
            </a:r>
            <a:endParaRPr lang="en-GB" dirty="0"/>
          </a:p>
        </p:txBody>
      </p:sp>
      <p:pic>
        <p:nvPicPr>
          <p:cNvPr id="8" name="Picture 7" descr="A metal object with screws&#10;&#10;Description automatically generated">
            <a:extLst>
              <a:ext uri="{FF2B5EF4-FFF2-40B4-BE49-F238E27FC236}">
                <a16:creationId xmlns:a16="http://schemas.microsoft.com/office/drawing/2014/main" id="{5E67B81B-8FD9-F335-ADD1-06E1351BC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09" y="2149722"/>
            <a:ext cx="3716537" cy="2787403"/>
          </a:xfrm>
          <a:prstGeom prst="rect">
            <a:avLst/>
          </a:prstGeom>
        </p:spPr>
      </p:pic>
      <p:pic>
        <p:nvPicPr>
          <p:cNvPr id="10" name="Picture 9" descr="Close-up of a metal piece&#10;&#10;Description automatically generated">
            <a:extLst>
              <a:ext uri="{FF2B5EF4-FFF2-40B4-BE49-F238E27FC236}">
                <a16:creationId xmlns:a16="http://schemas.microsoft.com/office/drawing/2014/main" id="{D693BA0F-C031-0A7A-1A02-62CD466EA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955" y="2149722"/>
            <a:ext cx="3716537" cy="27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691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9DC7F3-840C-4F68-6D73-69D4CE705F7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Planning for other stacks</a:t>
            </a:r>
          </a:p>
          <a:p>
            <a:r>
              <a:rPr lang="en-US" dirty="0"/>
              <a:t>Planning for coil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FCF84-EE08-3D69-4D28-854E9E4A5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,Final Cooling Solenoid Meeting, 02/08/2024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C9A10D-7F80-45C8-29A1-352FFA000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404713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120423</TotalTime>
  <Words>361</Words>
  <Application>Microsoft Office PowerPoint</Application>
  <PresentationFormat>On-screen Show (16:9)</PresentationFormat>
  <Paragraphs>125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Aptos Narrow</vt:lpstr>
      <vt:lpstr>Arial</vt:lpstr>
      <vt:lpstr>Arial Narrow</vt:lpstr>
      <vt:lpstr>Calibri</vt:lpstr>
      <vt:lpstr>Wingdings</vt:lpstr>
      <vt:lpstr>1_IMCC - 1</vt:lpstr>
      <vt:lpstr>Overview of tests of ReBCO stacks and coils</vt:lpstr>
      <vt:lpstr>Overview of the tests</vt:lpstr>
      <vt:lpstr>Production of stacks</vt:lpstr>
      <vt:lpstr>Sample 2</vt:lpstr>
      <vt:lpstr>Sample 4</vt:lpstr>
      <vt:lpstr>What’s next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Carlotta Accettura</cp:lastModifiedBy>
  <cp:revision>1809</cp:revision>
  <cp:lastPrinted>2022-10-12T13:11:03Z</cp:lastPrinted>
  <dcterms:created xsi:type="dcterms:W3CDTF">2021-05-17T12:13:58Z</dcterms:created>
  <dcterms:modified xsi:type="dcterms:W3CDTF">2024-08-02T08:13:00Z</dcterms:modified>
</cp:coreProperties>
</file>