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1"/>
  </p:notesMasterIdLst>
  <p:handoutMasterIdLst>
    <p:handoutMasterId r:id="rId12"/>
  </p:handoutMasterIdLst>
  <p:sldIdLst>
    <p:sldId id="306" r:id="rId3"/>
    <p:sldId id="712" r:id="rId4"/>
    <p:sldId id="715" r:id="rId5"/>
    <p:sldId id="713" r:id="rId6"/>
    <p:sldId id="714" r:id="rId7"/>
    <p:sldId id="717" r:id="rId8"/>
    <p:sldId id="705" r:id="rId9"/>
    <p:sldId id="3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5200"/>
    <a:srgbClr val="C99137"/>
    <a:srgbClr val="FD3545"/>
    <a:srgbClr val="FFFFFF"/>
    <a:srgbClr val="3243B5"/>
    <a:srgbClr val="FD3644"/>
    <a:srgbClr val="FFFF00"/>
    <a:srgbClr val="C83964"/>
    <a:srgbClr val="C43B68"/>
    <a:srgbClr val="CD3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 autoAdjust="0"/>
    <p:restoredTop sz="95934" autoAdjust="0"/>
  </p:normalViewPr>
  <p:slideViewPr>
    <p:cSldViewPr snapToGrid="0">
      <p:cViewPr varScale="1">
        <p:scale>
          <a:sx n="75" d="100"/>
          <a:sy n="75" d="100"/>
        </p:scale>
        <p:origin x="1320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t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R</a:t>
            </a:r>
            <a:r>
              <a:rPr lang="en-US" baseline="-25000" dirty="0" err="1"/>
              <a:t>ct</a:t>
            </a:r>
            <a:r>
              <a:rPr lang="en-US" baseline="0" dirty="0"/>
              <a:t> (µ</a:t>
            </a:r>
            <a:r>
              <a:rPr lang="el-GR" baseline="0" dirty="0"/>
              <a:t>Ω</a:t>
            </a:r>
            <a:r>
              <a:rPr lang="en-US" baseline="0" dirty="0"/>
              <a:t> cm</a:t>
            </a:r>
            <a:r>
              <a:rPr lang="en-US" baseline="30000" dirty="0"/>
              <a:t>2</a:t>
            </a:r>
            <a:r>
              <a:rPr lang="en-US" baseline="0" dirty="0"/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t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862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R_ct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20</c:v>
                </c:pt>
                <c:pt idx="4">
                  <c:v>40</c:v>
                </c:pt>
              </c:numCache>
            </c:numRef>
          </c:xVal>
          <c:yVal>
            <c:numRef>
              <c:f>Sheet1!$B$2:$B$6</c:f>
              <c:numCache>
                <c:formatCode>0.00E+00</c:formatCode>
                <c:ptCount val="5"/>
                <c:pt idx="0">
                  <c:v>6.7889323835104526E-11</c:v>
                </c:pt>
                <c:pt idx="1">
                  <c:v>2.2410118002504535E-11</c:v>
                </c:pt>
                <c:pt idx="2">
                  <c:v>1.338390824459606E-11</c:v>
                </c:pt>
                <c:pt idx="3">
                  <c:v>7.4823730374505258E-12</c:v>
                </c:pt>
                <c:pt idx="4">
                  <c:v>3.9717457436327068E-12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35D-4E25-8AEF-0E6D383EC3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4736608"/>
        <c:axId val="1254743328"/>
      </c:scatterChart>
      <c:valAx>
        <c:axId val="12547366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RRR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4743328"/>
        <c:crosses val="autoZero"/>
        <c:crossBetween val="midCat"/>
      </c:valAx>
      <c:valAx>
        <c:axId val="1254743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47366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0" i="0" u="none" strike="noStrike" kern="1200" spc="0" baseline="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R</a:t>
            </a:r>
            <a:r>
              <a:rPr lang="en-US" sz="2400" b="0" i="0" u="none" strike="noStrike" kern="1200" spc="0" baseline="-250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ct</a:t>
            </a:r>
            <a:r>
              <a:rPr lang="en-US" sz="24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*RRR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R_ct*RRR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20</c:v>
                </c:pt>
                <c:pt idx="4">
                  <c:v>40</c:v>
                </c:pt>
              </c:numCache>
            </c:numRef>
          </c:xVal>
          <c:yVal>
            <c:numRef>
              <c:f>Sheet1!$B$2:$B$6</c:f>
              <c:numCache>
                <c:formatCode>0.00E+00</c:formatCode>
                <c:ptCount val="5"/>
                <c:pt idx="0">
                  <c:v>6.7889323835104526E-11</c:v>
                </c:pt>
                <c:pt idx="1">
                  <c:v>1.1205059001252267E-10</c:v>
                </c:pt>
                <c:pt idx="2">
                  <c:v>1.338390824459606E-10</c:v>
                </c:pt>
                <c:pt idx="3">
                  <c:v>1.4964746074901052E-10</c:v>
                </c:pt>
                <c:pt idx="4">
                  <c:v>1.5886982974530828E-10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694-425B-A913-EF8AE3DDB0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7084608"/>
        <c:axId val="1377085088"/>
      </c:scatterChart>
      <c:valAx>
        <c:axId val="1377084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RRR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7085088"/>
        <c:crosses val="autoZero"/>
        <c:crossBetween val="midCat"/>
      </c:valAx>
      <c:valAx>
        <c:axId val="1377085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70846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4510D-9DC3-D94B-AB7E-30BD7AEA3BF6}" type="datetime1">
              <a:rPr lang="de-CH" smtClean="0"/>
              <a:t>02.08.2024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20747-CE87-8A40-8E4E-FC28BDF891E8}" type="datetime1">
              <a:rPr lang="de-CH" smtClean="0"/>
              <a:t>02.08.2024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solidFill>
            <a:schemeClr val="bg1">
              <a:alpha val="23233"/>
            </a:schemeClr>
          </a:solidFill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2286" y="3844904"/>
            <a:ext cx="7067427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Modifier le style des sous-titres du masque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8B3D663-41D8-3515-A60A-DEB48E62AAB6}"/>
              </a:ext>
            </a:extLst>
          </p:cNvPr>
          <p:cNvSpPr txBox="1">
            <a:spLocks/>
          </p:cNvSpPr>
          <p:nvPr userDrawn="1"/>
        </p:nvSpPr>
        <p:spPr>
          <a:xfrm>
            <a:off x="0" y="45496"/>
            <a:ext cx="12192000" cy="42143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CERN, Switzerland 12-15 March 2024</a:t>
            </a:r>
          </a:p>
          <a:p>
            <a:endParaRPr lang="fr-FR" sz="2400" i="0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5E6B1AA-1B12-3FCA-6F1D-146EF95FB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36570"/>
            <a:ext cx="12192000" cy="421430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i="0">
                <a:solidFill>
                  <a:srgbClr val="0070C0"/>
                </a:solidFill>
              </a:defRPr>
            </a:lvl1pPr>
          </a:lstStyle>
          <a:p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</a:t>
            </a:r>
            <a:r>
              <a:rPr lang="en-GB" b="1" baseline="3000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rd</a:t>
            </a:r>
            <a:r>
              <a:rPr lang="en-GB" b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IMCC Annual Meeting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38BE1A15-94D0-0B9E-0302-591ED4D57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3</a:t>
            </a:r>
            <a:r>
              <a:rPr lang="de-CH" baseline="30000"/>
              <a:t>rd</a:t>
            </a:r>
            <a:r>
              <a:rPr lang="de-CH"/>
              <a:t> IMCC Annual Meeting, CERN - 13.03.24</a:t>
            </a:r>
            <a:endParaRPr lang="en-GB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C00BE7AB-2669-D18F-AA5A-2BAE676E8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Cooling Solenoids – B. Bordini</a:t>
            </a:r>
            <a:endParaRPr lang="en-GB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6E6C0C61-B1D2-17C4-BBBE-C97F043DE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73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2" descr="MUON-SlideGraph-LogoBkgnd2.png">
            <a:extLst>
              <a:ext uri="{FF2B5EF4-FFF2-40B4-BE49-F238E27FC236}">
                <a16:creationId xmlns:a16="http://schemas.microsoft.com/office/drawing/2014/main" id="{2F6A2F97-A29E-1418-D7E1-A2A4AFFCD1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4000"/>
          </a:blip>
          <a:srcRect t="-977" r="1219" b="916"/>
          <a:stretch/>
        </p:blipFill>
        <p:spPr>
          <a:xfrm>
            <a:off x="-11151" y="-89210"/>
            <a:ext cx="12198539" cy="6947209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3981"/>
          <a:stretch/>
        </p:blipFill>
        <p:spPr>
          <a:xfrm>
            <a:off x="10509197" y="66994"/>
            <a:ext cx="1682803" cy="16158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FD3815-A613-B710-087E-BD26820494B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966" y="66994"/>
            <a:ext cx="1371492" cy="1332000"/>
          </a:xfrm>
          <a:prstGeom prst="rect">
            <a:avLst/>
          </a:prstGeom>
        </p:spPr>
      </p:pic>
      <p:pic>
        <p:nvPicPr>
          <p:cNvPr id="13" name="Image 9" descr="MUON-SlideGraph-gradient.png">
            <a:extLst>
              <a:ext uri="{FF2B5EF4-FFF2-40B4-BE49-F238E27FC236}">
                <a16:creationId xmlns:a16="http://schemas.microsoft.com/office/drawing/2014/main" id="{9FA61E11-BC63-8F05-1CFC-E03ED212C9F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34000"/>
          </a:blip>
          <a:stretch>
            <a:fillRect/>
          </a:stretch>
        </p:blipFill>
        <p:spPr>
          <a:xfrm>
            <a:off x="-7882" y="4047067"/>
            <a:ext cx="12192000" cy="281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9276" y="0"/>
            <a:ext cx="1202724" cy="1202724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21FB63-3E48-2308-4202-15B3A188FA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8" y="66995"/>
            <a:ext cx="1188000" cy="1153791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/>
              <a:t>3</a:t>
            </a:r>
            <a:r>
              <a:rPr lang="de-CH" baseline="30000"/>
              <a:t>rd</a:t>
            </a:r>
            <a:r>
              <a:rPr lang="de-CH"/>
              <a:t> IMCC Annual Meeting, CERN - 13.03.24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A825C6BA-B9FC-77D8-CDDD-D9A4B1085E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82557"/>
            <a:ext cx="4694550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/>
              <a:t>Final Cooling Solenoids – B. Bordini</a:t>
            </a:r>
            <a:endParaRPr lang="en-GB" dirty="0"/>
          </a:p>
        </p:txBody>
      </p:sp>
      <p:pic>
        <p:nvPicPr>
          <p:cNvPr id="4" name="Image 8" descr="MUON-Slide-graphBase-pagebottom.jpg">
            <a:extLst>
              <a:ext uri="{FF2B5EF4-FFF2-40B4-BE49-F238E27FC236}">
                <a16:creationId xmlns:a16="http://schemas.microsoft.com/office/drawing/2014/main" id="{F135B3FD-879D-1F66-D0C7-1FBB5B9DF4D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23000"/>
          </a:blip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6CAF5-C531-5353-8D0B-99AC3A5F3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211" y="3034763"/>
            <a:ext cx="11539576" cy="788473"/>
          </a:xfrm>
          <a:noFill/>
        </p:spPr>
        <p:txBody>
          <a:bodyPr tIns="0" bIns="0"/>
          <a:lstStyle/>
          <a:p>
            <a:r>
              <a:rPr lang="en-US" sz="50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Joint Modelling Updates</a:t>
            </a:r>
            <a:endParaRPr lang="en-US" sz="50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0EAEC-2E80-7DCF-8175-406FE09E4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0852" y="4493481"/>
            <a:ext cx="9290295" cy="1752600"/>
          </a:xfrm>
        </p:spPr>
        <p:txBody>
          <a:bodyPr/>
          <a:lstStyle/>
          <a:p>
            <a:r>
              <a:rPr lang="en-US" sz="2400" dirty="0"/>
              <a:t>D. Rinaldoni, B. Bordini</a:t>
            </a:r>
          </a:p>
          <a:p>
            <a:r>
              <a:rPr lang="en-US" sz="1600" dirty="0"/>
              <a:t>02/08/2024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F66F20-36B4-ED16-8D94-8088C652867B}"/>
              </a:ext>
            </a:extLst>
          </p:cNvPr>
          <p:cNvSpPr txBox="1"/>
          <p:nvPr/>
        </p:nvSpPr>
        <p:spPr>
          <a:xfrm>
            <a:off x="3204927" y="108642"/>
            <a:ext cx="6355532" cy="4255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47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753B6-ED5D-1687-A3B3-B218E9A00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042F523A-B4EF-7776-9B93-5024EDC59FF5}"/>
              </a:ext>
            </a:extLst>
          </p:cNvPr>
          <p:cNvSpPr txBox="1">
            <a:spLocks/>
          </p:cNvSpPr>
          <p:nvPr/>
        </p:nvSpPr>
        <p:spPr>
          <a:xfrm>
            <a:off x="1416907" y="145336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Analytic Study on Contact Resistance</a:t>
            </a:r>
          </a:p>
        </p:txBody>
      </p:sp>
      <p:pic>
        <p:nvPicPr>
          <p:cNvPr id="13" name="Picture 12" descr="A graph showing a bar&#10;&#10;Description automatically generated with medium confidence">
            <a:extLst>
              <a:ext uri="{FF2B5EF4-FFF2-40B4-BE49-F238E27FC236}">
                <a16:creationId xmlns:a16="http://schemas.microsoft.com/office/drawing/2014/main" id="{690744CE-D00E-0BF6-FBD4-3406C7109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910" y="1248793"/>
            <a:ext cx="6385090" cy="3591613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B894B0C0-2B26-8955-C6A2-BD285F5A8531}"/>
              </a:ext>
            </a:extLst>
          </p:cNvPr>
          <p:cNvSpPr txBox="1">
            <a:spLocks/>
          </p:cNvSpPr>
          <p:nvPr/>
        </p:nvSpPr>
        <p:spPr>
          <a:xfrm>
            <a:off x="2363970" y="893185"/>
            <a:ext cx="2810191" cy="3730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w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=10 µm, </a:t>
            </a: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h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=15 µm </a:t>
            </a:r>
            <a:endParaRPr lang="en-US" sz="1800" dirty="0">
              <a:solidFill>
                <a:srgbClr val="0070C0"/>
              </a:solidFill>
              <a:latin typeface="Montserrat" pitchFamily="2" charset="77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0734A97-36CB-6E99-4E80-78E2F615B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21403"/>
              </p:ext>
            </p:extLst>
          </p:nvPr>
        </p:nvGraphicFramePr>
        <p:xfrm>
          <a:off x="2022403" y="1387881"/>
          <a:ext cx="3719568" cy="2468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59784">
                  <a:extLst>
                    <a:ext uri="{9D8B030D-6E8A-4147-A177-3AD203B41FA5}">
                      <a16:colId xmlns:a16="http://schemas.microsoft.com/office/drawing/2014/main" val="2019483239"/>
                    </a:ext>
                  </a:extLst>
                </a:gridCol>
                <a:gridCol w="1859784">
                  <a:extLst>
                    <a:ext uri="{9D8B030D-6E8A-4147-A177-3AD203B41FA5}">
                      <a16:colId xmlns:a16="http://schemas.microsoft.com/office/drawing/2014/main" val="41276812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RRR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R</a:t>
                      </a:r>
                      <a:r>
                        <a:rPr lang="en-US" baseline="-25000" dirty="0" err="1"/>
                        <a:t>ct</a:t>
                      </a:r>
                      <a:r>
                        <a:rPr lang="en-US" baseline="0" dirty="0"/>
                        <a:t> (µ</a:t>
                      </a:r>
                      <a:r>
                        <a:rPr lang="el-GR" baseline="0" dirty="0"/>
                        <a:t>Ω</a:t>
                      </a:r>
                      <a:r>
                        <a:rPr lang="en-US" baseline="0" dirty="0"/>
                        <a:t> cm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029740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0.679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276513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0.224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231692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158377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0.075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10598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343050"/>
                  </a:ext>
                </a:extLst>
              </a:tr>
            </a:tbl>
          </a:graphicData>
        </a:graphic>
      </p:graphicFrame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20AB404D-C15A-273F-09E0-580771CF3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Joints Modelling Updates – D. Rinaldoni, B. Bordini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3C9A14A-677D-8388-0A18-B8D2D81AF0CD}"/>
              </a:ext>
            </a:extLst>
          </p:cNvPr>
          <p:cNvCxnSpPr>
            <a:cxnSpLocks/>
          </p:cNvCxnSpPr>
          <p:nvPr/>
        </p:nvCxnSpPr>
        <p:spPr>
          <a:xfrm>
            <a:off x="9908089" y="2281092"/>
            <a:ext cx="0" cy="3193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AE70402-4CFA-6E52-1A3D-328A6250C5EC}"/>
              </a:ext>
            </a:extLst>
          </p:cNvPr>
          <p:cNvCxnSpPr>
            <a:cxnSpLocks/>
          </p:cNvCxnSpPr>
          <p:nvPr/>
        </p:nvCxnSpPr>
        <p:spPr>
          <a:xfrm>
            <a:off x="9917515" y="3500664"/>
            <a:ext cx="0" cy="3193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4207C63-6018-58B5-B27B-BE12F35BE905}"/>
              </a:ext>
            </a:extLst>
          </p:cNvPr>
          <p:cNvCxnSpPr>
            <a:cxnSpLocks/>
            <a:endCxn id="28" idx="1"/>
          </p:cNvCxnSpPr>
          <p:nvPr/>
        </p:nvCxnSpPr>
        <p:spPr>
          <a:xfrm flipV="1">
            <a:off x="11237803" y="3117982"/>
            <a:ext cx="20021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C066088-5B5E-111D-BA44-79FAACB175B4}"/>
              </a:ext>
            </a:extLst>
          </p:cNvPr>
          <p:cNvSpPr txBox="1"/>
          <p:nvPr/>
        </p:nvSpPr>
        <p:spPr>
          <a:xfrm>
            <a:off x="9908089" y="2281092"/>
            <a:ext cx="669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 err="1">
                <a:solidFill>
                  <a:schemeClr val="accent1"/>
                </a:solidFill>
                <a:latin typeface="Montserrat" pitchFamily="2" charset="77"/>
              </a:rPr>
              <a:t>h</a:t>
            </a:r>
            <a:r>
              <a:rPr lang="en-GB" sz="1400" b="1" baseline="-25000" dirty="0" err="1">
                <a:solidFill>
                  <a:schemeClr val="accent1"/>
                </a:solidFill>
                <a:latin typeface="Montserrat" pitchFamily="2" charset="77"/>
              </a:rPr>
              <a:t>Cu</a:t>
            </a:r>
            <a:endParaRPr lang="en-GB" sz="1400" dirty="0">
              <a:solidFill>
                <a:schemeClr val="accent1"/>
              </a:solidFill>
              <a:latin typeface="Montserrat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BFD435-4031-5C17-6107-CCFEBF0D622A}"/>
              </a:ext>
            </a:extLst>
          </p:cNvPr>
          <p:cNvSpPr txBox="1"/>
          <p:nvPr/>
        </p:nvSpPr>
        <p:spPr>
          <a:xfrm>
            <a:off x="9917515" y="3467279"/>
            <a:ext cx="669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 err="1">
                <a:solidFill>
                  <a:schemeClr val="accent1"/>
                </a:solidFill>
                <a:latin typeface="Montserrat" pitchFamily="2" charset="77"/>
              </a:rPr>
              <a:t>h</a:t>
            </a:r>
            <a:r>
              <a:rPr lang="en-GB" sz="1400" b="1" baseline="-25000" dirty="0" err="1">
                <a:solidFill>
                  <a:schemeClr val="accent1"/>
                </a:solidFill>
                <a:latin typeface="Montserrat" pitchFamily="2" charset="77"/>
              </a:rPr>
              <a:t>Cu</a:t>
            </a:r>
            <a:endParaRPr lang="en-GB" sz="1400" dirty="0">
              <a:solidFill>
                <a:schemeClr val="accent1"/>
              </a:solidFill>
              <a:latin typeface="Montserrat" panose="000005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9280B0F-F8C5-3707-3EC5-0FEB8BC20B37}"/>
              </a:ext>
            </a:extLst>
          </p:cNvPr>
          <p:cNvSpPr txBox="1"/>
          <p:nvPr/>
        </p:nvSpPr>
        <p:spPr>
          <a:xfrm>
            <a:off x="11438021" y="2964093"/>
            <a:ext cx="669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 err="1">
                <a:solidFill>
                  <a:schemeClr val="accent1"/>
                </a:solidFill>
                <a:latin typeface="Montserrat" pitchFamily="2" charset="77"/>
              </a:rPr>
              <a:t>w</a:t>
            </a:r>
            <a:r>
              <a:rPr lang="en-GB" sz="1400" b="1" baseline="-25000" dirty="0" err="1">
                <a:solidFill>
                  <a:schemeClr val="accent1"/>
                </a:solidFill>
                <a:latin typeface="Montserrat" pitchFamily="2" charset="77"/>
              </a:rPr>
              <a:t>Cu</a:t>
            </a:r>
            <a:endParaRPr lang="en-GB" sz="1400" dirty="0">
              <a:solidFill>
                <a:schemeClr val="accent1"/>
              </a:solidFill>
              <a:latin typeface="Montserrat" panose="00000500000000000000" pitchFamily="2" charset="0"/>
            </a:endParaRP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FEA0CA54-D115-7899-44AF-1ACD0E9A25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129304"/>
              </p:ext>
            </p:extLst>
          </p:nvPr>
        </p:nvGraphicFramePr>
        <p:xfrm>
          <a:off x="494921" y="3879408"/>
          <a:ext cx="5691330" cy="30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E42F9A01-0D95-768A-3546-208951D7D233}"/>
              </a:ext>
            </a:extLst>
          </p:cNvPr>
          <p:cNvSpPr txBox="1">
            <a:spLocks/>
          </p:cNvSpPr>
          <p:nvPr/>
        </p:nvSpPr>
        <p:spPr>
          <a:xfrm>
            <a:off x="6621963" y="5018856"/>
            <a:ext cx="5404178" cy="38576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1800" dirty="0">
                <a:solidFill>
                  <a:srgbClr val="0070C0"/>
                </a:solidFill>
                <a:latin typeface="Montserrat" pitchFamily="2" charset="77"/>
              </a:rPr>
              <a:t> Values for HTS tape ~ 10 </a:t>
            </a:r>
            <a:r>
              <a:rPr lang="el-GR" sz="1800" dirty="0">
                <a:solidFill>
                  <a:srgbClr val="0070C0"/>
                </a:solidFill>
                <a:latin typeface="Montserrat" pitchFamily="2" charset="77"/>
              </a:rPr>
              <a:t>µΩ </a:t>
            </a:r>
            <a:r>
              <a:rPr lang="en-GB" sz="1800" dirty="0">
                <a:solidFill>
                  <a:srgbClr val="0070C0"/>
                </a:solidFill>
                <a:latin typeface="Montserrat" pitchFamily="2" charset="77"/>
              </a:rPr>
              <a:t>cm2 (Yoon et al.)</a:t>
            </a:r>
            <a:endParaRPr lang="en-US" sz="18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32" name="Arrow: Down 31">
            <a:extLst>
              <a:ext uri="{FF2B5EF4-FFF2-40B4-BE49-F238E27FC236}">
                <a16:creationId xmlns:a16="http://schemas.microsoft.com/office/drawing/2014/main" id="{0E1D5AFB-D52E-2CD1-CE57-B87156797A61}"/>
              </a:ext>
            </a:extLst>
          </p:cNvPr>
          <p:cNvSpPr/>
          <p:nvPr/>
        </p:nvSpPr>
        <p:spPr>
          <a:xfrm>
            <a:off x="9173223" y="5401077"/>
            <a:ext cx="150829" cy="385760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7EFFB32-B9E6-F10F-D1E3-30D5008AA91D}"/>
              </a:ext>
            </a:extLst>
          </p:cNvPr>
          <p:cNvSpPr txBox="1">
            <a:spLocks/>
          </p:cNvSpPr>
          <p:nvPr/>
        </p:nvSpPr>
        <p:spPr>
          <a:xfrm>
            <a:off x="7165976" y="5872705"/>
            <a:ext cx="4165321" cy="3857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800" b="1" dirty="0">
                <a:solidFill>
                  <a:srgbClr val="0070C0"/>
                </a:solidFill>
                <a:latin typeface="Montserrat" pitchFamily="2" charset="77"/>
              </a:rPr>
              <a:t>We lose 2-3 orders of magnitude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48E3841F-042A-D8E4-8F4F-F302A9E5BE72}"/>
              </a:ext>
            </a:extLst>
          </p:cNvPr>
          <p:cNvSpPr txBox="1">
            <a:spLocks/>
          </p:cNvSpPr>
          <p:nvPr/>
        </p:nvSpPr>
        <p:spPr>
          <a:xfrm>
            <a:off x="-80060" y="2266024"/>
            <a:ext cx="2363970" cy="110778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it-IT" sz="1400" b="1" dirty="0">
                <a:solidFill>
                  <a:srgbClr val="0070C0"/>
                </a:solidFill>
                <a:latin typeface="Montserrat" pitchFamily="2" charset="77"/>
              </a:rPr>
              <a:t>T</a:t>
            </a:r>
            <a:r>
              <a:rPr lang="en-GB" sz="1400" b="1" dirty="0" err="1">
                <a:solidFill>
                  <a:srgbClr val="0070C0"/>
                </a:solidFill>
                <a:latin typeface="Montserrat" pitchFamily="2" charset="77"/>
              </a:rPr>
              <a:t>hickness</a:t>
            </a:r>
            <a:r>
              <a:rPr lang="en-GB" sz="1400" b="1" dirty="0">
                <a:solidFill>
                  <a:srgbClr val="0070C0"/>
                </a:solidFill>
                <a:latin typeface="Montserrat" pitchFamily="2" charset="77"/>
              </a:rPr>
              <a:t> 80 µm </a:t>
            </a:r>
          </a:p>
          <a:p>
            <a:pPr>
              <a:spcBef>
                <a:spcPts val="600"/>
              </a:spcBef>
            </a:pPr>
            <a:r>
              <a:rPr lang="en-GB" sz="1400" b="1" dirty="0">
                <a:solidFill>
                  <a:srgbClr val="0070C0"/>
                </a:solidFill>
                <a:latin typeface="Montserrat" pitchFamily="2" charset="77"/>
              </a:rPr>
              <a:t>Width 4 mm</a:t>
            </a:r>
          </a:p>
          <a:p>
            <a:pPr>
              <a:spcBef>
                <a:spcPts val="600"/>
              </a:spcBef>
            </a:pPr>
            <a:r>
              <a:rPr lang="en-GB" sz="1400" b="1" dirty="0">
                <a:solidFill>
                  <a:srgbClr val="0070C0"/>
                </a:solidFill>
                <a:latin typeface="Montserrat" pitchFamily="2" charset="77"/>
              </a:rPr>
              <a:t>T = 4.2 K</a:t>
            </a:r>
          </a:p>
          <a:p>
            <a:pPr marL="0" indent="0">
              <a:spcBef>
                <a:spcPts val="600"/>
              </a:spcBef>
              <a:buNone/>
            </a:pPr>
            <a:endParaRPr lang="en-US" sz="1800" dirty="0">
              <a:solidFill>
                <a:srgbClr val="0070C0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13021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753B6-ED5D-1687-A3B3-B218E9A00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042F523A-B4EF-7776-9B93-5024EDC59FF5}"/>
              </a:ext>
            </a:extLst>
          </p:cNvPr>
          <p:cNvSpPr txBox="1">
            <a:spLocks/>
          </p:cNvSpPr>
          <p:nvPr/>
        </p:nvSpPr>
        <p:spPr>
          <a:xfrm>
            <a:off x="1416907" y="348536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Analytic Study on Contact Resistance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B894B0C0-2B26-8955-C6A2-BD285F5A8531}"/>
              </a:ext>
            </a:extLst>
          </p:cNvPr>
          <p:cNvSpPr txBox="1">
            <a:spLocks/>
          </p:cNvSpPr>
          <p:nvPr/>
        </p:nvSpPr>
        <p:spPr>
          <a:xfrm>
            <a:off x="1758474" y="1996474"/>
            <a:ext cx="2810191" cy="3730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w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=10 µm, </a:t>
            </a: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h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=15 µm </a:t>
            </a:r>
            <a:endParaRPr lang="en-US" sz="1800" dirty="0">
              <a:solidFill>
                <a:srgbClr val="0070C0"/>
              </a:solidFill>
              <a:latin typeface="Montserrat" pitchFamily="2" charset="77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0734A97-36CB-6E99-4E80-78E2F615B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179678"/>
              </p:ext>
            </p:extLst>
          </p:nvPr>
        </p:nvGraphicFramePr>
        <p:xfrm>
          <a:off x="1416907" y="2491170"/>
          <a:ext cx="3719568" cy="2468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59784">
                  <a:extLst>
                    <a:ext uri="{9D8B030D-6E8A-4147-A177-3AD203B41FA5}">
                      <a16:colId xmlns:a16="http://schemas.microsoft.com/office/drawing/2014/main" val="2019483239"/>
                    </a:ext>
                  </a:extLst>
                </a:gridCol>
                <a:gridCol w="1859784">
                  <a:extLst>
                    <a:ext uri="{9D8B030D-6E8A-4147-A177-3AD203B41FA5}">
                      <a16:colId xmlns:a16="http://schemas.microsoft.com/office/drawing/2014/main" val="41276812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RRR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R</a:t>
                      </a:r>
                      <a:r>
                        <a:rPr lang="en-US" baseline="-25000" dirty="0" err="1"/>
                        <a:t>ct</a:t>
                      </a:r>
                      <a:r>
                        <a:rPr lang="en-US" baseline="0" dirty="0"/>
                        <a:t> (µ</a:t>
                      </a:r>
                      <a:r>
                        <a:rPr lang="el-GR" baseline="0" dirty="0"/>
                        <a:t>Ω</a:t>
                      </a:r>
                      <a:r>
                        <a:rPr lang="en-US" baseline="0" dirty="0"/>
                        <a:t> cm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029740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0.679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276513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0.224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231692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158377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0.075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10598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343050"/>
                  </a:ext>
                </a:extLst>
              </a:tr>
            </a:tbl>
          </a:graphicData>
        </a:graphic>
      </p:graphicFrame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20AB404D-C15A-273F-09E0-580771CF3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Joints Modelling Updates – D. Rinaldoni, B. Bordini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50B7FE2-9E7E-7589-C014-C7E15B9B68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7903721"/>
              </p:ext>
            </p:extLst>
          </p:nvPr>
        </p:nvGraphicFramePr>
        <p:xfrm>
          <a:off x="5676044" y="1616211"/>
          <a:ext cx="6126480" cy="4035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6540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753B6-ED5D-1687-A3B3-B218E9A00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B894B0C0-2B26-8955-C6A2-BD285F5A8531}"/>
              </a:ext>
            </a:extLst>
          </p:cNvPr>
          <p:cNvSpPr txBox="1">
            <a:spLocks/>
          </p:cNvSpPr>
          <p:nvPr/>
        </p:nvSpPr>
        <p:spPr>
          <a:xfrm>
            <a:off x="795172" y="2416169"/>
            <a:ext cx="2811041" cy="47709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w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=10 µm, </a:t>
            </a: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h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=15 µm </a:t>
            </a:r>
            <a:endParaRPr lang="en-US" sz="1800" dirty="0">
              <a:solidFill>
                <a:srgbClr val="0070C0"/>
              </a:solidFill>
              <a:latin typeface="Montserrat" pitchFamily="2" charset="77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0734A97-36CB-6E99-4E80-78E2F615B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520370"/>
              </p:ext>
            </p:extLst>
          </p:nvPr>
        </p:nvGraphicFramePr>
        <p:xfrm>
          <a:off x="449781" y="2893268"/>
          <a:ext cx="3501824" cy="261198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50912">
                  <a:extLst>
                    <a:ext uri="{9D8B030D-6E8A-4147-A177-3AD203B41FA5}">
                      <a16:colId xmlns:a16="http://schemas.microsoft.com/office/drawing/2014/main" val="2019483239"/>
                    </a:ext>
                  </a:extLst>
                </a:gridCol>
                <a:gridCol w="1750912">
                  <a:extLst>
                    <a:ext uri="{9D8B030D-6E8A-4147-A177-3AD203B41FA5}">
                      <a16:colId xmlns:a16="http://schemas.microsoft.com/office/drawing/2014/main" val="4127681237"/>
                    </a:ext>
                  </a:extLst>
                </a:gridCol>
              </a:tblGrid>
              <a:tr h="6627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RRR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R</a:t>
                      </a:r>
                      <a:r>
                        <a:rPr lang="en-US" sz="1400" baseline="-25000" dirty="0" err="1"/>
                        <a:t>ct</a:t>
                      </a:r>
                      <a:r>
                        <a:rPr lang="en-US" sz="1400" baseline="0" dirty="0"/>
                        <a:t> (µ</a:t>
                      </a:r>
                      <a:r>
                        <a:rPr lang="el-GR" sz="1400" baseline="0" dirty="0"/>
                        <a:t>Ω</a:t>
                      </a:r>
                      <a:r>
                        <a:rPr lang="en-US" sz="1400" baseline="0" dirty="0"/>
                        <a:t> cm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)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029740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0.679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276513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0.224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231692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0.134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158377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0.075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10598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0.040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343050"/>
                  </a:ext>
                </a:extLst>
              </a:tr>
            </a:tbl>
          </a:graphicData>
        </a:graphic>
      </p:graphicFrame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92A5ECB3-B84F-6B9E-7E46-67B3612EDDE8}"/>
              </a:ext>
            </a:extLst>
          </p:cNvPr>
          <p:cNvSpPr txBox="1">
            <a:spLocks/>
          </p:cNvSpPr>
          <p:nvPr/>
        </p:nvSpPr>
        <p:spPr>
          <a:xfrm>
            <a:off x="227433" y="1749962"/>
            <a:ext cx="11631488" cy="47709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Changing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Copper thickness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:</a:t>
            </a:r>
            <a:endParaRPr lang="en-GB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B29FABC-9954-1E50-FC7D-1ADB1E53258D}"/>
              </a:ext>
            </a:extLst>
          </p:cNvPr>
          <p:cNvSpPr txBox="1">
            <a:spLocks/>
          </p:cNvSpPr>
          <p:nvPr/>
        </p:nvSpPr>
        <p:spPr>
          <a:xfrm>
            <a:off x="4431531" y="2416170"/>
            <a:ext cx="2927903" cy="47709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w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=20 µm, </a:t>
            </a: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h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=25 µm </a:t>
            </a:r>
            <a:endParaRPr lang="en-US" sz="1800" dirty="0">
              <a:solidFill>
                <a:srgbClr val="0070C0"/>
              </a:solidFill>
              <a:latin typeface="Montserrat" pitchFamily="2" charset="77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6778933-1BC7-4014-BFEC-93291521E3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419114"/>
              </p:ext>
            </p:extLst>
          </p:nvPr>
        </p:nvGraphicFramePr>
        <p:xfrm>
          <a:off x="4056507" y="2893269"/>
          <a:ext cx="3677952" cy="261198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38976">
                  <a:extLst>
                    <a:ext uri="{9D8B030D-6E8A-4147-A177-3AD203B41FA5}">
                      <a16:colId xmlns:a16="http://schemas.microsoft.com/office/drawing/2014/main" val="2019483239"/>
                    </a:ext>
                  </a:extLst>
                </a:gridCol>
                <a:gridCol w="1838976">
                  <a:extLst>
                    <a:ext uri="{9D8B030D-6E8A-4147-A177-3AD203B41FA5}">
                      <a16:colId xmlns:a16="http://schemas.microsoft.com/office/drawing/2014/main" val="4127681237"/>
                    </a:ext>
                  </a:extLst>
                </a:gridCol>
              </a:tblGrid>
              <a:tr h="6627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RRR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R</a:t>
                      </a:r>
                      <a:r>
                        <a:rPr lang="en-US" sz="1400" baseline="-25000" dirty="0" err="1"/>
                        <a:t>ct</a:t>
                      </a:r>
                      <a:r>
                        <a:rPr lang="en-US" sz="1400" baseline="0" dirty="0"/>
                        <a:t> (µ</a:t>
                      </a:r>
                      <a:r>
                        <a:rPr lang="el-GR" sz="1400" baseline="0" dirty="0"/>
                        <a:t>Ω</a:t>
                      </a:r>
                      <a:r>
                        <a:rPr lang="en-US" sz="1400" baseline="0" dirty="0"/>
                        <a:t> cm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)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029740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0.481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276513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0.084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231692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0.048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158377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0.024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10598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0.013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343050"/>
                  </a:ext>
                </a:extLst>
              </a:tr>
            </a:tbl>
          </a:graphicData>
        </a:graphic>
      </p:graphicFrame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6629856-7D14-9CA4-7608-36A1663D8921}"/>
              </a:ext>
            </a:extLst>
          </p:cNvPr>
          <p:cNvSpPr txBox="1">
            <a:spLocks/>
          </p:cNvSpPr>
          <p:nvPr/>
        </p:nvSpPr>
        <p:spPr>
          <a:xfrm>
            <a:off x="8286207" y="2416171"/>
            <a:ext cx="2927903" cy="47709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w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=30 µm, </a:t>
            </a: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h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=35 µm </a:t>
            </a:r>
            <a:endParaRPr lang="en-US" sz="1800" dirty="0">
              <a:solidFill>
                <a:srgbClr val="0070C0"/>
              </a:solidFill>
              <a:latin typeface="Montserrat" pitchFamily="2" charset="77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5EA9506-C91F-260C-2BA1-B02E903153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864433"/>
              </p:ext>
            </p:extLst>
          </p:nvPr>
        </p:nvGraphicFramePr>
        <p:xfrm>
          <a:off x="7839361" y="2893269"/>
          <a:ext cx="3821596" cy="261198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10798">
                  <a:extLst>
                    <a:ext uri="{9D8B030D-6E8A-4147-A177-3AD203B41FA5}">
                      <a16:colId xmlns:a16="http://schemas.microsoft.com/office/drawing/2014/main" val="2019483239"/>
                    </a:ext>
                  </a:extLst>
                </a:gridCol>
                <a:gridCol w="1910798">
                  <a:extLst>
                    <a:ext uri="{9D8B030D-6E8A-4147-A177-3AD203B41FA5}">
                      <a16:colId xmlns:a16="http://schemas.microsoft.com/office/drawing/2014/main" val="4127681237"/>
                    </a:ext>
                  </a:extLst>
                </a:gridCol>
              </a:tblGrid>
              <a:tr h="6627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RRR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R</a:t>
                      </a:r>
                      <a:r>
                        <a:rPr lang="en-US" sz="1400" baseline="-25000" dirty="0" err="1"/>
                        <a:t>ct</a:t>
                      </a:r>
                      <a:r>
                        <a:rPr lang="en-US" sz="1400" baseline="0" dirty="0"/>
                        <a:t> (µ</a:t>
                      </a:r>
                      <a:r>
                        <a:rPr lang="el-GR" sz="1400" baseline="0" dirty="0"/>
                        <a:t>Ω</a:t>
                      </a:r>
                      <a:r>
                        <a:rPr lang="en-US" sz="1400" baseline="0" dirty="0"/>
                        <a:t> cm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)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029740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0.293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276513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0.022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231692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0.012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158377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10598"/>
                  </a:ext>
                </a:extLst>
              </a:tr>
              <a:tr h="3898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343050"/>
                  </a:ext>
                </a:extLst>
              </a:tr>
            </a:tbl>
          </a:graphicData>
        </a:graphic>
      </p:graphicFrame>
      <p:sp>
        <p:nvSpPr>
          <p:cNvPr id="17" name="Title 2">
            <a:extLst>
              <a:ext uri="{FF2B5EF4-FFF2-40B4-BE49-F238E27FC236}">
                <a16:creationId xmlns:a16="http://schemas.microsoft.com/office/drawing/2014/main" id="{0A146B0C-383D-FA3A-B5A4-E156B57CDCF2}"/>
              </a:ext>
            </a:extLst>
          </p:cNvPr>
          <p:cNvSpPr txBox="1">
            <a:spLocks/>
          </p:cNvSpPr>
          <p:nvPr/>
        </p:nvSpPr>
        <p:spPr>
          <a:xfrm>
            <a:off x="1416907" y="145336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Analytic Study on Contact Resistance</a:t>
            </a: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F84D29BD-1840-EBA5-73E8-E1DB6083A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Joints Modelling Updates – D. Rinaldoni, B. Bordini</a:t>
            </a:r>
          </a:p>
        </p:txBody>
      </p:sp>
    </p:spTree>
    <p:extLst>
      <p:ext uri="{BB962C8B-B14F-4D97-AF65-F5344CB8AC3E}">
        <p14:creationId xmlns:p14="http://schemas.microsoft.com/office/powerpoint/2010/main" val="4214907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753B6-ED5D-1687-A3B3-B218E9A00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17AC3078-D025-C737-6A15-0B6E8B6EB6FC}"/>
              </a:ext>
            </a:extLst>
          </p:cNvPr>
          <p:cNvSpPr txBox="1">
            <a:spLocks/>
          </p:cNvSpPr>
          <p:nvPr/>
        </p:nvSpPr>
        <p:spPr>
          <a:xfrm>
            <a:off x="7340078" y="1337950"/>
            <a:ext cx="3243143" cy="3730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2000" b="1" dirty="0" err="1">
                <a:solidFill>
                  <a:srgbClr val="0070C0"/>
                </a:solidFill>
                <a:latin typeface="Montserrat" pitchFamily="2" charset="77"/>
              </a:rPr>
              <a:t>w</a:t>
            </a:r>
            <a:r>
              <a:rPr lang="en-GB" sz="20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2000" b="1" dirty="0">
                <a:solidFill>
                  <a:srgbClr val="0070C0"/>
                </a:solidFill>
                <a:latin typeface="Montserrat" pitchFamily="2" charset="77"/>
              </a:rPr>
              <a:t>=0 µm , </a:t>
            </a:r>
            <a:r>
              <a:rPr lang="en-GB" sz="2000" b="1" dirty="0" err="1">
                <a:solidFill>
                  <a:srgbClr val="0070C0"/>
                </a:solidFill>
                <a:latin typeface="Montserrat" pitchFamily="2" charset="77"/>
              </a:rPr>
              <a:t>h</a:t>
            </a:r>
            <a:r>
              <a:rPr lang="en-GB" sz="20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2000" b="1" dirty="0">
                <a:solidFill>
                  <a:srgbClr val="0070C0"/>
                </a:solidFill>
                <a:latin typeface="Montserrat" pitchFamily="2" charset="77"/>
              </a:rPr>
              <a:t>=15 µm </a:t>
            </a: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23B1B7E1-3F58-B892-2DFC-FEC0B76D9965}"/>
              </a:ext>
            </a:extLst>
          </p:cNvPr>
          <p:cNvSpPr txBox="1">
            <a:spLocks/>
          </p:cNvSpPr>
          <p:nvPr/>
        </p:nvSpPr>
        <p:spPr>
          <a:xfrm>
            <a:off x="1416907" y="145336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Analytic Study on Contact Resistance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A738B22-8BF9-B388-7C55-893138ECB541}"/>
              </a:ext>
            </a:extLst>
          </p:cNvPr>
          <p:cNvSpPr txBox="1">
            <a:spLocks/>
          </p:cNvSpPr>
          <p:nvPr/>
        </p:nvSpPr>
        <p:spPr>
          <a:xfrm>
            <a:off x="1608779" y="1337951"/>
            <a:ext cx="3166421" cy="3730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2000" b="1" dirty="0" err="1">
                <a:solidFill>
                  <a:srgbClr val="0070C0"/>
                </a:solidFill>
                <a:latin typeface="Montserrat" pitchFamily="2" charset="77"/>
              </a:rPr>
              <a:t>w</a:t>
            </a:r>
            <a:r>
              <a:rPr lang="en-GB" sz="20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2000" b="1" dirty="0">
                <a:solidFill>
                  <a:srgbClr val="0070C0"/>
                </a:solidFill>
                <a:latin typeface="Montserrat" pitchFamily="2" charset="77"/>
              </a:rPr>
              <a:t>=10 µm, </a:t>
            </a:r>
            <a:r>
              <a:rPr lang="en-GB" sz="2000" b="1" dirty="0" err="1">
                <a:solidFill>
                  <a:srgbClr val="0070C0"/>
                </a:solidFill>
                <a:latin typeface="Montserrat" pitchFamily="2" charset="77"/>
              </a:rPr>
              <a:t>h</a:t>
            </a:r>
            <a:r>
              <a:rPr lang="en-GB" sz="2000" b="1" baseline="-25000" dirty="0" err="1">
                <a:solidFill>
                  <a:srgbClr val="0070C0"/>
                </a:solidFill>
                <a:latin typeface="Montserrat" pitchFamily="2" charset="77"/>
              </a:rPr>
              <a:t>Cu</a:t>
            </a:r>
            <a:r>
              <a:rPr lang="en-GB" sz="2000" b="1" dirty="0">
                <a:solidFill>
                  <a:srgbClr val="0070C0"/>
                </a:solidFill>
                <a:latin typeface="Montserrat" pitchFamily="2" charset="77"/>
              </a:rPr>
              <a:t>=15 µm </a:t>
            </a:r>
            <a:endParaRPr lang="en-US" sz="2000" dirty="0">
              <a:solidFill>
                <a:srgbClr val="0070C0"/>
              </a:solidFill>
              <a:latin typeface="Montserrat" pitchFamily="2" charset="77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EFB4BCC-9BE6-E27D-06A8-A154D70A52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525616"/>
              </p:ext>
            </p:extLst>
          </p:nvPr>
        </p:nvGraphicFramePr>
        <p:xfrm>
          <a:off x="1267212" y="1832647"/>
          <a:ext cx="3719568" cy="26822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59784">
                  <a:extLst>
                    <a:ext uri="{9D8B030D-6E8A-4147-A177-3AD203B41FA5}">
                      <a16:colId xmlns:a16="http://schemas.microsoft.com/office/drawing/2014/main" val="2019483239"/>
                    </a:ext>
                  </a:extLst>
                </a:gridCol>
                <a:gridCol w="1859784">
                  <a:extLst>
                    <a:ext uri="{9D8B030D-6E8A-4147-A177-3AD203B41FA5}">
                      <a16:colId xmlns:a16="http://schemas.microsoft.com/office/drawing/2014/main" val="41276812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RRR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R</a:t>
                      </a:r>
                      <a:r>
                        <a:rPr lang="en-US" sz="2000" baseline="-25000" dirty="0" err="1"/>
                        <a:t>ct</a:t>
                      </a:r>
                      <a:r>
                        <a:rPr lang="en-US" sz="2000" baseline="0" dirty="0"/>
                        <a:t> (µ</a:t>
                      </a:r>
                      <a:r>
                        <a:rPr lang="el-GR" sz="2000" baseline="0" dirty="0"/>
                        <a:t>Ω</a:t>
                      </a:r>
                      <a:r>
                        <a:rPr lang="en-US" sz="2000" baseline="0" dirty="0"/>
                        <a:t> cm</a:t>
                      </a:r>
                      <a:r>
                        <a:rPr lang="en-US" sz="2000" baseline="30000" dirty="0"/>
                        <a:t>2</a:t>
                      </a:r>
                      <a:r>
                        <a:rPr lang="en-US" sz="2000" baseline="0" dirty="0"/>
                        <a:t>)</a:t>
                      </a:r>
                    </a:p>
                    <a:p>
                      <a:pPr algn="ctr"/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029740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0.679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276513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0.224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231692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0.134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158377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0.075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10598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0.040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34305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C15C357-4456-57D4-6686-A22619FB22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6101"/>
              </p:ext>
            </p:extLst>
          </p:nvPr>
        </p:nvGraphicFramePr>
        <p:xfrm>
          <a:off x="6885390" y="1832647"/>
          <a:ext cx="3719568" cy="26822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59784">
                  <a:extLst>
                    <a:ext uri="{9D8B030D-6E8A-4147-A177-3AD203B41FA5}">
                      <a16:colId xmlns:a16="http://schemas.microsoft.com/office/drawing/2014/main" val="2019483239"/>
                    </a:ext>
                  </a:extLst>
                </a:gridCol>
                <a:gridCol w="1859784">
                  <a:extLst>
                    <a:ext uri="{9D8B030D-6E8A-4147-A177-3AD203B41FA5}">
                      <a16:colId xmlns:a16="http://schemas.microsoft.com/office/drawing/2014/main" val="41276812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RRR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/>
                        <a:t>R</a:t>
                      </a:r>
                      <a:r>
                        <a:rPr lang="en-US" sz="2000" baseline="-25000" dirty="0" err="1"/>
                        <a:t>ct</a:t>
                      </a:r>
                      <a:r>
                        <a:rPr lang="en-US" sz="2000" baseline="0" dirty="0"/>
                        <a:t> (µ</a:t>
                      </a:r>
                      <a:r>
                        <a:rPr lang="el-GR" sz="2000" baseline="0" dirty="0"/>
                        <a:t>Ω</a:t>
                      </a:r>
                      <a:r>
                        <a:rPr lang="en-US" sz="2000" baseline="0" dirty="0"/>
                        <a:t> cm</a:t>
                      </a:r>
                      <a:r>
                        <a:rPr lang="en-US" sz="2000" baseline="30000" dirty="0"/>
                        <a:t>2</a:t>
                      </a:r>
                      <a:r>
                        <a:rPr lang="en-US" sz="2000" baseline="0" dirty="0"/>
                        <a:t>)</a:t>
                      </a:r>
                    </a:p>
                    <a:p>
                      <a:pPr algn="ctr"/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029740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0.691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276513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0.616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231692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0.616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158377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0.616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10598"/>
                  </a:ext>
                </a:extLst>
              </a:tr>
              <a:tr h="3075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0.615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343050"/>
                  </a:ext>
                </a:extLst>
              </a:tr>
            </a:tbl>
          </a:graphicData>
        </a:graphic>
      </p:graphicFrame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30DFB3A6-0B08-6178-335E-D40CEEE30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Joints Modelling Updates – D. Rinaldoni, B. Bordini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FA79282E-E6CD-5202-3ED4-6F1AA5BDB98D}"/>
              </a:ext>
            </a:extLst>
          </p:cNvPr>
          <p:cNvSpPr txBox="1">
            <a:spLocks/>
          </p:cNvSpPr>
          <p:nvPr/>
        </p:nvSpPr>
        <p:spPr>
          <a:xfrm>
            <a:off x="1625943" y="4899573"/>
            <a:ext cx="9120615" cy="4770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We gain at maximum 1 order in the case of etched tape.</a:t>
            </a:r>
            <a:endParaRPr lang="en-GB" sz="2400" b="1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6ADB20-2B1F-CD28-F4F5-EBFFC70F584F}"/>
              </a:ext>
            </a:extLst>
          </p:cNvPr>
          <p:cNvSpPr txBox="1"/>
          <p:nvPr/>
        </p:nvSpPr>
        <p:spPr>
          <a:xfrm>
            <a:off x="447040" y="5669280"/>
            <a:ext cx="1151128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C83964"/>
                </a:solidFill>
                <a:latin typeface="Montserrat" panose="00000500000000000000" pitchFamily="2" charset="0"/>
              </a:rPr>
              <a:t>Remark: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True only for joints (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Cu+Ha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), not for the HTS tape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  <a:sym typeface="Wingdings" panose="05000000000000000000" pitchFamily="2" charset="2"/>
              </a:rPr>
              <a:t> 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In that case </a:t>
            </a:r>
            <a:r>
              <a:rPr lang="en-US" sz="2000" dirty="0" err="1">
                <a:solidFill>
                  <a:srgbClr val="0070C0"/>
                </a:solidFill>
                <a:latin typeface="Montserrat" pitchFamily="2" charset="77"/>
              </a:rPr>
              <a:t>R</a:t>
            </a:r>
            <a:r>
              <a:rPr lang="en-US" sz="2000" baseline="-25000" dirty="0" err="1">
                <a:solidFill>
                  <a:srgbClr val="0070C0"/>
                </a:solidFill>
                <a:latin typeface="Montserrat" pitchFamily="2" charset="77"/>
              </a:rPr>
              <a:t>ct</a:t>
            </a:r>
            <a:r>
              <a:rPr lang="en-US" sz="2000" dirty="0">
                <a:solidFill>
                  <a:srgbClr val="0070C0"/>
                </a:solidFill>
                <a:latin typeface="Montserrat" pitchFamily="2" charset="77"/>
              </a:rPr>
              <a:t> increases more because of the buffer layers.</a:t>
            </a:r>
            <a:endParaRPr lang="en-GB" sz="20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594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753B6-ED5D-1687-A3B3-B218E9A00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0734A97-36CB-6E99-4E80-78E2F615B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9756"/>
              </p:ext>
            </p:extLst>
          </p:nvPr>
        </p:nvGraphicFramePr>
        <p:xfrm>
          <a:off x="979125" y="2700156"/>
          <a:ext cx="4422225" cy="327385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74075">
                  <a:extLst>
                    <a:ext uri="{9D8B030D-6E8A-4147-A177-3AD203B41FA5}">
                      <a16:colId xmlns:a16="http://schemas.microsoft.com/office/drawing/2014/main" val="2019483239"/>
                    </a:ext>
                  </a:extLst>
                </a:gridCol>
                <a:gridCol w="1474075">
                  <a:extLst>
                    <a:ext uri="{9D8B030D-6E8A-4147-A177-3AD203B41FA5}">
                      <a16:colId xmlns:a16="http://schemas.microsoft.com/office/drawing/2014/main" val="4127681237"/>
                    </a:ext>
                  </a:extLst>
                </a:gridCol>
                <a:gridCol w="1474075">
                  <a:extLst>
                    <a:ext uri="{9D8B030D-6E8A-4147-A177-3AD203B41FA5}">
                      <a16:colId xmlns:a16="http://schemas.microsoft.com/office/drawing/2014/main" val="3489381865"/>
                    </a:ext>
                  </a:extLst>
                </a:gridCol>
              </a:tblGrid>
              <a:tr h="8306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RRR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</a:t>
                      </a:r>
                      <a:r>
                        <a:rPr lang="en-US" sz="2000" baseline="-25000" dirty="0"/>
                        <a:t>in</a:t>
                      </a:r>
                      <a:r>
                        <a:rPr lang="en-US" sz="2000" baseline="0" dirty="0"/>
                        <a:t> (µ</a:t>
                      </a:r>
                      <a:r>
                        <a:rPr lang="el-GR" sz="2000" baseline="0" dirty="0"/>
                        <a:t>Ω</a:t>
                      </a:r>
                      <a:r>
                        <a:rPr lang="en-US" sz="2000" baseline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</a:t>
                      </a:r>
                      <a:r>
                        <a:rPr lang="en-US" sz="2000" baseline="-25000" dirty="0"/>
                        <a:t>out</a:t>
                      </a:r>
                      <a:r>
                        <a:rPr lang="en-US" sz="2000" baseline="0" dirty="0"/>
                        <a:t> (µ</a:t>
                      </a:r>
                      <a:r>
                        <a:rPr lang="el-GR" sz="2000" baseline="0" dirty="0"/>
                        <a:t>Ω</a:t>
                      </a:r>
                      <a:r>
                        <a:rPr lang="en-US" sz="2000" baseline="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029740"/>
                  </a:ext>
                </a:extLst>
              </a:tr>
              <a:tr h="4886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0.727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0.239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276513"/>
                  </a:ext>
                </a:extLst>
              </a:tr>
              <a:tr h="4886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0.240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0.079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231692"/>
                  </a:ext>
                </a:extLst>
              </a:tr>
              <a:tr h="4886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0.143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0.047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158377"/>
                  </a:ext>
                </a:extLst>
              </a:tr>
              <a:tr h="4886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0.080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0.026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10598"/>
                  </a:ext>
                </a:extLst>
              </a:tr>
              <a:tr h="4886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0.046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0.014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343050"/>
                  </a:ext>
                </a:extLst>
              </a:tr>
            </a:tbl>
          </a:graphicData>
        </a:graphic>
      </p:graphicFrame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92A5ECB3-B84F-6B9E-7E46-67B3612EDDE8}"/>
              </a:ext>
            </a:extLst>
          </p:cNvPr>
          <p:cNvSpPr txBox="1">
            <a:spLocks/>
          </p:cNvSpPr>
          <p:nvPr/>
        </p:nvSpPr>
        <p:spPr>
          <a:xfrm>
            <a:off x="205284" y="1554789"/>
            <a:ext cx="11631488" cy="47709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We can estimate the </a:t>
            </a:r>
            <a:r>
              <a:rPr lang="en-US" sz="2400" b="1" dirty="0">
                <a:solidFill>
                  <a:srgbClr val="0070C0"/>
                </a:solidFill>
                <a:latin typeface="Montserrat" pitchFamily="2" charset="77"/>
              </a:rPr>
              <a:t>radial resistance of the entire joints</a:t>
            </a:r>
            <a:r>
              <a:rPr lang="en-US" sz="2400" dirty="0">
                <a:solidFill>
                  <a:srgbClr val="0070C0"/>
                </a:solidFill>
                <a:latin typeface="Montserrat" pitchFamily="2" charset="77"/>
              </a:rPr>
              <a:t>:</a:t>
            </a:r>
            <a:endParaRPr lang="en-GB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0A146B0C-383D-FA3A-B5A4-E156B57CDCF2}"/>
              </a:ext>
            </a:extLst>
          </p:cNvPr>
          <p:cNvSpPr txBox="1">
            <a:spLocks/>
          </p:cNvSpPr>
          <p:nvPr/>
        </p:nvSpPr>
        <p:spPr>
          <a:xfrm>
            <a:off x="1326654" y="317110"/>
            <a:ext cx="9538689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Analytic Study on Contact Resistance</a:t>
            </a: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F84D29BD-1840-EBA5-73E8-E1DB6083A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Joints Modelling Updates – D. Rinaldoni, B. Bordini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ECFAC54-941E-DF2E-656E-6DF251E65F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854974"/>
              </p:ext>
            </p:extLst>
          </p:nvPr>
        </p:nvGraphicFramePr>
        <p:xfrm>
          <a:off x="6790652" y="2700155"/>
          <a:ext cx="4422222" cy="327385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74074">
                  <a:extLst>
                    <a:ext uri="{9D8B030D-6E8A-4147-A177-3AD203B41FA5}">
                      <a16:colId xmlns:a16="http://schemas.microsoft.com/office/drawing/2014/main" val="2019483239"/>
                    </a:ext>
                  </a:extLst>
                </a:gridCol>
                <a:gridCol w="1474074">
                  <a:extLst>
                    <a:ext uri="{9D8B030D-6E8A-4147-A177-3AD203B41FA5}">
                      <a16:colId xmlns:a16="http://schemas.microsoft.com/office/drawing/2014/main" val="4127681237"/>
                    </a:ext>
                  </a:extLst>
                </a:gridCol>
                <a:gridCol w="1474074">
                  <a:extLst>
                    <a:ext uri="{9D8B030D-6E8A-4147-A177-3AD203B41FA5}">
                      <a16:colId xmlns:a16="http://schemas.microsoft.com/office/drawing/2014/main" val="3489381865"/>
                    </a:ext>
                  </a:extLst>
                </a:gridCol>
              </a:tblGrid>
              <a:tr h="8306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</a:t>
                      </a:r>
                      <a:r>
                        <a:rPr lang="en-US" sz="2000" baseline="-25000" dirty="0"/>
                        <a:t>in</a:t>
                      </a:r>
                      <a:r>
                        <a:rPr lang="en-US" sz="2000" baseline="0" dirty="0"/>
                        <a:t> (µ</a:t>
                      </a:r>
                      <a:r>
                        <a:rPr lang="el-GR" sz="2000" baseline="0" dirty="0"/>
                        <a:t>Ω</a:t>
                      </a:r>
                      <a:r>
                        <a:rPr lang="en-US" sz="2000" baseline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R</a:t>
                      </a:r>
                      <a:r>
                        <a:rPr lang="en-US" sz="2000" baseline="-25000" dirty="0"/>
                        <a:t>out</a:t>
                      </a:r>
                      <a:r>
                        <a:rPr lang="en-US" sz="2000" baseline="0" dirty="0"/>
                        <a:t> (µ</a:t>
                      </a:r>
                      <a:r>
                        <a:rPr lang="el-GR" sz="2000" baseline="0" dirty="0"/>
                        <a:t>Ω</a:t>
                      </a:r>
                      <a:r>
                        <a:rPr lang="en-US" sz="2000" baseline="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029740"/>
                  </a:ext>
                </a:extLst>
              </a:tr>
              <a:tr h="4886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0.060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0.020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8276513"/>
                  </a:ext>
                </a:extLst>
              </a:tr>
              <a:tr h="4886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0.111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0.036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231692"/>
                  </a:ext>
                </a:extLst>
              </a:tr>
              <a:tr h="4886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0.214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0.069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158377"/>
                  </a:ext>
                </a:extLst>
              </a:tr>
              <a:tr h="4886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0.321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0.101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310598"/>
                  </a:ext>
                </a:extLst>
              </a:tr>
              <a:tr h="4886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0.543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0.165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343050"/>
                  </a:ext>
                </a:extLst>
              </a:tr>
            </a:tbl>
          </a:graphicData>
        </a:graphic>
      </p:graphicFrame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16BB5BF-5159-B73C-9608-B0E4E0DB9249}"/>
              </a:ext>
            </a:extLst>
          </p:cNvPr>
          <p:cNvSpPr txBox="1">
            <a:spLocks/>
          </p:cNvSpPr>
          <p:nvPr/>
        </p:nvSpPr>
        <p:spPr>
          <a:xfrm>
            <a:off x="2579148" y="2162599"/>
            <a:ext cx="1222177" cy="3730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1800" b="1" dirty="0" err="1">
                <a:solidFill>
                  <a:srgbClr val="0070C0"/>
                </a:solidFill>
                <a:latin typeface="Montserrat" pitchFamily="2" charset="77"/>
              </a:rPr>
              <a:t>N</a:t>
            </a:r>
            <a:r>
              <a:rPr lang="en-GB" sz="1800" b="1" baseline="-25000" dirty="0" err="1">
                <a:solidFill>
                  <a:srgbClr val="0070C0"/>
                </a:solidFill>
                <a:latin typeface="Montserrat" pitchFamily="2" charset="77"/>
              </a:rPr>
              <a:t>joints</a:t>
            </a:r>
            <a:r>
              <a:rPr lang="en-GB" sz="1800" b="1" baseline="-25000" dirty="0">
                <a:solidFill>
                  <a:srgbClr val="0070C0"/>
                </a:solidFill>
                <a:latin typeface="Montserrat" pitchFamily="2" charset="77"/>
              </a:rPr>
              <a:t> </a:t>
            </a: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= 7 </a:t>
            </a:r>
            <a:endParaRPr lang="en-US" sz="18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71F35CA-DF19-7F8D-8957-FB83760CD744}"/>
              </a:ext>
            </a:extLst>
          </p:cNvPr>
          <p:cNvSpPr txBox="1">
            <a:spLocks/>
          </p:cNvSpPr>
          <p:nvPr/>
        </p:nvSpPr>
        <p:spPr>
          <a:xfrm>
            <a:off x="8330212" y="2162599"/>
            <a:ext cx="1343102" cy="3730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0070C0"/>
                </a:solidFill>
                <a:latin typeface="Montserrat" pitchFamily="2" charset="77"/>
              </a:rPr>
              <a:t>RRR = 20 </a:t>
            </a:r>
            <a:endParaRPr lang="en-US" sz="1800" dirty="0">
              <a:solidFill>
                <a:srgbClr val="0070C0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6865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D09AA2E-12B8-B474-C628-5C072186C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7E33FC11-EA22-A294-31FB-5BAA6983AF33}"/>
              </a:ext>
            </a:extLst>
          </p:cNvPr>
          <p:cNvSpPr txBox="1">
            <a:spLocks/>
          </p:cNvSpPr>
          <p:nvPr/>
        </p:nvSpPr>
        <p:spPr>
          <a:xfrm>
            <a:off x="1416906" y="336254"/>
            <a:ext cx="9358185" cy="6913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Ongoing Studies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FFC1BBB0-E111-C255-CC20-39F5CB5B27FC}"/>
              </a:ext>
            </a:extLst>
          </p:cNvPr>
          <p:cNvSpPr txBox="1">
            <a:spLocks/>
          </p:cNvSpPr>
          <p:nvPr/>
        </p:nvSpPr>
        <p:spPr>
          <a:xfrm>
            <a:off x="355403" y="4733639"/>
            <a:ext cx="11481194" cy="878988"/>
          </a:xfrm>
          <a:prstGeom prst="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GB" sz="2400" b="1" dirty="0">
                <a:solidFill>
                  <a:srgbClr val="0070C0"/>
                </a:solidFill>
                <a:latin typeface="Montserrat" pitchFamily="2" charset="77"/>
              </a:rPr>
              <a:t>Currently working on the fully 3D model aiming to know the current distribution in the joints in 3D. </a:t>
            </a:r>
          </a:p>
          <a:p>
            <a:pPr algn="ctr">
              <a:spcBef>
                <a:spcPts val="600"/>
              </a:spcBef>
            </a:pPr>
            <a:endParaRPr lang="en-GB" sz="2400" dirty="0">
              <a:solidFill>
                <a:srgbClr val="0070C0"/>
              </a:solidFill>
              <a:latin typeface="Montserrat" pitchFamily="2" charset="77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65FA91FC-67F4-97B7-6344-031640F95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823" y="6492876"/>
            <a:ext cx="5298352" cy="365124"/>
          </a:xfrm>
        </p:spPr>
        <p:txBody>
          <a:bodyPr/>
          <a:lstStyle/>
          <a:p>
            <a:r>
              <a:rPr lang="en-GB" dirty="0"/>
              <a:t>Joints Modelling Updates – D. Rinaldoni, B. Bordini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4C2600-CD2B-E592-E7C9-B21CB67C6E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03" t="9662" r="8696" b="4346"/>
          <a:stretch/>
        </p:blipFill>
        <p:spPr>
          <a:xfrm>
            <a:off x="276092" y="1381760"/>
            <a:ext cx="5189988" cy="30539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593A90-6E4C-9387-ED0A-B4E3A64F4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758" y="1381760"/>
            <a:ext cx="4211267" cy="236883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A033735-DAC8-D160-8436-91D9DFE33806}"/>
              </a:ext>
            </a:extLst>
          </p:cNvPr>
          <p:cNvSpPr/>
          <p:nvPr/>
        </p:nvSpPr>
        <p:spPr>
          <a:xfrm>
            <a:off x="4541520" y="1869440"/>
            <a:ext cx="497840" cy="57912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BE38CF8-C56C-1A32-5A0C-C0F4B71B2742}"/>
              </a:ext>
            </a:extLst>
          </p:cNvPr>
          <p:cNvCxnSpPr/>
          <p:nvPr/>
        </p:nvCxnSpPr>
        <p:spPr>
          <a:xfrm flipV="1">
            <a:off x="5039360" y="1869440"/>
            <a:ext cx="2072640" cy="28956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854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5CD5AB2-59EF-EA67-121F-4E44335FBD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308" y="2077275"/>
            <a:ext cx="11539576" cy="1572767"/>
          </a:xfrm>
          <a:noFill/>
        </p:spPr>
        <p:txBody>
          <a:bodyPr tIns="0" bIns="0"/>
          <a:lstStyle/>
          <a:p>
            <a:r>
              <a:rPr lang="en-US" sz="50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Thank you for your attention.</a:t>
            </a:r>
            <a:br>
              <a:rPr lang="en-US" sz="50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en-US" sz="50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Questions?</a:t>
            </a:r>
            <a:endParaRPr lang="en-US" sz="50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689A22-7DF0-0828-F08A-7118C3EC8AA4}"/>
              </a:ext>
            </a:extLst>
          </p:cNvPr>
          <p:cNvSpPr txBox="1"/>
          <p:nvPr/>
        </p:nvSpPr>
        <p:spPr>
          <a:xfrm>
            <a:off x="3204927" y="108642"/>
            <a:ext cx="6355532" cy="4255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724562"/>
      </p:ext>
    </p:extLst>
  </p:cSld>
  <p:clrMapOvr>
    <a:masterClrMapping/>
  </p:clrMapOvr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108156</TotalTime>
  <Words>481</Words>
  <Application>Microsoft Office PowerPoint</Application>
  <PresentationFormat>Widescreen</PresentationFormat>
  <Paragraphs>168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Montserrat</vt:lpstr>
      <vt:lpstr>Wingdings</vt:lpstr>
      <vt:lpstr>WP_HEP</vt:lpstr>
      <vt:lpstr>IMCC - 1</vt:lpstr>
      <vt:lpstr>Joint Modelling Updates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attention. Questions?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Davide Rinaldoni</cp:lastModifiedBy>
  <cp:revision>1171</cp:revision>
  <dcterms:created xsi:type="dcterms:W3CDTF">2021-12-07T14:11:58Z</dcterms:created>
  <dcterms:modified xsi:type="dcterms:W3CDTF">2024-08-02T13:05:54Z</dcterms:modified>
</cp:coreProperties>
</file>