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21" r:id="rId2"/>
    <p:sldId id="347" r:id="rId3"/>
    <p:sldId id="331" r:id="rId4"/>
    <p:sldId id="325" r:id="rId5"/>
    <p:sldId id="349" r:id="rId6"/>
    <p:sldId id="350" r:id="rId7"/>
    <p:sldId id="351" r:id="rId8"/>
    <p:sldId id="352" r:id="rId9"/>
    <p:sldId id="322" r:id="rId10"/>
    <p:sldId id="353" r:id="rId11"/>
    <p:sldId id="354" r:id="rId12"/>
    <p:sldId id="335" r:id="rId13"/>
    <p:sldId id="355" r:id="rId14"/>
    <p:sldId id="356" r:id="rId15"/>
    <p:sldId id="357" r:id="rId16"/>
    <p:sldId id="358" r:id="rId17"/>
    <p:sldId id="359" r:id="rId18"/>
    <p:sldId id="360" r:id="rId19"/>
    <p:sldId id="28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7FA6B7-8A3D-7F1A-2CF3-C7B3C447C84F}" name="Mahmoud Abdel Hafiz" initials="MAH" userId="S::mahmoud.abdel.hafiz@cern.ch::98490b38-4a32-40b7-a932-7739c7ca5af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6B0C"/>
    <a:srgbClr val="0000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7" autoAdjust="0"/>
    <p:restoredTop sz="94686"/>
  </p:normalViewPr>
  <p:slideViewPr>
    <p:cSldViewPr snapToGrid="0" snapToObjects="1">
      <p:cViewPr varScale="1">
        <p:scale>
          <a:sx n="122" d="100"/>
          <a:sy n="122" d="100"/>
        </p:scale>
        <p:origin x="120" y="2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279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26776" y="6376767"/>
            <a:ext cx="1542289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4406" y="6376767"/>
            <a:ext cx="6572221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2759" y="6376767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24049"/>
            <a:ext cx="11376025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Pancake 1 Measurements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jp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2940800"/>
            <a:ext cx="11376025" cy="2153265"/>
          </a:xfrm>
        </p:spPr>
        <p:txBody>
          <a:bodyPr/>
          <a:lstStyle/>
          <a:p>
            <a:r>
              <a:rPr lang="en-GB" sz="4800" dirty="0" err="1"/>
              <a:t>Pancakce</a:t>
            </a:r>
            <a:r>
              <a:rPr lang="en-GB" sz="4800" dirty="0"/>
              <a:t> 1&amp;2 and Stacks 01&amp;02 measurements</a:t>
            </a:r>
            <a:br>
              <a:rPr lang="en-GB" sz="4800" dirty="0"/>
            </a:br>
            <a:br>
              <a:rPr lang="en-GB" sz="4800" dirty="0"/>
            </a:br>
            <a:r>
              <a:rPr lang="en-GB" sz="2000" dirty="0"/>
              <a:t>High-field solenoid technology for the Muon Collider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ABDEL HAFIZ Mahmoud</a:t>
            </a:r>
          </a:p>
          <a:p>
            <a:pPr algn="l"/>
            <a:r>
              <a:rPr lang="en-US" sz="1800" dirty="0"/>
              <a:t>02/08/2024</a:t>
            </a:r>
          </a:p>
        </p:txBody>
      </p:sp>
    </p:spTree>
    <p:extLst>
      <p:ext uri="{BB962C8B-B14F-4D97-AF65-F5344CB8AC3E}">
        <p14:creationId xmlns:p14="http://schemas.microsoft.com/office/powerpoint/2010/main" val="3890525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DB52E87-6750-B629-FC66-F42CB5BBD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Pancake </a:t>
            </a:r>
            <a:r>
              <a:rPr lang="fr-FR" dirty="0">
                <a:solidFill>
                  <a:srgbClr val="7030A0"/>
                </a:solidFill>
              </a:rPr>
              <a:t>1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0EFF0-A15F-B0CD-9CFD-E6B8D587A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88F91-B54E-C7DF-FD56-8BDD0DDFA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88AA21-1BF9-A84D-242B-A9D6748FCF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7107" y="814186"/>
            <a:ext cx="8609155" cy="476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086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DB52E87-6750-B629-FC66-F42CB5BBD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Pancake </a:t>
            </a:r>
            <a:r>
              <a:rPr lang="fr-FR" dirty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0EFF0-A15F-B0CD-9CFD-E6B8D587A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88F91-B54E-C7DF-FD56-8BDD0DDFA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734E66-B7AA-9531-9BBE-DF310D4C6C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0943"/>
          <a:stretch/>
        </p:blipFill>
        <p:spPr>
          <a:xfrm>
            <a:off x="3263957" y="598054"/>
            <a:ext cx="5146849" cy="542174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6EC52F9-A580-247F-9245-0F44B64D023B}"/>
              </a:ext>
            </a:extLst>
          </p:cNvPr>
          <p:cNvCxnSpPr>
            <a:cxnSpLocks/>
          </p:cNvCxnSpPr>
          <p:nvPr/>
        </p:nvCxnSpPr>
        <p:spPr>
          <a:xfrm flipH="1">
            <a:off x="6463323" y="1321340"/>
            <a:ext cx="34934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46D2CD2-51A5-3607-1B02-3122129AB062}"/>
              </a:ext>
            </a:extLst>
          </p:cNvPr>
          <p:cNvCxnSpPr>
            <a:cxnSpLocks/>
          </p:cNvCxnSpPr>
          <p:nvPr/>
        </p:nvCxnSpPr>
        <p:spPr>
          <a:xfrm flipH="1">
            <a:off x="7400516" y="3982478"/>
            <a:ext cx="26572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2C555E6-C1E4-8EC8-5989-99169CE8FCCF}"/>
              </a:ext>
            </a:extLst>
          </p:cNvPr>
          <p:cNvCxnSpPr>
            <a:cxnSpLocks/>
          </p:cNvCxnSpPr>
          <p:nvPr/>
        </p:nvCxnSpPr>
        <p:spPr>
          <a:xfrm flipH="1" flipV="1">
            <a:off x="6787008" y="3876970"/>
            <a:ext cx="1458223" cy="1055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2E33B4F-F5BA-5E31-0882-6DA114038635}"/>
              </a:ext>
            </a:extLst>
          </p:cNvPr>
          <p:cNvCxnSpPr>
            <a:cxnSpLocks/>
          </p:cNvCxnSpPr>
          <p:nvPr/>
        </p:nvCxnSpPr>
        <p:spPr>
          <a:xfrm flipH="1">
            <a:off x="6463323" y="4615524"/>
            <a:ext cx="35944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049E2C6-711B-0D34-493E-279CC7DF0B76}"/>
              </a:ext>
            </a:extLst>
          </p:cNvPr>
          <p:cNvCxnSpPr>
            <a:cxnSpLocks/>
          </p:cNvCxnSpPr>
          <p:nvPr/>
        </p:nvCxnSpPr>
        <p:spPr>
          <a:xfrm flipH="1">
            <a:off x="6193692" y="3437355"/>
            <a:ext cx="3864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9631B4D-2D5F-2F05-F623-04B8781D2C56}"/>
              </a:ext>
            </a:extLst>
          </p:cNvPr>
          <p:cNvSpPr txBox="1"/>
          <p:nvPr/>
        </p:nvSpPr>
        <p:spPr>
          <a:xfrm>
            <a:off x="9956800" y="995108"/>
            <a:ext cx="21608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Longer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copper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plates (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leads)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2322BE2-0366-700E-43A3-AFACBBC352E7}"/>
              </a:ext>
            </a:extLst>
          </p:cNvPr>
          <p:cNvSpPr txBox="1"/>
          <p:nvPr/>
        </p:nvSpPr>
        <p:spPr>
          <a:xfrm>
            <a:off x="10057747" y="3114189"/>
            <a:ext cx="19935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Plates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welded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copper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B18EC9-7DEE-23C2-5CCB-59F9724A9A6F}"/>
              </a:ext>
            </a:extLst>
          </p:cNvPr>
          <p:cNvSpPr txBox="1"/>
          <p:nvPr/>
        </p:nvSpPr>
        <p:spPr>
          <a:xfrm>
            <a:off x="10057747" y="3703272"/>
            <a:ext cx="19935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Voltage tape slots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dedicated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3CCBBF6-B71A-F4F0-5804-51848D73F45E}"/>
              </a:ext>
            </a:extLst>
          </p:cNvPr>
          <p:cNvSpPr txBox="1"/>
          <p:nvPr/>
        </p:nvSpPr>
        <p:spPr>
          <a:xfrm>
            <a:off x="10164153" y="4397679"/>
            <a:ext cx="199357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Copper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inner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ring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soldered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mandrel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highly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improving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joint </a:t>
            </a:r>
            <a:r>
              <a:rPr lang="fr-FR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resistance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9432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E326A4D-F587-5F5F-2605-06EB26EFB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Pancake </a:t>
            </a:r>
            <a:r>
              <a:rPr lang="fr-FR" dirty="0">
                <a:solidFill>
                  <a:schemeClr val="accent5"/>
                </a:solidFill>
              </a:rPr>
              <a:t>1</a:t>
            </a:r>
            <a:r>
              <a:rPr lang="fr-FR" dirty="0"/>
              <a:t> &amp; </a:t>
            </a:r>
            <a:r>
              <a:rPr lang="fr-FR" dirty="0">
                <a:solidFill>
                  <a:schemeClr val="accent2"/>
                </a:solidFill>
              </a:rPr>
              <a:t>2</a:t>
            </a:r>
            <a:r>
              <a:rPr lang="fr-FR" dirty="0"/>
              <a:t> – Compare IC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A4DE6F-6FA8-6CE1-E7FE-86384AC6D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7823-339F-F4A3-0792-DA8DFADEF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pic>
        <p:nvPicPr>
          <p:cNvPr id="13" name="Picture 12" descr="A graph of a curve&#10;&#10;Description automatically generated with medium confidence">
            <a:extLst>
              <a:ext uri="{FF2B5EF4-FFF2-40B4-BE49-F238E27FC236}">
                <a16:creationId xmlns:a16="http://schemas.microsoft.com/office/drawing/2014/main" id="{B27CD289-C8BC-0BC6-AB57-67BA1A8AF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8909" y="1573319"/>
            <a:ext cx="6299967" cy="4277590"/>
          </a:xfrm>
          <a:prstGeom prst="rect">
            <a:avLst/>
          </a:prstGeom>
        </p:spPr>
      </p:pic>
      <p:pic>
        <p:nvPicPr>
          <p:cNvPr id="6" name="Picture 5" descr="A graph of a pancake and a pancake&#10;&#10;Description automatically generated">
            <a:extLst>
              <a:ext uri="{FF2B5EF4-FFF2-40B4-BE49-F238E27FC236}">
                <a16:creationId xmlns:a16="http://schemas.microsoft.com/office/drawing/2014/main" id="{2861A5C6-3A8D-91BB-F25D-933C431FE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1573319"/>
            <a:ext cx="5507661" cy="41291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BACEA1A-F48F-C3A2-9AD0-D3FD46C8F616}"/>
                  </a:ext>
                </a:extLst>
              </p:cNvPr>
              <p:cNvSpPr txBox="1"/>
              <p:nvPr/>
            </p:nvSpPr>
            <p:spPr>
              <a:xfrm>
                <a:off x="5324855" y="5702491"/>
                <a:ext cx="154228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~ 65 </m:t>
                      </m:r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fr-FR" dirty="0">
                  <a:solidFill>
                    <a:schemeClr val="accent5"/>
                  </a:solidFill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BACEA1A-F48F-C3A2-9AD0-D3FD46C8F6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4855" y="5702491"/>
                <a:ext cx="1542289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24466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E326A4D-F587-5F5F-2605-06EB26EFB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Pancake </a:t>
            </a:r>
            <a:r>
              <a:rPr lang="fr-FR" dirty="0">
                <a:solidFill>
                  <a:schemeClr val="accent5"/>
                </a:solidFill>
              </a:rPr>
              <a:t>1</a:t>
            </a:r>
            <a:r>
              <a:rPr lang="fr-FR" dirty="0"/>
              <a:t> &amp; </a:t>
            </a:r>
            <a:r>
              <a:rPr lang="fr-FR" dirty="0">
                <a:solidFill>
                  <a:schemeClr val="accent2"/>
                </a:solidFill>
              </a:rPr>
              <a:t>2</a:t>
            </a:r>
            <a:r>
              <a:rPr lang="fr-FR" dirty="0"/>
              <a:t> – Compare Time constant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A4DE6F-6FA8-6CE1-E7FE-86384AC6D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7823-339F-F4A3-0792-DA8DFADEF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1FC38872-FF5E-CB83-F9D9-A37D8EF4355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3778364"/>
                  </p:ext>
                </p:extLst>
              </p:nvPr>
            </p:nvGraphicFramePr>
            <p:xfrm>
              <a:off x="7096372" y="1796981"/>
              <a:ext cx="4074630" cy="219456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358210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1358210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1358210">
                      <a:extLst>
                        <a:ext uri="{9D8B030D-6E8A-4147-A177-3AD203B41FA5}">
                          <a16:colId xmlns:a16="http://schemas.microsoft.com/office/drawing/2014/main" val="1800381041"/>
                        </a:ext>
                      </a:extLst>
                    </a:gridCol>
                  </a:tblGrid>
                  <a:tr h="31158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𝝉</m:t>
                                </m:r>
                                <m:r>
                                  <a:rPr lang="fr-FR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  <m:r>
                                  <a:rPr lang="fr-FR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Pancake 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553465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Charge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>
                              <a:solidFill>
                                <a:schemeClr val="bg1"/>
                              </a:solidFill>
                            </a:rPr>
                            <a:t>Discharge</a:t>
                          </a:r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4.87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4.92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10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4.70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5.05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20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4.78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5.02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4.60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4.83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1FC38872-FF5E-CB83-F9D9-A37D8EF4355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3778364"/>
                  </p:ext>
                </p:extLst>
              </p:nvPr>
            </p:nvGraphicFramePr>
            <p:xfrm>
              <a:off x="7096372" y="1796981"/>
              <a:ext cx="4074630" cy="219456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358210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1358210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1358210">
                      <a:extLst>
                        <a:ext uri="{9D8B030D-6E8A-4147-A177-3AD203B41FA5}">
                          <a16:colId xmlns:a16="http://schemas.microsoft.com/office/drawing/2014/main" val="180038104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t="-8333" r="-200897" b="-528333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Pancake 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55346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Charge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>
                              <a:solidFill>
                                <a:schemeClr val="bg1"/>
                              </a:solidFill>
                            </a:rPr>
                            <a:t>Discharge</a:t>
                          </a:r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4.87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4.92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10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4.70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5.05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20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4.78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5.02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4.60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4.83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FFB620C2-E93B-61E5-FF1E-86A2641FEE5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66727082"/>
                  </p:ext>
                </p:extLst>
              </p:nvPr>
            </p:nvGraphicFramePr>
            <p:xfrm>
              <a:off x="1850406" y="1796981"/>
              <a:ext cx="3245224" cy="219456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622612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1622612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</a:tblGrid>
                  <a:tr h="31158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𝝉</m:t>
                                </m:r>
                                <m:r>
                                  <a:rPr lang="fr-FR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  <m:r>
                                  <a:rPr lang="fr-FR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Pancake 1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553465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Charge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20 A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4.85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40 A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4.27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60 A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4.18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80 A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4.06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FFB620C2-E93B-61E5-FF1E-86A2641FEE5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66727082"/>
                  </p:ext>
                </p:extLst>
              </p:nvPr>
            </p:nvGraphicFramePr>
            <p:xfrm>
              <a:off x="1850406" y="1796981"/>
              <a:ext cx="3245224" cy="219456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622612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1622612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t="-8333" r="-100375" b="-5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Pancake 1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55346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Charge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20 A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4.85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40 A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4.27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60 A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4.18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80 A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4.06</a:t>
                          </a:r>
                        </a:p>
                      </a:txBody>
                      <a:tcPr anchor="ctr">
                        <a:solidFill>
                          <a:schemeClr val="accent5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7607243-480F-0BCA-FD09-6099E454797C}"/>
                  </a:ext>
                </a:extLst>
              </p:cNvPr>
              <p:cNvSpPr txBox="1"/>
              <p:nvPr/>
            </p:nvSpPr>
            <p:spPr>
              <a:xfrm>
                <a:off x="2493107" y="4098165"/>
                <a:ext cx="154228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~ 4.5 </m:t>
                      </m:r>
                      <m:r>
                        <a:rPr lang="fr-FR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fr-FR" dirty="0">
                  <a:solidFill>
                    <a:schemeClr val="accent5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7607243-480F-0BCA-FD09-6099E45479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3107" y="4098165"/>
                <a:ext cx="1542289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5770AAE-5A93-8BBC-BBD4-24EC0B356FDE}"/>
                  </a:ext>
                </a:extLst>
              </p:cNvPr>
              <p:cNvSpPr txBox="1"/>
              <p:nvPr/>
            </p:nvSpPr>
            <p:spPr>
              <a:xfrm>
                <a:off x="8328542" y="4098165"/>
                <a:ext cx="154228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~ 4.8 </m:t>
                      </m:r>
                      <m:r>
                        <a:rPr lang="fr-FR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fr-FR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5770AAE-5A93-8BBC-BBD4-24EC0B356F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8542" y="4098165"/>
                <a:ext cx="154228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5289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E326A4D-F587-5F5F-2605-06EB26EFB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Pancake </a:t>
            </a:r>
            <a:r>
              <a:rPr lang="fr-FR" dirty="0">
                <a:solidFill>
                  <a:schemeClr val="accent5"/>
                </a:solidFill>
              </a:rPr>
              <a:t>1 </a:t>
            </a:r>
            <a:r>
              <a:rPr lang="fr-FR" dirty="0"/>
              <a:t>– Compare Time constant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A4DE6F-6FA8-6CE1-E7FE-86384AC6D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7823-339F-F4A3-0792-DA8DFADEF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C64786-D7BC-9CEB-A52E-212B43CA18BA}"/>
              </a:ext>
            </a:extLst>
          </p:cNvPr>
          <p:cNvSpPr txBox="1"/>
          <p:nvPr/>
        </p:nvSpPr>
        <p:spPr>
          <a:xfrm>
            <a:off x="332887" y="1945783"/>
            <a:ext cx="3838605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Etching</a:t>
            </a:r>
            <a:endParaRPr lang="fr-F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Whole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pancake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drowned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iron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chloride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Cleaned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Dried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pressurized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air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Brushing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Brushed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~ 1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month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drill like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brush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A diagram of a step&#10;&#10;Description automatically generated">
            <a:extLst>
              <a:ext uri="{FF2B5EF4-FFF2-40B4-BE49-F238E27FC236}">
                <a16:creationId xmlns:a16="http://schemas.microsoft.com/office/drawing/2014/main" id="{D87DAA44-9600-66E0-03D8-BDEFA693ED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492" y="832802"/>
            <a:ext cx="7942857" cy="545714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5B6DCD3-A53A-1F34-0DAF-73A1D4D9FD2F}"/>
                  </a:ext>
                </a:extLst>
              </p:cNvPr>
              <p:cNvSpPr txBox="1"/>
              <p:nvPr/>
            </p:nvSpPr>
            <p:spPr>
              <a:xfrm>
                <a:off x="6019514" y="1587631"/>
                <a:ext cx="164904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𝜏</m:t>
                      </m:r>
                      <m:r>
                        <a:rPr lang="fr-FR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=0.34 </m:t>
                      </m:r>
                      <m:r>
                        <a:rPr lang="fr-FR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𝑠</m:t>
                      </m:r>
                    </m:oMath>
                  </m:oMathPara>
                </a14:m>
                <a:endParaRPr lang="fr-FR" b="0" dirty="0">
                  <a:solidFill>
                    <a:schemeClr val="accent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5B6DCD3-A53A-1F34-0DAF-73A1D4D9FD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514" y="1587631"/>
                <a:ext cx="164904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C477ECB-7B6F-DFB3-5E78-BFD9EF4F008E}"/>
                  </a:ext>
                </a:extLst>
              </p:cNvPr>
              <p:cNvSpPr txBox="1"/>
              <p:nvPr/>
            </p:nvSpPr>
            <p:spPr>
              <a:xfrm>
                <a:off x="8142920" y="1587631"/>
                <a:ext cx="164904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𝜏</m:t>
                      </m:r>
                      <m:r>
                        <a:rPr lang="fr-FR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=4.3 </m:t>
                      </m:r>
                      <m:r>
                        <a:rPr lang="fr-FR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𝑠</m:t>
                      </m:r>
                    </m:oMath>
                  </m:oMathPara>
                </a14:m>
                <a:endParaRPr lang="fr-FR" b="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C477ECB-7B6F-DFB3-5E78-BFD9EF4F00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2920" y="1587631"/>
                <a:ext cx="1649046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F1C1D2F-D3B4-7B11-C2AC-1FDC24730260}"/>
                  </a:ext>
                </a:extLst>
              </p:cNvPr>
              <p:cNvSpPr txBox="1"/>
              <p:nvPr/>
            </p:nvSpPr>
            <p:spPr>
              <a:xfrm>
                <a:off x="4795696" y="1587631"/>
                <a:ext cx="164904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𝜏</m:t>
                      </m:r>
                      <m:r>
                        <a:rPr lang="fr-FR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=0.14 </m:t>
                      </m:r>
                      <m:r>
                        <a:rPr lang="fr-FR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𝑠</m:t>
                      </m:r>
                    </m:oMath>
                  </m:oMathPara>
                </a14:m>
                <a:endParaRPr lang="fr-FR" b="0" dirty="0">
                  <a:solidFill>
                    <a:srgbClr val="FFC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F1C1D2F-D3B4-7B11-C2AC-1FDC247302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5696" y="1587631"/>
                <a:ext cx="164904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73965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E326A4D-F587-5F5F-2605-06EB26EFB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Pancake </a:t>
            </a:r>
            <a:r>
              <a:rPr lang="fr-FR" dirty="0">
                <a:solidFill>
                  <a:schemeClr val="accent5"/>
                </a:solidFill>
              </a:rPr>
              <a:t>1 </a:t>
            </a:r>
            <a:r>
              <a:rPr lang="fr-FR" dirty="0"/>
              <a:t>– Compare IC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A4DE6F-6FA8-6CE1-E7FE-86384AC6D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7823-339F-F4A3-0792-DA8DFADEF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C64786-D7BC-9CEB-A52E-212B43CA18BA}"/>
              </a:ext>
            </a:extLst>
          </p:cNvPr>
          <p:cNvSpPr txBox="1"/>
          <p:nvPr/>
        </p:nvSpPr>
        <p:spPr>
          <a:xfrm>
            <a:off x="286707" y="2397444"/>
            <a:ext cx="34419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Slow </a:t>
            </a:r>
            <a:r>
              <a:rPr lang="fr-F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ramp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0.02 A/s to 0.1 A/s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Cleaned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Dried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pressurized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air</a:t>
            </a:r>
          </a:p>
        </p:txBody>
      </p:sp>
      <p:pic>
        <p:nvPicPr>
          <p:cNvPr id="7" name="Picture 6" descr="A graph of a graph with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EBDA0C14-CA10-91F7-A2F1-A521C57A4A5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3936" y="774113"/>
            <a:ext cx="9047619" cy="544761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5B6DCD3-A53A-1F34-0DAF-73A1D4D9FD2F}"/>
                  </a:ext>
                </a:extLst>
              </p:cNvPr>
              <p:cNvSpPr txBox="1"/>
              <p:nvPr/>
            </p:nvSpPr>
            <p:spPr>
              <a:xfrm>
                <a:off x="7195987" y="2010045"/>
                <a:ext cx="164904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𝐼</m:t>
                      </m:r>
                      <m:r>
                        <a:rPr lang="fr-FR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=56 </m:t>
                      </m:r>
                      <m:r>
                        <a:rPr lang="fr-FR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𝐴</m:t>
                      </m:r>
                    </m:oMath>
                  </m:oMathPara>
                </a14:m>
                <a:endParaRPr lang="fr-FR" b="0" dirty="0">
                  <a:solidFill>
                    <a:schemeClr val="accent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5B6DCD3-A53A-1F34-0DAF-73A1D4D9FD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5987" y="2010045"/>
                <a:ext cx="164904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C477ECB-7B6F-DFB3-5E78-BFD9EF4F008E}"/>
                  </a:ext>
                </a:extLst>
              </p:cNvPr>
              <p:cNvSpPr txBox="1"/>
              <p:nvPr/>
            </p:nvSpPr>
            <p:spPr>
              <a:xfrm>
                <a:off x="7509873" y="3128590"/>
                <a:ext cx="164904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𝐼</m:t>
                      </m:r>
                      <m:r>
                        <a:rPr lang="fr-FR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=</m:t>
                      </m:r>
                      <m:r>
                        <a:rPr lang="fr-FR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65 </m:t>
                      </m:r>
                      <m:r>
                        <a:rPr lang="fr-FR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𝐴</m:t>
                      </m:r>
                    </m:oMath>
                  </m:oMathPara>
                </a14:m>
                <a:endParaRPr lang="fr-FR" b="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C477ECB-7B6F-DFB3-5E78-BFD9EF4F00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9873" y="3128590"/>
                <a:ext cx="1649046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F1C1D2F-D3B4-7B11-C2AC-1FDC24730260}"/>
                  </a:ext>
                </a:extLst>
              </p:cNvPr>
              <p:cNvSpPr txBox="1"/>
              <p:nvPr/>
            </p:nvSpPr>
            <p:spPr>
              <a:xfrm>
                <a:off x="5592865" y="1594370"/>
                <a:ext cx="164904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𝐼</m:t>
                      </m:r>
                      <m:r>
                        <a:rPr lang="fr-FR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=38 </m:t>
                      </m:r>
                      <m:r>
                        <a:rPr lang="fr-FR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m:t>𝐴</m:t>
                      </m:r>
                    </m:oMath>
                  </m:oMathPara>
                </a14:m>
                <a:endParaRPr lang="fr-FR" b="0" dirty="0">
                  <a:solidFill>
                    <a:srgbClr val="FFC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F1C1D2F-D3B4-7B11-C2AC-1FDC247302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2865" y="1594370"/>
                <a:ext cx="164904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01266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E326A4D-F587-5F5F-2605-06EB26EFB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Pancake </a:t>
            </a:r>
            <a:r>
              <a:rPr lang="fr-FR" dirty="0">
                <a:solidFill>
                  <a:schemeClr val="accent5"/>
                </a:solidFill>
              </a:rPr>
              <a:t>1 </a:t>
            </a:r>
            <a:r>
              <a:rPr lang="fr-FR" dirty="0"/>
              <a:t>– Shape of voltage </a:t>
            </a:r>
            <a:r>
              <a:rPr lang="fr-FR" dirty="0" err="1"/>
              <a:t>during</a:t>
            </a:r>
            <a:r>
              <a:rPr lang="fr-FR" dirty="0"/>
              <a:t> </a:t>
            </a:r>
            <a:r>
              <a:rPr lang="fr-FR" dirty="0" err="1"/>
              <a:t>ramp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A4DE6F-6FA8-6CE1-E7FE-86384AC6D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7823-339F-F4A3-0792-DA8DFADEF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pic>
        <p:nvPicPr>
          <p:cNvPr id="2" name="Picture 1" descr="A graph with a line&#10;&#10;Description automatically generated">
            <a:extLst>
              <a:ext uri="{FF2B5EF4-FFF2-40B4-BE49-F238E27FC236}">
                <a16:creationId xmlns:a16="http://schemas.microsoft.com/office/drawing/2014/main" id="{12188117-EB6E-4114-5E06-F2B394155F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093" y="1439335"/>
            <a:ext cx="4682292" cy="3511720"/>
          </a:xfrm>
          <a:prstGeom prst="rect">
            <a:avLst/>
          </a:prstGeom>
        </p:spPr>
      </p:pic>
      <p:pic>
        <p:nvPicPr>
          <p:cNvPr id="8" name="Picture 7" descr="A graph with a line&#10;&#10;Description automatically generated">
            <a:extLst>
              <a:ext uri="{FF2B5EF4-FFF2-40B4-BE49-F238E27FC236}">
                <a16:creationId xmlns:a16="http://schemas.microsoft.com/office/drawing/2014/main" id="{45F9F664-C6A1-CC44-E769-B4582E6B44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0138" y="1439335"/>
            <a:ext cx="4682292" cy="35117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2E84AF9-2E12-1009-D803-F69E54958E1C}"/>
              </a:ext>
            </a:extLst>
          </p:cNvPr>
          <p:cNvSpPr txBox="1"/>
          <p:nvPr/>
        </p:nvSpPr>
        <p:spPr>
          <a:xfrm>
            <a:off x="2277115" y="5122004"/>
            <a:ext cx="1952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brushing</a:t>
            </a:r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23C8C2-F7C5-035B-4153-47FBE6377414}"/>
              </a:ext>
            </a:extLst>
          </p:cNvPr>
          <p:cNvSpPr txBox="1"/>
          <p:nvPr/>
        </p:nvSpPr>
        <p:spPr>
          <a:xfrm>
            <a:off x="8079969" y="5098228"/>
            <a:ext cx="1952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brushing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90860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E326A4D-F587-5F5F-2605-06EB26EFB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Pancake </a:t>
            </a:r>
            <a:r>
              <a:rPr lang="fr-FR" dirty="0">
                <a:solidFill>
                  <a:schemeClr val="accent2"/>
                </a:solidFill>
              </a:rPr>
              <a:t>2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/>
              <a:t>– Compare Time constant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A4DE6F-6FA8-6CE1-E7FE-86384AC6D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7823-339F-F4A3-0792-DA8DFADEF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C64786-D7BC-9CEB-A52E-212B43CA18BA}"/>
              </a:ext>
            </a:extLst>
          </p:cNvPr>
          <p:cNvSpPr txBox="1"/>
          <p:nvPr/>
        </p:nvSpPr>
        <p:spPr>
          <a:xfrm>
            <a:off x="332887" y="1008645"/>
            <a:ext cx="593664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Etching</a:t>
            </a:r>
            <a:endParaRPr lang="fr-F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Parts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protected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silicon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coating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Whole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pancake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drowned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iron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chloride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Cleaned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sodium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becarbonate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Dried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pressurized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air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Cleaned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acetone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Cleaned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Dried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pressurized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air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Content Placeholder 5">
                <a:extLst>
                  <a:ext uri="{FF2B5EF4-FFF2-40B4-BE49-F238E27FC236}">
                    <a16:creationId xmlns:a16="http://schemas.microsoft.com/office/drawing/2014/main" id="{E5C4C831-E7D5-E256-02FD-8D2887D7CADF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60480453"/>
                  </p:ext>
                </p:extLst>
              </p:nvPr>
            </p:nvGraphicFramePr>
            <p:xfrm>
              <a:off x="3742662" y="3299069"/>
              <a:ext cx="7110410" cy="292608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422082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1422082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1422082">
                      <a:extLst>
                        <a:ext uri="{9D8B030D-6E8A-4147-A177-3AD203B41FA5}">
                          <a16:colId xmlns:a16="http://schemas.microsoft.com/office/drawing/2014/main" val="1800381041"/>
                        </a:ext>
                      </a:extLst>
                    </a:gridCol>
                    <a:gridCol w="1422082">
                      <a:extLst>
                        <a:ext uri="{9D8B030D-6E8A-4147-A177-3AD203B41FA5}">
                          <a16:colId xmlns:a16="http://schemas.microsoft.com/office/drawing/2014/main" val="209644789"/>
                        </a:ext>
                      </a:extLst>
                    </a:gridCol>
                    <a:gridCol w="1422082">
                      <a:extLst>
                        <a:ext uri="{9D8B030D-6E8A-4147-A177-3AD203B41FA5}">
                          <a16:colId xmlns:a16="http://schemas.microsoft.com/office/drawing/2014/main" val="1079660222"/>
                        </a:ext>
                      </a:extLst>
                    </a:gridCol>
                  </a:tblGrid>
                  <a:tr h="31158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𝝉</m:t>
                                </m:r>
                                <m:r>
                                  <a:rPr lang="fr-FR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𝒎𝒔</m:t>
                                </m:r>
                                <m:r>
                                  <a:rPr lang="fr-FR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Pancake 2 </a:t>
                          </a:r>
                          <a:r>
                            <a:rPr lang="fr-FR" dirty="0" err="1">
                              <a:solidFill>
                                <a:schemeClr val="bg1"/>
                              </a:solidFill>
                            </a:rPr>
                            <a:t>after</a:t>
                          </a:r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fr-FR" dirty="0" err="1">
                              <a:solidFill>
                                <a:schemeClr val="bg1"/>
                              </a:solidFill>
                            </a:rPr>
                            <a:t>etching</a:t>
                          </a:r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553465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Charge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>
                              <a:solidFill>
                                <a:schemeClr val="bg1"/>
                              </a:solidFill>
                            </a:rPr>
                            <a:t>Discharge</a:t>
                          </a:r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Charge 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>
                              <a:solidFill>
                                <a:schemeClr val="bg1"/>
                              </a:solidFill>
                            </a:rPr>
                            <a:t>Discharge</a:t>
                          </a:r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 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41.8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28.2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42.2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29.8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10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40.6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51.4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20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30.4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43.1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30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36.4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40.7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34.1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41.1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50.4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45.4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44.8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41.2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8389827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51.8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50.5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4897015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" name="Content Placeholder 5">
                <a:extLst>
                  <a:ext uri="{FF2B5EF4-FFF2-40B4-BE49-F238E27FC236}">
                    <a16:creationId xmlns:a16="http://schemas.microsoft.com/office/drawing/2014/main" id="{E5C4C831-E7D5-E256-02FD-8D2887D7CADF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60480453"/>
                  </p:ext>
                </p:extLst>
              </p:nvPr>
            </p:nvGraphicFramePr>
            <p:xfrm>
              <a:off x="3742662" y="3299069"/>
              <a:ext cx="7110410" cy="292608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422082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1422082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1422082">
                      <a:extLst>
                        <a:ext uri="{9D8B030D-6E8A-4147-A177-3AD203B41FA5}">
                          <a16:colId xmlns:a16="http://schemas.microsoft.com/office/drawing/2014/main" val="1800381041"/>
                        </a:ext>
                      </a:extLst>
                    </a:gridCol>
                    <a:gridCol w="1422082">
                      <a:extLst>
                        <a:ext uri="{9D8B030D-6E8A-4147-A177-3AD203B41FA5}">
                          <a16:colId xmlns:a16="http://schemas.microsoft.com/office/drawing/2014/main" val="209644789"/>
                        </a:ext>
                      </a:extLst>
                    </a:gridCol>
                    <a:gridCol w="1422082">
                      <a:extLst>
                        <a:ext uri="{9D8B030D-6E8A-4147-A177-3AD203B41FA5}">
                          <a16:colId xmlns:a16="http://schemas.microsoft.com/office/drawing/2014/main" val="107966022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t="-8333" r="-400000" b="-726667"/>
                          </a:stretch>
                        </a:blipFill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Pancake 2 </a:t>
                          </a:r>
                          <a:r>
                            <a:rPr lang="fr-FR" dirty="0" err="1">
                              <a:solidFill>
                                <a:schemeClr val="bg1"/>
                              </a:solidFill>
                            </a:rPr>
                            <a:t>after</a:t>
                          </a:r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fr-FR" dirty="0" err="1">
                              <a:solidFill>
                                <a:schemeClr val="bg1"/>
                              </a:solidFill>
                            </a:rPr>
                            <a:t>etching</a:t>
                          </a:r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55346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Charge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>
                              <a:solidFill>
                                <a:schemeClr val="bg1"/>
                              </a:solidFill>
                            </a:rPr>
                            <a:t>Discharge</a:t>
                          </a:r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Charge 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>
                              <a:solidFill>
                                <a:schemeClr val="bg1"/>
                              </a:solidFill>
                            </a:rPr>
                            <a:t>Discharge</a:t>
                          </a:r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 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41.8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28.2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42.2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29.8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10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40.6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51.4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20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30.4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43.1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30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36.4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40.7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34.1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41.1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50.4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45.4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44.8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41.2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838982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51.8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50.5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4897015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D43DFE49-6699-7474-4957-931C99D070E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76680081"/>
                  </p:ext>
                </p:extLst>
              </p:nvPr>
            </p:nvGraphicFramePr>
            <p:xfrm>
              <a:off x="6176657" y="977107"/>
              <a:ext cx="4074630" cy="219456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358210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1358210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1358210">
                      <a:extLst>
                        <a:ext uri="{9D8B030D-6E8A-4147-A177-3AD203B41FA5}">
                          <a16:colId xmlns:a16="http://schemas.microsoft.com/office/drawing/2014/main" val="1800381041"/>
                        </a:ext>
                      </a:extLst>
                    </a:gridCol>
                  </a:tblGrid>
                  <a:tr h="31158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𝝉</m:t>
                                </m:r>
                                <m:r>
                                  <a:rPr lang="fr-FR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  <m:r>
                                  <a:rPr lang="fr-FR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Pancake 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553465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Charge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>
                              <a:solidFill>
                                <a:schemeClr val="bg1"/>
                              </a:solidFill>
                            </a:rPr>
                            <a:t>Discharge</a:t>
                          </a:r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4.87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4.92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10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4.70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5.05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20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4.78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5.02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3115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4.60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4.83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D43DFE49-6699-7474-4957-931C99D070E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76680081"/>
                  </p:ext>
                </p:extLst>
              </p:nvPr>
            </p:nvGraphicFramePr>
            <p:xfrm>
              <a:off x="6176657" y="977107"/>
              <a:ext cx="4074630" cy="219456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358210">
                      <a:extLst>
                        <a:ext uri="{9D8B030D-6E8A-4147-A177-3AD203B41FA5}">
                          <a16:colId xmlns:a16="http://schemas.microsoft.com/office/drawing/2014/main" val="2700954503"/>
                        </a:ext>
                      </a:extLst>
                    </a:gridCol>
                    <a:gridCol w="1358210">
                      <a:extLst>
                        <a:ext uri="{9D8B030D-6E8A-4147-A177-3AD203B41FA5}">
                          <a16:colId xmlns:a16="http://schemas.microsoft.com/office/drawing/2014/main" val="456063658"/>
                        </a:ext>
                      </a:extLst>
                    </a:gridCol>
                    <a:gridCol w="1358210">
                      <a:extLst>
                        <a:ext uri="{9D8B030D-6E8A-4147-A177-3AD203B41FA5}">
                          <a16:colId xmlns:a16="http://schemas.microsoft.com/office/drawing/2014/main" val="180038104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t="-8333" r="-200897" b="-526667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Pancake 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55346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Charge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>
                              <a:solidFill>
                                <a:schemeClr val="bg1"/>
                              </a:solidFill>
                            </a:rPr>
                            <a:t>Discharge</a:t>
                          </a:r>
                          <a:endParaRPr lang="fr-FR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151851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4.87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4.92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008339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10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4.70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5.05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400002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20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4.78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5.02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79546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50 A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4.60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solidFill>
                                <a:schemeClr val="bg1"/>
                              </a:solidFill>
                            </a:rPr>
                            <a:t>4.83</a:t>
                          </a: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448795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1AAB4D0-F039-B365-6192-4C9895B68811}"/>
                  </a:ext>
                </a:extLst>
              </p:cNvPr>
              <p:cNvSpPr txBox="1"/>
              <p:nvPr/>
            </p:nvSpPr>
            <p:spPr>
              <a:xfrm>
                <a:off x="10141708" y="1889721"/>
                <a:ext cx="154228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~ 4.8 </m:t>
                      </m:r>
                      <m:r>
                        <a:rPr lang="fr-FR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fr-FR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1AAB4D0-F039-B365-6192-4C9895B688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41708" y="1889721"/>
                <a:ext cx="1542289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405F8F3-2E4D-B14C-A02B-1D391D7D37F2}"/>
                  </a:ext>
                </a:extLst>
              </p:cNvPr>
              <p:cNvSpPr txBox="1"/>
              <p:nvPr/>
            </p:nvSpPr>
            <p:spPr>
              <a:xfrm>
                <a:off x="10777330" y="4540113"/>
                <a:ext cx="154228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&lt;40 </m:t>
                      </m:r>
                      <m:r>
                        <a:rPr lang="fr-FR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𝑚𝑠</m:t>
                      </m:r>
                    </m:oMath>
                  </m:oMathPara>
                </a14:m>
                <a:endParaRPr lang="fr-FR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405F8F3-2E4D-B14C-A02B-1D391D7D37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77330" y="4540113"/>
                <a:ext cx="154228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201419EC-5230-1E56-B4D7-BE5A41CA71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709" t="18006" r="12494" b="26268"/>
          <a:stretch/>
        </p:blipFill>
        <p:spPr>
          <a:xfrm>
            <a:off x="658585" y="3348507"/>
            <a:ext cx="2715507" cy="273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5634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E326A4D-F587-5F5F-2605-06EB26EFB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Pancake </a:t>
            </a:r>
            <a:r>
              <a:rPr lang="fr-FR" dirty="0">
                <a:solidFill>
                  <a:schemeClr val="accent2"/>
                </a:solidFill>
              </a:rPr>
              <a:t>2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/>
              <a:t>– Compare IC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A4DE6F-6FA8-6CE1-E7FE-86384AC6D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7823-339F-F4A3-0792-DA8DFADEF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pic>
        <p:nvPicPr>
          <p:cNvPr id="13" name="Picture 12" descr="A graph of a graph&#10;&#10;Description automatically generated">
            <a:extLst>
              <a:ext uri="{FF2B5EF4-FFF2-40B4-BE49-F238E27FC236}">
                <a16:creationId xmlns:a16="http://schemas.microsoft.com/office/drawing/2014/main" id="{BA6DF315-6265-DA6A-8316-887714D23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32" y="1216638"/>
            <a:ext cx="5899630" cy="442472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79976D9-F974-30A7-A95F-E0C987C36627}"/>
              </a:ext>
            </a:extLst>
          </p:cNvPr>
          <p:cNvSpPr txBox="1"/>
          <p:nvPr/>
        </p:nvSpPr>
        <p:spPr>
          <a:xfrm>
            <a:off x="7400516" y="1439335"/>
            <a:ext cx="20909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i="1" dirty="0"/>
              <a:t>Post </a:t>
            </a:r>
            <a:r>
              <a:rPr lang="fr-FR" i="1" dirty="0" err="1"/>
              <a:t>treatment</a:t>
            </a:r>
            <a:r>
              <a:rPr lang="fr-FR" i="1" dirty="0"/>
              <a:t> to </a:t>
            </a:r>
            <a:r>
              <a:rPr lang="fr-FR" i="1" dirty="0" err="1"/>
              <a:t>be</a:t>
            </a:r>
            <a:r>
              <a:rPr lang="fr-FR" i="1" dirty="0"/>
              <a:t> </a:t>
            </a:r>
            <a:r>
              <a:rPr lang="fr-FR" i="1" dirty="0" err="1"/>
              <a:t>continued</a:t>
            </a:r>
            <a:r>
              <a:rPr lang="fr-FR" i="1" dirty="0"/>
              <a:t> …</a:t>
            </a:r>
          </a:p>
        </p:txBody>
      </p:sp>
    </p:spTree>
    <p:extLst>
      <p:ext uri="{BB962C8B-B14F-4D97-AF65-F5344CB8AC3E}">
        <p14:creationId xmlns:p14="http://schemas.microsoft.com/office/powerpoint/2010/main" val="25937367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4B8E28-79F8-F9B2-FE8F-503645AB5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Stacks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DF85E-BE23-84CA-82E0-F8B4B2C18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24/05/2024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566707-41AF-174D-5484-55DA80404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1st pancake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C6CC1-3A3D-1CD7-8434-E045F7600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DC4F18E-A8D5-9E5B-BBBB-5E73864333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887" t="40680" r="13077" b="40000"/>
          <a:stretch/>
        </p:blipFill>
        <p:spPr>
          <a:xfrm>
            <a:off x="2776722" y="373593"/>
            <a:ext cx="3184509" cy="163840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306ADD9-2DB6-7528-082A-516C92D067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747" t="43401" r="23958" b="23538"/>
          <a:stretch/>
        </p:blipFill>
        <p:spPr>
          <a:xfrm>
            <a:off x="9938939" y="209527"/>
            <a:ext cx="1670180" cy="226733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1D55390-5366-EEED-B000-70AA2AC1D8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042" t="31773" r="33777" b="51206"/>
          <a:stretch/>
        </p:blipFill>
        <p:spPr>
          <a:xfrm>
            <a:off x="6607984" y="373593"/>
            <a:ext cx="1935805" cy="1167319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706A5DD-31B7-ABC6-4A10-BB38AB283F08}"/>
              </a:ext>
            </a:extLst>
          </p:cNvPr>
          <p:cNvCxnSpPr>
            <a:cxnSpLocks/>
          </p:cNvCxnSpPr>
          <p:nvPr/>
        </p:nvCxnSpPr>
        <p:spPr>
          <a:xfrm flipV="1">
            <a:off x="5584017" y="887531"/>
            <a:ext cx="2011443" cy="13635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1E8A58C-7D34-76A3-2A5F-1FB1C83450B1}"/>
              </a:ext>
            </a:extLst>
          </p:cNvPr>
          <p:cNvCxnSpPr>
            <a:cxnSpLocks/>
          </p:cNvCxnSpPr>
          <p:nvPr/>
        </p:nvCxnSpPr>
        <p:spPr>
          <a:xfrm flipV="1">
            <a:off x="7718680" y="1007548"/>
            <a:ext cx="0" cy="8290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8F1F016-9812-CD5F-28F9-C98799AE6096}"/>
              </a:ext>
            </a:extLst>
          </p:cNvPr>
          <p:cNvCxnSpPr>
            <a:cxnSpLocks/>
          </p:cNvCxnSpPr>
          <p:nvPr/>
        </p:nvCxnSpPr>
        <p:spPr>
          <a:xfrm flipV="1">
            <a:off x="10432776" y="1439335"/>
            <a:ext cx="0" cy="11359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CBF01845-2851-1924-D5A6-0CE010261903}"/>
              </a:ext>
            </a:extLst>
          </p:cNvPr>
          <p:cNvSpPr txBox="1"/>
          <p:nvPr/>
        </p:nvSpPr>
        <p:spPr>
          <a:xfrm>
            <a:off x="3781295" y="2070969"/>
            <a:ext cx="15835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Stack </a:t>
            </a:r>
            <a:r>
              <a:rPr lang="en-GB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01</a:t>
            </a:r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 &amp; </a:t>
            </a:r>
            <a:r>
              <a:rPr lang="en-GB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02</a:t>
            </a:r>
          </a:p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132 tapes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8BEC8A6-31C8-6DC8-C612-010B9FA2DAD0}"/>
              </a:ext>
            </a:extLst>
          </p:cNvPr>
          <p:cNvSpPr txBox="1"/>
          <p:nvPr/>
        </p:nvSpPr>
        <p:spPr>
          <a:xfrm>
            <a:off x="6284820" y="1908756"/>
            <a:ext cx="28788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Stack soldered to copper plate with </a:t>
            </a:r>
            <a:r>
              <a:rPr lang="en-GB" dirty="0" err="1">
                <a:latin typeface="Times" panose="02020603050405020304" pitchFamily="18" charset="0"/>
                <a:cs typeface="Times" panose="02020603050405020304" pitchFamily="18" charset="0"/>
              </a:rPr>
              <a:t>BiSn</a:t>
            </a:r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 solder (melting temperature 137°C)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B033250-ACD9-C799-E5AA-3D632359D658}"/>
              </a:ext>
            </a:extLst>
          </p:cNvPr>
          <p:cNvSpPr txBox="1"/>
          <p:nvPr/>
        </p:nvSpPr>
        <p:spPr>
          <a:xfrm>
            <a:off x="9338556" y="2554714"/>
            <a:ext cx="269614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4 insulating screws to apply small pressure and prevent from delamination</a:t>
            </a:r>
          </a:p>
          <a:p>
            <a:pPr algn="ctr"/>
            <a:endParaRPr lang="en-GB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en-GB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Stack 02 showed that screws are unnecessary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0745D5F6-7ADB-E4BB-B49D-234C8239F6D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9184" r="16024" b="8844"/>
          <a:stretch/>
        </p:blipFill>
        <p:spPr>
          <a:xfrm>
            <a:off x="1143746" y="2554713"/>
            <a:ext cx="2338359" cy="3562909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76FE2FE-A4AA-27BE-0E0A-7A41B22DB2BE}"/>
              </a:ext>
            </a:extLst>
          </p:cNvPr>
          <p:cNvCxnSpPr>
            <a:cxnSpLocks/>
          </p:cNvCxnSpPr>
          <p:nvPr/>
        </p:nvCxnSpPr>
        <p:spPr>
          <a:xfrm flipH="1">
            <a:off x="2650144" y="5889946"/>
            <a:ext cx="2933873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70B89E36-3CCF-6F50-2876-01C1239829B4}"/>
              </a:ext>
            </a:extLst>
          </p:cNvPr>
          <p:cNvCxnSpPr>
            <a:cxnSpLocks/>
          </p:cNvCxnSpPr>
          <p:nvPr/>
        </p:nvCxnSpPr>
        <p:spPr>
          <a:xfrm flipH="1">
            <a:off x="2447909" y="4045595"/>
            <a:ext cx="2933873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FBF675AD-AC92-A9E6-B9CD-DDE1FB7E6082}"/>
              </a:ext>
            </a:extLst>
          </p:cNvPr>
          <p:cNvSpPr txBox="1"/>
          <p:nvPr/>
        </p:nvSpPr>
        <p:spPr>
          <a:xfrm>
            <a:off x="5584017" y="5705280"/>
            <a:ext cx="1984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Magnetic stirrer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1317238-FB55-7FF7-B20A-30D0E7A1FCA6}"/>
                  </a:ext>
                </a:extLst>
              </p:cNvPr>
              <p:cNvSpPr txBox="1"/>
              <p:nvPr/>
            </p:nvSpPr>
            <p:spPr>
              <a:xfrm>
                <a:off x="5381782" y="3871419"/>
                <a:ext cx="4704610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latin typeface="Times" panose="02020603050405020304" pitchFamily="18" charset="0"/>
                    <a:cs typeface="Times" panose="02020603050405020304" pitchFamily="18" charset="0"/>
                  </a:rPr>
                  <a:t>   Ohmmeter self-resistance 40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cs typeface="Times" panose="02020603050405020304" pitchFamily="18" charset="0"/>
                      </a:rPr>
                      <m:t>μΩ</m:t>
                    </m:r>
                  </m:oMath>
                </a14:m>
                <a:endParaRPr lang="en-GB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endParaRPr lang="en-GB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  <a:p>
                <a:r>
                  <a:rPr lang="en-GB" i="1" dirty="0">
                    <a:solidFill>
                      <a:srgbClr val="FF0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Crocodile plug for stack 01</a:t>
                </a:r>
              </a:p>
              <a:p>
                <a:r>
                  <a:rPr lang="en-GB" i="1" dirty="0">
                    <a:solidFill>
                      <a:srgbClr val="00B05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Soldered voltage tape for stack 02</a:t>
                </a:r>
              </a:p>
            </p:txBody>
          </p:sp>
        </mc:Choice>
        <mc:Fallback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1317238-FB55-7FF7-B20A-30D0E7A1FC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1782" y="3871419"/>
                <a:ext cx="4704610" cy="1200329"/>
              </a:xfrm>
              <a:prstGeom prst="rect">
                <a:avLst/>
              </a:prstGeom>
              <a:blipFill>
                <a:blip r:embed="rId6"/>
                <a:stretch>
                  <a:fillRect l="-1166" t="-2538" b="-71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6452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BFBEC8-9517-3947-DA71-33024B5BE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00B050"/>
                </a:solidFill>
              </a:rPr>
              <a:t>Stack 02 </a:t>
            </a:r>
            <a:r>
              <a:rPr lang="fr-FR" dirty="0"/>
              <a:t>– </a:t>
            </a:r>
            <a:r>
              <a:rPr lang="fr-FR" dirty="0" err="1"/>
              <a:t>resistance</a:t>
            </a:r>
            <a:r>
              <a:rPr lang="fr-FR" dirty="0"/>
              <a:t> </a:t>
            </a:r>
            <a:r>
              <a:rPr lang="fr-FR" dirty="0" err="1"/>
              <a:t>before</a:t>
            </a:r>
            <a:r>
              <a:rPr lang="fr-FR" dirty="0"/>
              <a:t> </a:t>
            </a:r>
            <a:r>
              <a:rPr lang="fr-FR" dirty="0" err="1"/>
              <a:t>etching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4BF96-BE88-AD9C-2F0C-62AD31CAA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E09D91-7C23-3E07-4E2E-25D91DCBC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50B2BB-287F-C7B1-0439-E400145A2F2E}"/>
              </a:ext>
            </a:extLst>
          </p:cNvPr>
          <p:cNvSpPr txBox="1"/>
          <p:nvPr/>
        </p:nvSpPr>
        <p:spPr>
          <a:xfrm>
            <a:off x="1020388" y="1156382"/>
            <a:ext cx="35872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Resistance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mesured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etching</a:t>
            </a:r>
            <a:endParaRPr lang="fr-FR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60E4B2-BE98-414A-47D5-48FA3D0177E2}"/>
              </a:ext>
            </a:extLst>
          </p:cNvPr>
          <p:cNvSpPr txBox="1"/>
          <p:nvPr/>
        </p:nvSpPr>
        <p:spPr>
          <a:xfrm>
            <a:off x="7537027" y="1906373"/>
            <a:ext cx="15757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LN</a:t>
            </a:r>
            <a:endParaRPr lang="fr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AE3E6DA-10C5-5199-B798-A7B7DF0624F7}"/>
              </a:ext>
            </a:extLst>
          </p:cNvPr>
          <p:cNvSpPr/>
          <p:nvPr/>
        </p:nvSpPr>
        <p:spPr>
          <a:xfrm>
            <a:off x="1391139" y="1808667"/>
            <a:ext cx="226646" cy="3240071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A9DFBEA-E9B8-1ECA-DE61-C63ED1E8B3CA}"/>
              </a:ext>
            </a:extLst>
          </p:cNvPr>
          <p:cNvSpPr/>
          <p:nvPr/>
        </p:nvSpPr>
        <p:spPr>
          <a:xfrm>
            <a:off x="4114405" y="1817903"/>
            <a:ext cx="383703" cy="3240071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6" name="Picture 5" descr="A graph with blue dots&#10;&#10;Description automatically generated">
            <a:extLst>
              <a:ext uri="{FF2B5EF4-FFF2-40B4-BE49-F238E27FC236}">
                <a16:creationId xmlns:a16="http://schemas.microsoft.com/office/drawing/2014/main" id="{E1789AEE-90D7-E4D8-F973-1839CF7E253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600" y="1439335"/>
            <a:ext cx="5542386" cy="415679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9057F12-E977-F0CE-7686-9B65AFA28445}"/>
              </a:ext>
            </a:extLst>
          </p:cNvPr>
          <p:cNvSpPr/>
          <p:nvPr/>
        </p:nvSpPr>
        <p:spPr>
          <a:xfrm>
            <a:off x="6777543" y="1755084"/>
            <a:ext cx="643643" cy="67191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8A1CBF-DF7B-DBD7-F298-0CA4C70CB888}"/>
              </a:ext>
            </a:extLst>
          </p:cNvPr>
          <p:cNvSpPr txBox="1"/>
          <p:nvPr/>
        </p:nvSpPr>
        <p:spPr>
          <a:xfrm>
            <a:off x="5961316" y="3538719"/>
            <a:ext cx="561326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here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a </a:t>
            </a:r>
            <a:r>
              <a:rPr lang="fr-F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reliability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2 points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Please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consider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evolution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F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resistance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584100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BB2241F-DE8D-0ADF-580E-C6770CCEB980}"/>
              </a:ext>
            </a:extLst>
          </p:cNvPr>
          <p:cNvSpPr txBox="1"/>
          <p:nvPr/>
        </p:nvSpPr>
        <p:spPr>
          <a:xfrm>
            <a:off x="5103816" y="5583468"/>
            <a:ext cx="19843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Program shut down for a few minutes</a:t>
            </a:r>
          </a:p>
        </p:txBody>
      </p:sp>
      <p:pic>
        <p:nvPicPr>
          <p:cNvPr id="28" name="Picture 27" descr="A graph of a line&#10;&#10;Description automatically generated with medium confidence">
            <a:extLst>
              <a:ext uri="{FF2B5EF4-FFF2-40B4-BE49-F238E27FC236}">
                <a16:creationId xmlns:a16="http://schemas.microsoft.com/office/drawing/2014/main" id="{1F2C0BC7-D3BA-3295-BB9A-837F0FC2530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35878" y="885914"/>
            <a:ext cx="6770349" cy="470775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9DD97C6-38D0-9303-379A-C031A3DF0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Stack 01 </a:t>
            </a:r>
            <a:r>
              <a:rPr lang="fr-FR" dirty="0"/>
              <a:t>–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transverse </a:t>
            </a:r>
            <a:r>
              <a:rPr lang="fr-FR" dirty="0" err="1"/>
              <a:t>resistance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the </a:t>
            </a:r>
            <a:r>
              <a:rPr lang="fr-FR" dirty="0" err="1"/>
              <a:t>etching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C3265-637E-9F28-699C-7CB7EC2C9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8A32E-9CFD-2892-6B95-3D40EEC6D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1st pancake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949FBB-7949-3DE2-00D7-C544D9122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0D4F888-FADB-4336-2C95-78FD4FE06549}"/>
              </a:ext>
            </a:extLst>
          </p:cNvPr>
          <p:cNvCxnSpPr>
            <a:cxnSpLocks/>
          </p:cNvCxnSpPr>
          <p:nvPr/>
        </p:nvCxnSpPr>
        <p:spPr>
          <a:xfrm>
            <a:off x="6243344" y="995423"/>
            <a:ext cx="0" cy="4680852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6BE93C5-3DCC-5A97-7EBF-DE0166B3C124}"/>
              </a:ext>
            </a:extLst>
          </p:cNvPr>
          <p:cNvSpPr txBox="1"/>
          <p:nvPr/>
        </p:nvSpPr>
        <p:spPr>
          <a:xfrm>
            <a:off x="2097920" y="5598211"/>
            <a:ext cx="1984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Part 1</a:t>
            </a:r>
          </a:p>
        </p:txBody>
      </p:sp>
      <p:pic>
        <p:nvPicPr>
          <p:cNvPr id="18" name="Picture 17" descr="A graph with a line&#10;&#10;Description automatically generated">
            <a:extLst>
              <a:ext uri="{FF2B5EF4-FFF2-40B4-BE49-F238E27FC236}">
                <a16:creationId xmlns:a16="http://schemas.microsoft.com/office/drawing/2014/main" id="{D6AB759E-0CD3-B981-FAE6-C2A19EC9C30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50281" y="684725"/>
            <a:ext cx="6520949" cy="4898743"/>
          </a:xfrm>
          <a:prstGeom prst="rect">
            <a:avLst/>
          </a:prstGeom>
        </p:spPr>
      </p:pic>
      <p:pic>
        <p:nvPicPr>
          <p:cNvPr id="9" name="Picture 8" descr="A blue line graph with numbers&#10;&#10;Description automatically generated">
            <a:extLst>
              <a:ext uri="{FF2B5EF4-FFF2-40B4-BE49-F238E27FC236}">
                <a16:creationId xmlns:a16="http://schemas.microsoft.com/office/drawing/2014/main" id="{46954F51-9281-DCEE-FFAD-7AA741EC951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74" t="4004" r="4057"/>
          <a:stretch/>
        </p:blipFill>
        <p:spPr>
          <a:xfrm>
            <a:off x="1148085" y="1148648"/>
            <a:ext cx="3799836" cy="270685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00A2078E-D006-4917-CA45-EB19384689F9}"/>
              </a:ext>
            </a:extLst>
          </p:cNvPr>
          <p:cNvSpPr/>
          <p:nvPr/>
        </p:nvSpPr>
        <p:spPr>
          <a:xfrm>
            <a:off x="751843" y="3991020"/>
            <a:ext cx="4937757" cy="10657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E446F23-6F25-A776-0076-42EFDE9A298A}"/>
              </a:ext>
            </a:extLst>
          </p:cNvPr>
          <p:cNvCxnSpPr>
            <a:cxnSpLocks/>
          </p:cNvCxnSpPr>
          <p:nvPr/>
        </p:nvCxnSpPr>
        <p:spPr>
          <a:xfrm>
            <a:off x="4955541" y="1129598"/>
            <a:ext cx="734059" cy="286142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71AC617-3F5C-8AD1-29AC-9FBFB9154B9E}"/>
              </a:ext>
            </a:extLst>
          </p:cNvPr>
          <p:cNvCxnSpPr>
            <a:cxnSpLocks/>
          </p:cNvCxnSpPr>
          <p:nvPr/>
        </p:nvCxnSpPr>
        <p:spPr>
          <a:xfrm flipV="1">
            <a:off x="756015" y="1129598"/>
            <a:ext cx="384450" cy="285925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4B68EED7-6A25-07F1-888F-B8CF324C1A52}"/>
              </a:ext>
            </a:extLst>
          </p:cNvPr>
          <p:cNvSpPr/>
          <p:nvPr/>
        </p:nvSpPr>
        <p:spPr>
          <a:xfrm>
            <a:off x="6497438" y="1437978"/>
            <a:ext cx="311991" cy="3113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326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a line&#10;&#10;Description automatically generated with medium confidence">
            <a:extLst>
              <a:ext uri="{FF2B5EF4-FFF2-40B4-BE49-F238E27FC236}">
                <a16:creationId xmlns:a16="http://schemas.microsoft.com/office/drawing/2014/main" id="{18CF7312-285E-FC08-EA61-AD6EAC9FF00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863" y="1680308"/>
            <a:ext cx="6324760" cy="439791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3BFBEC8-9517-3947-DA71-33024B5BE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Stack </a:t>
            </a:r>
            <a:r>
              <a:rPr lang="fr-FR">
                <a:solidFill>
                  <a:srgbClr val="FF0000"/>
                </a:solidFill>
              </a:rPr>
              <a:t>01</a:t>
            </a:r>
            <a:r>
              <a:rPr lang="fr-FR"/>
              <a:t> &amp; </a:t>
            </a:r>
            <a:r>
              <a:rPr lang="fr-FR">
                <a:solidFill>
                  <a:srgbClr val="00B050"/>
                </a:solidFill>
              </a:rPr>
              <a:t>02</a:t>
            </a:r>
            <a:r>
              <a:rPr lang="fr-FR"/>
              <a:t> – resistance during etching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4BF96-BE88-AD9C-2F0C-62AD31CAA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E09D91-7C23-3E07-4E2E-25D91DCBC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pic>
        <p:nvPicPr>
          <p:cNvPr id="16" name="Picture 15" descr="A blue line graph with white text&#10;&#10;Description automatically generated">
            <a:extLst>
              <a:ext uri="{FF2B5EF4-FFF2-40B4-BE49-F238E27FC236}">
                <a16:creationId xmlns:a16="http://schemas.microsoft.com/office/drawing/2014/main" id="{3548264F-B44D-BA52-BA3C-392D600D21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5792" y="1736720"/>
            <a:ext cx="5790214" cy="434266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C60E4B2-BE98-414A-47D5-48FA3D0177E2}"/>
              </a:ext>
            </a:extLst>
          </p:cNvPr>
          <p:cNvSpPr txBox="1"/>
          <p:nvPr/>
        </p:nvSpPr>
        <p:spPr>
          <a:xfrm>
            <a:off x="9022072" y="1495642"/>
            <a:ext cx="11224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Stack 02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A1FE1DB-5514-BF0B-39FC-8DA3E53035B8}"/>
              </a:ext>
            </a:extLst>
          </p:cNvPr>
          <p:cNvSpPr/>
          <p:nvPr/>
        </p:nvSpPr>
        <p:spPr>
          <a:xfrm>
            <a:off x="6713169" y="1910066"/>
            <a:ext cx="311991" cy="31131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C33CC04-6E31-3496-1601-FCA996AA6F38}"/>
              </a:ext>
            </a:extLst>
          </p:cNvPr>
          <p:cNvSpPr/>
          <p:nvPr/>
        </p:nvSpPr>
        <p:spPr>
          <a:xfrm>
            <a:off x="614149" y="2174483"/>
            <a:ext cx="311991" cy="3113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4A78E7-C408-A6A4-FDF0-88D5DB24E83D}"/>
              </a:ext>
            </a:extLst>
          </p:cNvPr>
          <p:cNvSpPr txBox="1"/>
          <p:nvPr/>
        </p:nvSpPr>
        <p:spPr>
          <a:xfrm>
            <a:off x="2740040" y="1495642"/>
            <a:ext cx="1066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Stack 01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812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BFBEC8-9517-3947-DA71-33024B5BE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Stack </a:t>
            </a:r>
            <a:r>
              <a:rPr lang="fr-FR" dirty="0">
                <a:solidFill>
                  <a:srgbClr val="FF0000"/>
                </a:solidFill>
              </a:rPr>
              <a:t>01</a:t>
            </a:r>
            <a:r>
              <a:rPr lang="fr-FR" dirty="0"/>
              <a:t> &amp; </a:t>
            </a:r>
            <a:r>
              <a:rPr lang="fr-FR" dirty="0">
                <a:solidFill>
                  <a:srgbClr val="00B050"/>
                </a:solidFill>
              </a:rPr>
              <a:t>02</a:t>
            </a:r>
            <a:r>
              <a:rPr lang="fr-FR" dirty="0"/>
              <a:t> – cycles </a:t>
            </a:r>
            <a:r>
              <a:rPr lang="fr-FR" dirty="0" err="1"/>
              <a:t>after</a:t>
            </a:r>
            <a:r>
              <a:rPr lang="fr-FR" dirty="0"/>
              <a:t> </a:t>
            </a:r>
            <a:r>
              <a:rPr lang="fr-FR" dirty="0" err="1"/>
              <a:t>etching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4BF96-BE88-AD9C-2F0C-62AD31CAA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E09D91-7C23-3E07-4E2E-25D91DCBC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60E4B2-BE98-414A-47D5-48FA3D0177E2}"/>
              </a:ext>
            </a:extLst>
          </p:cNvPr>
          <p:cNvSpPr txBox="1"/>
          <p:nvPr/>
        </p:nvSpPr>
        <p:spPr>
          <a:xfrm>
            <a:off x="8986086" y="1580044"/>
            <a:ext cx="11224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Stack 02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A1FE1DB-5514-BF0B-39FC-8DA3E53035B8}"/>
              </a:ext>
            </a:extLst>
          </p:cNvPr>
          <p:cNvSpPr/>
          <p:nvPr/>
        </p:nvSpPr>
        <p:spPr>
          <a:xfrm>
            <a:off x="7085713" y="1957797"/>
            <a:ext cx="383702" cy="3693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4A78E7-C408-A6A4-FDF0-88D5DB24E83D}"/>
              </a:ext>
            </a:extLst>
          </p:cNvPr>
          <p:cNvSpPr txBox="1"/>
          <p:nvPr/>
        </p:nvSpPr>
        <p:spPr>
          <a:xfrm>
            <a:off x="2943418" y="1382058"/>
            <a:ext cx="1066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Stack 01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FDF397A-FB08-F8FB-DD4D-E51FA289A33D}"/>
              </a:ext>
            </a:extLst>
          </p:cNvPr>
          <p:cNvSpPr/>
          <p:nvPr/>
        </p:nvSpPr>
        <p:spPr>
          <a:xfrm>
            <a:off x="7681957" y="2113453"/>
            <a:ext cx="383702" cy="3053683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A37E25-6173-91F9-E0E5-FD8600BDABBC}"/>
              </a:ext>
            </a:extLst>
          </p:cNvPr>
          <p:cNvSpPr/>
          <p:nvPr/>
        </p:nvSpPr>
        <p:spPr>
          <a:xfrm>
            <a:off x="9880666" y="2113453"/>
            <a:ext cx="455680" cy="3053683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906295D-B443-0386-F9BC-99BE1511CB30}"/>
              </a:ext>
            </a:extLst>
          </p:cNvPr>
          <p:cNvSpPr/>
          <p:nvPr/>
        </p:nvSpPr>
        <p:spPr>
          <a:xfrm>
            <a:off x="1377157" y="1875662"/>
            <a:ext cx="1523600" cy="3798782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759B856-E3E6-0AAE-FE9A-29897867AB36}"/>
              </a:ext>
            </a:extLst>
          </p:cNvPr>
          <p:cNvSpPr/>
          <p:nvPr/>
        </p:nvSpPr>
        <p:spPr>
          <a:xfrm>
            <a:off x="4750987" y="1875662"/>
            <a:ext cx="200243" cy="3798782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D956535-77DE-F1D3-8459-F0C86F940B01}"/>
              </a:ext>
            </a:extLst>
          </p:cNvPr>
          <p:cNvSpPr/>
          <p:nvPr/>
        </p:nvSpPr>
        <p:spPr>
          <a:xfrm>
            <a:off x="785630" y="1665862"/>
            <a:ext cx="502436" cy="39562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14" descr="A graph of a number of blue lines&#10;&#10;Description automatically generated">
            <a:extLst>
              <a:ext uri="{FF2B5EF4-FFF2-40B4-BE49-F238E27FC236}">
                <a16:creationId xmlns:a16="http://schemas.microsoft.com/office/drawing/2014/main" id="{DE1B883B-179D-7EE4-1542-8662266B14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01460" y="1788078"/>
            <a:ext cx="5333333" cy="4000000"/>
          </a:xfrm>
          <a:prstGeom prst="rect">
            <a:avLst/>
          </a:prstGeom>
        </p:spPr>
      </p:pic>
      <p:pic>
        <p:nvPicPr>
          <p:cNvPr id="19" name="Picture 18" descr="A graph with blue lines&#10;&#10;Description automatically generated">
            <a:extLst>
              <a:ext uri="{FF2B5EF4-FFF2-40B4-BE49-F238E27FC236}">
                <a16:creationId xmlns:a16="http://schemas.microsoft.com/office/drawing/2014/main" id="{41237A06-8B16-5604-A362-D7707667C7F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2768" y="1508844"/>
            <a:ext cx="6290401" cy="471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329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BFBEC8-9517-3947-DA71-33024B5BE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Stack </a:t>
            </a:r>
            <a:r>
              <a:rPr lang="fr-FR" dirty="0">
                <a:solidFill>
                  <a:srgbClr val="FF0000"/>
                </a:solidFill>
              </a:rPr>
              <a:t>01</a:t>
            </a:r>
            <a:r>
              <a:rPr lang="fr-FR" dirty="0"/>
              <a:t> &amp; </a:t>
            </a:r>
            <a:r>
              <a:rPr lang="fr-FR" dirty="0">
                <a:solidFill>
                  <a:srgbClr val="00B050"/>
                </a:solidFill>
              </a:rPr>
              <a:t>02</a:t>
            </a:r>
            <a:r>
              <a:rPr lang="fr-FR" dirty="0"/>
              <a:t> – </a:t>
            </a:r>
            <a:r>
              <a:rPr lang="fr-FR" dirty="0" err="1"/>
              <a:t>Microscopic</a:t>
            </a:r>
            <a:r>
              <a:rPr lang="fr-FR" dirty="0"/>
              <a:t> observations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4BF96-BE88-AD9C-2F0C-62AD31CAA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E09D91-7C23-3E07-4E2E-25D91DCBC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pic>
        <p:nvPicPr>
          <p:cNvPr id="8" name="Picture 7" descr="A close-up of a black surface&#10;&#10;Description automatically generated">
            <a:extLst>
              <a:ext uri="{FF2B5EF4-FFF2-40B4-BE49-F238E27FC236}">
                <a16:creationId xmlns:a16="http://schemas.microsoft.com/office/drawing/2014/main" id="{E59A54BD-6710-8625-1E07-1790584107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93"/>
          <a:stretch/>
        </p:blipFill>
        <p:spPr>
          <a:xfrm>
            <a:off x="407987" y="1090971"/>
            <a:ext cx="4691351" cy="429577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0800A8A-66D5-BE38-74C8-DD495BF97153}"/>
                  </a:ext>
                </a:extLst>
              </p:cNvPr>
              <p:cNvSpPr txBox="1"/>
              <p:nvPr/>
            </p:nvSpPr>
            <p:spPr>
              <a:xfrm>
                <a:off x="960031" y="5663558"/>
                <a:ext cx="358726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Stack 01 </a:t>
                </a:r>
                <a:r>
                  <a:rPr lang="fr-FR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after</a:t>
                </a:r>
                <a:r>
                  <a:rPr lang="fr-FR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etching</a:t>
                </a:r>
                <a:r>
                  <a:rPr lang="fr-FR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~ 500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Ω</m:t>
                    </m:r>
                  </m:oMath>
                </a14:m>
                <a:r>
                  <a:rPr lang="fr-FR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fr-FR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0800A8A-66D5-BE38-74C8-DD495BF971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031" y="5663558"/>
                <a:ext cx="3587262" cy="369332"/>
              </a:xfrm>
              <a:prstGeom prst="rect">
                <a:avLst/>
              </a:prstGeom>
              <a:blipFill>
                <a:blip r:embed="rId3"/>
                <a:stretch>
                  <a:fillRect l="-1358"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 descr="A close-up of a piece of wood&#10;&#10;Description automatically generated">
            <a:extLst>
              <a:ext uri="{FF2B5EF4-FFF2-40B4-BE49-F238E27FC236}">
                <a16:creationId xmlns:a16="http://schemas.microsoft.com/office/drawing/2014/main" id="{342987F9-D73A-E1B3-4F73-F4386BD207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6329"/>
          <a:stretch/>
        </p:blipFill>
        <p:spPr>
          <a:xfrm>
            <a:off x="5544968" y="1075186"/>
            <a:ext cx="4478914" cy="3419762"/>
          </a:xfrm>
          <a:prstGeom prst="rect">
            <a:avLst/>
          </a:prstGeom>
        </p:spPr>
      </p:pic>
      <p:pic>
        <p:nvPicPr>
          <p:cNvPr id="18" name="Picture 17" descr="A close-up of a tree bark&#10;&#10;Description automatically generated">
            <a:extLst>
              <a:ext uri="{FF2B5EF4-FFF2-40B4-BE49-F238E27FC236}">
                <a16:creationId xmlns:a16="http://schemas.microsoft.com/office/drawing/2014/main" id="{A5BDED51-0E48-B46C-5005-D99BB78D9C7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882" r="42235" b="13679"/>
          <a:stretch/>
        </p:blipFill>
        <p:spPr>
          <a:xfrm>
            <a:off x="8714154" y="2393488"/>
            <a:ext cx="3426808" cy="32700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B979A4F-3A26-0467-72B1-0ACA372DA98E}"/>
                  </a:ext>
                </a:extLst>
              </p:cNvPr>
              <p:cNvSpPr txBox="1"/>
              <p:nvPr/>
            </p:nvSpPr>
            <p:spPr>
              <a:xfrm>
                <a:off x="6773811" y="5663558"/>
                <a:ext cx="358726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Stack 02 </a:t>
                </a:r>
                <a:r>
                  <a:rPr lang="fr-FR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after</a:t>
                </a:r>
                <a:r>
                  <a:rPr lang="fr-FR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etching</a:t>
                </a:r>
                <a:r>
                  <a:rPr lang="fr-FR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~ 0.5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Ω</m:t>
                    </m:r>
                  </m:oMath>
                </a14:m>
                <a:r>
                  <a:rPr lang="fr-FR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fr-FR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B979A4F-3A26-0467-72B1-0ACA372DA9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3811" y="5663558"/>
                <a:ext cx="3587262" cy="369332"/>
              </a:xfrm>
              <a:prstGeom prst="rect">
                <a:avLst/>
              </a:prstGeom>
              <a:blipFill>
                <a:blip r:embed="rId6"/>
                <a:stretch>
                  <a:fillRect l="-1358"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3773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BFBEC8-9517-3947-DA71-33024B5BE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00B050"/>
                </a:solidFill>
              </a:rPr>
              <a:t>Stack 01 </a:t>
            </a:r>
            <a:r>
              <a:rPr lang="fr-FR" dirty="0"/>
              <a:t>– </a:t>
            </a:r>
            <a:r>
              <a:rPr lang="fr-FR" dirty="0" err="1"/>
              <a:t>Microscopic</a:t>
            </a:r>
            <a:r>
              <a:rPr lang="fr-FR" dirty="0"/>
              <a:t> observations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4BF96-BE88-AD9C-2F0C-62AD31CAA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E09D91-7C23-3E07-4E2E-25D91DCBC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pic>
        <p:nvPicPr>
          <p:cNvPr id="2" name="Picture 1" descr="A close-up of a wood surface&#10;&#10;Description automatically generated">
            <a:extLst>
              <a:ext uri="{FF2B5EF4-FFF2-40B4-BE49-F238E27FC236}">
                <a16:creationId xmlns:a16="http://schemas.microsoft.com/office/drawing/2014/main" id="{3DBFF09D-F9D3-0816-18AE-38986611F6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3459"/>
          <a:stretch/>
        </p:blipFill>
        <p:spPr>
          <a:xfrm>
            <a:off x="349997" y="1047141"/>
            <a:ext cx="2706638" cy="2692705"/>
          </a:xfrm>
          <a:prstGeom prst="rect">
            <a:avLst/>
          </a:prstGeom>
        </p:spPr>
      </p:pic>
      <p:pic>
        <p:nvPicPr>
          <p:cNvPr id="6" name="Picture 5" descr="A close-up of a black and white background&#10;&#10;Description automatically generated">
            <a:extLst>
              <a:ext uri="{FF2B5EF4-FFF2-40B4-BE49-F238E27FC236}">
                <a16:creationId xmlns:a16="http://schemas.microsoft.com/office/drawing/2014/main" id="{337F7CBB-1CF9-E3B5-1CD8-FD82213833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445" t="-619" r="9641" b="-2117"/>
          <a:stretch/>
        </p:blipFill>
        <p:spPr>
          <a:xfrm>
            <a:off x="1977293" y="2495580"/>
            <a:ext cx="2945609" cy="309986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1D21E91-2AC5-8654-9D87-E47725481090}"/>
                  </a:ext>
                </a:extLst>
              </p:cNvPr>
              <p:cNvSpPr txBox="1"/>
              <p:nvPr/>
            </p:nvSpPr>
            <p:spPr>
              <a:xfrm>
                <a:off x="498757" y="5663558"/>
                <a:ext cx="404979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Stack 02 </a:t>
                </a:r>
                <a:r>
                  <a:rPr lang="fr-FR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after</a:t>
                </a:r>
                <a:r>
                  <a:rPr lang="fr-FR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etching</a:t>
                </a:r>
                <a:r>
                  <a:rPr lang="fr-FR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brushing ~ 15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Ω</m:t>
                    </m:r>
                  </m:oMath>
                </a14:m>
                <a:r>
                  <a:rPr lang="fr-FR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fr-FR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1D21E91-2AC5-8654-9D87-E477254810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757" y="5663558"/>
                <a:ext cx="4049798" cy="369332"/>
              </a:xfrm>
              <a:prstGeom prst="rect">
                <a:avLst/>
              </a:prstGeom>
              <a:blipFill>
                <a:blip r:embed="rId4"/>
                <a:stretch>
                  <a:fillRect l="-1355"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Close-up of a piece of wood&#10;&#10;Description automatically generated">
            <a:extLst>
              <a:ext uri="{FF2B5EF4-FFF2-40B4-BE49-F238E27FC236}">
                <a16:creationId xmlns:a16="http://schemas.microsoft.com/office/drawing/2014/main" id="{375CC786-9C21-16E5-6F61-74F00F2C66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161" t="24918" r="6751" b="2"/>
          <a:stretch/>
        </p:blipFill>
        <p:spPr>
          <a:xfrm>
            <a:off x="6447693" y="1047140"/>
            <a:ext cx="5158154" cy="446248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C35FBEF-7647-1476-9EB6-8A14BEF7060A}"/>
                  </a:ext>
                </a:extLst>
              </p:cNvPr>
              <p:cNvSpPr txBox="1"/>
              <p:nvPr/>
            </p:nvSpPr>
            <p:spPr>
              <a:xfrm>
                <a:off x="6661506" y="5663558"/>
                <a:ext cx="484696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Stack 02 </a:t>
                </a:r>
                <a:r>
                  <a:rPr lang="fr-FR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after</a:t>
                </a:r>
                <a:r>
                  <a:rPr lang="fr-FR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etching</a:t>
                </a:r>
                <a:r>
                  <a:rPr lang="fr-FR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(more) brushing ~ 150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Ω</m:t>
                    </m:r>
                  </m:oMath>
                </a14:m>
                <a:r>
                  <a:rPr lang="fr-FR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fr-FR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C35FBEF-7647-1476-9EB6-8A14BEF706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1506" y="5663558"/>
                <a:ext cx="4846968" cy="369332"/>
              </a:xfrm>
              <a:prstGeom prst="rect">
                <a:avLst/>
              </a:prstGeom>
              <a:blipFill>
                <a:blip r:embed="rId6"/>
                <a:stretch>
                  <a:fillRect l="-1132"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0405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DB52E87-6750-B629-FC66-F42CB5BBD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Pancakes set 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0EFF0-A15F-B0CD-9CFD-E6B8D587A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88F91-B54E-C7DF-FD56-8BDD0DDFA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Pancake 1 Measurements</a:t>
            </a:r>
            <a:endParaRPr lang="en-US" dirty="0"/>
          </a:p>
        </p:txBody>
      </p:sp>
      <p:sp>
        <p:nvSpPr>
          <p:cNvPr id="1072" name="Freeform: Shape 1071">
            <a:extLst>
              <a:ext uri="{FF2B5EF4-FFF2-40B4-BE49-F238E27FC236}">
                <a16:creationId xmlns:a16="http://schemas.microsoft.com/office/drawing/2014/main" id="{267E98D0-96C6-9D83-D785-F76BC5C70810}"/>
              </a:ext>
            </a:extLst>
          </p:cNvPr>
          <p:cNvSpPr/>
          <p:nvPr/>
        </p:nvSpPr>
        <p:spPr>
          <a:xfrm>
            <a:off x="2592907" y="3936697"/>
            <a:ext cx="324725" cy="1427356"/>
          </a:xfrm>
          <a:custGeom>
            <a:avLst/>
            <a:gdLst>
              <a:gd name="connsiteX0" fmla="*/ 167356 w 290019"/>
              <a:gd name="connsiteY0" fmla="*/ 0 h 1427356"/>
              <a:gd name="connsiteX1" fmla="*/ 133902 w 290019"/>
              <a:gd name="connsiteY1" fmla="*/ 200722 h 1427356"/>
              <a:gd name="connsiteX2" fmla="*/ 122751 w 290019"/>
              <a:gd name="connsiteY2" fmla="*/ 256478 h 1427356"/>
              <a:gd name="connsiteX3" fmla="*/ 78146 w 290019"/>
              <a:gd name="connsiteY3" fmla="*/ 390292 h 1427356"/>
              <a:gd name="connsiteX4" fmla="*/ 66995 w 290019"/>
              <a:gd name="connsiteY4" fmla="*/ 423746 h 1427356"/>
              <a:gd name="connsiteX5" fmla="*/ 55844 w 290019"/>
              <a:gd name="connsiteY5" fmla="*/ 468351 h 1427356"/>
              <a:gd name="connsiteX6" fmla="*/ 33541 w 290019"/>
              <a:gd name="connsiteY6" fmla="*/ 568712 h 1427356"/>
              <a:gd name="connsiteX7" fmla="*/ 11239 w 290019"/>
              <a:gd name="connsiteY7" fmla="*/ 624468 h 1427356"/>
              <a:gd name="connsiteX8" fmla="*/ 88 w 290019"/>
              <a:gd name="connsiteY8" fmla="*/ 657922 h 1427356"/>
              <a:gd name="connsiteX9" fmla="*/ 11239 w 290019"/>
              <a:gd name="connsiteY9" fmla="*/ 1159726 h 1427356"/>
              <a:gd name="connsiteX10" fmla="*/ 66995 w 290019"/>
              <a:gd name="connsiteY10" fmla="*/ 1248936 h 1427356"/>
              <a:gd name="connsiteX11" fmla="*/ 111600 w 290019"/>
              <a:gd name="connsiteY11" fmla="*/ 1326995 h 1427356"/>
              <a:gd name="connsiteX12" fmla="*/ 156205 w 290019"/>
              <a:gd name="connsiteY12" fmla="*/ 1349297 h 1427356"/>
              <a:gd name="connsiteX13" fmla="*/ 245414 w 290019"/>
              <a:gd name="connsiteY13" fmla="*/ 1416204 h 1427356"/>
              <a:gd name="connsiteX14" fmla="*/ 290019 w 290019"/>
              <a:gd name="connsiteY14" fmla="*/ 1427356 h 1427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0019" h="1427356">
                <a:moveTo>
                  <a:pt x="167356" y="0"/>
                </a:moveTo>
                <a:cubicBezTo>
                  <a:pt x="141735" y="128105"/>
                  <a:pt x="171679" y="-25938"/>
                  <a:pt x="133902" y="200722"/>
                </a:cubicBezTo>
                <a:cubicBezTo>
                  <a:pt x="130786" y="219417"/>
                  <a:pt x="127958" y="238254"/>
                  <a:pt x="122751" y="256478"/>
                </a:cubicBezTo>
                <a:cubicBezTo>
                  <a:pt x="122751" y="256480"/>
                  <a:pt x="88058" y="360555"/>
                  <a:pt x="78146" y="390292"/>
                </a:cubicBezTo>
                <a:cubicBezTo>
                  <a:pt x="74429" y="401443"/>
                  <a:pt x="69846" y="412342"/>
                  <a:pt x="66995" y="423746"/>
                </a:cubicBezTo>
                <a:cubicBezTo>
                  <a:pt x="63278" y="438614"/>
                  <a:pt x="59169" y="453390"/>
                  <a:pt x="55844" y="468351"/>
                </a:cubicBezTo>
                <a:cubicBezTo>
                  <a:pt x="49949" y="494878"/>
                  <a:pt x="42610" y="541507"/>
                  <a:pt x="33541" y="568712"/>
                </a:cubicBezTo>
                <a:cubicBezTo>
                  <a:pt x="27211" y="587702"/>
                  <a:pt x="18267" y="605725"/>
                  <a:pt x="11239" y="624468"/>
                </a:cubicBezTo>
                <a:cubicBezTo>
                  <a:pt x="7112" y="635474"/>
                  <a:pt x="3805" y="646771"/>
                  <a:pt x="88" y="657922"/>
                </a:cubicBezTo>
                <a:cubicBezTo>
                  <a:pt x="3805" y="825190"/>
                  <a:pt x="-7581" y="993479"/>
                  <a:pt x="11239" y="1159726"/>
                </a:cubicBezTo>
                <a:cubicBezTo>
                  <a:pt x="15184" y="1194570"/>
                  <a:pt x="49326" y="1218646"/>
                  <a:pt x="66995" y="1248936"/>
                </a:cubicBezTo>
                <a:cubicBezTo>
                  <a:pt x="74880" y="1262454"/>
                  <a:pt x="96532" y="1314438"/>
                  <a:pt x="111600" y="1326995"/>
                </a:cubicBezTo>
                <a:cubicBezTo>
                  <a:pt x="124370" y="1337637"/>
                  <a:pt x="142374" y="1340076"/>
                  <a:pt x="156205" y="1349297"/>
                </a:cubicBezTo>
                <a:cubicBezTo>
                  <a:pt x="187133" y="1369915"/>
                  <a:pt x="209353" y="1407188"/>
                  <a:pt x="245414" y="1416204"/>
                </a:cubicBezTo>
                <a:lnTo>
                  <a:pt x="290019" y="1427356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3" name="Freeform: Shape 1072">
            <a:extLst>
              <a:ext uri="{FF2B5EF4-FFF2-40B4-BE49-F238E27FC236}">
                <a16:creationId xmlns:a16="http://schemas.microsoft.com/office/drawing/2014/main" id="{8EC217A5-957D-9CA0-6C8E-55D7BD5561F7}"/>
              </a:ext>
            </a:extLst>
          </p:cNvPr>
          <p:cNvSpPr/>
          <p:nvPr/>
        </p:nvSpPr>
        <p:spPr>
          <a:xfrm>
            <a:off x="3552000" y="3095581"/>
            <a:ext cx="5051502" cy="2290774"/>
          </a:xfrm>
          <a:custGeom>
            <a:avLst/>
            <a:gdLst>
              <a:gd name="connsiteX0" fmla="*/ 0 w 5051502"/>
              <a:gd name="connsiteY0" fmla="*/ 2290774 h 2290774"/>
              <a:gd name="connsiteX1" fmla="*/ 66907 w 5051502"/>
              <a:gd name="connsiteY1" fmla="*/ 2279623 h 2290774"/>
              <a:gd name="connsiteX2" fmla="*/ 89209 w 5051502"/>
              <a:gd name="connsiteY2" fmla="*/ 2257320 h 2290774"/>
              <a:gd name="connsiteX3" fmla="*/ 133814 w 5051502"/>
              <a:gd name="connsiteY3" fmla="*/ 2235018 h 2290774"/>
              <a:gd name="connsiteX4" fmla="*/ 156117 w 5051502"/>
              <a:gd name="connsiteY4" fmla="*/ 2179262 h 2290774"/>
              <a:gd name="connsiteX5" fmla="*/ 189570 w 5051502"/>
              <a:gd name="connsiteY5" fmla="*/ 2078901 h 2290774"/>
              <a:gd name="connsiteX6" fmla="*/ 200721 w 5051502"/>
              <a:gd name="connsiteY6" fmla="*/ 1933935 h 2290774"/>
              <a:gd name="connsiteX7" fmla="*/ 223024 w 5051502"/>
              <a:gd name="connsiteY7" fmla="*/ 1867028 h 2290774"/>
              <a:gd name="connsiteX8" fmla="*/ 256478 w 5051502"/>
              <a:gd name="connsiteY8" fmla="*/ 1844725 h 2290774"/>
              <a:gd name="connsiteX9" fmla="*/ 301082 w 5051502"/>
              <a:gd name="connsiteY9" fmla="*/ 1811272 h 2290774"/>
              <a:gd name="connsiteX10" fmla="*/ 379141 w 5051502"/>
              <a:gd name="connsiteY10" fmla="*/ 1777818 h 2290774"/>
              <a:gd name="connsiteX11" fmla="*/ 479502 w 5051502"/>
              <a:gd name="connsiteY11" fmla="*/ 1733213 h 2290774"/>
              <a:gd name="connsiteX12" fmla="*/ 546409 w 5051502"/>
              <a:gd name="connsiteY12" fmla="*/ 1710911 h 2290774"/>
              <a:gd name="connsiteX13" fmla="*/ 1170878 w 5051502"/>
              <a:gd name="connsiteY13" fmla="*/ 1677457 h 2290774"/>
              <a:gd name="connsiteX14" fmla="*/ 1906858 w 5051502"/>
              <a:gd name="connsiteY14" fmla="*/ 1688608 h 2290774"/>
              <a:gd name="connsiteX15" fmla="*/ 1996068 w 5051502"/>
              <a:gd name="connsiteY15" fmla="*/ 1699759 h 2290774"/>
              <a:gd name="connsiteX16" fmla="*/ 2943921 w 5051502"/>
              <a:gd name="connsiteY16" fmla="*/ 1710911 h 2290774"/>
              <a:gd name="connsiteX17" fmla="*/ 3189248 w 5051502"/>
              <a:gd name="connsiteY17" fmla="*/ 1733213 h 2290774"/>
              <a:gd name="connsiteX18" fmla="*/ 4103648 w 5051502"/>
              <a:gd name="connsiteY18" fmla="*/ 1722062 h 2290774"/>
              <a:gd name="connsiteX19" fmla="*/ 4259765 w 5051502"/>
              <a:gd name="connsiteY19" fmla="*/ 1688608 h 2290774"/>
              <a:gd name="connsiteX20" fmla="*/ 4337824 w 5051502"/>
              <a:gd name="connsiteY20" fmla="*/ 1666306 h 2290774"/>
              <a:gd name="connsiteX21" fmla="*/ 4404731 w 5051502"/>
              <a:gd name="connsiteY21" fmla="*/ 1655155 h 2290774"/>
              <a:gd name="connsiteX22" fmla="*/ 4449336 w 5051502"/>
              <a:gd name="connsiteY22" fmla="*/ 1632852 h 2290774"/>
              <a:gd name="connsiteX23" fmla="*/ 4493941 w 5051502"/>
              <a:gd name="connsiteY23" fmla="*/ 1621701 h 2290774"/>
              <a:gd name="connsiteX24" fmla="*/ 4560848 w 5051502"/>
              <a:gd name="connsiteY24" fmla="*/ 1577096 h 2290774"/>
              <a:gd name="connsiteX25" fmla="*/ 4627756 w 5051502"/>
              <a:gd name="connsiteY25" fmla="*/ 1543642 h 2290774"/>
              <a:gd name="connsiteX26" fmla="*/ 4728117 w 5051502"/>
              <a:gd name="connsiteY26" fmla="*/ 1465584 h 2290774"/>
              <a:gd name="connsiteX27" fmla="*/ 4806175 w 5051502"/>
              <a:gd name="connsiteY27" fmla="*/ 1409828 h 2290774"/>
              <a:gd name="connsiteX28" fmla="*/ 4828478 w 5051502"/>
              <a:gd name="connsiteY28" fmla="*/ 1376374 h 2290774"/>
              <a:gd name="connsiteX29" fmla="*/ 4861931 w 5051502"/>
              <a:gd name="connsiteY29" fmla="*/ 1331769 h 2290774"/>
              <a:gd name="connsiteX30" fmla="*/ 4884234 w 5051502"/>
              <a:gd name="connsiteY30" fmla="*/ 1287164 h 2290774"/>
              <a:gd name="connsiteX31" fmla="*/ 4984595 w 5051502"/>
              <a:gd name="connsiteY31" fmla="*/ 1119896 h 2290774"/>
              <a:gd name="connsiteX32" fmla="*/ 5006897 w 5051502"/>
              <a:gd name="connsiteY32" fmla="*/ 1075291 h 2290774"/>
              <a:gd name="connsiteX33" fmla="*/ 5040351 w 5051502"/>
              <a:gd name="connsiteY33" fmla="*/ 952628 h 2290774"/>
              <a:gd name="connsiteX34" fmla="*/ 5051502 w 5051502"/>
              <a:gd name="connsiteY34" fmla="*/ 896872 h 2290774"/>
              <a:gd name="connsiteX35" fmla="*/ 5018048 w 5051502"/>
              <a:gd name="connsiteY35" fmla="*/ 573486 h 2290774"/>
              <a:gd name="connsiteX36" fmla="*/ 4928839 w 5051502"/>
              <a:gd name="connsiteY36" fmla="*/ 395067 h 2290774"/>
              <a:gd name="connsiteX37" fmla="*/ 4839629 w 5051502"/>
              <a:gd name="connsiteY37" fmla="*/ 283555 h 2290774"/>
              <a:gd name="connsiteX38" fmla="*/ 4795024 w 5051502"/>
              <a:gd name="connsiteY38" fmla="*/ 227799 h 2290774"/>
              <a:gd name="connsiteX39" fmla="*/ 4728117 w 5051502"/>
              <a:gd name="connsiteY39" fmla="*/ 160891 h 2290774"/>
              <a:gd name="connsiteX40" fmla="*/ 4672360 w 5051502"/>
              <a:gd name="connsiteY40" fmla="*/ 116286 h 2290774"/>
              <a:gd name="connsiteX41" fmla="*/ 4594302 w 5051502"/>
              <a:gd name="connsiteY41" fmla="*/ 60530 h 2290774"/>
              <a:gd name="connsiteX42" fmla="*/ 4493941 w 5051502"/>
              <a:gd name="connsiteY42" fmla="*/ 15925 h 2290774"/>
              <a:gd name="connsiteX43" fmla="*/ 4248614 w 5051502"/>
              <a:gd name="connsiteY43" fmla="*/ 4774 h 2290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051502" h="2290774">
                <a:moveTo>
                  <a:pt x="0" y="2290774"/>
                </a:moveTo>
                <a:cubicBezTo>
                  <a:pt x="22302" y="2287057"/>
                  <a:pt x="45737" y="2287562"/>
                  <a:pt x="66907" y="2279623"/>
                </a:cubicBezTo>
                <a:cubicBezTo>
                  <a:pt x="76751" y="2275931"/>
                  <a:pt x="80461" y="2263152"/>
                  <a:pt x="89209" y="2257320"/>
                </a:cubicBezTo>
                <a:cubicBezTo>
                  <a:pt x="103040" y="2248099"/>
                  <a:pt x="118946" y="2242452"/>
                  <a:pt x="133814" y="2235018"/>
                </a:cubicBezTo>
                <a:cubicBezTo>
                  <a:pt x="141248" y="2216433"/>
                  <a:pt x="149787" y="2198252"/>
                  <a:pt x="156117" y="2179262"/>
                </a:cubicBezTo>
                <a:cubicBezTo>
                  <a:pt x="204143" y="2035186"/>
                  <a:pt x="119755" y="2253441"/>
                  <a:pt x="189570" y="2078901"/>
                </a:cubicBezTo>
                <a:cubicBezTo>
                  <a:pt x="193287" y="2030579"/>
                  <a:pt x="193162" y="1981807"/>
                  <a:pt x="200721" y="1933935"/>
                </a:cubicBezTo>
                <a:cubicBezTo>
                  <a:pt x="204388" y="1910714"/>
                  <a:pt x="203464" y="1880068"/>
                  <a:pt x="223024" y="1867028"/>
                </a:cubicBezTo>
                <a:cubicBezTo>
                  <a:pt x="234175" y="1859594"/>
                  <a:pt x="245572" y="1852515"/>
                  <a:pt x="256478" y="1844725"/>
                </a:cubicBezTo>
                <a:cubicBezTo>
                  <a:pt x="271601" y="1833923"/>
                  <a:pt x="285322" y="1821122"/>
                  <a:pt x="301082" y="1811272"/>
                </a:cubicBezTo>
                <a:cubicBezTo>
                  <a:pt x="332581" y="1791585"/>
                  <a:pt x="346618" y="1788659"/>
                  <a:pt x="379141" y="1777818"/>
                </a:cubicBezTo>
                <a:cubicBezTo>
                  <a:pt x="449963" y="1724701"/>
                  <a:pt x="394249" y="1756464"/>
                  <a:pt x="479502" y="1733213"/>
                </a:cubicBezTo>
                <a:cubicBezTo>
                  <a:pt x="502182" y="1727028"/>
                  <a:pt x="522976" y="1712801"/>
                  <a:pt x="546409" y="1710911"/>
                </a:cubicBezTo>
                <a:cubicBezTo>
                  <a:pt x="754189" y="1694155"/>
                  <a:pt x="1170878" y="1677457"/>
                  <a:pt x="1170878" y="1677457"/>
                </a:cubicBezTo>
                <a:cubicBezTo>
                  <a:pt x="1474469" y="1643725"/>
                  <a:pt x="1284693" y="1659893"/>
                  <a:pt x="1906858" y="1688608"/>
                </a:cubicBezTo>
                <a:cubicBezTo>
                  <a:pt x="1936794" y="1689990"/>
                  <a:pt x="1966107" y="1699115"/>
                  <a:pt x="1996068" y="1699759"/>
                </a:cubicBezTo>
                <a:lnTo>
                  <a:pt x="2943921" y="1710911"/>
                </a:lnTo>
                <a:cubicBezTo>
                  <a:pt x="3041009" y="1727092"/>
                  <a:pt x="3063633" y="1733213"/>
                  <a:pt x="3189248" y="1733213"/>
                </a:cubicBezTo>
                <a:cubicBezTo>
                  <a:pt x="3494071" y="1733213"/>
                  <a:pt x="3798848" y="1725779"/>
                  <a:pt x="4103648" y="1722062"/>
                </a:cubicBezTo>
                <a:cubicBezTo>
                  <a:pt x="4187133" y="1708148"/>
                  <a:pt x="4167136" y="1713309"/>
                  <a:pt x="4259765" y="1688608"/>
                </a:cubicBezTo>
                <a:cubicBezTo>
                  <a:pt x="4285912" y="1681635"/>
                  <a:pt x="4311456" y="1672391"/>
                  <a:pt x="4337824" y="1666306"/>
                </a:cubicBezTo>
                <a:cubicBezTo>
                  <a:pt x="4359855" y="1661222"/>
                  <a:pt x="4382429" y="1658872"/>
                  <a:pt x="4404731" y="1655155"/>
                </a:cubicBezTo>
                <a:cubicBezTo>
                  <a:pt x="4419599" y="1647721"/>
                  <a:pt x="4433771" y="1638689"/>
                  <a:pt x="4449336" y="1632852"/>
                </a:cubicBezTo>
                <a:cubicBezTo>
                  <a:pt x="4463686" y="1627471"/>
                  <a:pt x="4480233" y="1628555"/>
                  <a:pt x="4493941" y="1621701"/>
                </a:cubicBezTo>
                <a:cubicBezTo>
                  <a:pt x="4517915" y="1609714"/>
                  <a:pt x="4537695" y="1590602"/>
                  <a:pt x="4560848" y="1577096"/>
                </a:cubicBezTo>
                <a:cubicBezTo>
                  <a:pt x="4582386" y="1564532"/>
                  <a:pt x="4606218" y="1556206"/>
                  <a:pt x="4627756" y="1543642"/>
                </a:cubicBezTo>
                <a:cubicBezTo>
                  <a:pt x="4729896" y="1484061"/>
                  <a:pt x="4662700" y="1521656"/>
                  <a:pt x="4728117" y="1465584"/>
                </a:cubicBezTo>
                <a:cubicBezTo>
                  <a:pt x="4752330" y="1444830"/>
                  <a:pt x="4779693" y="1427482"/>
                  <a:pt x="4806175" y="1409828"/>
                </a:cubicBezTo>
                <a:cubicBezTo>
                  <a:pt x="4813609" y="1398677"/>
                  <a:pt x="4820688" y="1387280"/>
                  <a:pt x="4828478" y="1376374"/>
                </a:cubicBezTo>
                <a:cubicBezTo>
                  <a:pt x="4839280" y="1361251"/>
                  <a:pt x="4852081" y="1347529"/>
                  <a:pt x="4861931" y="1331769"/>
                </a:cubicBezTo>
                <a:cubicBezTo>
                  <a:pt x="4870741" y="1317672"/>
                  <a:pt x="4875013" y="1300995"/>
                  <a:pt x="4884234" y="1287164"/>
                </a:cubicBezTo>
                <a:cubicBezTo>
                  <a:pt x="4990079" y="1128398"/>
                  <a:pt x="4856595" y="1375897"/>
                  <a:pt x="4984595" y="1119896"/>
                </a:cubicBezTo>
                <a:cubicBezTo>
                  <a:pt x="4992029" y="1105028"/>
                  <a:pt x="5002330" y="1091275"/>
                  <a:pt x="5006897" y="1075291"/>
                </a:cubicBezTo>
                <a:cubicBezTo>
                  <a:pt x="5017775" y="1037219"/>
                  <a:pt x="5031492" y="992493"/>
                  <a:pt x="5040351" y="952628"/>
                </a:cubicBezTo>
                <a:cubicBezTo>
                  <a:pt x="5044462" y="934126"/>
                  <a:pt x="5047785" y="915457"/>
                  <a:pt x="5051502" y="896872"/>
                </a:cubicBezTo>
                <a:cubicBezTo>
                  <a:pt x="5045647" y="773925"/>
                  <a:pt x="5056656" y="682873"/>
                  <a:pt x="5018048" y="573486"/>
                </a:cubicBezTo>
                <a:cubicBezTo>
                  <a:pt x="5002693" y="529981"/>
                  <a:pt x="4957699" y="435952"/>
                  <a:pt x="4928839" y="395067"/>
                </a:cubicBezTo>
                <a:cubicBezTo>
                  <a:pt x="4901388" y="356178"/>
                  <a:pt x="4869366" y="320726"/>
                  <a:pt x="4839629" y="283555"/>
                </a:cubicBezTo>
                <a:cubicBezTo>
                  <a:pt x="4824761" y="264970"/>
                  <a:pt x="4811854" y="244629"/>
                  <a:pt x="4795024" y="227799"/>
                </a:cubicBezTo>
                <a:cubicBezTo>
                  <a:pt x="4772722" y="205496"/>
                  <a:pt x="4751455" y="182107"/>
                  <a:pt x="4728117" y="160891"/>
                </a:cubicBezTo>
                <a:cubicBezTo>
                  <a:pt x="4710506" y="144881"/>
                  <a:pt x="4691401" y="130567"/>
                  <a:pt x="4672360" y="116286"/>
                </a:cubicBezTo>
                <a:cubicBezTo>
                  <a:pt x="4646780" y="97101"/>
                  <a:pt x="4621278" y="77697"/>
                  <a:pt x="4594302" y="60530"/>
                </a:cubicBezTo>
                <a:cubicBezTo>
                  <a:pt x="4572933" y="46931"/>
                  <a:pt x="4515593" y="23142"/>
                  <a:pt x="4493941" y="15925"/>
                </a:cubicBezTo>
                <a:cubicBezTo>
                  <a:pt x="4411808" y="-11453"/>
                  <a:pt x="4345125" y="4774"/>
                  <a:pt x="4248614" y="4774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4" name="Freeform: Shape 1073">
            <a:extLst>
              <a:ext uri="{FF2B5EF4-FFF2-40B4-BE49-F238E27FC236}">
                <a16:creationId xmlns:a16="http://schemas.microsoft.com/office/drawing/2014/main" id="{B3C7D169-25DA-E6D7-0DEE-D6DC04696717}"/>
              </a:ext>
            </a:extLst>
          </p:cNvPr>
          <p:cNvSpPr/>
          <p:nvPr/>
        </p:nvSpPr>
        <p:spPr>
          <a:xfrm>
            <a:off x="6811176" y="5050100"/>
            <a:ext cx="892098" cy="267629"/>
          </a:xfrm>
          <a:custGeom>
            <a:avLst/>
            <a:gdLst>
              <a:gd name="connsiteX0" fmla="*/ 0 w 892098"/>
              <a:gd name="connsiteY0" fmla="*/ 33453 h 267629"/>
              <a:gd name="connsiteX1" fmla="*/ 323385 w 892098"/>
              <a:gd name="connsiteY1" fmla="*/ 22302 h 267629"/>
              <a:gd name="connsiteX2" fmla="*/ 367990 w 892098"/>
              <a:gd name="connsiteY2" fmla="*/ 11151 h 267629"/>
              <a:gd name="connsiteX3" fmla="*/ 501805 w 892098"/>
              <a:gd name="connsiteY3" fmla="*/ 0 h 267629"/>
              <a:gd name="connsiteX4" fmla="*/ 713678 w 892098"/>
              <a:gd name="connsiteY4" fmla="*/ 22302 h 267629"/>
              <a:gd name="connsiteX5" fmla="*/ 758283 w 892098"/>
              <a:gd name="connsiteY5" fmla="*/ 33453 h 267629"/>
              <a:gd name="connsiteX6" fmla="*/ 847493 w 892098"/>
              <a:gd name="connsiteY6" fmla="*/ 133814 h 267629"/>
              <a:gd name="connsiteX7" fmla="*/ 869795 w 892098"/>
              <a:gd name="connsiteY7" fmla="*/ 178419 h 267629"/>
              <a:gd name="connsiteX8" fmla="*/ 880946 w 892098"/>
              <a:gd name="connsiteY8" fmla="*/ 223024 h 267629"/>
              <a:gd name="connsiteX9" fmla="*/ 892098 w 892098"/>
              <a:gd name="connsiteY9" fmla="*/ 267629 h 267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92098" h="267629">
                <a:moveTo>
                  <a:pt x="0" y="33453"/>
                </a:moveTo>
                <a:cubicBezTo>
                  <a:pt x="107795" y="29736"/>
                  <a:pt x="215723" y="28827"/>
                  <a:pt x="323385" y="22302"/>
                </a:cubicBezTo>
                <a:cubicBezTo>
                  <a:pt x="338683" y="21375"/>
                  <a:pt x="352782" y="13052"/>
                  <a:pt x="367990" y="11151"/>
                </a:cubicBezTo>
                <a:cubicBezTo>
                  <a:pt x="412404" y="5599"/>
                  <a:pt x="457200" y="3717"/>
                  <a:pt x="501805" y="0"/>
                </a:cubicBezTo>
                <a:cubicBezTo>
                  <a:pt x="572429" y="7434"/>
                  <a:pt x="643260" y="13117"/>
                  <a:pt x="713678" y="22302"/>
                </a:cubicBezTo>
                <a:cubicBezTo>
                  <a:pt x="728875" y="24284"/>
                  <a:pt x="745728" y="24664"/>
                  <a:pt x="758283" y="33453"/>
                </a:cubicBezTo>
                <a:cubicBezTo>
                  <a:pt x="790536" y="56030"/>
                  <a:pt x="826446" y="96982"/>
                  <a:pt x="847493" y="133814"/>
                </a:cubicBezTo>
                <a:cubicBezTo>
                  <a:pt x="855740" y="148247"/>
                  <a:pt x="863958" y="162854"/>
                  <a:pt x="869795" y="178419"/>
                </a:cubicBezTo>
                <a:cubicBezTo>
                  <a:pt x="875176" y="192769"/>
                  <a:pt x="877229" y="208156"/>
                  <a:pt x="880946" y="223024"/>
                </a:cubicBezTo>
                <a:lnTo>
                  <a:pt x="892098" y="267629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5" name="Freeform: Shape 1074">
            <a:extLst>
              <a:ext uri="{FF2B5EF4-FFF2-40B4-BE49-F238E27FC236}">
                <a16:creationId xmlns:a16="http://schemas.microsoft.com/office/drawing/2014/main" id="{2DB91B77-13B5-947A-1B3C-6ADD399CB0D2}"/>
              </a:ext>
            </a:extLst>
          </p:cNvPr>
          <p:cNvSpPr/>
          <p:nvPr/>
        </p:nvSpPr>
        <p:spPr>
          <a:xfrm>
            <a:off x="6792605" y="5417561"/>
            <a:ext cx="892098" cy="627053"/>
          </a:xfrm>
          <a:custGeom>
            <a:avLst/>
            <a:gdLst>
              <a:gd name="connsiteX0" fmla="*/ 0 w 892098"/>
              <a:gd name="connsiteY0" fmla="*/ 13736 h 627053"/>
              <a:gd name="connsiteX1" fmla="*/ 390293 w 892098"/>
              <a:gd name="connsiteY1" fmla="*/ 80643 h 627053"/>
              <a:gd name="connsiteX2" fmla="*/ 401444 w 892098"/>
              <a:gd name="connsiteY2" fmla="*/ 114097 h 627053"/>
              <a:gd name="connsiteX3" fmla="*/ 412595 w 892098"/>
              <a:gd name="connsiteY3" fmla="*/ 158702 h 627053"/>
              <a:gd name="connsiteX4" fmla="*/ 434898 w 892098"/>
              <a:gd name="connsiteY4" fmla="*/ 381726 h 627053"/>
              <a:gd name="connsiteX5" fmla="*/ 490654 w 892098"/>
              <a:gd name="connsiteY5" fmla="*/ 504389 h 627053"/>
              <a:gd name="connsiteX6" fmla="*/ 535258 w 892098"/>
              <a:gd name="connsiteY6" fmla="*/ 560146 h 627053"/>
              <a:gd name="connsiteX7" fmla="*/ 579863 w 892098"/>
              <a:gd name="connsiteY7" fmla="*/ 593599 h 627053"/>
              <a:gd name="connsiteX8" fmla="*/ 613317 w 892098"/>
              <a:gd name="connsiteY8" fmla="*/ 615902 h 627053"/>
              <a:gd name="connsiteX9" fmla="*/ 646771 w 892098"/>
              <a:gd name="connsiteY9" fmla="*/ 627053 h 627053"/>
              <a:gd name="connsiteX10" fmla="*/ 814039 w 892098"/>
              <a:gd name="connsiteY10" fmla="*/ 582448 h 627053"/>
              <a:gd name="connsiteX11" fmla="*/ 858644 w 892098"/>
              <a:gd name="connsiteY11" fmla="*/ 515541 h 627053"/>
              <a:gd name="connsiteX12" fmla="*/ 869795 w 892098"/>
              <a:gd name="connsiteY12" fmla="*/ 470936 h 627053"/>
              <a:gd name="connsiteX13" fmla="*/ 892098 w 892098"/>
              <a:gd name="connsiteY13" fmla="*/ 359424 h 627053"/>
              <a:gd name="connsiteX14" fmla="*/ 880946 w 892098"/>
              <a:gd name="connsiteY14" fmla="*/ 292516 h 627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92098" h="627053">
                <a:moveTo>
                  <a:pt x="0" y="13736"/>
                </a:moveTo>
                <a:cubicBezTo>
                  <a:pt x="209195" y="26810"/>
                  <a:pt x="311249" y="-57685"/>
                  <a:pt x="390293" y="80643"/>
                </a:cubicBezTo>
                <a:cubicBezTo>
                  <a:pt x="396125" y="90849"/>
                  <a:pt x="398215" y="102795"/>
                  <a:pt x="401444" y="114097"/>
                </a:cubicBezTo>
                <a:cubicBezTo>
                  <a:pt x="405654" y="128833"/>
                  <a:pt x="408878" y="143834"/>
                  <a:pt x="412595" y="158702"/>
                </a:cubicBezTo>
                <a:cubicBezTo>
                  <a:pt x="414896" y="186320"/>
                  <a:pt x="425785" y="339201"/>
                  <a:pt x="434898" y="381726"/>
                </a:cubicBezTo>
                <a:cubicBezTo>
                  <a:pt x="445416" y="430807"/>
                  <a:pt x="462289" y="463866"/>
                  <a:pt x="490654" y="504389"/>
                </a:cubicBezTo>
                <a:cubicBezTo>
                  <a:pt x="504303" y="523888"/>
                  <a:pt x="518428" y="543316"/>
                  <a:pt x="535258" y="560146"/>
                </a:cubicBezTo>
                <a:cubicBezTo>
                  <a:pt x="548400" y="573288"/>
                  <a:pt x="564740" y="582797"/>
                  <a:pt x="579863" y="593599"/>
                </a:cubicBezTo>
                <a:cubicBezTo>
                  <a:pt x="590769" y="601389"/>
                  <a:pt x="601330" y="609908"/>
                  <a:pt x="613317" y="615902"/>
                </a:cubicBezTo>
                <a:cubicBezTo>
                  <a:pt x="623831" y="621159"/>
                  <a:pt x="635620" y="623336"/>
                  <a:pt x="646771" y="627053"/>
                </a:cubicBezTo>
                <a:cubicBezTo>
                  <a:pt x="676811" y="622046"/>
                  <a:pt x="777633" y="624054"/>
                  <a:pt x="814039" y="582448"/>
                </a:cubicBezTo>
                <a:cubicBezTo>
                  <a:pt x="831690" y="562276"/>
                  <a:pt x="843776" y="537843"/>
                  <a:pt x="858644" y="515541"/>
                </a:cubicBezTo>
                <a:cubicBezTo>
                  <a:pt x="862361" y="500673"/>
                  <a:pt x="865585" y="485672"/>
                  <a:pt x="869795" y="470936"/>
                </a:cubicBezTo>
                <a:cubicBezTo>
                  <a:pt x="883526" y="422875"/>
                  <a:pt x="892098" y="426026"/>
                  <a:pt x="892098" y="359424"/>
                </a:cubicBezTo>
                <a:cubicBezTo>
                  <a:pt x="892098" y="336814"/>
                  <a:pt x="884663" y="314819"/>
                  <a:pt x="880946" y="292516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6" name="Freeform: Shape 1075">
            <a:extLst>
              <a:ext uri="{FF2B5EF4-FFF2-40B4-BE49-F238E27FC236}">
                <a16:creationId xmlns:a16="http://schemas.microsoft.com/office/drawing/2014/main" id="{F57BB7B6-F3F3-A227-29C5-76E310F76FD1}"/>
              </a:ext>
            </a:extLst>
          </p:cNvPr>
          <p:cNvSpPr/>
          <p:nvPr/>
        </p:nvSpPr>
        <p:spPr>
          <a:xfrm>
            <a:off x="4154160" y="1906075"/>
            <a:ext cx="780591" cy="748231"/>
          </a:xfrm>
          <a:custGeom>
            <a:avLst/>
            <a:gdLst>
              <a:gd name="connsiteX0" fmla="*/ 5 w 780591"/>
              <a:gd name="connsiteY0" fmla="*/ 748231 h 748231"/>
              <a:gd name="connsiteX1" fmla="*/ 11157 w 780591"/>
              <a:gd name="connsiteY1" fmla="*/ 681324 h 748231"/>
              <a:gd name="connsiteX2" fmla="*/ 22308 w 780591"/>
              <a:gd name="connsiteY2" fmla="*/ 636719 h 748231"/>
              <a:gd name="connsiteX3" fmla="*/ 5 w 780591"/>
              <a:gd name="connsiteY3" fmla="*/ 402544 h 748231"/>
              <a:gd name="connsiteX4" fmla="*/ 22308 w 780591"/>
              <a:gd name="connsiteY4" fmla="*/ 190670 h 748231"/>
              <a:gd name="connsiteX5" fmla="*/ 44610 w 780591"/>
              <a:gd name="connsiteY5" fmla="*/ 157217 h 748231"/>
              <a:gd name="connsiteX6" fmla="*/ 144971 w 780591"/>
              <a:gd name="connsiteY6" fmla="*/ 112612 h 748231"/>
              <a:gd name="connsiteX7" fmla="*/ 223030 w 780591"/>
              <a:gd name="connsiteY7" fmla="*/ 79158 h 748231"/>
              <a:gd name="connsiteX8" fmla="*/ 479508 w 780591"/>
              <a:gd name="connsiteY8" fmla="*/ 12251 h 748231"/>
              <a:gd name="connsiteX9" fmla="*/ 579869 w 780591"/>
              <a:gd name="connsiteY9" fmla="*/ 1100 h 748231"/>
              <a:gd name="connsiteX10" fmla="*/ 780591 w 780591"/>
              <a:gd name="connsiteY10" fmla="*/ 1100 h 748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80591" h="748231">
                <a:moveTo>
                  <a:pt x="5" y="748231"/>
                </a:moveTo>
                <a:cubicBezTo>
                  <a:pt x="3722" y="725929"/>
                  <a:pt x="6723" y="703495"/>
                  <a:pt x="11157" y="681324"/>
                </a:cubicBezTo>
                <a:cubicBezTo>
                  <a:pt x="14163" y="666296"/>
                  <a:pt x="22308" y="652045"/>
                  <a:pt x="22308" y="636719"/>
                </a:cubicBezTo>
                <a:cubicBezTo>
                  <a:pt x="22308" y="480048"/>
                  <a:pt x="23593" y="496888"/>
                  <a:pt x="5" y="402544"/>
                </a:cubicBezTo>
                <a:cubicBezTo>
                  <a:pt x="1028" y="386183"/>
                  <a:pt x="-5544" y="246374"/>
                  <a:pt x="22308" y="190670"/>
                </a:cubicBezTo>
                <a:cubicBezTo>
                  <a:pt x="28301" y="178683"/>
                  <a:pt x="34435" y="165939"/>
                  <a:pt x="44610" y="157217"/>
                </a:cubicBezTo>
                <a:cubicBezTo>
                  <a:pt x="98983" y="110612"/>
                  <a:pt x="89610" y="132743"/>
                  <a:pt x="144971" y="112612"/>
                </a:cubicBezTo>
                <a:cubicBezTo>
                  <a:pt x="171575" y="102938"/>
                  <a:pt x="196467" y="88944"/>
                  <a:pt x="223030" y="79158"/>
                </a:cubicBezTo>
                <a:cubicBezTo>
                  <a:pt x="340602" y="35842"/>
                  <a:pt x="359789" y="30208"/>
                  <a:pt x="479508" y="12251"/>
                </a:cubicBezTo>
                <a:cubicBezTo>
                  <a:pt x="512795" y="7258"/>
                  <a:pt x="546233" y="2346"/>
                  <a:pt x="579869" y="1100"/>
                </a:cubicBezTo>
                <a:cubicBezTo>
                  <a:pt x="646730" y="-1376"/>
                  <a:pt x="713684" y="1100"/>
                  <a:pt x="780591" y="1100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7" name="Freeform: Shape 1076">
            <a:extLst>
              <a:ext uri="{FF2B5EF4-FFF2-40B4-BE49-F238E27FC236}">
                <a16:creationId xmlns:a16="http://schemas.microsoft.com/office/drawing/2014/main" id="{7C5BB033-BDD3-F3D0-8BE3-F1148E3C6955}"/>
              </a:ext>
            </a:extLst>
          </p:cNvPr>
          <p:cNvSpPr/>
          <p:nvPr/>
        </p:nvSpPr>
        <p:spPr>
          <a:xfrm>
            <a:off x="5548068" y="1907175"/>
            <a:ext cx="1215483" cy="724829"/>
          </a:xfrm>
          <a:custGeom>
            <a:avLst/>
            <a:gdLst>
              <a:gd name="connsiteX0" fmla="*/ 0 w 1215483"/>
              <a:gd name="connsiteY0" fmla="*/ 0 h 724829"/>
              <a:gd name="connsiteX1" fmla="*/ 111512 w 1215483"/>
              <a:gd name="connsiteY1" fmla="*/ 22302 h 724829"/>
              <a:gd name="connsiteX2" fmla="*/ 178419 w 1215483"/>
              <a:gd name="connsiteY2" fmla="*/ 44605 h 724829"/>
              <a:gd name="connsiteX3" fmla="*/ 758283 w 1215483"/>
              <a:gd name="connsiteY3" fmla="*/ 55756 h 724829"/>
              <a:gd name="connsiteX4" fmla="*/ 903249 w 1215483"/>
              <a:gd name="connsiteY4" fmla="*/ 78058 h 724829"/>
              <a:gd name="connsiteX5" fmla="*/ 947853 w 1215483"/>
              <a:gd name="connsiteY5" fmla="*/ 89209 h 724829"/>
              <a:gd name="connsiteX6" fmla="*/ 1003610 w 1215483"/>
              <a:gd name="connsiteY6" fmla="*/ 100361 h 724829"/>
              <a:gd name="connsiteX7" fmla="*/ 1059366 w 1215483"/>
              <a:gd name="connsiteY7" fmla="*/ 133814 h 724829"/>
              <a:gd name="connsiteX8" fmla="*/ 1115122 w 1215483"/>
              <a:gd name="connsiteY8" fmla="*/ 189570 h 724829"/>
              <a:gd name="connsiteX9" fmla="*/ 1137424 w 1215483"/>
              <a:gd name="connsiteY9" fmla="*/ 245326 h 724829"/>
              <a:gd name="connsiteX10" fmla="*/ 1137424 w 1215483"/>
              <a:gd name="connsiteY10" fmla="*/ 557561 h 724829"/>
              <a:gd name="connsiteX11" fmla="*/ 1159727 w 1215483"/>
              <a:gd name="connsiteY11" fmla="*/ 669073 h 724829"/>
              <a:gd name="connsiteX12" fmla="*/ 1182029 w 1215483"/>
              <a:gd name="connsiteY12" fmla="*/ 713678 h 724829"/>
              <a:gd name="connsiteX13" fmla="*/ 1215483 w 1215483"/>
              <a:gd name="connsiteY13" fmla="*/ 724829 h 724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5483" h="724829">
                <a:moveTo>
                  <a:pt x="0" y="0"/>
                </a:moveTo>
                <a:cubicBezTo>
                  <a:pt x="37171" y="7434"/>
                  <a:pt x="75551" y="10315"/>
                  <a:pt x="111512" y="22302"/>
                </a:cubicBezTo>
                <a:cubicBezTo>
                  <a:pt x="133814" y="29736"/>
                  <a:pt x="154915" y="44153"/>
                  <a:pt x="178419" y="44605"/>
                </a:cubicBezTo>
                <a:lnTo>
                  <a:pt x="758283" y="55756"/>
                </a:lnTo>
                <a:cubicBezTo>
                  <a:pt x="806605" y="63190"/>
                  <a:pt x="855102" y="69562"/>
                  <a:pt x="903249" y="78058"/>
                </a:cubicBezTo>
                <a:cubicBezTo>
                  <a:pt x="918341" y="80721"/>
                  <a:pt x="932892" y="85884"/>
                  <a:pt x="947853" y="89209"/>
                </a:cubicBezTo>
                <a:cubicBezTo>
                  <a:pt x="966355" y="93321"/>
                  <a:pt x="985024" y="96644"/>
                  <a:pt x="1003610" y="100361"/>
                </a:cubicBezTo>
                <a:cubicBezTo>
                  <a:pt x="1022195" y="111512"/>
                  <a:pt x="1042441" y="120274"/>
                  <a:pt x="1059366" y="133814"/>
                </a:cubicBezTo>
                <a:cubicBezTo>
                  <a:pt x="1079890" y="150233"/>
                  <a:pt x="1115122" y="189570"/>
                  <a:pt x="1115122" y="189570"/>
                </a:cubicBezTo>
                <a:cubicBezTo>
                  <a:pt x="1122556" y="208155"/>
                  <a:pt x="1131094" y="226336"/>
                  <a:pt x="1137424" y="245326"/>
                </a:cubicBezTo>
                <a:cubicBezTo>
                  <a:pt x="1171445" y="347391"/>
                  <a:pt x="1142134" y="444512"/>
                  <a:pt x="1137424" y="557561"/>
                </a:cubicBezTo>
                <a:cubicBezTo>
                  <a:pt x="1144858" y="594732"/>
                  <a:pt x="1149313" y="632625"/>
                  <a:pt x="1159727" y="669073"/>
                </a:cubicBezTo>
                <a:cubicBezTo>
                  <a:pt x="1164294" y="685057"/>
                  <a:pt x="1170275" y="701924"/>
                  <a:pt x="1182029" y="713678"/>
                </a:cubicBezTo>
                <a:cubicBezTo>
                  <a:pt x="1190341" y="721990"/>
                  <a:pt x="1215483" y="724829"/>
                  <a:pt x="1215483" y="724829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78" name="Straight Connector 1077">
            <a:extLst>
              <a:ext uri="{FF2B5EF4-FFF2-40B4-BE49-F238E27FC236}">
                <a16:creationId xmlns:a16="http://schemas.microsoft.com/office/drawing/2014/main" id="{A3BCFCD6-272B-4F7A-DD7F-3ADE74C64000}"/>
              </a:ext>
            </a:extLst>
          </p:cNvPr>
          <p:cNvCxnSpPr>
            <a:cxnSpLocks/>
          </p:cNvCxnSpPr>
          <p:nvPr/>
        </p:nvCxnSpPr>
        <p:spPr>
          <a:xfrm>
            <a:off x="2682470" y="1373571"/>
            <a:ext cx="2475306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9" name="Straight Connector 1078">
            <a:extLst>
              <a:ext uri="{FF2B5EF4-FFF2-40B4-BE49-F238E27FC236}">
                <a16:creationId xmlns:a16="http://schemas.microsoft.com/office/drawing/2014/main" id="{77178E31-26F4-5A51-4998-7D07EB775829}"/>
              </a:ext>
            </a:extLst>
          </p:cNvPr>
          <p:cNvCxnSpPr>
            <a:cxnSpLocks/>
          </p:cNvCxnSpPr>
          <p:nvPr/>
        </p:nvCxnSpPr>
        <p:spPr>
          <a:xfrm>
            <a:off x="5310176" y="1371509"/>
            <a:ext cx="2475306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0" name="Straight Connector 1079">
            <a:extLst>
              <a:ext uri="{FF2B5EF4-FFF2-40B4-BE49-F238E27FC236}">
                <a16:creationId xmlns:a16="http://schemas.microsoft.com/office/drawing/2014/main" id="{A89BC56F-8533-1A20-4F37-4564B62D5310}"/>
              </a:ext>
            </a:extLst>
          </p:cNvPr>
          <p:cNvCxnSpPr>
            <a:cxnSpLocks/>
          </p:cNvCxnSpPr>
          <p:nvPr/>
        </p:nvCxnSpPr>
        <p:spPr>
          <a:xfrm>
            <a:off x="2682470" y="2648527"/>
            <a:ext cx="2475306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1" name="Straight Connector 1080">
            <a:extLst>
              <a:ext uri="{FF2B5EF4-FFF2-40B4-BE49-F238E27FC236}">
                <a16:creationId xmlns:a16="http://schemas.microsoft.com/office/drawing/2014/main" id="{478D1672-9DCC-CECD-D872-34F053110506}"/>
              </a:ext>
            </a:extLst>
          </p:cNvPr>
          <p:cNvCxnSpPr>
            <a:cxnSpLocks/>
          </p:cNvCxnSpPr>
          <p:nvPr/>
        </p:nvCxnSpPr>
        <p:spPr>
          <a:xfrm>
            <a:off x="5310176" y="2646465"/>
            <a:ext cx="2475306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2" name="Straight Connector 1081">
            <a:extLst>
              <a:ext uri="{FF2B5EF4-FFF2-40B4-BE49-F238E27FC236}">
                <a16:creationId xmlns:a16="http://schemas.microsoft.com/office/drawing/2014/main" id="{7489CDC2-82C5-F198-9F7B-18E1B02E7AD8}"/>
              </a:ext>
            </a:extLst>
          </p:cNvPr>
          <p:cNvCxnSpPr>
            <a:cxnSpLocks/>
          </p:cNvCxnSpPr>
          <p:nvPr/>
        </p:nvCxnSpPr>
        <p:spPr>
          <a:xfrm>
            <a:off x="2682470" y="3923483"/>
            <a:ext cx="2621390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3" name="Straight Connector 1082">
            <a:extLst>
              <a:ext uri="{FF2B5EF4-FFF2-40B4-BE49-F238E27FC236}">
                <a16:creationId xmlns:a16="http://schemas.microsoft.com/office/drawing/2014/main" id="{6C457F38-3556-8C86-3EA1-A836223DC53D}"/>
              </a:ext>
            </a:extLst>
          </p:cNvPr>
          <p:cNvCxnSpPr>
            <a:cxnSpLocks/>
          </p:cNvCxnSpPr>
          <p:nvPr/>
        </p:nvCxnSpPr>
        <p:spPr>
          <a:xfrm flipV="1">
            <a:off x="5310176" y="3440889"/>
            <a:ext cx="2481622" cy="2062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4" name="Straight Connector 1083">
            <a:extLst>
              <a:ext uri="{FF2B5EF4-FFF2-40B4-BE49-F238E27FC236}">
                <a16:creationId xmlns:a16="http://schemas.microsoft.com/office/drawing/2014/main" id="{40FE8C48-3D25-9F64-F289-C88697F45892}"/>
              </a:ext>
            </a:extLst>
          </p:cNvPr>
          <p:cNvCxnSpPr>
            <a:cxnSpLocks/>
          </p:cNvCxnSpPr>
          <p:nvPr/>
        </p:nvCxnSpPr>
        <p:spPr>
          <a:xfrm flipV="1">
            <a:off x="5157776" y="1148892"/>
            <a:ext cx="0" cy="457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5" name="Straight Connector 1084">
            <a:extLst>
              <a:ext uri="{FF2B5EF4-FFF2-40B4-BE49-F238E27FC236}">
                <a16:creationId xmlns:a16="http://schemas.microsoft.com/office/drawing/2014/main" id="{CA258EB9-8D91-AA1F-132B-0AEB536EAB82}"/>
              </a:ext>
            </a:extLst>
          </p:cNvPr>
          <p:cNvCxnSpPr>
            <a:cxnSpLocks/>
          </p:cNvCxnSpPr>
          <p:nvPr/>
        </p:nvCxnSpPr>
        <p:spPr>
          <a:xfrm flipV="1">
            <a:off x="5310176" y="1249253"/>
            <a:ext cx="0" cy="2564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6" name="Rectangle 1085">
            <a:extLst>
              <a:ext uri="{FF2B5EF4-FFF2-40B4-BE49-F238E27FC236}">
                <a16:creationId xmlns:a16="http://schemas.microsoft.com/office/drawing/2014/main" id="{8A477AFA-C554-3203-4F89-BCCD1C68B122}"/>
              </a:ext>
            </a:extLst>
          </p:cNvPr>
          <p:cNvSpPr/>
          <p:nvPr/>
        </p:nvSpPr>
        <p:spPr>
          <a:xfrm>
            <a:off x="4239668" y="2330717"/>
            <a:ext cx="2128384" cy="635620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rgbClr val="000000"/>
                </a:solidFill>
              </a:rPr>
              <a:t>R_Shunt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87" name="Rectangle 1086">
            <a:extLst>
              <a:ext uri="{FF2B5EF4-FFF2-40B4-BE49-F238E27FC236}">
                <a16:creationId xmlns:a16="http://schemas.microsoft.com/office/drawing/2014/main" id="{0518033B-1C8B-879D-882F-76E372C40BDF}"/>
              </a:ext>
            </a:extLst>
          </p:cNvPr>
          <p:cNvSpPr/>
          <p:nvPr/>
        </p:nvSpPr>
        <p:spPr>
          <a:xfrm>
            <a:off x="2855931" y="3605673"/>
            <a:ext cx="2128384" cy="635620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rgbClr val="000000"/>
                </a:solidFill>
              </a:rPr>
              <a:t>R_series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88" name="Rectangle 1087">
            <a:extLst>
              <a:ext uri="{FF2B5EF4-FFF2-40B4-BE49-F238E27FC236}">
                <a16:creationId xmlns:a16="http://schemas.microsoft.com/office/drawing/2014/main" id="{B95F8468-4CCF-56C1-FDE3-698B0640357D}"/>
              </a:ext>
            </a:extLst>
          </p:cNvPr>
          <p:cNvSpPr/>
          <p:nvPr/>
        </p:nvSpPr>
        <p:spPr>
          <a:xfrm>
            <a:off x="5483637" y="3135591"/>
            <a:ext cx="2128384" cy="635620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0000"/>
                </a:solidFill>
              </a:rPr>
              <a:t>R_T</a:t>
            </a:r>
          </a:p>
        </p:txBody>
      </p:sp>
      <p:cxnSp>
        <p:nvCxnSpPr>
          <p:cNvPr id="1089" name="Straight Connector 1088">
            <a:extLst>
              <a:ext uri="{FF2B5EF4-FFF2-40B4-BE49-F238E27FC236}">
                <a16:creationId xmlns:a16="http://schemas.microsoft.com/office/drawing/2014/main" id="{08A44956-38C3-092A-196D-96A4D94AA01F}"/>
              </a:ext>
            </a:extLst>
          </p:cNvPr>
          <p:cNvCxnSpPr>
            <a:cxnSpLocks/>
          </p:cNvCxnSpPr>
          <p:nvPr/>
        </p:nvCxnSpPr>
        <p:spPr>
          <a:xfrm flipV="1">
            <a:off x="5303860" y="3442951"/>
            <a:ext cx="6316" cy="978965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0" name="Straight Connector 1089">
            <a:extLst>
              <a:ext uri="{FF2B5EF4-FFF2-40B4-BE49-F238E27FC236}">
                <a16:creationId xmlns:a16="http://schemas.microsoft.com/office/drawing/2014/main" id="{8CBD8576-B3E3-12FB-E8C8-C2EB1B7D7D87}"/>
              </a:ext>
            </a:extLst>
          </p:cNvPr>
          <p:cNvCxnSpPr>
            <a:cxnSpLocks/>
          </p:cNvCxnSpPr>
          <p:nvPr/>
        </p:nvCxnSpPr>
        <p:spPr>
          <a:xfrm flipV="1">
            <a:off x="7785482" y="1383895"/>
            <a:ext cx="0" cy="3048471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1" name="Straight Connector 1090">
            <a:extLst>
              <a:ext uri="{FF2B5EF4-FFF2-40B4-BE49-F238E27FC236}">
                <a16:creationId xmlns:a16="http://schemas.microsoft.com/office/drawing/2014/main" id="{C4EB8CF3-DEF9-ED3C-8956-352BACE5409E}"/>
              </a:ext>
            </a:extLst>
          </p:cNvPr>
          <p:cNvCxnSpPr>
            <a:cxnSpLocks/>
          </p:cNvCxnSpPr>
          <p:nvPr/>
        </p:nvCxnSpPr>
        <p:spPr>
          <a:xfrm flipV="1">
            <a:off x="2682470" y="1360014"/>
            <a:ext cx="0" cy="2563469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92" name="Picture 2" descr="inductance — Wiktionnaire, le dictionnaire libre">
            <a:extLst>
              <a:ext uri="{FF2B5EF4-FFF2-40B4-BE49-F238E27FC236}">
                <a16:creationId xmlns:a16="http://schemas.microsoft.com/office/drawing/2014/main" id="{D7649DA7-88AE-A1E0-6624-6E5A61C2E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860" y="3817642"/>
            <a:ext cx="2508434" cy="125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3" name="TextBox 1092">
            <a:extLst>
              <a:ext uri="{FF2B5EF4-FFF2-40B4-BE49-F238E27FC236}">
                <a16:creationId xmlns:a16="http://schemas.microsoft.com/office/drawing/2014/main" id="{8EF635DA-C724-AE23-02CB-9F784AE2BBED}"/>
              </a:ext>
            </a:extLst>
          </p:cNvPr>
          <p:cNvSpPr txBox="1"/>
          <p:nvPr/>
        </p:nvSpPr>
        <p:spPr>
          <a:xfrm>
            <a:off x="6340784" y="3868043"/>
            <a:ext cx="434586" cy="369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1094" name="Rectangle 1093">
            <a:extLst>
              <a:ext uri="{FF2B5EF4-FFF2-40B4-BE49-F238E27FC236}">
                <a16:creationId xmlns:a16="http://schemas.microsoft.com/office/drawing/2014/main" id="{3D253789-44D0-F4B1-1374-F5DD1F5E5B20}"/>
              </a:ext>
            </a:extLst>
          </p:cNvPr>
          <p:cNvSpPr/>
          <p:nvPr/>
        </p:nvSpPr>
        <p:spPr>
          <a:xfrm>
            <a:off x="6170772" y="5071787"/>
            <a:ext cx="622501" cy="62982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95" name="TextBox 1094">
            <a:extLst>
              <a:ext uri="{FF2B5EF4-FFF2-40B4-BE49-F238E27FC236}">
                <a16:creationId xmlns:a16="http://schemas.microsoft.com/office/drawing/2014/main" id="{B5CF69BC-DB3B-BB67-13FF-BAA30E925963}"/>
              </a:ext>
            </a:extLst>
          </p:cNvPr>
          <p:cNvSpPr txBox="1"/>
          <p:nvPr/>
        </p:nvSpPr>
        <p:spPr>
          <a:xfrm>
            <a:off x="5846944" y="5721606"/>
            <a:ext cx="1270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rgbClr val="000000"/>
                </a:solidFill>
              </a:rPr>
              <a:t>Hall probe</a:t>
            </a:r>
          </a:p>
        </p:txBody>
      </p:sp>
      <p:cxnSp>
        <p:nvCxnSpPr>
          <p:cNvPr id="1096" name="Straight Connector 1095">
            <a:extLst>
              <a:ext uri="{FF2B5EF4-FFF2-40B4-BE49-F238E27FC236}">
                <a16:creationId xmlns:a16="http://schemas.microsoft.com/office/drawing/2014/main" id="{C9156E34-FDA4-1ED9-5AB1-B556F40ADA44}"/>
              </a:ext>
            </a:extLst>
          </p:cNvPr>
          <p:cNvCxnSpPr/>
          <p:nvPr/>
        </p:nvCxnSpPr>
        <p:spPr>
          <a:xfrm>
            <a:off x="6170772" y="5071787"/>
            <a:ext cx="622501" cy="629827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7" name="Straight Connector 1096">
            <a:extLst>
              <a:ext uri="{FF2B5EF4-FFF2-40B4-BE49-F238E27FC236}">
                <a16:creationId xmlns:a16="http://schemas.microsoft.com/office/drawing/2014/main" id="{032014C8-5EC2-C790-029D-49DB2D79B2B2}"/>
              </a:ext>
            </a:extLst>
          </p:cNvPr>
          <p:cNvCxnSpPr>
            <a:cxnSpLocks/>
          </p:cNvCxnSpPr>
          <p:nvPr/>
        </p:nvCxnSpPr>
        <p:spPr>
          <a:xfrm flipV="1">
            <a:off x="6170772" y="5071787"/>
            <a:ext cx="622501" cy="629827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8" name="Group 1097">
            <a:extLst>
              <a:ext uri="{FF2B5EF4-FFF2-40B4-BE49-F238E27FC236}">
                <a16:creationId xmlns:a16="http://schemas.microsoft.com/office/drawing/2014/main" id="{ED245A46-BA33-24F3-A29D-06BB6088EC7A}"/>
              </a:ext>
            </a:extLst>
          </p:cNvPr>
          <p:cNvGrpSpPr/>
          <p:nvPr/>
        </p:nvGrpSpPr>
        <p:grpSpPr>
          <a:xfrm rot="5400000">
            <a:off x="4163468" y="5158100"/>
            <a:ext cx="152400" cy="457200"/>
            <a:chOff x="2085288" y="5236546"/>
            <a:chExt cx="152400" cy="457200"/>
          </a:xfrm>
        </p:grpSpPr>
        <p:cxnSp>
          <p:nvCxnSpPr>
            <p:cNvPr id="1099" name="Straight Connector 1098">
              <a:extLst>
                <a:ext uri="{FF2B5EF4-FFF2-40B4-BE49-F238E27FC236}">
                  <a16:creationId xmlns:a16="http://schemas.microsoft.com/office/drawing/2014/main" id="{2E0CBF6A-E19B-0C5D-4CA6-52D1F991AE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85288" y="5236546"/>
              <a:ext cx="0" cy="45720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0" name="Straight Connector 1099">
              <a:extLst>
                <a:ext uri="{FF2B5EF4-FFF2-40B4-BE49-F238E27FC236}">
                  <a16:creationId xmlns:a16="http://schemas.microsoft.com/office/drawing/2014/main" id="{23DC9A65-3500-BF85-A978-0400A07E18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7688" y="5336907"/>
              <a:ext cx="0" cy="256478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01" name="Connector: Elbow 1100">
            <a:extLst>
              <a:ext uri="{FF2B5EF4-FFF2-40B4-BE49-F238E27FC236}">
                <a16:creationId xmlns:a16="http://schemas.microsoft.com/office/drawing/2014/main" id="{9AA9A8E6-0C56-6EBD-8A67-49236217735C}"/>
              </a:ext>
            </a:extLst>
          </p:cNvPr>
          <p:cNvCxnSpPr/>
          <p:nvPr/>
        </p:nvCxnSpPr>
        <p:spPr>
          <a:xfrm>
            <a:off x="4239668" y="5462900"/>
            <a:ext cx="1913201" cy="157967"/>
          </a:xfrm>
          <a:prstGeom prst="bentConnector3">
            <a:avLst>
              <a:gd name="adj1" fmla="val -126"/>
            </a:avLst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2" name="Connector: Elbow 1101">
            <a:extLst>
              <a:ext uri="{FF2B5EF4-FFF2-40B4-BE49-F238E27FC236}">
                <a16:creationId xmlns:a16="http://schemas.microsoft.com/office/drawing/2014/main" id="{1E691E46-8178-AB32-7071-6641927A67D4}"/>
              </a:ext>
            </a:extLst>
          </p:cNvPr>
          <p:cNvCxnSpPr>
            <a:cxnSpLocks/>
          </p:cNvCxnSpPr>
          <p:nvPr/>
        </p:nvCxnSpPr>
        <p:spPr>
          <a:xfrm flipV="1">
            <a:off x="4252100" y="5135723"/>
            <a:ext cx="1913201" cy="157967"/>
          </a:xfrm>
          <a:prstGeom prst="bentConnector3">
            <a:avLst>
              <a:gd name="adj1" fmla="val -126"/>
            </a:avLst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3" name="Oval 1102">
            <a:extLst>
              <a:ext uri="{FF2B5EF4-FFF2-40B4-BE49-F238E27FC236}">
                <a16:creationId xmlns:a16="http://schemas.microsoft.com/office/drawing/2014/main" id="{0785959C-5BD4-F45E-209F-F78A06915925}"/>
              </a:ext>
            </a:extLst>
          </p:cNvPr>
          <p:cNvSpPr/>
          <p:nvPr/>
        </p:nvSpPr>
        <p:spPr>
          <a:xfrm>
            <a:off x="7318673" y="5127658"/>
            <a:ext cx="622501" cy="555629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rgbClr val="FF0000"/>
                </a:solidFill>
              </a:rPr>
              <a:t>U3</a:t>
            </a:r>
          </a:p>
        </p:txBody>
      </p:sp>
      <p:sp>
        <p:nvSpPr>
          <p:cNvPr id="1104" name="Rectangle 1103">
            <a:extLst>
              <a:ext uri="{FF2B5EF4-FFF2-40B4-BE49-F238E27FC236}">
                <a16:creationId xmlns:a16="http://schemas.microsoft.com/office/drawing/2014/main" id="{6A0C7709-2631-681D-7F26-7E86442694A0}"/>
              </a:ext>
            </a:extLst>
          </p:cNvPr>
          <p:cNvSpPr/>
          <p:nvPr/>
        </p:nvSpPr>
        <p:spPr>
          <a:xfrm>
            <a:off x="2844418" y="2466302"/>
            <a:ext cx="1255482" cy="36601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rgbClr val="000000"/>
                </a:solidFill>
              </a:rPr>
              <a:t>R_cables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105" name="Rectangle 1104">
            <a:extLst>
              <a:ext uri="{FF2B5EF4-FFF2-40B4-BE49-F238E27FC236}">
                <a16:creationId xmlns:a16="http://schemas.microsoft.com/office/drawing/2014/main" id="{FD53352A-6D6C-A24E-1A8F-893D5DD28208}"/>
              </a:ext>
            </a:extLst>
          </p:cNvPr>
          <p:cNvSpPr/>
          <p:nvPr/>
        </p:nvSpPr>
        <p:spPr>
          <a:xfrm>
            <a:off x="2117283" y="3033819"/>
            <a:ext cx="1454269" cy="36601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0000"/>
                </a:solidFill>
              </a:rPr>
              <a:t>R_cables_2</a:t>
            </a:r>
          </a:p>
        </p:txBody>
      </p:sp>
      <p:cxnSp>
        <p:nvCxnSpPr>
          <p:cNvPr id="1106" name="Straight Arrow Connector 1105">
            <a:extLst>
              <a:ext uri="{FF2B5EF4-FFF2-40B4-BE49-F238E27FC236}">
                <a16:creationId xmlns:a16="http://schemas.microsoft.com/office/drawing/2014/main" id="{B13027D4-C4AE-ED14-29F6-C02CFB376713}"/>
              </a:ext>
            </a:extLst>
          </p:cNvPr>
          <p:cNvCxnSpPr/>
          <p:nvPr/>
        </p:nvCxnSpPr>
        <p:spPr>
          <a:xfrm>
            <a:off x="2682470" y="1606092"/>
            <a:ext cx="0" cy="4572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07" name="TextBox 1106">
                <a:extLst>
                  <a:ext uri="{FF2B5EF4-FFF2-40B4-BE49-F238E27FC236}">
                    <a16:creationId xmlns:a16="http://schemas.microsoft.com/office/drawing/2014/main" id="{DFDEA7DF-4B6A-1C06-A4CB-738AFAE8CBF1}"/>
                  </a:ext>
                </a:extLst>
              </p:cNvPr>
              <p:cNvSpPr txBox="1"/>
              <p:nvPr/>
            </p:nvSpPr>
            <p:spPr>
              <a:xfrm>
                <a:off x="2600129" y="1621185"/>
                <a:ext cx="43458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i="1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fr-FR" i="1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107" name="TextBox 1106">
                <a:extLst>
                  <a:ext uri="{FF2B5EF4-FFF2-40B4-BE49-F238E27FC236}">
                    <a16:creationId xmlns:a16="http://schemas.microsoft.com/office/drawing/2014/main" id="{DFDEA7DF-4B6A-1C06-A4CB-738AFAE8CB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0129" y="1621185"/>
                <a:ext cx="43458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08" name="Oval 1107">
            <a:extLst>
              <a:ext uri="{FF2B5EF4-FFF2-40B4-BE49-F238E27FC236}">
                <a16:creationId xmlns:a16="http://schemas.microsoft.com/office/drawing/2014/main" id="{23C7BC3C-5437-F078-AA97-FFCAEC6D015F}"/>
              </a:ext>
            </a:extLst>
          </p:cNvPr>
          <p:cNvSpPr/>
          <p:nvPr/>
        </p:nvSpPr>
        <p:spPr>
          <a:xfrm>
            <a:off x="4922726" y="1655691"/>
            <a:ext cx="622501" cy="555629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rgbClr val="FF0000"/>
                </a:solidFill>
              </a:rPr>
              <a:t>U1</a:t>
            </a:r>
          </a:p>
        </p:txBody>
      </p:sp>
      <p:sp>
        <p:nvSpPr>
          <p:cNvPr id="1109" name="Oval 1108">
            <a:extLst>
              <a:ext uri="{FF2B5EF4-FFF2-40B4-BE49-F238E27FC236}">
                <a16:creationId xmlns:a16="http://schemas.microsoft.com/office/drawing/2014/main" id="{30F4528E-4BB0-1C9C-C11A-904FD87F5495}"/>
              </a:ext>
            </a:extLst>
          </p:cNvPr>
          <p:cNvSpPr/>
          <p:nvPr/>
        </p:nvSpPr>
        <p:spPr>
          <a:xfrm>
            <a:off x="2917632" y="5072208"/>
            <a:ext cx="622501" cy="555629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rgbClr val="FF0000"/>
                </a:solidFill>
              </a:rPr>
              <a:t>U2</a:t>
            </a:r>
          </a:p>
        </p:txBody>
      </p:sp>
      <p:cxnSp>
        <p:nvCxnSpPr>
          <p:cNvPr id="1111" name="Straight Connector 1110">
            <a:extLst>
              <a:ext uri="{FF2B5EF4-FFF2-40B4-BE49-F238E27FC236}">
                <a16:creationId xmlns:a16="http://schemas.microsoft.com/office/drawing/2014/main" id="{140D866B-FEF3-CF2A-73FB-6B4B72DD43E6}"/>
              </a:ext>
            </a:extLst>
          </p:cNvPr>
          <p:cNvCxnSpPr>
            <a:cxnSpLocks/>
          </p:cNvCxnSpPr>
          <p:nvPr/>
        </p:nvCxnSpPr>
        <p:spPr>
          <a:xfrm>
            <a:off x="7109285" y="2647634"/>
            <a:ext cx="41617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3" name="Straight Connector 1112">
            <a:extLst>
              <a:ext uri="{FF2B5EF4-FFF2-40B4-BE49-F238E27FC236}">
                <a16:creationId xmlns:a16="http://schemas.microsoft.com/office/drawing/2014/main" id="{B6C576E0-25BB-F905-732C-A62E9049720A}"/>
              </a:ext>
            </a:extLst>
          </p:cNvPr>
          <p:cNvCxnSpPr>
            <a:cxnSpLocks/>
          </p:cNvCxnSpPr>
          <p:nvPr/>
        </p:nvCxnSpPr>
        <p:spPr>
          <a:xfrm flipV="1">
            <a:off x="7101470" y="2458487"/>
            <a:ext cx="416171" cy="188004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6" name="Straight Arrow Connector 1115">
            <a:extLst>
              <a:ext uri="{FF2B5EF4-FFF2-40B4-BE49-F238E27FC236}">
                <a16:creationId xmlns:a16="http://schemas.microsoft.com/office/drawing/2014/main" id="{FC01EA56-3C55-3752-F053-C02F89B371AF}"/>
              </a:ext>
            </a:extLst>
          </p:cNvPr>
          <p:cNvCxnSpPr/>
          <p:nvPr/>
        </p:nvCxnSpPr>
        <p:spPr>
          <a:xfrm flipH="1">
            <a:off x="7612021" y="1906075"/>
            <a:ext cx="1766441" cy="6651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8" name="TextBox 1117">
            <a:extLst>
              <a:ext uri="{FF2B5EF4-FFF2-40B4-BE49-F238E27FC236}">
                <a16:creationId xmlns:a16="http://schemas.microsoft.com/office/drawing/2014/main" id="{D270F10E-4ACF-E46B-EF28-9B5B5AF29148}"/>
              </a:ext>
            </a:extLst>
          </p:cNvPr>
          <p:cNvSpPr txBox="1"/>
          <p:nvPr/>
        </p:nvSpPr>
        <p:spPr>
          <a:xfrm>
            <a:off x="8827583" y="1483857"/>
            <a:ext cx="28664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case of protection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needed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978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166494</TotalTime>
  <Words>612</Words>
  <Application>Microsoft Office PowerPoint</Application>
  <PresentationFormat>Widescreen</PresentationFormat>
  <Paragraphs>203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Cambria Math</vt:lpstr>
      <vt:lpstr>Times</vt:lpstr>
      <vt:lpstr>Times New Roman</vt:lpstr>
      <vt:lpstr>Office Theme</vt:lpstr>
      <vt:lpstr>Pancakce 1&amp;2 and Stacks 01&amp;02 measurements  High-field solenoid technology for the Muon Collider</vt:lpstr>
      <vt:lpstr>Stacks</vt:lpstr>
      <vt:lpstr>Stack 02 – resistance before etching</vt:lpstr>
      <vt:lpstr>Stack 01 – transverse resistance during the etching</vt:lpstr>
      <vt:lpstr>Stack 01 &amp; 02 – resistance during etching</vt:lpstr>
      <vt:lpstr>Stack 01 &amp; 02 – cycles after etching</vt:lpstr>
      <vt:lpstr>Stack 01 &amp; 02 – Microscopic observations</vt:lpstr>
      <vt:lpstr>Stack 01 – Microscopic observations</vt:lpstr>
      <vt:lpstr>Pancakes set up</vt:lpstr>
      <vt:lpstr>Pancake 1</vt:lpstr>
      <vt:lpstr>Pancake 2</vt:lpstr>
      <vt:lpstr>Pancake 1 &amp; 2 – Compare IC</vt:lpstr>
      <vt:lpstr>Pancake 1 &amp; 2 – Compare Time constant</vt:lpstr>
      <vt:lpstr>Pancake 1 – Compare Time constant</vt:lpstr>
      <vt:lpstr>Pancake 1 – Compare IC</vt:lpstr>
      <vt:lpstr>Pancake 1 – Shape of voltage during ramp</vt:lpstr>
      <vt:lpstr>Pancake 2 – Compare Time constant</vt:lpstr>
      <vt:lpstr>Pancake 2 – Compare IC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Jasper Van Der Werf</dc:creator>
  <cp:lastModifiedBy>Mahmoud Abdel Hafiz</cp:lastModifiedBy>
  <cp:revision>44</cp:revision>
  <dcterms:created xsi:type="dcterms:W3CDTF">2023-02-28T13:58:16Z</dcterms:created>
  <dcterms:modified xsi:type="dcterms:W3CDTF">2024-08-02T12:48:57Z</dcterms:modified>
</cp:coreProperties>
</file>