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9"/>
  </p:notesMasterIdLst>
  <p:handoutMasterIdLst>
    <p:handoutMasterId r:id="rId10"/>
  </p:handoutMasterIdLst>
  <p:sldIdLst>
    <p:sldId id="278" r:id="rId2"/>
    <p:sldId id="446" r:id="rId3"/>
    <p:sldId id="447" r:id="rId4"/>
    <p:sldId id="448" r:id="rId5"/>
    <p:sldId id="449" r:id="rId6"/>
    <p:sldId id="450" r:id="rId7"/>
    <p:sldId id="451" r:id="rId8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313142-3C34-4229-8475-E7860D43FD60}">
          <p14:sldIdLst>
            <p14:sldId id="278"/>
            <p14:sldId id="446"/>
            <p14:sldId id="447"/>
            <p14:sldId id="448"/>
            <p14:sldId id="449"/>
            <p14:sldId id="450"/>
            <p14:sldId id="451"/>
          </p14:sldIdLst>
        </p14:section>
        <p14:section name="backup" id="{D6B5BAA7-A94E-4DA1-8384-BBE9452B6ED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9F1"/>
    <a:srgbClr val="FFD900"/>
    <a:srgbClr val="002B51"/>
    <a:srgbClr val="7DFF41"/>
    <a:srgbClr val="008000"/>
    <a:srgbClr val="F828DF"/>
    <a:srgbClr val="0080FF"/>
    <a:srgbClr val="0000FF"/>
    <a:srgbClr val="00008B"/>
    <a:srgbClr val="FF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5" autoAdjust="0"/>
    <p:restoredTop sz="94809" autoAdjust="0"/>
  </p:normalViewPr>
  <p:slideViewPr>
    <p:cSldViewPr snapToObjects="1" showGuides="1">
      <p:cViewPr varScale="1">
        <p:scale>
          <a:sx n="147" d="100"/>
          <a:sy n="147" d="100"/>
        </p:scale>
        <p:origin x="606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21/11/2024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21/11/2024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71" r:id="rId6"/>
    <p:sldLayoutId id="2147483651" r:id="rId7"/>
    <p:sldLayoutId id="2147483670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390350/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ms.cern.ch/ui/#!master/navigator/document?D:101643168:101643168:approvalAndComment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17760"/>
          <a:stretch/>
        </p:blipFill>
        <p:spPr>
          <a:xfrm>
            <a:off x="1" y="915566"/>
            <a:ext cx="9143999" cy="4227934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371682" y="2011780"/>
            <a:ext cx="6372944" cy="857250"/>
          </a:xfrm>
        </p:spPr>
        <p:txBody>
          <a:bodyPr/>
          <a:lstStyle/>
          <a:p>
            <a:r>
              <a:rPr lang="en-GB" dirty="0"/>
              <a:t>Overview of tests of ReBCO stacks and coils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919976" y="2861856"/>
            <a:ext cx="5304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/>
                <a:cs typeface="Arial Narrow"/>
              </a:rPr>
              <a:t>C. Accettura</a:t>
            </a: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Final Cooling Progress Meeting</a:t>
            </a:r>
          </a:p>
          <a:p>
            <a:pPr algn="ctr"/>
            <a:r>
              <a:rPr lang="en-GB" sz="1600" dirty="0">
                <a:latin typeface="Arial Narrow"/>
                <a:cs typeface="Arial Narrow"/>
                <a:hlinkClick r:id="rId5"/>
              </a:rPr>
              <a:t>https://indico.cern.ch/event/1390350/</a:t>
            </a:r>
            <a:endParaRPr lang="en-GB" sz="1600" dirty="0">
              <a:latin typeface="Arial Narrow"/>
              <a:cs typeface="Arial Narrow"/>
            </a:endParaRP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22/11/2024, CERN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F34A1C-9A82-B60C-D23D-41B399CD59B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3 additional stacks were tested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S5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133 stacked tapes from THEVA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S7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107 stacked tapes from Fujikura</a:t>
            </a:r>
          </a:p>
          <a:p>
            <a:pPr lvl="1"/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S8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123 stacked tapes from Fujikura</a:t>
            </a:r>
          </a:p>
          <a:p>
            <a:r>
              <a:rPr lang="en-GB" dirty="0"/>
              <a:t>Results significantly worst compared to the previous one (THEVA) </a:t>
            </a:r>
          </a:p>
          <a:p>
            <a:r>
              <a:rPr lang="en-GB" dirty="0">
                <a:hlinkClick r:id="rId2"/>
              </a:rPr>
              <a:t>EDMS 3181512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45B2EA-70AB-263B-9DAE-0DEE1E291D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EBF0F5-16B0-EF0E-95B6-DF94D6CA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Tomography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88E6D1-17FB-74A8-F566-2F51FEFC0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771550"/>
            <a:ext cx="3793721" cy="185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920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4CCCBF6-907B-E22E-1E55-02E0EA3C0549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350335" y="771550"/>
            <a:ext cx="6729802" cy="3794125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6CB9DE-D99E-263A-E289-477A54B21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22/11/2024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700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DBB9760-D05F-BB06-D17C-B2C3EEF28B39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337598" y="843558"/>
            <a:ext cx="6653003" cy="3794125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4503EF-9354-AF5E-D0E0-D310322417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22/11/2024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133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5058654-3DB4-8A24-31A7-F35097161FF9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274519" y="1017588"/>
            <a:ext cx="6671161" cy="3794125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8D8170-4A29-6744-4327-A450B9D6C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22/11/2024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16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6E017E-965A-05DB-8DA8-ADE62A96BCF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What is the origin of the problem?</a:t>
            </a:r>
          </a:p>
          <a:p>
            <a:pPr lvl="1"/>
            <a:r>
              <a:rPr lang="en-US" dirty="0"/>
              <a:t>Difference status of copper surface (oxidation, grain size) impact the adhesion of coating</a:t>
            </a:r>
          </a:p>
          <a:p>
            <a:pPr lvl="1"/>
            <a:r>
              <a:rPr lang="en-US" dirty="0"/>
              <a:t>Coating process not reproducible </a:t>
            </a:r>
          </a:p>
          <a:p>
            <a:pPr lvl="1"/>
            <a:r>
              <a:rPr lang="en-US" dirty="0"/>
              <a:t>Problem during thermal treatment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34BD3D-00D2-1529-CDA4-95693C287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10273D-6446-CF54-F198-0583C0895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063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847BC9-9A92-296D-74AF-61E4487BB5D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600" dirty="0"/>
              <a:t>	Stacks:</a:t>
            </a:r>
          </a:p>
          <a:p>
            <a:pPr marL="571500" lvl="1" indent="-171450"/>
            <a:r>
              <a:rPr lang="en-GB" sz="1200" dirty="0"/>
              <a:t>Sample 2 THEVA  (good)--&gt; optical to check where is the failure, solder quantity</a:t>
            </a:r>
          </a:p>
          <a:p>
            <a:pPr marL="571500" lvl="1" indent="-171450"/>
            <a:r>
              <a:rPr lang="en-GB" sz="1200" dirty="0"/>
              <a:t>Sample 7 Fuji  (bad)--&gt; optical to check where is the failure, solder quantity</a:t>
            </a:r>
          </a:p>
          <a:p>
            <a:r>
              <a:rPr lang="en-GB" sz="1600" dirty="0"/>
              <a:t>	Tape:</a:t>
            </a:r>
          </a:p>
          <a:p>
            <a:pPr marL="571500" lvl="1" indent="-171450"/>
            <a:r>
              <a:rPr lang="en-GB" sz="1200" dirty="0" err="1"/>
              <a:t>Theva</a:t>
            </a:r>
            <a:r>
              <a:rPr lang="en-GB" sz="1200" dirty="0"/>
              <a:t> uncoated 10cm--&gt; SEM+FIB copper structures, impurities, oxide</a:t>
            </a:r>
          </a:p>
          <a:p>
            <a:pPr marL="571500" lvl="1" indent="-171450"/>
            <a:r>
              <a:rPr lang="en-GB" sz="1200" dirty="0"/>
              <a:t>Fuji uncoated--&gt; SEM+FIB copper structures, impurities, oxide</a:t>
            </a:r>
          </a:p>
          <a:p>
            <a:pPr marL="571500" lvl="1" indent="-171450"/>
            <a:r>
              <a:rPr lang="en-GB" sz="1200" dirty="0" err="1"/>
              <a:t>Theva</a:t>
            </a:r>
            <a:r>
              <a:rPr lang="en-GB" sz="1200" dirty="0"/>
              <a:t> coated A--&gt; XRF to check homogeneities, coating thickness</a:t>
            </a:r>
          </a:p>
          <a:p>
            <a:pPr marL="571500" lvl="1" indent="-171450"/>
            <a:r>
              <a:rPr lang="en-GB" sz="1200" dirty="0" err="1"/>
              <a:t>Theva</a:t>
            </a:r>
            <a:r>
              <a:rPr lang="en-GB" sz="1200" dirty="0"/>
              <a:t> coated B--&gt; XRF to check homogeneities, coating thickness</a:t>
            </a:r>
          </a:p>
          <a:p>
            <a:pPr marL="571500" lvl="1" indent="-171450"/>
            <a:r>
              <a:rPr lang="en-GB" sz="1200" dirty="0"/>
              <a:t>Fuji coated A--&gt; XRF to check homogeneities, coating thickness</a:t>
            </a:r>
          </a:p>
          <a:p>
            <a:pPr marL="571500" lvl="1" indent="-171450"/>
            <a:r>
              <a:rPr lang="en-GB" sz="1200" dirty="0"/>
              <a:t>Fuji coated B--&gt; XRF to check homogeneities, coating thickness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670191-482F-8599-F758-8A25137DA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C. Accettura ,Final Cooling Solenoid Meeting, 22/11/2024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D2EDE8-3874-DB0F-7025-47F2194FA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of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24886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120452</TotalTime>
  <Words>274</Words>
  <Application>Microsoft Office PowerPoint</Application>
  <PresentationFormat>On-screen Show (16:9)</PresentationFormat>
  <Paragraphs>35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Wingdings</vt:lpstr>
      <vt:lpstr>1_IMCC - 1</vt:lpstr>
      <vt:lpstr>Overview of tests of ReBCO stacks and coils</vt:lpstr>
      <vt:lpstr>Tomography </vt:lpstr>
      <vt:lpstr>PowerPoint Presentation</vt:lpstr>
      <vt:lpstr>PowerPoint Presentation</vt:lpstr>
      <vt:lpstr>PowerPoint Presentation</vt:lpstr>
      <vt:lpstr>Tomography</vt:lpstr>
      <vt:lpstr>Planning of test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Carlotta Accettura</cp:lastModifiedBy>
  <cp:revision>1815</cp:revision>
  <cp:lastPrinted>2022-10-12T13:11:03Z</cp:lastPrinted>
  <dcterms:created xsi:type="dcterms:W3CDTF">2021-05-17T12:13:58Z</dcterms:created>
  <dcterms:modified xsi:type="dcterms:W3CDTF">2024-11-21T15:01:57Z</dcterms:modified>
</cp:coreProperties>
</file>