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0"/>
  </p:notesMasterIdLst>
  <p:handoutMasterIdLst>
    <p:handoutMasterId r:id="rId11"/>
  </p:handoutMasterIdLst>
  <p:sldIdLst>
    <p:sldId id="306" r:id="rId3"/>
    <p:sldId id="718" r:id="rId4"/>
    <p:sldId id="719" r:id="rId5"/>
    <p:sldId id="720" r:id="rId6"/>
    <p:sldId id="722" r:id="rId7"/>
    <p:sldId id="721" r:id="rId8"/>
    <p:sldId id="72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5200"/>
    <a:srgbClr val="C99137"/>
    <a:srgbClr val="FD3545"/>
    <a:srgbClr val="FFFFFF"/>
    <a:srgbClr val="3243B5"/>
    <a:srgbClr val="FD3644"/>
    <a:srgbClr val="FFFF00"/>
    <a:srgbClr val="C83964"/>
    <a:srgbClr val="C43B68"/>
    <a:srgbClr val="CD39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8" autoAdjust="0"/>
    <p:restoredTop sz="95934" autoAdjust="0"/>
  </p:normalViewPr>
  <p:slideViewPr>
    <p:cSldViewPr snapToGrid="0">
      <p:cViewPr varScale="1">
        <p:scale>
          <a:sx n="102" d="100"/>
          <a:sy n="102" d="100"/>
        </p:scale>
        <p:origin x="139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A28D8F-2A4D-48F5-A14F-A6790649BC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A9F6E-0B82-625A-7C36-CA14C395C1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B4510D-9DC3-D94B-AB7E-30BD7AEA3BF6}" type="datetime1">
              <a:rPr lang="de-CH" smtClean="0"/>
              <a:t>06.12.2024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62AD6E-41EF-170C-F5F1-DA39059C3B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A6289-A245-6CB2-9375-18DE09B91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5F498-7BDF-46CB-8FF2-4DFA26F2B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42244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720747-CE87-8A40-8E4E-FC28BDF891E8}" type="datetime1">
              <a:rPr lang="de-CH" smtClean="0"/>
              <a:t>06.12.2024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CB3EB-0315-48AA-BAC1-33E2B76D039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86787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Manca</a:t>
            </a:r>
            <a:r>
              <a:rPr lang="en-US" dirty="0"/>
              <a:t> 8 </a:t>
            </a:r>
            <a:r>
              <a:rPr lang="en-US" dirty="0" err="1"/>
              <a:t>linee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96720747-CE87-8A40-8E4E-FC28BDF891E8}" type="datetime1">
              <a:rPr lang="de-CH" smtClean="0"/>
              <a:t>06.12.2024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7765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  <a:solidFill>
            <a:schemeClr val="bg1">
              <a:alpha val="23233"/>
            </a:schemeClr>
          </a:solidFill>
        </p:spPr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2286" y="3844904"/>
            <a:ext cx="7067427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0070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Modifier le style des sous-titres du masque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8B3D663-41D8-3515-A60A-DEB48E62AAB6}"/>
              </a:ext>
            </a:extLst>
          </p:cNvPr>
          <p:cNvSpPr txBox="1">
            <a:spLocks/>
          </p:cNvSpPr>
          <p:nvPr userDrawn="1"/>
        </p:nvSpPr>
        <p:spPr>
          <a:xfrm>
            <a:off x="0" y="45496"/>
            <a:ext cx="12192000" cy="42143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457200" rtl="0" eaLnBrk="1" latinLnBrk="0" hangingPunct="1">
              <a:defRPr sz="18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i="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CERN, Switzerland 12-15 March 2024</a:t>
            </a:r>
          </a:p>
          <a:p>
            <a:endParaRPr lang="fr-FR" sz="2400" i="0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5E6B1AA-1B12-3FCA-6F1D-146EF95FB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36570"/>
            <a:ext cx="12192000" cy="421430"/>
          </a:xfrm>
          <a:prstGeom prst="rect">
            <a:avLst/>
          </a:prstGeo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i="0">
                <a:solidFill>
                  <a:srgbClr val="0070C0"/>
                </a:solidFill>
              </a:defRPr>
            </a:lvl1pPr>
          </a:lstStyle>
          <a:p>
            <a:r>
              <a:rPr lang="en-GB" b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3</a:t>
            </a:r>
            <a:r>
              <a:rPr lang="en-GB" b="1" baseline="3000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rd</a:t>
            </a:r>
            <a:r>
              <a:rPr lang="en-GB" b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IMCC Annual Meeting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886376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38BE1A15-94D0-0B9E-0302-591ED4D57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3</a:t>
            </a:r>
            <a:r>
              <a:rPr lang="de-CH" baseline="30000"/>
              <a:t>rd</a:t>
            </a:r>
            <a:r>
              <a:rPr lang="de-CH"/>
              <a:t> IMCC Annual Meeting, CERN - 13.03.24</a:t>
            </a:r>
            <a:endParaRPr lang="en-GB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C00BE7AB-2669-D18F-AA5A-2BAE676E8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Final Cooling Solenoids – B. Bordini</a:t>
            </a:r>
            <a:endParaRPr lang="en-GB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6E6C0C61-B1D2-17C4-BBBE-C97F043DE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3773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2" descr="MUON-SlideGraph-LogoBkgnd2.png">
            <a:extLst>
              <a:ext uri="{FF2B5EF4-FFF2-40B4-BE49-F238E27FC236}">
                <a16:creationId xmlns:a16="http://schemas.microsoft.com/office/drawing/2014/main" id="{2F6A2F97-A29E-1418-D7E1-A2A4AFFCD1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4000"/>
          </a:blip>
          <a:srcRect t="-977" r="1219" b="916"/>
          <a:stretch/>
        </p:blipFill>
        <p:spPr>
          <a:xfrm>
            <a:off x="-11151" y="-89210"/>
            <a:ext cx="12198539" cy="6947209"/>
          </a:xfrm>
          <a:prstGeom prst="rect">
            <a:avLst/>
          </a:prstGeom>
        </p:spPr>
      </p:pic>
      <p:pic>
        <p:nvPicPr>
          <p:cNvPr id="11" name="Image 85" descr="MCC-inernational-finalV01.png">
            <a:extLst>
              <a:ext uri="{FF2B5EF4-FFF2-40B4-BE49-F238E27FC236}">
                <a16:creationId xmlns:a16="http://schemas.microsoft.com/office/drawing/2014/main" id="{886B7572-63A0-5B0D-5676-74EEB72FB2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3981"/>
          <a:stretch/>
        </p:blipFill>
        <p:spPr>
          <a:xfrm>
            <a:off x="10509197" y="66994"/>
            <a:ext cx="1682803" cy="16158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FD3815-A613-B710-087E-BD26820494B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966" y="66994"/>
            <a:ext cx="1371492" cy="1332000"/>
          </a:xfrm>
          <a:prstGeom prst="rect">
            <a:avLst/>
          </a:prstGeom>
        </p:spPr>
      </p:pic>
      <p:pic>
        <p:nvPicPr>
          <p:cNvPr id="13" name="Image 9" descr="MUON-SlideGraph-gradient.png">
            <a:extLst>
              <a:ext uri="{FF2B5EF4-FFF2-40B4-BE49-F238E27FC236}">
                <a16:creationId xmlns:a16="http://schemas.microsoft.com/office/drawing/2014/main" id="{9FA61E11-BC63-8F05-1CFC-E03ED212C9F0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34000"/>
          </a:blip>
          <a:stretch>
            <a:fillRect/>
          </a:stretch>
        </p:blipFill>
        <p:spPr>
          <a:xfrm>
            <a:off x="-7882" y="4047067"/>
            <a:ext cx="12192000" cy="2810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73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MCC-inernational-finalV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9276" y="0"/>
            <a:ext cx="1202724" cy="1202724"/>
          </a:xfrm>
          <a:prstGeom prst="rect">
            <a:avLst/>
          </a:prstGeom>
        </p:spPr>
      </p:pic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05BF839-3FEB-CA89-7FE1-8C5D9B491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21FB63-3E48-2308-4202-15B3A188FA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1968" y="66995"/>
            <a:ext cx="1188000" cy="1153791"/>
          </a:xfrm>
          <a:prstGeom prst="rect">
            <a:avLst/>
          </a:prstGeom>
        </p:spPr>
      </p:pic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EB531240-BDF7-F2D3-20FC-8ECCD9B95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de-CH"/>
              <a:t>3</a:t>
            </a:r>
            <a:r>
              <a:rPr lang="de-CH" baseline="30000"/>
              <a:t>rd</a:t>
            </a:r>
            <a:r>
              <a:rPr lang="de-CH"/>
              <a:t> IMCC Annual Meeting, CERN - 13.03.24</a:t>
            </a:r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A825C6BA-B9FC-77D8-CDDD-D9A4B1085E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/>
              <a:t>Final Cooling Solenoids – B. Bordini</a:t>
            </a:r>
            <a:endParaRPr lang="en-GB" dirty="0"/>
          </a:p>
        </p:txBody>
      </p:sp>
      <p:pic>
        <p:nvPicPr>
          <p:cNvPr id="4" name="Image 8" descr="MUON-Slide-graphBase-pagebottom.jpg">
            <a:extLst>
              <a:ext uri="{FF2B5EF4-FFF2-40B4-BE49-F238E27FC236}">
                <a16:creationId xmlns:a16="http://schemas.microsoft.com/office/drawing/2014/main" id="{F135B3FD-879D-1F66-D0C7-1FBB5B9DF4D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23000"/>
          </a:blip>
          <a:stretch>
            <a:fillRect/>
          </a:stretch>
        </p:blipFill>
        <p:spPr>
          <a:xfrm>
            <a:off x="0" y="6180667"/>
            <a:ext cx="12192000" cy="67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729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6CAF5-C531-5353-8D0B-99AC3A5F37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6211" y="2909110"/>
            <a:ext cx="11539576" cy="1584371"/>
          </a:xfrm>
          <a:noFill/>
        </p:spPr>
        <p:txBody>
          <a:bodyPr tIns="0" bIns="0"/>
          <a:lstStyle/>
          <a:p>
            <a:r>
              <a:rPr lang="en-GB" sz="50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FEM Electromagnetic </a:t>
            </a:r>
            <a:r>
              <a:rPr lang="en-GB" sz="5000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S</a:t>
            </a:r>
            <a:r>
              <a:rPr lang="en-GB" sz="50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imulations of Coil 2 Experiment</a:t>
            </a:r>
            <a:endParaRPr lang="en-US" sz="5000" b="1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F0EAEC-2E80-7DCF-8175-406FE09E4E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0852" y="4493481"/>
            <a:ext cx="9290295" cy="1752600"/>
          </a:xfrm>
        </p:spPr>
        <p:txBody>
          <a:bodyPr/>
          <a:lstStyle/>
          <a:p>
            <a:r>
              <a:rPr lang="en-US" sz="2400" dirty="0"/>
              <a:t>D. Rinaldoni, B. Bordini</a:t>
            </a:r>
          </a:p>
          <a:p>
            <a:r>
              <a:rPr lang="en-US" sz="1600" dirty="0"/>
              <a:t>06/12/2024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F66F20-36B4-ED16-8D94-8088C652867B}"/>
              </a:ext>
            </a:extLst>
          </p:cNvPr>
          <p:cNvSpPr txBox="1"/>
          <p:nvPr/>
        </p:nvSpPr>
        <p:spPr>
          <a:xfrm>
            <a:off x="3204927" y="108642"/>
            <a:ext cx="6355532" cy="4255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547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BF524F0-4161-B51E-3992-965CC5A75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409" y="4517880"/>
            <a:ext cx="3673380" cy="206627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4BE704-37C7-578D-1E78-FAA29428B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E7372BBC-7BB3-DDFD-C324-1C75CA39B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6823" y="6492876"/>
            <a:ext cx="5298352" cy="365124"/>
          </a:xfrm>
        </p:spPr>
        <p:txBody>
          <a:bodyPr/>
          <a:lstStyle/>
          <a:p>
            <a:r>
              <a:rPr lang="en-GB" dirty="0"/>
              <a:t>FEM electromagnetic simulations of coil 2 experiment – D. Rinaldoni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F056D37E-07C8-5FC7-7344-FF0124E4AA3F}"/>
              </a:ext>
            </a:extLst>
          </p:cNvPr>
          <p:cNvSpPr txBox="1">
            <a:spLocks/>
          </p:cNvSpPr>
          <p:nvPr/>
        </p:nvSpPr>
        <p:spPr>
          <a:xfrm>
            <a:off x="1416907" y="145336"/>
            <a:ext cx="9538689" cy="6913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Coil 2 Experiment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35BE074-EEF5-8FD0-4F58-E55049A23F33}"/>
              </a:ext>
            </a:extLst>
          </p:cNvPr>
          <p:cNvSpPr txBox="1">
            <a:spLocks/>
          </p:cNvSpPr>
          <p:nvPr/>
        </p:nvSpPr>
        <p:spPr>
          <a:xfrm>
            <a:off x="465286" y="1163005"/>
            <a:ext cx="3519860" cy="344615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1 pancake</a:t>
            </a:r>
          </a:p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84 turns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Inner radius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24 mm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Outer radius 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31.6 mm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Thickness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90 µm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Width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4 mm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Current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ramp 0.05 A/s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  <a:sym typeface="Wingdings" panose="05000000000000000000" pitchFamily="2" charset="2"/>
              </a:rPr>
              <a:t> slow ramp</a:t>
            </a:r>
            <a:endParaRPr lang="en-US" sz="2000" b="1" dirty="0">
              <a:solidFill>
                <a:srgbClr val="0070C0"/>
              </a:solidFill>
              <a:latin typeface="Montserrat" pitchFamily="2" charset="77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2F24460-D2BE-5356-D654-41D95B2B10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5416" y="4381665"/>
            <a:ext cx="2681298" cy="150823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0405289-E766-1229-2CDF-6794336A0B07}"/>
              </a:ext>
            </a:extLst>
          </p:cNvPr>
          <p:cNvSpPr/>
          <p:nvPr/>
        </p:nvSpPr>
        <p:spPr>
          <a:xfrm>
            <a:off x="7187181" y="4849579"/>
            <a:ext cx="598338" cy="538590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317338D-29A8-790F-A994-83298C9BA4C6}"/>
              </a:ext>
            </a:extLst>
          </p:cNvPr>
          <p:cNvCxnSpPr>
            <a:cxnSpLocks/>
          </p:cNvCxnSpPr>
          <p:nvPr/>
        </p:nvCxnSpPr>
        <p:spPr>
          <a:xfrm flipV="1">
            <a:off x="7785519" y="4678127"/>
            <a:ext cx="1213533" cy="1782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2C2ADB46-D1A9-E011-FF91-30D2A7D54CC1}"/>
              </a:ext>
            </a:extLst>
          </p:cNvPr>
          <p:cNvSpPr txBox="1">
            <a:spLocks/>
          </p:cNvSpPr>
          <p:nvPr/>
        </p:nvSpPr>
        <p:spPr>
          <a:xfrm>
            <a:off x="432271" y="5057982"/>
            <a:ext cx="4192416" cy="8864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200"/>
              </a:spcBef>
              <a:buNone/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Goal: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perform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FEM simulations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of this pancake and compare them with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experimental results </a:t>
            </a:r>
          </a:p>
        </p:txBody>
      </p:sp>
      <p:pic>
        <p:nvPicPr>
          <p:cNvPr id="3" name="Picture 2" descr="A metal plate with a metal rod and arrows&#10;&#10;Description automatically generated with medium confidence">
            <a:extLst>
              <a:ext uri="{FF2B5EF4-FFF2-40B4-BE49-F238E27FC236}">
                <a16:creationId xmlns:a16="http://schemas.microsoft.com/office/drawing/2014/main" id="{4AF4E2BA-6AF5-3667-F701-A57C0AAED8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269" y="833057"/>
            <a:ext cx="2915081" cy="3290771"/>
          </a:xfrm>
          <a:prstGeom prst="rect">
            <a:avLst/>
          </a:prstGeom>
        </p:spPr>
      </p:pic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2D73DF07-C8CE-236B-41D6-532CF1BB1F22}"/>
              </a:ext>
            </a:extLst>
          </p:cNvPr>
          <p:cNvSpPr txBox="1">
            <a:spLocks/>
          </p:cNvSpPr>
          <p:nvPr/>
        </p:nvSpPr>
        <p:spPr>
          <a:xfrm>
            <a:off x="3860719" y="4167699"/>
            <a:ext cx="4336180" cy="365124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rgbClr val="0070C0"/>
                </a:solidFill>
                <a:latin typeface="Montserrat" pitchFamily="2" charset="77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/>
              <a:t>Mahmoud Abdel Hafiz, </a:t>
            </a:r>
            <a:r>
              <a:rPr lang="en-GB" sz="1100" dirty="0" err="1"/>
              <a:t>mmWg</a:t>
            </a:r>
            <a:r>
              <a:rPr lang="en-GB" sz="1100" dirty="0"/>
              <a:t> presentation, </a:t>
            </a:r>
            <a:r>
              <a:rPr lang="en-GB" sz="1100" i="1" dirty="0"/>
              <a:t>Experimental tests for winding technology of Final Cooling Solenoid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7423FE6-7F08-997E-D955-71EEEF7989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5519" y="1268709"/>
            <a:ext cx="4239023" cy="238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785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4BE704-37C7-578D-1E78-FAA29428B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E7372BBC-7BB3-DDFD-C324-1C75CA39B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6823" y="6492876"/>
            <a:ext cx="5298352" cy="365124"/>
          </a:xfrm>
        </p:spPr>
        <p:txBody>
          <a:bodyPr/>
          <a:lstStyle/>
          <a:p>
            <a:r>
              <a:rPr lang="en-GB" dirty="0"/>
              <a:t>FEM electromagnetic simulations of coil 2 experiment – D. Rinaldoni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F056D37E-07C8-5FC7-7344-FF0124E4AA3F}"/>
              </a:ext>
            </a:extLst>
          </p:cNvPr>
          <p:cNvSpPr txBox="1">
            <a:spLocks/>
          </p:cNvSpPr>
          <p:nvPr/>
        </p:nvSpPr>
        <p:spPr>
          <a:xfrm>
            <a:off x="1416907" y="145336"/>
            <a:ext cx="9538689" cy="6913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Magnetization Effects</a:t>
            </a:r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E7FF155B-0BD2-8822-BB69-9E24749C0DA3}"/>
              </a:ext>
            </a:extLst>
          </p:cNvPr>
          <p:cNvSpPr txBox="1">
            <a:spLocks/>
          </p:cNvSpPr>
          <p:nvPr/>
        </p:nvSpPr>
        <p:spPr>
          <a:xfrm>
            <a:off x="566661" y="1979292"/>
            <a:ext cx="4192416" cy="8864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200"/>
              </a:spcBef>
              <a:buNone/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First result: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magnetization does not impact the value of the magnetic field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in the center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107BA5D-D706-DFEB-02E1-1A7A67ED2E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069" y="3246549"/>
            <a:ext cx="3657600" cy="20574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2E89DCC-F5AB-57D8-A0A7-221C14F7E6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4082" y="1774685"/>
            <a:ext cx="6735942" cy="3788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625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4BE704-37C7-578D-1E78-FAA29428B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E7372BBC-7BB3-DDFD-C324-1C75CA39B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6823" y="6492876"/>
            <a:ext cx="5298352" cy="365124"/>
          </a:xfrm>
        </p:spPr>
        <p:txBody>
          <a:bodyPr/>
          <a:lstStyle/>
          <a:p>
            <a:r>
              <a:rPr lang="en-GB" dirty="0"/>
              <a:t>FEM electromagnetic simulations of coil 2 experiment – D. Rinaldoni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F056D37E-07C8-5FC7-7344-FF0124E4AA3F}"/>
              </a:ext>
            </a:extLst>
          </p:cNvPr>
          <p:cNvSpPr txBox="1">
            <a:spLocks/>
          </p:cNvSpPr>
          <p:nvPr/>
        </p:nvSpPr>
        <p:spPr>
          <a:xfrm>
            <a:off x="1416907" y="145336"/>
            <a:ext cx="9538689" cy="6913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Defects</a:t>
            </a:r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E7FF155B-0BD2-8822-BB69-9E24749C0DA3}"/>
              </a:ext>
            </a:extLst>
          </p:cNvPr>
          <p:cNvSpPr txBox="1">
            <a:spLocks/>
          </p:cNvSpPr>
          <p:nvPr/>
        </p:nvSpPr>
        <p:spPr>
          <a:xfrm>
            <a:off x="219563" y="1411931"/>
            <a:ext cx="11887761" cy="8864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By looking at the experimental results,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magnetic field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generated by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etched pancake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is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lower than the expected field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  <a:sym typeface="Wingdings" panose="05000000000000000000" pitchFamily="2" charset="2"/>
              </a:rPr>
              <a:t>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  <a:sym typeface="Wingdings" panose="05000000000000000000" pitchFamily="2" charset="2"/>
              </a:rPr>
              <a:t>Defects in the pancake</a:t>
            </a:r>
            <a:endParaRPr lang="en-US" sz="2000" b="1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526B789C-50F9-A6CE-6A61-18BC209ABDCC}"/>
              </a:ext>
            </a:extLst>
          </p:cNvPr>
          <p:cNvSpPr txBox="1">
            <a:spLocks/>
          </p:cNvSpPr>
          <p:nvPr/>
        </p:nvSpPr>
        <p:spPr>
          <a:xfrm>
            <a:off x="219563" y="2608536"/>
            <a:ext cx="5298351" cy="14590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It turns out that the same magnetic field trend can be obtained by simulating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same pancake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but with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70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turns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  <a:sym typeface="Wingdings" panose="05000000000000000000" pitchFamily="2" charset="2"/>
              </a:rPr>
              <a:t>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  <a:sym typeface="Wingdings" panose="05000000000000000000" pitchFamily="2" charset="2"/>
              </a:rPr>
              <a:t>14 turns are defective.</a:t>
            </a:r>
            <a:endParaRPr lang="en-US" sz="2000" b="1" dirty="0">
              <a:solidFill>
                <a:srgbClr val="0070C0"/>
              </a:solidFill>
              <a:latin typeface="Montserrat" pitchFamily="2" charset="77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0A7B97-04B5-BF81-D31D-FA37C05B4D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3850" y="2322378"/>
            <a:ext cx="6528587" cy="367233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3">
                <a:extLst>
                  <a:ext uri="{FF2B5EF4-FFF2-40B4-BE49-F238E27FC236}">
                    <a16:creationId xmlns:a16="http://schemas.microsoft.com/office/drawing/2014/main" id="{B394C2DB-E4F3-8AEB-B61B-AEB5BDD7733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19563" y="4602865"/>
                <a:ext cx="5023433" cy="1047668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>
                <a:normAutofit fontScale="92500"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ts val="1200"/>
                  </a:spcBef>
                  <a:buNone/>
                </a:pP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Here, we model defects as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joints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 (fixed resistivity </a:t>
                </a:r>
                <a:r>
                  <a:rPr lang="el-GR" sz="20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ρ</a:t>
                </a:r>
                <a:r>
                  <a:rPr lang="en-US" sz="20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𝟏𝟎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𝟖</m:t>
                        </m:r>
                      </m:sup>
                    </m:sSup>
                  </m:oMath>
                </a14:m>
                <a:r>
                  <a:rPr lang="en-US" sz="20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l-GR" sz="20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Ω</a:t>
                </a:r>
                <a:r>
                  <a:rPr lang="en-US" sz="20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).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7 turns as inner joint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 and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7 turns as outer joint.</a:t>
                </a:r>
              </a:p>
            </p:txBody>
          </p:sp>
        </mc:Choice>
        <mc:Fallback>
          <p:sp>
            <p:nvSpPr>
              <p:cNvPr id="10" name="Content Placeholder 3">
                <a:extLst>
                  <a:ext uri="{FF2B5EF4-FFF2-40B4-BE49-F238E27FC236}">
                    <a16:creationId xmlns:a16="http://schemas.microsoft.com/office/drawing/2014/main" id="{B394C2DB-E4F3-8AEB-B61B-AEB5BDD773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63" y="4602865"/>
                <a:ext cx="5023433" cy="104766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2687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4BE704-37C7-578D-1E78-FAA29428B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E7372BBC-7BB3-DDFD-C324-1C75CA39B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6823" y="6492876"/>
            <a:ext cx="5298352" cy="365124"/>
          </a:xfrm>
        </p:spPr>
        <p:txBody>
          <a:bodyPr/>
          <a:lstStyle/>
          <a:p>
            <a:r>
              <a:rPr lang="en-GB" dirty="0"/>
              <a:t>FEM electromagnetic simulations of coil 2 experiment – D. Rinaldoni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F056D37E-07C8-5FC7-7344-FF0124E4AA3F}"/>
              </a:ext>
            </a:extLst>
          </p:cNvPr>
          <p:cNvSpPr txBox="1">
            <a:spLocks/>
          </p:cNvSpPr>
          <p:nvPr/>
        </p:nvSpPr>
        <p:spPr>
          <a:xfrm>
            <a:off x="1416907" y="145336"/>
            <a:ext cx="9538689" cy="6913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Defects</a:t>
            </a:r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E7FF155B-0BD2-8822-BB69-9E24749C0DA3}"/>
              </a:ext>
            </a:extLst>
          </p:cNvPr>
          <p:cNvSpPr txBox="1">
            <a:spLocks/>
          </p:cNvSpPr>
          <p:nvPr/>
        </p:nvSpPr>
        <p:spPr>
          <a:xfrm>
            <a:off x="219563" y="1299951"/>
            <a:ext cx="11887761" cy="8864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GB" sz="2000" dirty="0">
                <a:solidFill>
                  <a:srgbClr val="0070C0"/>
                </a:solidFill>
                <a:latin typeface="Montserrat" pitchFamily="2" charset="77"/>
              </a:rPr>
              <a:t>The experimental results for the </a:t>
            </a:r>
            <a:r>
              <a:rPr lang="en-GB" sz="2000" b="1" dirty="0">
                <a:solidFill>
                  <a:srgbClr val="0070C0"/>
                </a:solidFill>
                <a:latin typeface="Montserrat" pitchFamily="2" charset="77"/>
              </a:rPr>
              <a:t>non-etched pancake </a:t>
            </a:r>
            <a:r>
              <a:rPr lang="en-GB" sz="2000" dirty="0">
                <a:solidFill>
                  <a:srgbClr val="0070C0"/>
                </a:solidFill>
                <a:latin typeface="Montserrat" pitchFamily="2" charset="77"/>
              </a:rPr>
              <a:t>reveal however a </a:t>
            </a:r>
            <a:r>
              <a:rPr lang="en-GB" sz="2000" b="1" dirty="0">
                <a:solidFill>
                  <a:srgbClr val="0070C0"/>
                </a:solidFill>
                <a:latin typeface="Montserrat" pitchFamily="2" charset="77"/>
              </a:rPr>
              <a:t>discrepancy in the generated magnetic field</a:t>
            </a:r>
            <a:r>
              <a:rPr lang="en-GB" sz="2000" dirty="0">
                <a:solidFill>
                  <a:srgbClr val="0070C0"/>
                </a:solidFill>
                <a:latin typeface="Montserrat" pitchFamily="2" charset="77"/>
              </a:rPr>
              <a:t>, even when the coil is </a:t>
            </a:r>
            <a:r>
              <a:rPr lang="en-GB" sz="2000" b="1" dirty="0">
                <a:solidFill>
                  <a:srgbClr val="0070C0"/>
                </a:solidFill>
                <a:latin typeface="Montserrat" pitchFamily="2" charset="77"/>
              </a:rPr>
              <a:t>far from the critical state</a:t>
            </a:r>
            <a:r>
              <a:rPr lang="en-GB" sz="2000" dirty="0">
                <a:solidFill>
                  <a:srgbClr val="0070C0"/>
                </a:solidFill>
                <a:latin typeface="Montserrat" pitchFamily="2" charset="77"/>
              </a:rPr>
              <a:t>.</a:t>
            </a:r>
            <a:endParaRPr lang="en-US" sz="2000" b="1" dirty="0">
              <a:solidFill>
                <a:srgbClr val="0070C0"/>
              </a:solidFill>
              <a:latin typeface="Montserrat" pitchFamily="2" charset="77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3">
                <a:extLst>
                  <a:ext uri="{FF2B5EF4-FFF2-40B4-BE49-F238E27FC236}">
                    <a16:creationId xmlns:a16="http://schemas.microsoft.com/office/drawing/2014/main" id="{97312D27-5093-EC9C-1495-4787FC0331F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19563" y="3293231"/>
                <a:ext cx="5298352" cy="226481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1200"/>
                  </a:spcBef>
                  <a:buNone/>
                </a:pPr>
                <a:r>
                  <a:rPr lang="en-GB" sz="2000" dirty="0">
                    <a:solidFill>
                      <a:srgbClr val="0070C0"/>
                    </a:solidFill>
                    <a:latin typeface="Montserrat" pitchFamily="2" charset="77"/>
                  </a:rPr>
                  <a:t>This means that there is also </a:t>
                </a:r>
                <a:r>
                  <a:rPr lang="en-GB" sz="2000" b="1" dirty="0">
                    <a:solidFill>
                      <a:srgbClr val="0070C0"/>
                    </a:solidFill>
                    <a:latin typeface="Montserrat" pitchFamily="2" charset="77"/>
                  </a:rPr>
                  <a:t>a defect in the azimuthal resistivity</a:t>
                </a:r>
                <a:r>
                  <a:rPr lang="en-GB" sz="2000" dirty="0">
                    <a:solidFill>
                      <a:srgbClr val="0070C0"/>
                    </a:solidFill>
                    <a:latin typeface="Montserrat" pitchFamily="2" charset="77"/>
                  </a:rPr>
                  <a:t> of the superconducting tape </a:t>
                </a:r>
                <a:r>
                  <a:rPr lang="en-GB" sz="2000" dirty="0">
                    <a:solidFill>
                      <a:srgbClr val="0070C0"/>
                    </a:solidFill>
                    <a:latin typeface="Montserrat" pitchFamily="2" charset="77"/>
                    <a:sym typeface="Wingdings" panose="05000000000000000000" pitchFamily="2" charset="2"/>
                  </a:rPr>
                  <a:t> we set </a:t>
                </a:r>
                <a:br>
                  <a:rPr lang="en-GB" sz="2000" dirty="0">
                    <a:solidFill>
                      <a:srgbClr val="0070C0"/>
                    </a:solidFill>
                    <a:latin typeface="Montserrat" pitchFamily="2" charset="77"/>
                    <a:sym typeface="Wingdings" panose="05000000000000000000" pitchFamily="2" charset="2"/>
                  </a:rPr>
                </a:br>
                <a:r>
                  <a:rPr lang="el-GR" sz="20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ρ</a:t>
                </a:r>
                <a:r>
                  <a:rPr lang="en-US" sz="20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𝟏𝟎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𝟏𝟐</m:t>
                        </m:r>
                      </m:sup>
                    </m:sSup>
                  </m:oMath>
                </a14:m>
                <a:r>
                  <a:rPr lang="en-US" sz="20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l-GR" sz="20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Ω</a:t>
                </a:r>
                <a:r>
                  <a:rPr lang="en-US" sz="20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n-GB" sz="2000" dirty="0">
                    <a:solidFill>
                      <a:srgbClr val="0070C0"/>
                    </a:solidFill>
                    <a:latin typeface="Montserrat" pitchFamily="2" charset="77"/>
                    <a:sym typeface="Wingdings" panose="05000000000000000000" pitchFamily="2" charset="2"/>
                  </a:rPr>
                  <a:t> as a minimum value for the tape resistivity to model this defect.</a:t>
                </a:r>
                <a:endParaRPr lang="en-US" sz="2000" b="1" dirty="0">
                  <a:solidFill>
                    <a:srgbClr val="0070C0"/>
                  </a:solidFill>
                  <a:latin typeface="Montserrat" pitchFamily="2" charset="77"/>
                </a:endParaRPr>
              </a:p>
            </p:txBody>
          </p:sp>
        </mc:Choice>
        <mc:Fallback>
          <p:sp>
            <p:nvSpPr>
              <p:cNvPr id="13" name="Content Placeholder 3">
                <a:extLst>
                  <a:ext uri="{FF2B5EF4-FFF2-40B4-BE49-F238E27FC236}">
                    <a16:creationId xmlns:a16="http://schemas.microsoft.com/office/drawing/2014/main" id="{97312D27-5093-EC9C-1495-4787FC0331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63" y="3293231"/>
                <a:ext cx="5298352" cy="2264818"/>
              </a:xfrm>
              <a:prstGeom prst="rect">
                <a:avLst/>
              </a:prstGeom>
              <a:blipFill>
                <a:blip r:embed="rId2"/>
                <a:stretch>
                  <a:fillRect l="-1151" t="-1075" r="-218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850DB4F7-1E35-B648-162D-2CA38376E7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2133" y="2426892"/>
            <a:ext cx="6260304" cy="352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751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4BE704-37C7-578D-1E78-FAA29428B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E7372BBC-7BB3-DDFD-C324-1C75CA39B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6823" y="6492876"/>
            <a:ext cx="5298352" cy="365124"/>
          </a:xfrm>
        </p:spPr>
        <p:txBody>
          <a:bodyPr/>
          <a:lstStyle/>
          <a:p>
            <a:r>
              <a:rPr lang="en-GB" dirty="0"/>
              <a:t>FEM electromagnetic simulations of coil 2 experiment – D. Rinaldoni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F056D37E-07C8-5FC7-7344-FF0124E4AA3F}"/>
              </a:ext>
            </a:extLst>
          </p:cNvPr>
          <p:cNvSpPr txBox="1">
            <a:spLocks/>
          </p:cNvSpPr>
          <p:nvPr/>
        </p:nvSpPr>
        <p:spPr>
          <a:xfrm>
            <a:off x="1416907" y="145336"/>
            <a:ext cx="9538689" cy="6913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Contact Resistance</a:t>
            </a:r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E7FF155B-0BD2-8822-BB69-9E24749C0DA3}"/>
              </a:ext>
            </a:extLst>
          </p:cNvPr>
          <p:cNvSpPr txBox="1">
            <a:spLocks/>
          </p:cNvSpPr>
          <p:nvPr/>
        </p:nvSpPr>
        <p:spPr>
          <a:xfrm>
            <a:off x="152118" y="1365938"/>
            <a:ext cx="11887761" cy="8864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GB" sz="2000" dirty="0">
                <a:solidFill>
                  <a:srgbClr val="0070C0"/>
                </a:solidFill>
                <a:latin typeface="Montserrat" panose="00000500000000000000" pitchFamily="2" charset="0"/>
              </a:rPr>
              <a:t>Starting from the time constant derived experimentally, which is </a:t>
            </a:r>
            <a:r>
              <a:rPr lang="el-GR" sz="2000" b="1" dirty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τ</a:t>
            </a:r>
            <a:r>
              <a:rPr lang="en-US" sz="2000" b="1" dirty="0">
                <a:solidFill>
                  <a:srgbClr val="0070C0"/>
                </a:solidFill>
                <a:latin typeface="Montserrat" panose="00000500000000000000" pitchFamily="2" charset="0"/>
                <a:ea typeface="Calibri" panose="020F0502020204030204" pitchFamily="34" charset="0"/>
                <a:cs typeface="Calibri" panose="020F0502020204030204" pitchFamily="34" charset="0"/>
              </a:rPr>
              <a:t> = 4.8 s</a:t>
            </a:r>
            <a:r>
              <a:rPr lang="en-US" sz="2000" dirty="0">
                <a:solidFill>
                  <a:srgbClr val="0070C0"/>
                </a:solidFill>
                <a:latin typeface="Montserrat" panose="00000500000000000000" pitchFamily="2" charset="0"/>
                <a:ea typeface="Calibri" panose="020F0502020204030204" pitchFamily="34" charset="0"/>
                <a:cs typeface="Calibri" panose="020F0502020204030204" pitchFamily="34" charset="0"/>
              </a:rPr>
              <a:t>, one can derive the </a:t>
            </a:r>
            <a:r>
              <a:rPr lang="en-US" sz="2000" b="1" dirty="0">
                <a:solidFill>
                  <a:srgbClr val="0070C0"/>
                </a:solidFill>
                <a:latin typeface="Montserrat" panose="00000500000000000000" pitchFamily="2" charset="0"/>
                <a:ea typeface="Calibri" panose="020F0502020204030204" pitchFamily="34" charset="0"/>
                <a:cs typeface="Calibri" panose="020F0502020204030204" pitchFamily="34" charset="0"/>
              </a:rPr>
              <a:t>contact resistance of the tape</a:t>
            </a:r>
            <a:r>
              <a:rPr lang="en-US" sz="2000" dirty="0">
                <a:solidFill>
                  <a:srgbClr val="0070C0"/>
                </a:solidFill>
                <a:latin typeface="Montserrat" panose="00000500000000000000" pitchFamily="2" charset="0"/>
                <a:ea typeface="Calibri" panose="020F0502020204030204" pitchFamily="34" charset="0"/>
                <a:cs typeface="Calibri" panose="020F0502020204030204" pitchFamily="34" charset="0"/>
              </a:rPr>
              <a:t>. It results </a:t>
            </a:r>
            <a:r>
              <a:rPr lang="el-GR" sz="20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ρ</a:t>
            </a:r>
            <a:r>
              <a:rPr lang="en-US" sz="2000" b="1" baseline="-250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7 µ</a:t>
            </a:r>
            <a:r>
              <a:rPr lang="el-GR" sz="20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Ω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cm</a:t>
            </a:r>
            <a:r>
              <a:rPr lang="en-US" sz="2000" b="1" baseline="300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2000" b="1" dirty="0">
              <a:solidFill>
                <a:srgbClr val="0070C0"/>
              </a:solidFill>
              <a:latin typeface="Montserrat" panose="00000500000000000000" pitchFamily="2" charset="0"/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60A1051C-E418-3854-5084-235A0A97DC70}"/>
              </a:ext>
            </a:extLst>
          </p:cNvPr>
          <p:cNvSpPr txBox="1">
            <a:spLocks/>
          </p:cNvSpPr>
          <p:nvPr/>
        </p:nvSpPr>
        <p:spPr>
          <a:xfrm>
            <a:off x="420899" y="3473777"/>
            <a:ext cx="4782697" cy="1032236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200"/>
              </a:spcBef>
              <a:buNone/>
            </a:pPr>
            <a:r>
              <a:rPr lang="en-US" sz="2000" dirty="0">
                <a:solidFill>
                  <a:srgbClr val="0070C0"/>
                </a:solidFill>
                <a:latin typeface="Montserrat" panose="00000500000000000000" pitchFamily="2" charset="0"/>
              </a:rPr>
              <a:t>This contact resistance value is </a:t>
            </a:r>
            <a:r>
              <a:rPr lang="en-US" sz="2000" b="1" dirty="0">
                <a:solidFill>
                  <a:srgbClr val="0070C0"/>
                </a:solidFill>
                <a:latin typeface="Montserrat" panose="00000500000000000000" pitchFamily="2" charset="0"/>
              </a:rPr>
              <a:t>high enough </a:t>
            </a:r>
            <a:r>
              <a:rPr lang="en-US" sz="2000" b="1" dirty="0">
                <a:solidFill>
                  <a:srgbClr val="0070C0"/>
                </a:solidFill>
                <a:latin typeface="Montserrat" panose="00000500000000000000" pitchFamily="2" charset="0"/>
                <a:sym typeface="Wingdings" panose="05000000000000000000" pitchFamily="2" charset="2"/>
              </a:rPr>
              <a:t>to energize the 40 T Solenoid </a:t>
            </a:r>
            <a:r>
              <a:rPr lang="en-US" sz="2000" dirty="0">
                <a:solidFill>
                  <a:srgbClr val="0070C0"/>
                </a:solidFill>
                <a:latin typeface="Montserrat" panose="00000500000000000000" pitchFamily="2" charset="0"/>
                <a:sym typeface="Wingdings" panose="05000000000000000000" pitchFamily="2" charset="2"/>
              </a:rPr>
              <a:t>in </a:t>
            </a:r>
            <a:r>
              <a:rPr lang="en-US" sz="2000" b="1" dirty="0">
                <a:solidFill>
                  <a:srgbClr val="0070C0"/>
                </a:solidFill>
                <a:latin typeface="Montserrat" panose="00000500000000000000" pitchFamily="2" charset="0"/>
                <a:sym typeface="Wingdings" panose="05000000000000000000" pitchFamily="2" charset="2"/>
              </a:rPr>
              <a:t>less than 5 hours!</a:t>
            </a:r>
            <a:endParaRPr lang="en-US" sz="2000" b="1" dirty="0">
              <a:solidFill>
                <a:srgbClr val="0070C0"/>
              </a:solidFill>
              <a:latin typeface="Montserrat" panose="00000500000000000000" pitchFamily="2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D246F45-70B5-8E77-9CB4-2B85F176AC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5395" y="2252402"/>
            <a:ext cx="6189070" cy="3481352"/>
          </a:xfrm>
          <a:prstGeom prst="rect">
            <a:avLst/>
          </a:prstGeom>
        </p:spPr>
      </p:pic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CFC1BD5-7B63-1541-2AC3-A6268DC6D22C}"/>
              </a:ext>
            </a:extLst>
          </p:cNvPr>
          <p:cNvSpPr txBox="1">
            <a:spLocks/>
          </p:cNvSpPr>
          <p:nvPr/>
        </p:nvSpPr>
        <p:spPr>
          <a:xfrm>
            <a:off x="6393336" y="5748191"/>
            <a:ext cx="5104388" cy="36512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US" sz="1400" dirty="0">
                <a:solidFill>
                  <a:srgbClr val="0070C0"/>
                </a:solidFill>
                <a:latin typeface="Montserrat" panose="00000500000000000000" pitchFamily="2" charset="0"/>
              </a:rPr>
              <a:t>Energization of the 40 T Solenoid using </a:t>
            </a:r>
            <a:r>
              <a:rPr lang="el-GR" sz="1400" dirty="0">
                <a:solidFill>
                  <a:srgbClr val="0070C0"/>
                </a:solidFill>
                <a:latin typeface="Montserrat" panose="00000500000000000000" pitchFamily="2" charset="0"/>
              </a:rPr>
              <a:t>ρ</a:t>
            </a:r>
            <a:r>
              <a:rPr lang="en-US" sz="1400" baseline="-25000" dirty="0">
                <a:solidFill>
                  <a:srgbClr val="0070C0"/>
                </a:solidFill>
                <a:latin typeface="Montserrat" panose="00000500000000000000" pitchFamily="2" charset="0"/>
              </a:rPr>
              <a:t>c</a:t>
            </a:r>
            <a:r>
              <a:rPr lang="en-US" sz="1400" dirty="0">
                <a:solidFill>
                  <a:srgbClr val="0070C0"/>
                </a:solidFill>
                <a:latin typeface="Montserrat" panose="00000500000000000000" pitchFamily="2" charset="0"/>
              </a:rPr>
              <a:t>= 10 µ</a:t>
            </a:r>
            <a:r>
              <a:rPr lang="el-GR" sz="1400" dirty="0">
                <a:solidFill>
                  <a:srgbClr val="0070C0"/>
                </a:solidFill>
                <a:latin typeface="Montserrat" panose="00000500000000000000" pitchFamily="2" charset="0"/>
              </a:rPr>
              <a:t>Ω </a:t>
            </a:r>
            <a:r>
              <a:rPr lang="en-US" sz="1400" dirty="0">
                <a:solidFill>
                  <a:srgbClr val="0070C0"/>
                </a:solidFill>
                <a:latin typeface="Montserrat" panose="00000500000000000000" pitchFamily="2" charset="0"/>
              </a:rPr>
              <a:t>cm</a:t>
            </a:r>
            <a:r>
              <a:rPr lang="en-US" sz="1400" baseline="30000" dirty="0">
                <a:solidFill>
                  <a:srgbClr val="0070C0"/>
                </a:solidFill>
                <a:latin typeface="Montserrat" panose="00000500000000000000" pitchFamily="2" charset="0"/>
              </a:rPr>
              <a:t>2</a:t>
            </a:r>
            <a:r>
              <a:rPr lang="en-US" sz="1400" dirty="0">
                <a:solidFill>
                  <a:srgbClr val="0070C0"/>
                </a:solidFill>
                <a:latin typeface="Montserrat" panose="00000500000000000000" pitchFamily="2" charset="0"/>
              </a:rPr>
              <a:t>. </a:t>
            </a:r>
            <a:endParaRPr lang="en-US" sz="1400" b="1" dirty="0">
              <a:solidFill>
                <a:srgbClr val="0070C0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679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4BE704-37C7-578D-1E78-FAA29428B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E7372BBC-7BB3-DDFD-C324-1C75CA39B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6824" y="6492876"/>
            <a:ext cx="5298352" cy="365124"/>
          </a:xfrm>
        </p:spPr>
        <p:txBody>
          <a:bodyPr/>
          <a:lstStyle/>
          <a:p>
            <a:r>
              <a:rPr lang="en-GB" dirty="0"/>
              <a:t>FEM electromagnetic simulations of coil 2 experiment – D. Rinaldoni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F056D37E-07C8-5FC7-7344-FF0124E4AA3F}"/>
              </a:ext>
            </a:extLst>
          </p:cNvPr>
          <p:cNvSpPr txBox="1">
            <a:spLocks/>
          </p:cNvSpPr>
          <p:nvPr/>
        </p:nvSpPr>
        <p:spPr>
          <a:xfrm>
            <a:off x="1416907" y="145336"/>
            <a:ext cx="9538689" cy="6913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Full non-etched Simulation</a:t>
            </a:r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E7FF155B-0BD2-8822-BB69-9E24749C0DA3}"/>
              </a:ext>
            </a:extLst>
          </p:cNvPr>
          <p:cNvSpPr txBox="1">
            <a:spLocks/>
          </p:cNvSpPr>
          <p:nvPr/>
        </p:nvSpPr>
        <p:spPr>
          <a:xfrm>
            <a:off x="219563" y="1252817"/>
            <a:ext cx="11887761" cy="8864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US" sz="2000" dirty="0">
                <a:solidFill>
                  <a:srgbClr val="0070C0"/>
                </a:solidFill>
                <a:latin typeface="Montserrat" panose="00000500000000000000" pitchFamily="2" charset="0"/>
              </a:rPr>
              <a:t>Finally a complete simulation of the </a:t>
            </a:r>
            <a:r>
              <a:rPr lang="en-US" sz="2000" b="1" dirty="0">
                <a:solidFill>
                  <a:srgbClr val="0070C0"/>
                </a:solidFill>
                <a:latin typeface="Montserrat" panose="00000500000000000000" pitchFamily="2" charset="0"/>
              </a:rPr>
              <a:t>non-etched pancake </a:t>
            </a:r>
            <a:r>
              <a:rPr lang="en-US" sz="2000" dirty="0">
                <a:solidFill>
                  <a:srgbClr val="0070C0"/>
                </a:solidFill>
                <a:latin typeface="Montserrat" panose="00000500000000000000" pitchFamily="2" charset="0"/>
              </a:rPr>
              <a:t>is performed. </a:t>
            </a:r>
            <a:endParaRPr lang="en-US" sz="2000" b="1" dirty="0">
              <a:solidFill>
                <a:srgbClr val="0070C0"/>
              </a:solidFill>
              <a:latin typeface="Montserrat" panose="00000500000000000000" pitchFamily="2" charset="0"/>
            </a:endParaRP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8CDE26BF-A2A1-DD58-8B85-7315FCF1C7F5}"/>
              </a:ext>
            </a:extLst>
          </p:cNvPr>
          <p:cNvSpPr txBox="1">
            <a:spLocks/>
          </p:cNvSpPr>
          <p:nvPr/>
        </p:nvSpPr>
        <p:spPr>
          <a:xfrm>
            <a:off x="219563" y="2139281"/>
            <a:ext cx="4625814" cy="36648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anose="00000500000000000000" pitchFamily="2" charset="0"/>
              </a:rPr>
              <a:t>The critical current is set to </a:t>
            </a:r>
            <a:r>
              <a:rPr lang="en-US" sz="2000" b="1" dirty="0">
                <a:solidFill>
                  <a:srgbClr val="0070C0"/>
                </a:solidFill>
                <a:latin typeface="Montserrat" panose="00000500000000000000" pitchFamily="2" charset="0"/>
              </a:rPr>
              <a:t>72 A at 0.18 T.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anose="00000500000000000000" pitchFamily="2" charset="0"/>
              </a:rPr>
              <a:t>The </a:t>
            </a:r>
            <a:r>
              <a:rPr lang="en-US" sz="2000" b="1" dirty="0">
                <a:solidFill>
                  <a:srgbClr val="0070C0"/>
                </a:solidFill>
                <a:latin typeface="Montserrat" panose="00000500000000000000" pitchFamily="2" charset="0"/>
              </a:rPr>
              <a:t>azimuthal current </a:t>
            </a:r>
            <a:r>
              <a:rPr lang="en-US" sz="2000" dirty="0">
                <a:solidFill>
                  <a:srgbClr val="0070C0"/>
                </a:solidFill>
                <a:latin typeface="Montserrat" panose="00000500000000000000" pitchFamily="2" charset="0"/>
              </a:rPr>
              <a:t>in the first part of the simulation is </a:t>
            </a:r>
            <a:r>
              <a:rPr lang="en-US" sz="2000" b="1" dirty="0">
                <a:solidFill>
                  <a:srgbClr val="0070C0"/>
                </a:solidFill>
                <a:latin typeface="Montserrat" panose="00000500000000000000" pitchFamily="2" charset="0"/>
              </a:rPr>
              <a:t>lower than the injected current </a:t>
            </a:r>
            <a:r>
              <a:rPr lang="en-US" sz="2000" dirty="0">
                <a:solidFill>
                  <a:srgbClr val="0070C0"/>
                </a:solidFill>
                <a:latin typeface="Montserrat" panose="00000500000000000000" pitchFamily="2" charset="0"/>
              </a:rPr>
              <a:t>because of the </a:t>
            </a:r>
            <a:r>
              <a:rPr lang="en-US" sz="2000" b="1" dirty="0">
                <a:solidFill>
                  <a:srgbClr val="0070C0"/>
                </a:solidFill>
                <a:latin typeface="Montserrat" panose="00000500000000000000" pitchFamily="2" charset="0"/>
              </a:rPr>
              <a:t>defect</a:t>
            </a:r>
            <a:r>
              <a:rPr lang="en-US" sz="2000" dirty="0">
                <a:solidFill>
                  <a:srgbClr val="0070C0"/>
                </a:solidFill>
                <a:latin typeface="Montserrat" panose="00000500000000000000" pitchFamily="2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anose="00000500000000000000" pitchFamily="2" charset="0"/>
              </a:rPr>
              <a:t>At the critical state, the </a:t>
            </a:r>
            <a:r>
              <a:rPr lang="en-US" sz="2000" b="1" dirty="0">
                <a:solidFill>
                  <a:srgbClr val="0070C0"/>
                </a:solidFill>
                <a:latin typeface="Montserrat" panose="00000500000000000000" pitchFamily="2" charset="0"/>
              </a:rPr>
              <a:t>azimuthal current </a:t>
            </a:r>
            <a:r>
              <a:rPr lang="en-US" sz="2000" dirty="0">
                <a:solidFill>
                  <a:srgbClr val="0070C0"/>
                </a:solidFill>
                <a:latin typeface="Montserrat" panose="00000500000000000000" pitchFamily="2" charset="0"/>
              </a:rPr>
              <a:t>reaches a </a:t>
            </a:r>
            <a:r>
              <a:rPr lang="en-US" sz="2000" b="1" dirty="0">
                <a:solidFill>
                  <a:srgbClr val="0070C0"/>
                </a:solidFill>
                <a:latin typeface="Montserrat" panose="00000500000000000000" pitchFamily="2" charset="0"/>
              </a:rPr>
              <a:t>plateau</a:t>
            </a:r>
            <a:r>
              <a:rPr lang="en-US" sz="2000" dirty="0">
                <a:solidFill>
                  <a:srgbClr val="0070C0"/>
                </a:solidFill>
                <a:latin typeface="Montserrat" panose="00000500000000000000" pitchFamily="2" charset="0"/>
              </a:rPr>
              <a:t> and the rest of the </a:t>
            </a:r>
            <a:r>
              <a:rPr lang="en-US" sz="2000" b="1" dirty="0">
                <a:solidFill>
                  <a:srgbClr val="0070C0"/>
                </a:solidFill>
                <a:latin typeface="Montserrat" panose="00000500000000000000" pitchFamily="2" charset="0"/>
              </a:rPr>
              <a:t>current flows radially</a:t>
            </a:r>
            <a:r>
              <a:rPr lang="en-US" sz="2000" dirty="0">
                <a:solidFill>
                  <a:srgbClr val="0070C0"/>
                </a:solidFill>
                <a:latin typeface="Montserrat" panose="00000500000000000000" pitchFamily="2" charset="0"/>
              </a:rPr>
              <a:t>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B39B427-0028-D7FA-5E35-BF9AC30AA9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7945" y="2139281"/>
            <a:ext cx="6884055" cy="3872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084566"/>
      </p:ext>
    </p:extLst>
  </p:cSld>
  <p:clrMapOvr>
    <a:masterClrMapping/>
  </p:clrMapOvr>
</p:sld>
</file>

<file path=ppt/theme/theme1.xml><?xml version="1.0" encoding="utf-8"?>
<a:theme xmlns:a="http://schemas.openxmlformats.org/drawingml/2006/main" name="WP_HE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ntserra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WP_HEP</Template>
  <TotalTime>108808</TotalTime>
  <Words>457</Words>
  <Application>Microsoft Office PowerPoint</Application>
  <PresentationFormat>Widescreen</PresentationFormat>
  <Paragraphs>46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Arial Narrow</vt:lpstr>
      <vt:lpstr>Calibri</vt:lpstr>
      <vt:lpstr>Cambria Math</vt:lpstr>
      <vt:lpstr>Montserrat</vt:lpstr>
      <vt:lpstr>Wingdings</vt:lpstr>
      <vt:lpstr>WP_HEP</vt:lpstr>
      <vt:lpstr>IMCC - 1</vt:lpstr>
      <vt:lpstr>FEM Electromagnetic Simulations of Coil 2 Experiment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HORIZON-INFRA-2022-TECH-01-01</dc:title>
  <dc:creator>CHANCE Antoine</dc:creator>
  <cp:lastModifiedBy>Davide Rinaldoni</cp:lastModifiedBy>
  <cp:revision>1234</cp:revision>
  <dcterms:created xsi:type="dcterms:W3CDTF">2021-12-07T14:11:58Z</dcterms:created>
  <dcterms:modified xsi:type="dcterms:W3CDTF">2024-12-06T13:52:15Z</dcterms:modified>
</cp:coreProperties>
</file>