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2" r:id="rId5"/>
  </p:sldMasterIdLst>
  <p:notesMasterIdLst>
    <p:notesMasterId r:id="rId14"/>
  </p:notesMasterIdLst>
  <p:handoutMasterIdLst>
    <p:handoutMasterId r:id="rId15"/>
  </p:handoutMasterIdLst>
  <p:sldIdLst>
    <p:sldId id="264" r:id="rId6"/>
    <p:sldId id="265" r:id="rId7"/>
    <p:sldId id="267" r:id="rId8"/>
    <p:sldId id="268" r:id="rId9"/>
    <p:sldId id="269" r:id="rId10"/>
    <p:sldId id="266" r:id="rId11"/>
    <p:sldId id="270" r:id="rId12"/>
    <p:sldId id="271" r:id="rId13"/>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EC76D-DE2E-C2DA-FE98-FE66F8FFFFA5}" name="Lucchesi Donatella" initials="LD" userId="S::donatella.lucchesi@unipd.it::538be0e9-7439-430f-bf26-6b11b13e761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523" autoAdjust="0"/>
  </p:normalViewPr>
  <p:slideViewPr>
    <p:cSldViewPr snapToObjects="1" showGuides="1">
      <p:cViewPr varScale="1">
        <p:scale>
          <a:sx n="104" d="100"/>
          <a:sy n="104" d="100"/>
        </p:scale>
        <p:origin x="878" y="5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11/02/2025</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‹N°›</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11/02/2025</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‹N°›</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9393A5D-14D6-4646-84B9-A0E78F83D06C}" type="slidenum">
              <a:rPr lang="en-GB" smtClean="0"/>
              <a:pPr/>
              <a:t>2</a:t>
            </a:fld>
            <a:endParaRPr lang="en-GB"/>
          </a:p>
        </p:txBody>
      </p:sp>
    </p:spTree>
    <p:extLst>
      <p:ext uri="{BB962C8B-B14F-4D97-AF65-F5344CB8AC3E}">
        <p14:creationId xmlns:p14="http://schemas.microsoft.com/office/powerpoint/2010/main" val="1647752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5"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2362081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23793A62-AA7E-5A4D-A43E-DF1B3593C4E5}" type="datetime1">
              <a:rPr lang="en-US"/>
              <a:t>2/11/2025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‹N°›</a:t>
            </a:fld>
            <a:endParaRPr lang="en-US"/>
          </a:p>
        </p:txBody>
      </p:sp>
    </p:spTree>
    <p:extLst>
      <p:ext uri="{BB962C8B-B14F-4D97-AF65-F5344CB8AC3E}">
        <p14:creationId xmlns:p14="http://schemas.microsoft.com/office/powerpoint/2010/main" val="310223393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403420774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76350"/>
            <a:ext cx="8305800" cy="3536156"/>
          </a:xfrm>
          <a:prstGeom prst="rect">
            <a:avLst/>
          </a:prstGeom>
        </p:spPr>
        <p:txBody>
          <a:bodyPr wrap="square" tIns="45720">
            <a:normAutofit/>
          </a:bodyPr>
          <a:lstStyle>
            <a:lvl1pPr>
              <a:spcAft>
                <a:spcPts val="600"/>
              </a:spcAft>
              <a:defRPr>
                <a:latin typeface="+mj-lt"/>
              </a:defRPr>
            </a:lvl1pPr>
            <a:lvl2pPr>
              <a:spcAft>
                <a:spcPts val="600"/>
              </a:spcAft>
              <a:defRPr>
                <a:latin typeface="+mj-lt"/>
              </a:defRPr>
            </a:lvl2pPr>
            <a:lvl3pPr>
              <a:spcAft>
                <a:spcPts val="600"/>
              </a:spcAft>
              <a:defRPr>
                <a:latin typeface="+mj-lt"/>
              </a:defRPr>
            </a:lvl3pPr>
            <a:lvl4pPr>
              <a:spcAft>
                <a:spcPts val="600"/>
              </a:spcAft>
              <a:defRPr>
                <a:latin typeface="+mj-lt"/>
              </a:defRPr>
            </a:lvl4pPr>
            <a:lvl5pPr>
              <a:spcAft>
                <a:spcPts val="600"/>
              </a:spcAft>
              <a:defRPr>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5"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600"/>
              </a:spcAft>
              <a:defRPr>
                <a:latin typeface="+mn-lt"/>
              </a:defRPr>
            </a:lvl1pPr>
            <a:lvl2pPr>
              <a:spcAft>
                <a:spcPts val="600"/>
              </a:spcAft>
              <a:defRPr>
                <a:latin typeface="+mn-lt"/>
              </a:defRPr>
            </a:lvl2pPr>
            <a:lvl3pPr>
              <a:spcAft>
                <a:spcPts val="600"/>
              </a:spcAft>
              <a:defRPr>
                <a:latin typeface="+mn-lt"/>
              </a:defRPr>
            </a:lvl3pPr>
            <a:lvl4pPr>
              <a:spcAft>
                <a:spcPts val="600"/>
              </a:spcAft>
              <a:defRPr>
                <a:latin typeface="+mn-lt"/>
              </a:defRPr>
            </a:lvl4pPr>
            <a:lvl5pPr>
              <a:spcAft>
                <a:spcPts val="6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03598"/>
            <a:ext cx="8305800" cy="3608908"/>
          </a:xfrm>
          <a:prstGeom prst="rect">
            <a:avLst/>
          </a:prstGeom>
        </p:spPr>
        <p:txBody>
          <a:bodyPr>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10"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lvl1pPr>
              <a:defRPr>
                <a:latin typeface="+mn-lt"/>
              </a:defRPr>
            </a:lvl1pPr>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4" name="Espace réservé du texte 11"/>
          <p:cNvSpPr>
            <a:spLocks noGrp="1"/>
          </p:cNvSpPr>
          <p:nvPr>
            <p:ph type="body" sz="quarter" idx="11" hasCustomPrompt="1"/>
          </p:nvPr>
        </p:nvSpPr>
        <p:spPr>
          <a:xfrm>
            <a:off x="4705443"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2" name="Espace réservé du texte 11">
            <a:extLst>
              <a:ext uri="{FF2B5EF4-FFF2-40B4-BE49-F238E27FC236}">
                <a16:creationId xmlns:a16="http://schemas.microsoft.com/office/drawing/2014/main" id="{9FF70856-52BD-E6DE-7908-D9F08E6E3203}"/>
              </a:ext>
            </a:extLst>
          </p:cNvPr>
          <p:cNvSpPr>
            <a:spLocks noGrp="1"/>
          </p:cNvSpPr>
          <p:nvPr>
            <p:ph type="body" sz="quarter" idx="12" hasCustomPrompt="1"/>
          </p:nvPr>
        </p:nvSpPr>
        <p:spPr>
          <a:xfrm>
            <a:off x="150540"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4"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1758234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3.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image" Target="../media/image2.png"/><Relationship Id="rId5" Type="http://schemas.openxmlformats.org/officeDocument/2006/relationships/slideLayout" Target="../slideLayouts/slideLayout9.xml"/><Relationship Id="rId10" Type="http://schemas.openxmlformats.org/officeDocument/2006/relationships/image" Target="../media/image1.jpeg"/><Relationship Id="rId4" Type="http://schemas.openxmlformats.org/officeDocument/2006/relationships/slideLayout" Target="../slideLayouts/slideLayout8.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2" name="Picture 1">
            <a:extLst>
              <a:ext uri="{FF2B5EF4-FFF2-40B4-BE49-F238E27FC236}">
                <a16:creationId xmlns:a16="http://schemas.microsoft.com/office/drawing/2014/main" id="{9B7AC5E2-530A-9BE7-7ACB-6883603E6036}"/>
              </a:ext>
            </a:extLst>
          </p:cNvPr>
          <p:cNvPicPr>
            <a:picLocks noChangeAspect="1"/>
          </p:cNvPicPr>
          <p:nvPr userDrawn="1"/>
        </p:nvPicPr>
        <p:blipFill>
          <a:blip r:embed="rId8"/>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10"/>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11"/>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12"/>
          <a:stretch>
            <a:fillRect/>
          </a:stretch>
        </p:blipFill>
        <p:spPr>
          <a:xfrm>
            <a:off x="8305800" y="209550"/>
            <a:ext cx="609600" cy="609600"/>
          </a:xfrm>
          <a:prstGeom prst="rect">
            <a:avLst/>
          </a:prstGeom>
        </p:spPr>
      </p:pic>
      <p:pic>
        <p:nvPicPr>
          <p:cNvPr id="2" name="Picture 1">
            <a:extLst>
              <a:ext uri="{FF2B5EF4-FFF2-40B4-BE49-F238E27FC236}">
                <a16:creationId xmlns:a16="http://schemas.microsoft.com/office/drawing/2014/main" id="{47F4E66E-7708-54C2-309D-D537C8DBC8A2}"/>
              </a:ext>
            </a:extLst>
          </p:cNvPr>
          <p:cNvPicPr>
            <a:picLocks noChangeAspect="1"/>
          </p:cNvPicPr>
          <p:nvPr userDrawn="1"/>
        </p:nvPicPr>
        <p:blipFill>
          <a:blip r:embed="rId13"/>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 id="2147483677" r:id="rId5"/>
    <p:sldLayoutId id="2147483674" r:id="rId6"/>
    <p:sldLayoutId id="2147483675" r:id="rId7"/>
    <p:sldLayoutId id="2147483676" r:id="rId8"/>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2.pn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9697" y="3423"/>
            <a:ext cx="9144000" cy="5140960"/>
          </a:xfrm>
          <a:prstGeom prst="rect">
            <a:avLst/>
          </a:prstGeom>
        </p:spPr>
      </p:pic>
      <p:sp>
        <p:nvSpPr>
          <p:cNvPr id="82" name="Titre 81"/>
          <p:cNvSpPr>
            <a:spLocks noGrp="1"/>
          </p:cNvSpPr>
          <p:nvPr>
            <p:ph type="title"/>
          </p:nvPr>
        </p:nvSpPr>
        <p:spPr>
          <a:xfrm>
            <a:off x="9696" y="4067872"/>
            <a:ext cx="7269763" cy="857250"/>
          </a:xfrm>
        </p:spPr>
        <p: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a:ln>
                  <a:noFill/>
                </a:ln>
                <a:solidFill>
                  <a:srgbClr val="FFFEEE"/>
                </a:solidFill>
                <a:effectLst/>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kumimoji="0" lang="en-US" altLang="en-US" sz="2000" i="0" u="none" strike="noStrike" cap="none" normalizeH="0" baseline="0" dirty="0">
              <a:ln>
                <a:noFill/>
              </a:ln>
              <a:solidFill>
                <a:schemeClr val="tx1"/>
              </a:solidFill>
              <a:effectLst/>
              <a:latin typeface="Arial" panose="020B0604020202020204" pitchFamily="34" charset="0"/>
            </a:endParaRPr>
          </a:p>
        </p:txBody>
      </p:sp>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87" name="ZoneTexte 86"/>
          <p:cNvSpPr txBox="1"/>
          <p:nvPr/>
        </p:nvSpPr>
        <p:spPr>
          <a:xfrm>
            <a:off x="3059832" y="3065815"/>
            <a:ext cx="2971800" cy="830997"/>
          </a:xfrm>
          <a:prstGeom prst="rect">
            <a:avLst/>
          </a:prstGeom>
          <a:noFill/>
        </p:spPr>
        <p:txBody>
          <a:bodyPr wrap="square" rtlCol="0">
            <a:spAutoFit/>
          </a:bodyPr>
          <a:lstStyle/>
          <a:p>
            <a:pPr algn="ctr"/>
            <a:r>
              <a:rPr lang="en-US" sz="1600" b="1" dirty="0">
                <a:solidFill>
                  <a:srgbClr val="C00000"/>
                </a:solidFill>
                <a:latin typeface="Arial" panose="020B0604020202020204" pitchFamily="34" charset="0"/>
                <a:cs typeface="Arial" panose="020B0604020202020204" pitchFamily="34" charset="0"/>
              </a:rPr>
              <a:t>Antti Kolehmainen, Frantisek Sanda</a:t>
            </a:r>
          </a:p>
          <a:p>
            <a:pPr algn="ctr"/>
            <a:r>
              <a:rPr lang="en-US" sz="1600" b="1" dirty="0">
                <a:solidFill>
                  <a:srgbClr val="C00000"/>
                </a:solidFill>
                <a:latin typeface="Arial Narrow"/>
              </a:rPr>
              <a:t>CERN</a:t>
            </a:r>
          </a:p>
        </p:txBody>
      </p:sp>
      <p:sp>
        <p:nvSpPr>
          <p:cNvPr id="11" name="ZoneTexte 10"/>
          <p:cNvSpPr txBox="1"/>
          <p:nvPr/>
        </p:nvSpPr>
        <p:spPr>
          <a:xfrm>
            <a:off x="2535766" y="2027121"/>
            <a:ext cx="4377267" cy="1077218"/>
          </a:xfrm>
          <a:prstGeom prst="rect">
            <a:avLst/>
          </a:prstGeom>
          <a:noFill/>
        </p:spPr>
        <p:txBody>
          <a:bodyPr wrap="square" rtlCol="0">
            <a:spAutoFit/>
          </a:bodyPr>
          <a:lstStyle/>
          <a:p>
            <a:pPr algn="ctr"/>
            <a:r>
              <a:rPr lang="en-US" sz="3200" b="1" i="1" dirty="0">
                <a:latin typeface="+mj-lt"/>
              </a:rPr>
              <a:t>Hot winding tool </a:t>
            </a:r>
            <a:r>
              <a:rPr lang="en-US" sz="3200" b="1" i="1" dirty="0" err="1">
                <a:latin typeface="+mj-lt"/>
              </a:rPr>
              <a:t>motorisation</a:t>
            </a:r>
            <a:endParaRPr lang="en-GB" sz="3200" b="1" i="1" dirty="0">
              <a:latin typeface="+mj-lt"/>
            </a:endParaRPr>
          </a:p>
        </p:txBody>
      </p:sp>
      <p:sp>
        <p:nvSpPr>
          <p:cNvPr id="2" name="Rectangle 1">
            <a:extLst>
              <a:ext uri="{FF2B5EF4-FFF2-40B4-BE49-F238E27FC236}">
                <a16:creationId xmlns:a16="http://schemas.microsoft.com/office/drawing/2014/main" id="{A8773B95-A0ED-29AA-53E5-160AC4237AE7}"/>
              </a:ext>
            </a:extLst>
          </p:cNvPr>
          <p:cNvSpPr>
            <a:spLocks noChangeArrowheads="1"/>
          </p:cNvSpPr>
          <p:nvPr/>
        </p:nvSpPr>
        <p:spPr bwMode="auto">
          <a:xfrm>
            <a:off x="0" y="-446276"/>
            <a:ext cx="161454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r>
              <a:rPr kumimoji="0" lang="en-US" altLang="en-US" sz="5200" b="0" i="0" u="none" strike="noStrike" cap="none" normalizeH="0" baseline="0" dirty="0">
                <a:ln>
                  <a:noFill/>
                </a:ln>
                <a:solidFill>
                  <a:schemeClr val="tx1"/>
                </a:solidFill>
                <a:effectLst/>
                <a:latin typeface="Arial" panose="020B0604020202020204" pitchFamily="34" charset="0"/>
              </a:rPr>
              <a:t>       </a:t>
            </a:r>
          </a:p>
        </p:txBody>
      </p:sp>
      <p:pic>
        <p:nvPicPr>
          <p:cNvPr id="2050" name="Picture 2" descr="Drapeau-europe">
            <a:extLst>
              <a:ext uri="{FF2B5EF4-FFF2-40B4-BE49-F238E27FC236}">
                <a16:creationId xmlns:a16="http://schemas.microsoft.com/office/drawing/2014/main" id="{936DA691-FB29-50B0-3EBF-E958EA469F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51129" y="3987344"/>
            <a:ext cx="1792871" cy="119068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65A64A8-5595-ABEC-56FE-B734C626D7E4}"/>
              </a:ext>
            </a:extLst>
          </p:cNvPr>
          <p:cNvPicPr>
            <a:picLocks noChangeAspect="1"/>
          </p:cNvPicPr>
          <p:nvPr/>
        </p:nvPicPr>
        <p:blipFill>
          <a:blip r:embed="rId7"/>
          <a:stretch>
            <a:fillRect/>
          </a:stretch>
        </p:blipFill>
        <p:spPr>
          <a:xfrm>
            <a:off x="1533697" y="203434"/>
            <a:ext cx="1103784" cy="127743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diagram of a machine&#10;&#10;Description automatically generated">
            <a:extLst>
              <a:ext uri="{FF2B5EF4-FFF2-40B4-BE49-F238E27FC236}">
                <a16:creationId xmlns:a16="http://schemas.microsoft.com/office/drawing/2014/main" id="{D9D54512-EA6E-0410-83A0-61F79E0AF3AB}"/>
              </a:ext>
            </a:extLst>
          </p:cNvPr>
          <p:cNvPicPr>
            <a:picLocks noGrp="1" noChangeAspect="1"/>
          </p:cNvPicPr>
          <p:nvPr>
            <p:ph sz="quarter" idx="12"/>
          </p:nvPr>
        </p:nvPicPr>
        <p:blipFill>
          <a:blip r:embed="rId3"/>
          <a:stretch>
            <a:fillRect/>
          </a:stretch>
        </p:blipFill>
        <p:spPr>
          <a:xfrm>
            <a:off x="546888" y="1276351"/>
            <a:ext cx="7009757" cy="3049562"/>
          </a:xfrm>
        </p:spPr>
      </p:pic>
      <p:sp>
        <p:nvSpPr>
          <p:cNvPr id="3" name="Slide Number Placeholder 2">
            <a:extLst>
              <a:ext uri="{FF2B5EF4-FFF2-40B4-BE49-F238E27FC236}">
                <a16:creationId xmlns:a16="http://schemas.microsoft.com/office/drawing/2014/main" id="{DD0B87FE-3D4B-7E4B-120C-82FE965AA0AE}"/>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a:extLst>
              <a:ext uri="{FF2B5EF4-FFF2-40B4-BE49-F238E27FC236}">
                <a16:creationId xmlns:a16="http://schemas.microsoft.com/office/drawing/2014/main" id="{0365B2C1-850F-00E8-A3F0-4A165DC09C38}"/>
              </a:ext>
            </a:extLst>
          </p:cNvPr>
          <p:cNvSpPr>
            <a:spLocks noGrp="1"/>
          </p:cNvSpPr>
          <p:nvPr>
            <p:ph type="title"/>
          </p:nvPr>
        </p:nvSpPr>
        <p:spPr>
          <a:xfrm>
            <a:off x="1979712" y="206375"/>
            <a:ext cx="7056784" cy="421159"/>
          </a:xfrm>
        </p:spPr>
        <p:txBody>
          <a:bodyPr/>
          <a:lstStyle/>
          <a:p>
            <a:r>
              <a:rPr lang="en-US" sz="2800" b="1" i="1" dirty="0">
                <a:latin typeface="+mj-lt"/>
              </a:rPr>
              <a:t>Hot winding tool with instrumentation</a:t>
            </a:r>
            <a:endParaRPr lang="en-GB" dirty="0"/>
          </a:p>
        </p:txBody>
      </p:sp>
      <p:cxnSp>
        <p:nvCxnSpPr>
          <p:cNvPr id="2" name="Connecteur droit 1">
            <a:extLst>
              <a:ext uri="{FF2B5EF4-FFF2-40B4-BE49-F238E27FC236}">
                <a16:creationId xmlns:a16="http://schemas.microsoft.com/office/drawing/2014/main" id="{73BD9400-403F-4687-507C-4EBC5D393C32}"/>
              </a:ext>
            </a:extLst>
          </p:cNvPr>
          <p:cNvCxnSpPr>
            <a:cxnSpLocks/>
          </p:cNvCxnSpPr>
          <p:nvPr/>
        </p:nvCxnSpPr>
        <p:spPr>
          <a:xfrm flipV="1">
            <a:off x="6167156" y="1950961"/>
            <a:ext cx="853116" cy="629101"/>
          </a:xfrm>
          <a:prstGeom prst="line">
            <a:avLst/>
          </a:prstGeom>
          <a:ln>
            <a:solidFill>
              <a:srgbClr val="00B050"/>
            </a:solidFill>
          </a:ln>
        </p:spPr>
        <p:style>
          <a:lnRef idx="3">
            <a:schemeClr val="dk1"/>
          </a:lnRef>
          <a:fillRef idx="0">
            <a:schemeClr val="dk1"/>
          </a:fillRef>
          <a:effectRef idx="2">
            <a:schemeClr val="dk1"/>
          </a:effectRef>
          <a:fontRef idx="minor">
            <a:schemeClr val="tx1"/>
          </a:fontRef>
        </p:style>
      </p:cxnSp>
      <p:sp>
        <p:nvSpPr>
          <p:cNvPr id="5" name="ZoneTexte 4">
            <a:extLst>
              <a:ext uri="{FF2B5EF4-FFF2-40B4-BE49-F238E27FC236}">
                <a16:creationId xmlns:a16="http://schemas.microsoft.com/office/drawing/2014/main" id="{148A14DE-3FCD-4D87-71AF-E804C1C92806}"/>
              </a:ext>
            </a:extLst>
          </p:cNvPr>
          <p:cNvSpPr txBox="1"/>
          <p:nvPr/>
        </p:nvSpPr>
        <p:spPr>
          <a:xfrm>
            <a:off x="7020272" y="1809223"/>
            <a:ext cx="1075452" cy="307777"/>
          </a:xfrm>
          <a:prstGeom prst="rect">
            <a:avLst/>
          </a:prstGeom>
          <a:noFill/>
          <a:ln>
            <a:noFill/>
          </a:ln>
        </p:spPr>
        <p:style>
          <a:lnRef idx="3">
            <a:schemeClr val="lt1"/>
          </a:lnRef>
          <a:fillRef idx="1">
            <a:schemeClr val="dk1"/>
          </a:fillRef>
          <a:effectRef idx="1">
            <a:schemeClr val="dk1"/>
          </a:effectRef>
          <a:fontRef idx="minor">
            <a:schemeClr val="lt1"/>
          </a:fontRef>
        </p:style>
        <p:txBody>
          <a:bodyPr wrap="square" rtlCol="0">
            <a:spAutoFit/>
          </a:bodyPr>
          <a:lstStyle/>
          <a:p>
            <a:r>
              <a:rPr lang="fr-FR" sz="1400" b="1" dirty="0">
                <a:solidFill>
                  <a:srgbClr val="00B050"/>
                </a:solidFill>
              </a:rPr>
              <a:t>moteur</a:t>
            </a:r>
          </a:p>
        </p:txBody>
      </p:sp>
      <p:cxnSp>
        <p:nvCxnSpPr>
          <p:cNvPr id="14" name="Connecteur droit 13">
            <a:extLst>
              <a:ext uri="{FF2B5EF4-FFF2-40B4-BE49-F238E27FC236}">
                <a16:creationId xmlns:a16="http://schemas.microsoft.com/office/drawing/2014/main" id="{DBD6B424-61DE-E7C3-B70D-B2D36D905459}"/>
              </a:ext>
            </a:extLst>
          </p:cNvPr>
          <p:cNvCxnSpPr>
            <a:cxnSpLocks/>
          </p:cNvCxnSpPr>
          <p:nvPr/>
        </p:nvCxnSpPr>
        <p:spPr>
          <a:xfrm flipH="1">
            <a:off x="3005837" y="3539868"/>
            <a:ext cx="1134115" cy="993497"/>
          </a:xfrm>
          <a:prstGeom prst="line">
            <a:avLst/>
          </a:prstGeom>
          <a:ln>
            <a:solidFill>
              <a:srgbClr val="FF9600"/>
            </a:solidFill>
          </a:ln>
        </p:spPr>
        <p:style>
          <a:lnRef idx="3">
            <a:schemeClr val="accent2"/>
          </a:lnRef>
          <a:fillRef idx="0">
            <a:schemeClr val="accent2"/>
          </a:fillRef>
          <a:effectRef idx="2">
            <a:schemeClr val="accent2"/>
          </a:effectRef>
          <a:fontRef idx="minor">
            <a:schemeClr val="tx1"/>
          </a:fontRef>
        </p:style>
      </p:cxnSp>
      <p:sp>
        <p:nvSpPr>
          <p:cNvPr id="16" name="ZoneTexte 15">
            <a:extLst>
              <a:ext uri="{FF2B5EF4-FFF2-40B4-BE49-F238E27FC236}">
                <a16:creationId xmlns:a16="http://schemas.microsoft.com/office/drawing/2014/main" id="{6864C158-7819-1D82-8EA3-4385F43E63EA}"/>
              </a:ext>
            </a:extLst>
          </p:cNvPr>
          <p:cNvSpPr txBox="1"/>
          <p:nvPr/>
        </p:nvSpPr>
        <p:spPr>
          <a:xfrm>
            <a:off x="3540616" y="3975771"/>
            <a:ext cx="1436035" cy="307777"/>
          </a:xfrm>
          <a:prstGeom prst="rect">
            <a:avLst/>
          </a:prstGeom>
          <a:noFill/>
        </p:spPr>
        <p:txBody>
          <a:bodyPr wrap="square" rtlCol="0">
            <a:spAutoFit/>
          </a:bodyPr>
          <a:lstStyle/>
          <a:p>
            <a:r>
              <a:rPr lang="fr-FR" sz="1400" b="1" dirty="0">
                <a:solidFill>
                  <a:srgbClr val="FF9600"/>
                </a:solidFill>
              </a:rPr>
              <a:t>WAT+ </a:t>
            </a:r>
            <a:r>
              <a:rPr lang="fr-FR" sz="1400" b="1" dirty="0" err="1">
                <a:solidFill>
                  <a:srgbClr val="FF9600"/>
                </a:solidFill>
              </a:rPr>
              <a:t>load</a:t>
            </a:r>
            <a:r>
              <a:rPr lang="fr-FR" sz="1400" b="1" dirty="0">
                <a:solidFill>
                  <a:srgbClr val="FF9600"/>
                </a:solidFill>
              </a:rPr>
              <a:t> </a:t>
            </a:r>
            <a:r>
              <a:rPr lang="fr-FR" sz="1400" b="1" dirty="0" err="1">
                <a:solidFill>
                  <a:srgbClr val="FF9600"/>
                </a:solidFill>
              </a:rPr>
              <a:t>cell</a:t>
            </a:r>
            <a:endParaRPr lang="fr-FR" sz="1400" b="1" dirty="0">
              <a:solidFill>
                <a:srgbClr val="FF9600"/>
              </a:solidFill>
            </a:endParaRPr>
          </a:p>
        </p:txBody>
      </p:sp>
      <p:sp>
        <p:nvSpPr>
          <p:cNvPr id="18" name="ZoneTexte 17">
            <a:extLst>
              <a:ext uri="{FF2B5EF4-FFF2-40B4-BE49-F238E27FC236}">
                <a16:creationId xmlns:a16="http://schemas.microsoft.com/office/drawing/2014/main" id="{0A2876AE-FD0B-0596-C112-3407D10F8EA5}"/>
              </a:ext>
            </a:extLst>
          </p:cNvPr>
          <p:cNvSpPr txBox="1"/>
          <p:nvPr/>
        </p:nvSpPr>
        <p:spPr>
          <a:xfrm>
            <a:off x="5186042" y="3877228"/>
            <a:ext cx="1962227" cy="307777"/>
          </a:xfrm>
          <a:prstGeom prst="rect">
            <a:avLst/>
          </a:prstGeom>
          <a:noFill/>
        </p:spPr>
        <p:txBody>
          <a:bodyPr wrap="square" rtlCol="0">
            <a:spAutoFit/>
          </a:bodyPr>
          <a:lstStyle/>
          <a:p>
            <a:r>
              <a:rPr lang="fr-FR" sz="1400" b="1" dirty="0">
                <a:solidFill>
                  <a:srgbClr val="00B050"/>
                </a:solidFill>
              </a:rPr>
              <a:t>Encoder (speed line)</a:t>
            </a:r>
          </a:p>
        </p:txBody>
      </p:sp>
      <p:cxnSp>
        <p:nvCxnSpPr>
          <p:cNvPr id="19" name="Connecteur droit 18">
            <a:extLst>
              <a:ext uri="{FF2B5EF4-FFF2-40B4-BE49-F238E27FC236}">
                <a16:creationId xmlns:a16="http://schemas.microsoft.com/office/drawing/2014/main" id="{EE16E3BA-6D40-0573-9AAE-109E4AA948B1}"/>
              </a:ext>
            </a:extLst>
          </p:cNvPr>
          <p:cNvCxnSpPr>
            <a:cxnSpLocks/>
          </p:cNvCxnSpPr>
          <p:nvPr/>
        </p:nvCxnSpPr>
        <p:spPr>
          <a:xfrm>
            <a:off x="5551394" y="3329580"/>
            <a:ext cx="100726" cy="547648"/>
          </a:xfrm>
          <a:prstGeom prst="line">
            <a:avLst/>
          </a:prstGeom>
          <a:ln>
            <a:solidFill>
              <a:srgbClr val="00B050"/>
            </a:solidFill>
          </a:ln>
        </p:spPr>
        <p:style>
          <a:lnRef idx="3">
            <a:schemeClr val="dk1"/>
          </a:lnRef>
          <a:fillRef idx="0">
            <a:schemeClr val="dk1"/>
          </a:fillRef>
          <a:effectRef idx="2">
            <a:schemeClr val="dk1"/>
          </a:effectRef>
          <a:fontRef idx="minor">
            <a:schemeClr val="tx1"/>
          </a:fontRef>
        </p:style>
      </p:cxnSp>
      <p:sp>
        <p:nvSpPr>
          <p:cNvPr id="32" name="Forme libre : forme 31">
            <a:extLst>
              <a:ext uri="{FF2B5EF4-FFF2-40B4-BE49-F238E27FC236}">
                <a16:creationId xmlns:a16="http://schemas.microsoft.com/office/drawing/2014/main" id="{FDDEA53E-41AF-4EFD-20E4-DDBBDFE5F3F1}"/>
              </a:ext>
            </a:extLst>
          </p:cNvPr>
          <p:cNvSpPr/>
          <p:nvPr/>
        </p:nvSpPr>
        <p:spPr>
          <a:xfrm rot="937434">
            <a:off x="7507441" y="2102992"/>
            <a:ext cx="1103252" cy="2401230"/>
          </a:xfrm>
          <a:custGeom>
            <a:avLst/>
            <a:gdLst>
              <a:gd name="connsiteX0" fmla="*/ 0 w 1103252"/>
              <a:gd name="connsiteY0" fmla="*/ 0 h 2401230"/>
              <a:gd name="connsiteX1" fmla="*/ 1070517 w 1103252"/>
              <a:gd name="connsiteY1" fmla="*/ 936703 h 2401230"/>
              <a:gd name="connsiteX2" fmla="*/ 817756 w 1103252"/>
              <a:gd name="connsiteY2" fmla="*/ 2401230 h 2401230"/>
            </a:gdLst>
            <a:ahLst/>
            <a:cxnLst>
              <a:cxn ang="0">
                <a:pos x="connsiteX0" y="connsiteY0"/>
              </a:cxn>
              <a:cxn ang="0">
                <a:pos x="connsiteX1" y="connsiteY1"/>
              </a:cxn>
              <a:cxn ang="0">
                <a:pos x="connsiteX2" y="connsiteY2"/>
              </a:cxn>
            </a:cxnLst>
            <a:rect l="l" t="t" r="r" b="b"/>
            <a:pathLst>
              <a:path w="1103252" h="2401230">
                <a:moveTo>
                  <a:pt x="0" y="0"/>
                </a:moveTo>
                <a:cubicBezTo>
                  <a:pt x="467112" y="268249"/>
                  <a:pt x="934224" y="536498"/>
                  <a:pt x="1070517" y="936703"/>
                </a:cubicBezTo>
                <a:cubicBezTo>
                  <a:pt x="1206810" y="1336908"/>
                  <a:pt x="877229" y="2147230"/>
                  <a:pt x="817756" y="2401230"/>
                </a:cubicBezTo>
              </a:path>
            </a:pathLst>
          </a:custGeom>
          <a:noFill/>
          <a:ln w="254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 name="ZoneTexte 34">
            <a:extLst>
              <a:ext uri="{FF2B5EF4-FFF2-40B4-BE49-F238E27FC236}">
                <a16:creationId xmlns:a16="http://schemas.microsoft.com/office/drawing/2014/main" id="{4CF6130E-AECA-A28C-CF00-6D696D111772}"/>
              </a:ext>
            </a:extLst>
          </p:cNvPr>
          <p:cNvSpPr txBox="1"/>
          <p:nvPr/>
        </p:nvSpPr>
        <p:spPr>
          <a:xfrm>
            <a:off x="6018332" y="4380965"/>
            <a:ext cx="3125668" cy="523220"/>
          </a:xfrm>
          <a:prstGeom prst="rect">
            <a:avLst/>
          </a:prstGeom>
          <a:noFill/>
        </p:spPr>
        <p:txBody>
          <a:bodyPr wrap="square" rtlCol="0">
            <a:spAutoFit/>
          </a:bodyPr>
          <a:lstStyle/>
          <a:p>
            <a:r>
              <a:rPr lang="fr-FR" sz="1400" b="1" dirty="0">
                <a:solidFill>
                  <a:srgbClr val="00B050"/>
                </a:solidFill>
              </a:rPr>
              <a:t>PLC unit (</a:t>
            </a:r>
            <a:r>
              <a:rPr lang="fr-FR" sz="1400" b="1" dirty="0" err="1">
                <a:solidFill>
                  <a:srgbClr val="00B050"/>
                </a:solidFill>
              </a:rPr>
              <a:t>motor</a:t>
            </a:r>
            <a:r>
              <a:rPr lang="fr-FR" sz="1400" b="1" dirty="0">
                <a:solidFill>
                  <a:srgbClr val="00B050"/>
                </a:solidFill>
              </a:rPr>
              <a:t>)</a:t>
            </a:r>
          </a:p>
          <a:p>
            <a:r>
              <a:rPr lang="fr-FR" sz="1400" b="1" dirty="0">
                <a:solidFill>
                  <a:srgbClr val="00B050"/>
                </a:solidFill>
              </a:rPr>
              <a:t>Speed : </a:t>
            </a:r>
            <a:r>
              <a:rPr lang="fr-FR" sz="1400" b="1" dirty="0" err="1">
                <a:solidFill>
                  <a:srgbClr val="00B050"/>
                </a:solidFill>
              </a:rPr>
              <a:t>closed</a:t>
            </a:r>
            <a:r>
              <a:rPr lang="fr-FR" sz="1400" b="1" dirty="0">
                <a:solidFill>
                  <a:srgbClr val="00B050"/>
                </a:solidFill>
              </a:rPr>
              <a:t> </a:t>
            </a:r>
            <a:r>
              <a:rPr lang="fr-FR" sz="1400" b="1" dirty="0" err="1">
                <a:solidFill>
                  <a:srgbClr val="00B050"/>
                </a:solidFill>
              </a:rPr>
              <a:t>loop</a:t>
            </a:r>
            <a:r>
              <a:rPr lang="fr-FR" sz="1400" b="1" dirty="0">
                <a:solidFill>
                  <a:srgbClr val="00B050"/>
                </a:solidFill>
              </a:rPr>
              <a:t> control</a:t>
            </a:r>
          </a:p>
        </p:txBody>
      </p:sp>
      <p:cxnSp>
        <p:nvCxnSpPr>
          <p:cNvPr id="37" name="Connecteur droit 36">
            <a:extLst>
              <a:ext uri="{FF2B5EF4-FFF2-40B4-BE49-F238E27FC236}">
                <a16:creationId xmlns:a16="http://schemas.microsoft.com/office/drawing/2014/main" id="{CABA3AC2-E557-66E7-0448-4C097B237D54}"/>
              </a:ext>
            </a:extLst>
          </p:cNvPr>
          <p:cNvCxnSpPr>
            <a:cxnSpLocks/>
          </p:cNvCxnSpPr>
          <p:nvPr/>
        </p:nvCxnSpPr>
        <p:spPr>
          <a:xfrm>
            <a:off x="6018332" y="4185005"/>
            <a:ext cx="349440" cy="19596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40" name="Connecteur droit 39">
            <a:extLst>
              <a:ext uri="{FF2B5EF4-FFF2-40B4-BE49-F238E27FC236}">
                <a16:creationId xmlns:a16="http://schemas.microsoft.com/office/drawing/2014/main" id="{E8B66E0A-BB8D-99AD-DCD6-23E754D3C4F4}"/>
              </a:ext>
            </a:extLst>
          </p:cNvPr>
          <p:cNvCxnSpPr>
            <a:cxnSpLocks/>
          </p:cNvCxnSpPr>
          <p:nvPr/>
        </p:nvCxnSpPr>
        <p:spPr>
          <a:xfrm flipV="1">
            <a:off x="683568" y="2729457"/>
            <a:ext cx="1683263" cy="515548"/>
          </a:xfrm>
          <a:prstGeom prst="line">
            <a:avLst/>
          </a:prstGeom>
          <a:ln>
            <a:solidFill>
              <a:srgbClr val="00B050"/>
            </a:solidFill>
          </a:ln>
        </p:spPr>
        <p:style>
          <a:lnRef idx="3">
            <a:schemeClr val="dk1"/>
          </a:lnRef>
          <a:fillRef idx="0">
            <a:schemeClr val="dk1"/>
          </a:fillRef>
          <a:effectRef idx="2">
            <a:schemeClr val="dk1"/>
          </a:effectRef>
          <a:fontRef idx="minor">
            <a:schemeClr val="tx1"/>
          </a:fontRef>
        </p:style>
      </p:cxnSp>
      <p:sp>
        <p:nvSpPr>
          <p:cNvPr id="42" name="ZoneTexte 41">
            <a:extLst>
              <a:ext uri="{FF2B5EF4-FFF2-40B4-BE49-F238E27FC236}">
                <a16:creationId xmlns:a16="http://schemas.microsoft.com/office/drawing/2014/main" id="{431C5869-62AE-206A-7DE9-9E08FD481DAD}"/>
              </a:ext>
            </a:extLst>
          </p:cNvPr>
          <p:cNvSpPr txBox="1"/>
          <p:nvPr/>
        </p:nvSpPr>
        <p:spPr>
          <a:xfrm>
            <a:off x="-54029" y="3232091"/>
            <a:ext cx="1641383" cy="307777"/>
          </a:xfrm>
          <a:prstGeom prst="rect">
            <a:avLst/>
          </a:prstGeom>
          <a:noFill/>
          <a:ln>
            <a:noFill/>
          </a:ln>
        </p:spPr>
        <p:style>
          <a:lnRef idx="3">
            <a:schemeClr val="lt1"/>
          </a:lnRef>
          <a:fillRef idx="1">
            <a:schemeClr val="dk1"/>
          </a:fillRef>
          <a:effectRef idx="1">
            <a:schemeClr val="dk1"/>
          </a:effectRef>
          <a:fontRef idx="minor">
            <a:schemeClr val="lt1"/>
          </a:fontRef>
        </p:style>
        <p:txBody>
          <a:bodyPr wrap="square" rtlCol="0">
            <a:spAutoFit/>
          </a:bodyPr>
          <a:lstStyle/>
          <a:p>
            <a:r>
              <a:rPr lang="fr-FR" sz="1400" b="1" dirty="0" err="1">
                <a:solidFill>
                  <a:srgbClr val="00B050"/>
                </a:solidFill>
              </a:rPr>
              <a:t>Motor</a:t>
            </a:r>
            <a:r>
              <a:rPr lang="fr-FR" sz="1400" b="1" dirty="0">
                <a:solidFill>
                  <a:srgbClr val="00B050"/>
                </a:solidFill>
              </a:rPr>
              <a:t> + </a:t>
            </a:r>
            <a:r>
              <a:rPr lang="fr-FR" sz="1400" b="1" dirty="0" err="1">
                <a:solidFill>
                  <a:srgbClr val="FF9600"/>
                </a:solidFill>
              </a:rPr>
              <a:t>clutch</a:t>
            </a:r>
            <a:endParaRPr lang="fr-FR" sz="1400" b="1" dirty="0">
              <a:solidFill>
                <a:srgbClr val="FF9600"/>
              </a:solidFill>
            </a:endParaRPr>
          </a:p>
        </p:txBody>
      </p:sp>
      <p:sp>
        <p:nvSpPr>
          <p:cNvPr id="43" name="Forme libre : forme 42">
            <a:extLst>
              <a:ext uri="{FF2B5EF4-FFF2-40B4-BE49-F238E27FC236}">
                <a16:creationId xmlns:a16="http://schemas.microsoft.com/office/drawing/2014/main" id="{521D10E3-AC6E-60CD-6A8B-92E22F6B317C}"/>
              </a:ext>
            </a:extLst>
          </p:cNvPr>
          <p:cNvSpPr/>
          <p:nvPr/>
        </p:nvSpPr>
        <p:spPr>
          <a:xfrm rot="1209112">
            <a:off x="172844" y="3699403"/>
            <a:ext cx="844328" cy="790271"/>
          </a:xfrm>
          <a:custGeom>
            <a:avLst/>
            <a:gdLst>
              <a:gd name="connsiteX0" fmla="*/ 75553 w 1696197"/>
              <a:gd name="connsiteY0" fmla="*/ 0 h 462671"/>
              <a:gd name="connsiteX1" fmla="*/ 187065 w 1696197"/>
              <a:gd name="connsiteY1" fmla="*/ 408878 h 462671"/>
              <a:gd name="connsiteX2" fmla="*/ 1696197 w 1696197"/>
              <a:gd name="connsiteY2" fmla="*/ 446048 h 462671"/>
            </a:gdLst>
            <a:ahLst/>
            <a:cxnLst>
              <a:cxn ang="0">
                <a:pos x="connsiteX0" y="connsiteY0"/>
              </a:cxn>
              <a:cxn ang="0">
                <a:pos x="connsiteX1" y="connsiteY1"/>
              </a:cxn>
              <a:cxn ang="0">
                <a:pos x="connsiteX2" y="connsiteY2"/>
              </a:cxn>
            </a:cxnLst>
            <a:rect l="l" t="t" r="r" b="b"/>
            <a:pathLst>
              <a:path w="1696197" h="462671">
                <a:moveTo>
                  <a:pt x="75553" y="0"/>
                </a:moveTo>
                <a:cubicBezTo>
                  <a:pt x="-3745" y="167268"/>
                  <a:pt x="-83042" y="334537"/>
                  <a:pt x="187065" y="408878"/>
                </a:cubicBezTo>
                <a:cubicBezTo>
                  <a:pt x="457172" y="483219"/>
                  <a:pt x="1076684" y="464633"/>
                  <a:pt x="1696197" y="446048"/>
                </a:cubicBezTo>
              </a:path>
            </a:pathLst>
          </a:custGeom>
          <a:noFill/>
          <a:ln w="25400">
            <a:solidFill>
              <a:srgbClr val="FF9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8" name="ZoneTexte 47">
            <a:extLst>
              <a:ext uri="{FF2B5EF4-FFF2-40B4-BE49-F238E27FC236}">
                <a16:creationId xmlns:a16="http://schemas.microsoft.com/office/drawing/2014/main" id="{678A46F7-710A-AD19-2464-96097E669E82}"/>
              </a:ext>
            </a:extLst>
          </p:cNvPr>
          <p:cNvSpPr txBox="1"/>
          <p:nvPr/>
        </p:nvSpPr>
        <p:spPr>
          <a:xfrm>
            <a:off x="899592" y="4533365"/>
            <a:ext cx="2475350" cy="307777"/>
          </a:xfrm>
          <a:prstGeom prst="rect">
            <a:avLst/>
          </a:prstGeom>
          <a:noFill/>
        </p:spPr>
        <p:txBody>
          <a:bodyPr wrap="square" rtlCol="0">
            <a:spAutoFit/>
          </a:bodyPr>
          <a:lstStyle/>
          <a:p>
            <a:r>
              <a:rPr lang="en-GB" sz="1400" b="1" noProof="0" dirty="0">
                <a:solidFill>
                  <a:srgbClr val="FF9600"/>
                </a:solidFill>
              </a:rPr>
              <a:t>DGT300+ digital controller</a:t>
            </a:r>
          </a:p>
        </p:txBody>
      </p:sp>
      <p:sp>
        <p:nvSpPr>
          <p:cNvPr id="49" name="ZoneTexte 48">
            <a:extLst>
              <a:ext uri="{FF2B5EF4-FFF2-40B4-BE49-F238E27FC236}">
                <a16:creationId xmlns:a16="http://schemas.microsoft.com/office/drawing/2014/main" id="{65212CC2-8C89-E8CC-D956-82AC89F943D6}"/>
              </a:ext>
            </a:extLst>
          </p:cNvPr>
          <p:cNvSpPr txBox="1"/>
          <p:nvPr/>
        </p:nvSpPr>
        <p:spPr>
          <a:xfrm>
            <a:off x="634943" y="4774998"/>
            <a:ext cx="3649025" cy="307777"/>
          </a:xfrm>
          <a:prstGeom prst="rect">
            <a:avLst/>
          </a:prstGeom>
          <a:noFill/>
        </p:spPr>
        <p:txBody>
          <a:bodyPr wrap="square" rtlCol="0">
            <a:spAutoFit/>
          </a:bodyPr>
          <a:lstStyle/>
          <a:p>
            <a:r>
              <a:rPr lang="fr-FR" sz="1400" i="1" dirty="0">
                <a:solidFill>
                  <a:srgbClr val="FF9600"/>
                </a:solidFill>
              </a:rPr>
              <a:t>Tension : </a:t>
            </a:r>
            <a:r>
              <a:rPr lang="fr-FR" sz="1400" i="1" dirty="0" err="1">
                <a:solidFill>
                  <a:srgbClr val="FF9600"/>
                </a:solidFill>
              </a:rPr>
              <a:t>closed</a:t>
            </a:r>
            <a:r>
              <a:rPr lang="fr-FR" sz="1400" i="1" dirty="0">
                <a:solidFill>
                  <a:srgbClr val="FF9600"/>
                </a:solidFill>
              </a:rPr>
              <a:t> </a:t>
            </a:r>
            <a:r>
              <a:rPr lang="fr-FR" sz="1400" i="1" dirty="0" err="1">
                <a:solidFill>
                  <a:srgbClr val="FF9600"/>
                </a:solidFill>
              </a:rPr>
              <a:t>loop</a:t>
            </a:r>
            <a:r>
              <a:rPr lang="fr-FR" sz="1400" i="1" dirty="0">
                <a:solidFill>
                  <a:srgbClr val="FF9600"/>
                </a:solidFill>
              </a:rPr>
              <a:t> control</a:t>
            </a:r>
          </a:p>
        </p:txBody>
      </p:sp>
      <p:sp>
        <p:nvSpPr>
          <p:cNvPr id="50" name="ZoneTexte 49">
            <a:extLst>
              <a:ext uri="{FF2B5EF4-FFF2-40B4-BE49-F238E27FC236}">
                <a16:creationId xmlns:a16="http://schemas.microsoft.com/office/drawing/2014/main" id="{4B4094EE-9257-1372-56C2-B7613018ABBE}"/>
              </a:ext>
            </a:extLst>
          </p:cNvPr>
          <p:cNvSpPr txBox="1"/>
          <p:nvPr/>
        </p:nvSpPr>
        <p:spPr>
          <a:xfrm>
            <a:off x="3664963" y="787209"/>
            <a:ext cx="1736373" cy="646331"/>
          </a:xfrm>
          <a:prstGeom prst="rect">
            <a:avLst/>
          </a:prstGeom>
          <a:noFill/>
        </p:spPr>
        <p:txBody>
          <a:bodyPr wrap="none" rtlCol="0">
            <a:spAutoFit/>
          </a:bodyPr>
          <a:lstStyle/>
          <a:p>
            <a:r>
              <a:rPr lang="fr-FR" dirty="0" err="1"/>
              <a:t>Cleaning</a:t>
            </a:r>
            <a:r>
              <a:rPr lang="fr-FR" dirty="0"/>
              <a:t> unit</a:t>
            </a:r>
          </a:p>
          <a:p>
            <a:r>
              <a:rPr lang="fr-FR" dirty="0"/>
              <a:t>(not </a:t>
            </a:r>
            <a:r>
              <a:rPr lang="fr-FR" dirty="0" err="1"/>
              <a:t>motorised</a:t>
            </a:r>
            <a:r>
              <a:rPr lang="fr-FR" dirty="0"/>
              <a:t>)</a:t>
            </a:r>
          </a:p>
        </p:txBody>
      </p:sp>
      <p:sp>
        <p:nvSpPr>
          <p:cNvPr id="51" name="ZoneTexte 50">
            <a:extLst>
              <a:ext uri="{FF2B5EF4-FFF2-40B4-BE49-F238E27FC236}">
                <a16:creationId xmlns:a16="http://schemas.microsoft.com/office/drawing/2014/main" id="{E36E21D6-B0EA-7078-7973-EA9106B62ED2}"/>
              </a:ext>
            </a:extLst>
          </p:cNvPr>
          <p:cNvSpPr txBox="1"/>
          <p:nvPr/>
        </p:nvSpPr>
        <p:spPr>
          <a:xfrm>
            <a:off x="5401562" y="1010672"/>
            <a:ext cx="2613857" cy="369332"/>
          </a:xfrm>
          <a:prstGeom prst="rect">
            <a:avLst/>
          </a:prstGeom>
          <a:noFill/>
        </p:spPr>
        <p:txBody>
          <a:bodyPr wrap="none" rtlCol="0">
            <a:spAutoFit/>
          </a:bodyPr>
          <a:lstStyle/>
          <a:p>
            <a:r>
              <a:rPr lang="fr-FR" dirty="0" err="1"/>
              <a:t>Coating</a:t>
            </a:r>
            <a:r>
              <a:rPr lang="fr-FR" dirty="0"/>
              <a:t> unit (T &gt;200°C)</a:t>
            </a:r>
          </a:p>
        </p:txBody>
      </p:sp>
      <p:cxnSp>
        <p:nvCxnSpPr>
          <p:cNvPr id="53" name="Connecteur droit avec flèche 52">
            <a:extLst>
              <a:ext uri="{FF2B5EF4-FFF2-40B4-BE49-F238E27FC236}">
                <a16:creationId xmlns:a16="http://schemas.microsoft.com/office/drawing/2014/main" id="{6AA171FE-333D-C88D-C8B5-152A357166CC}"/>
              </a:ext>
            </a:extLst>
          </p:cNvPr>
          <p:cNvCxnSpPr>
            <a:cxnSpLocks/>
            <a:stCxn id="50" idx="2"/>
          </p:cNvCxnSpPr>
          <p:nvPr/>
        </p:nvCxnSpPr>
        <p:spPr>
          <a:xfrm>
            <a:off x="4533150" y="1433540"/>
            <a:ext cx="38850" cy="1604790"/>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610087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4151A-7A7E-6B89-D151-A6A40F400598}"/>
            </a:ext>
          </a:extLst>
        </p:cNvPr>
        <p:cNvGrpSpPr/>
        <p:nvPr/>
      </p:nvGrpSpPr>
      <p:grpSpPr>
        <a:xfrm>
          <a:off x="0" y="0"/>
          <a:ext cx="0" cy="0"/>
          <a:chOff x="0" y="0"/>
          <a:chExt cx="0" cy="0"/>
        </a:xfrm>
      </p:grpSpPr>
      <p:pic>
        <p:nvPicPr>
          <p:cNvPr id="6" name="Content Placeholder 5" descr="A diagram of a machine&#10;&#10;Description automatically generated">
            <a:extLst>
              <a:ext uri="{FF2B5EF4-FFF2-40B4-BE49-F238E27FC236}">
                <a16:creationId xmlns:a16="http://schemas.microsoft.com/office/drawing/2014/main" id="{3E0598B7-BE2F-5FB2-A3A8-ADB3B0073F85}"/>
              </a:ext>
            </a:extLst>
          </p:cNvPr>
          <p:cNvPicPr>
            <a:picLocks noGrp="1" noChangeAspect="1"/>
          </p:cNvPicPr>
          <p:nvPr>
            <p:ph sz="quarter" idx="12"/>
          </p:nvPr>
        </p:nvPicPr>
        <p:blipFill>
          <a:blip r:embed="rId2"/>
          <a:stretch>
            <a:fillRect/>
          </a:stretch>
        </p:blipFill>
        <p:spPr>
          <a:xfrm>
            <a:off x="546888" y="1203598"/>
            <a:ext cx="8126424" cy="3535363"/>
          </a:xfrm>
        </p:spPr>
      </p:pic>
      <p:sp>
        <p:nvSpPr>
          <p:cNvPr id="3" name="Slide Number Placeholder 2">
            <a:extLst>
              <a:ext uri="{FF2B5EF4-FFF2-40B4-BE49-F238E27FC236}">
                <a16:creationId xmlns:a16="http://schemas.microsoft.com/office/drawing/2014/main" id="{2C9555E0-206A-8C7B-8ECE-F0B8255A6698}"/>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le 3">
            <a:extLst>
              <a:ext uri="{FF2B5EF4-FFF2-40B4-BE49-F238E27FC236}">
                <a16:creationId xmlns:a16="http://schemas.microsoft.com/office/drawing/2014/main" id="{3ED25B13-8AB1-68C2-F72E-7066A53B1F0F}"/>
              </a:ext>
            </a:extLst>
          </p:cNvPr>
          <p:cNvSpPr>
            <a:spLocks noGrp="1"/>
          </p:cNvSpPr>
          <p:nvPr>
            <p:ph type="title"/>
          </p:nvPr>
        </p:nvSpPr>
        <p:spPr>
          <a:xfrm>
            <a:off x="1979712" y="206375"/>
            <a:ext cx="6097488" cy="421159"/>
          </a:xfrm>
        </p:spPr>
        <p:txBody>
          <a:bodyPr/>
          <a:lstStyle/>
          <a:p>
            <a:r>
              <a:rPr lang="en-US" dirty="0"/>
              <a:t>WINDING UNDER TENSION</a:t>
            </a:r>
            <a:endParaRPr lang="en-GB" dirty="0"/>
          </a:p>
        </p:txBody>
      </p:sp>
      <p:cxnSp>
        <p:nvCxnSpPr>
          <p:cNvPr id="8" name="Straight Arrow Connector 7">
            <a:extLst>
              <a:ext uri="{FF2B5EF4-FFF2-40B4-BE49-F238E27FC236}">
                <a16:creationId xmlns:a16="http://schemas.microsoft.com/office/drawing/2014/main" id="{CB0E61C0-53F7-7B0B-F614-C66962AB4C24}"/>
              </a:ext>
            </a:extLst>
          </p:cNvPr>
          <p:cNvCxnSpPr>
            <a:cxnSpLocks/>
          </p:cNvCxnSpPr>
          <p:nvPr/>
        </p:nvCxnSpPr>
        <p:spPr>
          <a:xfrm flipV="1">
            <a:off x="6948264" y="2715766"/>
            <a:ext cx="288032" cy="21602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B9A3BAEE-4E33-A69A-264A-9B8E4021407D}"/>
              </a:ext>
            </a:extLst>
          </p:cNvPr>
          <p:cNvCxnSpPr/>
          <p:nvPr/>
        </p:nvCxnSpPr>
        <p:spPr>
          <a:xfrm>
            <a:off x="6732240" y="2427734"/>
            <a:ext cx="720080" cy="79208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C61B5A7-FD3F-80F5-53D1-BF5F73E64DE7}"/>
              </a:ext>
            </a:extLst>
          </p:cNvPr>
          <p:cNvSpPr txBox="1"/>
          <p:nvPr/>
        </p:nvSpPr>
        <p:spPr>
          <a:xfrm>
            <a:off x="3779912" y="771550"/>
            <a:ext cx="2725426" cy="738664"/>
          </a:xfrm>
          <a:prstGeom prst="rect">
            <a:avLst/>
          </a:prstGeom>
          <a:noFill/>
        </p:spPr>
        <p:txBody>
          <a:bodyPr wrap="none" rtlCol="0">
            <a:spAutoFit/>
          </a:bodyPr>
          <a:lstStyle/>
          <a:p>
            <a:pPr marL="285750" indent="-285750">
              <a:buFont typeface="Arial" panose="020B0604020202020204" pitchFamily="34" charset="0"/>
              <a:buChar char="•"/>
            </a:pPr>
            <a:r>
              <a:rPr lang="en-US" sz="1400" dirty="0"/>
              <a:t>4 mm tape tension = 30 N</a:t>
            </a:r>
          </a:p>
          <a:p>
            <a:pPr marL="285750" indent="-285750">
              <a:buFont typeface="Arial" panose="020B0604020202020204" pitchFamily="34" charset="0"/>
              <a:buChar char="•"/>
            </a:pPr>
            <a:r>
              <a:rPr lang="en-US" sz="1400" dirty="0"/>
              <a:t>12 mm tape tension = 100 N</a:t>
            </a:r>
          </a:p>
          <a:p>
            <a:pPr marL="285750" indent="-285750">
              <a:buFont typeface="Arial" panose="020B0604020202020204" pitchFamily="34" charset="0"/>
              <a:buChar char="•"/>
            </a:pPr>
            <a:r>
              <a:rPr lang="en-US" sz="1400" dirty="0"/>
              <a:t>Winding speed = 60 RPM</a:t>
            </a:r>
            <a:endParaRPr lang="en-GB" sz="1400" dirty="0"/>
          </a:p>
        </p:txBody>
      </p:sp>
      <p:sp>
        <p:nvSpPr>
          <p:cNvPr id="13" name="TextBox 12">
            <a:extLst>
              <a:ext uri="{FF2B5EF4-FFF2-40B4-BE49-F238E27FC236}">
                <a16:creationId xmlns:a16="http://schemas.microsoft.com/office/drawing/2014/main" id="{0169A810-9C6C-F55D-D7E9-7A24DAE5ED97}"/>
              </a:ext>
            </a:extLst>
          </p:cNvPr>
          <p:cNvSpPr txBox="1"/>
          <p:nvPr/>
        </p:nvSpPr>
        <p:spPr>
          <a:xfrm>
            <a:off x="6948264" y="1161869"/>
            <a:ext cx="1899879" cy="523220"/>
          </a:xfrm>
          <a:prstGeom prst="rect">
            <a:avLst/>
          </a:prstGeom>
          <a:noFill/>
        </p:spPr>
        <p:txBody>
          <a:bodyPr wrap="none" rtlCol="0">
            <a:spAutoFit/>
          </a:bodyPr>
          <a:lstStyle/>
          <a:p>
            <a:pPr marL="285750" indent="-285750">
              <a:buFont typeface="Arial" panose="020B0604020202020204" pitchFamily="34" charset="0"/>
              <a:buChar char="•"/>
            </a:pPr>
            <a:r>
              <a:rPr lang="en-US" sz="1400" dirty="0"/>
              <a:t>Start Ø = 60 mm</a:t>
            </a:r>
          </a:p>
          <a:p>
            <a:pPr marL="285750" indent="-285750">
              <a:buFont typeface="Arial" panose="020B0604020202020204" pitchFamily="34" charset="0"/>
              <a:buChar char="•"/>
            </a:pPr>
            <a:r>
              <a:rPr lang="en-US" sz="1400" dirty="0"/>
              <a:t>Final Ø = 180 mm</a:t>
            </a:r>
            <a:endParaRPr lang="en-GB" sz="1400" dirty="0"/>
          </a:p>
        </p:txBody>
      </p:sp>
      <p:cxnSp>
        <p:nvCxnSpPr>
          <p:cNvPr id="15" name="Straight Arrow Connector 14">
            <a:extLst>
              <a:ext uri="{FF2B5EF4-FFF2-40B4-BE49-F238E27FC236}">
                <a16:creationId xmlns:a16="http://schemas.microsoft.com/office/drawing/2014/main" id="{020F1A26-86EF-2F83-5DD9-508017FBDBCA}"/>
              </a:ext>
            </a:extLst>
          </p:cNvPr>
          <p:cNvCxnSpPr>
            <a:stCxn id="13" idx="2"/>
          </p:cNvCxnSpPr>
          <p:nvPr/>
        </p:nvCxnSpPr>
        <p:spPr>
          <a:xfrm flipH="1">
            <a:off x="7308304" y="1685089"/>
            <a:ext cx="589900" cy="886661"/>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658655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E477A-E3B9-8493-6F1B-C61C5E7B0AD6}"/>
            </a:ext>
          </a:extLst>
        </p:cNvPr>
        <p:cNvGrpSpPr/>
        <p:nvPr/>
      </p:nvGrpSpPr>
      <p:grpSpPr>
        <a:xfrm>
          <a:off x="0" y="0"/>
          <a:ext cx="0" cy="0"/>
          <a:chOff x="0" y="0"/>
          <a:chExt cx="0" cy="0"/>
        </a:xfrm>
      </p:grpSpPr>
      <p:pic>
        <p:nvPicPr>
          <p:cNvPr id="6" name="Content Placeholder 5" descr="A diagram of a machine&#10;&#10;Description automatically generated">
            <a:extLst>
              <a:ext uri="{FF2B5EF4-FFF2-40B4-BE49-F238E27FC236}">
                <a16:creationId xmlns:a16="http://schemas.microsoft.com/office/drawing/2014/main" id="{762222E2-AF42-87D0-2CA9-0FE939516F6E}"/>
              </a:ext>
            </a:extLst>
          </p:cNvPr>
          <p:cNvPicPr>
            <a:picLocks noGrp="1" noChangeAspect="1"/>
          </p:cNvPicPr>
          <p:nvPr>
            <p:ph sz="quarter" idx="12"/>
          </p:nvPr>
        </p:nvPicPr>
        <p:blipFill>
          <a:blip r:embed="rId2"/>
          <a:stretch>
            <a:fillRect/>
          </a:stretch>
        </p:blipFill>
        <p:spPr>
          <a:xfrm>
            <a:off x="546888" y="1203598"/>
            <a:ext cx="8126424" cy="3535363"/>
          </a:xfrm>
        </p:spPr>
      </p:pic>
      <p:sp>
        <p:nvSpPr>
          <p:cNvPr id="3" name="Slide Number Placeholder 2">
            <a:extLst>
              <a:ext uri="{FF2B5EF4-FFF2-40B4-BE49-F238E27FC236}">
                <a16:creationId xmlns:a16="http://schemas.microsoft.com/office/drawing/2014/main" id="{33E544BA-8DD9-AD45-4E97-AB5418CD98AA}"/>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itle 3">
            <a:extLst>
              <a:ext uri="{FF2B5EF4-FFF2-40B4-BE49-F238E27FC236}">
                <a16:creationId xmlns:a16="http://schemas.microsoft.com/office/drawing/2014/main" id="{9AEFE53B-578E-BBF4-1130-20785E2F03BE}"/>
              </a:ext>
            </a:extLst>
          </p:cNvPr>
          <p:cNvSpPr>
            <a:spLocks noGrp="1"/>
          </p:cNvSpPr>
          <p:nvPr>
            <p:ph type="title"/>
          </p:nvPr>
        </p:nvSpPr>
        <p:spPr>
          <a:xfrm>
            <a:off x="1979712" y="206375"/>
            <a:ext cx="6097488" cy="421159"/>
          </a:xfrm>
        </p:spPr>
        <p:txBody>
          <a:bodyPr/>
          <a:lstStyle/>
          <a:p>
            <a:r>
              <a:rPr lang="en-US" dirty="0"/>
              <a:t>WINDING UNDER TENSION</a:t>
            </a:r>
            <a:endParaRPr lang="en-GB" dirty="0"/>
          </a:p>
        </p:txBody>
      </p:sp>
      <p:cxnSp>
        <p:nvCxnSpPr>
          <p:cNvPr id="8" name="Straight Arrow Connector 7">
            <a:extLst>
              <a:ext uri="{FF2B5EF4-FFF2-40B4-BE49-F238E27FC236}">
                <a16:creationId xmlns:a16="http://schemas.microsoft.com/office/drawing/2014/main" id="{CA12EC91-47EB-B2B7-DABC-6529923A24E4}"/>
              </a:ext>
            </a:extLst>
          </p:cNvPr>
          <p:cNvCxnSpPr>
            <a:cxnSpLocks/>
          </p:cNvCxnSpPr>
          <p:nvPr/>
        </p:nvCxnSpPr>
        <p:spPr>
          <a:xfrm flipV="1">
            <a:off x="6948264" y="2715766"/>
            <a:ext cx="288032" cy="21602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BB378073-DAED-82D5-514F-D887E023FD3F}"/>
              </a:ext>
            </a:extLst>
          </p:cNvPr>
          <p:cNvCxnSpPr/>
          <p:nvPr/>
        </p:nvCxnSpPr>
        <p:spPr>
          <a:xfrm>
            <a:off x="6732240" y="2427734"/>
            <a:ext cx="720080" cy="79208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7C1AC3BD-8B92-31EE-C6C2-6717C417FAB0}"/>
              </a:ext>
            </a:extLst>
          </p:cNvPr>
          <p:cNvSpPr txBox="1"/>
          <p:nvPr/>
        </p:nvSpPr>
        <p:spPr>
          <a:xfrm>
            <a:off x="3779912" y="771550"/>
            <a:ext cx="2725426" cy="738664"/>
          </a:xfrm>
          <a:prstGeom prst="rect">
            <a:avLst/>
          </a:prstGeom>
          <a:noFill/>
        </p:spPr>
        <p:txBody>
          <a:bodyPr wrap="none" rtlCol="0">
            <a:spAutoFit/>
          </a:bodyPr>
          <a:lstStyle/>
          <a:p>
            <a:pPr marL="285750" indent="-285750">
              <a:buFont typeface="Arial" panose="020B0604020202020204" pitchFamily="34" charset="0"/>
              <a:buChar char="•"/>
            </a:pPr>
            <a:r>
              <a:rPr lang="en-US" sz="1400" dirty="0"/>
              <a:t>4 mm tape tension = 30 N</a:t>
            </a:r>
          </a:p>
          <a:p>
            <a:pPr marL="285750" indent="-285750">
              <a:buFont typeface="Arial" panose="020B0604020202020204" pitchFamily="34" charset="0"/>
              <a:buChar char="•"/>
            </a:pPr>
            <a:r>
              <a:rPr lang="en-US" sz="1400" dirty="0"/>
              <a:t>12 mm tape tension = 100 N</a:t>
            </a:r>
          </a:p>
          <a:p>
            <a:pPr marL="285750" indent="-285750">
              <a:buFont typeface="Arial" panose="020B0604020202020204" pitchFamily="34" charset="0"/>
              <a:buChar char="•"/>
            </a:pPr>
            <a:r>
              <a:rPr lang="en-US" sz="1400" dirty="0"/>
              <a:t>Winding speed = 60 RPM</a:t>
            </a:r>
            <a:endParaRPr lang="en-GB" sz="1400" dirty="0"/>
          </a:p>
        </p:txBody>
      </p:sp>
      <p:sp>
        <p:nvSpPr>
          <p:cNvPr id="13" name="TextBox 12">
            <a:extLst>
              <a:ext uri="{FF2B5EF4-FFF2-40B4-BE49-F238E27FC236}">
                <a16:creationId xmlns:a16="http://schemas.microsoft.com/office/drawing/2014/main" id="{6631FDC6-BF81-CF34-0BB0-97E50F9FA293}"/>
              </a:ext>
            </a:extLst>
          </p:cNvPr>
          <p:cNvSpPr txBox="1"/>
          <p:nvPr/>
        </p:nvSpPr>
        <p:spPr>
          <a:xfrm>
            <a:off x="6948264" y="1161869"/>
            <a:ext cx="1899879" cy="523220"/>
          </a:xfrm>
          <a:prstGeom prst="rect">
            <a:avLst/>
          </a:prstGeom>
          <a:noFill/>
        </p:spPr>
        <p:txBody>
          <a:bodyPr wrap="none" rtlCol="0">
            <a:spAutoFit/>
          </a:bodyPr>
          <a:lstStyle/>
          <a:p>
            <a:pPr marL="285750" indent="-285750">
              <a:buFont typeface="Arial" panose="020B0604020202020204" pitchFamily="34" charset="0"/>
              <a:buChar char="•"/>
            </a:pPr>
            <a:r>
              <a:rPr lang="en-US" sz="1400" dirty="0"/>
              <a:t>Start Ø = 60 mm</a:t>
            </a:r>
          </a:p>
          <a:p>
            <a:pPr marL="285750" indent="-285750">
              <a:buFont typeface="Arial" panose="020B0604020202020204" pitchFamily="34" charset="0"/>
              <a:buChar char="•"/>
            </a:pPr>
            <a:r>
              <a:rPr lang="en-US" sz="1400" dirty="0"/>
              <a:t>Final Ø = 180 mm</a:t>
            </a:r>
            <a:endParaRPr lang="en-GB" sz="1400" dirty="0"/>
          </a:p>
        </p:txBody>
      </p:sp>
      <p:cxnSp>
        <p:nvCxnSpPr>
          <p:cNvPr id="15" name="Straight Arrow Connector 14">
            <a:extLst>
              <a:ext uri="{FF2B5EF4-FFF2-40B4-BE49-F238E27FC236}">
                <a16:creationId xmlns:a16="http://schemas.microsoft.com/office/drawing/2014/main" id="{B9E6367B-24E1-A9F6-DFD7-742E8C3D9ACA}"/>
              </a:ext>
            </a:extLst>
          </p:cNvPr>
          <p:cNvCxnSpPr>
            <a:stCxn id="13" idx="2"/>
          </p:cNvCxnSpPr>
          <p:nvPr/>
        </p:nvCxnSpPr>
        <p:spPr>
          <a:xfrm flipH="1">
            <a:off x="7308304" y="1685089"/>
            <a:ext cx="589900" cy="886661"/>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2" name="Straight Arrow Connector 12">
            <a:extLst>
              <a:ext uri="{FF2B5EF4-FFF2-40B4-BE49-F238E27FC236}">
                <a16:creationId xmlns:a16="http://schemas.microsoft.com/office/drawing/2014/main" id="{FB87D63B-D6D3-C1F7-8FED-FDA06048A16C}"/>
              </a:ext>
            </a:extLst>
          </p:cNvPr>
          <p:cNvCxnSpPr>
            <a:cxnSpLocks/>
          </p:cNvCxnSpPr>
          <p:nvPr/>
        </p:nvCxnSpPr>
        <p:spPr>
          <a:xfrm flipV="1">
            <a:off x="2195736" y="1779662"/>
            <a:ext cx="1008112" cy="216024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 name="Straight Arrow Connector 14">
            <a:extLst>
              <a:ext uri="{FF2B5EF4-FFF2-40B4-BE49-F238E27FC236}">
                <a16:creationId xmlns:a16="http://schemas.microsoft.com/office/drawing/2014/main" id="{450CF3B3-3639-BF38-777A-5AC65C8EAB95}"/>
              </a:ext>
            </a:extLst>
          </p:cNvPr>
          <p:cNvCxnSpPr>
            <a:cxnSpLocks/>
          </p:cNvCxnSpPr>
          <p:nvPr/>
        </p:nvCxnSpPr>
        <p:spPr>
          <a:xfrm>
            <a:off x="1619672" y="1995686"/>
            <a:ext cx="2304256" cy="165618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0DB26760-E226-C6E3-591A-98B8DF5E6880}"/>
              </a:ext>
            </a:extLst>
          </p:cNvPr>
          <p:cNvSpPr txBox="1"/>
          <p:nvPr/>
        </p:nvSpPr>
        <p:spPr>
          <a:xfrm>
            <a:off x="89451" y="1203598"/>
            <a:ext cx="1890261" cy="523220"/>
          </a:xfrm>
          <a:prstGeom prst="rect">
            <a:avLst/>
          </a:prstGeom>
          <a:noFill/>
        </p:spPr>
        <p:txBody>
          <a:bodyPr wrap="none" rtlCol="0">
            <a:spAutoFit/>
          </a:bodyPr>
          <a:lstStyle/>
          <a:p>
            <a:pPr marL="285750" indent="-285750">
              <a:buFont typeface="Arial" panose="020B0604020202020204" pitchFamily="34" charset="0"/>
              <a:buChar char="•"/>
            </a:pPr>
            <a:r>
              <a:rPr lang="en-US" sz="1400" dirty="0"/>
              <a:t>Final Ø = 440 mm</a:t>
            </a:r>
          </a:p>
          <a:p>
            <a:pPr marL="285750" indent="-285750">
              <a:buFont typeface="Arial" panose="020B0604020202020204" pitchFamily="34" charset="0"/>
              <a:buChar char="•"/>
            </a:pPr>
            <a:r>
              <a:rPr lang="en-US" sz="1400" dirty="0"/>
              <a:t>Start Ø = 510 mm</a:t>
            </a:r>
            <a:endParaRPr lang="en-GB" sz="1400" dirty="0"/>
          </a:p>
        </p:txBody>
      </p:sp>
    </p:spTree>
    <p:extLst>
      <p:ext uri="{BB962C8B-B14F-4D97-AF65-F5344CB8AC3E}">
        <p14:creationId xmlns:p14="http://schemas.microsoft.com/office/powerpoint/2010/main" val="2444285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7DDF59-48D0-919D-C6B2-A70F5748D48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9B4BC9D-527F-07B1-0D96-FCA7D9F6B40D}"/>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a:extLst>
              <a:ext uri="{FF2B5EF4-FFF2-40B4-BE49-F238E27FC236}">
                <a16:creationId xmlns:a16="http://schemas.microsoft.com/office/drawing/2014/main" id="{E070A26E-02DB-5659-FFCF-95B9958C4408}"/>
              </a:ext>
            </a:extLst>
          </p:cNvPr>
          <p:cNvSpPr>
            <a:spLocks noGrp="1"/>
          </p:cNvSpPr>
          <p:nvPr>
            <p:ph type="title"/>
          </p:nvPr>
        </p:nvSpPr>
        <p:spPr>
          <a:xfrm>
            <a:off x="1979712" y="206375"/>
            <a:ext cx="6097488" cy="421159"/>
          </a:xfrm>
        </p:spPr>
        <p:txBody>
          <a:bodyPr/>
          <a:lstStyle/>
          <a:p>
            <a:r>
              <a:rPr lang="en-US" dirty="0"/>
              <a:t>WINDING UNDER TENSION</a:t>
            </a:r>
            <a:endParaRPr lang="en-GB" dirty="0"/>
          </a:p>
        </p:txBody>
      </p:sp>
      <p:sp>
        <p:nvSpPr>
          <p:cNvPr id="16" name="TextBox 15">
            <a:extLst>
              <a:ext uri="{FF2B5EF4-FFF2-40B4-BE49-F238E27FC236}">
                <a16:creationId xmlns:a16="http://schemas.microsoft.com/office/drawing/2014/main" id="{BAD7DCC6-686B-6B77-7568-C8808C509FBE}"/>
              </a:ext>
            </a:extLst>
          </p:cNvPr>
          <p:cNvSpPr txBox="1"/>
          <p:nvPr/>
        </p:nvSpPr>
        <p:spPr>
          <a:xfrm>
            <a:off x="212076" y="1161869"/>
            <a:ext cx="2581156" cy="2462213"/>
          </a:xfrm>
          <a:prstGeom prst="rect">
            <a:avLst/>
          </a:prstGeom>
          <a:noFill/>
        </p:spPr>
        <p:txBody>
          <a:bodyPr wrap="none" rtlCol="0">
            <a:spAutoFit/>
          </a:bodyPr>
          <a:lstStyle/>
          <a:p>
            <a:r>
              <a:rPr lang="en-US" sz="1400" b="1" dirty="0"/>
              <a:t>UNWINDER</a:t>
            </a:r>
            <a:endParaRPr lang="en-US" sz="1400" dirty="0"/>
          </a:p>
          <a:p>
            <a:pPr marL="285750" indent="-285750">
              <a:buFont typeface="Arial" panose="020B0604020202020204" pitchFamily="34" charset="0"/>
              <a:buChar char="•"/>
            </a:pPr>
            <a:r>
              <a:rPr lang="en-US" sz="1400" dirty="0"/>
              <a:t>Min tension 30N</a:t>
            </a:r>
          </a:p>
          <a:p>
            <a:pPr marL="285750" indent="-285750">
              <a:buFont typeface="Arial" panose="020B0604020202020204" pitchFamily="34" charset="0"/>
              <a:buChar char="•"/>
            </a:pPr>
            <a:r>
              <a:rPr lang="en-US" sz="1400" dirty="0"/>
              <a:t>Max tension : 100N</a:t>
            </a:r>
          </a:p>
          <a:p>
            <a:pPr marL="285750" indent="-285750">
              <a:buFont typeface="Arial" panose="020B0604020202020204" pitchFamily="34" charset="0"/>
              <a:buChar char="•"/>
            </a:pPr>
            <a:r>
              <a:rPr lang="en-US" sz="1400" dirty="0"/>
              <a:t>Rewinding speed ≈ 0,2m/s</a:t>
            </a:r>
            <a:endParaRPr lang="en-GB" sz="1400" dirty="0"/>
          </a:p>
          <a:p>
            <a:pPr marL="285750" indent="-285750">
              <a:buFont typeface="Arial" panose="020B0604020202020204" pitchFamily="34" charset="0"/>
              <a:buChar char="•"/>
            </a:pPr>
            <a:r>
              <a:rPr lang="en-US" sz="1400" dirty="0"/>
              <a:t>Final Ø = 440 mm</a:t>
            </a:r>
          </a:p>
          <a:p>
            <a:pPr marL="285750" indent="-285750">
              <a:buFont typeface="Arial" panose="020B0604020202020204" pitchFamily="34" charset="0"/>
              <a:buChar char="•"/>
            </a:pPr>
            <a:r>
              <a:rPr lang="en-US" sz="1400" dirty="0"/>
              <a:t>Start Ø = 510 mm</a:t>
            </a:r>
          </a:p>
          <a:p>
            <a:pPr marL="285750" indent="-285750">
              <a:buFont typeface="Arial" panose="020B0604020202020204" pitchFamily="34" charset="0"/>
              <a:buChar char="•"/>
            </a:pPr>
            <a:endParaRPr lang="en-US" sz="1400" dirty="0"/>
          </a:p>
          <a:p>
            <a:r>
              <a:rPr lang="en-US" sz="1400" dirty="0"/>
              <a:t>Clutch ratings :</a:t>
            </a:r>
          </a:p>
          <a:p>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GB" sz="1400" dirty="0"/>
          </a:p>
        </p:txBody>
      </p:sp>
      <p:sp>
        <p:nvSpPr>
          <p:cNvPr id="21" name="TextBox 15">
            <a:extLst>
              <a:ext uri="{FF2B5EF4-FFF2-40B4-BE49-F238E27FC236}">
                <a16:creationId xmlns:a16="http://schemas.microsoft.com/office/drawing/2014/main" id="{DEF0DEEB-4BD4-5CC9-045B-3724E84183EC}"/>
              </a:ext>
            </a:extLst>
          </p:cNvPr>
          <p:cNvSpPr txBox="1"/>
          <p:nvPr/>
        </p:nvSpPr>
        <p:spPr>
          <a:xfrm>
            <a:off x="5436096" y="1161869"/>
            <a:ext cx="3432350" cy="2462213"/>
          </a:xfrm>
          <a:prstGeom prst="rect">
            <a:avLst/>
          </a:prstGeom>
          <a:noFill/>
        </p:spPr>
        <p:txBody>
          <a:bodyPr wrap="none" rtlCol="0">
            <a:spAutoFit/>
          </a:bodyPr>
          <a:lstStyle/>
          <a:p>
            <a:r>
              <a:rPr lang="en-US" sz="1400" b="1" dirty="0"/>
              <a:t>REWINDER</a:t>
            </a:r>
            <a:endParaRPr lang="en-US" sz="1400" dirty="0"/>
          </a:p>
          <a:p>
            <a:pPr marL="285750" indent="-285750">
              <a:buFont typeface="Arial" panose="020B0604020202020204" pitchFamily="34" charset="0"/>
              <a:buChar char="•"/>
            </a:pPr>
            <a:r>
              <a:rPr lang="en-US" sz="1400" dirty="0"/>
              <a:t>Min tension 30N</a:t>
            </a:r>
          </a:p>
          <a:p>
            <a:pPr marL="285750" indent="-285750">
              <a:buFont typeface="Arial" panose="020B0604020202020204" pitchFamily="34" charset="0"/>
              <a:buChar char="•"/>
            </a:pPr>
            <a:r>
              <a:rPr lang="en-US" sz="1400" dirty="0"/>
              <a:t>Max tension : 100N</a:t>
            </a:r>
          </a:p>
          <a:p>
            <a:pPr marL="285750" indent="-285750">
              <a:buFont typeface="Arial" panose="020B0604020202020204" pitchFamily="34" charset="0"/>
              <a:buChar char="•"/>
            </a:pPr>
            <a:r>
              <a:rPr lang="en-US" sz="1400" dirty="0"/>
              <a:t>Rewinding speed = 60 RPM ≈ 0,2m/s</a:t>
            </a:r>
            <a:endParaRPr lang="en-GB" sz="1400" dirty="0"/>
          </a:p>
          <a:p>
            <a:pPr marL="285750" indent="-285750">
              <a:buFont typeface="Arial" panose="020B0604020202020204" pitchFamily="34" charset="0"/>
              <a:buChar char="•"/>
            </a:pPr>
            <a:r>
              <a:rPr lang="en-US" sz="1400" dirty="0"/>
              <a:t>Final Ø =  180 mm</a:t>
            </a:r>
          </a:p>
          <a:p>
            <a:pPr marL="285750" indent="-285750">
              <a:buFont typeface="Arial" panose="020B0604020202020204" pitchFamily="34" charset="0"/>
              <a:buChar char="•"/>
            </a:pPr>
            <a:r>
              <a:rPr lang="en-US" sz="1400" dirty="0"/>
              <a:t>Start Ø = 60 mm</a:t>
            </a:r>
          </a:p>
          <a:p>
            <a:pPr marL="285750" indent="-285750">
              <a:buFont typeface="Arial" panose="020B0604020202020204" pitchFamily="34" charset="0"/>
              <a:buChar char="•"/>
            </a:pPr>
            <a:endParaRPr lang="en-US" sz="1400" dirty="0"/>
          </a:p>
          <a:p>
            <a:r>
              <a:rPr lang="en-US" sz="1400" dirty="0"/>
              <a:t>Motor ratings :</a:t>
            </a:r>
          </a:p>
          <a:p>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GB" sz="1400" dirty="0"/>
          </a:p>
        </p:txBody>
      </p:sp>
      <p:pic>
        <p:nvPicPr>
          <p:cNvPr id="23" name="Image 22">
            <a:extLst>
              <a:ext uri="{FF2B5EF4-FFF2-40B4-BE49-F238E27FC236}">
                <a16:creationId xmlns:a16="http://schemas.microsoft.com/office/drawing/2014/main" id="{3D20666D-FF50-C770-6C20-0252F4F4B4E8}"/>
              </a:ext>
            </a:extLst>
          </p:cNvPr>
          <p:cNvPicPr>
            <a:picLocks noChangeAspect="1"/>
          </p:cNvPicPr>
          <p:nvPr/>
        </p:nvPicPr>
        <p:blipFill>
          <a:blip r:embed="rId2"/>
          <a:stretch>
            <a:fillRect/>
          </a:stretch>
        </p:blipFill>
        <p:spPr>
          <a:xfrm>
            <a:off x="4979184" y="2966803"/>
            <a:ext cx="3096344" cy="1477155"/>
          </a:xfrm>
          <a:prstGeom prst="rect">
            <a:avLst/>
          </a:prstGeom>
        </p:spPr>
      </p:pic>
      <p:pic>
        <p:nvPicPr>
          <p:cNvPr id="25" name="Image 24">
            <a:extLst>
              <a:ext uri="{FF2B5EF4-FFF2-40B4-BE49-F238E27FC236}">
                <a16:creationId xmlns:a16="http://schemas.microsoft.com/office/drawing/2014/main" id="{E8768BC9-152D-82DC-1622-950146613991}"/>
              </a:ext>
            </a:extLst>
          </p:cNvPr>
          <p:cNvPicPr>
            <a:picLocks noChangeAspect="1"/>
          </p:cNvPicPr>
          <p:nvPr/>
        </p:nvPicPr>
        <p:blipFill>
          <a:blip r:embed="rId3"/>
          <a:stretch>
            <a:fillRect/>
          </a:stretch>
        </p:blipFill>
        <p:spPr>
          <a:xfrm>
            <a:off x="4978216" y="4533541"/>
            <a:ext cx="3098984" cy="378317"/>
          </a:xfrm>
          <a:prstGeom prst="rect">
            <a:avLst/>
          </a:prstGeom>
        </p:spPr>
      </p:pic>
      <p:pic>
        <p:nvPicPr>
          <p:cNvPr id="27" name="Image 26">
            <a:extLst>
              <a:ext uri="{FF2B5EF4-FFF2-40B4-BE49-F238E27FC236}">
                <a16:creationId xmlns:a16="http://schemas.microsoft.com/office/drawing/2014/main" id="{B9FEA3DB-F0B4-056F-7CF1-CE4D7F7F6FCE}"/>
              </a:ext>
            </a:extLst>
          </p:cNvPr>
          <p:cNvPicPr>
            <a:picLocks noChangeAspect="1"/>
          </p:cNvPicPr>
          <p:nvPr/>
        </p:nvPicPr>
        <p:blipFill>
          <a:blip r:embed="rId4"/>
          <a:stretch>
            <a:fillRect/>
          </a:stretch>
        </p:blipFill>
        <p:spPr>
          <a:xfrm>
            <a:off x="180420" y="3035085"/>
            <a:ext cx="3098984" cy="1408873"/>
          </a:xfrm>
          <a:prstGeom prst="rect">
            <a:avLst/>
          </a:prstGeom>
        </p:spPr>
      </p:pic>
      <p:pic>
        <p:nvPicPr>
          <p:cNvPr id="29" name="Image 28">
            <a:extLst>
              <a:ext uri="{FF2B5EF4-FFF2-40B4-BE49-F238E27FC236}">
                <a16:creationId xmlns:a16="http://schemas.microsoft.com/office/drawing/2014/main" id="{A49E63AE-6E5D-2849-41E0-05C104F984F9}"/>
              </a:ext>
            </a:extLst>
          </p:cNvPr>
          <p:cNvPicPr>
            <a:picLocks noChangeAspect="1"/>
          </p:cNvPicPr>
          <p:nvPr/>
        </p:nvPicPr>
        <p:blipFill>
          <a:blip r:embed="rId5"/>
          <a:stretch>
            <a:fillRect/>
          </a:stretch>
        </p:blipFill>
        <p:spPr>
          <a:xfrm>
            <a:off x="150332" y="4546012"/>
            <a:ext cx="3098984" cy="336171"/>
          </a:xfrm>
          <a:prstGeom prst="rect">
            <a:avLst/>
          </a:prstGeom>
        </p:spPr>
      </p:pic>
    </p:spTree>
    <p:extLst>
      <p:ext uri="{BB962C8B-B14F-4D97-AF65-F5344CB8AC3E}">
        <p14:creationId xmlns:p14="http://schemas.microsoft.com/office/powerpoint/2010/main" val="1647407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close-up of several circular machines&#10;&#10;Description automatically generated">
            <a:extLst>
              <a:ext uri="{FF2B5EF4-FFF2-40B4-BE49-F238E27FC236}">
                <a16:creationId xmlns:a16="http://schemas.microsoft.com/office/drawing/2014/main" id="{5220C649-87C1-5AFB-F096-820A7E8EF459}"/>
              </a:ext>
            </a:extLst>
          </p:cNvPr>
          <p:cNvPicPr>
            <a:picLocks noGrp="1" noChangeAspect="1"/>
          </p:cNvPicPr>
          <p:nvPr>
            <p:ph sz="quarter" idx="12"/>
          </p:nvPr>
        </p:nvPicPr>
        <p:blipFill>
          <a:blip r:embed="rId2"/>
          <a:stretch>
            <a:fillRect/>
          </a:stretch>
        </p:blipFill>
        <p:spPr>
          <a:xfrm>
            <a:off x="1244321" y="1086798"/>
            <a:ext cx="6832879" cy="3850327"/>
          </a:xfrm>
        </p:spPr>
      </p:pic>
      <p:sp>
        <p:nvSpPr>
          <p:cNvPr id="3" name="Slide Number Placeholder 2">
            <a:extLst>
              <a:ext uri="{FF2B5EF4-FFF2-40B4-BE49-F238E27FC236}">
                <a16:creationId xmlns:a16="http://schemas.microsoft.com/office/drawing/2014/main" id="{6814575D-5EE3-4D03-ED5F-0094229E7704}"/>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a:extLst>
              <a:ext uri="{FF2B5EF4-FFF2-40B4-BE49-F238E27FC236}">
                <a16:creationId xmlns:a16="http://schemas.microsoft.com/office/drawing/2014/main" id="{2D684041-30A1-6D73-7BE4-6243B0917AA4}"/>
              </a:ext>
            </a:extLst>
          </p:cNvPr>
          <p:cNvSpPr>
            <a:spLocks noGrp="1"/>
          </p:cNvSpPr>
          <p:nvPr>
            <p:ph type="title"/>
          </p:nvPr>
        </p:nvSpPr>
        <p:spPr/>
        <p:txBody>
          <a:bodyPr/>
          <a:lstStyle/>
          <a:p>
            <a:r>
              <a:rPr lang="en-US" dirty="0"/>
              <a:t>PRE-COATING = WINDING WITH LOW TENSION</a:t>
            </a:r>
            <a:endParaRPr lang="en-GB" dirty="0"/>
          </a:p>
        </p:txBody>
      </p:sp>
      <p:sp>
        <p:nvSpPr>
          <p:cNvPr id="11" name="TextBox 10">
            <a:extLst>
              <a:ext uri="{FF2B5EF4-FFF2-40B4-BE49-F238E27FC236}">
                <a16:creationId xmlns:a16="http://schemas.microsoft.com/office/drawing/2014/main" id="{9AD69B2F-7835-50FA-B2EC-8EB860FCA336}"/>
              </a:ext>
            </a:extLst>
          </p:cNvPr>
          <p:cNvSpPr txBox="1"/>
          <p:nvPr/>
        </p:nvSpPr>
        <p:spPr>
          <a:xfrm>
            <a:off x="2697402" y="1635646"/>
            <a:ext cx="1963358" cy="523220"/>
          </a:xfrm>
          <a:prstGeom prst="rect">
            <a:avLst/>
          </a:prstGeom>
          <a:noFill/>
        </p:spPr>
        <p:txBody>
          <a:bodyPr wrap="none" rtlCol="0">
            <a:spAutoFit/>
          </a:bodyPr>
          <a:lstStyle/>
          <a:p>
            <a:pPr marL="285750" indent="-285750">
              <a:buFont typeface="Arial" panose="020B0604020202020204" pitchFamily="34" charset="0"/>
              <a:buChar char="•"/>
            </a:pPr>
            <a:r>
              <a:rPr lang="en-US" sz="1400" dirty="0"/>
              <a:t>Tape tension ≈ 5 N</a:t>
            </a:r>
          </a:p>
          <a:p>
            <a:pPr marL="285750" indent="-285750">
              <a:buFont typeface="Arial" panose="020B0604020202020204" pitchFamily="34" charset="0"/>
              <a:buChar char="•"/>
            </a:pPr>
            <a:r>
              <a:rPr lang="en-US" sz="1400" dirty="0"/>
              <a:t>Speed 60 RPM</a:t>
            </a:r>
            <a:endParaRPr lang="en-GB" sz="1400" dirty="0"/>
          </a:p>
        </p:txBody>
      </p:sp>
      <p:cxnSp>
        <p:nvCxnSpPr>
          <p:cNvPr id="13" name="Straight Arrow Connector 12">
            <a:extLst>
              <a:ext uri="{FF2B5EF4-FFF2-40B4-BE49-F238E27FC236}">
                <a16:creationId xmlns:a16="http://schemas.microsoft.com/office/drawing/2014/main" id="{B4821A2D-F280-9CC9-7219-06B899972DFD}"/>
              </a:ext>
            </a:extLst>
          </p:cNvPr>
          <p:cNvCxnSpPr/>
          <p:nvPr/>
        </p:nvCxnSpPr>
        <p:spPr>
          <a:xfrm flipV="1">
            <a:off x="5724128" y="1779662"/>
            <a:ext cx="648072" cy="151216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92FB1662-7FC6-2E38-209D-331482757A1A}"/>
              </a:ext>
            </a:extLst>
          </p:cNvPr>
          <p:cNvCxnSpPr/>
          <p:nvPr/>
        </p:nvCxnSpPr>
        <p:spPr>
          <a:xfrm>
            <a:off x="5220072" y="1897256"/>
            <a:ext cx="1656184" cy="125055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2FE531F3-3007-20F5-63FD-38EDBCC89D19}"/>
              </a:ext>
            </a:extLst>
          </p:cNvPr>
          <p:cNvSpPr txBox="1"/>
          <p:nvPr/>
        </p:nvSpPr>
        <p:spPr>
          <a:xfrm>
            <a:off x="7164288" y="1563638"/>
            <a:ext cx="1890261" cy="523220"/>
          </a:xfrm>
          <a:prstGeom prst="rect">
            <a:avLst/>
          </a:prstGeom>
          <a:noFill/>
        </p:spPr>
        <p:txBody>
          <a:bodyPr wrap="none" rtlCol="0">
            <a:spAutoFit/>
          </a:bodyPr>
          <a:lstStyle/>
          <a:p>
            <a:pPr marL="285750" indent="-285750">
              <a:buFont typeface="Arial" panose="020B0604020202020204" pitchFamily="34" charset="0"/>
              <a:buChar char="•"/>
            </a:pPr>
            <a:r>
              <a:rPr lang="en-US" sz="1400" dirty="0"/>
              <a:t>Start Ø = 440 mm</a:t>
            </a:r>
          </a:p>
          <a:p>
            <a:pPr marL="285750" indent="-285750">
              <a:buFont typeface="Arial" panose="020B0604020202020204" pitchFamily="34" charset="0"/>
              <a:buChar char="•"/>
            </a:pPr>
            <a:r>
              <a:rPr lang="en-US" sz="1400" dirty="0"/>
              <a:t>Final Ø = 510 mm</a:t>
            </a:r>
            <a:endParaRPr lang="en-GB" sz="1400" dirty="0"/>
          </a:p>
        </p:txBody>
      </p:sp>
      <p:cxnSp>
        <p:nvCxnSpPr>
          <p:cNvPr id="2" name="Straight Arrow Connector 14">
            <a:extLst>
              <a:ext uri="{FF2B5EF4-FFF2-40B4-BE49-F238E27FC236}">
                <a16:creationId xmlns:a16="http://schemas.microsoft.com/office/drawing/2014/main" id="{32EE0C5F-2D45-76B2-81F8-9BF5ADC56D8B}"/>
              </a:ext>
            </a:extLst>
          </p:cNvPr>
          <p:cNvCxnSpPr>
            <a:cxnSpLocks/>
          </p:cNvCxnSpPr>
          <p:nvPr/>
        </p:nvCxnSpPr>
        <p:spPr>
          <a:xfrm flipH="1">
            <a:off x="2906853" y="2548994"/>
            <a:ext cx="51964" cy="162521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14">
            <a:extLst>
              <a:ext uri="{FF2B5EF4-FFF2-40B4-BE49-F238E27FC236}">
                <a16:creationId xmlns:a16="http://schemas.microsoft.com/office/drawing/2014/main" id="{E6B4738B-0393-C005-85F1-77955B05A0DB}"/>
              </a:ext>
            </a:extLst>
          </p:cNvPr>
          <p:cNvCxnSpPr>
            <a:cxnSpLocks/>
          </p:cNvCxnSpPr>
          <p:nvPr/>
        </p:nvCxnSpPr>
        <p:spPr>
          <a:xfrm>
            <a:off x="2699792" y="3252460"/>
            <a:ext cx="518559" cy="25539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2" name="TextBox 15">
            <a:extLst>
              <a:ext uri="{FF2B5EF4-FFF2-40B4-BE49-F238E27FC236}">
                <a16:creationId xmlns:a16="http://schemas.microsoft.com/office/drawing/2014/main" id="{598503AA-A024-534A-E1C0-6CF87F10F368}"/>
              </a:ext>
            </a:extLst>
          </p:cNvPr>
          <p:cNvSpPr txBox="1"/>
          <p:nvPr/>
        </p:nvSpPr>
        <p:spPr>
          <a:xfrm>
            <a:off x="603633" y="2990850"/>
            <a:ext cx="1592103" cy="523220"/>
          </a:xfrm>
          <a:prstGeom prst="rect">
            <a:avLst/>
          </a:prstGeom>
          <a:noFill/>
        </p:spPr>
        <p:txBody>
          <a:bodyPr wrap="none" rtlCol="0">
            <a:spAutoFit/>
          </a:bodyPr>
          <a:lstStyle/>
          <a:p>
            <a:pPr marL="285750" indent="-285750">
              <a:buFont typeface="Arial" panose="020B0604020202020204" pitchFamily="34" charset="0"/>
              <a:buChar char="•"/>
            </a:pPr>
            <a:r>
              <a:rPr lang="en-US" sz="1400" dirty="0"/>
              <a:t>Start Ø = </a:t>
            </a:r>
            <a:r>
              <a:rPr lang="en-US" sz="1400" b="1" dirty="0">
                <a:solidFill>
                  <a:srgbClr val="FF0000"/>
                </a:solidFill>
                <a:highlight>
                  <a:srgbClr val="FFFF00"/>
                </a:highlight>
              </a:rPr>
              <a:t>???</a:t>
            </a:r>
          </a:p>
          <a:p>
            <a:pPr marL="285750" indent="-285750">
              <a:buFont typeface="Arial" panose="020B0604020202020204" pitchFamily="34" charset="0"/>
              <a:buChar char="•"/>
            </a:pPr>
            <a:r>
              <a:rPr lang="en-US" sz="1400" dirty="0"/>
              <a:t>Final Ø = </a:t>
            </a:r>
            <a:r>
              <a:rPr lang="en-US" sz="1400" b="1" dirty="0">
                <a:solidFill>
                  <a:srgbClr val="FF0000"/>
                </a:solidFill>
                <a:highlight>
                  <a:srgbClr val="FFFF00"/>
                </a:highlight>
              </a:rPr>
              <a:t>???</a:t>
            </a:r>
            <a:endParaRPr lang="en-GB" sz="1400" b="1" dirty="0">
              <a:solidFill>
                <a:srgbClr val="FF0000"/>
              </a:solidFill>
              <a:highlight>
                <a:srgbClr val="FFFF00"/>
              </a:highlight>
            </a:endParaRPr>
          </a:p>
        </p:txBody>
      </p:sp>
    </p:spTree>
    <p:extLst>
      <p:ext uri="{BB962C8B-B14F-4D97-AF65-F5344CB8AC3E}">
        <p14:creationId xmlns:p14="http://schemas.microsoft.com/office/powerpoint/2010/main" val="1983840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BF53E-144B-4CF6-7BA3-4DFA2D3AC389}"/>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F8F63D9-9572-C439-54D0-23AE1B346831}"/>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a:extLst>
              <a:ext uri="{FF2B5EF4-FFF2-40B4-BE49-F238E27FC236}">
                <a16:creationId xmlns:a16="http://schemas.microsoft.com/office/drawing/2014/main" id="{1E17ECA3-8CEE-5416-B4C4-903C94569C71}"/>
              </a:ext>
            </a:extLst>
          </p:cNvPr>
          <p:cNvSpPr>
            <a:spLocks noGrp="1"/>
          </p:cNvSpPr>
          <p:nvPr>
            <p:ph type="title"/>
          </p:nvPr>
        </p:nvSpPr>
        <p:spPr>
          <a:xfrm>
            <a:off x="1979712" y="206375"/>
            <a:ext cx="6097488" cy="421159"/>
          </a:xfrm>
        </p:spPr>
        <p:txBody>
          <a:bodyPr/>
          <a:lstStyle/>
          <a:p>
            <a:r>
              <a:rPr lang="en-US" dirty="0"/>
              <a:t>PRE-COATING = WINDING WITH LOW TENSION</a:t>
            </a:r>
            <a:endParaRPr lang="en-GB" dirty="0"/>
          </a:p>
        </p:txBody>
      </p:sp>
      <p:sp>
        <p:nvSpPr>
          <p:cNvPr id="16" name="TextBox 15">
            <a:extLst>
              <a:ext uri="{FF2B5EF4-FFF2-40B4-BE49-F238E27FC236}">
                <a16:creationId xmlns:a16="http://schemas.microsoft.com/office/drawing/2014/main" id="{51E03B06-CC6E-BA5F-A82A-0EA9743DAE5A}"/>
              </a:ext>
            </a:extLst>
          </p:cNvPr>
          <p:cNvSpPr txBox="1"/>
          <p:nvPr/>
        </p:nvSpPr>
        <p:spPr>
          <a:xfrm>
            <a:off x="212076" y="1161869"/>
            <a:ext cx="2784737" cy="2246769"/>
          </a:xfrm>
          <a:prstGeom prst="rect">
            <a:avLst/>
          </a:prstGeom>
          <a:noFill/>
        </p:spPr>
        <p:txBody>
          <a:bodyPr wrap="none" rtlCol="0">
            <a:spAutoFit/>
          </a:bodyPr>
          <a:lstStyle/>
          <a:p>
            <a:r>
              <a:rPr lang="en-US" sz="1400" b="1" dirty="0"/>
              <a:t>UNWINDER</a:t>
            </a:r>
            <a:endParaRPr lang="en-US" sz="1400" dirty="0"/>
          </a:p>
          <a:p>
            <a:pPr marL="285750" indent="-285750">
              <a:buFont typeface="Arial" panose="020B0604020202020204" pitchFamily="34" charset="0"/>
              <a:buChar char="•"/>
            </a:pPr>
            <a:r>
              <a:rPr lang="en-US" sz="1400" dirty="0"/>
              <a:t>Tension 5N</a:t>
            </a:r>
          </a:p>
          <a:p>
            <a:pPr marL="285750" indent="-285750">
              <a:buFont typeface="Arial" panose="020B0604020202020204" pitchFamily="34" charset="0"/>
              <a:buChar char="•"/>
            </a:pPr>
            <a:r>
              <a:rPr lang="en-US" sz="1400" dirty="0"/>
              <a:t>Rewinding speed ≈ 0,2m/s</a:t>
            </a:r>
            <a:endParaRPr lang="en-GB" sz="1400" dirty="0"/>
          </a:p>
          <a:p>
            <a:pPr marL="285750" indent="-285750">
              <a:buFont typeface="Arial" panose="020B0604020202020204" pitchFamily="34" charset="0"/>
              <a:buChar char="•"/>
            </a:pPr>
            <a:r>
              <a:rPr lang="en-US" sz="1400" dirty="0"/>
              <a:t>Final </a:t>
            </a:r>
            <a:r>
              <a:rPr lang="en-US" sz="1400" b="1" dirty="0">
                <a:solidFill>
                  <a:srgbClr val="FF0000"/>
                </a:solidFill>
                <a:highlight>
                  <a:srgbClr val="FFFF00"/>
                </a:highlight>
              </a:rPr>
              <a:t>estimated</a:t>
            </a:r>
            <a:r>
              <a:rPr lang="en-US" sz="1400" dirty="0"/>
              <a:t> Ø = 180 mm</a:t>
            </a:r>
          </a:p>
          <a:p>
            <a:pPr marL="285750" indent="-285750">
              <a:buFont typeface="Arial" panose="020B0604020202020204" pitchFamily="34" charset="0"/>
              <a:buChar char="•"/>
            </a:pPr>
            <a:r>
              <a:rPr lang="en-US" sz="1400" dirty="0"/>
              <a:t>Start </a:t>
            </a:r>
            <a:r>
              <a:rPr lang="en-US" sz="1400" b="1" dirty="0">
                <a:solidFill>
                  <a:srgbClr val="FF0000"/>
                </a:solidFill>
                <a:highlight>
                  <a:srgbClr val="FFFF00"/>
                </a:highlight>
              </a:rPr>
              <a:t>estimated</a:t>
            </a:r>
            <a:r>
              <a:rPr lang="en-US" sz="1400" dirty="0"/>
              <a:t> Ø = 400 mm</a:t>
            </a:r>
          </a:p>
          <a:p>
            <a:pPr marL="285750" indent="-285750">
              <a:buFont typeface="Arial" panose="020B0604020202020204" pitchFamily="34" charset="0"/>
              <a:buChar char="•"/>
            </a:pPr>
            <a:endParaRPr lang="en-US" sz="1400" dirty="0"/>
          </a:p>
          <a:p>
            <a:r>
              <a:rPr lang="en-US" sz="1400" dirty="0"/>
              <a:t>Clutch ratings :</a:t>
            </a:r>
          </a:p>
          <a:p>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GB" sz="1400" dirty="0"/>
          </a:p>
        </p:txBody>
      </p:sp>
      <p:sp>
        <p:nvSpPr>
          <p:cNvPr id="21" name="TextBox 15">
            <a:extLst>
              <a:ext uri="{FF2B5EF4-FFF2-40B4-BE49-F238E27FC236}">
                <a16:creationId xmlns:a16="http://schemas.microsoft.com/office/drawing/2014/main" id="{39E032F3-3488-1BC9-4E4E-32AC01E95C13}"/>
              </a:ext>
            </a:extLst>
          </p:cNvPr>
          <p:cNvSpPr txBox="1"/>
          <p:nvPr/>
        </p:nvSpPr>
        <p:spPr>
          <a:xfrm>
            <a:off x="5436096" y="1161869"/>
            <a:ext cx="3432350" cy="2246769"/>
          </a:xfrm>
          <a:prstGeom prst="rect">
            <a:avLst/>
          </a:prstGeom>
          <a:noFill/>
        </p:spPr>
        <p:txBody>
          <a:bodyPr wrap="none" rtlCol="0">
            <a:spAutoFit/>
          </a:bodyPr>
          <a:lstStyle/>
          <a:p>
            <a:r>
              <a:rPr lang="en-US" sz="1400" b="1" dirty="0"/>
              <a:t>REWINDER</a:t>
            </a:r>
            <a:endParaRPr lang="en-US" sz="1400" dirty="0"/>
          </a:p>
          <a:p>
            <a:pPr marL="285750" indent="-285750">
              <a:buFont typeface="Arial" panose="020B0604020202020204" pitchFamily="34" charset="0"/>
              <a:buChar char="•"/>
            </a:pPr>
            <a:r>
              <a:rPr lang="en-US" sz="1400" dirty="0"/>
              <a:t>Tension : 5N</a:t>
            </a:r>
          </a:p>
          <a:p>
            <a:pPr marL="285750" indent="-285750">
              <a:buFont typeface="Arial" panose="020B0604020202020204" pitchFamily="34" charset="0"/>
              <a:buChar char="•"/>
            </a:pPr>
            <a:r>
              <a:rPr lang="en-US" sz="1400" dirty="0"/>
              <a:t>Rewinding speed = 60 RPM ≈ 0,2m/s</a:t>
            </a:r>
            <a:endParaRPr lang="en-GB" sz="1400" dirty="0"/>
          </a:p>
          <a:p>
            <a:pPr marL="285750" indent="-285750">
              <a:buFont typeface="Arial" panose="020B0604020202020204" pitchFamily="34" charset="0"/>
              <a:buChar char="•"/>
            </a:pPr>
            <a:r>
              <a:rPr lang="en-US" sz="1400" dirty="0"/>
              <a:t>Final Ø =  510 mm</a:t>
            </a:r>
          </a:p>
          <a:p>
            <a:pPr marL="285750" indent="-285750">
              <a:buFont typeface="Arial" panose="020B0604020202020204" pitchFamily="34" charset="0"/>
              <a:buChar char="•"/>
            </a:pPr>
            <a:r>
              <a:rPr lang="en-US" sz="1400" dirty="0"/>
              <a:t>Start Ø = 440 mm</a:t>
            </a:r>
          </a:p>
          <a:p>
            <a:pPr marL="285750" indent="-285750">
              <a:buFont typeface="Arial" panose="020B0604020202020204" pitchFamily="34" charset="0"/>
              <a:buChar char="•"/>
            </a:pPr>
            <a:endParaRPr lang="en-US" sz="1400" dirty="0"/>
          </a:p>
          <a:p>
            <a:r>
              <a:rPr lang="en-US" sz="1400" dirty="0"/>
              <a:t>Motor ratings :</a:t>
            </a:r>
          </a:p>
          <a:p>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GB" sz="1400" dirty="0"/>
          </a:p>
        </p:txBody>
      </p:sp>
      <p:pic>
        <p:nvPicPr>
          <p:cNvPr id="5" name="Image 4">
            <a:extLst>
              <a:ext uri="{FF2B5EF4-FFF2-40B4-BE49-F238E27FC236}">
                <a16:creationId xmlns:a16="http://schemas.microsoft.com/office/drawing/2014/main" id="{7036F4F1-EFDD-89AA-EA66-3C102E663F7B}"/>
              </a:ext>
            </a:extLst>
          </p:cNvPr>
          <p:cNvPicPr>
            <a:picLocks noChangeAspect="1"/>
          </p:cNvPicPr>
          <p:nvPr/>
        </p:nvPicPr>
        <p:blipFill>
          <a:blip r:embed="rId2"/>
          <a:stretch>
            <a:fillRect/>
          </a:stretch>
        </p:blipFill>
        <p:spPr>
          <a:xfrm>
            <a:off x="182772" y="2731948"/>
            <a:ext cx="3309108" cy="1495986"/>
          </a:xfrm>
          <a:prstGeom prst="rect">
            <a:avLst/>
          </a:prstGeom>
        </p:spPr>
      </p:pic>
      <p:pic>
        <p:nvPicPr>
          <p:cNvPr id="7" name="Image 6">
            <a:extLst>
              <a:ext uri="{FF2B5EF4-FFF2-40B4-BE49-F238E27FC236}">
                <a16:creationId xmlns:a16="http://schemas.microsoft.com/office/drawing/2014/main" id="{A678B39D-F4DF-174C-49B3-7C8DEC392406}"/>
              </a:ext>
            </a:extLst>
          </p:cNvPr>
          <p:cNvPicPr>
            <a:picLocks noChangeAspect="1"/>
          </p:cNvPicPr>
          <p:nvPr/>
        </p:nvPicPr>
        <p:blipFill>
          <a:blip r:embed="rId3"/>
          <a:stretch>
            <a:fillRect/>
          </a:stretch>
        </p:blipFill>
        <p:spPr>
          <a:xfrm>
            <a:off x="179116" y="4299943"/>
            <a:ext cx="3168748" cy="361204"/>
          </a:xfrm>
          <a:prstGeom prst="rect">
            <a:avLst/>
          </a:prstGeom>
        </p:spPr>
      </p:pic>
      <p:pic>
        <p:nvPicPr>
          <p:cNvPr id="9" name="Image 8">
            <a:extLst>
              <a:ext uri="{FF2B5EF4-FFF2-40B4-BE49-F238E27FC236}">
                <a16:creationId xmlns:a16="http://schemas.microsoft.com/office/drawing/2014/main" id="{F0D00C60-3E5E-C8E1-8D9A-5866845C270F}"/>
              </a:ext>
            </a:extLst>
          </p:cNvPr>
          <p:cNvPicPr>
            <a:picLocks noChangeAspect="1"/>
          </p:cNvPicPr>
          <p:nvPr/>
        </p:nvPicPr>
        <p:blipFill>
          <a:blip r:embed="rId4"/>
          <a:stretch>
            <a:fillRect/>
          </a:stretch>
        </p:blipFill>
        <p:spPr>
          <a:xfrm>
            <a:off x="4716016" y="2738154"/>
            <a:ext cx="3438757" cy="1600161"/>
          </a:xfrm>
          <a:prstGeom prst="rect">
            <a:avLst/>
          </a:prstGeom>
        </p:spPr>
      </p:pic>
      <p:pic>
        <p:nvPicPr>
          <p:cNvPr id="11" name="Image 10">
            <a:extLst>
              <a:ext uri="{FF2B5EF4-FFF2-40B4-BE49-F238E27FC236}">
                <a16:creationId xmlns:a16="http://schemas.microsoft.com/office/drawing/2014/main" id="{25A0037E-E549-B7AA-07A3-595329B56B2D}"/>
              </a:ext>
            </a:extLst>
          </p:cNvPr>
          <p:cNvPicPr>
            <a:picLocks noChangeAspect="1"/>
          </p:cNvPicPr>
          <p:nvPr/>
        </p:nvPicPr>
        <p:blipFill>
          <a:blip r:embed="rId5"/>
          <a:stretch>
            <a:fillRect/>
          </a:stretch>
        </p:blipFill>
        <p:spPr>
          <a:xfrm>
            <a:off x="4715544" y="4390902"/>
            <a:ext cx="3361656" cy="352661"/>
          </a:xfrm>
          <a:prstGeom prst="rect">
            <a:avLst/>
          </a:prstGeom>
        </p:spPr>
      </p:pic>
    </p:spTree>
    <p:extLst>
      <p:ext uri="{BB962C8B-B14F-4D97-AF65-F5344CB8AC3E}">
        <p14:creationId xmlns:p14="http://schemas.microsoft.com/office/powerpoint/2010/main" val="1646618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99EE3-2DE0-11BB-EF14-C7B478BBD99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C5A7E9D-17F2-3779-8A71-D8D91DFF6D44}"/>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itle 3">
            <a:extLst>
              <a:ext uri="{FF2B5EF4-FFF2-40B4-BE49-F238E27FC236}">
                <a16:creationId xmlns:a16="http://schemas.microsoft.com/office/drawing/2014/main" id="{9B13BC56-65C4-72A7-8A32-D3E073E7DC59}"/>
              </a:ext>
            </a:extLst>
          </p:cNvPr>
          <p:cNvSpPr>
            <a:spLocks noGrp="1"/>
          </p:cNvSpPr>
          <p:nvPr>
            <p:ph type="title"/>
          </p:nvPr>
        </p:nvSpPr>
        <p:spPr>
          <a:xfrm>
            <a:off x="1979712" y="206375"/>
            <a:ext cx="6097488" cy="421159"/>
          </a:xfrm>
        </p:spPr>
        <p:txBody>
          <a:bodyPr/>
          <a:lstStyle/>
          <a:p>
            <a:r>
              <a:rPr lang="en-US" dirty="0"/>
              <a:t>Material list</a:t>
            </a:r>
            <a:endParaRPr lang="en-GB" dirty="0"/>
          </a:p>
        </p:txBody>
      </p:sp>
      <p:sp>
        <p:nvSpPr>
          <p:cNvPr id="16" name="TextBox 15">
            <a:extLst>
              <a:ext uri="{FF2B5EF4-FFF2-40B4-BE49-F238E27FC236}">
                <a16:creationId xmlns:a16="http://schemas.microsoft.com/office/drawing/2014/main" id="{845E1A9E-3965-98E9-F8DF-344C4D999C96}"/>
              </a:ext>
            </a:extLst>
          </p:cNvPr>
          <p:cNvSpPr txBox="1"/>
          <p:nvPr/>
        </p:nvSpPr>
        <p:spPr>
          <a:xfrm>
            <a:off x="212076" y="1161869"/>
            <a:ext cx="3344185" cy="3970318"/>
          </a:xfrm>
          <a:prstGeom prst="rect">
            <a:avLst/>
          </a:prstGeom>
          <a:noFill/>
        </p:spPr>
        <p:txBody>
          <a:bodyPr wrap="none" rtlCol="0">
            <a:spAutoFit/>
          </a:bodyPr>
          <a:lstStyle/>
          <a:p>
            <a:r>
              <a:rPr lang="en-US" sz="1400" b="1" dirty="0"/>
              <a:t>UNWINDER</a:t>
            </a:r>
            <a:endParaRPr lang="en-US" sz="1400" dirty="0"/>
          </a:p>
          <a:p>
            <a:pPr marL="285750" indent="-285750">
              <a:buFont typeface="Arial" panose="020B0604020202020204" pitchFamily="34" charset="0"/>
              <a:buChar char="•"/>
            </a:pPr>
            <a:r>
              <a:rPr lang="en-US" sz="1400" dirty="0"/>
              <a:t>Clutch EAT350</a:t>
            </a:r>
          </a:p>
          <a:p>
            <a:pPr lvl="1"/>
            <a:r>
              <a:rPr lang="en-US" sz="1400" dirty="0"/>
              <a:t>REDEX reference </a:t>
            </a:r>
            <a:r>
              <a:rPr lang="en-US" sz="1400"/>
              <a:t>: ME321740-00</a:t>
            </a:r>
            <a:endParaRPr lang="en-US" sz="1400" dirty="0"/>
          </a:p>
          <a:p>
            <a:r>
              <a:rPr lang="en-US" sz="1400" dirty="0"/>
              <a:t>	Min torque  : 0,66Nm</a:t>
            </a:r>
          </a:p>
          <a:p>
            <a:r>
              <a:rPr lang="en-US" sz="1400" dirty="0"/>
              <a:t>	Max torque : 350Nm</a:t>
            </a:r>
          </a:p>
          <a:p>
            <a:r>
              <a:rPr lang="en-US" sz="1400" dirty="0"/>
              <a:t>	Speed range : 0-2000rpm</a:t>
            </a:r>
          </a:p>
          <a:p>
            <a:r>
              <a:rPr lang="en-US" sz="1400" dirty="0"/>
              <a:t>	Current supply : 1A</a:t>
            </a:r>
          </a:p>
          <a:p>
            <a:endParaRPr lang="en-GB" sz="1400" dirty="0"/>
          </a:p>
          <a:p>
            <a:pPr marL="285750" indent="-285750">
              <a:buFont typeface="Arial" panose="020B0604020202020204" pitchFamily="34" charset="0"/>
              <a:buChar char="•"/>
            </a:pPr>
            <a:r>
              <a:rPr lang="en-US" sz="1400" dirty="0"/>
              <a:t>Digital controller : DGT300+</a:t>
            </a:r>
          </a:p>
          <a:p>
            <a:r>
              <a:rPr lang="en-US" sz="1400" dirty="0"/>
              <a:t>	REDEX reference : ME131953-00</a:t>
            </a:r>
          </a:p>
          <a:p>
            <a:endParaRPr lang="en-US" sz="1400" dirty="0"/>
          </a:p>
          <a:p>
            <a:pPr marL="285750" indent="-285750">
              <a:buFont typeface="Arial" panose="020B0604020202020204" pitchFamily="34" charset="0"/>
              <a:buChar char="•"/>
            </a:pPr>
            <a:r>
              <a:rPr lang="en-US" sz="1400" dirty="0"/>
              <a:t>Load cell WAT+25</a:t>
            </a:r>
          </a:p>
          <a:p>
            <a:pPr lvl="1"/>
            <a:r>
              <a:rPr lang="en-US" sz="1400" dirty="0"/>
              <a:t>REDEX reference : ME134802-00</a:t>
            </a:r>
          </a:p>
          <a:p>
            <a:r>
              <a:rPr lang="en-US" sz="1400" dirty="0"/>
              <a:t>	Load range : 2,5N -  250N</a:t>
            </a:r>
          </a:p>
          <a:p>
            <a:endParaRPr lang="en-US" sz="1400" dirty="0"/>
          </a:p>
          <a:p>
            <a:pPr marL="285750" indent="-285750">
              <a:buFont typeface="Arial" panose="020B0604020202020204" pitchFamily="34" charset="0"/>
              <a:buChar char="•"/>
            </a:pPr>
            <a:r>
              <a:rPr lang="en-US" sz="1400" dirty="0"/>
              <a:t>Motor (CERN supply)</a:t>
            </a:r>
          </a:p>
          <a:p>
            <a:r>
              <a:rPr lang="en-US" sz="1400" dirty="0"/>
              <a:t>	Min torque &lt;0,66Nm</a:t>
            </a:r>
          </a:p>
          <a:p>
            <a:r>
              <a:rPr lang="en-US" sz="1400" dirty="0"/>
              <a:t>	Max torque &gt;26Nm</a:t>
            </a:r>
            <a:endParaRPr lang="en-GB" sz="1400" dirty="0"/>
          </a:p>
        </p:txBody>
      </p:sp>
      <p:sp>
        <p:nvSpPr>
          <p:cNvPr id="21" name="TextBox 15">
            <a:extLst>
              <a:ext uri="{FF2B5EF4-FFF2-40B4-BE49-F238E27FC236}">
                <a16:creationId xmlns:a16="http://schemas.microsoft.com/office/drawing/2014/main" id="{196E8CD5-BA2B-1394-346F-5D5C6F7A6194}"/>
              </a:ext>
            </a:extLst>
          </p:cNvPr>
          <p:cNvSpPr txBox="1"/>
          <p:nvPr/>
        </p:nvSpPr>
        <p:spPr>
          <a:xfrm>
            <a:off x="5436096" y="1161869"/>
            <a:ext cx="3639138" cy="2677656"/>
          </a:xfrm>
          <a:prstGeom prst="rect">
            <a:avLst/>
          </a:prstGeom>
          <a:noFill/>
        </p:spPr>
        <p:txBody>
          <a:bodyPr wrap="none" rtlCol="0">
            <a:spAutoFit/>
          </a:bodyPr>
          <a:lstStyle/>
          <a:p>
            <a:r>
              <a:rPr lang="en-US" sz="1400" b="1" dirty="0"/>
              <a:t>REWINDER</a:t>
            </a:r>
            <a:endParaRPr lang="en-US" sz="1400" dirty="0"/>
          </a:p>
          <a:p>
            <a:endParaRPr lang="en-US" sz="1400" dirty="0"/>
          </a:p>
          <a:p>
            <a:pPr marL="285750" indent="-285750">
              <a:buFont typeface="Arial" panose="020B0604020202020204" pitchFamily="34" charset="0"/>
              <a:buChar char="•"/>
            </a:pPr>
            <a:r>
              <a:rPr lang="en-US" sz="1400" dirty="0"/>
              <a:t>Motor (CERN supply)</a:t>
            </a:r>
          </a:p>
          <a:p>
            <a:r>
              <a:rPr lang="en-US" sz="1400" dirty="0"/>
              <a:t>	Min torque &lt;0,9Nm</a:t>
            </a:r>
          </a:p>
          <a:p>
            <a:r>
              <a:rPr lang="en-US" sz="1400" dirty="0"/>
              <a:t>	Max torque &gt;9Nm</a:t>
            </a:r>
          </a:p>
          <a:p>
            <a:endParaRPr lang="en-US" sz="1400" dirty="0"/>
          </a:p>
          <a:p>
            <a:pPr marL="285750" indent="-285750">
              <a:buFont typeface="Arial" panose="020B0604020202020204" pitchFamily="34" charset="0"/>
              <a:buChar char="•"/>
            </a:pPr>
            <a:r>
              <a:rPr lang="en-US" sz="1400" dirty="0"/>
              <a:t>Encoder for speed line (CERN supply)</a:t>
            </a:r>
          </a:p>
          <a:p>
            <a:r>
              <a:rPr lang="en-US" sz="1400" dirty="0"/>
              <a:t>	</a:t>
            </a:r>
            <a:endParaRPr lang="en-GB" sz="1400" dirty="0"/>
          </a:p>
          <a:p>
            <a:endParaRPr lang="en-US" sz="1400" dirty="0"/>
          </a:p>
          <a:p>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GB" sz="1400" dirty="0"/>
          </a:p>
        </p:txBody>
      </p:sp>
    </p:spTree>
    <p:extLst>
      <p:ext uri="{BB962C8B-B14F-4D97-AF65-F5344CB8AC3E}">
        <p14:creationId xmlns:p14="http://schemas.microsoft.com/office/powerpoint/2010/main" val="1891129448"/>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947F2506E4E4646B744CDE35131544A" ma:contentTypeVersion="13" ma:contentTypeDescription="Create a new document." ma:contentTypeScope="" ma:versionID="14043b90b3cf8ee4c9c1203e10817731">
  <xsd:schema xmlns:xsd="http://www.w3.org/2001/XMLSchema" xmlns:xs="http://www.w3.org/2001/XMLSchema" xmlns:p="http://schemas.microsoft.com/office/2006/metadata/properties" xmlns:ns3="1e110155-a173-47cd-b891-f412286ef773" xmlns:ns4="20570098-6542-45bc-852f-3993cdce27a5" targetNamespace="http://schemas.microsoft.com/office/2006/metadata/properties" ma:root="true" ma:fieldsID="b8069b42d9b3d0382a97a7be21f6e516" ns3:_="" ns4:_="">
    <xsd:import namespace="1e110155-a173-47cd-b891-f412286ef773"/>
    <xsd:import namespace="20570098-6542-45bc-852f-3993cdce27a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110155-a173-47cd-b891-f412286ef7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0570098-6542-45bc-852f-3993cdce27a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80EB92-6C56-4421-9A69-202475D9CDD0}">
  <ds:schemaRefs>
    <ds:schemaRef ds:uri="http://schemas.microsoft.com/sharepoint/v3/contenttype/forms"/>
  </ds:schemaRefs>
</ds:datastoreItem>
</file>

<file path=customXml/itemProps2.xml><?xml version="1.0" encoding="utf-8"?>
<ds:datastoreItem xmlns:ds="http://schemas.openxmlformats.org/officeDocument/2006/customXml" ds:itemID="{A39E6303-560D-4712-BEC3-A253233F4310}">
  <ds:schemaRefs>
    <ds:schemaRef ds:uri="http://schemas.microsoft.com/office/infopath/2007/PartnerControls"/>
    <ds:schemaRef ds:uri="http://purl.org/dc/terms/"/>
    <ds:schemaRef ds:uri="http://schemas.microsoft.com/office/2006/documentManagement/types"/>
    <ds:schemaRef ds:uri="1e110155-a173-47cd-b891-f412286ef773"/>
    <ds:schemaRef ds:uri="http://purl.org/dc/elements/1.1/"/>
    <ds:schemaRef ds:uri="http://schemas.microsoft.com/office/2006/metadata/properties"/>
    <ds:schemaRef ds:uri="http://schemas.openxmlformats.org/package/2006/metadata/core-properties"/>
    <ds:schemaRef ds:uri="20570098-6542-45bc-852f-3993cdce27a5"/>
    <ds:schemaRef ds:uri="http://www.w3.org/XML/1998/namespace"/>
    <ds:schemaRef ds:uri="http://purl.org/dc/dcmitype/"/>
  </ds:schemaRefs>
</ds:datastoreItem>
</file>

<file path=customXml/itemProps3.xml><?xml version="1.0" encoding="utf-8"?>
<ds:datastoreItem xmlns:ds="http://schemas.openxmlformats.org/officeDocument/2006/customXml" ds:itemID="{1BB6BCB4-0CBE-4531-B80F-C7E0BDE322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110155-a173-47cd-b891-f412286ef773"/>
    <ds:schemaRef ds:uri="20570098-6542-45bc-852f-3993cdce27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2960</TotalTime>
  <Words>437</Words>
  <Application>Microsoft Office PowerPoint</Application>
  <PresentationFormat>Affichage à l'écran (16:9)</PresentationFormat>
  <Paragraphs>111</Paragraphs>
  <Slides>8</Slides>
  <Notes>1</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8</vt:i4>
      </vt:variant>
    </vt:vector>
  </HeadingPairs>
  <TitlesOfParts>
    <vt:vector size="15" baseType="lpstr">
      <vt:lpstr>Arial</vt:lpstr>
      <vt:lpstr>Arial Narrow</vt:lpstr>
      <vt:lpstr>Calibri</vt:lpstr>
      <vt:lpstr>sourcesans-regular</vt:lpstr>
      <vt:lpstr>Wingdings</vt:lpstr>
      <vt:lpstr>IMCC - 1</vt:lpstr>
      <vt:lpstr>1_IMCC - 1</vt:lpstr>
      <vt:lpstr>Funded by the European Union (EU). Views and opinions expressed are however those of the author only and do not necessarily reflect those of the EU or European Research Executive Agency (REA). Neither the EU nor the REA can be held responsible for them.</vt:lpstr>
      <vt:lpstr>Hot winding tool with instrumentation</vt:lpstr>
      <vt:lpstr>WINDING UNDER TENSION</vt:lpstr>
      <vt:lpstr>WINDING UNDER TENSION</vt:lpstr>
      <vt:lpstr>WINDING UNDER TENSION</vt:lpstr>
      <vt:lpstr>PRE-COATING = WINDING WITH LOW TENSION</vt:lpstr>
      <vt:lpstr>PRE-COATING = WINDING WITH LOW TENSION</vt:lpstr>
      <vt:lpstr>Material list</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David Abert | Redex Group</cp:lastModifiedBy>
  <cp:revision>272</cp:revision>
  <dcterms:created xsi:type="dcterms:W3CDTF">2021-05-17T12:13:58Z</dcterms:created>
  <dcterms:modified xsi:type="dcterms:W3CDTF">2025-02-11T07:07:12Z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0x0101003947F2506E4E4646B744CDE35131544A</vt:lpwstr>
  </property>
</Properties>
</file>