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4" r:id="rId2"/>
    <p:sldId id="372" r:id="rId3"/>
    <p:sldId id="379" r:id="rId4"/>
    <p:sldId id="397" r:id="rId5"/>
    <p:sldId id="391" r:id="rId6"/>
    <p:sldId id="393" r:id="rId7"/>
    <p:sldId id="394" r:id="rId8"/>
    <p:sldId id="395" r:id="rId9"/>
    <p:sldId id="396" r:id="rId10"/>
    <p:sldId id="384" r:id="rId11"/>
    <p:sldId id="398" r:id="rId12"/>
    <p:sldId id="399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651D62-BA4B-CC77-B09A-A0ECE60BE6EF}" name="Giuseppe Lerner" initials="GL" userId="S::giuseppe.lerner@cern.ch::82753e08-c3c4-47bb-b664-d190817ae74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F2B"/>
    <a:srgbClr val="F640F6"/>
    <a:srgbClr val="1600F8"/>
    <a:srgbClr val="1600FF"/>
    <a:srgbClr val="1D76B3"/>
    <a:srgbClr val="92CE92"/>
    <a:srgbClr val="FF7A04"/>
    <a:srgbClr val="F90000"/>
    <a:srgbClr val="5B76D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3778" autoAdjust="0"/>
  </p:normalViewPr>
  <p:slideViewPr>
    <p:cSldViewPr snapToObjects="1" showGuides="1">
      <p:cViewPr varScale="1">
        <p:scale>
          <a:sx n="160" d="100"/>
          <a:sy n="160" d="100"/>
        </p:scale>
        <p:origin x="552" y="91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07/03/2024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07/03/2024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Target </a:t>
            </a:r>
            <a:r>
              <a:rPr lang="pl-PL" dirty="0" err="1"/>
              <a:t>meeting</a:t>
            </a:r>
            <a:r>
              <a:rPr lang="pl-PL" dirty="0"/>
              <a:t> 		07</a:t>
            </a:r>
            <a:r>
              <a:rPr lang="en-GB" dirty="0"/>
              <a:t>/</a:t>
            </a:r>
            <a:r>
              <a:rPr lang="pl-PL" dirty="0"/>
              <a:t>12</a:t>
            </a:r>
            <a:r>
              <a:rPr lang="en-GB" dirty="0"/>
              <a:t>/2023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1350001E-10CA-E318-AEBF-5455AD2B5A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Target meeting 		07</a:t>
            </a:r>
            <a:r>
              <a:rPr lang="en-GB" dirty="0"/>
              <a:t>/</a:t>
            </a:r>
            <a:r>
              <a:rPr lang="en-US" dirty="0"/>
              <a:t>03</a:t>
            </a:r>
            <a:r>
              <a:rPr lang="en-GB" dirty="0"/>
              <a:t>/2024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D3407CB8-BF5D-0267-9292-23C721737C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Target meeting 		07</a:t>
            </a:r>
            <a:r>
              <a:rPr lang="en-GB" dirty="0"/>
              <a:t>/</a:t>
            </a:r>
            <a:r>
              <a:rPr lang="en-US" dirty="0"/>
              <a:t>03</a:t>
            </a:r>
            <a:r>
              <a:rPr lang="en-GB" dirty="0"/>
              <a:t>/2024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0FB31263-6A3B-2C95-4C47-86D69BDF1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Target meeting 		07</a:t>
            </a:r>
            <a:r>
              <a:rPr lang="en-GB" dirty="0"/>
              <a:t>/</a:t>
            </a:r>
            <a:r>
              <a:rPr lang="en-US" dirty="0"/>
              <a:t>03</a:t>
            </a:r>
            <a:r>
              <a:rPr lang="en-GB" dirty="0"/>
              <a:t>/2024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898702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" y="127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917706" y="4319400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600" dirty="0" err="1">
                <a:solidFill>
                  <a:schemeClr val="bg1"/>
                </a:solidFill>
                <a:latin typeface="Arial Narrow"/>
                <a:cs typeface="Arial Narrow"/>
              </a:rPr>
              <a:t>MuColl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 Target </a:t>
            </a:r>
            <a:r>
              <a:rPr lang="pl-PL" sz="1600" dirty="0" err="1">
                <a:solidFill>
                  <a:schemeClr val="bg1"/>
                </a:solidFill>
                <a:latin typeface="Arial Narrow"/>
                <a:cs typeface="Arial Narrow"/>
              </a:rPr>
              <a:t>meeting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 7</a:t>
            </a:r>
            <a:r>
              <a:rPr lang="en-US" sz="1600" baseline="30000" dirty="0">
                <a:solidFill>
                  <a:schemeClr val="bg1"/>
                </a:solidFill>
                <a:latin typeface="Arial Narrow"/>
                <a:cs typeface="Arial Narrow"/>
              </a:rPr>
              <a:t>t</a:t>
            </a:r>
            <a:r>
              <a:rPr lang="pl-PL" sz="1600" baseline="30000" dirty="0">
                <a:solidFill>
                  <a:schemeClr val="bg1"/>
                </a:solidFill>
                <a:latin typeface="Arial Narrow"/>
                <a:cs typeface="Arial Narrow"/>
              </a:rPr>
              <a:t>h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 March 202</a:t>
            </a:r>
            <a:r>
              <a:rPr lang="pl-PL" sz="1600">
                <a:solidFill>
                  <a:schemeClr val="bg1"/>
                </a:solidFill>
                <a:latin typeface="Arial Narrow"/>
                <a:cs typeface="Arial Narrow"/>
              </a:rPr>
              <a:t>4</a:t>
            </a:r>
            <a:r>
              <a:rPr lang="en-US" sz="1600">
                <a:solidFill>
                  <a:schemeClr val="bg1"/>
                </a:solidFill>
                <a:latin typeface="Arial Narrow"/>
                <a:cs typeface="Arial Narrow"/>
              </a:rPr>
              <a:t>    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1633555" y="2234057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>
                <a:latin typeface="Arial Narrow" panose="020B0606020202030204" pitchFamily="34" charset="0"/>
              </a:rPr>
              <a:t>Study of the</a:t>
            </a:r>
            <a:r>
              <a:rPr lang="en-US" sz="3600" b="1" dirty="0">
                <a:latin typeface="Arial Narrow" panose="020B0606020202030204" pitchFamily="34" charset="0"/>
              </a:rPr>
              <a:t> spent</a:t>
            </a:r>
            <a:r>
              <a:rPr lang="pl-PL" sz="3600" b="1" dirty="0">
                <a:latin typeface="Arial Narrow" panose="020B0606020202030204" pitchFamily="34" charset="0"/>
              </a:rPr>
              <a:t> proton beam extraction channel</a:t>
            </a:r>
            <a:endParaRPr lang="en-GB" sz="3600" b="1" i="1" dirty="0">
              <a:latin typeface="Arial Narrow" panose="020B0606020202030204" pitchFamily="34" charset="0"/>
            </a:endParaRPr>
          </a:p>
        </p:txBody>
      </p:sp>
      <p:sp>
        <p:nvSpPr>
          <p:cNvPr id="9" name="ZoneTexte 86"/>
          <p:cNvSpPr txBox="1"/>
          <p:nvPr/>
        </p:nvSpPr>
        <p:spPr>
          <a:xfrm>
            <a:off x="99102" y="4647428"/>
            <a:ext cx="46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chemeClr val="bg1"/>
                </a:solidFill>
                <a:latin typeface="Arial Narrow"/>
                <a:cs typeface="Arial Narrow"/>
              </a:rPr>
              <a:t>J. Ma</a:t>
            </a:r>
            <a:r>
              <a:rPr lang="pl-PL" sz="1600" u="sng" dirty="0">
                <a:solidFill>
                  <a:schemeClr val="bg1"/>
                </a:solidFill>
                <a:latin typeface="Arial Narrow"/>
                <a:cs typeface="Arial Narrow"/>
              </a:rPr>
              <a:t>ń</a:t>
            </a:r>
            <a:r>
              <a:rPr lang="en-US" sz="1600" u="sng" dirty="0" err="1">
                <a:solidFill>
                  <a:schemeClr val="bg1"/>
                </a:solidFill>
                <a:latin typeface="Arial Narrow"/>
                <a:cs typeface="Arial Narrow"/>
              </a:rPr>
              <a:t>czak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D. Calzolari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A. Lechner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7C989AFA-5596-5D95-C4CC-FDEECA4EE2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0929" y="306439"/>
            <a:ext cx="900731" cy="7371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89446F25-F4EA-66CE-A0B6-6936821B148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15516" y="1084262"/>
            <a:ext cx="8712968" cy="3536156"/>
          </a:xfrm>
        </p:spPr>
        <p:txBody>
          <a:bodyPr/>
          <a:lstStyle/>
          <a:p>
            <a:r>
              <a:rPr lang="pl-PL" sz="2000" dirty="0"/>
              <a:t>An example chicane confugration was invstigated in the scope of the spent proton beam extraction.</a:t>
            </a:r>
          </a:p>
          <a:p>
            <a:endParaRPr lang="pl-PL" sz="2000" dirty="0"/>
          </a:p>
          <a:p>
            <a:r>
              <a:rPr lang="pl-PL" sz="2000" dirty="0"/>
              <a:t>Figure of merit for optimization and future comparisons was developed in the process.</a:t>
            </a:r>
          </a:p>
          <a:p>
            <a:endParaRPr lang="pl-PL" sz="2000" dirty="0"/>
          </a:p>
          <a:p>
            <a:r>
              <a:rPr lang="pl-PL" sz="2000" dirty="0"/>
              <a:t>Energy deposition to the chicane magnets should still be reduced, but the power extracted from the system is already high.  </a:t>
            </a:r>
          </a:p>
          <a:p>
            <a:endParaRPr lang="pl-PL" dirty="0"/>
          </a:p>
          <a:p>
            <a:endParaRPr lang="en-US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800F7C67-691E-3BC6-EAE9-DCB889DA7D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024E04DD-A382-82C3-9C22-64E1CBD11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Summary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119BFEB-6B2E-193C-44C3-9C5FB538C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Target meeting 		07</a:t>
            </a:r>
            <a:r>
              <a:rPr lang="en-GB" dirty="0"/>
              <a:t>/</a:t>
            </a:r>
            <a:r>
              <a:rPr lang="pl-PL" dirty="0"/>
              <a:t>03</a:t>
            </a:r>
            <a:r>
              <a:rPr lang="en-GB" dirty="0"/>
              <a:t>/202</a:t>
            </a:r>
            <a:r>
              <a:rPr lang="pl-PL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452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E23AB-1345-A023-E6AA-EEA3E043A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Target meeting 		07</a:t>
            </a:r>
            <a:r>
              <a:rPr lang="en-GB"/>
              <a:t>/</a:t>
            </a:r>
            <a:r>
              <a:rPr lang="en-US"/>
              <a:t>03</a:t>
            </a:r>
            <a:r>
              <a:rPr lang="en-GB"/>
              <a:t>/2024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2F38EA-F39E-FCA3-ACAB-39CA257E26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C5DF1CF-62A4-D873-4EE0-0ED2352DD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605" y="1995686"/>
            <a:ext cx="6781800" cy="857250"/>
          </a:xfrm>
        </p:spPr>
        <p:txBody>
          <a:bodyPr/>
          <a:lstStyle/>
          <a:p>
            <a:r>
              <a:rPr lang="pl-PL" sz="5400" dirty="0"/>
              <a:t>Backup</a:t>
            </a:r>
            <a:endParaRPr lang="en-CH" sz="5400" dirty="0"/>
          </a:p>
        </p:txBody>
      </p:sp>
    </p:spTree>
    <p:extLst>
      <p:ext uri="{BB962C8B-B14F-4D97-AF65-F5344CB8AC3E}">
        <p14:creationId xmlns:p14="http://schemas.microsoft.com/office/powerpoint/2010/main" val="3757151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5593EB-B6B4-1514-C1EE-F5AE286CD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1133F9-FCA2-272D-87AC-E29A85BEF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857250"/>
          </a:xfrm>
        </p:spPr>
        <p:txBody>
          <a:bodyPr/>
          <a:lstStyle/>
          <a:p>
            <a:r>
              <a:rPr lang="pl-PL" dirty="0"/>
              <a:t>Fitting the field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6F84E-99C8-9C7D-C815-D2939B6AE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Target meeting 		07</a:t>
            </a:r>
            <a:r>
              <a:rPr lang="en-GB"/>
              <a:t>/</a:t>
            </a:r>
            <a:r>
              <a:rPr lang="en-US"/>
              <a:t>03</a:t>
            </a:r>
            <a:r>
              <a:rPr lang="en-GB"/>
              <a:t>/2024</a:t>
            </a:r>
            <a:endParaRPr lang="en-GB" dirty="0"/>
          </a:p>
        </p:txBody>
      </p:sp>
      <p:pic>
        <p:nvPicPr>
          <p:cNvPr id="6" name="Obraz 22">
            <a:extLst>
              <a:ext uri="{FF2B5EF4-FFF2-40B4-BE49-F238E27FC236}">
                <a16:creationId xmlns:a16="http://schemas.microsoft.com/office/drawing/2014/main" id="{4137E984-E7B6-DE2C-97E1-C05411BB35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9512" y="555526"/>
            <a:ext cx="5933659" cy="295232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2170594-C412-4809-94D3-A1B445846E34}"/>
              </a:ext>
            </a:extLst>
          </p:cNvPr>
          <p:cNvSpPr/>
          <p:nvPr/>
        </p:nvSpPr>
        <p:spPr>
          <a:xfrm>
            <a:off x="1425023" y="1766349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BC10C18-62CB-365C-27AF-8FC06BAC2BE4}"/>
              </a:ext>
            </a:extLst>
          </p:cNvPr>
          <p:cNvSpPr/>
          <p:nvPr/>
        </p:nvSpPr>
        <p:spPr>
          <a:xfrm>
            <a:off x="1501945" y="1769414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E8ADCC9-D1D4-E234-E62C-F0D4D6A73218}"/>
              </a:ext>
            </a:extLst>
          </p:cNvPr>
          <p:cNvSpPr/>
          <p:nvPr/>
        </p:nvSpPr>
        <p:spPr>
          <a:xfrm>
            <a:off x="1572851" y="1770924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9DAD36-2200-DBD2-FB67-C67950FFB09C}"/>
              </a:ext>
            </a:extLst>
          </p:cNvPr>
          <p:cNvSpPr/>
          <p:nvPr/>
        </p:nvSpPr>
        <p:spPr>
          <a:xfrm>
            <a:off x="1651682" y="1778544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7D17EC-BA24-C2B8-B2CF-E45BF629774F}"/>
              </a:ext>
            </a:extLst>
          </p:cNvPr>
          <p:cNvSpPr/>
          <p:nvPr/>
        </p:nvSpPr>
        <p:spPr>
          <a:xfrm>
            <a:off x="1731726" y="1784630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99D7493-9AFF-6725-3E63-EAA3030ADF12}"/>
              </a:ext>
            </a:extLst>
          </p:cNvPr>
          <p:cNvSpPr/>
          <p:nvPr/>
        </p:nvSpPr>
        <p:spPr>
          <a:xfrm>
            <a:off x="1808359" y="1793784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8938916-2260-7EB3-C8F1-1E21AE517B2E}"/>
              </a:ext>
            </a:extLst>
          </p:cNvPr>
          <p:cNvSpPr/>
          <p:nvPr/>
        </p:nvSpPr>
        <p:spPr>
          <a:xfrm>
            <a:off x="1877315" y="1807099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5A0FBA6-C05A-ADE2-7F41-0D8EC61B97B1}"/>
              </a:ext>
            </a:extLst>
          </p:cNvPr>
          <p:cNvSpPr/>
          <p:nvPr/>
        </p:nvSpPr>
        <p:spPr>
          <a:xfrm>
            <a:off x="1953600" y="1829958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EB89EB9-A7BF-51A1-661F-75BD141900BD}"/>
              </a:ext>
            </a:extLst>
          </p:cNvPr>
          <p:cNvSpPr/>
          <p:nvPr/>
        </p:nvSpPr>
        <p:spPr>
          <a:xfrm>
            <a:off x="2024889" y="1847103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C7082CC-8CDF-64E5-C139-4D84226043FD}"/>
              </a:ext>
            </a:extLst>
          </p:cNvPr>
          <p:cNvSpPr/>
          <p:nvPr/>
        </p:nvSpPr>
        <p:spPr>
          <a:xfrm>
            <a:off x="2096178" y="1868826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FC5D1D3-1031-E4DA-EE4E-92EE59417BC9}"/>
              </a:ext>
            </a:extLst>
          </p:cNvPr>
          <p:cNvSpPr/>
          <p:nvPr/>
        </p:nvSpPr>
        <p:spPr>
          <a:xfrm>
            <a:off x="2173693" y="1886342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69CEBE6-45C6-40E4-841F-34D930AA3FBC}"/>
              </a:ext>
            </a:extLst>
          </p:cNvPr>
          <p:cNvSpPr/>
          <p:nvPr/>
        </p:nvSpPr>
        <p:spPr>
          <a:xfrm>
            <a:off x="2246451" y="1909202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A1E714C-7F84-B122-500F-EB8176A5B672}"/>
              </a:ext>
            </a:extLst>
          </p:cNvPr>
          <p:cNvSpPr/>
          <p:nvPr/>
        </p:nvSpPr>
        <p:spPr>
          <a:xfrm>
            <a:off x="2319209" y="1930925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819F753-D26E-8B7B-4BDB-36EC9BB2DA9D}"/>
              </a:ext>
            </a:extLst>
          </p:cNvPr>
          <p:cNvSpPr/>
          <p:nvPr/>
        </p:nvSpPr>
        <p:spPr>
          <a:xfrm>
            <a:off x="2396571" y="1954921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912A0B2-0B2F-0FFF-DF2A-79C3D891EA87}"/>
              </a:ext>
            </a:extLst>
          </p:cNvPr>
          <p:cNvSpPr/>
          <p:nvPr/>
        </p:nvSpPr>
        <p:spPr>
          <a:xfrm>
            <a:off x="2473933" y="1981025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A251D5F-8248-6B2A-0DFD-012B40DAAD29}"/>
              </a:ext>
            </a:extLst>
          </p:cNvPr>
          <p:cNvSpPr/>
          <p:nvPr/>
        </p:nvSpPr>
        <p:spPr>
          <a:xfrm>
            <a:off x="2545817" y="2003884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F69556E-CE47-BDAC-FA18-1FCA9F3143D7}"/>
              </a:ext>
            </a:extLst>
          </p:cNvPr>
          <p:cNvSpPr/>
          <p:nvPr/>
        </p:nvSpPr>
        <p:spPr>
          <a:xfrm>
            <a:off x="2627296" y="2026743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2A808D0-55EF-E28B-6A7D-E91D1D317829}"/>
              </a:ext>
            </a:extLst>
          </p:cNvPr>
          <p:cNvSpPr/>
          <p:nvPr/>
        </p:nvSpPr>
        <p:spPr>
          <a:xfrm>
            <a:off x="2698816" y="2049603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A6C678-72B5-DAFD-3235-11B299BCD26A}"/>
              </a:ext>
            </a:extLst>
          </p:cNvPr>
          <p:cNvSpPr/>
          <p:nvPr/>
        </p:nvSpPr>
        <p:spPr>
          <a:xfrm>
            <a:off x="2770336" y="2072462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D2EA11E-EADD-5264-C1EB-0FE032B38C27}"/>
              </a:ext>
            </a:extLst>
          </p:cNvPr>
          <p:cNvSpPr/>
          <p:nvPr/>
        </p:nvSpPr>
        <p:spPr>
          <a:xfrm>
            <a:off x="2843808" y="2095321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978DFED-4D65-8A1D-FB25-8580172673E9}"/>
              </a:ext>
            </a:extLst>
          </p:cNvPr>
          <p:cNvSpPr/>
          <p:nvPr/>
        </p:nvSpPr>
        <p:spPr>
          <a:xfrm>
            <a:off x="2921955" y="2133621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E9AAE63-4DA3-AAFD-73E3-0C3629ADAAFE}"/>
              </a:ext>
            </a:extLst>
          </p:cNvPr>
          <p:cNvSpPr/>
          <p:nvPr/>
        </p:nvSpPr>
        <p:spPr>
          <a:xfrm>
            <a:off x="2996086" y="2162567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573E763-724C-2860-A4F2-57E7C8A84F33}"/>
              </a:ext>
            </a:extLst>
          </p:cNvPr>
          <p:cNvSpPr/>
          <p:nvPr/>
        </p:nvSpPr>
        <p:spPr>
          <a:xfrm>
            <a:off x="3070217" y="2189856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95619BA-7C23-CD00-1584-61A854219619}"/>
              </a:ext>
            </a:extLst>
          </p:cNvPr>
          <p:cNvSpPr/>
          <p:nvPr/>
        </p:nvSpPr>
        <p:spPr>
          <a:xfrm>
            <a:off x="3144348" y="2232290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64678F-6378-E2E9-3028-859AA20424D7}"/>
              </a:ext>
            </a:extLst>
          </p:cNvPr>
          <p:cNvSpPr/>
          <p:nvPr/>
        </p:nvSpPr>
        <p:spPr>
          <a:xfrm>
            <a:off x="3216783" y="2278009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CDE2783-DCDF-C609-55EA-3503C2DFC604}"/>
              </a:ext>
            </a:extLst>
          </p:cNvPr>
          <p:cNvSpPr/>
          <p:nvPr/>
        </p:nvSpPr>
        <p:spPr>
          <a:xfrm>
            <a:off x="3293379" y="2310007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9DE821F-717B-47DD-5720-1514912F2A5F}"/>
              </a:ext>
            </a:extLst>
          </p:cNvPr>
          <p:cNvSpPr/>
          <p:nvPr/>
        </p:nvSpPr>
        <p:spPr>
          <a:xfrm>
            <a:off x="3369975" y="2348488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2838B87-14E5-7A59-F6E4-7007509F55BB}"/>
              </a:ext>
            </a:extLst>
          </p:cNvPr>
          <p:cNvSpPr/>
          <p:nvPr/>
        </p:nvSpPr>
        <p:spPr>
          <a:xfrm>
            <a:off x="3433678" y="2384300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F32A2DF-99D9-09F8-EA73-C040BAD722A0}"/>
              </a:ext>
            </a:extLst>
          </p:cNvPr>
          <p:cNvSpPr/>
          <p:nvPr/>
        </p:nvSpPr>
        <p:spPr>
          <a:xfrm>
            <a:off x="3506797" y="2423923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082E33C-34D6-8485-C9E9-64A3278BEFEE}"/>
              </a:ext>
            </a:extLst>
          </p:cNvPr>
          <p:cNvSpPr/>
          <p:nvPr/>
        </p:nvSpPr>
        <p:spPr>
          <a:xfrm>
            <a:off x="3580342" y="2469642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5604C08-BC5C-787E-212D-9FB8220BECB7}"/>
              </a:ext>
            </a:extLst>
          </p:cNvPr>
          <p:cNvSpPr/>
          <p:nvPr/>
        </p:nvSpPr>
        <p:spPr>
          <a:xfrm>
            <a:off x="3658755" y="2508247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98919B8-5F15-BD33-FD53-F03F348089DF}"/>
              </a:ext>
            </a:extLst>
          </p:cNvPr>
          <p:cNvSpPr/>
          <p:nvPr/>
        </p:nvSpPr>
        <p:spPr>
          <a:xfrm>
            <a:off x="3737168" y="2541772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6711FCB-0B10-E98C-8B10-D7F5CDBE75AF}"/>
              </a:ext>
            </a:extLst>
          </p:cNvPr>
          <p:cNvSpPr/>
          <p:nvPr/>
        </p:nvSpPr>
        <p:spPr>
          <a:xfrm>
            <a:off x="3802064" y="2571750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FD7B2FF-31CA-EE18-8C7F-B55DBB2E4980}"/>
              </a:ext>
            </a:extLst>
          </p:cNvPr>
          <p:cNvSpPr/>
          <p:nvPr/>
        </p:nvSpPr>
        <p:spPr>
          <a:xfrm>
            <a:off x="3876168" y="2609461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27EE8A5-EE39-0400-6E28-5C5E64D1DB13}"/>
              </a:ext>
            </a:extLst>
          </p:cNvPr>
          <p:cNvSpPr/>
          <p:nvPr/>
        </p:nvSpPr>
        <p:spPr>
          <a:xfrm>
            <a:off x="3956781" y="2638800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94A1038-9EEA-2F51-1982-01162006FC3A}"/>
              </a:ext>
            </a:extLst>
          </p:cNvPr>
          <p:cNvSpPr/>
          <p:nvPr/>
        </p:nvSpPr>
        <p:spPr>
          <a:xfrm>
            <a:off x="4034430" y="2663174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FB93B84-C874-CD64-E694-46078C35F386}"/>
              </a:ext>
            </a:extLst>
          </p:cNvPr>
          <p:cNvSpPr/>
          <p:nvPr/>
        </p:nvSpPr>
        <p:spPr>
          <a:xfrm>
            <a:off x="4111020" y="2694418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BD82C3F-AC0C-D7F2-8724-0885E35509D0}"/>
              </a:ext>
            </a:extLst>
          </p:cNvPr>
          <p:cNvSpPr/>
          <p:nvPr/>
        </p:nvSpPr>
        <p:spPr>
          <a:xfrm>
            <a:off x="4178505" y="2717654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E4DAD41-B1AB-B393-C0A8-BBC7B957A450}"/>
              </a:ext>
            </a:extLst>
          </p:cNvPr>
          <p:cNvSpPr/>
          <p:nvPr/>
        </p:nvSpPr>
        <p:spPr>
          <a:xfrm>
            <a:off x="4251328" y="2740137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0F7FB2B-E1CE-578F-9426-9AFC9BE08287}"/>
              </a:ext>
            </a:extLst>
          </p:cNvPr>
          <p:cNvSpPr/>
          <p:nvPr/>
        </p:nvSpPr>
        <p:spPr>
          <a:xfrm>
            <a:off x="4324151" y="2754990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5DB1FEE-242A-1252-48A2-FD173A6F214A}"/>
              </a:ext>
            </a:extLst>
          </p:cNvPr>
          <p:cNvSpPr/>
          <p:nvPr/>
        </p:nvSpPr>
        <p:spPr>
          <a:xfrm>
            <a:off x="4405866" y="2772135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A61B504-9883-F8C3-5C43-FFBBE682B1A4}"/>
              </a:ext>
            </a:extLst>
          </p:cNvPr>
          <p:cNvSpPr/>
          <p:nvPr/>
        </p:nvSpPr>
        <p:spPr>
          <a:xfrm>
            <a:off x="4484153" y="2785856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625134-29B7-F9C5-32FE-916CFE9FFE5A}"/>
              </a:ext>
            </a:extLst>
          </p:cNvPr>
          <p:cNvSpPr/>
          <p:nvPr/>
        </p:nvSpPr>
        <p:spPr>
          <a:xfrm>
            <a:off x="4559902" y="2801099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A3C00FD-6DDF-13B7-5D7C-C80E73B18061}"/>
              </a:ext>
            </a:extLst>
          </p:cNvPr>
          <p:cNvSpPr/>
          <p:nvPr/>
        </p:nvSpPr>
        <p:spPr>
          <a:xfrm>
            <a:off x="4635651" y="2815562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5B35C2E-5B17-845C-69BF-7E5C41C17131}"/>
              </a:ext>
            </a:extLst>
          </p:cNvPr>
          <p:cNvSpPr/>
          <p:nvPr/>
        </p:nvSpPr>
        <p:spPr>
          <a:xfrm>
            <a:off x="4711400" y="2823958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7DFD839-4C3E-FC73-B0CE-DA8DD72DEA53}"/>
              </a:ext>
            </a:extLst>
          </p:cNvPr>
          <p:cNvSpPr/>
          <p:nvPr/>
        </p:nvSpPr>
        <p:spPr>
          <a:xfrm>
            <a:off x="4787149" y="2831191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014EE53-E31E-B0B1-3D24-8C4D09AB21D8}"/>
              </a:ext>
            </a:extLst>
          </p:cNvPr>
          <p:cNvSpPr/>
          <p:nvPr/>
        </p:nvSpPr>
        <p:spPr>
          <a:xfrm>
            <a:off x="4860360" y="2841845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29B02BDA-023C-7BCD-CDFE-71E914E43797}"/>
              </a:ext>
            </a:extLst>
          </p:cNvPr>
          <p:cNvSpPr/>
          <p:nvPr/>
        </p:nvSpPr>
        <p:spPr>
          <a:xfrm>
            <a:off x="4932040" y="2849852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C5EDB95-6704-1F15-1BB4-9930B3579CC4}"/>
              </a:ext>
            </a:extLst>
          </p:cNvPr>
          <p:cNvSpPr/>
          <p:nvPr/>
        </p:nvSpPr>
        <p:spPr>
          <a:xfrm>
            <a:off x="5004048" y="2855953"/>
            <a:ext cx="45719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E58A485-C113-A56E-9FE5-786EF3A567F8}"/>
              </a:ext>
            </a:extLst>
          </p:cNvPr>
          <p:cNvSpPr/>
          <p:nvPr/>
        </p:nvSpPr>
        <p:spPr>
          <a:xfrm>
            <a:off x="683568" y="3867894"/>
            <a:ext cx="144016" cy="14401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DF9E15-0B25-2B89-BCF9-5A7DFAAB4C3B}"/>
              </a:ext>
            </a:extLst>
          </p:cNvPr>
          <p:cNvSpPr txBox="1"/>
          <p:nvPr/>
        </p:nvSpPr>
        <p:spPr>
          <a:xfrm>
            <a:off x="867222" y="3655584"/>
            <a:ext cx="5000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Data points corresponding to the center of each solenoid magnet and the field strength of 1.5T</a:t>
            </a:r>
          </a:p>
          <a:p>
            <a:endParaRPr lang="pl-PL" sz="16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70FA6FD-EB11-202A-CEAB-61D86988415A}"/>
              </a:ext>
            </a:extLst>
          </p:cNvPr>
          <p:cNvSpPr txBox="1"/>
          <p:nvPr/>
        </p:nvSpPr>
        <p:spPr>
          <a:xfrm>
            <a:off x="6263901" y="1091223"/>
            <a:ext cx="2700587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The fit limits the parameters (current densties) to</a:t>
            </a:r>
          </a:p>
          <a:p>
            <a:r>
              <a:rPr lang="pl-PL" sz="1600" b="1" dirty="0"/>
              <a:t>16.57 A/m</a:t>
            </a:r>
            <a:r>
              <a:rPr lang="pl-PL" sz="1600" b="1" baseline="30000" dirty="0"/>
              <a:t>2 </a:t>
            </a:r>
            <a:r>
              <a:rPr lang="pl-PL" sz="1600" b="1" dirty="0"/>
              <a:t>+/-60%</a:t>
            </a:r>
          </a:p>
          <a:p>
            <a:endParaRPr lang="pl-PL" sz="1600" b="1" dirty="0"/>
          </a:p>
          <a:p>
            <a:r>
              <a:rPr lang="pl-PL" sz="1600" dirty="0"/>
              <a:t>Field calculation based on the script developed by </a:t>
            </a:r>
          </a:p>
          <a:p>
            <a:r>
              <a:rPr lang="pl-PL" sz="1600" dirty="0"/>
              <a:t>D. Calzolari</a:t>
            </a:r>
          </a:p>
          <a:p>
            <a:endParaRPr lang="pl-PL" sz="1600" b="1" baseline="30000" dirty="0"/>
          </a:p>
          <a:p>
            <a:endParaRPr lang="en-CH" sz="1600" b="1" baseline="30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E996914-D986-A102-272B-E0CFD7153548}"/>
              </a:ext>
            </a:extLst>
          </p:cNvPr>
          <p:cNvSpPr txBox="1"/>
          <p:nvPr/>
        </p:nvSpPr>
        <p:spPr>
          <a:xfrm>
            <a:off x="170069" y="4270207"/>
            <a:ext cx="79276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The number of fit parameters is equal to the number of data points – the parameters are the current densities of each magnet</a:t>
            </a:r>
            <a:endParaRPr lang="en-CH" sz="1600" dirty="0"/>
          </a:p>
          <a:p>
            <a:endParaRPr lang="en-CH" dirty="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7499DD7-9248-206E-8480-6EF6011CCC75}"/>
              </a:ext>
            </a:extLst>
          </p:cNvPr>
          <p:cNvCxnSpPr>
            <a:cxnSpLocks/>
          </p:cNvCxnSpPr>
          <p:nvPr/>
        </p:nvCxnSpPr>
        <p:spPr>
          <a:xfrm flipV="1">
            <a:off x="1524804" y="2405637"/>
            <a:ext cx="74405" cy="4030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21DEBB2B-4ECB-410B-E4A8-318040373089}"/>
              </a:ext>
            </a:extLst>
          </p:cNvPr>
          <p:cNvSpPr txBox="1"/>
          <p:nvPr/>
        </p:nvSpPr>
        <p:spPr>
          <a:xfrm>
            <a:off x="307359" y="2754990"/>
            <a:ext cx="27714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In the first part of the chicane, the fitter ramps up the current in one magnet to reduce it greatly in the neighbouring one</a:t>
            </a:r>
            <a:endParaRPr lang="en-CH" sz="11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46E13CF-BFDA-1D5E-A173-E1CA057AA144}"/>
              </a:ext>
            </a:extLst>
          </p:cNvPr>
          <p:cNvCxnSpPr>
            <a:cxnSpLocks/>
          </p:cNvCxnSpPr>
          <p:nvPr/>
        </p:nvCxnSpPr>
        <p:spPr>
          <a:xfrm flipV="1">
            <a:off x="1535996" y="2456218"/>
            <a:ext cx="290629" cy="3616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B9A0E53B-4EC2-A8BB-3467-F5894856ED30}"/>
              </a:ext>
            </a:extLst>
          </p:cNvPr>
          <p:cNvSpPr txBox="1"/>
          <p:nvPr/>
        </p:nvSpPr>
        <p:spPr>
          <a:xfrm>
            <a:off x="3345707" y="1084574"/>
            <a:ext cx="23178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In the narrow part of the chicane, the current densities stay stable around the nominal 16.57 A/m</a:t>
            </a:r>
            <a:r>
              <a:rPr lang="pl-PL" sz="1100" baseline="30000" dirty="0"/>
              <a:t>2 </a:t>
            </a:r>
            <a:r>
              <a:rPr lang="pl-PL" sz="1100" dirty="0"/>
              <a:t>(value inherited from MAP studies)</a:t>
            </a:r>
            <a:endParaRPr lang="en-CH" sz="11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4FD145-57F4-3D69-E1A5-7F5CB1EF365F}"/>
              </a:ext>
            </a:extLst>
          </p:cNvPr>
          <p:cNvSpPr txBox="1"/>
          <p:nvPr/>
        </p:nvSpPr>
        <p:spPr>
          <a:xfrm>
            <a:off x="1316293" y="641914"/>
            <a:ext cx="2378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Reaching 26.5 A/m</a:t>
            </a:r>
            <a:r>
              <a:rPr lang="pl-PL" sz="1400" baseline="30000" dirty="0"/>
              <a:t>2</a:t>
            </a:r>
            <a:endParaRPr lang="en-CH" sz="1400" baseline="30000" dirty="0"/>
          </a:p>
        </p:txBody>
      </p:sp>
    </p:spTree>
    <p:extLst>
      <p:ext uri="{BB962C8B-B14F-4D97-AF65-F5344CB8AC3E}">
        <p14:creationId xmlns:p14="http://schemas.microsoft.com/office/powerpoint/2010/main" val="1061610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 descr="Obraz zawierający tekst, zrzut ekranu, linia, diagram&#10;&#10;Opis wygenerowany automatycznie">
            <a:extLst>
              <a:ext uri="{FF2B5EF4-FFF2-40B4-BE49-F238E27FC236}">
                <a16:creationId xmlns:a16="http://schemas.microsoft.com/office/drawing/2014/main" id="{61061436-A173-053F-8288-76B4E7E2C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293" y="722196"/>
            <a:ext cx="2708054" cy="2017459"/>
          </a:xfrm>
          <a:prstGeom prst="rect">
            <a:avLst/>
          </a:prstGeom>
        </p:spPr>
      </p:pic>
      <p:pic>
        <p:nvPicPr>
          <p:cNvPr id="7" name="Obraz 6" descr="Obraz zawierający tekst, zrzut ekranu, linia, Równolegle">
            <a:extLst>
              <a:ext uri="{FF2B5EF4-FFF2-40B4-BE49-F238E27FC236}">
                <a16:creationId xmlns:a16="http://schemas.microsoft.com/office/drawing/2014/main" id="{DEC5BD5C-0236-A9A3-798F-9DD0124BC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10" y="635000"/>
            <a:ext cx="2874125" cy="2141179"/>
          </a:xfrm>
          <a:prstGeom prst="rect">
            <a:avLst/>
          </a:prstGeo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0B393EB8-2446-C110-17EF-BDAFA778A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E97E82D6-579C-3409-7BC6-5ACFEB0F2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1585" y="129880"/>
            <a:ext cx="6781800" cy="857250"/>
          </a:xfrm>
        </p:spPr>
        <p:txBody>
          <a:bodyPr>
            <a:normAutofit/>
          </a:bodyPr>
          <a:lstStyle/>
          <a:p>
            <a:r>
              <a:rPr lang="pl-PL" dirty="0"/>
              <a:t>3 main concepts for</a:t>
            </a:r>
            <a:r>
              <a:rPr lang="en-US" dirty="0"/>
              <a:t> the</a:t>
            </a:r>
            <a:r>
              <a:rPr lang="pl-PL" dirty="0"/>
              <a:t> proton extraction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8ACD7D0-188C-AD57-33DD-822C194B0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>
            <a:normAutofit/>
          </a:bodyPr>
          <a:lstStyle/>
          <a:p>
            <a:r>
              <a:rPr lang="pl-PL" dirty="0"/>
              <a:t>J. Manczak		 Target meeting 		07</a:t>
            </a:r>
            <a:r>
              <a:rPr lang="en-GB" dirty="0"/>
              <a:t>/</a:t>
            </a:r>
            <a:r>
              <a:rPr lang="en-US" dirty="0"/>
              <a:t>03</a:t>
            </a:r>
            <a:r>
              <a:rPr lang="en-GB" dirty="0"/>
              <a:t>/2024</a:t>
            </a:r>
          </a:p>
        </p:txBody>
      </p:sp>
      <p:pic>
        <p:nvPicPr>
          <p:cNvPr id="13" name="Obraz 12" descr="Obraz zawierający zrzut ekranu, linia, Wykres, tekst&#10;&#10;Opis wygenerowany automatycznie">
            <a:extLst>
              <a:ext uri="{FF2B5EF4-FFF2-40B4-BE49-F238E27FC236}">
                <a16:creationId xmlns:a16="http://schemas.microsoft.com/office/drawing/2014/main" id="{11F062B6-AE7C-8EEA-270C-0E66EE9000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8703" y="2971874"/>
            <a:ext cx="3960440" cy="1915965"/>
          </a:xfrm>
          <a:prstGeom prst="rect">
            <a:avLst/>
          </a:prstGeom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B8427166-11D8-0123-0F8E-4B994D94C8E0}"/>
              </a:ext>
            </a:extLst>
          </p:cNvPr>
          <p:cNvSpPr txBox="1"/>
          <p:nvPr/>
        </p:nvSpPr>
        <p:spPr>
          <a:xfrm>
            <a:off x="1792500" y="818013"/>
            <a:ext cx="137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Concept</a:t>
            </a:r>
            <a:r>
              <a:rPr lang="pl-PL" dirty="0"/>
              <a:t> 1</a:t>
            </a:r>
            <a:endParaRPr lang="en-US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64AFBA28-12A1-6434-0AEF-31F2F6D0C668}"/>
              </a:ext>
            </a:extLst>
          </p:cNvPr>
          <p:cNvSpPr txBox="1"/>
          <p:nvPr/>
        </p:nvSpPr>
        <p:spPr>
          <a:xfrm>
            <a:off x="6611165" y="771550"/>
            <a:ext cx="137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Concept</a:t>
            </a:r>
            <a:r>
              <a:rPr lang="pl-PL" dirty="0"/>
              <a:t> 2</a:t>
            </a:r>
            <a:endParaRPr lang="en-US" dirty="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BA66614A-5008-876D-29B9-0F4225332DA0}"/>
              </a:ext>
            </a:extLst>
          </p:cNvPr>
          <p:cNvSpPr txBox="1"/>
          <p:nvPr/>
        </p:nvSpPr>
        <p:spPr>
          <a:xfrm>
            <a:off x="5442293" y="3171184"/>
            <a:ext cx="2708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Double Chicane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F8E2F3-2F58-200E-E34F-2D378F83ED65}"/>
              </a:ext>
            </a:extLst>
          </p:cNvPr>
          <p:cNvSpPr txBox="1"/>
          <p:nvPr/>
        </p:nvSpPr>
        <p:spPr>
          <a:xfrm>
            <a:off x="4055225" y="635000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focus of this presentation is Concept2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3C9470-41A6-C91D-1B11-125A1132B64D}"/>
              </a:ext>
            </a:extLst>
          </p:cNvPr>
          <p:cNvSpPr txBox="1"/>
          <p:nvPr/>
        </p:nvSpPr>
        <p:spPr>
          <a:xfrm>
            <a:off x="6312644" y="3644141"/>
            <a:ext cx="2844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option gives the best platform for the spatial separation of the spent proton beam after the extraction</a:t>
            </a:r>
            <a:endParaRPr lang="en-CH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0CC461-0A7E-A160-BC25-2D2AD8C6010A}"/>
              </a:ext>
            </a:extLst>
          </p:cNvPr>
          <p:cNvSpPr txBox="1"/>
          <p:nvPr/>
        </p:nvSpPr>
        <p:spPr>
          <a:xfrm>
            <a:off x="29852" y="2269480"/>
            <a:ext cx="25259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Concept 1, even though is the simplest, requires wide chicane aperture which might become costly </a:t>
            </a:r>
            <a:r>
              <a:rPr lang="pl-PL" sz="1400" dirty="0"/>
              <a:t>in terms of</a:t>
            </a:r>
            <a:r>
              <a:rPr lang="en-US" sz="1400" dirty="0"/>
              <a:t> keep</a:t>
            </a:r>
            <a:r>
              <a:rPr lang="pl-PL" sz="1400" dirty="0"/>
              <a:t>ing</a:t>
            </a:r>
            <a:r>
              <a:rPr lang="en-US" sz="1400" dirty="0"/>
              <a:t> the desired field strength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356421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6B55A3CC-7596-18C0-F24F-D69B5ED66AF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1520" y="843558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pl-PL" sz="1600" b="1" dirty="0" err="1"/>
              <a:t>Parameters</a:t>
            </a:r>
            <a:r>
              <a:rPr lang="pl-PL" sz="1600" b="1" dirty="0"/>
              <a:t> in the model:</a:t>
            </a:r>
          </a:p>
          <a:p>
            <a:pPr marL="0" indent="0">
              <a:buNone/>
            </a:pPr>
            <a:r>
              <a:rPr lang="pl-PL" sz="1600" dirty="0"/>
              <a:t>- </a:t>
            </a:r>
            <a:r>
              <a:rPr lang="pl-PL" sz="1600" dirty="0" err="1"/>
              <a:t>Bending</a:t>
            </a:r>
            <a:r>
              <a:rPr lang="pl-PL" sz="1600" dirty="0"/>
              <a:t> radius</a:t>
            </a:r>
          </a:p>
          <a:p>
            <a:pPr marL="0" indent="0">
              <a:buNone/>
            </a:pPr>
            <a:r>
              <a:rPr lang="pl-PL" sz="1600" dirty="0"/>
              <a:t>- </a:t>
            </a:r>
            <a:r>
              <a:rPr lang="pl-PL" sz="1600" dirty="0" err="1"/>
              <a:t>Opening</a:t>
            </a:r>
            <a:r>
              <a:rPr lang="pl-PL" sz="1600" dirty="0"/>
              <a:t> </a:t>
            </a:r>
            <a:r>
              <a:rPr lang="pl-PL" sz="1600" dirty="0" err="1"/>
              <a:t>angle</a:t>
            </a:r>
            <a:endParaRPr lang="pl-PL" sz="1600" dirty="0"/>
          </a:p>
          <a:p>
            <a:pPr marL="0" indent="0">
              <a:buNone/>
            </a:pPr>
            <a:r>
              <a:rPr lang="pl-PL" sz="1600" dirty="0"/>
              <a:t>- First half apertur</a:t>
            </a:r>
            <a:r>
              <a:rPr lang="en-US" sz="1600" dirty="0"/>
              <a:t>e</a:t>
            </a:r>
            <a:endParaRPr lang="pl-PL" sz="1600" dirty="0"/>
          </a:p>
          <a:p>
            <a:pPr marL="0" indent="0">
              <a:buNone/>
            </a:pPr>
            <a:r>
              <a:rPr lang="pl-PL" sz="1600" dirty="0"/>
              <a:t>- Second half apertur</a:t>
            </a:r>
            <a:r>
              <a:rPr lang="en-US" sz="1600" dirty="0"/>
              <a:t>e</a:t>
            </a:r>
            <a:endParaRPr lang="pl-PL" sz="1600" dirty="0"/>
          </a:p>
          <a:p>
            <a:pPr marL="0" indent="0">
              <a:buNone/>
            </a:pPr>
            <a:r>
              <a:rPr lang="pl-PL" sz="1600" dirty="0"/>
              <a:t>- </a:t>
            </a:r>
            <a:r>
              <a:rPr lang="pl-PL" sz="1600" dirty="0" err="1"/>
              <a:t>Relative</a:t>
            </a:r>
            <a:r>
              <a:rPr lang="pl-PL" sz="1600" dirty="0"/>
              <a:t> </a:t>
            </a:r>
            <a:r>
              <a:rPr lang="pl-PL" sz="1600" dirty="0" err="1"/>
              <a:t>shift</a:t>
            </a:r>
            <a:r>
              <a:rPr lang="pl-PL" sz="1600" dirty="0"/>
              <a:t> </a:t>
            </a:r>
            <a:r>
              <a:rPr lang="pl-PL" sz="1600" dirty="0" err="1"/>
              <a:t>between</a:t>
            </a:r>
            <a:r>
              <a:rPr lang="pl-PL" sz="1600" dirty="0"/>
              <a:t> the </a:t>
            </a:r>
          </a:p>
          <a:p>
            <a:pPr marL="0" indent="0">
              <a:buNone/>
            </a:pPr>
            <a:r>
              <a:rPr lang="pl-PL" sz="1600" dirty="0" err="1"/>
              <a:t>two</a:t>
            </a:r>
            <a:r>
              <a:rPr lang="pl-PL" sz="1600" dirty="0"/>
              <a:t> </a:t>
            </a:r>
            <a:r>
              <a:rPr lang="pl-PL" sz="1600" dirty="0" err="1"/>
              <a:t>halfs</a:t>
            </a:r>
            <a:endParaRPr lang="pl-PL" sz="1600" dirty="0"/>
          </a:p>
          <a:p>
            <a:pPr marL="0" indent="0">
              <a:buNone/>
            </a:pPr>
            <a:r>
              <a:rPr lang="pl-PL" sz="1600" dirty="0"/>
              <a:t>- </a:t>
            </a:r>
            <a:r>
              <a:rPr lang="pl-PL" sz="1600" dirty="0" err="1"/>
              <a:t>Magnetic</a:t>
            </a:r>
            <a:r>
              <a:rPr lang="pl-PL" sz="1600" dirty="0"/>
              <a:t> field / </a:t>
            </a:r>
            <a:r>
              <a:rPr lang="pl-PL" sz="1600" dirty="0" err="1"/>
              <a:t>current</a:t>
            </a:r>
            <a:r>
              <a:rPr lang="pl-PL" sz="1600" dirty="0"/>
              <a:t> </a:t>
            </a:r>
            <a:r>
              <a:rPr lang="pl-PL" sz="1600" dirty="0" err="1"/>
              <a:t>density</a:t>
            </a:r>
            <a:endParaRPr lang="pl-PL" sz="1600" dirty="0"/>
          </a:p>
          <a:p>
            <a:pPr marL="0" indent="0">
              <a:buNone/>
            </a:pPr>
            <a:r>
              <a:rPr lang="pl-PL" sz="1600" dirty="0"/>
              <a:t>in </a:t>
            </a:r>
            <a:r>
              <a:rPr lang="pl-PL" sz="1600" dirty="0" err="1"/>
              <a:t>each</a:t>
            </a:r>
            <a:r>
              <a:rPr lang="pl-PL" sz="1600" dirty="0"/>
              <a:t> </a:t>
            </a:r>
            <a:r>
              <a:rPr lang="pl-PL" sz="1600" dirty="0" err="1"/>
              <a:t>coil</a:t>
            </a:r>
            <a:endParaRPr lang="en-US" sz="16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DC19F04C-656D-1002-6754-0857E96614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8FA6B279-5CE4-336A-6E05-8879F4360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00629"/>
            <a:ext cx="6781800" cy="857250"/>
          </a:xfrm>
        </p:spPr>
        <p:txBody>
          <a:bodyPr/>
          <a:lstStyle/>
          <a:p>
            <a:r>
              <a:rPr lang="pl-PL" dirty="0"/>
              <a:t>Concept 2</a:t>
            </a:r>
            <a:r>
              <a:rPr lang="en-US" dirty="0"/>
              <a:t> investigated</a:t>
            </a:r>
          </a:p>
        </p:txBody>
      </p:sp>
      <p:pic>
        <p:nvPicPr>
          <p:cNvPr id="23" name="Obraz 22">
            <a:extLst>
              <a:ext uri="{FF2B5EF4-FFF2-40B4-BE49-F238E27FC236}">
                <a16:creationId xmlns:a16="http://schemas.microsoft.com/office/drawing/2014/main" id="{BEB538C0-8077-E440-B70D-BF35218233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915816" y="1482350"/>
            <a:ext cx="5210448" cy="2592490"/>
          </a:xfrm>
          <a:prstGeom prst="rect">
            <a:avLst/>
          </a:prstGeom>
        </p:spPr>
      </p:pic>
      <p:sp>
        <p:nvSpPr>
          <p:cNvPr id="27" name="pole tekstowe 26">
            <a:extLst>
              <a:ext uri="{FF2B5EF4-FFF2-40B4-BE49-F238E27FC236}">
                <a16:creationId xmlns:a16="http://schemas.microsoft.com/office/drawing/2014/main" id="{A7B7E2D5-0058-A0CE-93F7-1AFA6A02EFC4}"/>
              </a:ext>
            </a:extLst>
          </p:cNvPr>
          <p:cNvSpPr txBox="1"/>
          <p:nvPr/>
        </p:nvSpPr>
        <p:spPr>
          <a:xfrm>
            <a:off x="2760981" y="885088"/>
            <a:ext cx="5796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Current densit</a:t>
            </a:r>
            <a:r>
              <a:rPr lang="en-US" sz="1400" dirty="0" err="1"/>
              <a:t>ies</a:t>
            </a:r>
            <a:r>
              <a:rPr lang="en-US" sz="1400" dirty="0"/>
              <a:t> in the solenoid magnets have been fitted with the MINUIT2 minimizer to achieve 1.5T along the center line of the chicane</a:t>
            </a:r>
          </a:p>
        </p:txBody>
      </p:sp>
      <p:cxnSp>
        <p:nvCxnSpPr>
          <p:cNvPr id="6" name="Łącznik prosty ze strzałką 5">
            <a:extLst>
              <a:ext uri="{FF2B5EF4-FFF2-40B4-BE49-F238E27FC236}">
                <a16:creationId xmlns:a16="http://schemas.microsoft.com/office/drawing/2014/main" id="{6FA5D3E4-3EF7-16C9-CF1F-EC004C0D8A24}"/>
              </a:ext>
            </a:extLst>
          </p:cNvPr>
          <p:cNvCxnSpPr>
            <a:cxnSpLocks/>
          </p:cNvCxnSpPr>
          <p:nvPr/>
        </p:nvCxnSpPr>
        <p:spPr>
          <a:xfrm flipH="1" flipV="1">
            <a:off x="7380312" y="3580964"/>
            <a:ext cx="468288" cy="6520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D220451-DECB-99C5-F4A1-2CA40F8EE5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</p:spPr>
        <p:txBody>
          <a:bodyPr/>
          <a:lstStyle/>
          <a:p>
            <a:r>
              <a:rPr lang="pl-PL" dirty="0"/>
              <a:t>J. Manczak		 Target meeting 		07</a:t>
            </a:r>
            <a:r>
              <a:rPr lang="en-GB" dirty="0"/>
              <a:t>/</a:t>
            </a:r>
            <a:r>
              <a:rPr lang="en-US" dirty="0"/>
              <a:t>03</a:t>
            </a:r>
            <a:r>
              <a:rPr lang="en-GB" dirty="0"/>
              <a:t>/2024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AEAF56-0CBB-9DD7-7F01-97735B7EC389}"/>
              </a:ext>
            </a:extLst>
          </p:cNvPr>
          <p:cNvSpPr txBox="1"/>
          <p:nvPr/>
        </p:nvSpPr>
        <p:spPr>
          <a:xfrm>
            <a:off x="5580112" y="4209287"/>
            <a:ext cx="39239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Long straight element with a fixed current density to stabilize the field at the of the chicane </a:t>
            </a:r>
            <a:endParaRPr lang="en-CH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2E1C637-BE7E-9A3B-8CE8-93265D5BDD22}"/>
              </a:ext>
            </a:extLst>
          </p:cNvPr>
          <p:cNvCxnSpPr>
            <a:cxnSpLocks/>
          </p:cNvCxnSpPr>
          <p:nvPr/>
        </p:nvCxnSpPr>
        <p:spPr>
          <a:xfrm flipV="1">
            <a:off x="2627784" y="2826326"/>
            <a:ext cx="1080120" cy="12186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F5A5DE4-30C6-CCB3-AD88-DBDDA8B25CC2}"/>
              </a:ext>
            </a:extLst>
          </p:cNvPr>
          <p:cNvSpPr txBox="1"/>
          <p:nvPr/>
        </p:nvSpPr>
        <p:spPr>
          <a:xfrm>
            <a:off x="33214" y="4031439"/>
            <a:ext cx="4187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This increase in</a:t>
            </a:r>
            <a:r>
              <a:rPr lang="pl-PL" sz="1200" dirty="0"/>
              <a:t> the</a:t>
            </a:r>
            <a:r>
              <a:rPr lang="en-US" sz="1200" dirty="0"/>
              <a:t> field strength comes from the fact that the current densities in the tapering magnets </a:t>
            </a:r>
            <a:r>
              <a:rPr lang="pl-PL" sz="1200" dirty="0"/>
              <a:t>were</a:t>
            </a:r>
            <a:r>
              <a:rPr lang="en-US" sz="1200" dirty="0"/>
              <a:t> not varied in the fit. The attempt to include jus</a:t>
            </a:r>
            <a:r>
              <a:rPr lang="pl-PL" sz="1200" dirty="0"/>
              <a:t>t</a:t>
            </a:r>
            <a:r>
              <a:rPr lang="en-US" sz="1200" dirty="0"/>
              <a:t> the last magnet did not improve</a:t>
            </a:r>
            <a:r>
              <a:rPr lang="pl-PL" sz="1200" dirty="0"/>
              <a:t> the result</a:t>
            </a:r>
            <a:r>
              <a:rPr lang="en-US" sz="1200" dirty="0"/>
              <a:t>.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699375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blue line on a white background&#10;&#10;Description automatically generated">
            <a:extLst>
              <a:ext uri="{FF2B5EF4-FFF2-40B4-BE49-F238E27FC236}">
                <a16:creationId xmlns:a16="http://schemas.microsoft.com/office/drawing/2014/main" id="{A0EC1DEE-D225-3D21-6CBC-4EB919290060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202555" y="1065907"/>
            <a:ext cx="5013484" cy="288803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7EAC63-4604-44E5-51B2-A768E7C0D5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B09E386-4477-617E-F91D-7875B97E3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Chicane parameter adjustment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EA21D-8204-7E2E-5596-532863E7B3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Target meeting 		07</a:t>
            </a:r>
            <a:r>
              <a:rPr lang="en-GB"/>
              <a:t>/</a:t>
            </a:r>
            <a:r>
              <a:rPr lang="en-US"/>
              <a:t>03</a:t>
            </a:r>
            <a:r>
              <a:rPr lang="en-GB"/>
              <a:t>/2024</a:t>
            </a:r>
            <a:endParaRPr lang="en-GB" dirty="0"/>
          </a:p>
        </p:txBody>
      </p:sp>
      <p:sp>
        <p:nvSpPr>
          <p:cNvPr id="8" name="Prostokąt 1">
            <a:extLst>
              <a:ext uri="{FF2B5EF4-FFF2-40B4-BE49-F238E27FC236}">
                <a16:creationId xmlns:a16="http://schemas.microsoft.com/office/drawing/2014/main" id="{90DA23AD-AAB9-E60C-16C8-C5A830B6C3B0}"/>
              </a:ext>
            </a:extLst>
          </p:cNvPr>
          <p:cNvSpPr/>
          <p:nvPr/>
        </p:nvSpPr>
        <p:spPr>
          <a:xfrm>
            <a:off x="395536" y="4371949"/>
            <a:ext cx="135477" cy="144016"/>
          </a:xfrm>
          <a:prstGeom prst="rect">
            <a:avLst/>
          </a:prstGeom>
          <a:solidFill>
            <a:srgbClr val="1600F8"/>
          </a:solidFill>
          <a:ln>
            <a:solidFill>
              <a:srgbClr val="16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ole tekstowe 7">
            <a:extLst>
              <a:ext uri="{FF2B5EF4-FFF2-40B4-BE49-F238E27FC236}">
                <a16:creationId xmlns:a16="http://schemas.microsoft.com/office/drawing/2014/main" id="{10F7E054-E1B9-0C96-B198-83EB66F11659}"/>
              </a:ext>
            </a:extLst>
          </p:cNvPr>
          <p:cNvSpPr txBox="1"/>
          <p:nvPr/>
        </p:nvSpPr>
        <p:spPr>
          <a:xfrm>
            <a:off x="611560" y="4120792"/>
            <a:ext cx="2749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Spent</a:t>
            </a:r>
            <a:r>
              <a:rPr lang="pl-PL" dirty="0"/>
              <a:t> </a:t>
            </a:r>
            <a:r>
              <a:rPr lang="pl-PL" dirty="0" err="1"/>
              <a:t>primary</a:t>
            </a:r>
            <a:r>
              <a:rPr lang="pl-PL" dirty="0"/>
              <a:t> </a:t>
            </a:r>
            <a:r>
              <a:rPr lang="pl-PL" dirty="0" err="1"/>
              <a:t>protons</a:t>
            </a:r>
            <a:r>
              <a:rPr lang="pl-PL" dirty="0"/>
              <a:t> with E &gt; 4 </a:t>
            </a:r>
            <a:r>
              <a:rPr lang="pl-PL" dirty="0" err="1"/>
              <a:t>GeV</a:t>
            </a:r>
            <a:endParaRPr lang="en-US" dirty="0"/>
          </a:p>
        </p:txBody>
      </p:sp>
      <p:sp>
        <p:nvSpPr>
          <p:cNvPr id="12" name="pole tekstowe 9">
            <a:extLst>
              <a:ext uri="{FF2B5EF4-FFF2-40B4-BE49-F238E27FC236}">
                <a16:creationId xmlns:a16="http://schemas.microsoft.com/office/drawing/2014/main" id="{0D37059A-0282-DD2E-D227-B8469CFEAF09}"/>
              </a:ext>
            </a:extLst>
          </p:cNvPr>
          <p:cNvSpPr txBox="1"/>
          <p:nvPr/>
        </p:nvSpPr>
        <p:spPr>
          <a:xfrm>
            <a:off x="5508104" y="1462561"/>
            <a:ext cx="34333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Geometry</a:t>
            </a:r>
            <a:r>
              <a:rPr lang="pl-PL" dirty="0"/>
              <a:t> prepared for a straight target configuration</a:t>
            </a:r>
          </a:p>
          <a:p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/>
              <a:t>Angle</a:t>
            </a:r>
            <a:r>
              <a:rPr lang="pl-PL" dirty="0"/>
              <a:t> = 15 </a:t>
            </a:r>
            <a:r>
              <a:rPr lang="pl-PL" dirty="0" err="1"/>
              <a:t>deg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Bending Radius = 22 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Big aperture = 100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aperture = 50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Center of the narrow part aligned wit the center of the wide part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D0F117-0C11-F161-3DAC-3D86FC5CA0AE}"/>
              </a:ext>
            </a:extLst>
          </p:cNvPr>
          <p:cNvSpPr txBox="1"/>
          <p:nvPr/>
        </p:nvSpPr>
        <p:spPr>
          <a:xfrm>
            <a:off x="899592" y="113159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500 primaries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18492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A30763C1-2649-201F-0871-1ED6A58B15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35042E0A-0BEF-229F-8FB6-F67722230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03165"/>
            <a:ext cx="6781800" cy="857250"/>
          </a:xfrm>
        </p:spPr>
        <p:txBody>
          <a:bodyPr/>
          <a:lstStyle/>
          <a:p>
            <a:r>
              <a:rPr lang="en-US" dirty="0"/>
              <a:t>Figure of merit – the muon emittance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6E1E85D-9EA0-B72F-7D41-8B114AF61F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Target meeting 		07</a:t>
            </a:r>
            <a:r>
              <a:rPr lang="en-GB" dirty="0"/>
              <a:t>/</a:t>
            </a:r>
            <a:r>
              <a:rPr lang="en-US" dirty="0"/>
              <a:t>03</a:t>
            </a:r>
            <a:r>
              <a:rPr lang="en-GB" dirty="0"/>
              <a:t>/2024</a:t>
            </a:r>
          </a:p>
        </p:txBody>
      </p:sp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C4FD6FA0-E54A-F3FA-DA9A-C58BF5F7D74A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10344" y="708847"/>
            <a:ext cx="4615852" cy="2360256"/>
          </a:xfrm>
        </p:spPr>
      </p:pic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05B8D7AD-450C-34E3-3B48-9F02AEFFCD14}"/>
              </a:ext>
            </a:extLst>
          </p:cNvPr>
          <p:cNvCxnSpPr>
            <a:cxnSpLocks/>
          </p:cNvCxnSpPr>
          <p:nvPr/>
        </p:nvCxnSpPr>
        <p:spPr>
          <a:xfrm>
            <a:off x="971600" y="1421832"/>
            <a:ext cx="0" cy="536451"/>
          </a:xfrm>
          <a:prstGeom prst="line">
            <a:avLst/>
          </a:prstGeom>
          <a:ln w="57150">
            <a:solidFill>
              <a:srgbClr val="1D76B3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Łącznik prosty 20">
            <a:extLst>
              <a:ext uri="{FF2B5EF4-FFF2-40B4-BE49-F238E27FC236}">
                <a16:creationId xmlns:a16="http://schemas.microsoft.com/office/drawing/2014/main" id="{9FCA8D2A-FAB6-75D5-836C-A0E03AAAD29C}"/>
              </a:ext>
            </a:extLst>
          </p:cNvPr>
          <p:cNvCxnSpPr>
            <a:cxnSpLocks/>
          </p:cNvCxnSpPr>
          <p:nvPr/>
        </p:nvCxnSpPr>
        <p:spPr>
          <a:xfrm>
            <a:off x="3851920" y="2329222"/>
            <a:ext cx="0" cy="458552"/>
          </a:xfrm>
          <a:prstGeom prst="line">
            <a:avLst/>
          </a:prstGeom>
          <a:ln w="57150">
            <a:solidFill>
              <a:srgbClr val="2B9F2B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5043553D-CBA3-A611-97ED-193A8D1F1D14}"/>
              </a:ext>
            </a:extLst>
          </p:cNvPr>
          <p:cNvSpPr txBox="1"/>
          <p:nvPr/>
        </p:nvSpPr>
        <p:spPr>
          <a:xfrm>
            <a:off x="276883" y="3391328"/>
            <a:ext cx="42231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Muons with </a:t>
            </a:r>
            <a:r>
              <a:rPr lang="en-US" sz="1400" i="1" dirty="0"/>
              <a:t>E</a:t>
            </a:r>
            <a:r>
              <a:rPr lang="en-US" sz="1400" i="1" baseline="-25000" dirty="0"/>
              <a:t>k</a:t>
            </a:r>
            <a:r>
              <a:rPr lang="en-US" sz="1400" dirty="0"/>
              <a:t> &gt; 600 MeV basically do not reach the end of the chicane, they are dumped in the chicane walls.</a:t>
            </a:r>
          </a:p>
        </p:txBody>
      </p:sp>
      <p:cxnSp>
        <p:nvCxnSpPr>
          <p:cNvPr id="2" name="Łącznik prosty 20">
            <a:extLst>
              <a:ext uri="{FF2B5EF4-FFF2-40B4-BE49-F238E27FC236}">
                <a16:creationId xmlns:a16="http://schemas.microsoft.com/office/drawing/2014/main" id="{B4625BDA-FCF6-7F15-1DAF-BF06627FF3BE}"/>
              </a:ext>
            </a:extLst>
          </p:cNvPr>
          <p:cNvCxnSpPr>
            <a:cxnSpLocks/>
          </p:cNvCxnSpPr>
          <p:nvPr/>
        </p:nvCxnSpPr>
        <p:spPr>
          <a:xfrm flipH="1">
            <a:off x="2399321" y="1893042"/>
            <a:ext cx="59396" cy="474166"/>
          </a:xfrm>
          <a:prstGeom prst="line">
            <a:avLst/>
          </a:prstGeom>
          <a:ln w="57150">
            <a:solidFill>
              <a:srgbClr val="FF7A04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4" name="Picture 2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0BC8CBD-CE9E-8510-7E1A-A269D6274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827" y="1101776"/>
            <a:ext cx="4153197" cy="311489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709ABB8-C25D-BBD1-E5F5-4229DC7C36D6}"/>
              </a:ext>
            </a:extLst>
          </p:cNvPr>
          <p:cNvCxnSpPr>
            <a:cxnSpLocks/>
          </p:cNvCxnSpPr>
          <p:nvPr/>
        </p:nvCxnSpPr>
        <p:spPr>
          <a:xfrm>
            <a:off x="5110897" y="1150894"/>
            <a:ext cx="541223" cy="8833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000BF18-1196-F9B4-B542-96C7BAB394F3}"/>
              </a:ext>
            </a:extLst>
          </p:cNvPr>
          <p:cNvCxnSpPr/>
          <p:nvPr/>
        </p:nvCxnSpPr>
        <p:spPr>
          <a:xfrm flipH="1">
            <a:off x="2575348" y="1150894"/>
            <a:ext cx="2518831" cy="9361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5E2BD0A-0E06-1FB5-D98F-824DE4EBBEE4}"/>
              </a:ext>
            </a:extLst>
          </p:cNvPr>
          <p:cNvSpPr txBox="1"/>
          <p:nvPr/>
        </p:nvSpPr>
        <p:spPr>
          <a:xfrm>
            <a:off x="4834744" y="609698"/>
            <a:ext cx="3242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In the following slides we will see what’s happening here</a:t>
            </a:r>
            <a:endParaRPr lang="en-CH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0E1A3-BD6D-0E97-BDBD-9304B41F07C7}"/>
              </a:ext>
            </a:extLst>
          </p:cNvPr>
          <p:cNvSpPr txBox="1"/>
          <p:nvPr/>
        </p:nvSpPr>
        <p:spPr>
          <a:xfrm>
            <a:off x="6084168" y="2044042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More statistic to be run before the annual meeting!</a:t>
            </a:r>
          </a:p>
          <a:p>
            <a:r>
              <a:rPr lang="pl-PL" sz="1200" dirty="0"/>
              <a:t>Alternatively, the binning be coarser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3149945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DAE994E-21D5-F9CD-9F02-F974268F1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1924" y="3225873"/>
            <a:ext cx="2827943" cy="1696766"/>
          </a:xfrm>
          <a:prstGeom prst="rect">
            <a:avLst/>
          </a:prstGeom>
        </p:spPr>
      </p:pic>
      <p:pic>
        <p:nvPicPr>
          <p:cNvPr id="7" name="Content Placeholder 6" descr="A screenshot of a graph&#10;&#10;Description automatically generated">
            <a:extLst>
              <a:ext uri="{FF2B5EF4-FFF2-40B4-BE49-F238E27FC236}">
                <a16:creationId xmlns:a16="http://schemas.microsoft.com/office/drawing/2014/main" id="{0848D80D-425C-C714-56E1-CB456EC55BFC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5200123" y="1059582"/>
            <a:ext cx="3837292" cy="305040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0C2B04-5DC4-F98D-A8E4-ABD8D5F11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35D9C09-3FC4-1003-3D7E-D2908902C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3674"/>
            <a:ext cx="6781800" cy="857250"/>
          </a:xfrm>
        </p:spPr>
        <p:txBody>
          <a:bodyPr/>
          <a:lstStyle/>
          <a:p>
            <a:r>
              <a:rPr lang="en-US" dirty="0"/>
              <a:t>Concept 2, beam shape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A8A94-84B7-BF15-F88E-41945CF61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Target meeting 		07</a:t>
            </a:r>
            <a:r>
              <a:rPr lang="en-GB"/>
              <a:t>/</a:t>
            </a:r>
            <a:r>
              <a:rPr lang="en-US"/>
              <a:t>03</a:t>
            </a:r>
            <a:r>
              <a:rPr lang="en-GB"/>
              <a:t>/2024</a:t>
            </a:r>
            <a:endParaRPr lang="en-GB" dirty="0"/>
          </a:p>
        </p:txBody>
      </p:sp>
      <p:pic>
        <p:nvPicPr>
          <p:cNvPr id="15" name="Picture 14" descr="A rainbow colored arrow&#10;&#10;Description automatically generated with medium confidence">
            <a:extLst>
              <a:ext uri="{FF2B5EF4-FFF2-40B4-BE49-F238E27FC236}">
                <a16:creationId xmlns:a16="http://schemas.microsoft.com/office/drawing/2014/main" id="{1B0BA21E-4C34-55F0-B2AF-8A5B39843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4" y="771550"/>
            <a:ext cx="4922065" cy="244900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CACCE3-D07D-82FB-2512-6D0AF93DA5DC}"/>
              </a:ext>
            </a:extLst>
          </p:cNvPr>
          <p:cNvCxnSpPr/>
          <p:nvPr/>
        </p:nvCxnSpPr>
        <p:spPr>
          <a:xfrm>
            <a:off x="1043608" y="1491630"/>
            <a:ext cx="0" cy="576064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A536A0-043C-D9A3-4985-AC0414FC3F7D}"/>
              </a:ext>
            </a:extLst>
          </p:cNvPr>
          <p:cNvCxnSpPr>
            <a:cxnSpLocks/>
          </p:cNvCxnSpPr>
          <p:nvPr/>
        </p:nvCxnSpPr>
        <p:spPr>
          <a:xfrm flipV="1">
            <a:off x="1043608" y="1059582"/>
            <a:ext cx="4392488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818C434-A839-2388-25C0-EEE74C3F1932}"/>
              </a:ext>
            </a:extLst>
          </p:cNvPr>
          <p:cNvSpPr txBox="1"/>
          <p:nvPr/>
        </p:nvSpPr>
        <p:spPr>
          <a:xfrm>
            <a:off x="58075" y="339804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Particles entering the chicane are nicely centered</a:t>
            </a:r>
            <a:r>
              <a:rPr lang="pl-PL" sz="1600" dirty="0"/>
              <a:t>.</a:t>
            </a:r>
            <a:endParaRPr lang="en-CH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3ADEBCF-AA8D-B9D5-8D91-727D93F1121C}"/>
              </a:ext>
            </a:extLst>
          </p:cNvPr>
          <p:cNvCxnSpPr>
            <a:cxnSpLocks/>
          </p:cNvCxnSpPr>
          <p:nvPr/>
        </p:nvCxnSpPr>
        <p:spPr>
          <a:xfrm>
            <a:off x="1043608" y="2067694"/>
            <a:ext cx="4320480" cy="180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BEC9919-6E50-1EF9-2804-8ACCDA345763}"/>
              </a:ext>
            </a:extLst>
          </p:cNvPr>
          <p:cNvSpPr txBox="1"/>
          <p:nvPr/>
        </p:nvSpPr>
        <p:spPr>
          <a:xfrm>
            <a:off x="5009201" y="4387303"/>
            <a:ext cx="295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Momentum spectrum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0B0E5C-02E4-0291-D054-C7190E1CD1F9}"/>
              </a:ext>
            </a:extLst>
          </p:cNvPr>
          <p:cNvSpPr txBox="1"/>
          <p:nvPr/>
        </p:nvSpPr>
        <p:spPr>
          <a:xfrm rot="19640297">
            <a:off x="3978712" y="3949982"/>
            <a:ext cx="1093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latin typeface="Agency FB" panose="020B0503020202020204" pitchFamily="34" charset="0"/>
              </a:rPr>
              <a:t>Out of interest</a:t>
            </a:r>
            <a:endParaRPr lang="en-CH" sz="12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107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848D80D-425C-C714-56E1-CB456EC55BFC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5095936" y="1183582"/>
            <a:ext cx="3933632" cy="3126989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0C2B04-5DC4-F98D-A8E4-ABD8D5F11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35D9C09-3FC4-1003-3D7E-D2908902C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72515"/>
            <a:ext cx="6781800" cy="857250"/>
          </a:xfrm>
        </p:spPr>
        <p:txBody>
          <a:bodyPr/>
          <a:lstStyle/>
          <a:p>
            <a:r>
              <a:rPr lang="en-US" dirty="0"/>
              <a:t>Concept 2, beam shape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A8A94-84B7-BF15-F88E-41945CF61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Target meeting 		07</a:t>
            </a:r>
            <a:r>
              <a:rPr lang="en-GB"/>
              <a:t>/</a:t>
            </a:r>
            <a:r>
              <a:rPr lang="en-US"/>
              <a:t>03</a:t>
            </a:r>
            <a:r>
              <a:rPr lang="en-GB"/>
              <a:t>/2024</a:t>
            </a:r>
            <a:endParaRPr lang="en-GB" dirty="0"/>
          </a:p>
        </p:txBody>
      </p:sp>
      <p:pic>
        <p:nvPicPr>
          <p:cNvPr id="15" name="Picture 14" descr="A rainbow colored arrow&#10;&#10;Description automatically generated with medium confidence">
            <a:extLst>
              <a:ext uri="{FF2B5EF4-FFF2-40B4-BE49-F238E27FC236}">
                <a16:creationId xmlns:a16="http://schemas.microsoft.com/office/drawing/2014/main" id="{1B0BA21E-4C34-55F0-B2AF-8A5B39843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4" y="771550"/>
            <a:ext cx="4922065" cy="244900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CACCE3-D07D-82FB-2512-6D0AF93DA5DC}"/>
              </a:ext>
            </a:extLst>
          </p:cNvPr>
          <p:cNvCxnSpPr>
            <a:cxnSpLocks/>
          </p:cNvCxnSpPr>
          <p:nvPr/>
        </p:nvCxnSpPr>
        <p:spPr>
          <a:xfrm flipH="1">
            <a:off x="2539854" y="1705860"/>
            <a:ext cx="144016" cy="108012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A536A0-043C-D9A3-4985-AC0414FC3F7D}"/>
              </a:ext>
            </a:extLst>
          </p:cNvPr>
          <p:cNvCxnSpPr>
            <a:cxnSpLocks/>
          </p:cNvCxnSpPr>
          <p:nvPr/>
        </p:nvCxnSpPr>
        <p:spPr>
          <a:xfrm flipV="1">
            <a:off x="2683870" y="1172953"/>
            <a:ext cx="2536202" cy="5329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3ADEBCF-AA8D-B9D5-8D91-727D93F1121C}"/>
              </a:ext>
            </a:extLst>
          </p:cNvPr>
          <p:cNvCxnSpPr>
            <a:cxnSpLocks/>
          </p:cNvCxnSpPr>
          <p:nvPr/>
        </p:nvCxnSpPr>
        <p:spPr>
          <a:xfrm>
            <a:off x="2539854" y="2785980"/>
            <a:ext cx="2680218" cy="12821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385956E-A047-5280-0461-87282FBCA2FF}"/>
              </a:ext>
            </a:extLst>
          </p:cNvPr>
          <p:cNvSpPr txBox="1"/>
          <p:nvPr/>
        </p:nvSpPr>
        <p:spPr>
          <a:xfrm>
            <a:off x="-22250" y="3773915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At it was shown before, the transverse emittance of muons in the center of the chicane blows up – here we can see it happens due to the vertical elongation. However, it gets compensated by the end of the chicane.</a:t>
            </a:r>
            <a:endParaRPr lang="en-CH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70E31B-825E-4A91-3ED0-786EE8CF0FEE}"/>
              </a:ext>
            </a:extLst>
          </p:cNvPr>
          <p:cNvSpPr txBox="1"/>
          <p:nvPr/>
        </p:nvSpPr>
        <p:spPr>
          <a:xfrm>
            <a:off x="6440164" y="897471"/>
            <a:ext cx="1830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FWHM 17.7 cm</a:t>
            </a:r>
            <a:endParaRPr lang="en-CH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4012C-5328-CC4D-3336-D20DFF66F543}"/>
              </a:ext>
            </a:extLst>
          </p:cNvPr>
          <p:cNvSpPr txBox="1"/>
          <p:nvPr/>
        </p:nvSpPr>
        <p:spPr>
          <a:xfrm>
            <a:off x="8193835" y="3250695"/>
            <a:ext cx="886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FWHM 16 cm</a:t>
            </a:r>
            <a:endParaRPr lang="en-CH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131541-9578-47AC-62A4-F2885FC222E5}"/>
              </a:ext>
            </a:extLst>
          </p:cNvPr>
          <p:cNvSpPr txBox="1"/>
          <p:nvPr/>
        </p:nvSpPr>
        <p:spPr>
          <a:xfrm>
            <a:off x="5263479" y="4310571"/>
            <a:ext cx="34849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Here we observe all the particles crossing the dashed line </a:t>
            </a:r>
            <a:r>
              <a:rPr lang="pl-PL" sz="1400" b="1" dirty="0"/>
              <a:t>including</a:t>
            </a:r>
            <a:r>
              <a:rPr lang="pl-PL" sz="1400" dirty="0"/>
              <a:t> the ones hitting the magnets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3895040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8C5B765D-6670-D76B-50AE-F8A49ED23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208" y="3013351"/>
            <a:ext cx="3067872" cy="1840724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848D80D-425C-C714-56E1-CB456EC55BFC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rcRect/>
          <a:stretch/>
        </p:blipFill>
        <p:spPr>
          <a:xfrm>
            <a:off x="5178095" y="1127268"/>
            <a:ext cx="3888432" cy="3091058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0C2B04-5DC4-F98D-A8E4-ABD8D5F11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35D9C09-3FC4-1003-3D7E-D2908902C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56191"/>
            <a:ext cx="6781800" cy="857250"/>
          </a:xfrm>
        </p:spPr>
        <p:txBody>
          <a:bodyPr/>
          <a:lstStyle/>
          <a:p>
            <a:r>
              <a:rPr lang="en-US" dirty="0"/>
              <a:t>Concept 2, beam shape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A8A94-84B7-BF15-F88E-41945CF61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Target meeting 		07</a:t>
            </a:r>
            <a:r>
              <a:rPr lang="en-GB" dirty="0"/>
              <a:t>/</a:t>
            </a:r>
            <a:r>
              <a:rPr lang="en-US" dirty="0"/>
              <a:t>03</a:t>
            </a:r>
            <a:r>
              <a:rPr lang="en-GB" dirty="0"/>
              <a:t>/2024</a:t>
            </a:r>
          </a:p>
        </p:txBody>
      </p:sp>
      <p:pic>
        <p:nvPicPr>
          <p:cNvPr id="15" name="Picture 14" descr="A rainbow colored arrow&#10;&#10;Description automatically generated with medium confidence">
            <a:extLst>
              <a:ext uri="{FF2B5EF4-FFF2-40B4-BE49-F238E27FC236}">
                <a16:creationId xmlns:a16="http://schemas.microsoft.com/office/drawing/2014/main" id="{1B0BA21E-4C34-55F0-B2AF-8A5B39843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4" y="561909"/>
            <a:ext cx="4922065" cy="244900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CACCE3-D07D-82FB-2512-6D0AF93DA5DC}"/>
              </a:ext>
            </a:extLst>
          </p:cNvPr>
          <p:cNvCxnSpPr>
            <a:cxnSpLocks/>
          </p:cNvCxnSpPr>
          <p:nvPr/>
        </p:nvCxnSpPr>
        <p:spPr>
          <a:xfrm>
            <a:off x="4067944" y="627534"/>
            <a:ext cx="0" cy="2141681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A536A0-043C-D9A3-4985-AC0414FC3F7D}"/>
              </a:ext>
            </a:extLst>
          </p:cNvPr>
          <p:cNvCxnSpPr>
            <a:cxnSpLocks/>
          </p:cNvCxnSpPr>
          <p:nvPr/>
        </p:nvCxnSpPr>
        <p:spPr>
          <a:xfrm>
            <a:off x="4067944" y="624691"/>
            <a:ext cx="1340906" cy="5121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3ADEBCF-AA8D-B9D5-8D91-727D93F1121C}"/>
              </a:ext>
            </a:extLst>
          </p:cNvPr>
          <p:cNvCxnSpPr>
            <a:cxnSpLocks/>
          </p:cNvCxnSpPr>
          <p:nvPr/>
        </p:nvCxnSpPr>
        <p:spPr>
          <a:xfrm>
            <a:off x="4084381" y="2769215"/>
            <a:ext cx="1307329" cy="12374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8615FB-8D08-ACBF-29F5-3090A2A3E139}"/>
              </a:ext>
            </a:extLst>
          </p:cNvPr>
          <p:cNvCxnSpPr>
            <a:cxnSpLocks/>
          </p:cNvCxnSpPr>
          <p:nvPr/>
        </p:nvCxnSpPr>
        <p:spPr>
          <a:xfrm>
            <a:off x="5964744" y="2966304"/>
            <a:ext cx="1082552" cy="36004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3F7105F-CF56-3FB7-7FD9-3454E7610821}"/>
              </a:ext>
            </a:extLst>
          </p:cNvPr>
          <p:cNvSpPr txBox="1"/>
          <p:nvPr/>
        </p:nvSpPr>
        <p:spPr>
          <a:xfrm>
            <a:off x="30826" y="3219822"/>
            <a:ext cx="20763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spent proton beam exiting the chicane is </a:t>
            </a:r>
            <a:r>
              <a:rPr lang="pl-PL" sz="1400" dirty="0"/>
              <a:t>inclined</a:t>
            </a:r>
            <a:r>
              <a:rPr lang="en-US" sz="1400" dirty="0"/>
              <a:t> slightly down – its center moves down </a:t>
            </a:r>
            <a:r>
              <a:rPr lang="en-US" sz="1400" b="1" dirty="0"/>
              <a:t>in Y by 3</a:t>
            </a:r>
            <a:r>
              <a:rPr lang="pl-PL" sz="1400" b="1" dirty="0"/>
              <a:t>5</a:t>
            </a:r>
            <a:r>
              <a:rPr lang="en-US" sz="1400" b="1" dirty="0"/>
              <a:t> cm </a:t>
            </a:r>
            <a:r>
              <a:rPr lang="en-US" sz="1400" dirty="0"/>
              <a:t>over a distance of </a:t>
            </a:r>
            <a:r>
              <a:rPr lang="en-US" sz="1400" b="1" dirty="0"/>
              <a:t>~5 m in Z</a:t>
            </a:r>
            <a:r>
              <a:rPr lang="en-US" sz="1400" dirty="0"/>
              <a:t>. </a:t>
            </a:r>
            <a:endParaRPr lang="en-CH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80F5AE-5D7C-74CA-7E23-06A7C5ECC919}"/>
              </a:ext>
            </a:extLst>
          </p:cNvPr>
          <p:cNvSpPr txBox="1"/>
          <p:nvPr/>
        </p:nvSpPr>
        <p:spPr>
          <a:xfrm rot="1044043">
            <a:off x="6111992" y="28366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143 cm</a:t>
            </a:r>
            <a:endParaRPr lang="en-CH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AF24A1-DC7D-3B7C-AAEA-55D6BD7A0974}"/>
              </a:ext>
            </a:extLst>
          </p:cNvPr>
          <p:cNvSpPr txBox="1"/>
          <p:nvPr/>
        </p:nvSpPr>
        <p:spPr>
          <a:xfrm>
            <a:off x="5121064" y="4274226"/>
            <a:ext cx="3597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Momentum spectrum of particles only inside the solenoid!</a:t>
            </a:r>
            <a:endParaRPr lang="en-CH" sz="16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BD4619-DCF7-6A6F-8594-A3282FD7B548}"/>
              </a:ext>
            </a:extLst>
          </p:cNvPr>
          <p:cNvSpPr/>
          <p:nvPr/>
        </p:nvSpPr>
        <p:spPr>
          <a:xfrm>
            <a:off x="2699792" y="3196596"/>
            <a:ext cx="2304256" cy="1384995"/>
          </a:xfrm>
          <a:prstGeom prst="rect">
            <a:avLst/>
          </a:prstGeom>
          <a:noFill/>
          <a:ln w="19050">
            <a:solidFill>
              <a:srgbClr val="F640F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F77908F-F4A3-8CD1-49C1-09B1D7C7F698}"/>
              </a:ext>
            </a:extLst>
          </p:cNvPr>
          <p:cNvCxnSpPr/>
          <p:nvPr/>
        </p:nvCxnSpPr>
        <p:spPr>
          <a:xfrm flipH="1">
            <a:off x="5004048" y="3013351"/>
            <a:ext cx="648072" cy="183245"/>
          </a:xfrm>
          <a:prstGeom prst="straightConnector1">
            <a:avLst/>
          </a:prstGeom>
          <a:ln w="9525">
            <a:solidFill>
              <a:srgbClr val="F640F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075630A-CAF1-1034-B156-75F7769CBA68}"/>
              </a:ext>
            </a:extLst>
          </p:cNvPr>
          <p:cNvSpPr txBox="1"/>
          <p:nvPr/>
        </p:nvSpPr>
        <p:spPr>
          <a:xfrm>
            <a:off x="6440164" y="897471"/>
            <a:ext cx="1830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FWHM 19 cm</a:t>
            </a:r>
            <a:endParaRPr lang="en-CH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5BBC29-5520-FA79-BA55-5D413C504F78}"/>
              </a:ext>
            </a:extLst>
          </p:cNvPr>
          <p:cNvSpPr txBox="1"/>
          <p:nvPr/>
        </p:nvSpPr>
        <p:spPr>
          <a:xfrm>
            <a:off x="8270219" y="3456088"/>
            <a:ext cx="886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FWHM 19.2 cm</a:t>
            </a:r>
            <a:endParaRPr lang="en-CH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62D640-8A5D-ACEE-3F87-33FED0700054}"/>
              </a:ext>
            </a:extLst>
          </p:cNvPr>
          <p:cNvSpPr txBox="1"/>
          <p:nvPr/>
        </p:nvSpPr>
        <p:spPr>
          <a:xfrm>
            <a:off x="6972064" y="2393665"/>
            <a:ext cx="1465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~511 kW extracted!</a:t>
            </a:r>
            <a:endParaRPr lang="en-CH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9CBD71-20D2-02AB-A2D0-87C27212B5F1}"/>
              </a:ext>
            </a:extLst>
          </p:cNvPr>
          <p:cNvSpPr txBox="1"/>
          <p:nvPr/>
        </p:nvSpPr>
        <p:spPr>
          <a:xfrm rot="19640297">
            <a:off x="4156246" y="3794613"/>
            <a:ext cx="1093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latin typeface="Agency FB" panose="020B0503020202020204" pitchFamily="34" charset="0"/>
              </a:rPr>
              <a:t>Out of interest</a:t>
            </a:r>
            <a:endParaRPr lang="en-CH" sz="12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224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B74C586-2FA7-D157-C148-9D510570BE8C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121587" y="1286082"/>
            <a:ext cx="4994411" cy="2890961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B7399D-429D-30AF-7289-F689151108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803F8E-03B5-BB4D-915B-DC8EA3B10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206375"/>
            <a:ext cx="8041704" cy="857250"/>
          </a:xfrm>
        </p:spPr>
        <p:txBody>
          <a:bodyPr/>
          <a:lstStyle/>
          <a:p>
            <a:r>
              <a:rPr lang="en-US" dirty="0"/>
              <a:t>Concept 2, energy deposition to the most exposed magnets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BA30BD-D538-A5BF-4215-1E38A742BE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Target meeting 		07</a:t>
            </a:r>
            <a:r>
              <a:rPr lang="en-GB"/>
              <a:t>/</a:t>
            </a:r>
            <a:r>
              <a:rPr lang="en-US"/>
              <a:t>03</a:t>
            </a:r>
            <a:r>
              <a:rPr lang="en-GB"/>
              <a:t>/2024</a:t>
            </a:r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A5C4648-CD47-7E4E-2B38-85B47ED20E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472399"/>
              </p:ext>
            </p:extLst>
          </p:nvPr>
        </p:nvGraphicFramePr>
        <p:xfrm>
          <a:off x="5533256" y="1049823"/>
          <a:ext cx="3312368" cy="364006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29156">
                  <a:extLst>
                    <a:ext uri="{9D8B030D-6E8A-4147-A177-3AD203B41FA5}">
                      <a16:colId xmlns:a16="http://schemas.microsoft.com/office/drawing/2014/main" val="2132080496"/>
                    </a:ext>
                  </a:extLst>
                </a:gridCol>
                <a:gridCol w="1983212">
                  <a:extLst>
                    <a:ext uri="{9D8B030D-6E8A-4147-A177-3AD203B41FA5}">
                      <a16:colId xmlns:a16="http://schemas.microsoft.com/office/drawing/2014/main" val="1715506760"/>
                    </a:ext>
                  </a:extLst>
                </a:gridCol>
              </a:tblGrid>
              <a:tr h="1017871">
                <a:tc>
                  <a:txBody>
                    <a:bodyPr/>
                    <a:lstStyle/>
                    <a:p>
                      <a:r>
                        <a:rPr lang="en-US" dirty="0"/>
                        <a:t>Magnet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Integrated energy deposition [kW]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880187"/>
                  </a:ext>
                </a:extLst>
              </a:tr>
              <a:tr h="374599">
                <a:tc>
                  <a:txBody>
                    <a:bodyPr/>
                    <a:lstStyle/>
                    <a:p>
                      <a:r>
                        <a:rPr lang="en-US" dirty="0"/>
                        <a:t>MagR45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</a:t>
                      </a:r>
                      <a:r>
                        <a:rPr lang="en-US" dirty="0"/>
                        <a:t>.</a:t>
                      </a:r>
                      <a:r>
                        <a:rPr lang="en-CH" dirty="0"/>
                        <a:t>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750479"/>
                  </a:ext>
                </a:extLst>
              </a:tr>
              <a:tr h="374599">
                <a:tc>
                  <a:txBody>
                    <a:bodyPr/>
                    <a:lstStyle/>
                    <a:p>
                      <a:r>
                        <a:rPr lang="en-US" dirty="0"/>
                        <a:t>MagR47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</a:t>
                      </a:r>
                      <a:r>
                        <a:rPr lang="en-US" dirty="0"/>
                        <a:t>.</a:t>
                      </a:r>
                      <a:r>
                        <a:rPr lang="en-CH" dirty="0"/>
                        <a:t>7</a:t>
                      </a:r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820642"/>
                  </a:ext>
                </a:extLst>
              </a:tr>
              <a:tr h="374599">
                <a:tc>
                  <a:txBody>
                    <a:bodyPr/>
                    <a:lstStyle/>
                    <a:p>
                      <a:r>
                        <a:rPr lang="en-US" dirty="0"/>
                        <a:t>MagR49</a:t>
                      </a:r>
                      <a:endParaRPr lang="en-CH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</a:t>
                      </a:r>
                      <a:r>
                        <a:rPr lang="en-US" dirty="0"/>
                        <a:t>.</a:t>
                      </a:r>
                      <a:r>
                        <a:rPr lang="en-CH" dirty="0"/>
                        <a:t>3</a:t>
                      </a:r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591901"/>
                  </a:ext>
                </a:extLst>
              </a:tr>
              <a:tr h="37459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MagR51</a:t>
                      </a:r>
                      <a:endParaRPr lang="en-CH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24.5</a:t>
                      </a:r>
                      <a:endParaRPr lang="en-CH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094916"/>
                  </a:ext>
                </a:extLst>
              </a:tr>
              <a:tr h="374599">
                <a:tc>
                  <a:txBody>
                    <a:bodyPr/>
                    <a:lstStyle/>
                    <a:p>
                      <a:r>
                        <a:rPr lang="en-US" dirty="0"/>
                        <a:t>MagR53</a:t>
                      </a:r>
                      <a:endParaRPr lang="en-CH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8</a:t>
                      </a:r>
                      <a:r>
                        <a:rPr lang="en-US" dirty="0"/>
                        <a:t>.</a:t>
                      </a:r>
                      <a:r>
                        <a:rPr lang="en-CH" dirty="0"/>
                        <a:t>63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90800879"/>
                  </a:ext>
                </a:extLst>
              </a:tr>
              <a:tr h="374599">
                <a:tc>
                  <a:txBody>
                    <a:bodyPr/>
                    <a:lstStyle/>
                    <a:p>
                      <a:r>
                        <a:rPr lang="en-US" dirty="0"/>
                        <a:t>MagR55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</a:t>
                      </a:r>
                      <a:r>
                        <a:rPr lang="en-US" dirty="0"/>
                        <a:t>.</a:t>
                      </a:r>
                      <a:r>
                        <a:rPr lang="en-CH" dirty="0"/>
                        <a:t>5</a:t>
                      </a:r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913032"/>
                  </a:ext>
                </a:extLst>
              </a:tr>
              <a:tr h="374599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46.8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38973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E7CD63E-AFFD-1F59-556A-F8D4179C37B1}"/>
              </a:ext>
            </a:extLst>
          </p:cNvPr>
          <p:cNvSpPr txBox="1"/>
          <p:nvPr/>
        </p:nvSpPr>
        <p:spPr>
          <a:xfrm>
            <a:off x="2052898" y="1451771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R45</a:t>
            </a:r>
            <a:endParaRPr lang="en-CH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68B7CE-409F-EF20-86F6-C2F1D8B7C1EB}"/>
              </a:ext>
            </a:extLst>
          </p:cNvPr>
          <p:cNvSpPr txBox="1"/>
          <p:nvPr/>
        </p:nvSpPr>
        <p:spPr>
          <a:xfrm>
            <a:off x="2123728" y="1925229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R47</a:t>
            </a:r>
            <a:endParaRPr lang="en-CH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F2EE02-91D9-17B6-91B6-9F09E19587A3}"/>
              </a:ext>
            </a:extLst>
          </p:cNvPr>
          <p:cNvSpPr txBox="1"/>
          <p:nvPr/>
        </p:nvSpPr>
        <p:spPr>
          <a:xfrm>
            <a:off x="2567726" y="159376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R49</a:t>
            </a:r>
            <a:endParaRPr lang="en-CH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E20374-7912-1378-81C9-7AA3E12A37B6}"/>
              </a:ext>
            </a:extLst>
          </p:cNvPr>
          <p:cNvSpPr txBox="1"/>
          <p:nvPr/>
        </p:nvSpPr>
        <p:spPr>
          <a:xfrm>
            <a:off x="2350604" y="2552005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R51</a:t>
            </a:r>
            <a:endParaRPr lang="en-CH" sz="14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47180-0187-3EAE-69EC-0AE8F24C3F0E}"/>
              </a:ext>
            </a:extLst>
          </p:cNvPr>
          <p:cNvSpPr txBox="1"/>
          <p:nvPr/>
        </p:nvSpPr>
        <p:spPr>
          <a:xfrm>
            <a:off x="2748899" y="220188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R53</a:t>
            </a:r>
            <a:endParaRPr lang="en-CH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5FFB9F-0521-6EB5-5970-9E08A3F4DA2D}"/>
              </a:ext>
            </a:extLst>
          </p:cNvPr>
          <p:cNvSpPr txBox="1"/>
          <p:nvPr/>
        </p:nvSpPr>
        <p:spPr>
          <a:xfrm>
            <a:off x="2844986" y="2681485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R55</a:t>
            </a:r>
            <a:endParaRPr lang="en-CH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9B4C12-9763-4439-3267-5F6605FEAE8D}"/>
              </a:ext>
            </a:extLst>
          </p:cNvPr>
          <p:cNvSpPr txBox="1"/>
          <p:nvPr/>
        </p:nvSpPr>
        <p:spPr>
          <a:xfrm>
            <a:off x="179512" y="4317024"/>
            <a:ext cx="5353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Possibly, the shape can be fine-tuned to reduce the energy deposition or spread it more evenly between the magnets.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805104659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10835</TotalTime>
  <Words>893</Words>
  <Application>Microsoft Office PowerPoint</Application>
  <PresentationFormat>On-screen Show (16:9)</PresentationFormat>
  <Paragraphs>119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Agency FB</vt:lpstr>
      <vt:lpstr>Arial</vt:lpstr>
      <vt:lpstr>Arial Narrow</vt:lpstr>
      <vt:lpstr>Calibri</vt:lpstr>
      <vt:lpstr>Wingdings</vt:lpstr>
      <vt:lpstr>IMCC - 1</vt:lpstr>
      <vt:lpstr>PowerPoint Presentation</vt:lpstr>
      <vt:lpstr>3 main concepts for the proton extraction</vt:lpstr>
      <vt:lpstr>Concept 2 investigated</vt:lpstr>
      <vt:lpstr>Chicane parameter adjustment</vt:lpstr>
      <vt:lpstr>Figure of merit – the muon emittance</vt:lpstr>
      <vt:lpstr>Concept 2, beam shape</vt:lpstr>
      <vt:lpstr>Concept 2, beam shape</vt:lpstr>
      <vt:lpstr>Concept 2, beam shape</vt:lpstr>
      <vt:lpstr>Concept 2, energy deposition to the most exposed magnets</vt:lpstr>
      <vt:lpstr>Summary</vt:lpstr>
      <vt:lpstr>Backup</vt:lpstr>
      <vt:lpstr>Fitting the field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Jerzy Mikolaj Manczak</cp:lastModifiedBy>
  <cp:revision>269</cp:revision>
  <dcterms:created xsi:type="dcterms:W3CDTF">2021-05-17T12:13:58Z</dcterms:created>
  <dcterms:modified xsi:type="dcterms:W3CDTF">2024-03-07T14:48:53Z</dcterms:modified>
</cp:coreProperties>
</file>