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55" r:id="rId2"/>
    <p:sldId id="356" r:id="rId3"/>
    <p:sldId id="366" r:id="rId4"/>
    <p:sldId id="358" r:id="rId5"/>
    <p:sldId id="359" r:id="rId6"/>
    <p:sldId id="367" r:id="rId7"/>
    <p:sldId id="368" r:id="rId8"/>
    <p:sldId id="361" r:id="rId9"/>
    <p:sldId id="360" r:id="rId10"/>
    <p:sldId id="362" r:id="rId11"/>
    <p:sldId id="363" r:id="rId12"/>
    <p:sldId id="364" r:id="rId13"/>
    <p:sldId id="369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5380" autoAdjust="0"/>
  </p:normalViewPr>
  <p:slideViewPr>
    <p:cSldViewPr snapToGrid="0">
      <p:cViewPr varScale="1">
        <p:scale>
          <a:sx n="90" d="100"/>
          <a:sy n="90" d="100"/>
        </p:scale>
        <p:origin x="4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D04A2-75C2-4C39-9317-87A27E61ECB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5555A-107C-4F7C-B14C-E252CE8ACA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2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332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58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0278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411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526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899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992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007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5555A-107C-4F7C-B14C-E252CE8ACA6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764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de-DE" dirty="0"/>
              <a:t>Fügen Sie auf der Masterfolie ein frei wählbares Bild ein.</a:t>
            </a: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9662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de-DE" sz="1100" noProof="0" dirty="0"/>
              <a:t>KIT – Die Forschungsuniversität in der Helmholtz-Gemeinschaft</a:t>
            </a:r>
            <a:endParaRPr lang="en-US" sz="1100" noProof="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486A875-9103-4865-A4A2-F6DFEEEA2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1" y="479852"/>
            <a:ext cx="2177903" cy="1002890"/>
          </a:xfrm>
          <a:prstGeom prst="rect">
            <a:avLst/>
          </a:prstGeom>
        </p:spPr>
      </p:pic>
      <p:sp>
        <p:nvSpPr>
          <p:cNvPr id="16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Folientitel: Arial 34pt </a:t>
            </a:r>
            <a:r>
              <a:rPr lang="de-DE" dirty="0" err="1"/>
              <a:t>bold</a:t>
            </a:r>
            <a:endParaRPr lang="de-DE" dirty="0"/>
          </a:p>
        </p:txBody>
      </p:sp>
      <p:sp>
        <p:nvSpPr>
          <p:cNvPr id="25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Unterzeile: Arial 24pt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(Auch zweizeilig möglich)</a:t>
            </a:r>
          </a:p>
        </p:txBody>
      </p:sp>
    </p:spTree>
    <p:extLst>
      <p:ext uri="{BB962C8B-B14F-4D97-AF65-F5344CB8AC3E}">
        <p14:creationId xmlns:p14="http://schemas.microsoft.com/office/powerpoint/2010/main" val="288574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6C8B-5663-4BE9-B2CC-BA67A3090BD6}" type="datetime1">
              <a:rPr lang="de-DE" smtClean="0"/>
              <a:t>07.03.2024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de-DE" dirty="0"/>
              <a:t>Fügen Sie ein frei wählbares Bild ein.</a:t>
            </a:r>
          </a:p>
        </p:txBody>
      </p:sp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DA01E035-CC61-DE46-8810-7B336D6CA5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1" b="20781"/>
          <a:stretch/>
        </p:blipFill>
        <p:spPr>
          <a:xfrm>
            <a:off x="0" y="1771495"/>
            <a:ext cx="12191999" cy="440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0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D4FBA-7175-477E-B3A4-65CC6D348FE2}" type="datetime1">
              <a:rPr lang="de-DE" smtClean="0"/>
              <a:t>07.03.2024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de-DE" dirty="0"/>
              <a:t>Fügen Sie ein frei wählbares Bild ein.</a:t>
            </a:r>
          </a:p>
        </p:txBody>
      </p:sp>
    </p:spTree>
    <p:extLst>
      <p:ext uri="{BB962C8B-B14F-4D97-AF65-F5344CB8AC3E}">
        <p14:creationId xmlns:p14="http://schemas.microsoft.com/office/powerpoint/2010/main" val="654815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D339-9A92-473C-89AD-0F780E50B0BF}" type="datetime1">
              <a:rPr lang="de-DE" smtClean="0"/>
              <a:t>07.03.2024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de-DE" dirty="0"/>
              <a:t>Fügen Sie ein frei wählbares Bild ein.</a:t>
            </a:r>
          </a:p>
        </p:txBody>
      </p:sp>
      <p:pic>
        <p:nvPicPr>
          <p:cNvPr id="10" name="Bildplatzhalter 6">
            <a:extLst>
              <a:ext uri="{FF2B5EF4-FFF2-40B4-BE49-F238E27FC236}">
                <a16:creationId xmlns:a16="http://schemas.microsoft.com/office/drawing/2014/main" id="{08EE61D7-51FA-8445-A65A-B10C193BEE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pic>
        <p:nvPicPr>
          <p:cNvPr id="9" name="Bildplatzhalter 6">
            <a:extLst>
              <a:ext uri="{FF2B5EF4-FFF2-40B4-BE49-F238E27FC236}">
                <a16:creationId xmlns:a16="http://schemas.microsoft.com/office/drawing/2014/main" id="{7325B616-A595-4044-B61C-2C83832696E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11637" y="1771495"/>
            <a:ext cx="12191999" cy="455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0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028A-7188-4BA0-9BE7-C16CC69E1260}" type="datetime1">
              <a:rPr lang="de-DE" smtClean="0"/>
              <a:t>07.03.2024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330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6DC2-5240-44B5-8FF0-AE9C9D76A142}" type="datetime1">
              <a:rPr lang="de-DE" smtClean="0"/>
              <a:t>07.03.2024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70B4843-8529-40AC-91D7-1A4BB8DDE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3E0C165-C7BC-4B16-AB2E-841A834FAC6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671849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2B4F-B185-47AC-A061-E3F3FAB57598}" type="datetime1">
              <a:rPr lang="de-DE" smtClean="0"/>
              <a:t>07.03.2024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778151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D34EE-209C-495F-A222-E74AFBEEA17D}" type="datetime1">
              <a:rPr lang="de-DE" smtClean="0"/>
              <a:t>07.03.2024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70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2B9B6-DB44-4C7B-94B9-8D5979F5C432}" type="datetime1">
              <a:rPr lang="de-DE" smtClean="0"/>
              <a:t>07.03.2024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65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_Bildwelt-KIT-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3">
            <a:extLst>
              <a:ext uri="{FF2B5EF4-FFF2-40B4-BE49-F238E27FC236}">
                <a16:creationId xmlns:a16="http://schemas.microsoft.com/office/drawing/2014/main" id="{6C6A0023-0015-9240-95BC-F4252EAD0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18000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13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9662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de-DE" sz="1100" noProof="0" dirty="0"/>
              <a:t>KIT – Die Forschungsuniversität in der Helmholtz-Gemeinschaft</a:t>
            </a:r>
            <a:endParaRPr lang="en-US" sz="1100" noProof="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486A875-9103-4865-A4A2-F6DFEEEA2E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1" y="479852"/>
            <a:ext cx="2177903" cy="1002890"/>
          </a:xfrm>
          <a:prstGeom prst="rect">
            <a:avLst/>
          </a:prstGeom>
        </p:spPr>
      </p:pic>
      <p:sp>
        <p:nvSpPr>
          <p:cNvPr id="16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Folientitel: Arial 34pt </a:t>
            </a:r>
            <a:r>
              <a:rPr lang="de-DE" dirty="0" err="1"/>
              <a:t>bold</a:t>
            </a:r>
            <a:endParaRPr lang="de-DE" dirty="0"/>
          </a:p>
        </p:txBody>
      </p:sp>
      <p:sp>
        <p:nvSpPr>
          <p:cNvPr id="25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Unterzeile: Arial 24pt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(Auch zweizeilig möglich)</a:t>
            </a:r>
          </a:p>
        </p:txBody>
      </p:sp>
    </p:spTree>
    <p:extLst>
      <p:ext uri="{BB962C8B-B14F-4D97-AF65-F5344CB8AC3E}">
        <p14:creationId xmlns:p14="http://schemas.microsoft.com/office/powerpoint/2010/main" val="2410884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191B-4073-482B-887A-44728058D7EC}" type="datetime1">
              <a:rPr lang="de-DE" noProof="0" smtClean="0"/>
              <a:t>07.03.2024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6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923AA-0FB3-46ED-893E-ADEADF33E094}" type="datetime1">
              <a:rPr lang="de-DE" smtClean="0"/>
              <a:t>07.03.2024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de-DE" dirty="0"/>
              <a:t>Fügen Sie auf der Masterfolie ein frei wählbares Bild ein.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B9AB-6FD0-426B-B1D3-FA3C2EFF399D}" type="datetime1">
              <a:rPr lang="de-DE" smtClean="0"/>
              <a:t>07.03.2024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17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9927-6CD7-4ECE-90D1-80404903EA03}" type="datetime1">
              <a:rPr lang="de-DE" smtClean="0"/>
              <a:t>07.03.2024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3A9F242-D790-4DFA-B18A-5FD46952E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FC1F42B-1AB7-43E0-B12C-6C4E8CFDD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13BD71A-31C9-40AD-95EA-C0E510378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CA68E77-8D0B-44BA-AA47-0A2D1AC0F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34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de-DE" dirty="0"/>
              <a:t>Fügen Sie auf der Masterfolie ein frei wählbares Bild ein.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925D-4F22-4EDB-BAE5-EDC707F98785}" type="datetime1">
              <a:rPr lang="de-DE" smtClean="0"/>
              <a:t>07.03.2024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E84E2AC-7CF1-4731-A2BF-A4AB7B7C5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97D3BC94-28A3-4AA5-8A2F-7714C045B6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9E8478C3-F6BC-47F6-A124-46238E6EB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8712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CC43-3634-4185-92D2-9F996836963C}" type="datetime1">
              <a:rPr lang="de-DE" smtClean="0"/>
              <a:t>07.03.2024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de-DE" dirty="0"/>
              <a:t>Fügen Sie ein frei wählbares Bild ein.</a:t>
            </a:r>
          </a:p>
        </p:txBody>
      </p:sp>
    </p:spTree>
    <p:extLst>
      <p:ext uri="{BB962C8B-B14F-4D97-AF65-F5344CB8AC3E}">
        <p14:creationId xmlns:p14="http://schemas.microsoft.com/office/powerpoint/2010/main" val="100258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 für Technologie (KIT)</a:t>
            </a:r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de-DE" sz="1200" smtClean="0"/>
            </a:lvl1pPr>
          </a:lstStyle>
          <a:p>
            <a:fld id="{2A926123-B40D-464E-94CE-3BA2B0D6D667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/>
        </p:nvSpPr>
        <p:spPr>
          <a:xfrm>
            <a:off x="2319809" y="6398210"/>
            <a:ext cx="5548284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Michelle Gensmann – Science Camp Teilchen- und Astroteilchenphysik</a:t>
            </a:r>
          </a:p>
          <a:p>
            <a:endParaRPr lang="de-DE" sz="1200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64425" y="6374077"/>
            <a:ext cx="4326737" cy="53811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 err="1"/>
              <a:t>Netzwerk</a:t>
            </a:r>
            <a:r>
              <a:rPr lang="en-US" altLang="de-DE" sz="1200" dirty="0"/>
              <a:t> </a:t>
            </a:r>
            <a:r>
              <a:rPr lang="en-US" altLang="de-DE" sz="1200" dirty="0" err="1"/>
              <a:t>Teilchenwelt</a:t>
            </a:r>
            <a:endParaRPr lang="en-US" altLang="de-DE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B978990-F548-4DBF-8142-A24718BD92B6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612" y="441464"/>
            <a:ext cx="1448387" cy="666959"/>
          </a:xfrm>
          <a:prstGeom prst="rect">
            <a:avLst/>
          </a:prstGeom>
        </p:spPr>
      </p:pic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8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02">
          <p15:clr>
            <a:srgbClr val="F26B43"/>
          </p15:clr>
        </p15:guide>
        <p15:guide id="3" orient="horz" pos="618">
          <p15:clr>
            <a:srgbClr val="F26B43"/>
          </p15:clr>
        </p15:guide>
        <p15:guide id="4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9218CE-41FD-DFB8-1CE4-35F200CCEF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8483" y="1574266"/>
            <a:ext cx="11366076" cy="1010129"/>
          </a:xfrm>
        </p:spPr>
        <p:txBody>
          <a:bodyPr/>
          <a:lstStyle/>
          <a:p>
            <a:r>
              <a:rPr lang="de-DE" sz="2400" dirty="0"/>
              <a:t>T 88.5</a:t>
            </a:r>
          </a:p>
          <a:p>
            <a:r>
              <a:rPr lang="de-DE" dirty="0"/>
              <a:t>Science Camp Teilchen- und Astroteilchenphysik</a:t>
            </a: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79DA8D-C436-2861-5169-976A2CF8B5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b="0" dirty="0"/>
              <a:t>M. Gauß, </a:t>
            </a:r>
            <a:r>
              <a:rPr lang="de-DE" dirty="0"/>
              <a:t>M. Gensmann</a:t>
            </a:r>
            <a:r>
              <a:rPr lang="de-DE" b="0" dirty="0"/>
              <a:t>, A. </a:t>
            </a:r>
            <a:r>
              <a:rPr lang="de-DE" b="0" dirty="0" err="1"/>
              <a:t>Monsch</a:t>
            </a:r>
            <a:r>
              <a:rPr lang="de-DE" b="0" dirty="0"/>
              <a:t>, C. Quast, G. Quast, L. Schlee</a:t>
            </a:r>
          </a:p>
          <a:p>
            <a:endParaRPr lang="de-DE" b="0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D435255B-6813-41A0-558A-7B755EAD20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8" name="Grafik 17" descr="Ein Bild, das Motor, Wassermühle enthält.&#10;&#10;Automatisch generierte Beschreibung">
            <a:extLst>
              <a:ext uri="{FF2B5EF4-FFF2-40B4-BE49-F238E27FC236}">
                <a16:creationId xmlns:a16="http://schemas.microsoft.com/office/drawing/2014/main" id="{1D248F0B-4E42-D0E4-C5D6-02D7D96649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4" b="6923"/>
          <a:stretch/>
        </p:blipFill>
        <p:spPr>
          <a:xfrm>
            <a:off x="6191521" y="3613576"/>
            <a:ext cx="5869246" cy="2712245"/>
          </a:xfrm>
          <a:prstGeom prst="round1Rect">
            <a:avLst>
              <a:gd name="adj" fmla="val 10117"/>
            </a:avLst>
          </a:prstGeom>
          <a:ln>
            <a:noFill/>
          </a:ln>
          <a:effectLst/>
        </p:spPr>
      </p:pic>
      <p:sp>
        <p:nvSpPr>
          <p:cNvPr id="19" name="Rechteck: obere Ecken, eine abgerundet, eine abgeschnitten 18">
            <a:extLst>
              <a:ext uri="{FF2B5EF4-FFF2-40B4-BE49-F238E27FC236}">
                <a16:creationId xmlns:a16="http://schemas.microsoft.com/office/drawing/2014/main" id="{02324A77-D05B-2D13-91EA-4A31D5A6C9F5}"/>
              </a:ext>
            </a:extLst>
          </p:cNvPr>
          <p:cNvSpPr/>
          <p:nvPr/>
        </p:nvSpPr>
        <p:spPr>
          <a:xfrm flipV="1">
            <a:off x="156308" y="3612271"/>
            <a:ext cx="6096000" cy="2707437"/>
          </a:xfrm>
          <a:prstGeom prst="snipRoundRect">
            <a:avLst>
              <a:gd name="adj1" fmla="val 9122"/>
              <a:gd name="adj2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8783E69-651B-98D7-6E34-57AABD9C1B42}"/>
              </a:ext>
            </a:extLst>
          </p:cNvPr>
          <p:cNvSpPr/>
          <p:nvPr/>
        </p:nvSpPr>
        <p:spPr>
          <a:xfrm>
            <a:off x="4187306" y="3668272"/>
            <a:ext cx="4130003" cy="26028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Ein Bild, das Person, Kleidung, Schuhwerk, Im Haus enthält.&#10;&#10;Automatisch generierte Beschreibung">
            <a:extLst>
              <a:ext uri="{FF2B5EF4-FFF2-40B4-BE49-F238E27FC236}">
                <a16:creationId xmlns:a16="http://schemas.microsoft.com/office/drawing/2014/main" id="{184C1457-DB39-5293-395C-D0FDA95D47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9" b="8906"/>
          <a:stretch/>
        </p:blipFill>
        <p:spPr>
          <a:xfrm>
            <a:off x="4472594" y="3932950"/>
            <a:ext cx="3559425" cy="2066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91389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F8459-C5DA-2E0D-B77A-DD77C4579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4E80FC8-2C9B-A34D-A6C4-31A105477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C74F1D-0E58-5788-2783-999B41775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10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3C2E532-A9BD-90AF-1CB1-89DE40B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Einblick in den Forschungsalltag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235E12-8586-4993-0CBA-EDC9295A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78" y="1571625"/>
            <a:ext cx="2314575" cy="30861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6D8FC5A-2F16-1B10-8BC2-801C4572D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295" y="1571625"/>
            <a:ext cx="2314575" cy="30860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210F857-02BD-F9E3-A75C-5CD4DE1006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71847" y="1571625"/>
            <a:ext cx="2314575" cy="30861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14E3F3F-4FA9-0261-501F-269675A7E7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42299" y="1957387"/>
            <a:ext cx="3086099" cy="23145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9B59BE1-66CD-5C0B-2CC5-2A5367CD9CFD}"/>
              </a:ext>
            </a:extLst>
          </p:cNvPr>
          <p:cNvSpPr/>
          <p:nvPr/>
        </p:nvSpPr>
        <p:spPr>
          <a:xfrm>
            <a:off x="427661" y="5066730"/>
            <a:ext cx="2470408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7A377A50-C522-6F66-929E-C1F0697EFC16}"/>
              </a:ext>
            </a:extLst>
          </p:cNvPr>
          <p:cNvSpPr/>
          <p:nvPr/>
        </p:nvSpPr>
        <p:spPr>
          <a:xfrm>
            <a:off x="9335354" y="5066730"/>
            <a:ext cx="2387559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A7078347-21C1-B0D1-29A9-4E4BBCED6BBB}"/>
              </a:ext>
            </a:extLst>
          </p:cNvPr>
          <p:cNvSpPr/>
          <p:nvPr/>
        </p:nvSpPr>
        <p:spPr>
          <a:xfrm>
            <a:off x="3590380" y="5066729"/>
            <a:ext cx="5011240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94254EF-512F-5F87-2A2D-41CC3C35B561}"/>
              </a:ext>
            </a:extLst>
          </p:cNvPr>
          <p:cNvSpPr txBox="1"/>
          <p:nvPr/>
        </p:nvSpPr>
        <p:spPr>
          <a:xfrm>
            <a:off x="349744" y="5139432"/>
            <a:ext cx="2626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CMS, Belle &amp; Pierre Auger </a:t>
            </a:r>
            <a:r>
              <a:rPr lang="de-DE" b="1" dirty="0" err="1"/>
              <a:t>Masterclasses</a:t>
            </a:r>
            <a:r>
              <a:rPr lang="de-DE" b="1" dirty="0"/>
              <a:t>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C742FE8-0F43-92F2-5761-E35280B652E5}"/>
              </a:ext>
            </a:extLst>
          </p:cNvPr>
          <p:cNvSpPr txBox="1"/>
          <p:nvPr/>
        </p:nvSpPr>
        <p:spPr>
          <a:xfrm>
            <a:off x="3601818" y="5139431"/>
            <a:ext cx="501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Ausflug an den Campus Nord </a:t>
            </a:r>
          </a:p>
          <a:p>
            <a:pPr algn="ctr"/>
            <a:r>
              <a:rPr lang="de-DE" b="1" dirty="0"/>
              <a:t>KARA, KATRIN, FLUTE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9BF90D2-75DD-F53B-A0EB-03A1B51171B8}"/>
              </a:ext>
            </a:extLst>
          </p:cNvPr>
          <p:cNvSpPr txBox="1"/>
          <p:nvPr/>
        </p:nvSpPr>
        <p:spPr>
          <a:xfrm>
            <a:off x="9216014" y="5139431"/>
            <a:ext cx="2626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Campus Süd</a:t>
            </a:r>
          </a:p>
          <a:p>
            <a:pPr algn="ctr"/>
            <a:r>
              <a:rPr lang="de-DE" b="1" dirty="0"/>
              <a:t>Laborführungen</a:t>
            </a:r>
          </a:p>
          <a:p>
            <a:pPr algn="ctr"/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49713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40525-759F-FC38-A9B8-CFC3E6BB8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CC0B3B-9A3F-6046-E378-8DF6CFC5F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44BCE52-C2AE-E0E1-FFB0-255C0E72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11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D63058B-4E13-CB7D-DA5F-DC67D51A3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Feedback der </a:t>
            </a:r>
            <a:r>
              <a:rPr lang="de-DE" dirty="0" err="1"/>
              <a:t>Schüler:innen</a:t>
            </a:r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99F4D74-F202-BD2B-20F1-CF44A9C56095}"/>
              </a:ext>
            </a:extLst>
          </p:cNvPr>
          <p:cNvGrpSpPr/>
          <p:nvPr/>
        </p:nvGrpSpPr>
        <p:grpSpPr>
          <a:xfrm>
            <a:off x="761274" y="3957395"/>
            <a:ext cx="5186989" cy="2333830"/>
            <a:chOff x="1186334" y="2512798"/>
            <a:chExt cx="5090399" cy="233383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AB81C236-F453-0F34-5660-6136D1D4E549}"/>
                </a:ext>
              </a:extLst>
            </p:cNvPr>
            <p:cNvSpPr/>
            <p:nvPr/>
          </p:nvSpPr>
          <p:spPr>
            <a:xfrm>
              <a:off x="1186334" y="2512798"/>
              <a:ext cx="5090399" cy="2333830"/>
            </a:xfrm>
            <a:prstGeom prst="wedgeEllipseCallout">
              <a:avLst>
                <a:gd name="adj1" fmla="val 61744"/>
                <a:gd name="adj2" fmla="val 37963"/>
              </a:avLst>
            </a:prstGeom>
            <a:gradFill flip="none" rotWithShape="1">
              <a:gsLst>
                <a:gs pos="0">
                  <a:srgbClr val="009682">
                    <a:tint val="66000"/>
                    <a:satMod val="160000"/>
                  </a:srgbClr>
                </a:gs>
                <a:gs pos="50000">
                  <a:srgbClr val="009682">
                    <a:tint val="44500"/>
                    <a:satMod val="160000"/>
                  </a:srgbClr>
                </a:gs>
                <a:gs pos="100000">
                  <a:srgbClr val="009682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42DCE19-3DDF-CABA-62A1-DCC84AB9CDB9}"/>
                </a:ext>
              </a:extLst>
            </p:cNvPr>
            <p:cNvSpPr txBox="1"/>
            <p:nvPr/>
          </p:nvSpPr>
          <p:spPr>
            <a:xfrm>
              <a:off x="1481704" y="2877844"/>
              <a:ext cx="449965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Danke, dass ihr dieses Science Camp organisiert habt, ich hatte unglaublich viel </a:t>
              </a:r>
              <a:r>
                <a:rPr lang="de-DE" sz="1600" b="1" dirty="0"/>
                <a:t>Spaß</a:t>
              </a:r>
              <a:r>
                <a:rPr lang="de-DE" sz="1600" dirty="0"/>
                <a:t> und konnte so viele </a:t>
              </a:r>
              <a:r>
                <a:rPr lang="de-DE" sz="1600" b="1" dirty="0"/>
                <a:t>Erfahrungen</a:t>
              </a:r>
              <a:r>
                <a:rPr lang="de-DE" sz="1600" dirty="0"/>
                <a:t> und </a:t>
              </a:r>
              <a:r>
                <a:rPr lang="de-DE" sz="1600" b="1" dirty="0"/>
                <a:t>Wissen</a:t>
              </a:r>
              <a:r>
                <a:rPr lang="de-DE" sz="1600" dirty="0"/>
                <a:t> für mich mitnehmen. Bitte bietet das Programm auch nächsten Sommer an, ich würde mich riesig freuen, </a:t>
              </a:r>
              <a:r>
                <a:rPr lang="de-DE" sz="1600" b="1" dirty="0"/>
                <a:t>nochmal herkommen</a:t>
              </a:r>
              <a:r>
                <a:rPr lang="de-DE" sz="1600" dirty="0"/>
                <a:t> zu dürfen.</a:t>
              </a:r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A34EF9A2-7A62-E56B-AB56-FBDD4C2C97EC}"/>
              </a:ext>
            </a:extLst>
          </p:cNvPr>
          <p:cNvSpPr txBox="1"/>
          <p:nvPr/>
        </p:nvSpPr>
        <p:spPr>
          <a:xfrm>
            <a:off x="7339652" y="3938310"/>
            <a:ext cx="4091074" cy="2031325"/>
          </a:xfrm>
          <a:prstGeom prst="rect">
            <a:avLst/>
          </a:prstGeom>
          <a:noFill/>
          <a:ln w="28575">
            <a:solidFill>
              <a:srgbClr val="009682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Highlights der Teilnehmenden: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Ausflug an den Campus Nord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Workshops &amp; Impulsvorträge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Gemeinsames Kochen und Spielen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r>
              <a:rPr lang="de-DE" dirty="0"/>
              <a:t>     </a:t>
            </a:r>
            <a:r>
              <a:rPr lang="de-DE" b="1" dirty="0"/>
              <a:t>Fazit: Schöne Woche &amp; erneute 	 Teilnahme erwünscht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511883E2-7B0A-FD2B-9ABE-39185DA1322E}"/>
              </a:ext>
            </a:extLst>
          </p:cNvPr>
          <p:cNvGrpSpPr/>
          <p:nvPr/>
        </p:nvGrpSpPr>
        <p:grpSpPr>
          <a:xfrm>
            <a:off x="5107452" y="1508831"/>
            <a:ext cx="4235318" cy="1920169"/>
            <a:chOff x="6983290" y="1371599"/>
            <a:chExt cx="4235318" cy="1920169"/>
          </a:xfrm>
        </p:grpSpPr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084A227C-FC54-DDB0-4C13-845875FBF091}"/>
                </a:ext>
              </a:extLst>
            </p:cNvPr>
            <p:cNvSpPr/>
            <p:nvPr/>
          </p:nvSpPr>
          <p:spPr>
            <a:xfrm>
              <a:off x="6983290" y="1371599"/>
              <a:ext cx="4235318" cy="1920169"/>
            </a:xfrm>
            <a:prstGeom prst="wedgeEllipseCallout">
              <a:avLst>
                <a:gd name="adj1" fmla="val 55184"/>
                <a:gd name="adj2" fmla="val -51517"/>
              </a:avLst>
            </a:prstGeom>
            <a:gradFill flip="none" rotWithShape="1">
              <a:gsLst>
                <a:gs pos="0">
                  <a:srgbClr val="009682">
                    <a:tint val="66000"/>
                    <a:satMod val="160000"/>
                  </a:srgbClr>
                </a:gs>
                <a:gs pos="50000">
                  <a:srgbClr val="009682">
                    <a:tint val="44500"/>
                    <a:satMod val="160000"/>
                  </a:srgbClr>
                </a:gs>
                <a:gs pos="100000">
                  <a:srgbClr val="009682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061F9B4-7571-5778-F102-57C7640515FF}"/>
                </a:ext>
              </a:extLst>
            </p:cNvPr>
            <p:cNvSpPr txBox="1"/>
            <p:nvPr/>
          </p:nvSpPr>
          <p:spPr>
            <a:xfrm>
              <a:off x="7036164" y="1761056"/>
              <a:ext cx="41295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Es war gut, dass wir einen </a:t>
              </a:r>
              <a:r>
                <a:rPr lang="de-DE" sz="1600" b="1" dirty="0"/>
                <a:t>Einblick in verschiedene Bereiche</a:t>
              </a:r>
              <a:r>
                <a:rPr lang="de-DE" sz="1600" dirty="0"/>
                <a:t> bekommen haben und das Programm zwischen Vorträgen, selbst arbeiten und sozialer Interaktion mit z.B. Physikstudis variiert hat.</a:t>
              </a:r>
            </a:p>
          </p:txBody>
        </p:sp>
      </p:grp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689907F0-6F93-5C80-2B8A-20AC897051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27301" y="5261298"/>
            <a:ext cx="375289" cy="175740"/>
          </a:xfrm>
          <a:prstGeom prst="bentConnector3">
            <a:avLst>
              <a:gd name="adj1" fmla="val 97542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Grafik 26">
            <a:extLst>
              <a:ext uri="{FF2B5EF4-FFF2-40B4-BE49-F238E27FC236}">
                <a16:creationId xmlns:a16="http://schemas.microsoft.com/office/drawing/2014/main" id="{EB645A77-2E1C-8DC1-12DE-05D0B39389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6" b="5182"/>
          <a:stretch/>
        </p:blipFill>
        <p:spPr>
          <a:xfrm>
            <a:off x="836313" y="1658054"/>
            <a:ext cx="3534082" cy="2035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43265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CAC41-0A77-E65E-965E-CFEC9BC49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0E42E1B-E081-C483-06E9-32F181B9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18CD5D8-1B69-8DA7-9E6B-1DA0FE58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12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47A29AE-E34E-6B1D-0609-DA44055B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Erfahrungen aus organisatorischer Sicht</a:t>
            </a:r>
          </a:p>
        </p:txBody>
      </p:sp>
      <p:pic>
        <p:nvPicPr>
          <p:cNvPr id="8" name="Grafik 7" descr="Ein Bild, das Text, Wand, Whiteboard, Person enthält.&#10;&#10;Automatisch generierte Beschreibung">
            <a:extLst>
              <a:ext uri="{FF2B5EF4-FFF2-40B4-BE49-F238E27FC236}">
                <a16:creationId xmlns:a16="http://schemas.microsoft.com/office/drawing/2014/main" id="{B7ECC967-565E-D368-29EB-A4B210C11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7" t="10036" r="5758"/>
          <a:stretch/>
        </p:blipFill>
        <p:spPr>
          <a:xfrm rot="5400000">
            <a:off x="226936" y="1859397"/>
            <a:ext cx="3077322" cy="28852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Grafik 11" descr="Ein Bild, das Im Haus, Text, Computer, Wand enthält.&#10;&#10;Automatisch generierte Beschreibung">
            <a:extLst>
              <a:ext uri="{FF2B5EF4-FFF2-40B4-BE49-F238E27FC236}">
                <a16:creationId xmlns:a16="http://schemas.microsoft.com/office/drawing/2014/main" id="{9D00BA66-9699-33A7-3230-F21B61AD01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0" r="11248"/>
          <a:stretch/>
        </p:blipFill>
        <p:spPr>
          <a:xfrm rot="5400000">
            <a:off x="8887741" y="1875109"/>
            <a:ext cx="3077322" cy="28852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9384F836-E776-6883-F940-29E52C323D7F}"/>
              </a:ext>
            </a:extLst>
          </p:cNvPr>
          <p:cNvSpPr/>
          <p:nvPr/>
        </p:nvSpPr>
        <p:spPr>
          <a:xfrm>
            <a:off x="3482923" y="2385663"/>
            <a:ext cx="5226149" cy="3077323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968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3CF93FA-E152-14FE-EE96-38575FE71ABA}"/>
              </a:ext>
            </a:extLst>
          </p:cNvPr>
          <p:cNvSpPr txBox="1"/>
          <p:nvPr/>
        </p:nvSpPr>
        <p:spPr>
          <a:xfrm>
            <a:off x="3482924" y="2493163"/>
            <a:ext cx="52261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Hoher personeller Aufwand hilfreich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Workshops &amp; Abschlusspräsentationen erfordern viel Zeit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Stetiger Zugang zu Hardware und Räumlichkeiten muss gewährleistet sein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Unterstützung durch </a:t>
            </a:r>
            <a:r>
              <a:rPr lang="de-DE" dirty="0" err="1"/>
              <a:t>Professor:innen</a:t>
            </a:r>
            <a:r>
              <a:rPr lang="de-DE" dirty="0"/>
              <a:t> sinnvoll</a:t>
            </a:r>
          </a:p>
          <a:p>
            <a:endParaRPr lang="de-DE" dirty="0"/>
          </a:p>
          <a:p>
            <a:endParaRPr lang="de-DE" b="1" dirty="0"/>
          </a:p>
          <a:p>
            <a:pPr algn="ctr"/>
            <a:r>
              <a:rPr lang="de-DE" b="1" dirty="0"/>
              <a:t>Durchführung des Science Camps standortunabhängig möglich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29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4DF22-4EE4-4530-12CA-7350DABDF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144C7E4-866D-3D97-338E-74F6ED811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E6360C-3403-2426-A897-A4BD4E988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13</a:t>
            </a:fld>
            <a:endParaRPr lang="de-DE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A3545B1-7CB6-3284-6E74-B1400FEECEFB}"/>
              </a:ext>
            </a:extLst>
          </p:cNvPr>
          <p:cNvGrpSpPr/>
          <p:nvPr/>
        </p:nvGrpSpPr>
        <p:grpSpPr>
          <a:xfrm>
            <a:off x="8002560" y="2442410"/>
            <a:ext cx="3680101" cy="1973180"/>
            <a:chOff x="9476111" y="3503554"/>
            <a:chExt cx="7654404" cy="1973180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13A09136-13C9-5CA6-318D-3765A5D96022}"/>
                </a:ext>
              </a:extLst>
            </p:cNvPr>
            <p:cNvSpPr/>
            <p:nvPr/>
          </p:nvSpPr>
          <p:spPr>
            <a:xfrm>
              <a:off x="9476111" y="3503554"/>
              <a:ext cx="7654404" cy="1973180"/>
            </a:xfrm>
            <a:prstGeom prst="roundRect">
              <a:avLst/>
            </a:prstGeom>
            <a:gradFill flip="none" rotWithShape="1">
              <a:gsLst>
                <a:gs pos="0">
                  <a:srgbClr val="009682">
                    <a:tint val="66000"/>
                    <a:satMod val="160000"/>
                  </a:srgbClr>
                </a:gs>
                <a:gs pos="50000">
                  <a:srgbClr val="009682">
                    <a:tint val="44500"/>
                    <a:satMod val="160000"/>
                  </a:srgbClr>
                </a:gs>
                <a:gs pos="100000">
                  <a:srgbClr val="009682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968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7E98D335-5C4A-BC67-36E3-7CCD2F6382F3}"/>
                </a:ext>
              </a:extLst>
            </p:cNvPr>
            <p:cNvSpPr txBox="1"/>
            <p:nvPr/>
          </p:nvSpPr>
          <p:spPr>
            <a:xfrm>
              <a:off x="9651290" y="3726581"/>
              <a:ext cx="730405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b="1" dirty="0"/>
                <a:t>Das Science Camp Physik wird im August 2024 erneut stattfinden!</a:t>
              </a:r>
            </a:p>
          </p:txBody>
        </p:sp>
      </p:grpSp>
      <p:pic>
        <p:nvPicPr>
          <p:cNvPr id="7" name="Grafik 6" descr="Ein Bild, das Person, Kleidung, Schuhwerk, Im Haus enthält.&#10;&#10;Automatisch generierte Beschreibung">
            <a:extLst>
              <a:ext uri="{FF2B5EF4-FFF2-40B4-BE49-F238E27FC236}">
                <a16:creationId xmlns:a16="http://schemas.microsoft.com/office/drawing/2014/main" id="{6F9C9750-C4EE-DEFB-494E-C9E3DBFDF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7" y="968546"/>
            <a:ext cx="6264439" cy="4698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4750EDD-3327-D04B-FEBA-8C5D2ACDFB74}"/>
              </a:ext>
            </a:extLst>
          </p:cNvPr>
          <p:cNvGrpSpPr/>
          <p:nvPr/>
        </p:nvGrpSpPr>
        <p:grpSpPr>
          <a:xfrm rot="21253473">
            <a:off x="1994795" y="757991"/>
            <a:ext cx="3297347" cy="421107"/>
            <a:chOff x="9651290" y="6023724"/>
            <a:chExt cx="7304050" cy="1973180"/>
          </a:xfrm>
          <a:solidFill>
            <a:schemeClr val="bg1">
              <a:lumMod val="95000"/>
            </a:schemeClr>
          </a:solidFill>
        </p:grpSpPr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2CAA99AE-8A7D-F0ED-C88B-0FF2470D8F3B}"/>
                </a:ext>
              </a:extLst>
            </p:cNvPr>
            <p:cNvSpPr/>
            <p:nvPr/>
          </p:nvSpPr>
          <p:spPr>
            <a:xfrm>
              <a:off x="9651290" y="6023724"/>
              <a:ext cx="7304050" cy="1973180"/>
            </a:xfrm>
            <a:prstGeom prst="roundRect">
              <a:avLst/>
            </a:prstGeom>
            <a:grpFill/>
            <a:ln w="19050">
              <a:solidFill>
                <a:srgbClr val="009682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1306CB9-BC4C-12AA-59DE-998D82FD82B9}"/>
                </a:ext>
              </a:extLst>
            </p:cNvPr>
            <p:cNvSpPr txBox="1"/>
            <p:nvPr/>
          </p:nvSpPr>
          <p:spPr>
            <a:xfrm>
              <a:off x="9651290" y="6023724"/>
              <a:ext cx="7304050" cy="173057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Voller Erfolg im letzten Jahr!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717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, Screenshot, Design enthält.&#10;&#10;Automatisch generierte Beschreibung">
            <a:extLst>
              <a:ext uri="{FF2B5EF4-FFF2-40B4-BE49-F238E27FC236}">
                <a16:creationId xmlns:a16="http://schemas.microsoft.com/office/drawing/2014/main" id="{659482C3-B79B-DA56-C756-31B6EDF28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77" y="1529312"/>
            <a:ext cx="7302915" cy="430991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9E2D68-DEB7-418E-98C2-7087DA746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5A5DF71-6FC0-31FA-EC51-2B40E387B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2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8109BA5-4EA9-288E-91A5-5C4D5CA19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des Programms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9CCB033-103C-B68B-6702-30FC0071DB8D}"/>
              </a:ext>
            </a:extLst>
          </p:cNvPr>
          <p:cNvSpPr/>
          <p:nvPr/>
        </p:nvSpPr>
        <p:spPr>
          <a:xfrm>
            <a:off x="288000" y="1553375"/>
            <a:ext cx="7228392" cy="13347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DD5264A-00FB-CE94-C660-62724D3BD54C}"/>
              </a:ext>
            </a:extLst>
          </p:cNvPr>
          <p:cNvSpPr/>
          <p:nvPr/>
        </p:nvSpPr>
        <p:spPr>
          <a:xfrm>
            <a:off x="8064104" y="1553375"/>
            <a:ext cx="3730076" cy="4273138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968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5125EF0-4114-9ECD-0B75-CF2AA985EEFA}"/>
              </a:ext>
            </a:extLst>
          </p:cNvPr>
          <p:cNvSpPr txBox="1"/>
          <p:nvPr/>
        </p:nvSpPr>
        <p:spPr>
          <a:xfrm>
            <a:off x="8066523" y="1553375"/>
            <a:ext cx="38647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Wissen aus den Bereichen (Astro-)Teilchenphysik vermitteln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Experimentieren in Workshops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Ergebnisse darstellen und präsentieren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Forschungsalltag erleben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Austausch mit Gleichgesinnten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Netzwerk aufbauen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algn="ctr"/>
            <a:r>
              <a:rPr lang="de-DE" dirty="0"/>
              <a:t>      Spaß und Neugier an    physikalischen Fragestellungen stärken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0CE57E24-2B4E-BBCC-4CBB-2CDC7DD9E5DB}"/>
              </a:ext>
            </a:extLst>
          </p:cNvPr>
          <p:cNvCxnSpPr/>
          <p:nvPr/>
        </p:nvCxnSpPr>
        <p:spPr>
          <a:xfrm>
            <a:off x="8600177" y="4463383"/>
            <a:ext cx="4079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8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F01C8-A8E6-936E-9AD7-1ED0C4EA8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reenshot, Design enthält.&#10;&#10;Automatisch generierte Beschreibung">
            <a:extLst>
              <a:ext uri="{FF2B5EF4-FFF2-40B4-BE49-F238E27FC236}">
                <a16:creationId xmlns:a16="http://schemas.microsoft.com/office/drawing/2014/main" id="{415AFC65-D806-4B00-5401-49CE58621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16" y="1516596"/>
            <a:ext cx="7302915" cy="430991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EF1E13-7BC9-106E-704C-0F403E1DD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87C0B27-01B5-C5AD-1D06-9DB8BCACD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3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C64ACA-7E85-B294-97F6-318A7A811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Organisation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0FD46ED-528E-C600-A280-D79E5D1DF17B}"/>
              </a:ext>
            </a:extLst>
          </p:cNvPr>
          <p:cNvSpPr/>
          <p:nvPr/>
        </p:nvSpPr>
        <p:spPr>
          <a:xfrm>
            <a:off x="288000" y="2880370"/>
            <a:ext cx="7284148" cy="29461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ADCEC0C-4EFD-95B9-37F6-414F8DFD034B}"/>
              </a:ext>
            </a:extLst>
          </p:cNvPr>
          <p:cNvSpPr/>
          <p:nvPr/>
        </p:nvSpPr>
        <p:spPr>
          <a:xfrm>
            <a:off x="8441473" y="1458589"/>
            <a:ext cx="3355125" cy="4462709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968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4A2FC15-9D3E-FC89-70AB-A5802065FD02}"/>
              </a:ext>
            </a:extLst>
          </p:cNvPr>
          <p:cNvSpPr txBox="1"/>
          <p:nvPr/>
        </p:nvSpPr>
        <p:spPr>
          <a:xfrm>
            <a:off x="8441473" y="1458589"/>
            <a:ext cx="34666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Organisation: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ZML: Michael Gauß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ETP: Prof. Günter Quast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3 Hiwis (Physikstudierende)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r>
              <a:rPr lang="de-DE" b="1" dirty="0"/>
              <a:t>Umsetzung:</a:t>
            </a:r>
          </a:p>
          <a:p>
            <a:r>
              <a:rPr lang="de-DE" dirty="0"/>
              <a:t>Breites Netzwerk aus Studierenden, </a:t>
            </a:r>
            <a:r>
              <a:rPr lang="de-DE" dirty="0" err="1"/>
              <a:t>Professor:innen</a:t>
            </a:r>
            <a:r>
              <a:rPr lang="de-DE" dirty="0"/>
              <a:t>, </a:t>
            </a:r>
            <a:r>
              <a:rPr lang="de-DE" dirty="0" err="1"/>
              <a:t>Doktorand:innen</a:t>
            </a:r>
            <a:r>
              <a:rPr lang="de-DE" dirty="0"/>
              <a:t>, </a:t>
            </a:r>
            <a:r>
              <a:rPr lang="de-DE" dirty="0" err="1"/>
              <a:t>wissenschaftl</a:t>
            </a:r>
            <a:r>
              <a:rPr lang="de-DE" dirty="0"/>
              <a:t>. Angestellten</a:t>
            </a:r>
          </a:p>
          <a:p>
            <a:endParaRPr lang="de-DE" dirty="0"/>
          </a:p>
          <a:p>
            <a:r>
              <a:rPr lang="de-DE" b="1" dirty="0"/>
              <a:t>Finanzierung: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Teilnahmegebühren (30€ pro Person)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KCETA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Netzwerk Teilchenwelt</a:t>
            </a:r>
          </a:p>
        </p:txBody>
      </p:sp>
    </p:spTree>
    <p:extLst>
      <p:ext uri="{BB962C8B-B14F-4D97-AF65-F5344CB8AC3E}">
        <p14:creationId xmlns:p14="http://schemas.microsoft.com/office/powerpoint/2010/main" val="360539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C4625-BAB9-DAEE-6923-1C1759819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815B9E49-B5FB-8281-7870-EE1FB1E07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668" y="1320413"/>
            <a:ext cx="7840953" cy="4695320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99867C6-A716-5076-69D3-B21967AEA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BD0827-6BF1-7732-99CC-5ECCAA0DA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4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03A3D7B-4B6A-8299-4B89-DD7CC4DD5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Zeitlicher Ablauf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9A70557-3830-27AF-1FEB-7226BCD0842E}"/>
              </a:ext>
            </a:extLst>
          </p:cNvPr>
          <p:cNvSpPr txBox="1"/>
          <p:nvPr/>
        </p:nvSpPr>
        <p:spPr>
          <a:xfrm>
            <a:off x="390525" y="1895475"/>
            <a:ext cx="36385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Aufbau des Science Camps: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Eigenständiges Arbeiten in Workshops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Soziales Miteinander stärken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Forschungsalltag von </a:t>
            </a:r>
            <a:r>
              <a:rPr lang="de-DE" dirty="0" err="1"/>
              <a:t>Physiker:innen</a:t>
            </a:r>
            <a:r>
              <a:rPr lang="de-DE" dirty="0"/>
              <a:t> kennenlernen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15AA8D4-AA6B-85AB-1C42-3B79EB8D28BE}"/>
              </a:ext>
            </a:extLst>
          </p:cNvPr>
          <p:cNvGrpSpPr/>
          <p:nvPr/>
        </p:nvGrpSpPr>
        <p:grpSpPr>
          <a:xfrm>
            <a:off x="712108" y="1934960"/>
            <a:ext cx="11241847" cy="3316317"/>
            <a:chOff x="712108" y="1941317"/>
            <a:chExt cx="11241847" cy="3316317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EF60F62-4AA0-225B-5795-A32E3D85F24B}"/>
                </a:ext>
              </a:extLst>
            </p:cNvPr>
            <p:cNvSpPr/>
            <p:nvPr/>
          </p:nvSpPr>
          <p:spPr>
            <a:xfrm>
              <a:off x="712108" y="2423602"/>
              <a:ext cx="2829668" cy="6858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2670EC8-9CD5-0B1A-3244-F82ADB553697}"/>
                </a:ext>
              </a:extLst>
            </p:cNvPr>
            <p:cNvSpPr/>
            <p:nvPr/>
          </p:nvSpPr>
          <p:spPr>
            <a:xfrm>
              <a:off x="4204912" y="4664720"/>
              <a:ext cx="1549169" cy="5929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E1EFD512-985F-C65A-8D3D-58AFA705E74A}"/>
                </a:ext>
              </a:extLst>
            </p:cNvPr>
            <p:cNvSpPr/>
            <p:nvPr/>
          </p:nvSpPr>
          <p:spPr>
            <a:xfrm>
              <a:off x="5749262" y="3736798"/>
              <a:ext cx="1525812" cy="150071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96119385-3A24-EBCF-638B-4BF76941366C}"/>
                </a:ext>
              </a:extLst>
            </p:cNvPr>
            <p:cNvSpPr/>
            <p:nvPr/>
          </p:nvSpPr>
          <p:spPr>
            <a:xfrm>
              <a:off x="7254338" y="1941317"/>
              <a:ext cx="1619941" cy="15006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0800320-F4FF-30D0-C912-64B00A27246F}"/>
                </a:ext>
              </a:extLst>
            </p:cNvPr>
            <p:cNvSpPr/>
            <p:nvPr/>
          </p:nvSpPr>
          <p:spPr>
            <a:xfrm>
              <a:off x="8850627" y="4263447"/>
              <a:ext cx="1544857" cy="9809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475CADA-835C-D2C6-EFE0-952724E270C5}"/>
                </a:ext>
              </a:extLst>
            </p:cNvPr>
            <p:cNvSpPr/>
            <p:nvPr/>
          </p:nvSpPr>
          <p:spPr>
            <a:xfrm>
              <a:off x="10383117" y="1945037"/>
              <a:ext cx="1570838" cy="15006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56DB7F44-56B9-8DD5-51F8-7F5214955689}"/>
                </a:ext>
              </a:extLst>
            </p:cNvPr>
            <p:cNvSpPr/>
            <p:nvPr/>
          </p:nvSpPr>
          <p:spPr>
            <a:xfrm>
              <a:off x="10382852" y="3743820"/>
              <a:ext cx="1571103" cy="9208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E981840-86A8-FAD2-A295-65D8AD6CBDC7}"/>
              </a:ext>
            </a:extLst>
          </p:cNvPr>
          <p:cNvGrpSpPr/>
          <p:nvPr/>
        </p:nvGrpSpPr>
        <p:grpSpPr>
          <a:xfrm>
            <a:off x="712107" y="1934960"/>
            <a:ext cx="9683377" cy="3303932"/>
            <a:chOff x="712107" y="1934960"/>
            <a:chExt cx="9683377" cy="3303932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05D14AC4-C4FF-9263-5529-AF995957669B}"/>
                </a:ext>
              </a:extLst>
            </p:cNvPr>
            <p:cNvSpPr/>
            <p:nvPr/>
          </p:nvSpPr>
          <p:spPr>
            <a:xfrm>
              <a:off x="712107" y="3835901"/>
              <a:ext cx="3069615" cy="571979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68DBFF0-3C6A-55DE-5971-C0EE546B0748}"/>
                </a:ext>
              </a:extLst>
            </p:cNvPr>
            <p:cNvSpPr/>
            <p:nvPr/>
          </p:nvSpPr>
          <p:spPr>
            <a:xfrm>
              <a:off x="4220780" y="2794633"/>
              <a:ext cx="1529269" cy="636355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E40F45E6-C81B-3733-F729-A8A7E17F33A7}"/>
                </a:ext>
              </a:extLst>
            </p:cNvPr>
            <p:cNvSpPr/>
            <p:nvPr/>
          </p:nvSpPr>
          <p:spPr>
            <a:xfrm>
              <a:off x="4204912" y="3710319"/>
              <a:ext cx="1549170" cy="54173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70C0"/>
                </a:solidFill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BD1FA34-2EC5-35CC-1393-BA7B923BD88C}"/>
                </a:ext>
              </a:extLst>
            </p:cNvPr>
            <p:cNvSpPr/>
            <p:nvPr/>
          </p:nvSpPr>
          <p:spPr>
            <a:xfrm>
              <a:off x="5733024" y="1934960"/>
              <a:ext cx="1509477" cy="150062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4618269-C921-0C38-82CD-988EC499FAEF}"/>
                </a:ext>
              </a:extLst>
            </p:cNvPr>
            <p:cNvSpPr/>
            <p:nvPr/>
          </p:nvSpPr>
          <p:spPr>
            <a:xfrm>
              <a:off x="7275420" y="3738268"/>
              <a:ext cx="1571102" cy="150062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69CD868E-C691-5D8D-D4AC-3C0AC1199521}"/>
                </a:ext>
              </a:extLst>
            </p:cNvPr>
            <p:cNvSpPr/>
            <p:nvPr/>
          </p:nvSpPr>
          <p:spPr>
            <a:xfrm>
              <a:off x="8866305" y="1942959"/>
              <a:ext cx="1529179" cy="1479179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5108C02A-C208-186D-14DD-24BC695C2ACF}"/>
                </a:ext>
              </a:extLst>
            </p:cNvPr>
            <p:cNvSpPr/>
            <p:nvPr/>
          </p:nvSpPr>
          <p:spPr>
            <a:xfrm>
              <a:off x="8876211" y="3738268"/>
              <a:ext cx="1519273" cy="52791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BC16775F-6655-44E7-343B-95892A9CA966}"/>
              </a:ext>
            </a:extLst>
          </p:cNvPr>
          <p:cNvGrpSpPr/>
          <p:nvPr/>
        </p:nvGrpSpPr>
        <p:grpSpPr>
          <a:xfrm>
            <a:off x="712106" y="1934961"/>
            <a:ext cx="9663567" cy="4042895"/>
            <a:chOff x="712106" y="1934961"/>
            <a:chExt cx="9663567" cy="4042895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0466A460-73E6-0734-939A-9C1D4C027F74}"/>
                </a:ext>
              </a:extLst>
            </p:cNvPr>
            <p:cNvSpPr/>
            <p:nvPr/>
          </p:nvSpPr>
          <p:spPr>
            <a:xfrm>
              <a:off x="4204912" y="1934961"/>
              <a:ext cx="1533300" cy="852521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20815C54-F42C-840D-809F-51D46E364DE8}"/>
                </a:ext>
              </a:extLst>
            </p:cNvPr>
            <p:cNvSpPr/>
            <p:nvPr/>
          </p:nvSpPr>
          <p:spPr>
            <a:xfrm>
              <a:off x="4204913" y="4252053"/>
              <a:ext cx="1528738" cy="368433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E2CC8C9-09B7-7C02-5A68-80C2609ADC20}"/>
                </a:ext>
              </a:extLst>
            </p:cNvPr>
            <p:cNvSpPr/>
            <p:nvPr/>
          </p:nvSpPr>
          <p:spPr>
            <a:xfrm>
              <a:off x="4204912" y="5487816"/>
              <a:ext cx="1528112" cy="49004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E1F9FC63-4C42-4692-F07E-793764572014}"/>
                </a:ext>
              </a:extLst>
            </p:cNvPr>
            <p:cNvSpPr/>
            <p:nvPr/>
          </p:nvSpPr>
          <p:spPr>
            <a:xfrm>
              <a:off x="8866305" y="5481617"/>
              <a:ext cx="1509368" cy="49004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32B8FBCB-D46A-DFA5-351D-E8941B81C128}"/>
                </a:ext>
              </a:extLst>
            </p:cNvPr>
            <p:cNvSpPr/>
            <p:nvPr/>
          </p:nvSpPr>
          <p:spPr>
            <a:xfrm>
              <a:off x="712106" y="3301200"/>
              <a:ext cx="3069615" cy="336902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5946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A3E58-2E4C-F4BD-26CB-CB184AB2B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DA63C61-D5B2-2522-C6F1-818F258F2CDF}"/>
              </a:ext>
            </a:extLst>
          </p:cNvPr>
          <p:cNvGrpSpPr/>
          <p:nvPr/>
        </p:nvGrpSpPr>
        <p:grpSpPr>
          <a:xfrm>
            <a:off x="6161961" y="1946129"/>
            <a:ext cx="2667713" cy="2160001"/>
            <a:chOff x="3340018" y="1946129"/>
            <a:chExt cx="2667713" cy="2160001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589D1858-7DE7-B3A2-3C2A-97778B3C9975}"/>
                </a:ext>
              </a:extLst>
            </p:cNvPr>
            <p:cNvSpPr/>
            <p:nvPr/>
          </p:nvSpPr>
          <p:spPr>
            <a:xfrm>
              <a:off x="3340019" y="1946129"/>
              <a:ext cx="2531076" cy="21600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B101DA69-1D26-B5DA-B78A-16F19DECEA69}"/>
                </a:ext>
              </a:extLst>
            </p:cNvPr>
            <p:cNvSpPr txBox="1"/>
            <p:nvPr/>
          </p:nvSpPr>
          <p:spPr>
            <a:xfrm>
              <a:off x="3340018" y="1946129"/>
              <a:ext cx="266771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Python </a:t>
              </a:r>
              <a:r>
                <a:rPr lang="de-DE" dirty="0" err="1"/>
                <a:t>Grundkenntnise</a:t>
              </a:r>
              <a:r>
                <a:rPr lang="de-DE" dirty="0"/>
                <a:t> vermitteln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Higgs Suche in CERN </a:t>
              </a:r>
              <a:r>
                <a:rPr lang="de-DE" dirty="0" err="1"/>
                <a:t>openData</a:t>
              </a:r>
              <a:endParaRPr lang="de-DE" dirty="0"/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14689C1-9491-1506-C5C8-47CA9BD9CC15}"/>
              </a:ext>
            </a:extLst>
          </p:cNvPr>
          <p:cNvGrpSpPr/>
          <p:nvPr/>
        </p:nvGrpSpPr>
        <p:grpSpPr>
          <a:xfrm>
            <a:off x="475628" y="1946129"/>
            <a:ext cx="2531076" cy="2160001"/>
            <a:chOff x="3340019" y="1946129"/>
            <a:chExt cx="2531076" cy="2160001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2B921DF-089E-BAE4-60CA-3932C019174E}"/>
                </a:ext>
              </a:extLst>
            </p:cNvPr>
            <p:cNvSpPr/>
            <p:nvPr/>
          </p:nvSpPr>
          <p:spPr>
            <a:xfrm>
              <a:off x="3340019" y="1946129"/>
              <a:ext cx="2531076" cy="21600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936D5682-AB79-D681-9ADC-523E9BBCE8F9}"/>
                </a:ext>
              </a:extLst>
            </p:cNvPr>
            <p:cNvSpPr txBox="1"/>
            <p:nvPr/>
          </p:nvSpPr>
          <p:spPr>
            <a:xfrm>
              <a:off x="3340019" y="1946129"/>
              <a:ext cx="21758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Nebelkammern bauen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Teilchenspuren beobachten</a:t>
              </a:r>
            </a:p>
          </p:txBody>
        </p: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D86C2144-EF28-8E1C-CD20-2CF2874484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6" r="7461"/>
          <a:stretch/>
        </p:blipFill>
        <p:spPr>
          <a:xfrm rot="5400000">
            <a:off x="664383" y="1757377"/>
            <a:ext cx="2160000" cy="25375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9057479-42F8-D575-DAC3-B863B2135D35}"/>
              </a:ext>
            </a:extLst>
          </p:cNvPr>
          <p:cNvGrpSpPr/>
          <p:nvPr/>
        </p:nvGrpSpPr>
        <p:grpSpPr>
          <a:xfrm>
            <a:off x="3340019" y="1946129"/>
            <a:ext cx="2545208" cy="2160001"/>
            <a:chOff x="3340019" y="1946129"/>
            <a:chExt cx="2545208" cy="2160001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923C19E-2BA9-8434-7C04-6B61921A2C9E}"/>
                </a:ext>
              </a:extLst>
            </p:cNvPr>
            <p:cNvSpPr/>
            <p:nvPr/>
          </p:nvSpPr>
          <p:spPr>
            <a:xfrm>
              <a:off x="3340019" y="1946129"/>
              <a:ext cx="2531076" cy="21600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28091E3-36D1-D5A7-F9EF-0EDEDF3CDE89}"/>
                </a:ext>
              </a:extLst>
            </p:cNvPr>
            <p:cNvSpPr txBox="1"/>
            <p:nvPr/>
          </p:nvSpPr>
          <p:spPr>
            <a:xfrm>
              <a:off x="3340019" y="1946129"/>
              <a:ext cx="25452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Oszilloskop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Umgebungsradioaktivität mit Luftballon untersuchen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Selbstbau Halbleiterdetektor</a:t>
              </a:r>
            </a:p>
          </p:txBody>
        </p: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2665272F-42B0-9626-01E6-2D022BBFAE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3" r="20173"/>
          <a:stretch/>
        </p:blipFill>
        <p:spPr>
          <a:xfrm rot="5400000">
            <a:off x="3519125" y="1760593"/>
            <a:ext cx="2160000" cy="2531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CB94956-9E82-B6A7-EF02-9B435EE7AF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07" b="6683"/>
          <a:stretch/>
        </p:blipFill>
        <p:spPr bwMode="auto">
          <a:xfrm>
            <a:off x="6168394" y="1946131"/>
            <a:ext cx="2538776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AA255EA-6E51-D184-4F8E-2D4CAD1B2EF9}"/>
              </a:ext>
            </a:extLst>
          </p:cNvPr>
          <p:cNvGrpSpPr/>
          <p:nvPr/>
        </p:nvGrpSpPr>
        <p:grpSpPr>
          <a:xfrm>
            <a:off x="8996768" y="1946129"/>
            <a:ext cx="2531077" cy="2308324"/>
            <a:chOff x="3340018" y="1946129"/>
            <a:chExt cx="2531077" cy="2308324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70FC9905-D6BC-7944-008E-CCE3F9D9BD5D}"/>
                </a:ext>
              </a:extLst>
            </p:cNvPr>
            <p:cNvSpPr/>
            <p:nvPr/>
          </p:nvSpPr>
          <p:spPr>
            <a:xfrm>
              <a:off x="3340019" y="1946129"/>
              <a:ext cx="2531076" cy="21600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6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DBCE860D-AAB0-2132-EECD-41B39F86F7FC}"/>
                </a:ext>
              </a:extLst>
            </p:cNvPr>
            <p:cNvSpPr txBox="1"/>
            <p:nvPr/>
          </p:nvSpPr>
          <p:spPr>
            <a:xfrm>
              <a:off x="3340018" y="1946129"/>
              <a:ext cx="253107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Oszilloskop kennenlernen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 err="1"/>
                <a:t>Myonendetektion</a:t>
              </a:r>
              <a:r>
                <a:rPr lang="de-DE" dirty="0"/>
                <a:t> mit Kanne / Panel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/>
                <a:t>Höhenmessung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dirty="0" err="1"/>
                <a:t>Lebensdauermes</a:t>
              </a:r>
              <a:r>
                <a:rPr lang="de-DE" dirty="0"/>
                <a:t>-</a:t>
              </a:r>
            </a:p>
            <a:p>
              <a:r>
                <a:rPr lang="de-DE" dirty="0"/>
                <a:t>     </a:t>
              </a:r>
              <a:r>
                <a:rPr lang="de-DE" dirty="0" err="1"/>
                <a:t>sung</a:t>
              </a:r>
              <a:endParaRPr lang="de-DE" dirty="0"/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de-DE" dirty="0"/>
            </a:p>
          </p:txBody>
        </p: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EC9552F8-1AC0-2738-75D1-D3D282ACDD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3" r="8689"/>
          <a:stretch/>
        </p:blipFill>
        <p:spPr>
          <a:xfrm rot="5400000">
            <a:off x="9198930" y="1758102"/>
            <a:ext cx="2160000" cy="25360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B5291B-BC13-AA39-3C4A-D9B135C05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EA629B9-20BB-7225-5FF2-743C2BAFF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5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7877049-AF88-3ED1-57CD-0739AF012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Vorstellung der Workshops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D528900F-334D-9601-94F3-B64D9D50E018}"/>
              </a:ext>
            </a:extLst>
          </p:cNvPr>
          <p:cNvSpPr/>
          <p:nvPr/>
        </p:nvSpPr>
        <p:spPr>
          <a:xfrm>
            <a:off x="475628" y="4426235"/>
            <a:ext cx="2537509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EE42C58-6AFF-7A5C-49B0-338745CFF11F}"/>
              </a:ext>
            </a:extLst>
          </p:cNvPr>
          <p:cNvSpPr/>
          <p:nvPr/>
        </p:nvSpPr>
        <p:spPr>
          <a:xfrm>
            <a:off x="3327154" y="4426235"/>
            <a:ext cx="2537509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AB6FEBEA-711D-76FB-683E-5D6160EA20C2}"/>
              </a:ext>
            </a:extLst>
          </p:cNvPr>
          <p:cNvSpPr/>
          <p:nvPr/>
        </p:nvSpPr>
        <p:spPr>
          <a:xfrm>
            <a:off x="6204611" y="4426235"/>
            <a:ext cx="2537509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33C14C7-32AB-1D44-ED14-79525364406D}"/>
              </a:ext>
            </a:extLst>
          </p:cNvPr>
          <p:cNvSpPr/>
          <p:nvPr/>
        </p:nvSpPr>
        <p:spPr>
          <a:xfrm>
            <a:off x="9030206" y="4426235"/>
            <a:ext cx="2537509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4B7CC6-C213-AFBA-0343-D751F1ABF418}"/>
              </a:ext>
            </a:extLst>
          </p:cNvPr>
          <p:cNvSpPr txBox="1"/>
          <p:nvPr/>
        </p:nvSpPr>
        <p:spPr>
          <a:xfrm>
            <a:off x="615991" y="4637437"/>
            <a:ext cx="177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Nebelkammer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3405ADA-4FF0-351F-3857-8EE3473BDF69}"/>
              </a:ext>
            </a:extLst>
          </p:cNvPr>
          <p:cNvSpPr txBox="1"/>
          <p:nvPr/>
        </p:nvSpPr>
        <p:spPr>
          <a:xfrm>
            <a:off x="3534520" y="4637437"/>
            <a:ext cx="215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Halbleiterdetektor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6220920-3360-7103-FAD0-7C1F1F1D4CF7}"/>
              </a:ext>
            </a:extLst>
          </p:cNvPr>
          <p:cNvSpPr txBox="1"/>
          <p:nvPr/>
        </p:nvSpPr>
        <p:spPr>
          <a:xfrm>
            <a:off x="6608367" y="4637437"/>
            <a:ext cx="177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Higgs-Suche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C850694-F690-C493-163E-B48E4448A91D}"/>
              </a:ext>
            </a:extLst>
          </p:cNvPr>
          <p:cNvSpPr txBox="1"/>
          <p:nvPr/>
        </p:nvSpPr>
        <p:spPr>
          <a:xfrm>
            <a:off x="9196122" y="4637437"/>
            <a:ext cx="177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Myonenkanne</a:t>
            </a:r>
            <a:endParaRPr lang="de-DE" b="1" dirty="0"/>
          </a:p>
        </p:txBody>
      </p:sp>
      <p:pic>
        <p:nvPicPr>
          <p:cNvPr id="17" name="Grafik 16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FA827763-F232-98D2-639D-7E083F0A3E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30"/>
          <a:stretch/>
        </p:blipFill>
        <p:spPr>
          <a:xfrm>
            <a:off x="2285235" y="4603077"/>
            <a:ext cx="433146" cy="438051"/>
          </a:xfrm>
          <a:prstGeom prst="rect">
            <a:avLst/>
          </a:prstGeom>
        </p:spPr>
      </p:pic>
      <p:pic>
        <p:nvPicPr>
          <p:cNvPr id="19" name="Grafik 1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AFA5B932-F840-CDCC-8023-B6F7C70AA4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30"/>
          <a:stretch/>
        </p:blipFill>
        <p:spPr>
          <a:xfrm>
            <a:off x="10920365" y="4617440"/>
            <a:ext cx="433146" cy="43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18A5-7280-2386-8107-711979850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3A7AF94-CD12-2083-392D-EABB840F5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684553B-0E5E-3337-C1DE-28109B01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6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8D76A82-33A0-AF16-C389-7D67D44FE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Halbleiterdetektoren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0FDFBAE-43B6-BEB5-BC1D-810545443F34}"/>
              </a:ext>
            </a:extLst>
          </p:cNvPr>
          <p:cNvSpPr/>
          <p:nvPr/>
        </p:nvSpPr>
        <p:spPr>
          <a:xfrm>
            <a:off x="602995" y="5120287"/>
            <a:ext cx="2388122" cy="1085775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 descr="Ein Bild, das Text, Gerät, Büroausstattung, Kommunikationsgerät enthält.&#10;&#10;Automatisch generierte Beschreibung">
            <a:extLst>
              <a:ext uri="{FF2B5EF4-FFF2-40B4-BE49-F238E27FC236}">
                <a16:creationId xmlns:a16="http://schemas.microsoft.com/office/drawing/2014/main" id="{45694AC1-C3CD-D107-D97F-2E65E9EAB6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9"/>
          <a:stretch/>
        </p:blipFill>
        <p:spPr>
          <a:xfrm rot="5400000">
            <a:off x="3983060" y="1510055"/>
            <a:ext cx="2483776" cy="320398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" name="Grafik 17" descr="Ein Bild, das Kleidung, Person, Handschrift, Whiteboard enthält.&#10;&#10;Automatisch generierte Beschreibung">
            <a:extLst>
              <a:ext uri="{FF2B5EF4-FFF2-40B4-BE49-F238E27FC236}">
                <a16:creationId xmlns:a16="http://schemas.microsoft.com/office/drawing/2014/main" id="{CEACD38E-1EEA-A377-EC11-8BDDEBD096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7290" y="2024956"/>
            <a:ext cx="3204373" cy="24032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" name="Grafik 19" descr="Ein Bild, das Im Haus, Person, Wand, Menschliches Gesicht enthält.&#10;&#10;Automatisch generierte Beschreibung">
            <a:extLst>
              <a:ext uri="{FF2B5EF4-FFF2-40B4-BE49-F238E27FC236}">
                <a16:creationId xmlns:a16="http://schemas.microsoft.com/office/drawing/2014/main" id="{A8B0B4BD-1C3F-B7C9-0A7E-BB0C535355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3" r="21878"/>
          <a:stretch/>
        </p:blipFill>
        <p:spPr>
          <a:xfrm rot="5400000">
            <a:off x="6350291" y="2800061"/>
            <a:ext cx="1879536" cy="23881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37E97049-E4F1-1D89-2FEC-9D821BAC7DB5}"/>
              </a:ext>
            </a:extLst>
          </p:cNvPr>
          <p:cNvSpPr/>
          <p:nvPr/>
        </p:nvSpPr>
        <p:spPr>
          <a:xfrm>
            <a:off x="9200879" y="5132285"/>
            <a:ext cx="2388122" cy="1085775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6C743D7-03DF-D44C-E51D-AE614B5678F8}"/>
              </a:ext>
            </a:extLst>
          </p:cNvPr>
          <p:cNvSpPr/>
          <p:nvPr/>
        </p:nvSpPr>
        <p:spPr>
          <a:xfrm>
            <a:off x="3622956" y="5363197"/>
            <a:ext cx="4861164" cy="443451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5DC2680-088C-DBD3-1ED1-04224BA35520}"/>
              </a:ext>
            </a:extLst>
          </p:cNvPr>
          <p:cNvSpPr txBox="1"/>
          <p:nvPr/>
        </p:nvSpPr>
        <p:spPr>
          <a:xfrm>
            <a:off x="505578" y="5201509"/>
            <a:ext cx="2482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Messung Radioaktivität von Alltagsgegenständen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E3D8BA3-FCBD-60C3-11A9-B1E74E269592}"/>
              </a:ext>
            </a:extLst>
          </p:cNvPr>
          <p:cNvSpPr txBox="1"/>
          <p:nvPr/>
        </p:nvSpPr>
        <p:spPr>
          <a:xfrm>
            <a:off x="3426165" y="5388988"/>
            <a:ext cx="5339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Bau einfacher Detektor mit </a:t>
            </a:r>
            <a:r>
              <a:rPr lang="de-DE" dirty="0" err="1"/>
              <a:t>Photodiode</a:t>
            </a: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111D312-799A-DCB0-80E4-E59646C3E9DD}"/>
              </a:ext>
            </a:extLst>
          </p:cNvPr>
          <p:cNvSpPr txBox="1"/>
          <p:nvPr/>
        </p:nvSpPr>
        <p:spPr>
          <a:xfrm>
            <a:off x="9146314" y="5201509"/>
            <a:ext cx="2482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Untersuchung von Umgebungs-</a:t>
            </a:r>
          </a:p>
          <a:p>
            <a:pPr algn="ctr"/>
            <a:r>
              <a:rPr lang="de-DE" dirty="0" err="1"/>
              <a:t>radioaktivität</a:t>
            </a:r>
            <a:r>
              <a:rPr lang="de-DE" dirty="0"/>
              <a:t>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CA133C5-4244-7E33-33E6-7773A1236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695035"/>
            <a:ext cx="30480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D8F7E3FA-7994-AB48-D934-018DD1AA2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0617">
            <a:off x="9259858" y="2720953"/>
            <a:ext cx="1415463" cy="21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981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0A3CF-51E9-FE8A-5293-A151DD0E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>
            <a:extLst>
              <a:ext uri="{FF2B5EF4-FFF2-40B4-BE49-F238E27FC236}">
                <a16:creationId xmlns:a16="http://schemas.microsoft.com/office/drawing/2014/main" id="{08319AE0-7596-6FC3-FD6D-3517E801E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7" t="55687" r="53229"/>
          <a:stretch/>
        </p:blipFill>
        <p:spPr>
          <a:xfrm>
            <a:off x="455728" y="1603787"/>
            <a:ext cx="2131509" cy="1792770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46DC5E8-D35B-AD0C-9B73-16118AA6F8B3}"/>
              </a:ext>
            </a:extLst>
          </p:cNvPr>
          <p:cNvSpPr/>
          <p:nvPr/>
        </p:nvSpPr>
        <p:spPr>
          <a:xfrm>
            <a:off x="7276662" y="1754916"/>
            <a:ext cx="4385706" cy="4194622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968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62549C-A868-B0AC-0177-AA468B61F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C882097-3811-A0FA-45B8-5794B40A2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7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8252894-A81C-5150-59D5-7C0D56643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Higgs-Boson Suche mit CERN OpenData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50694E4-3433-979E-282C-AAC0C20D2D29}"/>
              </a:ext>
            </a:extLst>
          </p:cNvPr>
          <p:cNvSpPr txBox="1"/>
          <p:nvPr/>
        </p:nvSpPr>
        <p:spPr>
          <a:xfrm>
            <a:off x="7293935" y="1754916"/>
            <a:ext cx="43857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Einführung in Python (</a:t>
            </a:r>
            <a:r>
              <a:rPr lang="de-DE" dirty="0" err="1"/>
              <a:t>Jupyter</a:t>
            </a:r>
            <a:r>
              <a:rPr lang="de-DE" dirty="0"/>
              <a:t>)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Rekonstruktion von Higgs-Boson Kandidaten: H      ZZ     4L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Teilchenidentifikation anhand der invarianten Masse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Experimentieren mit Filtern zur Signalextraktion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Vergleich: Simulation vs. Messung	grafische Darstellung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Grundlagen statistische Auswertung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algn="ctr"/>
            <a:r>
              <a:rPr lang="de-DE" dirty="0"/>
              <a:t> 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E63EDAF-D1BD-5AAD-7BD7-8C66964F7178}"/>
              </a:ext>
            </a:extLst>
          </p:cNvPr>
          <p:cNvCxnSpPr>
            <a:cxnSpLocks/>
          </p:cNvCxnSpPr>
          <p:nvPr/>
        </p:nvCxnSpPr>
        <p:spPr>
          <a:xfrm>
            <a:off x="9208546" y="2761152"/>
            <a:ext cx="26581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CF176A19-95EA-6468-9AF6-E8A3E655E604}"/>
              </a:ext>
            </a:extLst>
          </p:cNvPr>
          <p:cNvCxnSpPr/>
          <p:nvPr/>
        </p:nvCxnSpPr>
        <p:spPr>
          <a:xfrm>
            <a:off x="9793092" y="2779381"/>
            <a:ext cx="26581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63644B1-7898-84B2-C5A1-1AF19ED011CB}"/>
              </a:ext>
            </a:extLst>
          </p:cNvPr>
          <p:cNvCxnSpPr>
            <a:cxnSpLocks/>
          </p:cNvCxnSpPr>
          <p:nvPr/>
        </p:nvCxnSpPr>
        <p:spPr>
          <a:xfrm>
            <a:off x="7718425" y="5263347"/>
            <a:ext cx="51490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Grafik 5" descr="Ein Bild, das Text, Reihe, Diagramm, Screenshot enthält.&#10;&#10;Automatisch generierte Beschreibung">
            <a:extLst>
              <a:ext uri="{FF2B5EF4-FFF2-40B4-BE49-F238E27FC236}">
                <a16:creationId xmlns:a16="http://schemas.microsoft.com/office/drawing/2014/main" id="{F6640396-CD50-2A45-0796-86CF6309F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315" y="1966233"/>
            <a:ext cx="5515771" cy="23106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Grafik 6" descr="Ein Bild, das Text, Diagramm, Screenshot, Reihe enthält.&#10;&#10;Automatisch generierte Beschreibung">
            <a:extLst>
              <a:ext uri="{FF2B5EF4-FFF2-40B4-BE49-F238E27FC236}">
                <a16:creationId xmlns:a16="http://schemas.microsoft.com/office/drawing/2014/main" id="{578793BC-2DAD-329C-28EF-D288E46BD5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656" y="2500172"/>
            <a:ext cx="4901517" cy="3553444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11081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DDB6B-43CF-B53B-E6F5-D3B3920BD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3EA108-F6D7-F01A-EB0D-56640CD19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CF97893-60B7-F213-7C65-551A75D4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8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95CF2C9-8B03-0108-F2FD-E3D6383F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Abschlusspräsentationen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EBC443A3-29FD-73A6-35BD-39E0290D9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83"/>
          <a:stretch/>
        </p:blipFill>
        <p:spPr bwMode="auto">
          <a:xfrm>
            <a:off x="8342062" y="1769757"/>
            <a:ext cx="3348663" cy="28984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5B1CEB29-6A5D-D93B-C43B-A66AAAB4FC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6"/>
          <a:stretch/>
        </p:blipFill>
        <p:spPr bwMode="auto">
          <a:xfrm>
            <a:off x="528000" y="1388062"/>
            <a:ext cx="1899935" cy="2106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E4479B51-7964-C9A4-5947-5383CF4298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3" b="13265"/>
          <a:stretch/>
        </p:blipFill>
        <p:spPr bwMode="auto">
          <a:xfrm>
            <a:off x="2529981" y="4163682"/>
            <a:ext cx="1905050" cy="21001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419A7753-79A4-413B-4FCC-A544CA46A6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6" b="12387"/>
          <a:stretch/>
        </p:blipFill>
        <p:spPr bwMode="auto">
          <a:xfrm>
            <a:off x="528000" y="4164053"/>
            <a:ext cx="1905050" cy="21074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Ein Bild, das Kunst, Wand, Bild, Kleidung enthält.&#10;&#10;Automatisch generierte Beschreibung">
            <a:extLst>
              <a:ext uri="{FF2B5EF4-FFF2-40B4-BE49-F238E27FC236}">
                <a16:creationId xmlns:a16="http://schemas.microsoft.com/office/drawing/2014/main" id="{096473F1-847F-05E9-C20B-7E7F05092CD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" r="17858"/>
          <a:stretch/>
        </p:blipFill>
        <p:spPr>
          <a:xfrm rot="5400000">
            <a:off x="2441558" y="1488982"/>
            <a:ext cx="2101775" cy="18999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Grafik 7" descr="Ein Bild, das Kleidung, Person, Menschliches Gesicht, Junge enthält.&#10;&#10;Automatisch generierte Beschreibung">
            <a:extLst>
              <a:ext uri="{FF2B5EF4-FFF2-40B4-BE49-F238E27FC236}">
                <a16:creationId xmlns:a16="http://schemas.microsoft.com/office/drawing/2014/main" id="{CE469F67-07AB-EB12-CE36-E69D1C1AD9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45217" y="2132069"/>
            <a:ext cx="2898496" cy="21738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E88B51F-DED1-D93F-FBC4-AAF8D76A6B0B}"/>
              </a:ext>
            </a:extLst>
          </p:cNvPr>
          <p:cNvSpPr/>
          <p:nvPr/>
        </p:nvSpPr>
        <p:spPr>
          <a:xfrm>
            <a:off x="1002249" y="3605034"/>
            <a:ext cx="3055463" cy="443451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EE811CB-04FC-A62E-33CB-F21072F7B657}"/>
              </a:ext>
            </a:extLst>
          </p:cNvPr>
          <p:cNvSpPr txBox="1"/>
          <p:nvPr/>
        </p:nvSpPr>
        <p:spPr>
          <a:xfrm>
            <a:off x="1014746" y="3630528"/>
            <a:ext cx="3055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Abschlusspräsentationen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9239F415-91BC-8D0F-62EB-A5193F229DC2}"/>
              </a:ext>
            </a:extLst>
          </p:cNvPr>
          <p:cNvSpPr/>
          <p:nvPr/>
        </p:nvSpPr>
        <p:spPr>
          <a:xfrm>
            <a:off x="5907529" y="4831940"/>
            <a:ext cx="5783196" cy="443451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5767C1C-3BB4-FC32-55BE-57DA9B27925B}"/>
              </a:ext>
            </a:extLst>
          </p:cNvPr>
          <p:cNvSpPr txBox="1"/>
          <p:nvPr/>
        </p:nvSpPr>
        <p:spPr>
          <a:xfrm>
            <a:off x="6804111" y="4876067"/>
            <a:ext cx="576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Messe &amp; Verleihung der Zertifikate</a:t>
            </a:r>
          </a:p>
        </p:txBody>
      </p:sp>
    </p:spTree>
    <p:extLst>
      <p:ext uri="{BB962C8B-B14F-4D97-AF65-F5344CB8AC3E}">
        <p14:creationId xmlns:p14="http://schemas.microsoft.com/office/powerpoint/2010/main" val="687975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D0080-3F56-2014-2539-B6AD8235C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BC7A4C7-CD6F-41C1-DFCE-7D62559E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3429-AA15-4C3D-8F54-F627AD814715}" type="datetime1">
              <a:rPr lang="de-DE" smtClean="0"/>
              <a:t>07.03.2024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7AE9676-0F53-EB86-F23F-ABC41BCC0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9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39DAB-0FCB-6BBA-85D3-2FCBD7877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Soziales Miteinander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C04BA7F-B44E-4E84-637C-E16590732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20129" y="3013157"/>
            <a:ext cx="3429000" cy="25717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Grafik 6" descr="Ein Bild, das Diagramm, technische Zeichnung, Plan, Rechteck enthält.&#10;&#10;Automatisch generierte Beschreibung">
            <a:extLst>
              <a:ext uri="{FF2B5EF4-FFF2-40B4-BE49-F238E27FC236}">
                <a16:creationId xmlns:a16="http://schemas.microsoft.com/office/drawing/2014/main" id="{94FE3BD4-4430-0FF1-E271-533CD19D9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6" y="2610265"/>
            <a:ext cx="2457780" cy="3429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E600306-7EA0-B84F-C4FE-C95D643C6FEB}"/>
              </a:ext>
            </a:extLst>
          </p:cNvPr>
          <p:cNvSpPr/>
          <p:nvPr/>
        </p:nvSpPr>
        <p:spPr>
          <a:xfrm>
            <a:off x="471497" y="1572560"/>
            <a:ext cx="2457780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9FA52D7E-42A5-083C-3F84-C58B24E78F67}"/>
              </a:ext>
            </a:extLst>
          </p:cNvPr>
          <p:cNvSpPr/>
          <p:nvPr/>
        </p:nvSpPr>
        <p:spPr>
          <a:xfrm>
            <a:off x="9148753" y="1572560"/>
            <a:ext cx="2571750" cy="7917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CFC99312-3C55-4076-E5A9-EE1D637F0BB8}"/>
              </a:ext>
            </a:extLst>
          </p:cNvPr>
          <p:cNvSpPr/>
          <p:nvPr/>
        </p:nvSpPr>
        <p:spPr>
          <a:xfrm>
            <a:off x="3377813" y="5336096"/>
            <a:ext cx="5322403" cy="677436"/>
          </a:xfrm>
          <a:prstGeom prst="roundRect">
            <a:avLst/>
          </a:prstGeom>
          <a:gradFill flip="none" rotWithShape="1">
            <a:gsLst>
              <a:gs pos="0">
                <a:srgbClr val="009682">
                  <a:tint val="66000"/>
                  <a:satMod val="160000"/>
                </a:srgbClr>
              </a:gs>
              <a:gs pos="50000">
                <a:srgbClr val="009682">
                  <a:tint val="44500"/>
                  <a:satMod val="160000"/>
                </a:srgbClr>
              </a:gs>
              <a:gs pos="100000">
                <a:srgbClr val="009682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968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F4D2BE0-33FF-7C34-4F8B-266380612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13" y="1572560"/>
            <a:ext cx="2571750" cy="34289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C0E5ED24-87F7-D6EC-E6A1-DFA1A6BFC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72561"/>
            <a:ext cx="2571749" cy="34289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C0147FB-07CC-DCC2-2A9C-58A5CFC45201}"/>
              </a:ext>
            </a:extLst>
          </p:cNvPr>
          <p:cNvSpPr txBox="1"/>
          <p:nvPr/>
        </p:nvSpPr>
        <p:spPr>
          <a:xfrm>
            <a:off x="519286" y="1645262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Kennenlernspiele &amp; Campustour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40BA10-2658-EFAC-F1FA-4FB30BCBD4A1}"/>
              </a:ext>
            </a:extLst>
          </p:cNvPr>
          <p:cNvSpPr txBox="1"/>
          <p:nvPr/>
        </p:nvSpPr>
        <p:spPr>
          <a:xfrm>
            <a:off x="3410280" y="5490148"/>
            <a:ext cx="525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Gemeinsames Kochen mit Studierenden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F6BCCC5-4914-CB00-1FAE-9EB1650702EB}"/>
              </a:ext>
            </a:extLst>
          </p:cNvPr>
          <p:cNvSpPr txBox="1"/>
          <p:nvPr/>
        </p:nvSpPr>
        <p:spPr>
          <a:xfrm>
            <a:off x="9253528" y="178376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Spieleabend</a:t>
            </a:r>
          </a:p>
        </p:txBody>
      </p:sp>
    </p:spTree>
    <p:extLst>
      <p:ext uri="{BB962C8B-B14F-4D97-AF65-F5344CB8AC3E}">
        <p14:creationId xmlns:p14="http://schemas.microsoft.com/office/powerpoint/2010/main" val="317288036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_Form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Breitbild</PresentationFormat>
  <Paragraphs>137</Paragraphs>
  <Slides>13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Aptos</vt:lpstr>
      <vt:lpstr>Arial</vt:lpstr>
      <vt:lpstr>Wingdings</vt:lpstr>
      <vt:lpstr>Folienmaster_Form</vt:lpstr>
      <vt:lpstr>PowerPoint-Präsentation</vt:lpstr>
      <vt:lpstr>Ziele des Programms</vt:lpstr>
      <vt:lpstr>Organisation</vt:lpstr>
      <vt:lpstr>Zeitlicher Ablauf</vt:lpstr>
      <vt:lpstr>Vorstellung der Workshops</vt:lpstr>
      <vt:lpstr>Halbleiterdetektoren</vt:lpstr>
      <vt:lpstr>Higgs-Boson Suche mit CERN OpenData</vt:lpstr>
      <vt:lpstr>Abschlusspräsentationen</vt:lpstr>
      <vt:lpstr>Soziales Miteinander</vt:lpstr>
      <vt:lpstr>Einblick in den Forschungsalltag</vt:lpstr>
      <vt:lpstr>Feedback der Schüler:innen</vt:lpstr>
      <vt:lpstr>Erfahrungen aus organisatorischer Sicht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Michelle Gensmann</dc:creator>
  <cp:lastModifiedBy>Michelle Gensmann</cp:lastModifiedBy>
  <cp:revision>42</cp:revision>
  <dcterms:created xsi:type="dcterms:W3CDTF">2024-02-01T13:19:47Z</dcterms:created>
  <dcterms:modified xsi:type="dcterms:W3CDTF">2024-03-07T10:57:52Z</dcterms:modified>
</cp:coreProperties>
</file>