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4C_2E7597F7.xml" ContentType="application/vnd.ms-powerpoint.comments+xml"/>
  <Override PartName="/ppt/notesSlides/notesSlide5.xml" ContentType="application/vnd.openxmlformats-officedocument.presentationml.notesSlide+xml"/>
  <Override PartName="/ppt/comments/modernComment_14E_2F6749BF.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2A_2C4B930C.xml" ContentType="application/vnd.ms-powerpoint.comments+xml"/>
  <Override PartName="/ppt/notesSlides/notesSlide8.xml" ContentType="application/vnd.openxmlformats-officedocument.presentationml.notesSlide+xml"/>
  <Override PartName="/ppt/comments/modernComment_142_C767B5D0.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2D_31EEC28.xml" ContentType="application/vnd.ms-powerpoint.comments+xml"/>
  <Override PartName="/ppt/notesSlides/notesSlide11.xml" ContentType="application/vnd.openxmlformats-officedocument.presentationml.notesSlide+xml"/>
  <Override PartName="/ppt/comments/modernComment_133_90BC2F02.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comments/modernComment_143_5F28F308.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modernComment_141_56C8B778.xml" ContentType="application/vnd.ms-powerpoint.comments+xml"/>
  <Override PartName="/ppt/notesSlides/notesSlide22.xml" ContentType="application/vnd.openxmlformats-officedocument.presentationml.notesSlide+xml"/>
  <Override PartName="/ppt/comments/modernComment_14B_A8905B9D.xml" ContentType="application/vnd.ms-powerpoint.comments+xml"/>
  <Override PartName="/ppt/notesSlides/notesSlide23.xml" ContentType="application/vnd.openxmlformats-officedocument.presentationml.notesSlide+xml"/>
  <Override PartName="/ppt/comments/modernComment_135_8FB3FACB.xml" ContentType="application/vnd.ms-powerpoint.comments+xml"/>
  <Override PartName="/ppt/notesSlides/notesSlide24.xml" ContentType="application/vnd.openxmlformats-officedocument.presentationml.notesSlide+xml"/>
  <Override PartName="/ppt/comments/modernComment_13C_62966065.xml" ContentType="application/vnd.ms-powerpoint.comments+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96" r:id="rId2"/>
    <p:sldId id="297" r:id="rId3"/>
    <p:sldId id="327" r:id="rId4"/>
    <p:sldId id="318" r:id="rId5"/>
    <p:sldId id="320" r:id="rId6"/>
    <p:sldId id="332" r:id="rId7"/>
    <p:sldId id="334" r:id="rId8"/>
    <p:sldId id="319" r:id="rId9"/>
    <p:sldId id="298" r:id="rId10"/>
    <p:sldId id="322" r:id="rId11"/>
    <p:sldId id="328" r:id="rId12"/>
    <p:sldId id="300" r:id="rId13"/>
    <p:sldId id="301" r:id="rId14"/>
    <p:sldId id="307" r:id="rId15"/>
    <p:sldId id="323" r:id="rId16"/>
    <p:sldId id="329" r:id="rId17"/>
    <p:sldId id="315" r:id="rId18"/>
    <p:sldId id="324" r:id="rId19"/>
    <p:sldId id="333" r:id="rId20"/>
    <p:sldId id="325" r:id="rId21"/>
    <p:sldId id="326" r:id="rId22"/>
    <p:sldId id="330" r:id="rId23"/>
    <p:sldId id="305" r:id="rId24"/>
    <p:sldId id="306" r:id="rId25"/>
    <p:sldId id="288" r:id="rId26"/>
    <p:sldId id="321" r:id="rId27"/>
    <p:sldId id="331" r:id="rId28"/>
    <p:sldId id="309" r:id="rId29"/>
    <p:sldId id="316" r:id="rId30"/>
    <p:sldId id="310" r:id="rId31"/>
    <p:sldId id="311" r:id="rId32"/>
    <p:sldId id="314" r:id="rId33"/>
    <p:sldId id="312" r:id="rId34"/>
    <p:sldId id="313" r:id="rId35"/>
    <p:sldId id="30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207040-6400-0EF0-12B7-38BE7B653811}" name="Liam Cantu" initials="LC" userId="S::liam.luigi.cantu@cern.ch::b47f9b61-3f53-4fd8-aa42-d4151697e193" providerId="AD"/>
  <p188:author id="{2FE3BFF0-0CCA-86B4-FE19-31A2094F44F1}" name="Rodrigo Ferreira" initials="RF" userId="S::rodrigo.ferreira@cern.ch::705ebfd0-0a54-4390-bebb-c422419970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81199" autoAdjust="0"/>
  </p:normalViewPr>
  <p:slideViewPr>
    <p:cSldViewPr snapToGrid="0" snapToObjects="1">
      <p:cViewPr varScale="1">
        <p:scale>
          <a:sx n="105" d="100"/>
          <a:sy n="105" d="100"/>
        </p:scale>
        <p:origin x="840"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omments/modernComment_12A_2C4B930C.xml><?xml version="1.0" encoding="utf-8"?>
<p188:cmLst xmlns:a="http://schemas.openxmlformats.org/drawingml/2006/main" xmlns:r="http://schemas.openxmlformats.org/officeDocument/2006/relationships" xmlns:p188="http://schemas.microsoft.com/office/powerpoint/2018/8/main">
  <p188:cm id="{21B2706D-546C-4BDB-8E50-6FB8CFC6EC4E}" authorId="{2FE3BFF0-0CCA-86B4-FE19-31A2094F44F1}" status="resolved" created="2024-10-07T08:50:09.001" complete="100000">
    <ac:txMkLst xmlns:ac="http://schemas.microsoft.com/office/drawing/2013/main/command">
      <pc:docMk xmlns:pc="http://schemas.microsoft.com/office/powerpoint/2013/main/command"/>
      <pc:sldMk xmlns:pc="http://schemas.microsoft.com/office/powerpoint/2013/main/command" cId="743150348" sldId="298"/>
      <ac:spMk id="3" creationId="{AB87A258-9FA5-1004-ED9D-CEF43449C3CE}"/>
      <ac:txMk cp="188" len="1">
        <ac:context len="307" hash="1505738965"/>
      </ac:txMk>
    </ac:txMkLst>
    <p188:pos x="4693402" y="1192668"/>
    <p188:txBody>
      <a:bodyPr/>
      <a:lstStyle/>
      <a:p>
        <a:r>
          <a:rPr lang="en-GB"/>
          <a:t>Process?</a:t>
        </a:r>
      </a:p>
    </p188:txBody>
  </p188:cm>
</p188:cmLst>
</file>

<file path=ppt/comments/modernComment_12D_31EEC28.xml><?xml version="1.0" encoding="utf-8"?>
<p188:cmLst xmlns:a="http://schemas.openxmlformats.org/drawingml/2006/main" xmlns:r="http://schemas.openxmlformats.org/officeDocument/2006/relationships" xmlns:p188="http://schemas.microsoft.com/office/powerpoint/2018/8/main">
  <p188:cm id="{C3548A1E-BE26-4076-9957-EB55EB0A9C44}" authorId="{2FE3BFF0-0CCA-86B4-FE19-31A2094F44F1}" status="resolved" created="2024-10-07T09:00:00.778" complete="100000">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018FC49C-7DB1-41E7-AC55-9EAEF3167A6A}" authorId="{2FE3BFF0-0CCA-86B4-FE19-31A2094F44F1}" status="resolved" created="2024-10-07T09:00:17.468" complete="100000">
    <ac:txMkLst xmlns:ac="http://schemas.microsoft.com/office/drawing/2013/main/command">
      <pc:docMk xmlns:pc="http://schemas.microsoft.com/office/powerpoint/2013/main/command"/>
      <pc:sldMk xmlns:pc="http://schemas.microsoft.com/office/powerpoint/2013/main/command" cId="52358184" sldId="301"/>
      <ac:spMk id="3" creationId="{68E86D18-DD81-F72C-EE2D-CB24F4A8E55A}"/>
      <ac:txMk cp="261">
        <ac:context len="401" hash="1071655130"/>
      </ac:txMk>
    </ac:txMkLst>
    <p188:pos x="4462396" y="2540205"/>
    <p188:txBody>
      <a:bodyPr/>
      <a:lstStyle/>
      <a:p>
        <a:r>
          <a:rPr lang="en-GB"/>
          <a:t>Explain the difference during the presentation</a:t>
        </a:r>
      </a:p>
    </p188:txBody>
  </p188:cm>
</p188:cmLst>
</file>

<file path=ppt/comments/modernComment_133_90BC2F02.xml><?xml version="1.0" encoding="utf-8"?>
<p188:cmLst xmlns:a="http://schemas.openxmlformats.org/drawingml/2006/main" xmlns:r="http://schemas.openxmlformats.org/officeDocument/2006/relationships" xmlns:p188="http://schemas.microsoft.com/office/powerpoint/2018/8/main">
  <p188:cm id="{A0C9DE6D-77D0-4B8F-9266-5FBFD72E9539}" authorId="{2FE3BFF0-0CCA-86B4-FE19-31A2094F44F1}" status="resolved" created="2024-10-07T08:56:57.940" complete="100000">
    <pc:sldMkLst xmlns:pc="http://schemas.microsoft.com/office/powerpoint/2013/main/command">
      <pc:docMk/>
      <pc:sldMk cId="2428251906" sldId="307"/>
    </pc:sldMkLst>
    <p188:txBody>
      <a:bodyPr/>
      <a:lstStyle/>
      <a:p>
        <a:r>
          <a:rPr lang="en-GB"/>
          <a:t>I hope you're not planning to go through each of these 😃
Let's see how we can simplify this but still push te message across.</a:t>
        </a:r>
      </a:p>
    </p188:txBody>
  </p188:cm>
</p188:cmLst>
</file>

<file path=ppt/comments/modernComment_135_8FB3FACB.xml><?xml version="1.0" encoding="utf-8"?>
<p188:cmLst xmlns:a="http://schemas.openxmlformats.org/drawingml/2006/main" xmlns:r="http://schemas.openxmlformats.org/officeDocument/2006/relationships" xmlns:p188="http://schemas.microsoft.com/office/powerpoint/2018/8/main">
  <p188:cm id="{7663DC17-809E-4EAD-8058-58F65BFDEDB8}" authorId="{2FE3BFF0-0CCA-86B4-FE19-31A2094F44F1}" status="resolved" created="2024-10-07T09:03:43.678" complete="100000">
    <ac:txMkLst xmlns:ac="http://schemas.microsoft.com/office/drawing/2013/main/command">
      <pc:docMk xmlns:pc="http://schemas.microsoft.com/office/powerpoint/2013/main/command"/>
      <pc:sldMk xmlns:pc="http://schemas.microsoft.com/office/powerpoint/2013/main/command" cId="2410937035" sldId="309"/>
      <ac:spMk id="3" creationId="{F55B8C0E-A22E-A81F-E0A1-845275AF44AA}"/>
      <ac:txMk cp="79" len="1">
        <ac:context len="487" hash="3038243561"/>
      </ac:txMk>
    </ac:txMkLst>
    <p188:pos x="3451744" y="805361"/>
    <p188:txBody>
      <a:bodyPr/>
      <a:lstStyle/>
      <a:p>
        <a:r>
          <a:rPr lang="en-GB"/>
          <a:t>Phase?
</a:t>
        </a:r>
      </a:p>
    </p188:txBody>
  </p188:cm>
</p188:cmLst>
</file>

<file path=ppt/comments/modernComment_13C_62966065.xml><?xml version="1.0" encoding="utf-8"?>
<p188:cmLst xmlns:a="http://schemas.openxmlformats.org/drawingml/2006/main" xmlns:r="http://schemas.openxmlformats.org/officeDocument/2006/relationships" xmlns:p188="http://schemas.microsoft.com/office/powerpoint/2018/8/main">
  <p188:cm id="{F58BC29D-C53C-4F04-B6A9-156AD5FDDFC2}" authorId="{2FE3BFF0-0CCA-86B4-FE19-31A2094F44F1}" status="resolved" created="2024-10-07T09:06:07.647" complete="100000">
    <ac:txMkLst xmlns:ac="http://schemas.microsoft.com/office/drawing/2013/main/command">
      <pc:docMk xmlns:pc="http://schemas.microsoft.com/office/powerpoint/2013/main/command"/>
      <pc:sldMk xmlns:pc="http://schemas.microsoft.com/office/powerpoint/2013/main/command" cId="1654022245" sldId="316"/>
      <ac:spMk id="3" creationId="{F55B8C0E-A22E-A81F-E0A1-845275AF44AA}"/>
      <ac:txMk cp="216" len="49">
        <ac:context len="386" hash="2594842368"/>
      </ac:txMk>
    </ac:txMkLst>
    <p188:pos x="5501925" y="2008519"/>
    <p188:txBody>
      <a:bodyPr/>
      <a:lstStyle/>
      <a:p>
        <a:r>
          <a:rPr lang="en-GB"/>
          <a:t>Minor detail, but avoid new lines with one word only (increase textbox size a bit)</a:t>
        </a:r>
      </a:p>
    </p188:txBody>
  </p188:cm>
</p188:cmLst>
</file>

<file path=ppt/comments/modernComment_141_56C8B778.xml><?xml version="1.0" encoding="utf-8"?>
<p188:cmLst xmlns:a="http://schemas.openxmlformats.org/drawingml/2006/main" xmlns:r="http://schemas.openxmlformats.org/officeDocument/2006/relationships" xmlns:p188="http://schemas.microsoft.com/office/powerpoint/2018/8/main">
  <p188:cm id="{402EDBCF-4D49-48FA-B053-CAAA026E77A6}" authorId="{2FE3BFF0-0CCA-86B4-FE19-31A2094F44F1}" status="resolved" created="2024-10-07T08:51:54.457" complete="100000">
    <ac:deMkLst xmlns:ac="http://schemas.microsoft.com/office/drawing/2013/main/command">
      <pc:docMk xmlns:pc="http://schemas.microsoft.com/office/powerpoint/2013/main/command"/>
      <pc:sldMk xmlns:pc="http://schemas.microsoft.com/office/powerpoint/2013/main/command" cId="1455994744" sldId="321"/>
      <ac:picMk id="13" creationId="{B88A6217-89C5-723A-7103-8D3EE9F739FB}"/>
    </ac:deMkLst>
    <p188:txBody>
      <a:bodyPr/>
      <a:lstStyle/>
      <a:p>
        <a:r>
          <a:rPr lang="en-GB"/>
          <a:t>Depends on how you're going to explain it, but maybe simplify and don't show all components of  vacuum framework. 
I'd remove:
- Layout / Synchronizer
- VacCC Master Backend + UI</a:t>
        </a:r>
      </a:p>
    </p188:txBody>
  </p188:cm>
</p188:cmLst>
</file>

<file path=ppt/comments/modernComment_142_C767B5D0.xml><?xml version="1.0" encoding="utf-8"?>
<p188:cmLst xmlns:a="http://schemas.openxmlformats.org/drawingml/2006/main" xmlns:r="http://schemas.openxmlformats.org/officeDocument/2006/relationships" xmlns:p188="http://schemas.microsoft.com/office/powerpoint/2018/8/main">
  <p188:cm id="{14565727-7E32-4B30-AA31-E7EB1C2C2A3C}" authorId="{2FE3BFF0-0CCA-86B4-FE19-31A2094F44F1}" status="resolved" created="2024-10-07T08:53:46.845" complete="100000">
    <pc:sldMkLst xmlns:pc="http://schemas.microsoft.com/office/powerpoint/2013/main/command">
      <pc:docMk/>
      <pc:sldMk cId="3345462736" sldId="322"/>
    </pc:sldMkLst>
    <p188:txBody>
      <a:bodyPr/>
      <a:lstStyle/>
      <a:p>
        <a:r>
          <a:rPr lang="en-GB"/>
          <a:t>Mention that the automation of the process is implemented as a new control type that controls each individual device.
</a:t>
        </a:r>
      </a:p>
    </p188:txBody>
  </p188:cm>
</p188:cmLst>
</file>

<file path=ppt/comments/modernComment_143_5F28F308.xml><?xml version="1.0" encoding="utf-8"?>
<p188:cmLst xmlns:a="http://schemas.openxmlformats.org/drawingml/2006/main" xmlns:r="http://schemas.openxmlformats.org/officeDocument/2006/relationships" xmlns:p188="http://schemas.microsoft.com/office/powerpoint/2018/8/main">
  <p188:cm id="{BBE65C5E-A7C9-43D6-8FF0-695ED225D194}" authorId="{2FE3BFF0-0CCA-86B4-FE19-31A2094F44F1}" status="resolved" created="2024-10-07T09:03:13.125" complete="100000">
    <ac:txMkLst xmlns:ac="http://schemas.microsoft.com/office/drawing/2013/main/command">
      <pc:docMk xmlns:pc="http://schemas.microsoft.com/office/powerpoint/2013/main/command"/>
      <pc:sldMk xmlns:pc="http://schemas.microsoft.com/office/powerpoint/2013/main/command" cId="1596519176" sldId="323"/>
      <ac:spMk id="3" creationId="{68E86D18-DD81-F72C-EE2D-CB24F4A8E55A}"/>
      <ac:txMk cp="273" len="95">
        <ac:context len="369" hash="301732930"/>
      </ac:txMk>
    </ac:txMkLst>
    <p188:pos x="4991786" y="3512357"/>
    <p188:txBody>
      <a:bodyPr/>
      <a:lstStyle/>
      <a:p>
        <a:r>
          <a:rPr lang="en-GB"/>
          <a:t>Eh?</a:t>
        </a:r>
      </a:p>
    </p188:txBody>
    <p188:extLst>
      <p:ext xmlns:p="http://schemas.openxmlformats.org/presentationml/2006/main" uri="{57CB4572-C831-44C2-8A1C-0ADB6CCDFE69}">
        <p223:reactions xmlns:p223="http://schemas.microsoft.com/office/powerpoint/2022/03/main">
          <p223:rxn type="👍">
            <p223:instance time="2024-10-07T09:29:55.725" authorId="{6C207040-6400-0EF0-12B7-38BE7B653811}"/>
          </p223:rxn>
        </p223:reactions>
      </p:ext>
    </p188:extLst>
  </p188:cm>
</p188:cmLst>
</file>

<file path=ppt/comments/modernComment_14B_A8905B9D.xml><?xml version="1.0" encoding="utf-8"?>
<p188:cmLst xmlns:a="http://schemas.openxmlformats.org/drawingml/2006/main" xmlns:r="http://schemas.openxmlformats.org/officeDocument/2006/relationships" xmlns:p188="http://schemas.microsoft.com/office/powerpoint/2018/8/main">
  <p188:cm id="{384E9C0D-CC24-4A8A-9291-88809706781C}" authorId="{2FE3BFF0-0CCA-86B4-FE19-31A2094F44F1}" status="resolved" created="2024-10-07T08:56:57.940" complete="100000">
    <pc:sldMkLst xmlns:pc="http://schemas.microsoft.com/office/powerpoint/2013/main/command">
      <pc:docMk/>
      <pc:sldMk cId="2428251906" sldId="307"/>
    </pc:sldMkLst>
    <p188:txBody>
      <a:bodyPr/>
      <a:lstStyle/>
      <a:p>
        <a:r>
          <a:rPr lang="en-GB"/>
          <a:t>I hope you're not planning to go through each of these 😃
Let's see how we can simplify this but still push te message across.</a:t>
        </a:r>
      </a:p>
    </p188:txBody>
  </p188:cm>
</p188:cmLst>
</file>

<file path=ppt/comments/modernComment_14C_2E7597F7.xml><?xml version="1.0" encoding="utf-8"?>
<p188:cmLst xmlns:a="http://schemas.openxmlformats.org/drawingml/2006/main" xmlns:r="http://schemas.openxmlformats.org/officeDocument/2006/relationships" xmlns:p188="http://schemas.microsoft.com/office/powerpoint/2018/8/main">
  <p188:cm id="{29EB625F-C4E0-4F31-9BD5-D3562B207D43}" authorId="{2FE3BFF0-0CCA-86B4-FE19-31A2094F44F1}" status="resolved" created="2024-10-07T09:00:00.778">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7A228D78-428B-4B58-A42D-33C5238B9284}" authorId="{2FE3BFF0-0CCA-86B4-FE19-31A2094F44F1}" status="resolved" created="2024-10-07T09:00:17.468">
    <ac:txMkLst xmlns:ac="http://schemas.microsoft.com/office/drawing/2013/main/command">
      <pc:docMk xmlns:pc="http://schemas.microsoft.com/office/powerpoint/2013/main/command"/>
      <pc:sldMk xmlns:pc="http://schemas.microsoft.com/office/powerpoint/2013/main/command" cId="779458551" sldId="332"/>
      <ac:spMk id="3" creationId="{68E86D18-DD81-F72C-EE2D-CB24F4A8E55A}"/>
      <ac:txMk cp="236" len="31">
        <ac:context len="278" hash="2985969017"/>
      </ac:txMk>
    </ac:txMkLst>
    <p188:pos x="4462396" y="2540205"/>
    <p188:txBody>
      <a:bodyPr/>
      <a:lstStyle/>
      <a:p>
        <a:r>
          <a:rPr lang="en-GB"/>
          <a:t>Explain the difference during the presentation</a:t>
        </a:r>
      </a:p>
    </p188:txBody>
  </p188:cm>
</p188:cmLst>
</file>

<file path=ppt/comments/modernComment_14E_2F6749BF.xml><?xml version="1.0" encoding="utf-8"?>
<p188:cmLst xmlns:a="http://schemas.openxmlformats.org/drawingml/2006/main" xmlns:r="http://schemas.openxmlformats.org/officeDocument/2006/relationships" xmlns:p188="http://schemas.microsoft.com/office/powerpoint/2018/8/main">
  <p188:cm id="{9254FE1C-2C8F-478A-A2AA-EEE3287BE812}" authorId="{2FE3BFF0-0CCA-86B4-FE19-31A2094F44F1}" status="resolved" created="2024-10-07T09:00:00.778">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9FD04472-0E22-4D96-AFD3-CC32BB1ECB2D}" authorId="{2FE3BFF0-0CCA-86B4-FE19-31A2094F44F1}" status="resolved" created="2024-10-07T09:00:17.468">
    <ac:txMkLst xmlns:ac="http://schemas.microsoft.com/office/drawing/2013/main/command">
      <pc:docMk xmlns:pc="http://schemas.microsoft.com/office/powerpoint/2013/main/command"/>
      <pc:sldMk xmlns:pc="http://schemas.microsoft.com/office/powerpoint/2013/main/command" cId="795298239" sldId="334"/>
      <ac:spMk id="3" creationId="{68E86D18-DD81-F72C-EE2D-CB24F4A8E55A}"/>
      <ac:txMk cp="236" len="31">
        <ac:context len="278" hash="2985969017"/>
      </ac:txMk>
    </ac:txMkLst>
    <p188:pos x="4462396" y="2540205"/>
    <p188:txBody>
      <a:bodyPr/>
      <a:lstStyle/>
      <a:p>
        <a:r>
          <a:rPr lang="en-GB"/>
          <a:t>Explain the difference during the presentation</a:t>
        </a:r>
      </a:p>
    </p188:txBody>
  </p188:cm>
</p188:cmLst>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EEB12C-6981-49E2-8E19-A270A28E8B4E}" type="doc">
      <dgm:prSet loTypeId="urn:microsoft.com/office/officeart/2005/8/layout/hList1" loCatId="list" qsTypeId="urn:microsoft.com/office/officeart/2005/8/quickstyle/simple1" qsCatId="simple" csTypeId="urn:microsoft.com/office/officeart/2005/8/colors/accent4_2" csCatId="accent4" phldr="1"/>
      <dgm:spPr/>
      <dgm:t>
        <a:bodyPr/>
        <a:lstStyle/>
        <a:p>
          <a:endParaRPr lang="en-GB"/>
        </a:p>
      </dgm:t>
    </dgm:pt>
    <dgm:pt modelId="{E35B578F-6AF9-4F3B-9B33-9470072ACDAB}">
      <dgm:prSet phldrT="[Text]" custT="1"/>
      <dgm:spPr/>
      <dgm:t>
        <a:bodyPr/>
        <a:lstStyle/>
        <a:p>
          <a:r>
            <a:rPr lang="en-US" sz="3200" dirty="0"/>
            <a:t>Start Conditions</a:t>
          </a:r>
          <a:endParaRPr lang="en-GB" sz="3200" dirty="0"/>
        </a:p>
      </dgm:t>
    </dgm:pt>
    <dgm:pt modelId="{8EEE39D6-11B2-4C7B-9088-3E8B41C645F6}" type="parTrans" cxnId="{CF8883F7-1841-45BD-83C6-99E5DF0AFD0A}">
      <dgm:prSet/>
      <dgm:spPr/>
      <dgm:t>
        <a:bodyPr/>
        <a:lstStyle/>
        <a:p>
          <a:endParaRPr lang="en-GB"/>
        </a:p>
      </dgm:t>
    </dgm:pt>
    <dgm:pt modelId="{362CD80A-4112-4A26-A8B5-D6E987E80019}" type="sibTrans" cxnId="{CF8883F7-1841-45BD-83C6-99E5DF0AFD0A}">
      <dgm:prSet/>
      <dgm:spPr/>
      <dgm:t>
        <a:bodyPr/>
        <a:lstStyle/>
        <a:p>
          <a:endParaRPr lang="en-GB"/>
        </a:p>
      </dgm:t>
    </dgm:pt>
    <dgm:pt modelId="{9FACD8D0-679A-4D8F-9635-830878CFAE1E}">
      <dgm:prSet phldrT="[Text]" custT="1"/>
      <dgm:spPr/>
      <dgm:t>
        <a:bodyPr/>
        <a:lstStyle/>
        <a:p>
          <a:r>
            <a:rPr lang="en-US" sz="2400" dirty="0">
              <a:solidFill>
                <a:schemeClr val="tx2"/>
              </a:solidFill>
            </a:rPr>
            <a:t>Pressure values from all gauges</a:t>
          </a:r>
          <a:endParaRPr lang="en-GB" sz="2400" dirty="0">
            <a:solidFill>
              <a:schemeClr val="tx2"/>
            </a:solidFill>
          </a:endParaRPr>
        </a:p>
      </dgm:t>
    </dgm:pt>
    <dgm:pt modelId="{E3A9AD91-9524-4E4C-AE45-049D59C2D309}" type="parTrans" cxnId="{36229BC2-B8F1-4FD0-93BB-3898CEA66156}">
      <dgm:prSet/>
      <dgm:spPr/>
      <dgm:t>
        <a:bodyPr/>
        <a:lstStyle/>
        <a:p>
          <a:endParaRPr lang="en-GB"/>
        </a:p>
      </dgm:t>
    </dgm:pt>
    <dgm:pt modelId="{F2517A84-2AAC-4E9B-9ECF-D516211A2426}" type="sibTrans" cxnId="{36229BC2-B8F1-4FD0-93BB-3898CEA66156}">
      <dgm:prSet/>
      <dgm:spPr/>
      <dgm:t>
        <a:bodyPr/>
        <a:lstStyle/>
        <a:p>
          <a:endParaRPr lang="en-GB"/>
        </a:p>
      </dgm:t>
    </dgm:pt>
    <dgm:pt modelId="{46DD4F95-B359-4539-8390-B1496619AADF}">
      <dgm:prSet phldrT="[Text]" custT="1"/>
      <dgm:spPr/>
      <dgm:t>
        <a:bodyPr/>
        <a:lstStyle/>
        <a:p>
          <a:r>
            <a:rPr lang="en-US" sz="3200" dirty="0"/>
            <a:t>Prepare Conditions</a:t>
          </a:r>
          <a:endParaRPr lang="en-GB" sz="3200" dirty="0"/>
        </a:p>
      </dgm:t>
    </dgm:pt>
    <dgm:pt modelId="{35BBAA4C-684D-4124-9612-FFF146629252}" type="parTrans" cxnId="{5AF73BF1-B55C-464B-BAF2-15EF6A4E8A82}">
      <dgm:prSet/>
      <dgm:spPr/>
      <dgm:t>
        <a:bodyPr/>
        <a:lstStyle/>
        <a:p>
          <a:endParaRPr lang="en-GB"/>
        </a:p>
      </dgm:t>
    </dgm:pt>
    <dgm:pt modelId="{D3697DCE-A744-483F-A54B-3F3F2FAE7A3B}" type="sibTrans" cxnId="{5AF73BF1-B55C-464B-BAF2-15EF6A4E8A82}">
      <dgm:prSet/>
      <dgm:spPr/>
      <dgm:t>
        <a:bodyPr/>
        <a:lstStyle/>
        <a:p>
          <a:endParaRPr lang="en-GB"/>
        </a:p>
      </dgm:t>
    </dgm:pt>
    <dgm:pt modelId="{2D649865-58E7-471D-9CCF-1319A3FC8A20}">
      <dgm:prSet phldrT="[Text]" custT="1"/>
      <dgm:spPr/>
      <dgm:t>
        <a:bodyPr/>
        <a:lstStyle/>
        <a:p>
          <a:r>
            <a:rPr lang="en-US" sz="2400" dirty="0">
              <a:solidFill>
                <a:schemeClr val="tx2"/>
              </a:solidFill>
            </a:rPr>
            <a:t>Slightly less stringent pressure requirements</a:t>
          </a:r>
          <a:endParaRPr lang="en-GB" sz="2400" dirty="0">
            <a:solidFill>
              <a:schemeClr val="tx2"/>
            </a:solidFill>
          </a:endParaRPr>
        </a:p>
      </dgm:t>
    </dgm:pt>
    <dgm:pt modelId="{78A514FF-9F23-4DB8-989E-D69BAEADEBB0}" type="parTrans" cxnId="{7CC603B9-AC53-4303-B211-D6F5B9148054}">
      <dgm:prSet/>
      <dgm:spPr/>
      <dgm:t>
        <a:bodyPr/>
        <a:lstStyle/>
        <a:p>
          <a:endParaRPr lang="en-GB"/>
        </a:p>
      </dgm:t>
    </dgm:pt>
    <dgm:pt modelId="{E3C9CEA0-0F19-4C9E-A950-A56A8326246E}" type="sibTrans" cxnId="{7CC603B9-AC53-4303-B211-D6F5B9148054}">
      <dgm:prSet/>
      <dgm:spPr/>
      <dgm:t>
        <a:bodyPr/>
        <a:lstStyle/>
        <a:p>
          <a:endParaRPr lang="en-GB"/>
        </a:p>
      </dgm:t>
    </dgm:pt>
    <dgm:pt modelId="{2BA5EA12-3FBA-418A-B765-6EB4126C36BA}">
      <dgm:prSet phldrT="[Text]" custT="1"/>
      <dgm:spPr/>
      <dgm:t>
        <a:bodyPr/>
        <a:lstStyle/>
        <a:p>
          <a:r>
            <a:rPr lang="en-US" sz="3200" dirty="0"/>
            <a:t>Injection Conditions</a:t>
          </a:r>
          <a:endParaRPr lang="en-GB" sz="3200" dirty="0"/>
        </a:p>
      </dgm:t>
    </dgm:pt>
    <dgm:pt modelId="{1A90FC6E-EC8B-4BCA-94EB-A0EFAB773EF8}" type="parTrans" cxnId="{DB224F7E-272B-4110-A14C-B4CF07DA058F}">
      <dgm:prSet/>
      <dgm:spPr/>
      <dgm:t>
        <a:bodyPr/>
        <a:lstStyle/>
        <a:p>
          <a:endParaRPr lang="en-GB"/>
        </a:p>
      </dgm:t>
    </dgm:pt>
    <dgm:pt modelId="{986AB206-35F5-484C-AF47-496FC7DC7620}" type="sibTrans" cxnId="{DB224F7E-272B-4110-A14C-B4CF07DA058F}">
      <dgm:prSet/>
      <dgm:spPr/>
      <dgm:t>
        <a:bodyPr/>
        <a:lstStyle/>
        <a:p>
          <a:endParaRPr lang="en-GB"/>
        </a:p>
      </dgm:t>
    </dgm:pt>
    <dgm:pt modelId="{94D9C878-4A7B-4310-B567-ABB34E3BB16F}">
      <dgm:prSet phldrT="[Text]" custT="1"/>
      <dgm:spPr/>
      <dgm:t>
        <a:bodyPr/>
        <a:lstStyle/>
        <a:p>
          <a:r>
            <a:rPr lang="en-US" sz="2400" dirty="0">
              <a:solidFill>
                <a:schemeClr val="tx2"/>
              </a:solidFill>
            </a:rPr>
            <a:t>Higher value pressure limits (injecting)</a:t>
          </a:r>
          <a:endParaRPr lang="en-GB" sz="2400" dirty="0">
            <a:solidFill>
              <a:schemeClr val="tx2"/>
            </a:solidFill>
          </a:endParaRPr>
        </a:p>
      </dgm:t>
    </dgm:pt>
    <dgm:pt modelId="{7DF2C228-CC0D-4A4A-8268-871868578D01}" type="parTrans" cxnId="{35F44296-FAAB-446E-90DC-C679B2E140E4}">
      <dgm:prSet/>
      <dgm:spPr/>
      <dgm:t>
        <a:bodyPr/>
        <a:lstStyle/>
        <a:p>
          <a:endParaRPr lang="en-GB"/>
        </a:p>
      </dgm:t>
    </dgm:pt>
    <dgm:pt modelId="{FD1B4780-DDC7-41D9-8BFD-7F602BCB4BE6}" type="sibTrans" cxnId="{35F44296-FAAB-446E-90DC-C679B2E140E4}">
      <dgm:prSet/>
      <dgm:spPr/>
      <dgm:t>
        <a:bodyPr/>
        <a:lstStyle/>
        <a:p>
          <a:endParaRPr lang="en-GB"/>
        </a:p>
      </dgm:t>
    </dgm:pt>
    <dgm:pt modelId="{6E924106-5808-4128-B37C-BEC9209CE0A7}">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5F321C49-D813-4CD6-B34C-7C58278621E9}" type="parTrans" cxnId="{9A1D443A-6464-435F-8D60-4EBDF27AD012}">
      <dgm:prSet/>
      <dgm:spPr/>
      <dgm:t>
        <a:bodyPr/>
        <a:lstStyle/>
        <a:p>
          <a:endParaRPr lang="en-GB"/>
        </a:p>
      </dgm:t>
    </dgm:pt>
    <dgm:pt modelId="{83566588-1EFF-4C6D-8C30-887D15BBF597}" type="sibTrans" cxnId="{9A1D443A-6464-435F-8D60-4EBDF27AD012}">
      <dgm:prSet/>
      <dgm:spPr/>
      <dgm:t>
        <a:bodyPr/>
        <a:lstStyle/>
        <a:p>
          <a:endParaRPr lang="en-GB"/>
        </a:p>
      </dgm:t>
    </dgm:pt>
    <dgm:pt modelId="{509ADFBA-D457-414F-A322-9C03DF869861}">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C814B554-0613-40D3-B8C7-0A8D91A064CF}" type="parTrans" cxnId="{7CA73BF8-BEE9-4068-B841-342240D8AF23}">
      <dgm:prSet/>
      <dgm:spPr/>
      <dgm:t>
        <a:bodyPr/>
        <a:lstStyle/>
        <a:p>
          <a:endParaRPr lang="en-GB"/>
        </a:p>
      </dgm:t>
    </dgm:pt>
    <dgm:pt modelId="{99128FAE-6206-4419-92D5-07D11F615210}" type="sibTrans" cxnId="{7CA73BF8-BEE9-4068-B841-342240D8AF23}">
      <dgm:prSet/>
      <dgm:spPr/>
      <dgm:t>
        <a:bodyPr/>
        <a:lstStyle/>
        <a:p>
          <a:endParaRPr lang="en-GB"/>
        </a:p>
      </dgm:t>
    </dgm:pt>
    <dgm:pt modelId="{AF719879-AF44-4897-9C03-F62C0757E3F7}">
      <dgm:prSet phldrT="[Text]" custT="1"/>
      <dgm:spPr/>
      <dgm:t>
        <a:bodyPr/>
        <a:lstStyle/>
        <a:p>
          <a:r>
            <a:rPr lang="en-US" sz="2400" dirty="0">
              <a:solidFill>
                <a:schemeClr val="tx2"/>
              </a:solidFill>
            </a:rPr>
            <a:t>Valves closed and valid </a:t>
          </a:r>
          <a:endParaRPr lang="en-GB" sz="2400" dirty="0">
            <a:solidFill>
              <a:schemeClr val="tx2"/>
            </a:solidFill>
          </a:endParaRPr>
        </a:p>
      </dgm:t>
    </dgm:pt>
    <dgm:pt modelId="{7DEDD49F-6D51-403A-9D68-14085C9E8810}" type="parTrans" cxnId="{81B089D7-FE04-4346-BBD0-8B7F1708B5DC}">
      <dgm:prSet/>
      <dgm:spPr/>
      <dgm:t>
        <a:bodyPr/>
        <a:lstStyle/>
        <a:p>
          <a:endParaRPr lang="en-GB"/>
        </a:p>
      </dgm:t>
    </dgm:pt>
    <dgm:pt modelId="{CD531AD5-168F-41A5-BC41-A4777BD7449D}" type="sibTrans" cxnId="{81B089D7-FE04-4346-BBD0-8B7F1708B5DC}">
      <dgm:prSet/>
      <dgm:spPr/>
      <dgm:t>
        <a:bodyPr/>
        <a:lstStyle/>
        <a:p>
          <a:endParaRPr lang="en-GB"/>
        </a:p>
      </dgm:t>
    </dgm:pt>
    <dgm:pt modelId="{41B0386F-60C3-457F-A6C2-A56FB1C6EC8C}">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BD528038-C05E-4938-9FAD-AAD1075C2309}" type="parTrans" cxnId="{675B7F53-7C6A-4FB4-A6B9-3C876E93C5BD}">
      <dgm:prSet/>
      <dgm:spPr/>
      <dgm:t>
        <a:bodyPr/>
        <a:lstStyle/>
        <a:p>
          <a:endParaRPr lang="en-GB"/>
        </a:p>
      </dgm:t>
    </dgm:pt>
    <dgm:pt modelId="{042506F7-0AE5-4940-93F4-807E97675420}" type="sibTrans" cxnId="{675B7F53-7C6A-4FB4-A6B9-3C876E93C5BD}">
      <dgm:prSet/>
      <dgm:spPr/>
      <dgm:t>
        <a:bodyPr/>
        <a:lstStyle/>
        <a:p>
          <a:endParaRPr lang="en-GB"/>
        </a:p>
      </dgm:t>
    </dgm:pt>
    <dgm:pt modelId="{2878384C-D468-46A3-87C7-FD4563FC8030}">
      <dgm:prSet phldrT="[Text]" custT="1"/>
      <dgm:spPr/>
      <dgm:t>
        <a:bodyPr/>
        <a:lstStyle/>
        <a:p>
          <a:r>
            <a:rPr lang="en-US" sz="2400" dirty="0">
              <a:solidFill>
                <a:schemeClr val="tx2"/>
              </a:solidFill>
            </a:rPr>
            <a:t>Valves valid</a:t>
          </a:r>
          <a:endParaRPr lang="en-GB" sz="2400" dirty="0">
            <a:solidFill>
              <a:schemeClr val="tx2"/>
            </a:solidFill>
          </a:endParaRPr>
        </a:p>
      </dgm:t>
    </dgm:pt>
    <dgm:pt modelId="{390F1CEB-DD4C-4A8D-BED6-AC0970181AAA}" type="parTrans" cxnId="{5D41FBB9-CD9D-4A9C-BF8B-6E2D090A0B2D}">
      <dgm:prSet/>
      <dgm:spPr/>
      <dgm:t>
        <a:bodyPr/>
        <a:lstStyle/>
        <a:p>
          <a:endParaRPr lang="en-GB"/>
        </a:p>
      </dgm:t>
    </dgm:pt>
    <dgm:pt modelId="{6B396F87-76F7-49DB-A3E4-67985F378776}" type="sibTrans" cxnId="{5D41FBB9-CD9D-4A9C-BF8B-6E2D090A0B2D}">
      <dgm:prSet/>
      <dgm:spPr/>
      <dgm:t>
        <a:bodyPr/>
        <a:lstStyle/>
        <a:p>
          <a:endParaRPr lang="en-GB"/>
        </a:p>
      </dgm:t>
    </dgm:pt>
    <dgm:pt modelId="{DB519754-281A-4979-9230-F0C56B0A268D}">
      <dgm:prSet custT="1"/>
      <dgm:spPr/>
      <dgm:t>
        <a:bodyPr/>
        <a:lstStyle/>
        <a:p>
          <a:r>
            <a:rPr lang="en-US" sz="2400" dirty="0">
              <a:solidFill>
                <a:schemeClr val="tx2"/>
              </a:solidFill>
            </a:rPr>
            <a:t>Valves valid</a:t>
          </a:r>
          <a:endParaRPr lang="en-GB" sz="2400" dirty="0">
            <a:solidFill>
              <a:schemeClr val="tx2"/>
            </a:solidFill>
          </a:endParaRPr>
        </a:p>
      </dgm:t>
    </dgm:pt>
    <dgm:pt modelId="{797E35E7-8523-4699-A842-D8D80C9FF4C3}" type="parTrans" cxnId="{73B99CA2-6BAC-4C63-969C-ED4992AAA7B2}">
      <dgm:prSet/>
      <dgm:spPr/>
      <dgm:t>
        <a:bodyPr/>
        <a:lstStyle/>
        <a:p>
          <a:endParaRPr lang="en-GB"/>
        </a:p>
      </dgm:t>
    </dgm:pt>
    <dgm:pt modelId="{10BD17BC-47AF-44BA-85EB-57F275D5F67F}" type="sibTrans" cxnId="{73B99CA2-6BAC-4C63-969C-ED4992AAA7B2}">
      <dgm:prSet/>
      <dgm:spPr/>
      <dgm:t>
        <a:bodyPr/>
        <a:lstStyle/>
        <a:p>
          <a:endParaRPr lang="en-GB"/>
        </a:p>
      </dgm:t>
    </dgm:pt>
    <dgm:pt modelId="{9F197FC7-6AB6-44DC-AA94-98FD90276B86}">
      <dgm:prSet phldrT="[Text]" custT="1"/>
      <dgm:spPr/>
      <dgm:t>
        <a:bodyPr/>
        <a:lstStyle/>
        <a:p>
          <a:r>
            <a:rPr lang="en-US" sz="2400" dirty="0">
              <a:solidFill>
                <a:schemeClr val="tx2"/>
              </a:solidFill>
            </a:rPr>
            <a:t>Pressure requirement for gas at injection</a:t>
          </a:r>
          <a:endParaRPr lang="en-GB" sz="2400" dirty="0">
            <a:solidFill>
              <a:schemeClr val="tx2"/>
            </a:solidFill>
          </a:endParaRPr>
        </a:p>
      </dgm:t>
    </dgm:pt>
    <dgm:pt modelId="{FBADA862-6A86-4078-B3AD-2B0DE1FDF787}" type="parTrans" cxnId="{65743D01-5409-4BD6-AF5F-6371D9B11427}">
      <dgm:prSet/>
      <dgm:spPr/>
      <dgm:t>
        <a:bodyPr/>
        <a:lstStyle/>
        <a:p>
          <a:endParaRPr lang="en-GB"/>
        </a:p>
      </dgm:t>
    </dgm:pt>
    <dgm:pt modelId="{B340AB9F-EFFE-4316-B3F8-7122B4119571}" type="sibTrans" cxnId="{65743D01-5409-4BD6-AF5F-6371D9B11427}">
      <dgm:prSet/>
      <dgm:spPr/>
      <dgm:t>
        <a:bodyPr/>
        <a:lstStyle/>
        <a:p>
          <a:endParaRPr lang="en-GB"/>
        </a:p>
      </dgm:t>
    </dgm:pt>
    <dgm:pt modelId="{632C592F-E16C-486C-BA9E-56A129F0BD0F}" type="pres">
      <dgm:prSet presAssocID="{FEEEB12C-6981-49E2-8E19-A270A28E8B4E}" presName="Name0" presStyleCnt="0">
        <dgm:presLayoutVars>
          <dgm:dir/>
          <dgm:animLvl val="lvl"/>
          <dgm:resizeHandles val="exact"/>
        </dgm:presLayoutVars>
      </dgm:prSet>
      <dgm:spPr/>
    </dgm:pt>
    <dgm:pt modelId="{122CA60F-F6A5-4A76-B73B-4E143C807F0F}" type="pres">
      <dgm:prSet presAssocID="{E35B578F-6AF9-4F3B-9B33-9470072ACDAB}" presName="composite" presStyleCnt="0"/>
      <dgm:spPr/>
    </dgm:pt>
    <dgm:pt modelId="{FD1A3EFF-1FF6-46EA-904F-6FB37C85D756}" type="pres">
      <dgm:prSet presAssocID="{E35B578F-6AF9-4F3B-9B33-9470072ACDAB}" presName="parTx" presStyleLbl="alignNode1" presStyleIdx="0" presStyleCnt="3" custScaleY="100000">
        <dgm:presLayoutVars>
          <dgm:chMax val="0"/>
          <dgm:chPref val="0"/>
          <dgm:bulletEnabled val="1"/>
        </dgm:presLayoutVars>
      </dgm:prSet>
      <dgm:spPr/>
    </dgm:pt>
    <dgm:pt modelId="{13528E5D-F388-499A-B500-D7C8C5D80702}" type="pres">
      <dgm:prSet presAssocID="{E35B578F-6AF9-4F3B-9B33-9470072ACDAB}" presName="desTx" presStyleLbl="alignAccFollowNode1" presStyleIdx="0" presStyleCnt="3">
        <dgm:presLayoutVars>
          <dgm:bulletEnabled val="1"/>
        </dgm:presLayoutVars>
      </dgm:prSet>
      <dgm:spPr/>
    </dgm:pt>
    <dgm:pt modelId="{E230FE6E-0FE3-420E-8E78-39C0F111FCA5}" type="pres">
      <dgm:prSet presAssocID="{362CD80A-4112-4A26-A8B5-D6E987E80019}" presName="space" presStyleCnt="0"/>
      <dgm:spPr/>
    </dgm:pt>
    <dgm:pt modelId="{14CE1A32-A95F-4EA8-9F4C-CC1F4BF5914A}" type="pres">
      <dgm:prSet presAssocID="{46DD4F95-B359-4539-8390-B1496619AADF}" presName="composite" presStyleCnt="0"/>
      <dgm:spPr/>
    </dgm:pt>
    <dgm:pt modelId="{747E0E7C-1A57-46D0-9CCE-8A1716F00B30}" type="pres">
      <dgm:prSet presAssocID="{46DD4F95-B359-4539-8390-B1496619AADF}" presName="parTx" presStyleLbl="alignNode1" presStyleIdx="1" presStyleCnt="3">
        <dgm:presLayoutVars>
          <dgm:chMax val="0"/>
          <dgm:chPref val="0"/>
          <dgm:bulletEnabled val="1"/>
        </dgm:presLayoutVars>
      </dgm:prSet>
      <dgm:spPr/>
    </dgm:pt>
    <dgm:pt modelId="{84AF4011-FC51-45E0-A244-0CCCB4BE388D}" type="pres">
      <dgm:prSet presAssocID="{46DD4F95-B359-4539-8390-B1496619AADF}" presName="desTx" presStyleLbl="alignAccFollowNode1" presStyleIdx="1" presStyleCnt="3">
        <dgm:presLayoutVars>
          <dgm:bulletEnabled val="1"/>
        </dgm:presLayoutVars>
      </dgm:prSet>
      <dgm:spPr/>
    </dgm:pt>
    <dgm:pt modelId="{04C78605-F5FE-4453-BA26-F119CCF89BE6}" type="pres">
      <dgm:prSet presAssocID="{D3697DCE-A744-483F-A54B-3F3F2FAE7A3B}" presName="space" presStyleCnt="0"/>
      <dgm:spPr/>
    </dgm:pt>
    <dgm:pt modelId="{33D21122-4946-45D6-AEA7-BBA44D0C014B}" type="pres">
      <dgm:prSet presAssocID="{2BA5EA12-3FBA-418A-B765-6EB4126C36BA}" presName="composite" presStyleCnt="0"/>
      <dgm:spPr/>
    </dgm:pt>
    <dgm:pt modelId="{25A72D88-EC06-4520-AB95-466EEF91BD53}" type="pres">
      <dgm:prSet presAssocID="{2BA5EA12-3FBA-418A-B765-6EB4126C36BA}" presName="parTx" presStyleLbl="alignNode1" presStyleIdx="2" presStyleCnt="3">
        <dgm:presLayoutVars>
          <dgm:chMax val="0"/>
          <dgm:chPref val="0"/>
          <dgm:bulletEnabled val="1"/>
        </dgm:presLayoutVars>
      </dgm:prSet>
      <dgm:spPr/>
    </dgm:pt>
    <dgm:pt modelId="{C47C365F-62E1-4155-8C4D-A417A2AB2A49}" type="pres">
      <dgm:prSet presAssocID="{2BA5EA12-3FBA-418A-B765-6EB4126C36BA}" presName="desTx" presStyleLbl="alignAccFollowNode1" presStyleIdx="2" presStyleCnt="3">
        <dgm:presLayoutVars>
          <dgm:bulletEnabled val="1"/>
        </dgm:presLayoutVars>
      </dgm:prSet>
      <dgm:spPr/>
    </dgm:pt>
  </dgm:ptLst>
  <dgm:cxnLst>
    <dgm:cxn modelId="{65743D01-5409-4BD6-AF5F-6371D9B11427}" srcId="{2BA5EA12-3FBA-418A-B765-6EB4126C36BA}" destId="{9F197FC7-6AB6-44DC-AA94-98FD90276B86}" srcOrd="1" destOrd="0" parTransId="{FBADA862-6A86-4078-B3AD-2B0DE1FDF787}" sibTransId="{B340AB9F-EFFE-4316-B3F8-7122B4119571}"/>
    <dgm:cxn modelId="{6D68D006-7EA5-4131-80A6-7190B6753825}" type="presOf" srcId="{94D9C878-4A7B-4310-B567-ABB34E3BB16F}" destId="{C47C365F-62E1-4155-8C4D-A417A2AB2A49}" srcOrd="0" destOrd="0" presId="urn:microsoft.com/office/officeart/2005/8/layout/hList1"/>
    <dgm:cxn modelId="{48F60C07-2BBD-4A50-B5C4-789BDB5FAC79}" type="presOf" srcId="{2BA5EA12-3FBA-418A-B765-6EB4126C36BA}" destId="{25A72D88-EC06-4520-AB95-466EEF91BD53}" srcOrd="0" destOrd="0" presId="urn:microsoft.com/office/officeart/2005/8/layout/hList1"/>
    <dgm:cxn modelId="{1EF3750A-5C5B-4D42-A24B-3CC4D2BE56A7}" type="presOf" srcId="{6E924106-5808-4128-B37C-BEC9209CE0A7}" destId="{C47C365F-62E1-4155-8C4D-A417A2AB2A49}" srcOrd="0" destOrd="2" presId="urn:microsoft.com/office/officeart/2005/8/layout/hList1"/>
    <dgm:cxn modelId="{97DB161B-9045-4E30-B739-489187290928}" type="presOf" srcId="{2878384C-D468-46A3-87C7-FD4563FC8030}" destId="{84AF4011-FC51-45E0-A244-0CCCB4BE388D}" srcOrd="0" destOrd="2" presId="urn:microsoft.com/office/officeart/2005/8/layout/hList1"/>
    <dgm:cxn modelId="{8CC15E29-165C-49FA-A170-8056FE2F1EB8}" type="presOf" srcId="{509ADFBA-D457-414F-A322-9C03DF869861}" destId="{13528E5D-F388-499A-B500-D7C8C5D80702}" srcOrd="0" destOrd="1" presId="urn:microsoft.com/office/officeart/2005/8/layout/hList1"/>
    <dgm:cxn modelId="{38F35737-4655-446F-9143-9056631BC9E8}" type="presOf" srcId="{41B0386F-60C3-457F-A6C2-A56FB1C6EC8C}" destId="{84AF4011-FC51-45E0-A244-0CCCB4BE388D}" srcOrd="0" destOrd="1" presId="urn:microsoft.com/office/officeart/2005/8/layout/hList1"/>
    <dgm:cxn modelId="{9A1D443A-6464-435F-8D60-4EBDF27AD012}" srcId="{2BA5EA12-3FBA-418A-B765-6EB4126C36BA}" destId="{6E924106-5808-4128-B37C-BEC9209CE0A7}" srcOrd="2" destOrd="0" parTransId="{5F321C49-D813-4CD6-B34C-7C58278621E9}" sibTransId="{83566588-1EFF-4C6D-8C30-887D15BBF597}"/>
    <dgm:cxn modelId="{A6EACF5C-28C1-4222-95B0-D93C0901518A}" type="presOf" srcId="{DB519754-281A-4979-9230-F0C56B0A268D}" destId="{C47C365F-62E1-4155-8C4D-A417A2AB2A49}" srcOrd="0" destOrd="3" presId="urn:microsoft.com/office/officeart/2005/8/layout/hList1"/>
    <dgm:cxn modelId="{38E8ED67-B0BA-4C43-883F-C12C6A7D0ADB}" type="presOf" srcId="{9FACD8D0-679A-4D8F-9635-830878CFAE1E}" destId="{13528E5D-F388-499A-B500-D7C8C5D80702}" srcOrd="0" destOrd="0" presId="urn:microsoft.com/office/officeart/2005/8/layout/hList1"/>
    <dgm:cxn modelId="{6E1DD348-9877-4CD5-A707-737D6B139B5F}" type="presOf" srcId="{E35B578F-6AF9-4F3B-9B33-9470072ACDAB}" destId="{FD1A3EFF-1FF6-46EA-904F-6FB37C85D756}" srcOrd="0" destOrd="0" presId="urn:microsoft.com/office/officeart/2005/8/layout/hList1"/>
    <dgm:cxn modelId="{675B7F53-7C6A-4FB4-A6B9-3C876E93C5BD}" srcId="{46DD4F95-B359-4539-8390-B1496619AADF}" destId="{41B0386F-60C3-457F-A6C2-A56FB1C6EC8C}" srcOrd="1" destOrd="0" parTransId="{BD528038-C05E-4938-9FAD-AAD1075C2309}" sibTransId="{042506F7-0AE5-4940-93F4-807E97675420}"/>
    <dgm:cxn modelId="{DB224F7E-272B-4110-A14C-B4CF07DA058F}" srcId="{FEEEB12C-6981-49E2-8E19-A270A28E8B4E}" destId="{2BA5EA12-3FBA-418A-B765-6EB4126C36BA}" srcOrd="2" destOrd="0" parTransId="{1A90FC6E-EC8B-4BCA-94EB-A0EFAB773EF8}" sibTransId="{986AB206-35F5-484C-AF47-496FC7DC7620}"/>
    <dgm:cxn modelId="{272B5380-393E-4AC7-84CD-F7D496C14AE7}" type="presOf" srcId="{46DD4F95-B359-4539-8390-B1496619AADF}" destId="{747E0E7C-1A57-46D0-9CCE-8A1716F00B30}" srcOrd="0" destOrd="0" presId="urn:microsoft.com/office/officeart/2005/8/layout/hList1"/>
    <dgm:cxn modelId="{DA613292-8938-45DB-B004-0E65CFB5FF28}" type="presOf" srcId="{FEEEB12C-6981-49E2-8E19-A270A28E8B4E}" destId="{632C592F-E16C-486C-BA9E-56A129F0BD0F}" srcOrd="0" destOrd="0" presId="urn:microsoft.com/office/officeart/2005/8/layout/hList1"/>
    <dgm:cxn modelId="{35F44296-FAAB-446E-90DC-C679B2E140E4}" srcId="{2BA5EA12-3FBA-418A-B765-6EB4126C36BA}" destId="{94D9C878-4A7B-4310-B567-ABB34E3BB16F}" srcOrd="0" destOrd="0" parTransId="{7DF2C228-CC0D-4A4A-8268-871868578D01}" sibTransId="{FD1B4780-DDC7-41D9-8BFD-7F602BCB4BE6}"/>
    <dgm:cxn modelId="{73B99CA2-6BAC-4C63-969C-ED4992AAA7B2}" srcId="{2BA5EA12-3FBA-418A-B765-6EB4126C36BA}" destId="{DB519754-281A-4979-9230-F0C56B0A268D}" srcOrd="3" destOrd="0" parTransId="{797E35E7-8523-4699-A842-D8D80C9FF4C3}" sibTransId="{10BD17BC-47AF-44BA-85EB-57F275D5F67F}"/>
    <dgm:cxn modelId="{484BFCA4-A7F2-4961-A6AD-2B0F5C8CA957}" type="presOf" srcId="{AF719879-AF44-4897-9C03-F62C0757E3F7}" destId="{13528E5D-F388-499A-B500-D7C8C5D80702}" srcOrd="0" destOrd="2" presId="urn:microsoft.com/office/officeart/2005/8/layout/hList1"/>
    <dgm:cxn modelId="{3D3294AE-552A-44B1-98F7-0DC7A6862410}" type="presOf" srcId="{9F197FC7-6AB6-44DC-AA94-98FD90276B86}" destId="{C47C365F-62E1-4155-8C4D-A417A2AB2A49}" srcOrd="0" destOrd="1" presId="urn:microsoft.com/office/officeart/2005/8/layout/hList1"/>
    <dgm:cxn modelId="{7CC603B9-AC53-4303-B211-D6F5B9148054}" srcId="{46DD4F95-B359-4539-8390-B1496619AADF}" destId="{2D649865-58E7-471D-9CCF-1319A3FC8A20}" srcOrd="0" destOrd="0" parTransId="{78A514FF-9F23-4DB8-989E-D69BAEADEBB0}" sibTransId="{E3C9CEA0-0F19-4C9E-A950-A56A8326246E}"/>
    <dgm:cxn modelId="{5D41FBB9-CD9D-4A9C-BF8B-6E2D090A0B2D}" srcId="{46DD4F95-B359-4539-8390-B1496619AADF}" destId="{2878384C-D468-46A3-87C7-FD4563FC8030}" srcOrd="2" destOrd="0" parTransId="{390F1CEB-DD4C-4A8D-BED6-AC0970181AAA}" sibTransId="{6B396F87-76F7-49DB-A3E4-67985F378776}"/>
    <dgm:cxn modelId="{4ED95FC1-75B6-4982-B808-F4B777931FB9}" type="presOf" srcId="{2D649865-58E7-471D-9CCF-1319A3FC8A20}" destId="{84AF4011-FC51-45E0-A244-0CCCB4BE388D}" srcOrd="0" destOrd="0" presId="urn:microsoft.com/office/officeart/2005/8/layout/hList1"/>
    <dgm:cxn modelId="{36229BC2-B8F1-4FD0-93BB-3898CEA66156}" srcId="{E35B578F-6AF9-4F3B-9B33-9470072ACDAB}" destId="{9FACD8D0-679A-4D8F-9635-830878CFAE1E}" srcOrd="0" destOrd="0" parTransId="{E3A9AD91-9524-4E4C-AE45-049D59C2D309}" sibTransId="{F2517A84-2AAC-4E9B-9ECF-D516211A2426}"/>
    <dgm:cxn modelId="{81B089D7-FE04-4346-BBD0-8B7F1708B5DC}" srcId="{E35B578F-6AF9-4F3B-9B33-9470072ACDAB}" destId="{AF719879-AF44-4897-9C03-F62C0757E3F7}" srcOrd="2" destOrd="0" parTransId="{7DEDD49F-6D51-403A-9D68-14085C9E8810}" sibTransId="{CD531AD5-168F-41A5-BC41-A4777BD7449D}"/>
    <dgm:cxn modelId="{5AF73BF1-B55C-464B-BAF2-15EF6A4E8A82}" srcId="{FEEEB12C-6981-49E2-8E19-A270A28E8B4E}" destId="{46DD4F95-B359-4539-8390-B1496619AADF}" srcOrd="1" destOrd="0" parTransId="{35BBAA4C-684D-4124-9612-FFF146629252}" sibTransId="{D3697DCE-A744-483F-A54B-3F3F2FAE7A3B}"/>
    <dgm:cxn modelId="{CF8883F7-1841-45BD-83C6-99E5DF0AFD0A}" srcId="{FEEEB12C-6981-49E2-8E19-A270A28E8B4E}" destId="{E35B578F-6AF9-4F3B-9B33-9470072ACDAB}" srcOrd="0" destOrd="0" parTransId="{8EEE39D6-11B2-4C7B-9088-3E8B41C645F6}" sibTransId="{362CD80A-4112-4A26-A8B5-D6E987E80019}"/>
    <dgm:cxn modelId="{7CA73BF8-BEE9-4068-B841-342240D8AF23}" srcId="{E35B578F-6AF9-4F3B-9B33-9470072ACDAB}" destId="{509ADFBA-D457-414F-A322-9C03DF869861}" srcOrd="1" destOrd="0" parTransId="{C814B554-0613-40D3-B8C7-0A8D91A064CF}" sibTransId="{99128FAE-6206-4419-92D5-07D11F615210}"/>
    <dgm:cxn modelId="{4D0EFCB2-C21C-4A54-99C2-6089FE24262B}" type="presParOf" srcId="{632C592F-E16C-486C-BA9E-56A129F0BD0F}" destId="{122CA60F-F6A5-4A76-B73B-4E143C807F0F}" srcOrd="0" destOrd="0" presId="urn:microsoft.com/office/officeart/2005/8/layout/hList1"/>
    <dgm:cxn modelId="{129935C2-B21C-4A20-94ED-36807548780D}" type="presParOf" srcId="{122CA60F-F6A5-4A76-B73B-4E143C807F0F}" destId="{FD1A3EFF-1FF6-46EA-904F-6FB37C85D756}" srcOrd="0" destOrd="0" presId="urn:microsoft.com/office/officeart/2005/8/layout/hList1"/>
    <dgm:cxn modelId="{CC3BEBE2-C016-492E-9FB9-58BE28C2A4F9}" type="presParOf" srcId="{122CA60F-F6A5-4A76-B73B-4E143C807F0F}" destId="{13528E5D-F388-499A-B500-D7C8C5D80702}" srcOrd="1" destOrd="0" presId="urn:microsoft.com/office/officeart/2005/8/layout/hList1"/>
    <dgm:cxn modelId="{A4336101-3729-4C41-B7DA-EE106CED2DCC}" type="presParOf" srcId="{632C592F-E16C-486C-BA9E-56A129F0BD0F}" destId="{E230FE6E-0FE3-420E-8E78-39C0F111FCA5}" srcOrd="1" destOrd="0" presId="urn:microsoft.com/office/officeart/2005/8/layout/hList1"/>
    <dgm:cxn modelId="{DF978FC0-4738-4DF0-A020-44B53286BCA7}" type="presParOf" srcId="{632C592F-E16C-486C-BA9E-56A129F0BD0F}" destId="{14CE1A32-A95F-4EA8-9F4C-CC1F4BF5914A}" srcOrd="2" destOrd="0" presId="urn:microsoft.com/office/officeart/2005/8/layout/hList1"/>
    <dgm:cxn modelId="{73132368-0214-4969-A936-20C38C63F8DE}" type="presParOf" srcId="{14CE1A32-A95F-4EA8-9F4C-CC1F4BF5914A}" destId="{747E0E7C-1A57-46D0-9CCE-8A1716F00B30}" srcOrd="0" destOrd="0" presId="urn:microsoft.com/office/officeart/2005/8/layout/hList1"/>
    <dgm:cxn modelId="{46353377-50BD-4E97-AC31-25247797BD6A}" type="presParOf" srcId="{14CE1A32-A95F-4EA8-9F4C-CC1F4BF5914A}" destId="{84AF4011-FC51-45E0-A244-0CCCB4BE388D}" srcOrd="1" destOrd="0" presId="urn:microsoft.com/office/officeart/2005/8/layout/hList1"/>
    <dgm:cxn modelId="{DA34A6EB-D713-4AF6-B140-07789A549E2B}" type="presParOf" srcId="{632C592F-E16C-486C-BA9E-56A129F0BD0F}" destId="{04C78605-F5FE-4453-BA26-F119CCF89BE6}" srcOrd="3" destOrd="0" presId="urn:microsoft.com/office/officeart/2005/8/layout/hList1"/>
    <dgm:cxn modelId="{031D1C29-2E67-4B3C-852B-425DD1B0E99C}" type="presParOf" srcId="{632C592F-E16C-486C-BA9E-56A129F0BD0F}" destId="{33D21122-4946-45D6-AEA7-BBA44D0C014B}" srcOrd="4" destOrd="0" presId="urn:microsoft.com/office/officeart/2005/8/layout/hList1"/>
    <dgm:cxn modelId="{CBE2E015-3303-4725-BA2C-AF82DA2A0015}" type="presParOf" srcId="{33D21122-4946-45D6-AEA7-BBA44D0C014B}" destId="{25A72D88-EC06-4520-AB95-466EEF91BD53}" srcOrd="0" destOrd="0" presId="urn:microsoft.com/office/officeart/2005/8/layout/hList1"/>
    <dgm:cxn modelId="{1AD8A719-8FED-4A79-84A0-D76639670279}" type="presParOf" srcId="{33D21122-4946-45D6-AEA7-BBA44D0C014B}" destId="{C47C365F-62E1-4155-8C4D-A417A2AB2A4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A3EFF-1FF6-46EA-904F-6FB37C85D756}">
      <dsp:nvSpPr>
        <dsp:cNvPr id="0" name=""/>
        <dsp:cNvSpPr/>
      </dsp:nvSpPr>
      <dsp:spPr>
        <a:xfrm>
          <a:off x="3268"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Start Conditions</a:t>
          </a:r>
          <a:endParaRPr lang="en-GB" sz="3200" kern="1200" dirty="0"/>
        </a:p>
      </dsp:txBody>
      <dsp:txXfrm>
        <a:off x="3268" y="376844"/>
        <a:ext cx="3187255" cy="1274902"/>
      </dsp:txXfrm>
    </dsp:sp>
    <dsp:sp modelId="{13528E5D-F388-499A-B500-D7C8C5D80702}">
      <dsp:nvSpPr>
        <dsp:cNvPr id="0" name=""/>
        <dsp:cNvSpPr/>
      </dsp:nvSpPr>
      <dsp:spPr>
        <a:xfrm>
          <a:off x="3268"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Pressure values from all gauges</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closed and valid </a:t>
          </a:r>
          <a:endParaRPr lang="en-GB" sz="2400" kern="1200" dirty="0">
            <a:solidFill>
              <a:schemeClr val="tx2"/>
            </a:solidFill>
          </a:endParaRPr>
        </a:p>
      </dsp:txBody>
      <dsp:txXfrm>
        <a:off x="3268" y="1651747"/>
        <a:ext cx="3187255" cy="3390074"/>
      </dsp:txXfrm>
    </dsp:sp>
    <dsp:sp modelId="{747E0E7C-1A57-46D0-9CCE-8A1716F00B30}">
      <dsp:nvSpPr>
        <dsp:cNvPr id="0" name=""/>
        <dsp:cNvSpPr/>
      </dsp:nvSpPr>
      <dsp:spPr>
        <a:xfrm>
          <a:off x="3636740"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Prepare Conditions</a:t>
          </a:r>
          <a:endParaRPr lang="en-GB" sz="3200" kern="1200" dirty="0"/>
        </a:p>
      </dsp:txBody>
      <dsp:txXfrm>
        <a:off x="3636740" y="376844"/>
        <a:ext cx="3187255" cy="1274902"/>
      </dsp:txXfrm>
    </dsp:sp>
    <dsp:sp modelId="{84AF4011-FC51-45E0-A244-0CCCB4BE388D}">
      <dsp:nvSpPr>
        <dsp:cNvPr id="0" name=""/>
        <dsp:cNvSpPr/>
      </dsp:nvSpPr>
      <dsp:spPr>
        <a:xfrm>
          <a:off x="3636740"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Slightly less stringent pressure requirements</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valid</a:t>
          </a:r>
          <a:endParaRPr lang="en-GB" sz="2400" kern="1200" dirty="0">
            <a:solidFill>
              <a:schemeClr val="tx2"/>
            </a:solidFill>
          </a:endParaRPr>
        </a:p>
      </dsp:txBody>
      <dsp:txXfrm>
        <a:off x="3636740" y="1651747"/>
        <a:ext cx="3187255" cy="3390074"/>
      </dsp:txXfrm>
    </dsp:sp>
    <dsp:sp modelId="{25A72D88-EC06-4520-AB95-466EEF91BD53}">
      <dsp:nvSpPr>
        <dsp:cNvPr id="0" name=""/>
        <dsp:cNvSpPr/>
      </dsp:nvSpPr>
      <dsp:spPr>
        <a:xfrm>
          <a:off x="7270211"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Injection Conditions</a:t>
          </a:r>
          <a:endParaRPr lang="en-GB" sz="3200" kern="1200" dirty="0"/>
        </a:p>
      </dsp:txBody>
      <dsp:txXfrm>
        <a:off x="7270211" y="376844"/>
        <a:ext cx="3187255" cy="1274902"/>
      </dsp:txXfrm>
    </dsp:sp>
    <dsp:sp modelId="{C47C365F-62E1-4155-8C4D-A417A2AB2A49}">
      <dsp:nvSpPr>
        <dsp:cNvPr id="0" name=""/>
        <dsp:cNvSpPr/>
      </dsp:nvSpPr>
      <dsp:spPr>
        <a:xfrm>
          <a:off x="7270211"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Higher value pressure limits (injecting)</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Pressure requirement for gas at injection</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valid</a:t>
          </a:r>
          <a:endParaRPr lang="en-GB" sz="2400" kern="1200" dirty="0">
            <a:solidFill>
              <a:schemeClr val="tx2"/>
            </a:solidFill>
          </a:endParaRPr>
        </a:p>
      </dsp:txBody>
      <dsp:txXfrm>
        <a:off x="7270211" y="1651747"/>
        <a:ext cx="3187255" cy="339007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10/15/2024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569246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MAKE CLEAR THAT CONCERN IS MACHINE SAFETY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Device interlocks are what protect the machine from issues we saw earlier, baseline safety</a:t>
            </a:r>
          </a:p>
          <a:p>
            <a:pPr marL="171450" indent="-171450">
              <a:buFont typeface="Arial" panose="020B0604020202020204" pitchFamily="34" charset="0"/>
              <a:buChar char="•"/>
            </a:pPr>
            <a:r>
              <a:rPr lang="en-US" dirty="0"/>
              <a:t>START, when breached:</a:t>
            </a:r>
          </a:p>
          <a:p>
            <a:pPr marL="628650" lvl="1" indent="-171450">
              <a:buFont typeface="Arial" panose="020B0604020202020204" pitchFamily="34" charset="0"/>
              <a:buChar char="•"/>
            </a:pPr>
            <a:r>
              <a:rPr lang="en-US" dirty="0"/>
              <a:t>When a device is not allowed to switch on, </a:t>
            </a:r>
            <a:r>
              <a:rPr lang="en-US" dirty="0" err="1"/>
              <a:t>f.e</a:t>
            </a:r>
            <a:r>
              <a:rPr lang="en-US" dirty="0"/>
              <a:t>. valve not allowed to open</a:t>
            </a:r>
          </a:p>
          <a:p>
            <a:pPr marL="171450" lvl="0" indent="-171450">
              <a:buFont typeface="Arial" panose="020B0604020202020204" pitchFamily="34" charset="0"/>
              <a:buChar char="•"/>
            </a:pPr>
            <a:r>
              <a:rPr lang="en-US" dirty="0"/>
              <a:t>FULL, when breached:</a:t>
            </a:r>
          </a:p>
          <a:p>
            <a:pPr marL="628650" lvl="1" indent="-171450">
              <a:buFont typeface="Arial" panose="020B0604020202020204" pitchFamily="34" charset="0"/>
              <a:buChar char="•"/>
            </a:pPr>
            <a:r>
              <a:rPr lang="en-US" dirty="0"/>
              <a:t>When a device is not allowed to switch on and is switched off it is already on, </a:t>
            </a:r>
            <a:r>
              <a:rPr lang="en-US" dirty="0" err="1"/>
              <a:t>f.e</a:t>
            </a:r>
            <a:r>
              <a:rPr lang="en-US" dirty="0"/>
              <a:t>. valve not allowed to open and if open it is immediately closed</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Process </a:t>
            </a:r>
            <a:r>
              <a:rPr lang="en-US" dirty="0" err="1"/>
              <a:t>Conds</a:t>
            </a:r>
            <a:r>
              <a:rPr lang="en-US" dirty="0"/>
              <a:t>, affect the automatic process , checks between and during the states</a:t>
            </a:r>
          </a:p>
          <a:p>
            <a:pPr marL="171450" indent="-171450">
              <a:buFont typeface="Arial" panose="020B0604020202020204" pitchFamily="34" charset="0"/>
              <a:buChar cha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661745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why we have different conditions</a:t>
            </a:r>
          </a:p>
          <a:p>
            <a:r>
              <a:rPr lang="en-US" dirty="0"/>
              <a:t>Explain different pressures better</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017508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712090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Can easily monitor the current step and the process in general on the right, where commands can also be sent</a:t>
            </a:r>
          </a:p>
          <a:p>
            <a:pPr marL="171450" indent="-171450">
              <a:buFont typeface="Arial" panose="020B0604020202020204" pitchFamily="34" charset="0"/>
              <a:buChar char="•"/>
            </a:pPr>
            <a:r>
              <a:rPr lang="en-US" dirty="0"/>
              <a:t>Operator commands in the state diagram , expert commands below</a:t>
            </a:r>
          </a:p>
          <a:p>
            <a:pPr marL="171450" indent="-171450">
              <a:buFont typeface="Arial" panose="020B0604020202020204" pitchFamily="34" charset="0"/>
              <a:buChar char="•"/>
            </a:pPr>
            <a:r>
              <a:rPr lang="en-US" dirty="0"/>
              <a:t>Warnings and Status’ can be seen</a:t>
            </a:r>
          </a:p>
          <a:p>
            <a:pPr marL="171450" indent="-171450">
              <a:buFont typeface="Arial" panose="020B0604020202020204" pitchFamily="34" charset="0"/>
              <a:buChar char="•"/>
            </a:pPr>
            <a:r>
              <a:rPr lang="en-US" dirty="0"/>
              <a:t>Alarms for dangerous conditions</a:t>
            </a:r>
          </a:p>
          <a:p>
            <a:pPr marL="171450" indent="-171450">
              <a:buFont typeface="Arial" panose="020B0604020202020204" pitchFamily="34" charset="0"/>
              <a:buChar char="•"/>
            </a:pPr>
            <a:r>
              <a:rPr lang="en-US" dirty="0"/>
              <a:t>Navigation buttons to see other panels, such as the interlock monitoring</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781962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Can monitor process conditions:</a:t>
            </a:r>
          </a:p>
          <a:p>
            <a:pPr marL="628650" lvl="1" indent="-171450">
              <a:buFont typeface="Arial" panose="020B0604020202020204" pitchFamily="34" charset="0"/>
              <a:buChar char="•"/>
            </a:pPr>
            <a:r>
              <a:rPr lang="en-US" dirty="0"/>
              <a:t>Which conditions are active</a:t>
            </a:r>
          </a:p>
          <a:p>
            <a:pPr marL="628650" lvl="1" indent="-171450">
              <a:buFont typeface="Arial" panose="020B0604020202020204" pitchFamily="34" charset="0"/>
              <a:buChar char="•"/>
            </a:pPr>
            <a:r>
              <a:rPr lang="en-US" dirty="0"/>
              <a:t>If one of the conditions is breached</a:t>
            </a:r>
          </a:p>
          <a:p>
            <a:pPr marL="171450" lvl="0" indent="-171450">
              <a:buFont typeface="Arial" panose="020B0604020202020204" pitchFamily="34" charset="0"/>
              <a:buChar char="•"/>
            </a:pPr>
            <a:r>
              <a:rPr lang="en-US" dirty="0"/>
              <a:t>Can monitor device interlocks:</a:t>
            </a:r>
          </a:p>
          <a:p>
            <a:pPr marL="628650" lvl="1" indent="-171450">
              <a:buFont typeface="Arial" panose="020B0604020202020204" pitchFamily="34" charset="0"/>
              <a:buChar char="•"/>
            </a:pPr>
            <a:r>
              <a:rPr lang="en-US" dirty="0"/>
              <a:t>Can see start and full </a:t>
            </a:r>
            <a:r>
              <a:rPr lang="en-US" dirty="0" err="1"/>
              <a:t>itls</a:t>
            </a:r>
            <a:r>
              <a:rPr lang="en-US" dirty="0"/>
              <a:t> for each device, and see if they are breached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504692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Open buttons on the state diagram open detailed panels about the main steps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640400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detailed panels for the preparing, injecting, stopping injection and recovery states can be seen</a:t>
            </a:r>
          </a:p>
          <a:p>
            <a:pPr marL="171450" indent="-171450">
              <a:buFont typeface="Arial" panose="020B0604020202020204" pitchFamily="34" charset="0"/>
              <a:buChar char="•"/>
            </a:pPr>
            <a:r>
              <a:rPr lang="en-US" dirty="0"/>
              <a:t>Here the detailed steps can be seen</a:t>
            </a:r>
          </a:p>
          <a:p>
            <a:pPr marL="171450" indent="-171450">
              <a:buFont typeface="Arial" panose="020B0604020202020204" pitchFamily="34" charset="0"/>
              <a:buChar char="•"/>
            </a:pPr>
            <a:r>
              <a:rPr lang="en-US" dirty="0"/>
              <a:t>Description of each step, transition conditions to the next step and current step time are displayed</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818035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important element of the user interaction are the alarms</a:t>
            </a:r>
          </a:p>
          <a:p>
            <a:pPr marL="171450" indent="-171450">
              <a:buFont typeface="Arial" panose="020B0604020202020204" pitchFamily="34" charset="0"/>
              <a:buChar char="•"/>
            </a:pPr>
            <a:r>
              <a:rPr lang="en-US" dirty="0"/>
              <a:t>These will be configured to send an SMS alert to selected BGC experts if something goes wrong</a:t>
            </a:r>
          </a:p>
          <a:p>
            <a:pPr marL="171450" indent="-171450">
              <a:buFont typeface="Arial" panose="020B0604020202020204" pitchFamily="34" charset="0"/>
              <a:buChar char="•"/>
            </a:pPr>
            <a:r>
              <a:rPr lang="en-US" dirty="0"/>
              <a:t>The configured alarms are….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555200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328083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942644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 higher energy beam in HL-LHC, there will be a higher energy halo</a:t>
            </a:r>
          </a:p>
          <a:p>
            <a:pPr marL="171450" indent="-171450">
              <a:buFont typeface="Arial" panose="020B0604020202020204" pitchFamily="34" charset="0"/>
              <a:buChar char="•"/>
            </a:pPr>
            <a:r>
              <a:rPr lang="en-US" dirty="0"/>
              <a:t>Active control of the halo will be necessary using Hollow electron lens</a:t>
            </a:r>
          </a:p>
          <a:p>
            <a:pPr marL="171450" indent="-171450">
              <a:buFont typeface="Arial" panose="020B0604020202020204" pitchFamily="34" charset="0"/>
              <a:buChar char="•"/>
            </a:pPr>
            <a:r>
              <a:rPr lang="en-US" dirty="0"/>
              <a:t>HEL will be a </a:t>
            </a:r>
            <a:r>
              <a:rPr lang="en-US" sz="1200" dirty="0"/>
              <a:t>ring-shaped electron beam concentric to the proton beam</a:t>
            </a:r>
          </a:p>
          <a:p>
            <a:pPr marL="171450" indent="-171450">
              <a:buFont typeface="Arial" panose="020B0604020202020204" pitchFamily="34" charset="0"/>
              <a:buChar char="•"/>
            </a:pPr>
            <a:r>
              <a:rPr lang="en-US" sz="1200" dirty="0"/>
              <a:t>BGC will be used to monitor the beam and the HEL and their concentricity</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178323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QUESTIONS?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4194210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Vacuum framework:</a:t>
            </a:r>
          </a:p>
          <a:p>
            <a:pPr marL="628650" lvl="1" indent="-171450">
              <a:buFont typeface="Arial" panose="020B0604020202020204" pitchFamily="34" charset="0"/>
              <a:buChar char="•"/>
            </a:pPr>
            <a:r>
              <a:rPr lang="en-US" dirty="0"/>
              <a:t>Master </a:t>
            </a:r>
            <a:r>
              <a:rPr lang="en-US" dirty="0" err="1"/>
              <a:t>db</a:t>
            </a:r>
            <a:r>
              <a:rPr lang="en-US" dirty="0"/>
              <a:t> that has all the definitions of the control types</a:t>
            </a:r>
          </a:p>
          <a:p>
            <a:pPr marL="628650" lvl="1" indent="-171450">
              <a:buFont typeface="Arial" panose="020B0604020202020204" pitchFamily="34" charset="0"/>
              <a:buChar char="•"/>
            </a:pPr>
            <a:r>
              <a:rPr lang="en-US" dirty="0"/>
              <a:t>Instantiated in each machine </a:t>
            </a:r>
            <a:r>
              <a:rPr lang="en-US" dirty="0" err="1"/>
              <a:t>db</a:t>
            </a:r>
            <a:r>
              <a:rPr lang="en-US" dirty="0"/>
              <a:t>, which are set up using the </a:t>
            </a:r>
            <a:r>
              <a:rPr lang="en-US" dirty="0" err="1"/>
              <a:t>vacCC</a:t>
            </a:r>
            <a:r>
              <a:rPr lang="en-US" dirty="0"/>
              <a:t> machine</a:t>
            </a:r>
          </a:p>
          <a:p>
            <a:pPr marL="628650" lvl="1" indent="-171450">
              <a:buFont typeface="Arial" panose="020B0604020202020204" pitchFamily="34" charset="0"/>
              <a:buChar char="•"/>
            </a:pPr>
            <a:r>
              <a:rPr lang="en-US" dirty="0"/>
              <a:t>The exporter automatically generates </a:t>
            </a:r>
            <a:r>
              <a:rPr lang="en-US" dirty="0" err="1"/>
              <a:t>scada</a:t>
            </a:r>
            <a:r>
              <a:rPr lang="en-US" dirty="0"/>
              <a:t> config files and PLC sources</a:t>
            </a:r>
          </a:p>
          <a:p>
            <a:pPr marL="628650" lvl="1" indent="-171450">
              <a:buFont typeface="Arial" panose="020B0604020202020204" pitchFamily="34" charset="0"/>
              <a:buChar char="•"/>
            </a:pPr>
            <a:r>
              <a:rPr lang="en-US" dirty="0"/>
              <a:t>PLC baseline code (part of CT definition) and generated sources are used for the PLC projects</a:t>
            </a:r>
          </a:p>
          <a:p>
            <a:pPr marL="628650" lvl="1" indent="-171450">
              <a:buFont typeface="Arial" panose="020B0604020202020204" pitchFamily="34" charset="0"/>
              <a:buChar char="•"/>
            </a:pPr>
            <a:r>
              <a:rPr lang="en-US" dirty="0"/>
              <a:t>Scada config files are imported to set up the SCADA</a:t>
            </a:r>
          </a:p>
          <a:p>
            <a:pPr marL="628650" lvl="1"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756400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why we have different conditions, don’t show values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2916650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state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2294645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1178244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1574626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dirty="0"/>
              <a:t>3 chambers: injection, interaction and dump</a:t>
            </a:r>
          </a:p>
          <a:p>
            <a:pPr marL="0" lvl="0" indent="0">
              <a:buFont typeface="Arial" panose="020B0604020202020204" pitchFamily="34" charset="0"/>
              <a:buNone/>
            </a:pPr>
            <a:r>
              <a:rPr lang="en-US" sz="1200" dirty="0"/>
              <a:t>In the injection chamber nozzle and 2 skimmers shape the gas curtain</a:t>
            </a:r>
          </a:p>
          <a:p>
            <a:endParaRPr lang="en-US" dirty="0"/>
          </a:p>
          <a:p>
            <a:r>
              <a:rPr lang="en-US" dirty="0"/>
              <a:t>Describe the equipment on the BGC and how a normal injection takes place.</a:t>
            </a:r>
          </a:p>
          <a:p>
            <a:endParaRPr lang="en-US" dirty="0"/>
          </a:p>
          <a:p>
            <a:pPr marL="171450" indent="-171450">
              <a:buFont typeface="Arial" panose="020B0604020202020204" pitchFamily="34" charset="0"/>
              <a:buChar char="•"/>
            </a:pPr>
            <a:r>
              <a:rPr lang="en-US" dirty="0"/>
              <a:t>Pump nozzle</a:t>
            </a:r>
          </a:p>
          <a:p>
            <a:pPr marL="171450" indent="-171450">
              <a:buFont typeface="Arial" panose="020B0604020202020204" pitchFamily="34" charset="0"/>
              <a:buChar char="•"/>
            </a:pPr>
            <a:r>
              <a:rPr lang="en-US" dirty="0"/>
              <a:t>Open the gate valves (VVR4, VVGINJ and VVGDUMP)</a:t>
            </a:r>
          </a:p>
          <a:p>
            <a:pPr marL="171450" indent="-171450">
              <a:buFont typeface="Arial" panose="020B0604020202020204" pitchFamily="34" charset="0"/>
              <a:buChar char="•"/>
            </a:pPr>
            <a:r>
              <a:rPr lang="en-US" dirty="0"/>
              <a:t>Switch off VGP1</a:t>
            </a:r>
          </a:p>
          <a:p>
            <a:pPr marL="171450" indent="-171450">
              <a:buFont typeface="Arial" panose="020B0604020202020204" pitchFamily="34" charset="0"/>
              <a:buChar char="•"/>
            </a:pPr>
            <a:r>
              <a:rPr lang="en-US" dirty="0"/>
              <a:t>Open first </a:t>
            </a:r>
            <a:r>
              <a:rPr lang="en-US" dirty="0" err="1"/>
              <a:t>Inj</a:t>
            </a:r>
            <a:r>
              <a:rPr lang="en-US" dirty="0"/>
              <a:t> valve VVA1</a:t>
            </a:r>
          </a:p>
          <a:p>
            <a:endParaRPr lang="en-US" dirty="0"/>
          </a:p>
          <a:p>
            <a:r>
              <a:rPr lang="en-US" dirty="0"/>
              <a:t>When all is ready: </a:t>
            </a:r>
          </a:p>
          <a:p>
            <a:pPr marL="171450" indent="-171450">
              <a:buFont typeface="Arial" panose="020B0604020202020204" pitchFamily="34" charset="0"/>
              <a:buChar char="•"/>
            </a:pPr>
            <a:r>
              <a:rPr lang="en-US" dirty="0"/>
              <a:t>Open VVA2, second </a:t>
            </a:r>
            <a:r>
              <a:rPr lang="en-US" dirty="0" err="1"/>
              <a:t>inj</a:t>
            </a:r>
            <a:r>
              <a:rPr lang="en-US" dirty="0"/>
              <a:t> valve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391065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Explain why no VVR on pumping groups: space constraints, decision made in the original design</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90057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733447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Mention current risk of human error, doing something wrong while following the procedure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082761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Need to simplify user interaction with the machine, but also give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AUTOMATION FOR OPERATORS NEEDS TO BE THE SCOPE, not for experts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099817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Mention that the automation of the process is implemented as a new control type that controls each individual device (each one has control type). Give examples: gauge, valve…</a:t>
            </a:r>
            <a:endParaRPr lang="en-GB" sz="1800"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154703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Stand-by state is normal state instrument is in when ready to start preparation</a:t>
            </a:r>
          </a:p>
          <a:p>
            <a:pPr marL="171450" indent="-171450">
              <a:buFont typeface="Arial" panose="020B0604020202020204" pitchFamily="34" charset="0"/>
              <a:buChar char="•"/>
            </a:pPr>
            <a:r>
              <a:rPr lang="en-US" dirty="0"/>
              <a:t>For injection we go through preparing, prepared, injection and stop injection, with commands to trigger the transitions (mention timeouts)</a:t>
            </a:r>
          </a:p>
          <a:p>
            <a:pPr marL="171450" indent="-171450">
              <a:buFont typeface="Arial" panose="020B0604020202020204" pitchFamily="34" charset="0"/>
              <a:buChar char="•"/>
            </a:pPr>
            <a:r>
              <a:rPr lang="en-US" dirty="0"/>
              <a:t>If anything goes wrong in prep, we go to recovery</a:t>
            </a:r>
          </a:p>
          <a:p>
            <a:pPr marL="171450" indent="-171450">
              <a:buFont typeface="Arial" panose="020B0604020202020204" pitchFamily="34" charset="0"/>
              <a:buChar char="•"/>
            </a:pPr>
            <a:r>
              <a:rPr lang="en-US" dirty="0"/>
              <a:t>If anything goes wrong in injection we go to stop injection</a:t>
            </a:r>
          </a:p>
          <a:p>
            <a:pPr marL="171450" indent="-171450">
              <a:buFont typeface="Arial" panose="020B0604020202020204" pitchFamily="34" charset="0"/>
              <a:buChar char="•"/>
            </a:pPr>
            <a:r>
              <a:rPr lang="en-US" dirty="0"/>
              <a:t>Safe and Service state are only accessible to experts</a:t>
            </a:r>
          </a:p>
          <a:p>
            <a:pPr marL="171450" indent="-171450">
              <a:buFont typeface="Arial" panose="020B0604020202020204" pitchFamily="34" charset="0"/>
              <a:buChar char="•"/>
            </a:pPr>
            <a:r>
              <a:rPr lang="en-US" dirty="0"/>
              <a:t>Safe state entered when there is an issue during prep, injection, stop injection or recovery, when plc restarted, after a power loss</a:t>
            </a:r>
          </a:p>
          <a:p>
            <a:pPr marL="171450" indent="-171450">
              <a:buFont typeface="Arial" panose="020B0604020202020204" pitchFamily="34" charset="0"/>
              <a:buChar char="•"/>
            </a:pPr>
            <a:r>
              <a:rPr lang="en-US" dirty="0"/>
              <a:t>Standby entered after a successful injection, a timeout of prepared or injection, or force recovery command</a:t>
            </a:r>
          </a:p>
          <a:p>
            <a:pPr marL="171450" indent="-171450">
              <a:buFont typeface="Arial" panose="020B0604020202020204" pitchFamily="34" charset="0"/>
              <a:buChar char="•"/>
            </a:pPr>
            <a:r>
              <a:rPr lang="en-US" dirty="0"/>
              <a:t>All valves forced closed and gauges forced on in standby and safe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640187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15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15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15 October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15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15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15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15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15 October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15 October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15 October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15 October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15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15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15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15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15 October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15 October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3FCF6715-A2B5-A045-B72C-B503686710DB}" type="datetime3">
              <a:rPr lang="en-US" smtClean="0"/>
              <a:pPr/>
              <a:t>15 October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42_C767B5D0.xml"/><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12D_31EEC28.xm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33_90BC2F02.xml"/><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43_5F28F308.xml"/><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microsoft.com/office/2018/10/relationships/comments" Target="../comments/modernComment_141_56C8B778.xml"/><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microsoft.com/office/2018/10/relationships/comments" Target="../comments/modernComment_14B_A8905B9D.xml"/><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microsoft.com/office/2018/10/relationships/comments" Target="../comments/modernComment_135_8FB3FACB.xml"/><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microsoft.com/office/2018/10/relationships/comments" Target="../comments/modernComment_13C_62966065.xml"/><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4C_2E7597F7.xm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microsoft.com/office/2018/10/relationships/comments" Target="../comments/modernComment_14E_2F6749BF.xm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2A_2C4B930C.xml"/><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BGC Automated Process</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Liam Luigi Cantu</a:t>
            </a:r>
          </a:p>
          <a:p>
            <a:r>
              <a:rPr lang="en-GB" dirty="0"/>
              <a:t>15/10/2024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F40B-DC64-F835-1925-3374986AEA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4DCBE4-30B9-4F45-C0F9-2C29B7013E3A}"/>
              </a:ext>
            </a:extLst>
          </p:cNvPr>
          <p:cNvSpPr>
            <a:spLocks noGrp="1"/>
          </p:cNvSpPr>
          <p:nvPr>
            <p:ph type="title"/>
          </p:nvPr>
        </p:nvSpPr>
        <p:spPr/>
        <p:txBody>
          <a:bodyPr/>
          <a:lstStyle/>
          <a:p>
            <a:r>
              <a:rPr lang="en-US" dirty="0"/>
              <a:t>Control type definition</a:t>
            </a:r>
            <a:endParaRPr lang="en-GB" dirty="0"/>
          </a:p>
        </p:txBody>
      </p:sp>
      <p:sp>
        <p:nvSpPr>
          <p:cNvPr id="3" name="Content Placeholder 2">
            <a:extLst>
              <a:ext uri="{FF2B5EF4-FFF2-40B4-BE49-F238E27FC236}">
                <a16:creationId xmlns:a16="http://schemas.microsoft.com/office/drawing/2014/main" id="{AB87A258-9FA5-1004-ED9D-CEF43449C3CE}"/>
              </a:ext>
            </a:extLst>
          </p:cNvPr>
          <p:cNvSpPr>
            <a:spLocks noGrp="1"/>
          </p:cNvSpPr>
          <p:nvPr>
            <p:ph sz="half" idx="1"/>
          </p:nvPr>
        </p:nvSpPr>
        <p:spPr>
          <a:xfrm>
            <a:off x="407987" y="1598658"/>
            <a:ext cx="6109771" cy="4608512"/>
          </a:xfrm>
        </p:spPr>
        <p:txBody>
          <a:bodyPr/>
          <a:lstStyle/>
          <a:p>
            <a:pPr marL="666750" lvl="1" indent="-342900">
              <a:buFont typeface="Arial" panose="020B0604020202020204" pitchFamily="34" charset="0"/>
              <a:buChar char="•"/>
            </a:pPr>
            <a:r>
              <a:rPr lang="en-US" dirty="0"/>
              <a:t>“Classes” from which vacuum equipment is instantiated</a:t>
            </a:r>
          </a:p>
          <a:p>
            <a:pPr marL="666750" lvl="1" indent="-342900">
              <a:buFont typeface="Arial" panose="020B0604020202020204" pitchFamily="34" charset="0"/>
              <a:buChar char="•"/>
            </a:pPr>
            <a:r>
              <a:rPr lang="en-US" dirty="0"/>
              <a:t>Definition of attributes, alarms, Scada datapoint</a:t>
            </a:r>
          </a:p>
          <a:p>
            <a:pPr marL="666750" lvl="1" indent="-342900">
              <a:buFont typeface="Arial" panose="020B0604020202020204" pitchFamily="34" charset="0"/>
              <a:buChar char="•"/>
            </a:pPr>
            <a:r>
              <a:rPr lang="en-US" dirty="0"/>
              <a:t>Definition of communication with PLC</a:t>
            </a:r>
          </a:p>
          <a:p>
            <a:pPr marL="666750" lvl="1" indent="-342900">
              <a:buFont typeface="Arial" panose="020B0604020202020204" pitchFamily="34" charset="0"/>
              <a:buChar char="•"/>
            </a:pPr>
            <a:r>
              <a:rPr lang="en-US" dirty="0"/>
              <a:t>PLC code </a:t>
            </a:r>
          </a:p>
          <a:p>
            <a:pPr marL="666750" lvl="1" indent="-342900">
              <a:buFont typeface="Arial" panose="020B0604020202020204" pitchFamily="34" charset="0"/>
              <a:buChar char="•"/>
            </a:pPr>
            <a:r>
              <a:rPr lang="en-US" dirty="0"/>
              <a:t>SCADA panel and code development</a:t>
            </a:r>
          </a:p>
          <a:p>
            <a:pPr marL="666750" lvl="1" indent="-342900">
              <a:buFont typeface="Arial" panose="020B0604020202020204" pitchFamily="34" charset="0"/>
              <a:buChar char="•"/>
            </a:pPr>
            <a:endParaRPr lang="en-US" dirty="0"/>
          </a:p>
          <a:p>
            <a:pPr marL="666750" lvl="1" indent="-342900">
              <a:buFont typeface="Arial" panose="020B0604020202020204" pitchFamily="34" charset="0"/>
              <a:buChar char="•"/>
            </a:pPr>
            <a:r>
              <a:rPr lang="en-US" dirty="0"/>
              <a:t>All devices on the BGC are defined as control types</a:t>
            </a:r>
          </a:p>
          <a:p>
            <a:pPr marL="666750" lvl="1" indent="-342900">
              <a:buFont typeface="Arial" panose="020B0604020202020204" pitchFamily="34" charset="0"/>
              <a:buChar char="•"/>
            </a:pPr>
            <a:r>
              <a:rPr lang="en-US" dirty="0"/>
              <a:t>Automation of the process is a new control type that controls all the individual devices</a:t>
            </a:r>
          </a:p>
        </p:txBody>
      </p:sp>
      <p:sp>
        <p:nvSpPr>
          <p:cNvPr id="5" name="Date Placeholder 4">
            <a:extLst>
              <a:ext uri="{FF2B5EF4-FFF2-40B4-BE49-F238E27FC236}">
                <a16:creationId xmlns:a16="http://schemas.microsoft.com/office/drawing/2014/main" id="{6D4E72CC-E357-F217-5E73-7DC94006CA0E}"/>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5AEA8758-881C-761E-A970-876291A2A30B}"/>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99FFC6E-56FA-09AB-9027-FD54DD6970DA}"/>
              </a:ext>
            </a:extLst>
          </p:cNvPr>
          <p:cNvSpPr>
            <a:spLocks noGrp="1"/>
          </p:cNvSpPr>
          <p:nvPr>
            <p:ph type="sldNum" sz="quarter" idx="16"/>
          </p:nvPr>
        </p:nvSpPr>
        <p:spPr/>
        <p:txBody>
          <a:bodyPr/>
          <a:lstStyle/>
          <a:p>
            <a:fld id="{36B5EA5A-BC32-A742-B11B-8E7414D5B535}" type="slidenum">
              <a:rPr lang="en-US" smtClean="0"/>
              <a:pPr/>
              <a:t>10</a:t>
            </a:fld>
            <a:endParaRPr lang="en-US" dirty="0"/>
          </a:p>
        </p:txBody>
      </p:sp>
      <p:pic>
        <p:nvPicPr>
          <p:cNvPr id="9" name="Picture 8">
            <a:extLst>
              <a:ext uri="{FF2B5EF4-FFF2-40B4-BE49-F238E27FC236}">
                <a16:creationId xmlns:a16="http://schemas.microsoft.com/office/drawing/2014/main" id="{5582DBEC-3550-E78F-2710-7FD8C677DC30}"/>
              </a:ext>
            </a:extLst>
          </p:cNvPr>
          <p:cNvPicPr>
            <a:picLocks noChangeAspect="1"/>
          </p:cNvPicPr>
          <p:nvPr/>
        </p:nvPicPr>
        <p:blipFill>
          <a:blip r:embed="rId4"/>
          <a:stretch>
            <a:fillRect/>
          </a:stretch>
        </p:blipFill>
        <p:spPr>
          <a:xfrm>
            <a:off x="6673722" y="503051"/>
            <a:ext cx="4476996" cy="2855906"/>
          </a:xfrm>
          <a:prstGeom prst="rect">
            <a:avLst/>
          </a:prstGeom>
        </p:spPr>
      </p:pic>
      <p:pic>
        <p:nvPicPr>
          <p:cNvPr id="11" name="Picture 10">
            <a:extLst>
              <a:ext uri="{FF2B5EF4-FFF2-40B4-BE49-F238E27FC236}">
                <a16:creationId xmlns:a16="http://schemas.microsoft.com/office/drawing/2014/main" id="{35A6E7C4-FD6C-DF8A-DC65-85220DA1C72E}"/>
              </a:ext>
            </a:extLst>
          </p:cNvPr>
          <p:cNvPicPr>
            <a:picLocks noChangeAspect="1"/>
          </p:cNvPicPr>
          <p:nvPr/>
        </p:nvPicPr>
        <p:blipFill>
          <a:blip r:embed="rId5"/>
          <a:stretch>
            <a:fillRect/>
          </a:stretch>
        </p:blipFill>
        <p:spPr>
          <a:xfrm>
            <a:off x="7678611" y="3407207"/>
            <a:ext cx="2620529" cy="2855906"/>
          </a:xfrm>
          <a:prstGeom prst="rect">
            <a:avLst/>
          </a:prstGeom>
        </p:spPr>
      </p:pic>
    </p:spTree>
    <p:extLst>
      <p:ext uri="{BB962C8B-B14F-4D97-AF65-F5344CB8AC3E}">
        <p14:creationId xmlns:p14="http://schemas.microsoft.com/office/powerpoint/2010/main" val="3345462736"/>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Process Control</a:t>
            </a:r>
            <a:br>
              <a:rPr lang="en-US" dirty="0"/>
            </a:br>
            <a:r>
              <a:rPr lang="en-GB" sz="1400" dirty="0"/>
              <a:t>Process Flow and Machine Safety Measures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11</a:t>
            </a:fld>
            <a:endParaRPr lang="en-US"/>
          </a:p>
        </p:txBody>
      </p:sp>
      <p:pic>
        <p:nvPicPr>
          <p:cNvPr id="1028" name="Picture 4" descr="Activity, control, procedure, process, system icon - Download on Iconfinder">
            <a:extLst>
              <a:ext uri="{FF2B5EF4-FFF2-40B4-BE49-F238E27FC236}">
                <a16:creationId xmlns:a16="http://schemas.microsoft.com/office/drawing/2014/main" id="{C4F3AF39-1229-3990-6E6C-26288CFFA7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91" y="1314789"/>
            <a:ext cx="780967" cy="780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532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General process flow</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12</a:t>
            </a:fld>
            <a:endParaRPr lang="en-US" dirty="0"/>
          </a:p>
        </p:txBody>
      </p:sp>
      <p:pic>
        <p:nvPicPr>
          <p:cNvPr id="1026" name="Picture 2">
            <a:extLst>
              <a:ext uri="{FF2B5EF4-FFF2-40B4-BE49-F238E27FC236}">
                <a16:creationId xmlns:a16="http://schemas.microsoft.com/office/drawing/2014/main" id="{D45C058B-62DB-DC94-A62C-0C0DBE6D18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749" y="1520456"/>
            <a:ext cx="10850502" cy="34611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7C332A0-A285-AE0F-CA6B-CBF2C3EA572E}"/>
              </a:ext>
            </a:extLst>
          </p:cNvPr>
          <p:cNvSpPr txBox="1"/>
          <p:nvPr/>
        </p:nvSpPr>
        <p:spPr>
          <a:xfrm>
            <a:off x="1747719" y="5426284"/>
            <a:ext cx="8553688" cy="276999"/>
          </a:xfrm>
          <a:prstGeom prst="rect">
            <a:avLst/>
          </a:prstGeom>
          <a:noFill/>
        </p:spPr>
        <p:txBody>
          <a:bodyPr wrap="none" lIns="0" tIns="0" rIns="0" bIns="0" rtlCol="0">
            <a:spAutoFit/>
          </a:bodyPr>
          <a:lstStyle/>
          <a:p>
            <a:pPr algn="ctr"/>
            <a:r>
              <a:rPr lang="en-US" dirty="0">
                <a:solidFill>
                  <a:srgbClr val="303030"/>
                </a:solidFill>
              </a:rPr>
              <a:t>Technical Specification and User Manual: </a:t>
            </a:r>
            <a:r>
              <a:rPr lang="en-US" dirty="0"/>
              <a:t>https://edms.cern.ch/document/2757469/5</a:t>
            </a:r>
            <a:endParaRPr lang="en-GB" dirty="0"/>
          </a:p>
        </p:txBody>
      </p:sp>
    </p:spTree>
    <p:extLst>
      <p:ext uri="{BB962C8B-B14F-4D97-AF65-F5344CB8AC3E}">
        <p14:creationId xmlns:p14="http://schemas.microsoft.com/office/powerpoint/2010/main" val="1317412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Process conditions and device Interlocks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7" y="1598658"/>
            <a:ext cx="9696908" cy="4608512"/>
          </a:xfrm>
        </p:spPr>
        <p:txBody>
          <a:bodyPr/>
          <a:lstStyle/>
          <a:p>
            <a:pPr marL="666750" lvl="1" indent="-342900">
              <a:buFont typeface="Arial" panose="020B0604020202020204" pitchFamily="34" charset="0"/>
              <a:buChar char="•"/>
            </a:pPr>
            <a:r>
              <a:rPr lang="en-US" dirty="0"/>
              <a:t>Two safety measures:</a:t>
            </a:r>
          </a:p>
          <a:p>
            <a:pPr marL="990900" lvl="2" indent="-342900"/>
            <a:r>
              <a:rPr lang="en-US" dirty="0"/>
              <a:t>Device Interlocks:</a:t>
            </a:r>
          </a:p>
          <a:p>
            <a:pPr marL="1314900" lvl="3" indent="-342900"/>
            <a:r>
              <a:rPr lang="en-US" dirty="0"/>
              <a:t>Can be START or FULL Interlocks</a:t>
            </a:r>
          </a:p>
          <a:p>
            <a:pPr marL="1314900" lvl="3" indent="-342900"/>
            <a:r>
              <a:rPr lang="en-US" dirty="0"/>
              <a:t>Maintaining same interlocks as when process was manually operated</a:t>
            </a:r>
          </a:p>
          <a:p>
            <a:pPr marL="1314900" lvl="3" indent="-342900"/>
            <a:r>
              <a:rPr lang="en-US" dirty="0"/>
              <a:t>Baseline safety that protects the machine</a:t>
            </a:r>
          </a:p>
          <a:p>
            <a:pPr marL="990900" lvl="2" indent="-342900"/>
            <a:r>
              <a:rPr lang="en-US" dirty="0"/>
              <a:t>Process Conditions, when breached:</a:t>
            </a:r>
          </a:p>
          <a:p>
            <a:pPr marL="1314900" lvl="3" indent="-342900"/>
            <a:r>
              <a:rPr lang="en-US" dirty="0"/>
              <a:t>In Stand-by state will not allow process to start</a:t>
            </a:r>
          </a:p>
          <a:p>
            <a:pPr marL="1314900" lvl="3" indent="-342900"/>
            <a:r>
              <a:rPr lang="en-US" dirty="0"/>
              <a:t>In Preparing, Prepared and Injection states, will move to the safe state in a controlled manner</a:t>
            </a:r>
          </a:p>
          <a:p>
            <a:pPr marL="1314900" lvl="3" indent="-342900"/>
            <a:r>
              <a:rPr lang="en-US" dirty="0"/>
              <a:t>Different values depending on the state</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52358184"/>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DF50-EF23-0F59-7319-A10510662E06}"/>
              </a:ext>
            </a:extLst>
          </p:cNvPr>
          <p:cNvSpPr>
            <a:spLocks noGrp="1"/>
          </p:cNvSpPr>
          <p:nvPr>
            <p:ph type="title"/>
          </p:nvPr>
        </p:nvSpPr>
        <p:spPr/>
        <p:txBody>
          <a:bodyPr/>
          <a:lstStyle/>
          <a:p>
            <a:r>
              <a:rPr lang="en-US" dirty="0"/>
              <a:t>Process Conditions</a:t>
            </a:r>
            <a:endParaRPr lang="en-GB" dirty="0"/>
          </a:p>
        </p:txBody>
      </p:sp>
      <p:sp>
        <p:nvSpPr>
          <p:cNvPr id="5" name="Date Placeholder 4">
            <a:extLst>
              <a:ext uri="{FF2B5EF4-FFF2-40B4-BE49-F238E27FC236}">
                <a16:creationId xmlns:a16="http://schemas.microsoft.com/office/drawing/2014/main" id="{61470D9B-3886-7DCF-829F-6B7A957D323C}"/>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692D51DB-A8A6-FB61-7E85-4C7035922981}"/>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54216684-70A4-06EB-13DC-D2B79923DA06}"/>
              </a:ext>
            </a:extLst>
          </p:cNvPr>
          <p:cNvSpPr>
            <a:spLocks noGrp="1"/>
          </p:cNvSpPr>
          <p:nvPr>
            <p:ph type="sldNum" sz="quarter" idx="16"/>
          </p:nvPr>
        </p:nvSpPr>
        <p:spPr/>
        <p:txBody>
          <a:bodyPr/>
          <a:lstStyle/>
          <a:p>
            <a:fld id="{36B5EA5A-BC32-A742-B11B-8E7414D5B535}" type="slidenum">
              <a:rPr lang="en-US" smtClean="0"/>
              <a:pPr/>
              <a:t>14</a:t>
            </a:fld>
            <a:endParaRPr lang="en-US" dirty="0"/>
          </a:p>
        </p:txBody>
      </p:sp>
      <p:graphicFrame>
        <p:nvGraphicFramePr>
          <p:cNvPr id="16" name="Diagram 15">
            <a:extLst>
              <a:ext uri="{FF2B5EF4-FFF2-40B4-BE49-F238E27FC236}">
                <a16:creationId xmlns:a16="http://schemas.microsoft.com/office/drawing/2014/main" id="{867B1661-91DC-9CF3-C73E-68AE42233A37}"/>
              </a:ext>
            </a:extLst>
          </p:cNvPr>
          <p:cNvGraphicFramePr/>
          <p:nvPr>
            <p:extLst>
              <p:ext uri="{D42A27DB-BD31-4B8C-83A1-F6EECF244321}">
                <p14:modId xmlns:p14="http://schemas.microsoft.com/office/powerpoint/2010/main" val="3823531188"/>
              </p:ext>
            </p:extLst>
          </p:nvPr>
        </p:nvGraphicFramePr>
        <p:xfrm>
          <a:off x="937071" y="856826"/>
          <a:ext cx="10460736"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8251906"/>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Device Interlocks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7" y="1290314"/>
            <a:ext cx="5182322" cy="4608512"/>
          </a:xfrm>
        </p:spPr>
        <p:txBody>
          <a:bodyPr/>
          <a:lstStyle/>
          <a:p>
            <a:pPr marL="666750" lvl="1" indent="-342900">
              <a:buFont typeface="Arial" panose="020B0604020202020204" pitchFamily="34" charset="0"/>
              <a:buChar char="•"/>
            </a:pPr>
            <a:r>
              <a:rPr lang="en-US" dirty="0"/>
              <a:t>Will always be acting and override the process, baseline safety</a:t>
            </a:r>
          </a:p>
          <a:p>
            <a:pPr marL="666750" lvl="1" indent="-342900">
              <a:buFont typeface="Arial" panose="020B0604020202020204" pitchFamily="34" charset="0"/>
              <a:buChar char="•"/>
            </a:pPr>
            <a:r>
              <a:rPr lang="en-US" dirty="0"/>
              <a:t>Consist in:</a:t>
            </a:r>
          </a:p>
          <a:p>
            <a:pPr marL="990900" lvl="2" indent="-342900"/>
            <a:r>
              <a:rPr lang="en-US" dirty="0"/>
              <a:t>Open and full ITLs on Gate valves</a:t>
            </a:r>
          </a:p>
          <a:p>
            <a:pPr marL="990900" lvl="2" indent="-342900"/>
            <a:r>
              <a:rPr lang="en-US" dirty="0"/>
              <a:t>Start Interlocks on the VPG processes and Open Interlocks on their VVIs (avoid back-streaming)</a:t>
            </a:r>
          </a:p>
          <a:p>
            <a:pPr marL="990900" lvl="2" indent="-342900"/>
            <a:r>
              <a:rPr lang="en-GB" dirty="0"/>
              <a:t>VPG4 VVT Full ITL</a:t>
            </a:r>
          </a:p>
          <a:p>
            <a:pPr marL="990900" lvl="2" indent="-342900"/>
            <a:r>
              <a:rPr lang="en-GB" dirty="0"/>
              <a:t>Injection valve open and full ITLs</a:t>
            </a:r>
          </a:p>
          <a:p>
            <a:pPr marL="990900" lvl="2" indent="-342900"/>
            <a:r>
              <a:rPr lang="en-GB" dirty="0"/>
              <a:t>PPINJ full ITL</a:t>
            </a:r>
          </a:p>
          <a:p>
            <a:pPr marL="666750" lvl="1" indent="-342900"/>
            <a:r>
              <a:rPr lang="en-GB" dirty="0"/>
              <a:t>If disabling of ITLs needed for operations on the BGC, will be done manually by controls expert</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15</a:t>
            </a:fld>
            <a:endParaRPr lang="en-US" dirty="0"/>
          </a:p>
        </p:txBody>
      </p:sp>
      <p:pic>
        <p:nvPicPr>
          <p:cNvPr id="4" name="Picture 3" descr="Diagram&#10;&#10;Description automatically generated">
            <a:extLst>
              <a:ext uri="{FF2B5EF4-FFF2-40B4-BE49-F238E27FC236}">
                <a16:creationId xmlns:a16="http://schemas.microsoft.com/office/drawing/2014/main" id="{B14A9DDB-6317-7DDC-BD14-A09FB3884B3F}"/>
              </a:ext>
            </a:extLst>
          </p:cNvPr>
          <p:cNvPicPr>
            <a:picLocks noChangeAspect="1"/>
          </p:cNvPicPr>
          <p:nvPr/>
        </p:nvPicPr>
        <p:blipFill>
          <a:blip r:embed="rId4"/>
          <a:stretch>
            <a:fillRect/>
          </a:stretch>
        </p:blipFill>
        <p:spPr>
          <a:xfrm>
            <a:off x="5746181" y="1657158"/>
            <a:ext cx="6215225" cy="3449514"/>
          </a:xfrm>
          <a:prstGeom prst="rect">
            <a:avLst/>
          </a:prstGeom>
          <a:ln w="15875">
            <a:solidFill>
              <a:schemeClr val="tx1"/>
            </a:solidFill>
          </a:ln>
        </p:spPr>
      </p:pic>
    </p:spTree>
    <p:extLst>
      <p:ext uri="{BB962C8B-B14F-4D97-AF65-F5344CB8AC3E}">
        <p14:creationId xmlns:p14="http://schemas.microsoft.com/office/powerpoint/2010/main" val="1596519176"/>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User Interface</a:t>
            </a:r>
            <a:br>
              <a:rPr lang="en-US" dirty="0"/>
            </a:br>
            <a:r>
              <a:rPr lang="en-GB" sz="1400" dirty="0"/>
              <a:t>New SCADA panels and Alarms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16</a:t>
            </a:fld>
            <a:endParaRPr lang="en-US"/>
          </a:p>
        </p:txBody>
      </p:sp>
      <p:pic>
        <p:nvPicPr>
          <p:cNvPr id="4" name="Picture 3">
            <a:extLst>
              <a:ext uri="{FF2B5EF4-FFF2-40B4-BE49-F238E27FC236}">
                <a16:creationId xmlns:a16="http://schemas.microsoft.com/office/drawing/2014/main" id="{0ACBF5E7-742F-F0C6-C0E1-D581B420569D}"/>
              </a:ext>
            </a:extLst>
          </p:cNvPr>
          <p:cNvPicPr>
            <a:picLocks noChangeAspect="1"/>
          </p:cNvPicPr>
          <p:nvPr/>
        </p:nvPicPr>
        <p:blipFill rotWithShape="1">
          <a:blip r:embed="rId2"/>
          <a:srcRect l="1115" t="6666" r="17214" b="10533"/>
          <a:stretch/>
        </p:blipFill>
        <p:spPr>
          <a:xfrm>
            <a:off x="901374" y="1324569"/>
            <a:ext cx="786384" cy="750145"/>
          </a:xfrm>
          <a:prstGeom prst="rect">
            <a:avLst/>
          </a:prstGeom>
        </p:spPr>
      </p:pic>
    </p:spTree>
    <p:extLst>
      <p:ext uri="{BB962C8B-B14F-4D97-AF65-F5344CB8AC3E}">
        <p14:creationId xmlns:p14="http://schemas.microsoft.com/office/powerpoint/2010/main" val="989528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Main Panel</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17</a:t>
            </a:fld>
            <a:endParaRPr lang="en-US" dirty="0"/>
          </a:p>
        </p:txBody>
      </p:sp>
      <p:pic>
        <p:nvPicPr>
          <p:cNvPr id="9" name="Picture 8">
            <a:extLst>
              <a:ext uri="{FF2B5EF4-FFF2-40B4-BE49-F238E27FC236}">
                <a16:creationId xmlns:a16="http://schemas.microsoft.com/office/drawing/2014/main" id="{C80EFA86-B166-A7FE-CA5F-0A0BE4330DAA}"/>
              </a:ext>
            </a:extLst>
          </p:cNvPr>
          <p:cNvPicPr>
            <a:picLocks noChangeAspect="1"/>
          </p:cNvPicPr>
          <p:nvPr/>
        </p:nvPicPr>
        <p:blipFill>
          <a:blip r:embed="rId3"/>
          <a:stretch>
            <a:fillRect/>
          </a:stretch>
        </p:blipFill>
        <p:spPr>
          <a:xfrm>
            <a:off x="1584296" y="1027543"/>
            <a:ext cx="9023407" cy="5179210"/>
          </a:xfrm>
          <a:prstGeom prst="rect">
            <a:avLst/>
          </a:prstGeom>
        </p:spPr>
      </p:pic>
      <p:sp>
        <p:nvSpPr>
          <p:cNvPr id="3" name="Rectangle 2">
            <a:extLst>
              <a:ext uri="{FF2B5EF4-FFF2-40B4-BE49-F238E27FC236}">
                <a16:creationId xmlns:a16="http://schemas.microsoft.com/office/drawing/2014/main" id="{F70995F9-C3C4-24A2-DD62-DDE9C9758961}"/>
              </a:ext>
            </a:extLst>
          </p:cNvPr>
          <p:cNvSpPr/>
          <p:nvPr/>
        </p:nvSpPr>
        <p:spPr>
          <a:xfrm>
            <a:off x="1773936" y="5541264"/>
            <a:ext cx="1298448" cy="44805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742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ITL panels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18</a:t>
            </a:fld>
            <a:endParaRPr lang="en-US" dirty="0"/>
          </a:p>
        </p:txBody>
      </p:sp>
      <p:pic>
        <p:nvPicPr>
          <p:cNvPr id="3" name="Picture 2" descr="A screenshot of a computer&#10;&#10;Description automatically generated">
            <a:extLst>
              <a:ext uri="{FF2B5EF4-FFF2-40B4-BE49-F238E27FC236}">
                <a16:creationId xmlns:a16="http://schemas.microsoft.com/office/drawing/2014/main" id="{DC66AF57-7DE8-D074-D488-259CBF762553}"/>
              </a:ext>
            </a:extLst>
          </p:cNvPr>
          <p:cNvPicPr>
            <a:picLocks noChangeAspect="1"/>
          </p:cNvPicPr>
          <p:nvPr/>
        </p:nvPicPr>
        <p:blipFill>
          <a:blip r:embed="rId3"/>
          <a:stretch>
            <a:fillRect/>
          </a:stretch>
        </p:blipFill>
        <p:spPr>
          <a:xfrm>
            <a:off x="1423554" y="1133659"/>
            <a:ext cx="4302673" cy="4509352"/>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8AD1218F-D891-F1A5-A00B-349AB74E151B}"/>
              </a:ext>
            </a:extLst>
          </p:cNvPr>
          <p:cNvPicPr>
            <a:picLocks noChangeAspect="1"/>
          </p:cNvPicPr>
          <p:nvPr/>
        </p:nvPicPr>
        <p:blipFill>
          <a:blip r:embed="rId4"/>
          <a:stretch>
            <a:fillRect/>
          </a:stretch>
        </p:blipFill>
        <p:spPr>
          <a:xfrm>
            <a:off x="6264881" y="1137251"/>
            <a:ext cx="4302673" cy="4505760"/>
          </a:xfrm>
          <a:prstGeom prst="rect">
            <a:avLst/>
          </a:prstGeom>
        </p:spPr>
      </p:pic>
    </p:spTree>
    <p:extLst>
      <p:ext uri="{BB962C8B-B14F-4D97-AF65-F5344CB8AC3E}">
        <p14:creationId xmlns:p14="http://schemas.microsoft.com/office/powerpoint/2010/main" val="3137360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Main Panel</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19</a:t>
            </a:fld>
            <a:endParaRPr lang="en-US" dirty="0"/>
          </a:p>
        </p:txBody>
      </p:sp>
      <p:pic>
        <p:nvPicPr>
          <p:cNvPr id="9" name="Picture 8">
            <a:extLst>
              <a:ext uri="{FF2B5EF4-FFF2-40B4-BE49-F238E27FC236}">
                <a16:creationId xmlns:a16="http://schemas.microsoft.com/office/drawing/2014/main" id="{C80EFA86-B166-A7FE-CA5F-0A0BE4330DAA}"/>
              </a:ext>
            </a:extLst>
          </p:cNvPr>
          <p:cNvPicPr>
            <a:picLocks noChangeAspect="1"/>
          </p:cNvPicPr>
          <p:nvPr/>
        </p:nvPicPr>
        <p:blipFill>
          <a:blip r:embed="rId3"/>
          <a:stretch>
            <a:fillRect/>
          </a:stretch>
        </p:blipFill>
        <p:spPr>
          <a:xfrm>
            <a:off x="1584296" y="1027543"/>
            <a:ext cx="9023407" cy="5179210"/>
          </a:xfrm>
          <a:prstGeom prst="rect">
            <a:avLst/>
          </a:prstGeom>
        </p:spPr>
      </p:pic>
      <p:sp>
        <p:nvSpPr>
          <p:cNvPr id="3" name="Rectangle 2">
            <a:extLst>
              <a:ext uri="{FF2B5EF4-FFF2-40B4-BE49-F238E27FC236}">
                <a16:creationId xmlns:a16="http://schemas.microsoft.com/office/drawing/2014/main" id="{3E6BC880-1B1C-1C48-E67F-01BA50547C2F}"/>
              </a:ext>
            </a:extLst>
          </p:cNvPr>
          <p:cNvSpPr/>
          <p:nvPr/>
        </p:nvSpPr>
        <p:spPr>
          <a:xfrm>
            <a:off x="8878824" y="3090672"/>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80C110C0-EB2F-7342-8827-FAEB078D1953}"/>
              </a:ext>
            </a:extLst>
          </p:cNvPr>
          <p:cNvSpPr/>
          <p:nvPr/>
        </p:nvSpPr>
        <p:spPr>
          <a:xfrm>
            <a:off x="7941882" y="3090672"/>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2032660-7B1D-CA3C-08E9-837EF596D3AC}"/>
              </a:ext>
            </a:extLst>
          </p:cNvPr>
          <p:cNvSpPr/>
          <p:nvPr/>
        </p:nvSpPr>
        <p:spPr>
          <a:xfrm>
            <a:off x="8878824" y="4404360"/>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CF7E7D7-FF71-48F7-A81A-538C0C07FD77}"/>
              </a:ext>
            </a:extLst>
          </p:cNvPr>
          <p:cNvSpPr/>
          <p:nvPr/>
        </p:nvSpPr>
        <p:spPr>
          <a:xfrm>
            <a:off x="8878824" y="5350919"/>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869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Contents</a:t>
            </a:r>
            <a:endParaRPr lang="en-GB" dirty="0"/>
          </a:p>
        </p:txBody>
      </p:sp>
      <p:sp>
        <p:nvSpPr>
          <p:cNvPr id="3" name="Content Placeholder 2">
            <a:extLst>
              <a:ext uri="{FF2B5EF4-FFF2-40B4-BE49-F238E27FC236}">
                <a16:creationId xmlns:a16="http://schemas.microsoft.com/office/drawing/2014/main" id="{E80365D4-AF05-1E9C-E90D-A95EF916883B}"/>
              </a:ext>
            </a:extLst>
          </p:cNvPr>
          <p:cNvSpPr>
            <a:spLocks noGrp="1"/>
          </p:cNvSpPr>
          <p:nvPr>
            <p:ph sz="half" idx="1"/>
          </p:nvPr>
        </p:nvSpPr>
        <p:spPr>
          <a:xfrm>
            <a:off x="265114" y="1124744"/>
            <a:ext cx="5616575" cy="4608512"/>
          </a:xfrm>
        </p:spPr>
        <p:txBody>
          <a:bodyPr>
            <a:normAutofit/>
          </a:bodyPr>
          <a:lstStyle/>
          <a:p>
            <a:pPr marL="666750" lvl="1" indent="-342900">
              <a:buFont typeface="Arial" panose="020B0604020202020204" pitchFamily="34" charset="0"/>
              <a:buChar char="•"/>
            </a:pPr>
            <a:r>
              <a:rPr lang="en-US" sz="2100" dirty="0"/>
              <a:t>Introduction</a:t>
            </a:r>
          </a:p>
          <a:p>
            <a:pPr marL="990900" lvl="2" indent="-342900"/>
            <a:r>
              <a:rPr lang="en-US" sz="1400" dirty="0"/>
              <a:t>BGC vacuum system</a:t>
            </a:r>
          </a:p>
          <a:p>
            <a:pPr marL="990900" lvl="2" indent="-342900"/>
            <a:r>
              <a:rPr lang="en-US" sz="1400" dirty="0"/>
              <a:t>Automation motivation</a:t>
            </a:r>
          </a:p>
          <a:p>
            <a:pPr marL="990900" lvl="2" indent="-342900"/>
            <a:r>
              <a:rPr lang="en-US" sz="1400" dirty="0"/>
              <a:t>Control type development</a:t>
            </a:r>
          </a:p>
          <a:p>
            <a:pPr marL="666750" lvl="1" indent="-342900">
              <a:buFont typeface="Arial" panose="020B0604020202020204" pitchFamily="34" charset="0"/>
              <a:buChar char="•"/>
            </a:pPr>
            <a:r>
              <a:rPr lang="en-US" sz="2100" dirty="0"/>
              <a:t>The new BGC automated process</a:t>
            </a:r>
          </a:p>
          <a:p>
            <a:pPr marL="990900" lvl="2" indent="-342900"/>
            <a:r>
              <a:rPr lang="en-US" sz="1400" dirty="0"/>
              <a:t>Process flow</a:t>
            </a:r>
          </a:p>
          <a:p>
            <a:pPr marL="990900" lvl="2" indent="-342900"/>
            <a:r>
              <a:rPr lang="en-US" sz="1400" dirty="0"/>
              <a:t>Machine safety measures</a:t>
            </a:r>
          </a:p>
          <a:p>
            <a:pPr marL="666750" lvl="1" indent="-342900">
              <a:buFont typeface="Arial" panose="020B0604020202020204" pitchFamily="34" charset="0"/>
              <a:buChar char="•"/>
            </a:pPr>
            <a:r>
              <a:rPr lang="en-US" sz="2100" dirty="0"/>
              <a:t>User Interface</a:t>
            </a:r>
          </a:p>
          <a:p>
            <a:pPr marL="990900" lvl="2" indent="-342900"/>
            <a:r>
              <a:rPr lang="en-US" sz="1400" dirty="0"/>
              <a:t>New BGC SCADA panels</a:t>
            </a:r>
          </a:p>
          <a:p>
            <a:pPr marL="990900" lvl="2" indent="-342900"/>
            <a:r>
              <a:rPr lang="en-US" sz="1400" dirty="0"/>
              <a:t>Alarms</a:t>
            </a:r>
          </a:p>
          <a:p>
            <a:pPr marL="666750" lvl="1" indent="-342900">
              <a:buFont typeface="Arial" panose="020B0604020202020204" pitchFamily="34" charset="0"/>
              <a:buChar char="•"/>
            </a:pPr>
            <a:r>
              <a:rPr lang="en-US" sz="2100" dirty="0"/>
              <a:t>Testing and Installation</a:t>
            </a:r>
          </a:p>
          <a:p>
            <a:pPr marL="990900" lvl="2" indent="-342900">
              <a:lnSpc>
                <a:spcPct val="110000"/>
              </a:lnSpc>
            </a:pPr>
            <a:r>
              <a:rPr lang="en-US" sz="1400" dirty="0"/>
              <a:t>Testing procedure</a:t>
            </a:r>
          </a:p>
          <a:p>
            <a:pPr marL="990900" lvl="2" indent="-342900">
              <a:lnSpc>
                <a:spcPct val="110000"/>
              </a:lnSpc>
            </a:pPr>
            <a:r>
              <a:rPr lang="en-US" sz="1400" dirty="0"/>
              <a:t>Installation plans</a:t>
            </a:r>
          </a:p>
          <a:p>
            <a:pPr marL="666750" lvl="1" indent="-342900">
              <a:buFont typeface="Arial" panose="020B0604020202020204" pitchFamily="34" charset="0"/>
              <a:buChar char="•"/>
            </a:pPr>
            <a:endParaRPr lang="en-US" sz="2100" dirty="0"/>
          </a:p>
          <a:p>
            <a:pPr marL="666750" lvl="1" indent="-342900">
              <a:buFont typeface="Arial" panose="020B0604020202020204" pitchFamily="34" charset="0"/>
              <a:buChar char="•"/>
            </a:pPr>
            <a:endParaRPr lang="en-US" sz="2100" dirty="0"/>
          </a:p>
          <a:p>
            <a:pPr marL="342900" indent="-342900">
              <a:buFont typeface="Arial" panose="020B0604020202020204" pitchFamily="34" charset="0"/>
              <a:buChar char="•"/>
            </a:pPr>
            <a:endParaRPr lang="en-US" dirty="0"/>
          </a:p>
        </p:txBody>
      </p:sp>
      <p:pic>
        <p:nvPicPr>
          <p:cNvPr id="11" name="Picture 10">
            <a:extLst>
              <a:ext uri="{FF2B5EF4-FFF2-40B4-BE49-F238E27FC236}">
                <a16:creationId xmlns:a16="http://schemas.microsoft.com/office/drawing/2014/main" id="{4F9E0310-A546-6EEF-CE2B-122D4DC2E7A2}"/>
              </a:ext>
            </a:extLst>
          </p:cNvPr>
          <p:cNvPicPr>
            <a:picLocks noChangeAspect="1"/>
          </p:cNvPicPr>
          <p:nvPr/>
        </p:nvPicPr>
        <p:blipFill rotWithShape="1">
          <a:blip r:embed="rId3"/>
          <a:srcRect l="20192" t="32" r="16159" b="-31"/>
          <a:stretch/>
        </p:blipFill>
        <p:spPr>
          <a:xfrm>
            <a:off x="6167438" y="10"/>
            <a:ext cx="6024562" cy="6317976"/>
          </a:xfrm>
          <a:prstGeom prst="rect">
            <a:avLst/>
          </a:prstGeom>
          <a:noFill/>
        </p:spPr>
      </p:pic>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a:t>
            </a:fld>
            <a:endParaRPr lang="en-US"/>
          </a:p>
        </p:txBody>
      </p:sp>
    </p:spTree>
    <p:extLst>
      <p:ext uri="{BB962C8B-B14F-4D97-AF65-F5344CB8AC3E}">
        <p14:creationId xmlns:p14="http://schemas.microsoft.com/office/powerpoint/2010/main" val="2198408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7" y="373593"/>
            <a:ext cx="9754321" cy="1065742"/>
          </a:xfrm>
        </p:spPr>
        <p:txBody>
          <a:bodyPr/>
          <a:lstStyle/>
          <a:p>
            <a:r>
              <a:rPr lang="en-US" dirty="0"/>
              <a:t>SCADA Layout – State detailed steps panels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20</a:t>
            </a:fld>
            <a:endParaRPr lang="en-US" dirty="0"/>
          </a:p>
        </p:txBody>
      </p:sp>
      <p:pic>
        <p:nvPicPr>
          <p:cNvPr id="8" name="Picture 7" descr="A screenshot of a computer&#10;&#10;Description automatically generated">
            <a:extLst>
              <a:ext uri="{FF2B5EF4-FFF2-40B4-BE49-F238E27FC236}">
                <a16:creationId xmlns:a16="http://schemas.microsoft.com/office/drawing/2014/main" id="{1FF4D10D-AB1F-A034-379F-0B7ACDB14108}"/>
              </a:ext>
            </a:extLst>
          </p:cNvPr>
          <p:cNvPicPr>
            <a:picLocks noChangeAspect="1"/>
          </p:cNvPicPr>
          <p:nvPr/>
        </p:nvPicPr>
        <p:blipFill>
          <a:blip r:embed="rId3"/>
          <a:stretch>
            <a:fillRect/>
          </a:stretch>
        </p:blipFill>
        <p:spPr>
          <a:xfrm>
            <a:off x="310553" y="1020407"/>
            <a:ext cx="2752532" cy="3635882"/>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33BACA04-9EF7-F8D6-D6DE-578C0948AFC5}"/>
              </a:ext>
            </a:extLst>
          </p:cNvPr>
          <p:cNvPicPr>
            <a:picLocks noChangeAspect="1"/>
          </p:cNvPicPr>
          <p:nvPr/>
        </p:nvPicPr>
        <p:blipFill>
          <a:blip r:embed="rId4"/>
          <a:stretch>
            <a:fillRect/>
          </a:stretch>
        </p:blipFill>
        <p:spPr>
          <a:xfrm>
            <a:off x="3237546" y="1020407"/>
            <a:ext cx="2781213" cy="2296853"/>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7DF7E51A-866F-8D65-5D34-01F22D5F02D9}"/>
              </a:ext>
            </a:extLst>
          </p:cNvPr>
          <p:cNvPicPr>
            <a:picLocks noChangeAspect="1"/>
          </p:cNvPicPr>
          <p:nvPr/>
        </p:nvPicPr>
        <p:blipFill>
          <a:blip r:embed="rId5"/>
          <a:stretch>
            <a:fillRect/>
          </a:stretch>
        </p:blipFill>
        <p:spPr>
          <a:xfrm>
            <a:off x="6193220" y="1017031"/>
            <a:ext cx="2795656" cy="4510247"/>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C57B1E95-572B-83FB-35F4-D752F3689ABE}"/>
              </a:ext>
            </a:extLst>
          </p:cNvPr>
          <p:cNvPicPr>
            <a:picLocks noChangeAspect="1"/>
          </p:cNvPicPr>
          <p:nvPr/>
        </p:nvPicPr>
        <p:blipFill>
          <a:blip r:embed="rId6"/>
          <a:stretch>
            <a:fillRect/>
          </a:stretch>
        </p:blipFill>
        <p:spPr>
          <a:xfrm>
            <a:off x="9148894" y="1017031"/>
            <a:ext cx="2675811" cy="3564051"/>
          </a:xfrm>
          <a:prstGeom prst="rect">
            <a:avLst/>
          </a:prstGeom>
        </p:spPr>
      </p:pic>
    </p:spTree>
    <p:extLst>
      <p:ext uri="{BB962C8B-B14F-4D97-AF65-F5344CB8AC3E}">
        <p14:creationId xmlns:p14="http://schemas.microsoft.com/office/powerpoint/2010/main" val="2142427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p:txBody>
          <a:bodyPr/>
          <a:lstStyle/>
          <a:p>
            <a:r>
              <a:rPr lang="en-US" dirty="0"/>
              <a:t>Alarms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21</a:t>
            </a:fld>
            <a:endParaRPr lang="en-US" dirty="0"/>
          </a:p>
        </p:txBody>
      </p:sp>
      <p:pic>
        <p:nvPicPr>
          <p:cNvPr id="8" name="Picture 7">
            <a:extLst>
              <a:ext uri="{FF2B5EF4-FFF2-40B4-BE49-F238E27FC236}">
                <a16:creationId xmlns:a16="http://schemas.microsoft.com/office/drawing/2014/main" id="{593B20CB-55B5-8A73-7B9E-4830700934C0}"/>
              </a:ext>
            </a:extLst>
          </p:cNvPr>
          <p:cNvPicPr>
            <a:picLocks noChangeAspect="1"/>
          </p:cNvPicPr>
          <p:nvPr/>
        </p:nvPicPr>
        <p:blipFill>
          <a:blip r:embed="rId3"/>
          <a:stretch>
            <a:fillRect/>
          </a:stretch>
        </p:blipFill>
        <p:spPr>
          <a:xfrm>
            <a:off x="1145352" y="1234976"/>
            <a:ext cx="9273186" cy="3035688"/>
          </a:xfrm>
          <a:prstGeom prst="rect">
            <a:avLst/>
          </a:prstGeom>
        </p:spPr>
      </p:pic>
      <p:pic>
        <p:nvPicPr>
          <p:cNvPr id="12" name="Picture 11" descr="A screenshot of a computer screen&#10;&#10;Description automatically generated">
            <a:extLst>
              <a:ext uri="{FF2B5EF4-FFF2-40B4-BE49-F238E27FC236}">
                <a16:creationId xmlns:a16="http://schemas.microsoft.com/office/drawing/2014/main" id="{8232623B-4B2C-617B-51F8-DC4F2910ACFA}"/>
              </a:ext>
            </a:extLst>
          </p:cNvPr>
          <p:cNvPicPr>
            <a:picLocks noChangeAspect="1"/>
          </p:cNvPicPr>
          <p:nvPr/>
        </p:nvPicPr>
        <p:blipFill>
          <a:blip r:embed="rId4"/>
          <a:stretch>
            <a:fillRect/>
          </a:stretch>
        </p:blipFill>
        <p:spPr>
          <a:xfrm>
            <a:off x="3497969" y="4270664"/>
            <a:ext cx="5490907" cy="1265296"/>
          </a:xfrm>
          <a:prstGeom prst="rect">
            <a:avLst/>
          </a:prstGeom>
        </p:spPr>
      </p:pic>
    </p:spTree>
    <p:extLst>
      <p:ext uri="{BB962C8B-B14F-4D97-AF65-F5344CB8AC3E}">
        <p14:creationId xmlns:p14="http://schemas.microsoft.com/office/powerpoint/2010/main" val="2649930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Testing and Installation</a:t>
            </a:r>
            <a:br>
              <a:rPr lang="en-US" dirty="0"/>
            </a:br>
            <a:r>
              <a:rPr lang="en-GB" sz="1400" dirty="0"/>
              <a:t>Testing procedure and Installation plans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22</a:t>
            </a:fld>
            <a:endParaRPr lang="en-US"/>
          </a:p>
        </p:txBody>
      </p:sp>
      <p:pic>
        <p:nvPicPr>
          <p:cNvPr id="2050" name="Picture 2" descr="Software Testing Icon Royalty-Free Images, Stock Photos &amp; Pictures |  Shutterstock">
            <a:extLst>
              <a:ext uri="{FF2B5EF4-FFF2-40B4-BE49-F238E27FC236}">
                <a16:creationId xmlns:a16="http://schemas.microsoft.com/office/drawing/2014/main" id="{5FF8D27B-82AE-DFB2-F5BB-E2A07CC149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171" b="14000"/>
          <a:stretch/>
        </p:blipFill>
        <p:spPr bwMode="auto">
          <a:xfrm>
            <a:off x="572558" y="1179576"/>
            <a:ext cx="1265524" cy="1060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691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E9A58-3AE1-A7B6-0CAB-B17F77FC90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7017E7-2D4F-632F-4A3F-6EA015811667}"/>
              </a:ext>
            </a:extLst>
          </p:cNvPr>
          <p:cNvSpPr>
            <a:spLocks noGrp="1"/>
          </p:cNvSpPr>
          <p:nvPr>
            <p:ph type="title"/>
          </p:nvPr>
        </p:nvSpPr>
        <p:spPr/>
        <p:txBody>
          <a:bodyPr/>
          <a:lstStyle/>
          <a:p>
            <a:r>
              <a:rPr lang="en-US" dirty="0"/>
              <a:t>Testing procedure</a:t>
            </a:r>
            <a:endParaRPr lang="en-GB" dirty="0"/>
          </a:p>
        </p:txBody>
      </p:sp>
      <p:sp>
        <p:nvSpPr>
          <p:cNvPr id="3" name="Content Placeholder 2">
            <a:extLst>
              <a:ext uri="{FF2B5EF4-FFF2-40B4-BE49-F238E27FC236}">
                <a16:creationId xmlns:a16="http://schemas.microsoft.com/office/drawing/2014/main" id="{9B57BD9B-20FA-18BB-05F2-C371278FB121}"/>
              </a:ext>
            </a:extLst>
          </p:cNvPr>
          <p:cNvSpPr>
            <a:spLocks noGrp="1"/>
          </p:cNvSpPr>
          <p:nvPr>
            <p:ph sz="half" idx="1"/>
          </p:nvPr>
        </p:nvSpPr>
        <p:spPr>
          <a:xfrm>
            <a:off x="407988" y="1598658"/>
            <a:ext cx="6907212" cy="4608512"/>
          </a:xfrm>
        </p:spPr>
        <p:txBody>
          <a:bodyPr>
            <a:normAutofit/>
          </a:bodyPr>
          <a:lstStyle/>
          <a:p>
            <a:pPr marL="666750" lvl="1" indent="-342900">
              <a:buFont typeface="Arial" panose="020B0604020202020204" pitchFamily="34" charset="0"/>
              <a:buChar char="•"/>
            </a:pPr>
            <a:r>
              <a:rPr lang="en-US" dirty="0"/>
              <a:t>As much effort in testing as in development</a:t>
            </a:r>
          </a:p>
          <a:p>
            <a:pPr marL="666750" lvl="1" indent="-342900">
              <a:buFont typeface="Arial" panose="020B0604020202020204" pitchFamily="34" charset="0"/>
              <a:buChar char="•"/>
            </a:pPr>
            <a:r>
              <a:rPr lang="en-US" dirty="0"/>
              <a:t>Testing was carried out through simulations with a SCADA instance and a simulated PLC running on a desktop computer</a:t>
            </a:r>
          </a:p>
          <a:p>
            <a:pPr marL="666750" lvl="1" indent="-342900">
              <a:buFont typeface="Arial" panose="020B0604020202020204" pitchFamily="34" charset="0"/>
              <a:buChar char="•"/>
            </a:pPr>
            <a:r>
              <a:rPr lang="en-US" dirty="0"/>
              <a:t>Only the BGC main controller was run, with signals and interlocks from pumping groups simulated in the software</a:t>
            </a:r>
          </a:p>
          <a:p>
            <a:pPr marL="666750" lvl="1" indent="-342900">
              <a:buFont typeface="Arial" panose="020B0604020202020204" pitchFamily="34" charset="0"/>
              <a:buChar char="•"/>
            </a:pPr>
            <a:r>
              <a:rPr lang="en-US" dirty="0"/>
              <a:t>The code controlling each equipment (control types) was modified to simulate real-world </a:t>
            </a:r>
            <a:r>
              <a:rPr lang="en-US" dirty="0" err="1"/>
              <a:t>behaviour</a:t>
            </a:r>
            <a:r>
              <a:rPr lang="en-US" dirty="0"/>
              <a:t> and errors in equipment</a:t>
            </a:r>
          </a:p>
          <a:p>
            <a:pPr marL="666750" lvl="1" indent="-342900">
              <a:buFont typeface="Arial" panose="020B0604020202020204" pitchFamily="34" charset="0"/>
              <a:buChar char="•"/>
            </a:pPr>
            <a:r>
              <a:rPr lang="en-US" dirty="0"/>
              <a:t>A checklist of tests was produced and followed so that every functionality and possible failure scenarios of the process were tested</a:t>
            </a:r>
          </a:p>
          <a:p>
            <a:pPr marL="666750" lvl="1" indent="-342900">
              <a:buFont typeface="Arial" panose="020B0604020202020204" pitchFamily="34" charset="0"/>
              <a:buChar char="•"/>
            </a:pPr>
            <a:r>
              <a:rPr lang="en-US" dirty="0"/>
              <a:t>Testing checklist available: </a:t>
            </a:r>
            <a:r>
              <a:rPr lang="en-US" dirty="0">
                <a:solidFill>
                  <a:srgbClr val="0070C0"/>
                </a:solidFill>
              </a:rPr>
              <a:t>https://edms.cern.ch/document/3174228/1</a:t>
            </a:r>
          </a:p>
          <a:p>
            <a:pPr marL="666750" lvl="1" indent="-342900">
              <a:buFont typeface="Arial" panose="020B0604020202020204" pitchFamily="34" charset="0"/>
              <a:buChar char="•"/>
            </a:pPr>
            <a:endParaRPr lang="en-US" dirty="0"/>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11F22886-0DCD-CD69-0DB5-AB4854B4CB6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51A8F9EE-1021-66E4-0D82-B3181B42F26D}"/>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F7A99935-1946-1E5E-E48A-B3BA6A73D3EF}"/>
              </a:ext>
            </a:extLst>
          </p:cNvPr>
          <p:cNvSpPr>
            <a:spLocks noGrp="1"/>
          </p:cNvSpPr>
          <p:nvPr>
            <p:ph type="sldNum" sz="quarter" idx="16"/>
          </p:nvPr>
        </p:nvSpPr>
        <p:spPr/>
        <p:txBody>
          <a:bodyPr/>
          <a:lstStyle/>
          <a:p>
            <a:fld id="{36B5EA5A-BC32-A742-B11B-8E7414D5B535}" type="slidenum">
              <a:rPr lang="en-US" smtClean="0"/>
              <a:pPr/>
              <a:t>23</a:t>
            </a:fld>
            <a:endParaRPr lang="en-US" dirty="0"/>
          </a:p>
        </p:txBody>
      </p:sp>
      <p:pic>
        <p:nvPicPr>
          <p:cNvPr id="9" name="Picture 8">
            <a:extLst>
              <a:ext uri="{FF2B5EF4-FFF2-40B4-BE49-F238E27FC236}">
                <a16:creationId xmlns:a16="http://schemas.microsoft.com/office/drawing/2014/main" id="{E46A9008-E9D2-6AC6-BDE2-24C5996F24A4}"/>
              </a:ext>
            </a:extLst>
          </p:cNvPr>
          <p:cNvPicPr>
            <a:picLocks noChangeAspect="1"/>
          </p:cNvPicPr>
          <p:nvPr/>
        </p:nvPicPr>
        <p:blipFill>
          <a:blip r:embed="rId3"/>
          <a:stretch>
            <a:fillRect/>
          </a:stretch>
        </p:blipFill>
        <p:spPr>
          <a:xfrm>
            <a:off x="7997942" y="973122"/>
            <a:ext cx="3182456" cy="4532589"/>
          </a:xfrm>
          <a:prstGeom prst="rect">
            <a:avLst/>
          </a:prstGeom>
        </p:spPr>
      </p:pic>
    </p:spTree>
    <p:extLst>
      <p:ext uri="{BB962C8B-B14F-4D97-AF65-F5344CB8AC3E}">
        <p14:creationId xmlns:p14="http://schemas.microsoft.com/office/powerpoint/2010/main" val="4262702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E308E-FC6C-558F-9470-C3D60F078C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8BF4D3-8C92-0C84-9365-F30F66B53B6C}"/>
              </a:ext>
            </a:extLst>
          </p:cNvPr>
          <p:cNvSpPr>
            <a:spLocks noGrp="1"/>
          </p:cNvSpPr>
          <p:nvPr>
            <p:ph type="title"/>
          </p:nvPr>
        </p:nvSpPr>
        <p:spPr/>
        <p:txBody>
          <a:bodyPr/>
          <a:lstStyle/>
          <a:p>
            <a:r>
              <a:rPr lang="en-US" dirty="0"/>
              <a:t>Installation plans</a:t>
            </a:r>
            <a:endParaRPr lang="en-GB" dirty="0"/>
          </a:p>
        </p:txBody>
      </p:sp>
      <p:sp>
        <p:nvSpPr>
          <p:cNvPr id="3" name="Content Placeholder 2">
            <a:extLst>
              <a:ext uri="{FF2B5EF4-FFF2-40B4-BE49-F238E27FC236}">
                <a16:creationId xmlns:a16="http://schemas.microsoft.com/office/drawing/2014/main" id="{D7ED1493-B042-5C9F-1E0C-12EF0493159A}"/>
              </a:ext>
            </a:extLst>
          </p:cNvPr>
          <p:cNvSpPr>
            <a:spLocks noGrp="1"/>
          </p:cNvSpPr>
          <p:nvPr>
            <p:ph sz="half" idx="1"/>
          </p:nvPr>
        </p:nvSpPr>
        <p:spPr>
          <a:xfrm>
            <a:off x="407987" y="1598658"/>
            <a:ext cx="6407483" cy="4608512"/>
          </a:xfrm>
        </p:spPr>
        <p:txBody>
          <a:bodyPr/>
          <a:lstStyle/>
          <a:p>
            <a:pPr marL="666750" lvl="1" indent="-342900">
              <a:buFont typeface="Arial" panose="020B0604020202020204" pitchFamily="34" charset="0"/>
              <a:buChar char="•"/>
            </a:pPr>
            <a:r>
              <a:rPr lang="en-US" dirty="0"/>
              <a:t>W2 to W5 2025, coordinated with SY-BI skimmer exchange</a:t>
            </a:r>
          </a:p>
          <a:p>
            <a:pPr marL="666750" lvl="1" indent="-342900">
              <a:buFont typeface="Arial" panose="020B0604020202020204" pitchFamily="34" charset="0"/>
              <a:buChar char="•"/>
            </a:pPr>
            <a:r>
              <a:rPr lang="en-US" dirty="0"/>
              <a:t>No major changes to cabling in the tunnel needed, only need to replace the old crate with the new one (W2)</a:t>
            </a:r>
          </a:p>
          <a:p>
            <a:pPr marL="666750" lvl="1" indent="-342900">
              <a:buFont typeface="Arial" panose="020B0604020202020204" pitchFamily="34" charset="0"/>
              <a:buChar char="•"/>
            </a:pPr>
            <a:r>
              <a:rPr lang="en-US" dirty="0"/>
              <a:t>Coils on the VVGs to be changed to 24Vdc coils (W2)</a:t>
            </a:r>
          </a:p>
          <a:p>
            <a:pPr marL="666750" lvl="1" indent="-342900">
              <a:buFont typeface="Arial" panose="020B0604020202020204" pitchFamily="34" charset="0"/>
              <a:buChar char="•"/>
            </a:pPr>
            <a:r>
              <a:rPr lang="en-GB" dirty="0"/>
              <a:t>Three stages of commissioning (W4-5):</a:t>
            </a:r>
          </a:p>
          <a:p>
            <a:pPr marL="990900" lvl="2" indent="-342900">
              <a:buFont typeface="+mj-lt"/>
              <a:buAutoNum type="arabicPeriod"/>
            </a:pPr>
            <a:r>
              <a:rPr lang="en-GB" dirty="0"/>
              <a:t>Simulators connected to all the valves and test all functionality (by triggering process conditions as well with gauge simulators)</a:t>
            </a:r>
          </a:p>
          <a:p>
            <a:pPr marL="990900" lvl="2" indent="-342900">
              <a:buFont typeface="+mj-lt"/>
              <a:buAutoNum type="arabicPeriod"/>
            </a:pPr>
            <a:r>
              <a:rPr lang="en-GB" dirty="0"/>
              <a:t>Simulators connected only to the gate valves, test injection and functionality without injecting in the beam pipe</a:t>
            </a:r>
          </a:p>
          <a:p>
            <a:pPr marL="990900" lvl="2" indent="-342900">
              <a:buFont typeface="+mj-lt"/>
              <a:buAutoNum type="arabicPeriod"/>
            </a:pPr>
            <a:r>
              <a:rPr lang="en-GB" dirty="0"/>
              <a:t>Try a real injection with the sector valves closed</a:t>
            </a:r>
          </a:p>
          <a:p>
            <a:pPr marL="990900" lvl="2" indent="-342900"/>
            <a:endParaRPr lang="en-GB" dirty="0"/>
          </a:p>
        </p:txBody>
      </p:sp>
      <p:sp>
        <p:nvSpPr>
          <p:cNvPr id="5" name="Date Placeholder 4">
            <a:extLst>
              <a:ext uri="{FF2B5EF4-FFF2-40B4-BE49-F238E27FC236}">
                <a16:creationId xmlns:a16="http://schemas.microsoft.com/office/drawing/2014/main" id="{5290C1B3-F56A-9453-C82F-1B2A5E59224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5FDADFE2-11C8-42EE-5CCD-54580350D5D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A2FD2C86-1AD5-CD13-1281-3BDBF5E29658}"/>
              </a:ext>
            </a:extLst>
          </p:cNvPr>
          <p:cNvSpPr>
            <a:spLocks noGrp="1"/>
          </p:cNvSpPr>
          <p:nvPr>
            <p:ph type="sldNum" sz="quarter" idx="16"/>
          </p:nvPr>
        </p:nvSpPr>
        <p:spPr/>
        <p:txBody>
          <a:bodyPr/>
          <a:lstStyle/>
          <a:p>
            <a:fld id="{36B5EA5A-BC32-A742-B11B-8E7414D5B535}" type="slidenum">
              <a:rPr lang="en-US" smtClean="0"/>
              <a:pPr/>
              <a:t>24</a:t>
            </a:fld>
            <a:endParaRPr lang="en-US" dirty="0"/>
          </a:p>
        </p:txBody>
      </p:sp>
      <p:pic>
        <p:nvPicPr>
          <p:cNvPr id="9" name="Picture 8">
            <a:extLst>
              <a:ext uri="{FF2B5EF4-FFF2-40B4-BE49-F238E27FC236}">
                <a16:creationId xmlns:a16="http://schemas.microsoft.com/office/drawing/2014/main" id="{2D0AADAA-1B20-DED3-AF0E-A610828E606B}"/>
              </a:ext>
            </a:extLst>
          </p:cNvPr>
          <p:cNvPicPr>
            <a:picLocks noChangeAspect="1"/>
          </p:cNvPicPr>
          <p:nvPr/>
        </p:nvPicPr>
        <p:blipFill rotWithShape="1">
          <a:blip r:embed="rId3"/>
          <a:srcRect t="34660" b="12899"/>
          <a:stretch/>
        </p:blipFill>
        <p:spPr>
          <a:xfrm>
            <a:off x="7205733" y="1866501"/>
            <a:ext cx="4242440" cy="2966387"/>
          </a:xfrm>
          <a:prstGeom prst="rect">
            <a:avLst/>
          </a:prstGeom>
        </p:spPr>
      </p:pic>
    </p:spTree>
    <p:extLst>
      <p:ext uri="{BB962C8B-B14F-4D97-AF65-F5344CB8AC3E}">
        <p14:creationId xmlns:p14="http://schemas.microsoft.com/office/powerpoint/2010/main" val="3304509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DEF0E-34FD-4CE7-1C9F-B52DD808B9B7}"/>
              </a:ext>
            </a:extLst>
          </p:cNvPr>
          <p:cNvSpPr txBox="1">
            <a:spLocks/>
          </p:cNvSpPr>
          <p:nvPr/>
        </p:nvSpPr>
        <p:spPr>
          <a:xfrm>
            <a:off x="1725057" y="2199494"/>
            <a:ext cx="8741886" cy="2921146"/>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5400" dirty="0"/>
              <a:t>Thank You </a:t>
            </a:r>
          </a:p>
          <a:p>
            <a:pPr algn="ctr"/>
            <a:r>
              <a:rPr lang="en-US" dirty="0"/>
              <a:t>For Your Attention</a:t>
            </a:r>
            <a:endParaRPr lang="en-GB" dirty="0"/>
          </a:p>
        </p:txBody>
      </p:sp>
    </p:spTree>
    <p:extLst>
      <p:ext uri="{BB962C8B-B14F-4D97-AF65-F5344CB8AC3E}">
        <p14:creationId xmlns:p14="http://schemas.microsoft.com/office/powerpoint/2010/main" val="3142636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F40B-DC64-F835-1925-3374986AEAEF}"/>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6D4E72CC-E357-F217-5E73-7DC94006CA0E}"/>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5AEA8758-881C-761E-A970-876291A2A30B}"/>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99FFC6E-56FA-09AB-9027-FD54DD6970DA}"/>
              </a:ext>
            </a:extLst>
          </p:cNvPr>
          <p:cNvSpPr>
            <a:spLocks noGrp="1"/>
          </p:cNvSpPr>
          <p:nvPr>
            <p:ph type="sldNum" sz="quarter" idx="16"/>
          </p:nvPr>
        </p:nvSpPr>
        <p:spPr/>
        <p:txBody>
          <a:bodyPr/>
          <a:lstStyle/>
          <a:p>
            <a:fld id="{36B5EA5A-BC32-A742-B11B-8E7414D5B535}" type="slidenum">
              <a:rPr lang="en-US" smtClean="0"/>
              <a:pPr/>
              <a:t>26</a:t>
            </a:fld>
            <a:endParaRPr lang="en-US" dirty="0"/>
          </a:p>
        </p:txBody>
      </p:sp>
      <p:pic>
        <p:nvPicPr>
          <p:cNvPr id="13" name="Picture 12">
            <a:extLst>
              <a:ext uri="{FF2B5EF4-FFF2-40B4-BE49-F238E27FC236}">
                <a16:creationId xmlns:a16="http://schemas.microsoft.com/office/drawing/2014/main" id="{B88A6217-89C5-723A-7103-8D3EE9F739FB}"/>
              </a:ext>
            </a:extLst>
          </p:cNvPr>
          <p:cNvPicPr>
            <a:picLocks noChangeAspect="1"/>
          </p:cNvPicPr>
          <p:nvPr/>
        </p:nvPicPr>
        <p:blipFill rotWithShape="1">
          <a:blip r:embed="rId4"/>
          <a:srcRect/>
          <a:stretch/>
        </p:blipFill>
        <p:spPr>
          <a:xfrm>
            <a:off x="1218767" y="908859"/>
            <a:ext cx="9611591" cy="5381439"/>
          </a:xfrm>
          <a:prstGeom prst="rect">
            <a:avLst/>
          </a:prstGeom>
        </p:spPr>
      </p:pic>
      <p:sp>
        <p:nvSpPr>
          <p:cNvPr id="14" name="Title 1">
            <a:extLst>
              <a:ext uri="{FF2B5EF4-FFF2-40B4-BE49-F238E27FC236}">
                <a16:creationId xmlns:a16="http://schemas.microsoft.com/office/drawing/2014/main" id="{5F5E0664-44AA-0E67-EDC4-8A8771C9E3D2}"/>
              </a:ext>
            </a:extLst>
          </p:cNvPr>
          <p:cNvSpPr>
            <a:spLocks noGrp="1"/>
          </p:cNvSpPr>
          <p:nvPr>
            <p:ph type="title"/>
          </p:nvPr>
        </p:nvSpPr>
        <p:spPr>
          <a:xfrm>
            <a:off x="407989" y="373593"/>
            <a:ext cx="5616574" cy="1065742"/>
          </a:xfrm>
        </p:spPr>
        <p:txBody>
          <a:bodyPr/>
          <a:lstStyle/>
          <a:p>
            <a:r>
              <a:rPr lang="en-US" dirty="0"/>
              <a:t>Vacuum framework</a:t>
            </a:r>
            <a:endParaRPr lang="en-GB" dirty="0"/>
          </a:p>
        </p:txBody>
      </p:sp>
      <p:sp>
        <p:nvSpPr>
          <p:cNvPr id="15" name="Rectangle 14">
            <a:extLst>
              <a:ext uri="{FF2B5EF4-FFF2-40B4-BE49-F238E27FC236}">
                <a16:creationId xmlns:a16="http://schemas.microsoft.com/office/drawing/2014/main" id="{B98C4E1A-A15E-3A6E-AD7D-00A61611A2DC}"/>
              </a:ext>
            </a:extLst>
          </p:cNvPr>
          <p:cNvSpPr/>
          <p:nvPr/>
        </p:nvSpPr>
        <p:spPr>
          <a:xfrm>
            <a:off x="10266218" y="5953991"/>
            <a:ext cx="564140" cy="336307"/>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 name="Freeform: Shape 2">
            <a:extLst>
              <a:ext uri="{FF2B5EF4-FFF2-40B4-BE49-F238E27FC236}">
                <a16:creationId xmlns:a16="http://schemas.microsoft.com/office/drawing/2014/main" id="{E6C52A9B-1DBD-FCE5-36E0-D6BC1F19EB45}"/>
              </a:ext>
            </a:extLst>
          </p:cNvPr>
          <p:cNvSpPr/>
          <p:nvPr/>
        </p:nvSpPr>
        <p:spPr>
          <a:xfrm>
            <a:off x="4185501" y="659876"/>
            <a:ext cx="5684363" cy="2516957"/>
          </a:xfrm>
          <a:custGeom>
            <a:avLst/>
            <a:gdLst>
              <a:gd name="connsiteX0" fmla="*/ 9427 w 5684363"/>
              <a:gd name="connsiteY0" fmla="*/ 339365 h 2516957"/>
              <a:gd name="connsiteX1" fmla="*/ 9427 w 5684363"/>
              <a:gd name="connsiteY1" fmla="*/ 339365 h 2516957"/>
              <a:gd name="connsiteX2" fmla="*/ 9427 w 5684363"/>
              <a:gd name="connsiteY2" fmla="*/ 1178351 h 2516957"/>
              <a:gd name="connsiteX3" fmla="*/ 0 w 5684363"/>
              <a:gd name="connsiteY3" fmla="*/ 1216058 h 2516957"/>
              <a:gd name="connsiteX4" fmla="*/ 56561 w 5684363"/>
              <a:gd name="connsiteY4" fmla="*/ 1282046 h 2516957"/>
              <a:gd name="connsiteX5" fmla="*/ 179109 w 5684363"/>
              <a:gd name="connsiteY5" fmla="*/ 1376314 h 2516957"/>
              <a:gd name="connsiteX6" fmla="*/ 263951 w 5684363"/>
              <a:gd name="connsiteY6" fmla="*/ 1489435 h 2516957"/>
              <a:gd name="connsiteX7" fmla="*/ 329938 w 5684363"/>
              <a:gd name="connsiteY7" fmla="*/ 1564850 h 2516957"/>
              <a:gd name="connsiteX8" fmla="*/ 367645 w 5684363"/>
              <a:gd name="connsiteY8" fmla="*/ 1611984 h 2516957"/>
              <a:gd name="connsiteX9" fmla="*/ 537328 w 5684363"/>
              <a:gd name="connsiteY9" fmla="*/ 1677971 h 2516957"/>
              <a:gd name="connsiteX10" fmla="*/ 716437 w 5684363"/>
              <a:gd name="connsiteY10" fmla="*/ 1668545 h 2516957"/>
              <a:gd name="connsiteX11" fmla="*/ 1527142 w 5684363"/>
              <a:gd name="connsiteY11" fmla="*/ 1687398 h 2516957"/>
              <a:gd name="connsiteX12" fmla="*/ 1630837 w 5684363"/>
              <a:gd name="connsiteY12" fmla="*/ 1706252 h 2516957"/>
              <a:gd name="connsiteX13" fmla="*/ 1706252 w 5684363"/>
              <a:gd name="connsiteY13" fmla="*/ 1715679 h 2516957"/>
              <a:gd name="connsiteX14" fmla="*/ 1800520 w 5684363"/>
              <a:gd name="connsiteY14" fmla="*/ 1762813 h 2516957"/>
              <a:gd name="connsiteX15" fmla="*/ 1894788 w 5684363"/>
              <a:gd name="connsiteY15" fmla="*/ 1819373 h 2516957"/>
              <a:gd name="connsiteX16" fmla="*/ 1923068 w 5684363"/>
              <a:gd name="connsiteY16" fmla="*/ 1838227 h 2516957"/>
              <a:gd name="connsiteX17" fmla="*/ 1951348 w 5684363"/>
              <a:gd name="connsiteY17" fmla="*/ 1875934 h 2516957"/>
              <a:gd name="connsiteX18" fmla="*/ 2064470 w 5684363"/>
              <a:gd name="connsiteY18" fmla="*/ 1941922 h 2516957"/>
              <a:gd name="connsiteX19" fmla="*/ 2102177 w 5684363"/>
              <a:gd name="connsiteY19" fmla="*/ 1989056 h 2516957"/>
              <a:gd name="connsiteX20" fmla="*/ 2111604 w 5684363"/>
              <a:gd name="connsiteY20" fmla="*/ 2045617 h 2516957"/>
              <a:gd name="connsiteX21" fmla="*/ 2130458 w 5684363"/>
              <a:gd name="connsiteY21" fmla="*/ 2083324 h 2516957"/>
              <a:gd name="connsiteX22" fmla="*/ 2139885 w 5684363"/>
              <a:gd name="connsiteY22" fmla="*/ 2139885 h 2516957"/>
              <a:gd name="connsiteX23" fmla="*/ 2177592 w 5684363"/>
              <a:gd name="connsiteY23" fmla="*/ 2215299 h 2516957"/>
              <a:gd name="connsiteX24" fmla="*/ 2196445 w 5684363"/>
              <a:gd name="connsiteY24" fmla="*/ 2262433 h 2516957"/>
              <a:gd name="connsiteX25" fmla="*/ 2215299 w 5684363"/>
              <a:gd name="connsiteY25" fmla="*/ 2290714 h 2516957"/>
              <a:gd name="connsiteX26" fmla="*/ 2224726 w 5684363"/>
              <a:gd name="connsiteY26" fmla="*/ 2318994 h 2516957"/>
              <a:gd name="connsiteX27" fmla="*/ 2347274 w 5684363"/>
              <a:gd name="connsiteY27" fmla="*/ 2375555 h 2516957"/>
              <a:gd name="connsiteX28" fmla="*/ 2422689 w 5684363"/>
              <a:gd name="connsiteY28" fmla="*/ 2413262 h 2516957"/>
              <a:gd name="connsiteX29" fmla="*/ 2601798 w 5684363"/>
              <a:gd name="connsiteY29" fmla="*/ 2441543 h 2516957"/>
              <a:gd name="connsiteX30" fmla="*/ 2809188 w 5684363"/>
              <a:gd name="connsiteY30" fmla="*/ 2469823 h 2516957"/>
              <a:gd name="connsiteX31" fmla="*/ 3044858 w 5684363"/>
              <a:gd name="connsiteY31" fmla="*/ 2498103 h 2516957"/>
              <a:gd name="connsiteX32" fmla="*/ 3299381 w 5684363"/>
              <a:gd name="connsiteY32" fmla="*/ 2516957 h 2516957"/>
              <a:gd name="connsiteX33" fmla="*/ 3478491 w 5684363"/>
              <a:gd name="connsiteY33" fmla="*/ 2507530 h 2516957"/>
              <a:gd name="connsiteX34" fmla="*/ 3506771 w 5684363"/>
              <a:gd name="connsiteY34" fmla="*/ 2479250 h 2516957"/>
              <a:gd name="connsiteX35" fmla="*/ 3601039 w 5684363"/>
              <a:gd name="connsiteY35" fmla="*/ 2450969 h 2516957"/>
              <a:gd name="connsiteX36" fmla="*/ 3610466 w 5684363"/>
              <a:gd name="connsiteY36" fmla="*/ 2384982 h 2516957"/>
              <a:gd name="connsiteX37" fmla="*/ 3629320 w 5684363"/>
              <a:gd name="connsiteY37" fmla="*/ 2253006 h 2516957"/>
              <a:gd name="connsiteX38" fmla="*/ 3761295 w 5684363"/>
              <a:gd name="connsiteY38" fmla="*/ 2262433 h 2516957"/>
              <a:gd name="connsiteX39" fmla="*/ 4091233 w 5684363"/>
              <a:gd name="connsiteY39" fmla="*/ 2243580 h 2516957"/>
              <a:gd name="connsiteX40" fmla="*/ 4270342 w 5684363"/>
              <a:gd name="connsiteY40" fmla="*/ 2253006 h 2516957"/>
              <a:gd name="connsiteX41" fmla="*/ 4647414 w 5684363"/>
              <a:gd name="connsiteY41" fmla="*/ 2262433 h 2516957"/>
              <a:gd name="connsiteX42" fmla="*/ 4769963 w 5684363"/>
              <a:gd name="connsiteY42" fmla="*/ 2290714 h 2516957"/>
              <a:gd name="connsiteX43" fmla="*/ 4835951 w 5684363"/>
              <a:gd name="connsiteY43" fmla="*/ 2300140 h 2516957"/>
              <a:gd name="connsiteX44" fmla="*/ 4939645 w 5684363"/>
              <a:gd name="connsiteY44" fmla="*/ 2337848 h 2516957"/>
              <a:gd name="connsiteX45" fmla="*/ 4967926 w 5684363"/>
              <a:gd name="connsiteY45" fmla="*/ 2356701 h 2516957"/>
              <a:gd name="connsiteX46" fmla="*/ 5015060 w 5684363"/>
              <a:gd name="connsiteY46" fmla="*/ 2375555 h 2516957"/>
              <a:gd name="connsiteX47" fmla="*/ 5118755 w 5684363"/>
              <a:gd name="connsiteY47" fmla="*/ 2356701 h 2516957"/>
              <a:gd name="connsiteX48" fmla="*/ 5128181 w 5684363"/>
              <a:gd name="connsiteY48" fmla="*/ 2328421 h 2516957"/>
              <a:gd name="connsiteX49" fmla="*/ 5147035 w 5684363"/>
              <a:gd name="connsiteY49" fmla="*/ 2281287 h 2516957"/>
              <a:gd name="connsiteX50" fmla="*/ 5156462 w 5684363"/>
              <a:gd name="connsiteY50" fmla="*/ 2224726 h 2516957"/>
              <a:gd name="connsiteX51" fmla="*/ 5213023 w 5684363"/>
              <a:gd name="connsiteY51" fmla="*/ 2168165 h 2516957"/>
              <a:gd name="connsiteX52" fmla="*/ 5231876 w 5684363"/>
              <a:gd name="connsiteY52" fmla="*/ 2130458 h 2516957"/>
              <a:gd name="connsiteX53" fmla="*/ 5269584 w 5684363"/>
              <a:gd name="connsiteY53" fmla="*/ 2121031 h 2516957"/>
              <a:gd name="connsiteX54" fmla="*/ 5297864 w 5684363"/>
              <a:gd name="connsiteY54" fmla="*/ 2102178 h 2516957"/>
              <a:gd name="connsiteX55" fmla="*/ 5401559 w 5684363"/>
              <a:gd name="connsiteY55" fmla="*/ 2092751 h 2516957"/>
              <a:gd name="connsiteX56" fmla="*/ 5448693 w 5684363"/>
              <a:gd name="connsiteY56" fmla="*/ 2083324 h 2516957"/>
              <a:gd name="connsiteX57" fmla="*/ 5533534 w 5684363"/>
              <a:gd name="connsiteY57" fmla="*/ 2073897 h 2516957"/>
              <a:gd name="connsiteX58" fmla="*/ 5542961 w 5684363"/>
              <a:gd name="connsiteY58" fmla="*/ 2007910 h 2516957"/>
              <a:gd name="connsiteX59" fmla="*/ 5552388 w 5684363"/>
              <a:gd name="connsiteY59" fmla="*/ 1979629 h 2516957"/>
              <a:gd name="connsiteX60" fmla="*/ 5599522 w 5684363"/>
              <a:gd name="connsiteY60" fmla="*/ 1828800 h 2516957"/>
              <a:gd name="connsiteX61" fmla="*/ 5656083 w 5684363"/>
              <a:gd name="connsiteY61" fmla="*/ 1574277 h 2516957"/>
              <a:gd name="connsiteX62" fmla="*/ 5665509 w 5684363"/>
              <a:gd name="connsiteY62" fmla="*/ 1461155 h 2516957"/>
              <a:gd name="connsiteX63" fmla="*/ 5684363 w 5684363"/>
              <a:gd name="connsiteY63" fmla="*/ 1291472 h 2516957"/>
              <a:gd name="connsiteX64" fmla="*/ 5665509 w 5684363"/>
              <a:gd name="connsiteY64" fmla="*/ 1102936 h 2516957"/>
              <a:gd name="connsiteX65" fmla="*/ 5656083 w 5684363"/>
              <a:gd name="connsiteY65" fmla="*/ 952108 h 2516957"/>
              <a:gd name="connsiteX66" fmla="*/ 5627802 w 5684363"/>
              <a:gd name="connsiteY66" fmla="*/ 697584 h 2516957"/>
              <a:gd name="connsiteX67" fmla="*/ 5599522 w 5684363"/>
              <a:gd name="connsiteY67" fmla="*/ 584462 h 2516957"/>
              <a:gd name="connsiteX68" fmla="*/ 5514680 w 5684363"/>
              <a:gd name="connsiteY68" fmla="*/ 433633 h 2516957"/>
              <a:gd name="connsiteX69" fmla="*/ 5448693 w 5684363"/>
              <a:gd name="connsiteY69" fmla="*/ 348792 h 2516957"/>
              <a:gd name="connsiteX70" fmla="*/ 5344998 w 5684363"/>
              <a:gd name="connsiteY70" fmla="*/ 197963 h 2516957"/>
              <a:gd name="connsiteX71" fmla="*/ 5297864 w 5684363"/>
              <a:gd name="connsiteY71" fmla="*/ 141402 h 2516957"/>
              <a:gd name="connsiteX72" fmla="*/ 5203596 w 5684363"/>
              <a:gd name="connsiteY72" fmla="*/ 94268 h 2516957"/>
              <a:gd name="connsiteX73" fmla="*/ 5099901 w 5684363"/>
              <a:gd name="connsiteY73" fmla="*/ 56561 h 2516957"/>
              <a:gd name="connsiteX74" fmla="*/ 4694548 w 5684363"/>
              <a:gd name="connsiteY74" fmla="*/ 28281 h 2516957"/>
              <a:gd name="connsiteX75" fmla="*/ 4506012 w 5684363"/>
              <a:gd name="connsiteY75" fmla="*/ 9427 h 2516957"/>
              <a:gd name="connsiteX76" fmla="*/ 4336330 w 5684363"/>
              <a:gd name="connsiteY76" fmla="*/ 0 h 2516957"/>
              <a:gd name="connsiteX77" fmla="*/ 4025245 w 5684363"/>
              <a:gd name="connsiteY77" fmla="*/ 28281 h 2516957"/>
              <a:gd name="connsiteX78" fmla="*/ 3657600 w 5684363"/>
              <a:gd name="connsiteY78" fmla="*/ 65988 h 2516957"/>
              <a:gd name="connsiteX79" fmla="*/ 3403076 w 5684363"/>
              <a:gd name="connsiteY79" fmla="*/ 113122 h 2516957"/>
              <a:gd name="connsiteX80" fmla="*/ 3176833 w 5684363"/>
              <a:gd name="connsiteY80" fmla="*/ 160256 h 2516957"/>
              <a:gd name="connsiteX81" fmla="*/ 2686639 w 5684363"/>
              <a:gd name="connsiteY81" fmla="*/ 207390 h 2516957"/>
              <a:gd name="connsiteX82" fmla="*/ 2196445 w 5684363"/>
              <a:gd name="connsiteY82" fmla="*/ 263951 h 2516957"/>
              <a:gd name="connsiteX83" fmla="*/ 1018095 w 5684363"/>
              <a:gd name="connsiteY83" fmla="*/ 263951 h 2516957"/>
              <a:gd name="connsiteX84" fmla="*/ 537328 w 5684363"/>
              <a:gd name="connsiteY84" fmla="*/ 292231 h 2516957"/>
              <a:gd name="connsiteX85" fmla="*/ 197963 w 5684363"/>
              <a:gd name="connsiteY85" fmla="*/ 311085 h 2516957"/>
              <a:gd name="connsiteX86" fmla="*/ 84841 w 5684363"/>
              <a:gd name="connsiteY86" fmla="*/ 358219 h 2516957"/>
              <a:gd name="connsiteX87" fmla="*/ 9427 w 5684363"/>
              <a:gd name="connsiteY87" fmla="*/ 339365 h 2516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684363" h="2516957">
                <a:moveTo>
                  <a:pt x="9427" y="339365"/>
                </a:moveTo>
                <a:lnTo>
                  <a:pt x="9427" y="339365"/>
                </a:lnTo>
                <a:cubicBezTo>
                  <a:pt x="11729" y="507443"/>
                  <a:pt x="34880" y="923824"/>
                  <a:pt x="9427" y="1178351"/>
                </a:cubicBezTo>
                <a:cubicBezTo>
                  <a:pt x="8138" y="1191243"/>
                  <a:pt x="3142" y="1203489"/>
                  <a:pt x="0" y="1216058"/>
                </a:cubicBezTo>
                <a:cubicBezTo>
                  <a:pt x="18854" y="1238054"/>
                  <a:pt x="34971" y="1262729"/>
                  <a:pt x="56561" y="1282046"/>
                </a:cubicBezTo>
                <a:cubicBezTo>
                  <a:pt x="94968" y="1316411"/>
                  <a:pt x="146116" y="1336722"/>
                  <a:pt x="179109" y="1376314"/>
                </a:cubicBezTo>
                <a:cubicBezTo>
                  <a:pt x="280449" y="1497923"/>
                  <a:pt x="175975" y="1368469"/>
                  <a:pt x="263951" y="1489435"/>
                </a:cubicBezTo>
                <a:cubicBezTo>
                  <a:pt x="324680" y="1572936"/>
                  <a:pt x="277695" y="1505143"/>
                  <a:pt x="329938" y="1564850"/>
                </a:cubicBezTo>
                <a:cubicBezTo>
                  <a:pt x="343187" y="1579992"/>
                  <a:pt x="350583" y="1601320"/>
                  <a:pt x="367645" y="1611984"/>
                </a:cubicBezTo>
                <a:cubicBezTo>
                  <a:pt x="405210" y="1635462"/>
                  <a:pt x="487697" y="1661428"/>
                  <a:pt x="537328" y="1677971"/>
                </a:cubicBezTo>
                <a:cubicBezTo>
                  <a:pt x="597031" y="1674829"/>
                  <a:pt x="656651" y="1668545"/>
                  <a:pt x="716437" y="1668545"/>
                </a:cubicBezTo>
                <a:cubicBezTo>
                  <a:pt x="1193943" y="1668545"/>
                  <a:pt x="1194426" y="1670762"/>
                  <a:pt x="1527142" y="1687398"/>
                </a:cubicBezTo>
                <a:cubicBezTo>
                  <a:pt x="1561707" y="1693683"/>
                  <a:pt x="1596135" y="1700773"/>
                  <a:pt x="1630837" y="1706252"/>
                </a:cubicBezTo>
                <a:cubicBezTo>
                  <a:pt x="1655861" y="1710203"/>
                  <a:pt x="1682218" y="1707668"/>
                  <a:pt x="1706252" y="1715679"/>
                </a:cubicBezTo>
                <a:cubicBezTo>
                  <a:pt x="1739581" y="1726789"/>
                  <a:pt x="1769097" y="1747102"/>
                  <a:pt x="1800520" y="1762813"/>
                </a:cubicBezTo>
                <a:cubicBezTo>
                  <a:pt x="1883328" y="1804217"/>
                  <a:pt x="1831127" y="1773901"/>
                  <a:pt x="1894788" y="1819373"/>
                </a:cubicBezTo>
                <a:cubicBezTo>
                  <a:pt x="1904007" y="1825958"/>
                  <a:pt x="1915057" y="1830216"/>
                  <a:pt x="1923068" y="1838227"/>
                </a:cubicBezTo>
                <a:cubicBezTo>
                  <a:pt x="1934177" y="1849337"/>
                  <a:pt x="1938678" y="1866643"/>
                  <a:pt x="1951348" y="1875934"/>
                </a:cubicBezTo>
                <a:cubicBezTo>
                  <a:pt x="1986551" y="1901749"/>
                  <a:pt x="2064470" y="1941922"/>
                  <a:pt x="2064470" y="1941922"/>
                </a:cubicBezTo>
                <a:cubicBezTo>
                  <a:pt x="2077039" y="1957633"/>
                  <a:pt x="2093851" y="1970739"/>
                  <a:pt x="2102177" y="1989056"/>
                </a:cubicBezTo>
                <a:cubicBezTo>
                  <a:pt x="2110086" y="2006457"/>
                  <a:pt x="2106112" y="2027309"/>
                  <a:pt x="2111604" y="2045617"/>
                </a:cubicBezTo>
                <a:cubicBezTo>
                  <a:pt x="2115642" y="2059077"/>
                  <a:pt x="2124173" y="2070755"/>
                  <a:pt x="2130458" y="2083324"/>
                </a:cubicBezTo>
                <a:cubicBezTo>
                  <a:pt x="2133600" y="2102178"/>
                  <a:pt x="2134856" y="2121445"/>
                  <a:pt x="2139885" y="2139885"/>
                </a:cubicBezTo>
                <a:cubicBezTo>
                  <a:pt x="2159459" y="2211657"/>
                  <a:pt x="2151686" y="2163487"/>
                  <a:pt x="2177592" y="2215299"/>
                </a:cubicBezTo>
                <a:cubicBezTo>
                  <a:pt x="2185160" y="2230434"/>
                  <a:pt x="2188878" y="2247298"/>
                  <a:pt x="2196445" y="2262433"/>
                </a:cubicBezTo>
                <a:cubicBezTo>
                  <a:pt x="2201512" y="2272567"/>
                  <a:pt x="2210232" y="2280580"/>
                  <a:pt x="2215299" y="2290714"/>
                </a:cubicBezTo>
                <a:cubicBezTo>
                  <a:pt x="2219743" y="2299602"/>
                  <a:pt x="2216882" y="2312894"/>
                  <a:pt x="2224726" y="2318994"/>
                </a:cubicBezTo>
                <a:cubicBezTo>
                  <a:pt x="2259404" y="2345965"/>
                  <a:pt x="2307685" y="2357283"/>
                  <a:pt x="2347274" y="2375555"/>
                </a:cubicBezTo>
                <a:cubicBezTo>
                  <a:pt x="2372793" y="2387333"/>
                  <a:pt x="2395423" y="2406445"/>
                  <a:pt x="2422689" y="2413262"/>
                </a:cubicBezTo>
                <a:cubicBezTo>
                  <a:pt x="2531774" y="2440534"/>
                  <a:pt x="2472298" y="2429770"/>
                  <a:pt x="2601798" y="2441543"/>
                </a:cubicBezTo>
                <a:cubicBezTo>
                  <a:pt x="2696321" y="2465172"/>
                  <a:pt x="2619575" y="2447775"/>
                  <a:pt x="2809188" y="2469823"/>
                </a:cubicBezTo>
                <a:cubicBezTo>
                  <a:pt x="2887779" y="2478961"/>
                  <a:pt x="2965874" y="2493457"/>
                  <a:pt x="3044858" y="2498103"/>
                </a:cubicBezTo>
                <a:cubicBezTo>
                  <a:pt x="3236638" y="2509384"/>
                  <a:pt x="3151868" y="2502205"/>
                  <a:pt x="3299381" y="2516957"/>
                </a:cubicBezTo>
                <a:cubicBezTo>
                  <a:pt x="3359084" y="2513815"/>
                  <a:pt x="3419669" y="2518225"/>
                  <a:pt x="3478491" y="2507530"/>
                </a:cubicBezTo>
                <a:cubicBezTo>
                  <a:pt x="3491607" y="2505145"/>
                  <a:pt x="3495117" y="2485724"/>
                  <a:pt x="3506771" y="2479250"/>
                </a:cubicBezTo>
                <a:cubicBezTo>
                  <a:pt x="3525549" y="2468818"/>
                  <a:pt x="3576696" y="2457055"/>
                  <a:pt x="3601039" y="2450969"/>
                </a:cubicBezTo>
                <a:cubicBezTo>
                  <a:pt x="3604181" y="2428973"/>
                  <a:pt x="3608012" y="2407065"/>
                  <a:pt x="3610466" y="2384982"/>
                </a:cubicBezTo>
                <a:cubicBezTo>
                  <a:pt x="3624235" y="2261064"/>
                  <a:pt x="3607932" y="2317170"/>
                  <a:pt x="3629320" y="2253006"/>
                </a:cubicBezTo>
                <a:cubicBezTo>
                  <a:pt x="3673312" y="2256148"/>
                  <a:pt x="3717191" y="2262433"/>
                  <a:pt x="3761295" y="2262433"/>
                </a:cubicBezTo>
                <a:cubicBezTo>
                  <a:pt x="3958211" y="2262433"/>
                  <a:pt x="3956319" y="2260443"/>
                  <a:pt x="4091233" y="2243580"/>
                </a:cubicBezTo>
                <a:lnTo>
                  <a:pt x="4270342" y="2253006"/>
                </a:lnTo>
                <a:cubicBezTo>
                  <a:pt x="4396000" y="2257265"/>
                  <a:pt x="4521910" y="2254903"/>
                  <a:pt x="4647414" y="2262433"/>
                </a:cubicBezTo>
                <a:cubicBezTo>
                  <a:pt x="4827674" y="2273249"/>
                  <a:pt x="4687639" y="2274250"/>
                  <a:pt x="4769963" y="2290714"/>
                </a:cubicBezTo>
                <a:cubicBezTo>
                  <a:pt x="4791751" y="2295071"/>
                  <a:pt x="4813955" y="2296998"/>
                  <a:pt x="4835951" y="2300140"/>
                </a:cubicBezTo>
                <a:cubicBezTo>
                  <a:pt x="4862351" y="2308940"/>
                  <a:pt x="4913409" y="2324730"/>
                  <a:pt x="4939645" y="2337848"/>
                </a:cubicBezTo>
                <a:cubicBezTo>
                  <a:pt x="4949779" y="2342915"/>
                  <a:pt x="4957792" y="2351634"/>
                  <a:pt x="4967926" y="2356701"/>
                </a:cubicBezTo>
                <a:cubicBezTo>
                  <a:pt x="4983061" y="2364269"/>
                  <a:pt x="4999349" y="2369270"/>
                  <a:pt x="5015060" y="2375555"/>
                </a:cubicBezTo>
                <a:cubicBezTo>
                  <a:pt x="5049625" y="2369270"/>
                  <a:pt x="5086326" y="2370213"/>
                  <a:pt x="5118755" y="2356701"/>
                </a:cubicBezTo>
                <a:cubicBezTo>
                  <a:pt x="5127927" y="2352879"/>
                  <a:pt x="5124692" y="2337725"/>
                  <a:pt x="5128181" y="2328421"/>
                </a:cubicBezTo>
                <a:cubicBezTo>
                  <a:pt x="5134123" y="2312577"/>
                  <a:pt x="5140750" y="2296998"/>
                  <a:pt x="5147035" y="2281287"/>
                </a:cubicBezTo>
                <a:cubicBezTo>
                  <a:pt x="5150177" y="2262433"/>
                  <a:pt x="5146831" y="2241236"/>
                  <a:pt x="5156462" y="2224726"/>
                </a:cubicBezTo>
                <a:cubicBezTo>
                  <a:pt x="5169897" y="2201695"/>
                  <a:pt x="5213023" y="2168165"/>
                  <a:pt x="5213023" y="2168165"/>
                </a:cubicBezTo>
                <a:cubicBezTo>
                  <a:pt x="5219307" y="2155596"/>
                  <a:pt x="5221081" y="2139454"/>
                  <a:pt x="5231876" y="2130458"/>
                </a:cubicBezTo>
                <a:cubicBezTo>
                  <a:pt x="5241829" y="2122164"/>
                  <a:pt x="5257675" y="2126135"/>
                  <a:pt x="5269584" y="2121031"/>
                </a:cubicBezTo>
                <a:cubicBezTo>
                  <a:pt x="5279997" y="2116568"/>
                  <a:pt x="5286786" y="2104552"/>
                  <a:pt x="5297864" y="2102178"/>
                </a:cubicBezTo>
                <a:cubicBezTo>
                  <a:pt x="5331801" y="2094906"/>
                  <a:pt x="5366994" y="2095893"/>
                  <a:pt x="5401559" y="2092751"/>
                </a:cubicBezTo>
                <a:cubicBezTo>
                  <a:pt x="5417270" y="2089609"/>
                  <a:pt x="5432832" y="2085590"/>
                  <a:pt x="5448693" y="2083324"/>
                </a:cubicBezTo>
                <a:cubicBezTo>
                  <a:pt x="5476861" y="2079300"/>
                  <a:pt x="5511315" y="2091672"/>
                  <a:pt x="5533534" y="2073897"/>
                </a:cubicBezTo>
                <a:cubicBezTo>
                  <a:pt x="5550884" y="2060017"/>
                  <a:pt x="5538603" y="2029697"/>
                  <a:pt x="5542961" y="2007910"/>
                </a:cubicBezTo>
                <a:cubicBezTo>
                  <a:pt x="5544910" y="1998166"/>
                  <a:pt x="5549246" y="1989056"/>
                  <a:pt x="5552388" y="1979629"/>
                </a:cubicBezTo>
                <a:cubicBezTo>
                  <a:pt x="5572480" y="1838971"/>
                  <a:pt x="5544029" y="1995279"/>
                  <a:pt x="5599522" y="1828800"/>
                </a:cubicBezTo>
                <a:cubicBezTo>
                  <a:pt x="5619489" y="1768899"/>
                  <a:pt x="5644877" y="1630304"/>
                  <a:pt x="5656083" y="1574277"/>
                </a:cubicBezTo>
                <a:cubicBezTo>
                  <a:pt x="5659225" y="1536570"/>
                  <a:pt x="5661744" y="1498805"/>
                  <a:pt x="5665509" y="1461155"/>
                </a:cubicBezTo>
                <a:cubicBezTo>
                  <a:pt x="5671172" y="1404528"/>
                  <a:pt x="5684363" y="1348381"/>
                  <a:pt x="5684363" y="1291472"/>
                </a:cubicBezTo>
                <a:cubicBezTo>
                  <a:pt x="5684363" y="1228313"/>
                  <a:pt x="5670754" y="1165877"/>
                  <a:pt x="5665509" y="1102936"/>
                </a:cubicBezTo>
                <a:cubicBezTo>
                  <a:pt x="5661326" y="1052736"/>
                  <a:pt x="5659434" y="1002371"/>
                  <a:pt x="5656083" y="952108"/>
                </a:cubicBezTo>
                <a:cubicBezTo>
                  <a:pt x="5649040" y="846461"/>
                  <a:pt x="5648369" y="800419"/>
                  <a:pt x="5627802" y="697584"/>
                </a:cubicBezTo>
                <a:cubicBezTo>
                  <a:pt x="5620179" y="659471"/>
                  <a:pt x="5612805" y="620990"/>
                  <a:pt x="5599522" y="584462"/>
                </a:cubicBezTo>
                <a:cubicBezTo>
                  <a:pt x="5581956" y="536156"/>
                  <a:pt x="5546269" y="476708"/>
                  <a:pt x="5514680" y="433633"/>
                </a:cubicBezTo>
                <a:cubicBezTo>
                  <a:pt x="5493493" y="404742"/>
                  <a:pt x="5467824" y="379084"/>
                  <a:pt x="5448693" y="348792"/>
                </a:cubicBezTo>
                <a:cubicBezTo>
                  <a:pt x="5319862" y="144809"/>
                  <a:pt x="5479355" y="344534"/>
                  <a:pt x="5344998" y="197963"/>
                </a:cubicBezTo>
                <a:cubicBezTo>
                  <a:pt x="5328414" y="179872"/>
                  <a:pt x="5317655" y="155915"/>
                  <a:pt x="5297864" y="141402"/>
                </a:cubicBezTo>
                <a:cubicBezTo>
                  <a:pt x="5269534" y="120626"/>
                  <a:pt x="5236612" y="106274"/>
                  <a:pt x="5203596" y="94268"/>
                </a:cubicBezTo>
                <a:cubicBezTo>
                  <a:pt x="5169031" y="81699"/>
                  <a:pt x="5136152" y="62775"/>
                  <a:pt x="5099901" y="56561"/>
                </a:cubicBezTo>
                <a:cubicBezTo>
                  <a:pt x="5026040" y="43899"/>
                  <a:pt x="4781774" y="32872"/>
                  <a:pt x="4694548" y="28281"/>
                </a:cubicBezTo>
                <a:cubicBezTo>
                  <a:pt x="4631570" y="21283"/>
                  <a:pt x="4569301" y="13792"/>
                  <a:pt x="4506012" y="9427"/>
                </a:cubicBezTo>
                <a:cubicBezTo>
                  <a:pt x="4449498" y="5529"/>
                  <a:pt x="4392891" y="3142"/>
                  <a:pt x="4336330" y="0"/>
                </a:cubicBezTo>
                <a:cubicBezTo>
                  <a:pt x="4145815" y="23815"/>
                  <a:pt x="4400959" y="-6942"/>
                  <a:pt x="4025245" y="28281"/>
                </a:cubicBezTo>
                <a:cubicBezTo>
                  <a:pt x="3902592" y="39780"/>
                  <a:pt x="3779662" y="49343"/>
                  <a:pt x="3657600" y="65988"/>
                </a:cubicBezTo>
                <a:cubicBezTo>
                  <a:pt x="3572107" y="77646"/>
                  <a:pt x="3487748" y="96520"/>
                  <a:pt x="3403076" y="113122"/>
                </a:cubicBezTo>
                <a:cubicBezTo>
                  <a:pt x="3327482" y="127944"/>
                  <a:pt x="3253208" y="150207"/>
                  <a:pt x="3176833" y="160256"/>
                </a:cubicBezTo>
                <a:cubicBezTo>
                  <a:pt x="3014084" y="181670"/>
                  <a:pt x="2849880" y="190124"/>
                  <a:pt x="2686639" y="207390"/>
                </a:cubicBezTo>
                <a:lnTo>
                  <a:pt x="2196445" y="263951"/>
                </a:lnTo>
                <a:cubicBezTo>
                  <a:pt x="1649844" y="252796"/>
                  <a:pt x="1649546" y="247621"/>
                  <a:pt x="1018095" y="263951"/>
                </a:cubicBezTo>
                <a:cubicBezTo>
                  <a:pt x="275829" y="283147"/>
                  <a:pt x="857511" y="271793"/>
                  <a:pt x="537328" y="292231"/>
                </a:cubicBezTo>
                <a:lnTo>
                  <a:pt x="197963" y="311085"/>
                </a:lnTo>
                <a:cubicBezTo>
                  <a:pt x="107306" y="333748"/>
                  <a:pt x="143277" y="314391"/>
                  <a:pt x="84841" y="358219"/>
                </a:cubicBezTo>
                <a:lnTo>
                  <a:pt x="9427" y="339365"/>
                </a:ln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F728C52-4ED1-E388-B46C-39089677911F}"/>
              </a:ext>
            </a:extLst>
          </p:cNvPr>
          <p:cNvSpPr/>
          <p:nvPr/>
        </p:nvSpPr>
        <p:spPr>
          <a:xfrm>
            <a:off x="7381187" y="2479248"/>
            <a:ext cx="1838227" cy="4713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A52D279-90FF-8D86-E839-3A893857F9C0}"/>
              </a:ext>
            </a:extLst>
          </p:cNvPr>
          <p:cNvSpPr/>
          <p:nvPr/>
        </p:nvSpPr>
        <p:spPr>
          <a:xfrm>
            <a:off x="9046593" y="2688208"/>
            <a:ext cx="498045" cy="4713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FFC3099-6262-BC24-D7FF-4AB7579D319D}"/>
              </a:ext>
            </a:extLst>
          </p:cNvPr>
          <p:cNvSpPr/>
          <p:nvPr/>
        </p:nvSpPr>
        <p:spPr>
          <a:xfrm>
            <a:off x="9458229" y="2309396"/>
            <a:ext cx="498045" cy="4713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E99D2D8-AB08-3647-2FBD-201EA9626F10}"/>
              </a:ext>
            </a:extLst>
          </p:cNvPr>
          <p:cNvSpPr/>
          <p:nvPr/>
        </p:nvSpPr>
        <p:spPr>
          <a:xfrm>
            <a:off x="914400" y="4148299"/>
            <a:ext cx="2253007" cy="20135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4BE7A62-A6BC-8A25-63A2-8885B3ED83F6}"/>
              </a:ext>
            </a:extLst>
          </p:cNvPr>
          <p:cNvSpPr/>
          <p:nvPr/>
        </p:nvSpPr>
        <p:spPr>
          <a:xfrm>
            <a:off x="1079114" y="2592784"/>
            <a:ext cx="1217631" cy="20135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717AA8E-441F-8920-93C9-F1C6158EE24E}"/>
              </a:ext>
            </a:extLst>
          </p:cNvPr>
          <p:cNvSpPr/>
          <p:nvPr/>
        </p:nvSpPr>
        <p:spPr>
          <a:xfrm>
            <a:off x="1198521" y="2669109"/>
            <a:ext cx="1217631" cy="30910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5994744"/>
      </p:ext>
    </p:extLst>
  </p:cSld>
  <p:clrMapOvr>
    <a:masterClrMapping/>
  </p:clrMapOvr>
  <p:extLst>
    <p:ext uri="{6950BFC3-D8DA-4A85-94F7-54DA5524770B}">
      <p188:commentRel xmlns:p188="http://schemas.microsoft.com/office/powerpoint/2018/8/main" r:id="rId3"/>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DF50-EF23-0F59-7319-A10510662E06}"/>
              </a:ext>
            </a:extLst>
          </p:cNvPr>
          <p:cNvSpPr>
            <a:spLocks noGrp="1"/>
          </p:cNvSpPr>
          <p:nvPr>
            <p:ph type="title"/>
          </p:nvPr>
        </p:nvSpPr>
        <p:spPr/>
        <p:txBody>
          <a:bodyPr/>
          <a:lstStyle/>
          <a:p>
            <a:r>
              <a:rPr lang="en-US" dirty="0"/>
              <a:t>Process Conditions</a:t>
            </a:r>
            <a:endParaRPr lang="en-GB" dirty="0"/>
          </a:p>
        </p:txBody>
      </p:sp>
      <p:sp>
        <p:nvSpPr>
          <p:cNvPr id="5" name="Date Placeholder 4">
            <a:extLst>
              <a:ext uri="{FF2B5EF4-FFF2-40B4-BE49-F238E27FC236}">
                <a16:creationId xmlns:a16="http://schemas.microsoft.com/office/drawing/2014/main" id="{61470D9B-3886-7DCF-829F-6B7A957D323C}"/>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692D51DB-A8A6-FB61-7E85-4C7035922981}"/>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54216684-70A4-06EB-13DC-D2B79923DA06}"/>
              </a:ext>
            </a:extLst>
          </p:cNvPr>
          <p:cNvSpPr>
            <a:spLocks noGrp="1"/>
          </p:cNvSpPr>
          <p:nvPr>
            <p:ph type="sldNum" sz="quarter" idx="16"/>
          </p:nvPr>
        </p:nvSpPr>
        <p:spPr/>
        <p:txBody>
          <a:bodyPr/>
          <a:lstStyle/>
          <a:p>
            <a:fld id="{36B5EA5A-BC32-A742-B11B-8E7414D5B535}" type="slidenum">
              <a:rPr lang="en-US" smtClean="0"/>
              <a:pPr/>
              <a:t>27</a:t>
            </a:fld>
            <a:endParaRPr lang="en-US" dirty="0"/>
          </a:p>
        </p:txBody>
      </p:sp>
      <p:sp>
        <p:nvSpPr>
          <p:cNvPr id="11" name="TextBox 10">
            <a:extLst>
              <a:ext uri="{FF2B5EF4-FFF2-40B4-BE49-F238E27FC236}">
                <a16:creationId xmlns:a16="http://schemas.microsoft.com/office/drawing/2014/main" id="{7DB66D5F-FBB2-D97E-142D-440A97FBDD72}"/>
              </a:ext>
            </a:extLst>
          </p:cNvPr>
          <p:cNvSpPr txBox="1"/>
          <p:nvPr/>
        </p:nvSpPr>
        <p:spPr>
          <a:xfrm>
            <a:off x="888049" y="932391"/>
            <a:ext cx="3975010" cy="276999"/>
          </a:xfrm>
          <a:prstGeom prst="rect">
            <a:avLst/>
          </a:prstGeom>
          <a:noFill/>
        </p:spPr>
        <p:txBody>
          <a:bodyPr wrap="square" lIns="0" tIns="0" rIns="0" bIns="0" rtlCol="0">
            <a:spAutoFit/>
          </a:bodyPr>
          <a:lstStyle/>
          <a:p>
            <a:pPr algn="l"/>
            <a:r>
              <a:rPr lang="en-US" dirty="0"/>
              <a:t>START CNDS (Stand-by State)</a:t>
            </a:r>
            <a:endParaRPr lang="en-GB" dirty="0"/>
          </a:p>
        </p:txBody>
      </p:sp>
      <p:sp>
        <p:nvSpPr>
          <p:cNvPr id="12" name="TextBox 11">
            <a:extLst>
              <a:ext uri="{FF2B5EF4-FFF2-40B4-BE49-F238E27FC236}">
                <a16:creationId xmlns:a16="http://schemas.microsoft.com/office/drawing/2014/main" id="{4FC57494-D27E-F11F-F0FD-8690F719EC0B}"/>
              </a:ext>
            </a:extLst>
          </p:cNvPr>
          <p:cNvSpPr txBox="1"/>
          <p:nvPr/>
        </p:nvSpPr>
        <p:spPr>
          <a:xfrm>
            <a:off x="4282307" y="1296392"/>
            <a:ext cx="3975010" cy="553998"/>
          </a:xfrm>
          <a:prstGeom prst="rect">
            <a:avLst/>
          </a:prstGeom>
          <a:noFill/>
        </p:spPr>
        <p:txBody>
          <a:bodyPr wrap="square" lIns="0" tIns="0" rIns="0" bIns="0" rtlCol="0">
            <a:spAutoFit/>
          </a:bodyPr>
          <a:lstStyle/>
          <a:p>
            <a:pPr algn="ctr"/>
            <a:r>
              <a:rPr lang="en-US" dirty="0"/>
              <a:t>PREPARE CNDS (Preparing and Prepared States)</a:t>
            </a:r>
            <a:endParaRPr lang="en-GB" dirty="0"/>
          </a:p>
        </p:txBody>
      </p:sp>
      <p:sp>
        <p:nvSpPr>
          <p:cNvPr id="14" name="TextBox 13">
            <a:extLst>
              <a:ext uri="{FF2B5EF4-FFF2-40B4-BE49-F238E27FC236}">
                <a16:creationId xmlns:a16="http://schemas.microsoft.com/office/drawing/2014/main" id="{BA04EA82-4DD8-C38B-E35B-E2FBC1F8A916}"/>
              </a:ext>
            </a:extLst>
          </p:cNvPr>
          <p:cNvSpPr txBox="1"/>
          <p:nvPr/>
        </p:nvSpPr>
        <p:spPr>
          <a:xfrm>
            <a:off x="8467241" y="1286819"/>
            <a:ext cx="3975010" cy="276999"/>
          </a:xfrm>
          <a:prstGeom prst="rect">
            <a:avLst/>
          </a:prstGeom>
          <a:noFill/>
        </p:spPr>
        <p:txBody>
          <a:bodyPr wrap="square" lIns="0" tIns="0" rIns="0" bIns="0" rtlCol="0">
            <a:spAutoFit/>
          </a:bodyPr>
          <a:lstStyle/>
          <a:p>
            <a:pPr algn="l"/>
            <a:r>
              <a:rPr lang="en-US" dirty="0"/>
              <a:t>INJECTION CNDS (Injection State)</a:t>
            </a:r>
            <a:endParaRPr lang="en-GB" dirty="0"/>
          </a:p>
        </p:txBody>
      </p:sp>
      <p:graphicFrame>
        <p:nvGraphicFramePr>
          <p:cNvPr id="3" name="Table 2">
            <a:extLst>
              <a:ext uri="{FF2B5EF4-FFF2-40B4-BE49-F238E27FC236}">
                <a16:creationId xmlns:a16="http://schemas.microsoft.com/office/drawing/2014/main" id="{A2BDED6F-9E8E-9F34-9A82-8E5C0CF03051}"/>
              </a:ext>
            </a:extLst>
          </p:cNvPr>
          <p:cNvGraphicFramePr>
            <a:graphicFrameLocks noGrp="1"/>
          </p:cNvGraphicFramePr>
          <p:nvPr/>
        </p:nvGraphicFramePr>
        <p:xfrm>
          <a:off x="544081" y="1215314"/>
          <a:ext cx="3828481" cy="4937760"/>
        </p:xfrm>
        <a:graphic>
          <a:graphicData uri="http://schemas.openxmlformats.org/drawingml/2006/table">
            <a:tbl>
              <a:tblPr firstRow="1" firstCol="1" bandRow="1">
                <a:tableStyleId>{1E171933-4619-4E11-9A3F-F7608DF75F80}</a:tableStyleId>
              </a:tblPr>
              <a:tblGrid>
                <a:gridCol w="1657269">
                  <a:extLst>
                    <a:ext uri="{9D8B030D-6E8A-4147-A177-3AD203B41FA5}">
                      <a16:colId xmlns:a16="http://schemas.microsoft.com/office/drawing/2014/main" val="4183586978"/>
                    </a:ext>
                  </a:extLst>
                </a:gridCol>
                <a:gridCol w="2171212">
                  <a:extLst>
                    <a:ext uri="{9D8B030D-6E8A-4147-A177-3AD203B41FA5}">
                      <a16:colId xmlns:a16="http://schemas.microsoft.com/office/drawing/2014/main" val="3865525036"/>
                    </a:ext>
                  </a:extLst>
                </a:gridCol>
              </a:tblGrid>
              <a:tr h="184150">
                <a:tc>
                  <a:txBody>
                    <a:bodyPr/>
                    <a:lstStyle/>
                    <a:p>
                      <a:pPr marL="0" marR="0" algn="ctr">
                        <a:spcBef>
                          <a:spcPts val="0"/>
                        </a:spcBef>
                        <a:spcAft>
                          <a:spcPts val="0"/>
                        </a:spcAft>
                      </a:pPr>
                      <a:r>
                        <a:rPr lang="en-US" sz="1200" dirty="0">
                          <a:effectLst/>
                        </a:rPr>
                        <a:t>Device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03415278"/>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1e-2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757898937"/>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1e-1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266512443"/>
                  </a:ext>
                </a:extLst>
              </a:tr>
              <a:tr h="0">
                <a:tc>
                  <a:txBody>
                    <a:bodyPr/>
                    <a:lstStyle/>
                    <a:p>
                      <a:pPr marL="0" marR="0" algn="ctr">
                        <a:spcBef>
                          <a:spcPts val="0"/>
                        </a:spcBef>
                        <a:spcAft>
                          <a:spcPts val="0"/>
                        </a:spcAft>
                      </a:pPr>
                      <a:r>
                        <a:rPr lang="en-US" sz="1100" dirty="0">
                          <a:effectLst/>
                        </a:rPr>
                        <a:t>VGP1</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3e-8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402449596"/>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00342927"/>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80132405"/>
                  </a:ext>
                </a:extLst>
              </a:tr>
              <a:tr h="184150">
                <a:tc>
                  <a:txBody>
                    <a:bodyPr/>
                    <a:lstStyle/>
                    <a:p>
                      <a:pPr marL="0" marR="0" algn="ctr">
                        <a:spcBef>
                          <a:spcPts val="0"/>
                        </a:spcBef>
                        <a:spcAft>
                          <a:spcPts val="0"/>
                        </a:spcAft>
                      </a:pPr>
                      <a:r>
                        <a:rPr lang="en-US" sz="1100">
                          <a:effectLst/>
                        </a:rPr>
                        <a:t>VGP4A</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395204113"/>
                  </a:ext>
                </a:extLst>
              </a:tr>
              <a:tr h="184150">
                <a:tc>
                  <a:txBody>
                    <a:bodyPr/>
                    <a:lstStyle/>
                    <a:p>
                      <a:pPr marL="0" marR="0" algn="ctr">
                        <a:spcBef>
                          <a:spcPts val="0"/>
                        </a:spcBef>
                        <a:spcAft>
                          <a:spcPts val="0"/>
                        </a:spcAft>
                      </a:pPr>
                      <a:r>
                        <a:rPr lang="en-US" sz="1100" dirty="0">
                          <a:effectLst/>
                        </a:rPr>
                        <a:t>VGP4B</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83812707"/>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1e-8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110776359"/>
                  </a:ext>
                </a:extLst>
              </a:tr>
              <a:tr h="207021">
                <a:tc>
                  <a:txBody>
                    <a:bodyPr/>
                    <a:lstStyle/>
                    <a:p>
                      <a:pPr marL="0" marR="0" algn="ctr">
                        <a:spcBef>
                          <a:spcPts val="0"/>
                        </a:spcBef>
                        <a:spcAft>
                          <a:spcPts val="0"/>
                        </a:spcAft>
                      </a:pPr>
                      <a:r>
                        <a:rPr lang="en-US" sz="1100">
                          <a:effectLst/>
                        </a:rPr>
                        <a:t>PT101 (VGA1)</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6000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188029525"/>
                  </a:ext>
                </a:extLst>
              </a:tr>
              <a:tr h="184150">
                <a:tc>
                  <a:txBody>
                    <a:bodyPr/>
                    <a:lstStyle/>
                    <a:p>
                      <a:pPr marL="0" marR="0" algn="ctr">
                        <a:spcBef>
                          <a:spcPts val="0"/>
                        </a:spcBef>
                        <a:spcAft>
                          <a:spcPts val="0"/>
                        </a:spcAft>
                      </a:pPr>
                      <a:r>
                        <a:rPr lang="en-US" sz="1100">
                          <a:effectLst/>
                        </a:rPr>
                        <a:t>VVGINJ, VVGDUMP, VVR4, VVA1, VVA2, VVA3</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Closed, 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831643025"/>
                  </a:ext>
                </a:extLst>
              </a:tr>
              <a:tr h="184150">
                <a:tc>
                  <a:txBody>
                    <a:bodyPr/>
                    <a:lstStyle/>
                    <a:p>
                      <a:pPr marL="0" marR="0" algn="ctr">
                        <a:spcBef>
                          <a:spcPts val="0"/>
                        </a:spcBef>
                        <a:spcAft>
                          <a:spcPts val="0"/>
                        </a:spcAft>
                      </a:pPr>
                      <a:r>
                        <a:rPr lang="en-US" sz="1100" dirty="0">
                          <a:effectLst/>
                        </a:rPr>
                        <a:t>PPINJ (VPRX), VPG1, VPG2, VPG3, VPG4, VPG5</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41957450"/>
                  </a:ext>
                </a:extLst>
              </a:tr>
            </a:tbl>
          </a:graphicData>
        </a:graphic>
      </p:graphicFrame>
      <p:graphicFrame>
        <p:nvGraphicFramePr>
          <p:cNvPr id="4" name="Table 3">
            <a:extLst>
              <a:ext uri="{FF2B5EF4-FFF2-40B4-BE49-F238E27FC236}">
                <a16:creationId xmlns:a16="http://schemas.microsoft.com/office/drawing/2014/main" id="{0C9FA4EF-12F9-8AEB-7234-52F2AC89366D}"/>
              </a:ext>
            </a:extLst>
          </p:cNvPr>
          <p:cNvGraphicFramePr>
            <a:graphicFrameLocks noGrp="1"/>
          </p:cNvGraphicFramePr>
          <p:nvPr/>
        </p:nvGraphicFramePr>
        <p:xfrm>
          <a:off x="4508654" y="1852854"/>
          <a:ext cx="3424084" cy="4300220"/>
        </p:xfrm>
        <a:graphic>
          <a:graphicData uri="http://schemas.openxmlformats.org/drawingml/2006/table">
            <a:tbl>
              <a:tblPr firstRow="1" firstCol="1" bandRow="1">
                <a:tableStyleId>{1E171933-4619-4E11-9A3F-F7608DF75F80}</a:tableStyleId>
              </a:tblPr>
              <a:tblGrid>
                <a:gridCol w="1165436">
                  <a:extLst>
                    <a:ext uri="{9D8B030D-6E8A-4147-A177-3AD203B41FA5}">
                      <a16:colId xmlns:a16="http://schemas.microsoft.com/office/drawing/2014/main" val="2842197196"/>
                    </a:ext>
                  </a:extLst>
                </a:gridCol>
                <a:gridCol w="2258648">
                  <a:extLst>
                    <a:ext uri="{9D8B030D-6E8A-4147-A177-3AD203B41FA5}">
                      <a16:colId xmlns:a16="http://schemas.microsoft.com/office/drawing/2014/main" val="2850822574"/>
                    </a:ext>
                  </a:extLst>
                </a:gridCol>
              </a:tblGrid>
              <a:tr h="184150">
                <a:tc>
                  <a:txBody>
                    <a:bodyPr/>
                    <a:lstStyle/>
                    <a:p>
                      <a:pPr marL="0" marR="0" algn="ctr">
                        <a:spcBef>
                          <a:spcPts val="0"/>
                        </a:spcBef>
                        <a:spcAft>
                          <a:spcPts val="0"/>
                        </a:spcAft>
                      </a:pPr>
                      <a:r>
                        <a:rPr lang="en-US" sz="1200">
                          <a:effectLst/>
                        </a:rPr>
                        <a:t>Device</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987628886"/>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2e-2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256703586"/>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5e-1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418769578"/>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4019849833"/>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2e-9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411402548"/>
                  </a:ext>
                </a:extLst>
              </a:tr>
              <a:tr h="184150">
                <a:tc>
                  <a:txBody>
                    <a:bodyPr/>
                    <a:lstStyle/>
                    <a:p>
                      <a:pPr marL="0" marR="0" algn="ctr">
                        <a:spcBef>
                          <a:spcPts val="0"/>
                        </a:spcBef>
                        <a:spcAft>
                          <a:spcPts val="0"/>
                        </a:spcAft>
                      </a:pPr>
                      <a:r>
                        <a:rPr lang="en-US" sz="1100" dirty="0">
                          <a:effectLst/>
                        </a:rPr>
                        <a:t>VGP4A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5e-8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717533546"/>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1e-7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10228358"/>
                  </a:ext>
                </a:extLst>
              </a:tr>
              <a:tr h="184150">
                <a:tc>
                  <a:txBody>
                    <a:bodyPr/>
                    <a:lstStyle/>
                    <a:p>
                      <a:pPr marL="0" marR="0" algn="ctr">
                        <a:spcBef>
                          <a:spcPts val="0"/>
                        </a:spcBef>
                        <a:spcAft>
                          <a:spcPts val="0"/>
                        </a:spcAft>
                      </a:pPr>
                      <a:r>
                        <a:rPr lang="en-US" sz="1100">
                          <a:effectLst/>
                        </a:rPr>
                        <a:t>PT301 (VGA2)</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234214346"/>
                  </a:ext>
                </a:extLst>
              </a:tr>
              <a:tr h="184150">
                <a:tc>
                  <a:txBody>
                    <a:bodyPr/>
                    <a:lstStyle/>
                    <a:p>
                      <a:pPr marL="0" marR="0" algn="ctr">
                        <a:spcBef>
                          <a:spcPts val="0"/>
                        </a:spcBef>
                        <a:spcAft>
                          <a:spcPts val="0"/>
                        </a:spcAft>
                      </a:pPr>
                      <a:r>
                        <a:rPr lang="en-US" sz="1100" dirty="0">
                          <a:effectLst/>
                        </a:rPr>
                        <a:t>VVGINJ, VVGDUMP, VVR4, VVA1, VVA2, VVA3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923264266"/>
                  </a:ext>
                </a:extLst>
              </a:tr>
              <a:tr h="184150">
                <a:tc>
                  <a:txBody>
                    <a:bodyPr/>
                    <a:lstStyle/>
                    <a:p>
                      <a:pPr marL="0" marR="0" algn="ctr">
                        <a:spcBef>
                          <a:spcPts val="0"/>
                        </a:spcBef>
                        <a:spcAft>
                          <a:spcPts val="0"/>
                        </a:spcAft>
                      </a:pPr>
                      <a:r>
                        <a:rPr lang="en-US" sz="1100">
                          <a:effectLst/>
                        </a:rPr>
                        <a:t>PPINJ (VPRX), VPG1, VPG2, VPG3, VPG4, VPG5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503299843"/>
                  </a:ext>
                </a:extLst>
              </a:tr>
            </a:tbl>
          </a:graphicData>
        </a:graphic>
      </p:graphicFrame>
      <p:graphicFrame>
        <p:nvGraphicFramePr>
          <p:cNvPr id="13" name="Table 12">
            <a:extLst>
              <a:ext uri="{FF2B5EF4-FFF2-40B4-BE49-F238E27FC236}">
                <a16:creationId xmlns:a16="http://schemas.microsoft.com/office/drawing/2014/main" id="{AD84D94F-B42A-1B92-838A-6B1B615BAF4C}"/>
              </a:ext>
            </a:extLst>
          </p:cNvPr>
          <p:cNvGraphicFramePr>
            <a:graphicFrameLocks noGrp="1"/>
          </p:cNvGraphicFramePr>
          <p:nvPr/>
        </p:nvGraphicFramePr>
        <p:xfrm>
          <a:off x="8101916" y="1563818"/>
          <a:ext cx="3955288" cy="4587240"/>
        </p:xfrm>
        <a:graphic>
          <a:graphicData uri="http://schemas.openxmlformats.org/drawingml/2006/table">
            <a:tbl>
              <a:tblPr firstRow="1" firstCol="1" bandRow="1">
                <a:tableStyleId>{1E171933-4619-4E11-9A3F-F7608DF75F80}</a:tableStyleId>
              </a:tblPr>
              <a:tblGrid>
                <a:gridCol w="1637702">
                  <a:extLst>
                    <a:ext uri="{9D8B030D-6E8A-4147-A177-3AD203B41FA5}">
                      <a16:colId xmlns:a16="http://schemas.microsoft.com/office/drawing/2014/main" val="2854770719"/>
                    </a:ext>
                  </a:extLst>
                </a:gridCol>
                <a:gridCol w="2317586">
                  <a:extLst>
                    <a:ext uri="{9D8B030D-6E8A-4147-A177-3AD203B41FA5}">
                      <a16:colId xmlns:a16="http://schemas.microsoft.com/office/drawing/2014/main" val="549034309"/>
                    </a:ext>
                  </a:extLst>
                </a:gridCol>
              </a:tblGrid>
              <a:tr h="184150">
                <a:tc>
                  <a:txBody>
                    <a:bodyPr/>
                    <a:lstStyle/>
                    <a:p>
                      <a:pPr marL="0" marR="0" algn="ctr">
                        <a:spcBef>
                          <a:spcPts val="0"/>
                        </a:spcBef>
                        <a:spcAft>
                          <a:spcPts val="0"/>
                        </a:spcAft>
                      </a:pPr>
                      <a:r>
                        <a:rPr lang="en-US" sz="1200">
                          <a:effectLst/>
                        </a:rPr>
                        <a:t>Device</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09410075"/>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a:effectLst/>
                        </a:rPr>
                        <a:t>&lt; 2e-2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619079045"/>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5e-1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522642159"/>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3e-5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078653684"/>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3e-5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065146891"/>
                  </a:ext>
                </a:extLst>
              </a:tr>
              <a:tr h="184150">
                <a:tc>
                  <a:txBody>
                    <a:bodyPr/>
                    <a:lstStyle/>
                    <a:p>
                      <a:pPr marL="0" marR="0" algn="ctr">
                        <a:spcBef>
                          <a:spcPts val="0"/>
                        </a:spcBef>
                        <a:spcAft>
                          <a:spcPts val="0"/>
                        </a:spcAft>
                      </a:pPr>
                      <a:r>
                        <a:rPr lang="en-US" sz="1100">
                          <a:effectLst/>
                        </a:rPr>
                        <a:t>VGP4A</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1e-7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666836979"/>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1e-6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83936536"/>
                  </a:ext>
                </a:extLst>
              </a:tr>
              <a:tr h="237448">
                <a:tc>
                  <a:txBody>
                    <a:bodyPr/>
                    <a:lstStyle/>
                    <a:p>
                      <a:pPr marL="0" marR="0" algn="ctr">
                        <a:spcBef>
                          <a:spcPts val="0"/>
                        </a:spcBef>
                        <a:spcAft>
                          <a:spcPts val="0"/>
                        </a:spcAft>
                      </a:pPr>
                      <a:r>
                        <a:rPr lang="en-US" sz="1100" dirty="0">
                          <a:effectLst/>
                        </a:rPr>
                        <a:t>PT101 (VGA1)</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6000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22797823"/>
                  </a:ext>
                </a:extLst>
              </a:tr>
              <a:tr h="184150">
                <a:tc>
                  <a:txBody>
                    <a:bodyPr/>
                    <a:lstStyle/>
                    <a:p>
                      <a:pPr marL="0" marR="0" algn="ctr">
                        <a:spcBef>
                          <a:spcPts val="0"/>
                        </a:spcBef>
                        <a:spcAft>
                          <a:spcPts val="0"/>
                        </a:spcAft>
                      </a:pPr>
                      <a:r>
                        <a:rPr lang="en-US" sz="1100" dirty="0">
                          <a:effectLst/>
                        </a:rPr>
                        <a:t>PT301 (VGA2)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76708009"/>
                  </a:ext>
                </a:extLst>
              </a:tr>
              <a:tr h="184150">
                <a:tc>
                  <a:txBody>
                    <a:bodyPr/>
                    <a:lstStyle/>
                    <a:p>
                      <a:pPr marL="0" marR="0" algn="ctr">
                        <a:spcBef>
                          <a:spcPts val="0"/>
                        </a:spcBef>
                        <a:spcAft>
                          <a:spcPts val="0"/>
                        </a:spcAft>
                      </a:pPr>
                      <a:r>
                        <a:rPr lang="en-US" sz="1100">
                          <a:effectLst/>
                        </a:rPr>
                        <a:t>VGM2 (VGMA2)</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63344898"/>
                  </a:ext>
                </a:extLst>
              </a:tr>
              <a:tr h="184150">
                <a:tc>
                  <a:txBody>
                    <a:bodyPr/>
                    <a:lstStyle/>
                    <a:p>
                      <a:pPr marL="0" marR="0" algn="ctr">
                        <a:spcBef>
                          <a:spcPts val="0"/>
                        </a:spcBef>
                        <a:spcAft>
                          <a:spcPts val="0"/>
                        </a:spcAft>
                      </a:pPr>
                      <a:r>
                        <a:rPr lang="en-US" sz="1100" dirty="0">
                          <a:effectLst/>
                        </a:rPr>
                        <a:t>VVGINJ, VVGDUMP, VVR4, VVA1, VVA2, VVA3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96188799"/>
                  </a:ext>
                </a:extLst>
              </a:tr>
              <a:tr h="184150">
                <a:tc>
                  <a:txBody>
                    <a:bodyPr/>
                    <a:lstStyle/>
                    <a:p>
                      <a:pPr marL="0" marR="0" algn="ctr">
                        <a:spcBef>
                          <a:spcPts val="0"/>
                        </a:spcBef>
                        <a:spcAft>
                          <a:spcPts val="0"/>
                        </a:spcAft>
                      </a:pPr>
                      <a:r>
                        <a:rPr lang="en-US" sz="1100" dirty="0">
                          <a:effectLst/>
                        </a:rPr>
                        <a:t>PPINJ (VPRX), VPG1, VPG2, VPG3, VPG4, VPG5</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319694146"/>
                  </a:ext>
                </a:extLst>
              </a:tr>
            </a:tbl>
          </a:graphicData>
        </a:graphic>
      </p:graphicFrame>
    </p:spTree>
    <p:extLst>
      <p:ext uri="{BB962C8B-B14F-4D97-AF65-F5344CB8AC3E}">
        <p14:creationId xmlns:p14="http://schemas.microsoft.com/office/powerpoint/2010/main" val="2828032925"/>
      </p:ext>
    </p:extLst>
  </p:cSld>
  <p:clrMapOvr>
    <a:masterClrMapping/>
  </p:clrMapOvr>
  <p:extLst>
    <p:ext uri="{6950BFC3-D8DA-4A85-94F7-54DA5524770B}">
      <p188:commentRel xmlns:p188="http://schemas.microsoft.com/office/powerpoint/2018/8/main" r:id="rId3"/>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Safe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616575" cy="4608512"/>
          </a:xfrm>
        </p:spPr>
        <p:txBody>
          <a:bodyPr>
            <a:normAutofit lnSpcReduction="10000"/>
          </a:bodyPr>
          <a:lstStyle/>
          <a:p>
            <a:pPr marL="666750" lvl="1" indent="-342900">
              <a:buFont typeface="Arial" panose="020B0604020202020204" pitchFamily="34" charset="0"/>
              <a:buChar char="•"/>
            </a:pPr>
            <a:r>
              <a:rPr lang="en-GB" dirty="0"/>
              <a:t>Entered when:</a:t>
            </a:r>
          </a:p>
          <a:p>
            <a:pPr marL="990900" lvl="2" indent="-342900"/>
            <a:r>
              <a:rPr lang="en-GB" dirty="0"/>
              <a:t>recovered from a process condition breach during the preparation phase or during the injection itself </a:t>
            </a:r>
          </a:p>
          <a:p>
            <a:pPr marL="990900" lvl="2" indent="-342900"/>
            <a:r>
              <a:rPr lang="en-GB" dirty="0"/>
              <a:t>failure of one of the steps/actuators during the recovery or injection stopping procedures</a:t>
            </a:r>
          </a:p>
          <a:p>
            <a:pPr marL="990900" lvl="2" indent="-342900"/>
            <a:r>
              <a:rPr lang="en-GB" dirty="0"/>
              <a:t>failure of one of the steps/actuators during the preparing or injecting states</a:t>
            </a:r>
          </a:p>
          <a:p>
            <a:pPr marL="990900" lvl="2" indent="-342900"/>
            <a:r>
              <a:rPr lang="en-GB" dirty="0"/>
              <a:t>after a power loss</a:t>
            </a:r>
          </a:p>
          <a:p>
            <a:pPr marL="990900" lvl="2" indent="-342900"/>
            <a:r>
              <a:rPr lang="en-GB" dirty="0"/>
              <a:t>after a restart of the PLC</a:t>
            </a:r>
          </a:p>
          <a:p>
            <a:pPr marL="666750" lvl="1" indent="-342900"/>
            <a:r>
              <a:rPr lang="en-GB" dirty="0"/>
              <a:t>Can only be exited with command from a TE-VSC expert</a:t>
            </a:r>
          </a:p>
          <a:p>
            <a:pPr marL="666750" lvl="1" indent="-342900"/>
            <a:r>
              <a:rPr lang="en-GB" dirty="0"/>
              <a:t>All valves forced closed (except VVR4 when the injection could not be stopped) and gauges forced on</a:t>
            </a:r>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28</a:t>
            </a:fld>
            <a:endParaRPr lang="en-US" dirty="0"/>
          </a:p>
        </p:txBody>
      </p:sp>
      <p:pic>
        <p:nvPicPr>
          <p:cNvPr id="4098" name="Picture 2">
            <a:extLst>
              <a:ext uri="{FF2B5EF4-FFF2-40B4-BE49-F238E27FC236}">
                <a16:creationId xmlns:a16="http://schemas.microsoft.com/office/drawing/2014/main" id="{E1CB28DE-CD87-1CFD-AC26-AA41806735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2738" y="597062"/>
            <a:ext cx="2525546" cy="5242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937035"/>
      </p:ext>
    </p:extLst>
  </p:cSld>
  <p:clrMapOvr>
    <a:masterClrMapping/>
  </p:clrMapOvr>
  <p:extLst>
    <p:ext uri="{6950BFC3-D8DA-4A85-94F7-54DA5524770B}">
      <p188:commentRel xmlns:p188="http://schemas.microsoft.com/office/powerpoint/2018/8/main" r:id="rId3"/>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6146" name="Picture 2">
            <a:extLst>
              <a:ext uri="{FF2B5EF4-FFF2-40B4-BE49-F238E27FC236}">
                <a16:creationId xmlns:a16="http://schemas.microsoft.com/office/drawing/2014/main" id="{E97263FB-165D-DA24-791C-F111F669A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8777" y="238741"/>
            <a:ext cx="2732570" cy="56726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Stand-By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860838" cy="4608512"/>
          </a:xfrm>
        </p:spPr>
        <p:txBody>
          <a:bodyPr>
            <a:normAutofit/>
          </a:bodyPr>
          <a:lstStyle/>
          <a:p>
            <a:pPr marL="666750" lvl="1" indent="-342900">
              <a:buFont typeface="Arial" panose="020B0604020202020204" pitchFamily="34" charset="0"/>
              <a:buChar char="•"/>
            </a:pPr>
            <a:r>
              <a:rPr lang="en-US" dirty="0"/>
              <a:t>State in which the instrument remains when not currently in operation</a:t>
            </a:r>
          </a:p>
          <a:p>
            <a:pPr marL="666750" lvl="1" indent="-342900">
              <a:buFont typeface="Arial" panose="020B0604020202020204" pitchFamily="34" charset="0"/>
              <a:buChar char="•"/>
            </a:pPr>
            <a:r>
              <a:rPr lang="en-US" dirty="0"/>
              <a:t>The instrument must be in this state and the START Process conditions must all be satisfied before the instrument can move to the Preparing state</a:t>
            </a:r>
          </a:p>
          <a:p>
            <a:pPr marL="666750" lvl="1" indent="-342900">
              <a:buFont typeface="Arial" panose="020B0604020202020204" pitchFamily="34" charset="0"/>
              <a:buChar char="•"/>
            </a:pPr>
            <a:r>
              <a:rPr lang="en-US" dirty="0"/>
              <a:t>All valves are forced closed and gauges forced on</a:t>
            </a:r>
          </a:p>
          <a:p>
            <a:pPr marL="666750" lvl="1" indent="-342900">
              <a:buFont typeface="Arial" panose="020B0604020202020204" pitchFamily="34" charset="0"/>
              <a:buChar char="•"/>
            </a:pPr>
            <a:r>
              <a:rPr lang="en-GB" dirty="0"/>
              <a:t>Entered when:</a:t>
            </a:r>
          </a:p>
          <a:p>
            <a:pPr marL="990900" lvl="2" indent="-342900"/>
            <a:r>
              <a:rPr lang="en-US" dirty="0"/>
              <a:t>The process completes with no issues</a:t>
            </a:r>
          </a:p>
          <a:p>
            <a:pPr marL="990900" lvl="2" indent="-342900"/>
            <a:r>
              <a:rPr lang="en-US" dirty="0"/>
              <a:t>Timeout in prepared or injecting state</a:t>
            </a:r>
          </a:p>
          <a:p>
            <a:pPr marL="990900" lvl="2" indent="-342900"/>
            <a:r>
              <a:rPr lang="en-US" dirty="0"/>
              <a:t>Force Recovery command sent</a:t>
            </a:r>
          </a:p>
          <a:p>
            <a:pPr marL="990900" lvl="2" indent="-342900"/>
            <a:endParaRPr lang="en-US" dirty="0"/>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1654022245"/>
      </p:ext>
    </p:extLst>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Introduction</a:t>
            </a:r>
            <a:br>
              <a:rPr lang="en-US" dirty="0"/>
            </a:br>
            <a:r>
              <a:rPr lang="en-GB" sz="1400" dirty="0"/>
              <a:t>Motivation, BGC vacuum system and control type development</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a:p>
        </p:txBody>
      </p:sp>
      <p:pic>
        <p:nvPicPr>
          <p:cNvPr id="9" name="Picture 8">
            <a:extLst>
              <a:ext uri="{FF2B5EF4-FFF2-40B4-BE49-F238E27FC236}">
                <a16:creationId xmlns:a16="http://schemas.microsoft.com/office/drawing/2014/main" id="{C8E7F077-9E1A-0924-28E7-AFA91211F50D}"/>
              </a:ext>
            </a:extLst>
          </p:cNvPr>
          <p:cNvPicPr>
            <a:picLocks noChangeAspect="1"/>
          </p:cNvPicPr>
          <p:nvPr/>
        </p:nvPicPr>
        <p:blipFill rotWithShape="1">
          <a:blip r:embed="rId2"/>
          <a:srcRect l="20192" t="32" r="16159" b="-31"/>
          <a:stretch/>
        </p:blipFill>
        <p:spPr>
          <a:xfrm>
            <a:off x="953046" y="1324569"/>
            <a:ext cx="767900" cy="805299"/>
          </a:xfrm>
          <a:prstGeom prst="rect">
            <a:avLst/>
          </a:prstGeom>
          <a:noFill/>
        </p:spPr>
      </p:pic>
    </p:spTree>
    <p:extLst>
      <p:ext uri="{BB962C8B-B14F-4D97-AF65-F5344CB8AC3E}">
        <p14:creationId xmlns:p14="http://schemas.microsoft.com/office/powerpoint/2010/main" val="452545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4E77D2D5-D68F-BF91-D7D3-8512EB6AF1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776" y="247758"/>
            <a:ext cx="2732571" cy="56726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Service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Can only be entered/exited by TE-VSC experts</a:t>
            </a:r>
          </a:p>
          <a:p>
            <a:pPr marL="666750" lvl="1" indent="-342900">
              <a:buFont typeface="Arial" panose="020B0604020202020204" pitchFamily="34" charset="0"/>
              <a:buChar char="•"/>
            </a:pPr>
            <a:r>
              <a:rPr lang="en-GB" dirty="0"/>
              <a:t>The equipment is still forced to auto mode, but no auto commands are sent by the process</a:t>
            </a:r>
          </a:p>
          <a:p>
            <a:pPr marL="666750" lvl="1" indent="-342900">
              <a:buFont typeface="Arial" panose="020B0604020202020204" pitchFamily="34" charset="0"/>
              <a:buChar char="•"/>
            </a:pPr>
            <a:r>
              <a:rPr lang="en-GB" dirty="0"/>
              <a:t>To be used for manual operations undertaken by experts which are not part of the automatic process</a:t>
            </a:r>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2651666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Preparing and Recovery States</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31</a:t>
            </a:fld>
            <a:endParaRPr lang="en-US" dirty="0"/>
          </a:p>
        </p:txBody>
      </p:sp>
      <p:pic>
        <p:nvPicPr>
          <p:cNvPr id="1026" name="Picture 2">
            <a:extLst>
              <a:ext uri="{FF2B5EF4-FFF2-40B4-BE49-F238E27FC236}">
                <a16:creationId xmlns:a16="http://schemas.microsoft.com/office/drawing/2014/main" id="{99891FF3-8366-291A-A0A5-5C80830E57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455" y="1113504"/>
            <a:ext cx="5854842" cy="40189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55B98D9-DC8C-BBB3-97EA-C732364818FE}"/>
              </a:ext>
            </a:extLst>
          </p:cNvPr>
          <p:cNvPicPr>
            <a:picLocks noChangeAspect="1"/>
          </p:cNvPicPr>
          <p:nvPr/>
        </p:nvPicPr>
        <p:blipFill>
          <a:blip r:embed="rId4"/>
          <a:stretch>
            <a:fillRect/>
          </a:stretch>
        </p:blipFill>
        <p:spPr>
          <a:xfrm>
            <a:off x="591708" y="1854844"/>
            <a:ext cx="5027806" cy="2982970"/>
          </a:xfrm>
          <a:prstGeom prst="rect">
            <a:avLst/>
          </a:prstGeom>
        </p:spPr>
      </p:pic>
      <p:sp>
        <p:nvSpPr>
          <p:cNvPr id="4" name="Rectangle 3">
            <a:extLst>
              <a:ext uri="{FF2B5EF4-FFF2-40B4-BE49-F238E27FC236}">
                <a16:creationId xmlns:a16="http://schemas.microsoft.com/office/drawing/2014/main" id="{D1133FDA-0055-45ED-1DEB-EE20B478EEB6}"/>
              </a:ext>
            </a:extLst>
          </p:cNvPr>
          <p:cNvSpPr/>
          <p:nvPr/>
        </p:nvSpPr>
        <p:spPr>
          <a:xfrm>
            <a:off x="9479902" y="1113504"/>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6816EAA-2F5A-0AC0-6635-B173D16C0C27}"/>
              </a:ext>
            </a:extLst>
          </p:cNvPr>
          <p:cNvSpPr/>
          <p:nvPr/>
        </p:nvSpPr>
        <p:spPr>
          <a:xfrm>
            <a:off x="9507892" y="1824181"/>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E54E0D5-FE88-FD11-FD94-385488AE361A}"/>
              </a:ext>
            </a:extLst>
          </p:cNvPr>
          <p:cNvSpPr/>
          <p:nvPr/>
        </p:nvSpPr>
        <p:spPr>
          <a:xfrm>
            <a:off x="9489233" y="2517112"/>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86B3831-6B2A-E05D-FFFA-D38E37AC4997}"/>
              </a:ext>
            </a:extLst>
          </p:cNvPr>
          <p:cNvSpPr/>
          <p:nvPr/>
        </p:nvSpPr>
        <p:spPr>
          <a:xfrm>
            <a:off x="9507891" y="3206646"/>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9D5817-2A42-ECF6-6DE0-A763B6C62486}"/>
              </a:ext>
            </a:extLst>
          </p:cNvPr>
          <p:cNvSpPr/>
          <p:nvPr/>
        </p:nvSpPr>
        <p:spPr>
          <a:xfrm>
            <a:off x="9489232" y="3891299"/>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5769BC7-4948-72D1-53A5-333B36988B75}"/>
              </a:ext>
            </a:extLst>
          </p:cNvPr>
          <p:cNvSpPr/>
          <p:nvPr/>
        </p:nvSpPr>
        <p:spPr>
          <a:xfrm>
            <a:off x="9489233" y="4597723"/>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57B738C-613F-9412-11AE-FE709FCF366C}"/>
              </a:ext>
            </a:extLst>
          </p:cNvPr>
          <p:cNvSpPr/>
          <p:nvPr/>
        </p:nvSpPr>
        <p:spPr>
          <a:xfrm>
            <a:off x="7508196" y="4596858"/>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FC70404-7E8F-F1E9-C342-D71240077024}"/>
              </a:ext>
            </a:extLst>
          </p:cNvPr>
          <p:cNvSpPr/>
          <p:nvPr/>
        </p:nvSpPr>
        <p:spPr>
          <a:xfrm>
            <a:off x="7524032" y="3891682"/>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A6CA19C-BC44-2326-B90C-E493DE7C1217}"/>
              </a:ext>
            </a:extLst>
          </p:cNvPr>
          <p:cNvSpPr/>
          <p:nvPr/>
        </p:nvSpPr>
        <p:spPr>
          <a:xfrm>
            <a:off x="7524031" y="3207029"/>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0C0AEBE8-0EA1-02CD-0045-F0821729710E}"/>
              </a:ext>
            </a:extLst>
          </p:cNvPr>
          <p:cNvSpPr/>
          <p:nvPr/>
        </p:nvSpPr>
        <p:spPr>
          <a:xfrm>
            <a:off x="7524032" y="2501853"/>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5CA75BD-E5EA-E76D-6E4F-881D7F4AD512}"/>
              </a:ext>
            </a:extLst>
          </p:cNvPr>
          <p:cNvSpPr/>
          <p:nvPr/>
        </p:nvSpPr>
        <p:spPr>
          <a:xfrm>
            <a:off x="7470873" y="1124861"/>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18">
            <a:extLst>
              <a:ext uri="{FF2B5EF4-FFF2-40B4-BE49-F238E27FC236}">
                <a16:creationId xmlns:a16="http://schemas.microsoft.com/office/drawing/2014/main" id="{AD53168F-862D-3BFD-45D5-C4A2883F14DB}"/>
              </a:ext>
            </a:extLst>
          </p:cNvPr>
          <p:cNvSpPr>
            <a:spLocks noGrp="1"/>
          </p:cNvSpPr>
          <p:nvPr>
            <p:ph sz="half" idx="1"/>
          </p:nvPr>
        </p:nvSpPr>
        <p:spPr/>
        <p:txBody>
          <a:bodyPr/>
          <a:lstStyle/>
          <a:p>
            <a:endParaRPr lang="en-GB"/>
          </a:p>
        </p:txBody>
      </p:sp>
    </p:spTree>
    <p:extLst>
      <p:ext uri="{BB962C8B-B14F-4D97-AF65-F5344CB8AC3E}">
        <p14:creationId xmlns:p14="http://schemas.microsoft.com/office/powerpoint/2010/main" val="19767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3"/>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1"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8" grpId="1" animBg="1"/>
      <p:bldP spid="9" grpId="0" animBg="1"/>
      <p:bldP spid="9" grpId="1" animBg="1"/>
      <p:bldP spid="10" grpId="0" animBg="1"/>
      <p:bldP spid="10" grpId="1" animBg="1"/>
      <p:bldP spid="11" grpId="0" animBg="1"/>
      <p:bldP spid="11" grpId="1" animBg="1"/>
      <p:bldP spid="13" grpId="0" animBg="1"/>
      <p:bldP spid="13" grpId="1" animBg="1"/>
      <p:bldP spid="14" grpId="0" animBg="1"/>
      <p:bldP spid="14" grpId="1" animBg="1"/>
      <p:bldP spid="15" grpId="0" animBg="1"/>
      <p:bldP spid="15" grpId="1" animBg="1"/>
      <p:bldP spid="16" grpId="0" animBg="1"/>
      <p:bldP spid="16" grpId="1" animBg="1"/>
      <p:bldP spid="18" grpId="0" animBg="1"/>
      <p:bldP spid="18" grpId="1" animBg="1"/>
      <p:bldP spid="20" grpId="0" animBg="1"/>
      <p:bldP spid="20"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Prepared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32</a:t>
            </a:fld>
            <a:endParaRPr lang="en-US" dirty="0"/>
          </a:p>
        </p:txBody>
      </p:sp>
      <p:sp>
        <p:nvSpPr>
          <p:cNvPr id="10" name="Content Placeholder 2">
            <a:extLst>
              <a:ext uri="{FF2B5EF4-FFF2-40B4-BE49-F238E27FC236}">
                <a16:creationId xmlns:a16="http://schemas.microsoft.com/office/drawing/2014/main" id="{7666BE41-C2DF-D7FC-B490-A0041BC77207}"/>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There is a 10-minute timeout on the prepared state</a:t>
            </a:r>
          </a:p>
          <a:p>
            <a:pPr marL="666750" lvl="1" indent="-342900">
              <a:buFont typeface="Arial" panose="020B0604020202020204" pitchFamily="34" charset="0"/>
              <a:buChar char="•"/>
            </a:pPr>
            <a:r>
              <a:rPr lang="en-GB" dirty="0"/>
              <a:t>Injection can be started with Start Injection command</a:t>
            </a:r>
          </a:p>
          <a:p>
            <a:pPr marL="666750" lvl="1" indent="-342900">
              <a:buFont typeface="Arial" panose="020B0604020202020204" pitchFamily="34" charset="0"/>
              <a:buChar char="•"/>
            </a:pPr>
            <a:r>
              <a:rPr lang="en-GB" dirty="0"/>
              <a:t>Ready for Injection Status must be achieved to move to the Injecting State</a:t>
            </a:r>
          </a:p>
          <a:p>
            <a:pPr marL="666750" lvl="1"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D6F1BF89-F760-8731-FA33-56AFED183AAF}"/>
              </a:ext>
            </a:extLst>
          </p:cNvPr>
          <p:cNvPicPr>
            <a:picLocks noChangeAspect="1"/>
          </p:cNvPicPr>
          <p:nvPr/>
        </p:nvPicPr>
        <p:blipFill>
          <a:blip r:embed="rId2"/>
          <a:stretch>
            <a:fillRect/>
          </a:stretch>
        </p:blipFill>
        <p:spPr>
          <a:xfrm>
            <a:off x="4814598" y="2109323"/>
            <a:ext cx="8046721" cy="2482142"/>
          </a:xfrm>
          <a:prstGeom prst="rect">
            <a:avLst/>
          </a:prstGeom>
        </p:spPr>
      </p:pic>
    </p:spTree>
    <p:extLst>
      <p:ext uri="{BB962C8B-B14F-4D97-AF65-F5344CB8AC3E}">
        <p14:creationId xmlns:p14="http://schemas.microsoft.com/office/powerpoint/2010/main" val="1784906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Injecting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33</a:t>
            </a:fld>
            <a:endParaRPr lang="en-US" dirty="0"/>
          </a:p>
        </p:txBody>
      </p:sp>
      <p:pic>
        <p:nvPicPr>
          <p:cNvPr id="9" name="Picture 8" descr="A diagram of a procedure&#10;&#10;Description automatically generated">
            <a:extLst>
              <a:ext uri="{FF2B5EF4-FFF2-40B4-BE49-F238E27FC236}">
                <a16:creationId xmlns:a16="http://schemas.microsoft.com/office/drawing/2014/main" id="{062E165B-6EAA-BCC5-F7EC-9928BE90DC40}"/>
              </a:ext>
            </a:extLst>
          </p:cNvPr>
          <p:cNvPicPr>
            <a:picLocks noChangeAspect="1"/>
          </p:cNvPicPr>
          <p:nvPr/>
        </p:nvPicPr>
        <p:blipFill>
          <a:blip r:embed="rId2"/>
          <a:stretch>
            <a:fillRect/>
          </a:stretch>
        </p:blipFill>
        <p:spPr>
          <a:xfrm>
            <a:off x="7257044" y="1254777"/>
            <a:ext cx="3952875" cy="4019550"/>
          </a:xfrm>
          <a:prstGeom prst="rect">
            <a:avLst/>
          </a:prstGeom>
        </p:spPr>
      </p:pic>
      <p:sp>
        <p:nvSpPr>
          <p:cNvPr id="10" name="Content Placeholder 2">
            <a:extLst>
              <a:ext uri="{FF2B5EF4-FFF2-40B4-BE49-F238E27FC236}">
                <a16:creationId xmlns:a16="http://schemas.microsoft.com/office/drawing/2014/main" id="{7666BE41-C2DF-D7FC-B490-A0041BC77207}"/>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There is an 8-hour timeout on injection</a:t>
            </a:r>
          </a:p>
          <a:p>
            <a:pPr marL="666750" lvl="1" indent="-342900">
              <a:buFont typeface="Arial" panose="020B0604020202020204" pitchFamily="34" charset="0"/>
              <a:buChar char="•"/>
            </a:pPr>
            <a:r>
              <a:rPr lang="en-GB" dirty="0"/>
              <a:t>The injection is stopped with the “Stop Injection” command</a:t>
            </a:r>
          </a:p>
          <a:p>
            <a:pPr marL="666750" lvl="1" indent="-342900">
              <a:buFont typeface="Arial" panose="020B0604020202020204" pitchFamily="34" charset="0"/>
              <a:buChar char="•"/>
            </a:pPr>
            <a:r>
              <a:rPr lang="en-GB" dirty="0"/>
              <a:t>INJECTION process conditions are active</a:t>
            </a:r>
          </a:p>
          <a:p>
            <a:pPr marL="666750" lvl="1" indent="-342900">
              <a:buFont typeface="Arial" panose="020B0604020202020204" pitchFamily="34" charset="0"/>
              <a:buChar char="•"/>
            </a:pPr>
            <a:endParaRPr lang="en-US" dirty="0"/>
          </a:p>
        </p:txBody>
      </p:sp>
      <p:sp>
        <p:nvSpPr>
          <p:cNvPr id="3" name="Rectangle 2">
            <a:extLst>
              <a:ext uri="{FF2B5EF4-FFF2-40B4-BE49-F238E27FC236}">
                <a16:creationId xmlns:a16="http://schemas.microsoft.com/office/drawing/2014/main" id="{8D65182D-DA80-2EF7-3C72-2DA2F8599556}"/>
              </a:ext>
            </a:extLst>
          </p:cNvPr>
          <p:cNvSpPr/>
          <p:nvPr/>
        </p:nvSpPr>
        <p:spPr>
          <a:xfrm>
            <a:off x="8158354" y="1254776"/>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5B99513-8BB0-F5C6-08D3-747780F7F1E5}"/>
              </a:ext>
            </a:extLst>
          </p:cNvPr>
          <p:cNvSpPr/>
          <p:nvPr/>
        </p:nvSpPr>
        <p:spPr>
          <a:xfrm>
            <a:off x="8158354" y="2405442"/>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ED2884D-41B2-C88E-0A2A-FB3973812485}"/>
              </a:ext>
            </a:extLst>
          </p:cNvPr>
          <p:cNvSpPr/>
          <p:nvPr/>
        </p:nvSpPr>
        <p:spPr>
          <a:xfrm>
            <a:off x="8158354" y="3552872"/>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32750C2-F233-408E-E12F-892BA64E41E2}"/>
              </a:ext>
            </a:extLst>
          </p:cNvPr>
          <p:cNvSpPr/>
          <p:nvPr/>
        </p:nvSpPr>
        <p:spPr>
          <a:xfrm>
            <a:off x="8158354" y="4699996"/>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892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8" grpId="0" animBg="1"/>
      <p:bldP spid="8" grpId="1" animBg="1"/>
      <p:bldP spid="11" grpId="0" animBg="1"/>
      <p:bldP spid="11"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7170" name="Picture 2">
            <a:extLst>
              <a:ext uri="{FF2B5EF4-FFF2-40B4-BE49-F238E27FC236}">
                <a16:creationId xmlns:a16="http://schemas.microsoft.com/office/drawing/2014/main" id="{3F59C152-C373-7049-3284-8598FF891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6051" y="1026538"/>
            <a:ext cx="3531934" cy="41797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Stopping Injection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34</a:t>
            </a:fld>
            <a:endParaRPr lang="en-US" dirty="0"/>
          </a:p>
        </p:txBody>
      </p:sp>
      <p:pic>
        <p:nvPicPr>
          <p:cNvPr id="4" name="Picture 3">
            <a:extLst>
              <a:ext uri="{FF2B5EF4-FFF2-40B4-BE49-F238E27FC236}">
                <a16:creationId xmlns:a16="http://schemas.microsoft.com/office/drawing/2014/main" id="{9DA9022E-01CB-D5A6-9A46-74844FDB4619}"/>
              </a:ext>
            </a:extLst>
          </p:cNvPr>
          <p:cNvPicPr>
            <a:picLocks noChangeAspect="1"/>
          </p:cNvPicPr>
          <p:nvPr/>
        </p:nvPicPr>
        <p:blipFill>
          <a:blip r:embed="rId3"/>
          <a:stretch>
            <a:fillRect/>
          </a:stretch>
        </p:blipFill>
        <p:spPr>
          <a:xfrm>
            <a:off x="1145352" y="1831327"/>
            <a:ext cx="5027806" cy="2982970"/>
          </a:xfrm>
          <a:prstGeom prst="rect">
            <a:avLst/>
          </a:prstGeom>
        </p:spPr>
      </p:pic>
      <p:sp>
        <p:nvSpPr>
          <p:cNvPr id="3" name="Rectangle 2">
            <a:extLst>
              <a:ext uri="{FF2B5EF4-FFF2-40B4-BE49-F238E27FC236}">
                <a16:creationId xmlns:a16="http://schemas.microsoft.com/office/drawing/2014/main" id="{DB8E8AF3-AFFC-EF0E-2FAB-D73D144583EA}"/>
              </a:ext>
            </a:extLst>
          </p:cNvPr>
          <p:cNvSpPr/>
          <p:nvPr/>
        </p:nvSpPr>
        <p:spPr>
          <a:xfrm>
            <a:off x="8487162" y="1026538"/>
            <a:ext cx="1178046" cy="537085"/>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CD14BC8-B863-6C36-9390-ED7088AF1BAD}"/>
              </a:ext>
            </a:extLst>
          </p:cNvPr>
          <p:cNvSpPr/>
          <p:nvPr/>
        </p:nvSpPr>
        <p:spPr>
          <a:xfrm>
            <a:off x="8540496" y="1903573"/>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690D715-CB2C-6573-F5D1-5740C309E5A1}"/>
              </a:ext>
            </a:extLst>
          </p:cNvPr>
          <p:cNvSpPr/>
          <p:nvPr/>
        </p:nvSpPr>
        <p:spPr>
          <a:xfrm>
            <a:off x="8540496" y="2782326"/>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812758B-04C4-94E6-13D0-E0682B82D6CB}"/>
              </a:ext>
            </a:extLst>
          </p:cNvPr>
          <p:cNvSpPr/>
          <p:nvPr/>
        </p:nvSpPr>
        <p:spPr>
          <a:xfrm>
            <a:off x="8540496" y="3580652"/>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12">
            <a:extLst>
              <a:ext uri="{FF2B5EF4-FFF2-40B4-BE49-F238E27FC236}">
                <a16:creationId xmlns:a16="http://schemas.microsoft.com/office/drawing/2014/main" id="{C96375E0-F5EE-C3F9-BF0F-5B55F1F87574}"/>
              </a:ext>
            </a:extLst>
          </p:cNvPr>
          <p:cNvSpPr>
            <a:spLocks noGrp="1"/>
          </p:cNvSpPr>
          <p:nvPr>
            <p:ph sz="half" idx="1"/>
          </p:nvPr>
        </p:nvSpPr>
        <p:spPr/>
        <p:txBody>
          <a:bodyPr/>
          <a:lstStyle/>
          <a:p>
            <a:endParaRPr lang="en-GB"/>
          </a:p>
        </p:txBody>
      </p:sp>
    </p:spTree>
    <p:extLst>
      <p:ext uri="{BB962C8B-B14F-4D97-AF65-F5344CB8AC3E}">
        <p14:creationId xmlns:p14="http://schemas.microsoft.com/office/powerpoint/2010/main" val="54318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9" grpId="0" animBg="1"/>
      <p:bldP spid="9" grpId="1" animBg="1"/>
      <p:bldP spid="11" grpId="0" animBg="1"/>
      <p:bldP spid="11"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p:txBody>
          <a:bodyPr/>
          <a:lstStyle/>
          <a:p>
            <a:r>
              <a:rPr lang="en-US" dirty="0"/>
              <a:t>Manual commands</a:t>
            </a:r>
            <a:endParaRPr lang="en-GB" dirty="0"/>
          </a:p>
        </p:txBody>
      </p:sp>
      <p:sp>
        <p:nvSpPr>
          <p:cNvPr id="3" name="Content Placeholder 2">
            <a:extLst>
              <a:ext uri="{FF2B5EF4-FFF2-40B4-BE49-F238E27FC236}">
                <a16:creationId xmlns:a16="http://schemas.microsoft.com/office/drawing/2014/main" id="{081796B3-A87B-280D-9202-2F1345FB2E96}"/>
              </a:ext>
            </a:extLst>
          </p:cNvPr>
          <p:cNvSpPr>
            <a:spLocks noGrp="1"/>
          </p:cNvSpPr>
          <p:nvPr>
            <p:ph sz="half" idx="1"/>
          </p:nvPr>
        </p:nvSpPr>
        <p:spPr>
          <a:xfrm>
            <a:off x="407987" y="1598658"/>
            <a:ext cx="6169458" cy="4608512"/>
          </a:xfrm>
        </p:spPr>
        <p:txBody>
          <a:bodyPr/>
          <a:lstStyle/>
          <a:p>
            <a:pPr marL="666750" lvl="1" indent="-342900">
              <a:buFont typeface="Arial" panose="020B0604020202020204" pitchFamily="34" charset="0"/>
              <a:buChar char="•"/>
            </a:pPr>
            <a:r>
              <a:rPr lang="en-US" dirty="0"/>
              <a:t>Components always kept in auto mode by default</a:t>
            </a:r>
          </a:p>
          <a:p>
            <a:pPr marL="666750" lvl="1" indent="-342900">
              <a:buFont typeface="Arial" panose="020B0604020202020204" pitchFamily="34" charset="0"/>
              <a:buChar char="•"/>
            </a:pPr>
            <a:r>
              <a:rPr lang="en-US" dirty="0"/>
              <a:t>Manual Enable command only accessible to expert users:</a:t>
            </a:r>
          </a:p>
          <a:p>
            <a:pPr marL="990900" lvl="2" indent="-342900"/>
            <a:r>
              <a:rPr lang="en-US" dirty="0"/>
              <a:t>Will allow components to be set to manual mode and not be controlled by the process</a:t>
            </a:r>
          </a:p>
          <a:p>
            <a:pPr marL="990900" lvl="2" indent="-342900"/>
            <a:r>
              <a:rPr lang="en-US" dirty="0"/>
              <a:t>Must be used with care and only available to experts</a:t>
            </a:r>
          </a:p>
          <a:p>
            <a:pPr marL="990900" lvl="2" indent="-342900"/>
            <a:r>
              <a:rPr lang="en-US" dirty="0"/>
              <a:t>Once disabled will set all equipment back to auto mode</a:t>
            </a:r>
          </a:p>
          <a:p>
            <a:pPr marL="990900" lvl="2" indent="-342900"/>
            <a:endParaRPr lang="en-US" dirty="0"/>
          </a:p>
          <a:p>
            <a:pPr marL="990900" lvl="2" indent="-342900"/>
            <a:endParaRPr lang="en-US"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35</a:t>
            </a:fld>
            <a:endParaRPr lang="en-US" dirty="0"/>
          </a:p>
        </p:txBody>
      </p:sp>
      <p:pic>
        <p:nvPicPr>
          <p:cNvPr id="9" name="Picture 8">
            <a:extLst>
              <a:ext uri="{FF2B5EF4-FFF2-40B4-BE49-F238E27FC236}">
                <a16:creationId xmlns:a16="http://schemas.microsoft.com/office/drawing/2014/main" id="{09CE7D74-23C9-E3AD-3FA3-382133B940D9}"/>
              </a:ext>
            </a:extLst>
          </p:cNvPr>
          <p:cNvPicPr>
            <a:picLocks noChangeAspect="1"/>
          </p:cNvPicPr>
          <p:nvPr/>
        </p:nvPicPr>
        <p:blipFill>
          <a:blip r:embed="rId2"/>
          <a:stretch>
            <a:fillRect/>
          </a:stretch>
        </p:blipFill>
        <p:spPr>
          <a:xfrm>
            <a:off x="7469426" y="1598658"/>
            <a:ext cx="3038899" cy="2905530"/>
          </a:xfrm>
          <a:prstGeom prst="rect">
            <a:avLst/>
          </a:prstGeom>
        </p:spPr>
      </p:pic>
    </p:spTree>
    <p:extLst>
      <p:ext uri="{BB962C8B-B14F-4D97-AF65-F5344CB8AC3E}">
        <p14:creationId xmlns:p14="http://schemas.microsoft.com/office/powerpoint/2010/main" val="3624138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What is the BGC</a:t>
            </a:r>
            <a:endParaRPr lang="en-GB" dirty="0"/>
          </a:p>
        </p:txBody>
      </p:sp>
      <p:sp>
        <p:nvSpPr>
          <p:cNvPr id="3" name="Content Placeholder 2">
            <a:extLst>
              <a:ext uri="{FF2B5EF4-FFF2-40B4-BE49-F238E27FC236}">
                <a16:creationId xmlns:a16="http://schemas.microsoft.com/office/drawing/2014/main" id="{E80365D4-AF05-1E9C-E90D-A95EF916883B}"/>
              </a:ext>
            </a:extLst>
          </p:cNvPr>
          <p:cNvSpPr>
            <a:spLocks noGrp="1"/>
          </p:cNvSpPr>
          <p:nvPr>
            <p:ph sz="half" idx="1"/>
          </p:nvPr>
        </p:nvSpPr>
        <p:spPr>
          <a:xfrm>
            <a:off x="407988" y="1233656"/>
            <a:ext cx="5325299" cy="4608512"/>
          </a:xfrm>
        </p:spPr>
        <p:txBody>
          <a:bodyPr>
            <a:normAutofit/>
          </a:bodyPr>
          <a:lstStyle/>
          <a:p>
            <a:pPr marL="666750" lvl="1" indent="-342900">
              <a:buFont typeface="Arial" panose="020B0604020202020204" pitchFamily="34" charset="0"/>
              <a:buChar char="•"/>
            </a:pPr>
            <a:r>
              <a:rPr lang="en-US" sz="2100" dirty="0"/>
              <a:t>Hollow electron lens (HEL) used to actively control beam halo</a:t>
            </a:r>
          </a:p>
          <a:p>
            <a:pPr marL="666750" lvl="1" indent="-342900">
              <a:buFont typeface="Arial" panose="020B0604020202020204" pitchFamily="34" charset="0"/>
              <a:buChar char="•"/>
            </a:pPr>
            <a:r>
              <a:rPr lang="en-US" sz="2100" dirty="0"/>
              <a:t>Instrument allowing to monitor the beam and HEL through the fluorescence due to interaction between the particle beams and a gas curtain</a:t>
            </a:r>
          </a:p>
          <a:p>
            <a:pPr marL="666750" lvl="1" indent="-342900">
              <a:buFont typeface="Arial" panose="020B0604020202020204" pitchFamily="34" charset="0"/>
              <a:buChar char="•"/>
            </a:pPr>
            <a:r>
              <a:rPr lang="en-US" sz="2100" dirty="0"/>
              <a:t>SY-BI group cooperation with Cockcroft Institute in the U.K (lead) and GSI Institute in Germany</a:t>
            </a:r>
          </a:p>
          <a:p>
            <a:pPr marL="666750" lvl="1" indent="-342900">
              <a:buFont typeface="Arial" panose="020B0604020202020204" pitchFamily="34" charset="0"/>
              <a:buChar char="•"/>
            </a:pPr>
            <a:endParaRPr lang="en-US" sz="2100" dirty="0"/>
          </a:p>
          <a:p>
            <a:pPr lvl="1" indent="0">
              <a:buNone/>
            </a:pPr>
            <a:endParaRPr lang="en-US" sz="21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pic>
        <p:nvPicPr>
          <p:cNvPr id="9" name="Picture 8">
            <a:extLst>
              <a:ext uri="{FF2B5EF4-FFF2-40B4-BE49-F238E27FC236}">
                <a16:creationId xmlns:a16="http://schemas.microsoft.com/office/drawing/2014/main" id="{D407AB62-B9B9-6CBB-63EA-8E94408690AE}"/>
              </a:ext>
            </a:extLst>
          </p:cNvPr>
          <p:cNvPicPr>
            <a:picLocks noChangeAspect="1"/>
          </p:cNvPicPr>
          <p:nvPr/>
        </p:nvPicPr>
        <p:blipFill>
          <a:blip r:embed="rId3"/>
          <a:stretch>
            <a:fillRect/>
          </a:stretch>
        </p:blipFill>
        <p:spPr>
          <a:xfrm>
            <a:off x="6931967" y="3052889"/>
            <a:ext cx="3827477" cy="3180673"/>
          </a:xfrm>
          <a:prstGeom prst="rect">
            <a:avLst/>
          </a:prstGeom>
        </p:spPr>
      </p:pic>
      <p:pic>
        <p:nvPicPr>
          <p:cNvPr id="4" name="Picture 3">
            <a:extLst>
              <a:ext uri="{FF2B5EF4-FFF2-40B4-BE49-F238E27FC236}">
                <a16:creationId xmlns:a16="http://schemas.microsoft.com/office/drawing/2014/main" id="{051F5663-1BD4-6F6E-38B8-158F71C484FA}"/>
              </a:ext>
            </a:extLst>
          </p:cNvPr>
          <p:cNvPicPr>
            <a:picLocks noChangeAspect="1"/>
          </p:cNvPicPr>
          <p:nvPr/>
        </p:nvPicPr>
        <p:blipFill>
          <a:blip r:embed="rId4"/>
          <a:stretch>
            <a:fillRect/>
          </a:stretch>
        </p:blipFill>
        <p:spPr>
          <a:xfrm>
            <a:off x="7358374" y="512222"/>
            <a:ext cx="2762013" cy="2540667"/>
          </a:xfrm>
          <a:prstGeom prst="rect">
            <a:avLst/>
          </a:prstGeom>
        </p:spPr>
      </p:pic>
    </p:spTree>
    <p:extLst>
      <p:ext uri="{BB962C8B-B14F-4D97-AF65-F5344CB8AC3E}">
        <p14:creationId xmlns:p14="http://schemas.microsoft.com/office/powerpoint/2010/main" val="746161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What is the BGC</a:t>
            </a:r>
            <a:endParaRPr lang="en-GB"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pic>
        <p:nvPicPr>
          <p:cNvPr id="10" name="Picture 9" descr="Diagram&#10;&#10;Description automatically generated">
            <a:extLst>
              <a:ext uri="{FF2B5EF4-FFF2-40B4-BE49-F238E27FC236}">
                <a16:creationId xmlns:a16="http://schemas.microsoft.com/office/drawing/2014/main" id="{8F59E1E1-4B0F-6586-2308-5D313D3B9AB1}"/>
              </a:ext>
            </a:extLst>
          </p:cNvPr>
          <p:cNvPicPr>
            <a:picLocks noChangeAspect="1"/>
          </p:cNvPicPr>
          <p:nvPr/>
        </p:nvPicPr>
        <p:blipFill>
          <a:blip r:embed="rId3"/>
          <a:stretch>
            <a:fillRect/>
          </a:stretch>
        </p:blipFill>
        <p:spPr>
          <a:xfrm>
            <a:off x="1597267" y="1047498"/>
            <a:ext cx="8854592" cy="4914390"/>
          </a:xfrm>
          <a:prstGeom prst="rect">
            <a:avLst/>
          </a:prstGeom>
          <a:ln w="15875">
            <a:solidFill>
              <a:schemeClr val="tx1"/>
            </a:solidFill>
          </a:ln>
        </p:spPr>
      </p:pic>
    </p:spTree>
    <p:extLst>
      <p:ext uri="{BB962C8B-B14F-4D97-AF65-F5344CB8AC3E}">
        <p14:creationId xmlns:p14="http://schemas.microsoft.com/office/powerpoint/2010/main" val="41563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285EC9BB-44F0-02CB-D87F-CCE8888E4D00}"/>
              </a:ext>
            </a:extLst>
          </p:cNvPr>
          <p:cNvPicPr>
            <a:picLocks noChangeAspect="1"/>
          </p:cNvPicPr>
          <p:nvPr/>
        </p:nvPicPr>
        <p:blipFill>
          <a:blip r:embed="rId4"/>
          <a:stretch>
            <a:fillRect/>
          </a:stretch>
        </p:blipFill>
        <p:spPr>
          <a:xfrm>
            <a:off x="6809276" y="955307"/>
            <a:ext cx="4054191" cy="4895512"/>
          </a:xfrm>
          <a:prstGeom prst="rect">
            <a:avLst/>
          </a:prstGeom>
        </p:spPr>
      </p:pic>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Machine Safety Hazards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8" y="1598658"/>
            <a:ext cx="5483658" cy="4608512"/>
          </a:xfrm>
        </p:spPr>
        <p:txBody>
          <a:bodyPr/>
          <a:lstStyle/>
          <a:p>
            <a:pPr marL="666750" lvl="1" indent="-342900">
              <a:buFont typeface="Arial" panose="020B0604020202020204" pitchFamily="34" charset="0"/>
              <a:buChar char="•"/>
            </a:pPr>
            <a:r>
              <a:rPr lang="en-US" dirty="0"/>
              <a:t>No VVRs on pumping groups:</a:t>
            </a:r>
          </a:p>
          <a:p>
            <a:pPr marL="990900" lvl="2" indent="-342900"/>
            <a:r>
              <a:rPr lang="en-US" sz="1400" dirty="0"/>
              <a:t>Possible backflow from the VPGs</a:t>
            </a:r>
          </a:p>
          <a:p>
            <a:pPr marL="990900" lvl="2" indent="-342900"/>
            <a:r>
              <a:rPr lang="en-US" sz="1400" dirty="0"/>
              <a:t>Could pollute BGC and beam vacuum</a:t>
            </a:r>
          </a:p>
          <a:p>
            <a:pPr marL="666750" lvl="1" indent="-342900"/>
            <a:r>
              <a:rPr lang="en-US" dirty="0"/>
              <a:t>No VVR and a VVT on VPG5:</a:t>
            </a:r>
          </a:p>
          <a:p>
            <a:pPr marL="990900" lvl="2" indent="-342900"/>
            <a:r>
              <a:rPr lang="en-US" sz="1400" dirty="0"/>
              <a:t>VVGDUMP could fail in open state and VPG5 could vent</a:t>
            </a:r>
          </a:p>
          <a:p>
            <a:pPr marL="990900" lvl="2" indent="-342900"/>
            <a:r>
              <a:rPr lang="en-US" sz="1400" dirty="0"/>
              <a:t>Venting of the beam pipe</a:t>
            </a:r>
          </a:p>
          <a:p>
            <a:pPr marL="666750" lvl="1" indent="-342900"/>
            <a:r>
              <a:rPr lang="en-US" dirty="0"/>
              <a:t>Issues with injection causing pressure spike in beam pipe:</a:t>
            </a:r>
          </a:p>
          <a:p>
            <a:pPr marL="990900" lvl="2" indent="-342900"/>
            <a:r>
              <a:rPr lang="en-US" sz="1400" dirty="0"/>
              <a:t>Could cause beam dump</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779458551"/>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Machine Safety Hazards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8" y="1598658"/>
            <a:ext cx="5483658" cy="4608512"/>
          </a:xfrm>
        </p:spPr>
        <p:txBody>
          <a:bodyPr/>
          <a:lstStyle/>
          <a:p>
            <a:pPr marL="666750" lvl="1" indent="-342900">
              <a:buFont typeface="Arial" panose="020B0604020202020204" pitchFamily="34" charset="0"/>
              <a:buChar char="•"/>
            </a:pPr>
            <a:r>
              <a:rPr lang="en-US" dirty="0"/>
              <a:t>No VVRs on pumping groups:</a:t>
            </a:r>
          </a:p>
          <a:p>
            <a:pPr marL="990900" lvl="2" indent="-342900"/>
            <a:r>
              <a:rPr lang="en-US" sz="1400" dirty="0"/>
              <a:t>Possible backflow from the VPGs</a:t>
            </a:r>
          </a:p>
          <a:p>
            <a:pPr marL="990900" lvl="2" indent="-342900"/>
            <a:r>
              <a:rPr lang="en-US" sz="1400" dirty="0"/>
              <a:t>Could pollute BGC and beam vacuum</a:t>
            </a:r>
          </a:p>
          <a:p>
            <a:pPr marL="666750" lvl="1" indent="-342900"/>
            <a:r>
              <a:rPr lang="en-US" dirty="0"/>
              <a:t>No VVR and a VVT on VPG5:</a:t>
            </a:r>
          </a:p>
          <a:p>
            <a:pPr marL="990900" lvl="2" indent="-342900"/>
            <a:r>
              <a:rPr lang="en-US" sz="1400" dirty="0"/>
              <a:t>VVGDUMP could fail in open state and VPG5 could vent</a:t>
            </a:r>
          </a:p>
          <a:p>
            <a:pPr marL="990900" lvl="2" indent="-342900"/>
            <a:r>
              <a:rPr lang="en-US" sz="1400" dirty="0"/>
              <a:t>Venting of the beam pipe</a:t>
            </a:r>
          </a:p>
          <a:p>
            <a:pPr marL="666750" lvl="1" indent="-342900"/>
            <a:r>
              <a:rPr lang="en-US" dirty="0"/>
              <a:t>Issues with injection causing pressure spike in beam pipe:</a:t>
            </a:r>
          </a:p>
          <a:p>
            <a:pPr marL="990900" lvl="2" indent="-342900"/>
            <a:r>
              <a:rPr lang="en-US" sz="1400" dirty="0"/>
              <a:t>Could cause beam dump</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7</a:t>
            </a:fld>
            <a:endParaRPr lang="en-US" dirty="0"/>
          </a:p>
        </p:txBody>
      </p:sp>
      <p:pic>
        <p:nvPicPr>
          <p:cNvPr id="21" name="Picture 20">
            <a:extLst>
              <a:ext uri="{FF2B5EF4-FFF2-40B4-BE49-F238E27FC236}">
                <a16:creationId xmlns:a16="http://schemas.microsoft.com/office/drawing/2014/main" id="{886583D0-CD8E-A305-2812-FCC0EC6F6373}"/>
              </a:ext>
            </a:extLst>
          </p:cNvPr>
          <p:cNvPicPr>
            <a:picLocks noChangeAspect="1"/>
          </p:cNvPicPr>
          <p:nvPr/>
        </p:nvPicPr>
        <p:blipFill>
          <a:blip r:embed="rId4"/>
          <a:stretch>
            <a:fillRect/>
          </a:stretch>
        </p:blipFill>
        <p:spPr>
          <a:xfrm>
            <a:off x="6760279" y="1234589"/>
            <a:ext cx="4152186" cy="3982175"/>
          </a:xfrm>
          <a:prstGeom prst="rect">
            <a:avLst/>
          </a:prstGeom>
        </p:spPr>
      </p:pic>
    </p:spTree>
    <p:extLst>
      <p:ext uri="{BB962C8B-B14F-4D97-AF65-F5344CB8AC3E}">
        <p14:creationId xmlns:p14="http://schemas.microsoft.com/office/powerpoint/2010/main" val="795298239"/>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Current operation</a:t>
            </a:r>
            <a:endParaRPr lang="en-GB" dirty="0"/>
          </a:p>
        </p:txBody>
      </p:sp>
      <p:sp>
        <p:nvSpPr>
          <p:cNvPr id="3" name="Content Placeholder 2">
            <a:extLst>
              <a:ext uri="{FF2B5EF4-FFF2-40B4-BE49-F238E27FC236}">
                <a16:creationId xmlns:a16="http://schemas.microsoft.com/office/drawing/2014/main" id="{E80365D4-AF05-1E9C-E90D-A95EF916883B}"/>
              </a:ext>
            </a:extLst>
          </p:cNvPr>
          <p:cNvSpPr>
            <a:spLocks noGrp="1"/>
          </p:cNvSpPr>
          <p:nvPr>
            <p:ph sz="half" idx="1"/>
          </p:nvPr>
        </p:nvSpPr>
        <p:spPr>
          <a:xfrm>
            <a:off x="407986" y="1598658"/>
            <a:ext cx="6127895" cy="4608512"/>
          </a:xfrm>
        </p:spPr>
        <p:txBody>
          <a:bodyPr>
            <a:normAutofit/>
          </a:bodyPr>
          <a:lstStyle/>
          <a:p>
            <a:pPr marL="666750" lvl="1" indent="-342900">
              <a:buFont typeface="Arial" panose="020B0604020202020204" pitchFamily="34" charset="0"/>
              <a:buChar char="•"/>
            </a:pPr>
            <a:r>
              <a:rPr lang="en-US" sz="2100" dirty="0"/>
              <a:t>The BGC is currently operated fully manually (using the SCADA) following a detailed procedure</a:t>
            </a:r>
          </a:p>
          <a:p>
            <a:pPr marL="666750" lvl="1" indent="-342900">
              <a:buFont typeface="Arial" panose="020B0604020202020204" pitchFamily="34" charset="0"/>
              <a:buChar char="•"/>
            </a:pPr>
            <a:r>
              <a:rPr lang="en-US" sz="2100" dirty="0"/>
              <a:t>Must be operated by expert users only</a:t>
            </a:r>
          </a:p>
          <a:p>
            <a:pPr marL="666750" lvl="1" indent="-342900">
              <a:buFont typeface="Arial" panose="020B0604020202020204" pitchFamily="34" charset="0"/>
              <a:buChar char="•"/>
            </a:pPr>
            <a:r>
              <a:rPr lang="en-US" sz="2100" dirty="0"/>
              <a:t>There is a need to automate the process so that non-experts can safely operate the instrument</a:t>
            </a:r>
          </a:p>
          <a:p>
            <a:pPr marL="666750" lvl="1" indent="-342900">
              <a:buFont typeface="Arial" panose="020B0604020202020204" pitchFamily="34" charset="0"/>
              <a:buChar char="•"/>
            </a:pPr>
            <a:r>
              <a:rPr lang="en-US" sz="2100" dirty="0"/>
              <a:t>Reliability and safety also increase with an automated process</a:t>
            </a:r>
          </a:p>
          <a:p>
            <a:pPr lvl="1" indent="0">
              <a:buNone/>
            </a:pPr>
            <a:endParaRPr lang="en-US" sz="21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9A83A09-9AFD-C14A-9C29-D6392D85326F}" type="datetime3">
              <a:rPr lang="en-US" smtClean="0"/>
              <a:pPr>
                <a:spcAft>
                  <a:spcPts val="600"/>
                </a:spcAft>
              </a:pPr>
              <a:t>15 October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8</a:t>
            </a:fld>
            <a:endParaRPr lang="en-US"/>
          </a:p>
        </p:txBody>
      </p:sp>
      <p:pic>
        <p:nvPicPr>
          <p:cNvPr id="8" name="Picture 7">
            <a:extLst>
              <a:ext uri="{FF2B5EF4-FFF2-40B4-BE49-F238E27FC236}">
                <a16:creationId xmlns:a16="http://schemas.microsoft.com/office/drawing/2014/main" id="{112EAFCB-77C1-0B2F-22AE-28C112E352A2}"/>
              </a:ext>
            </a:extLst>
          </p:cNvPr>
          <p:cNvPicPr>
            <a:picLocks noChangeAspect="1"/>
          </p:cNvPicPr>
          <p:nvPr/>
        </p:nvPicPr>
        <p:blipFill>
          <a:blip r:embed="rId3"/>
          <a:stretch>
            <a:fillRect/>
          </a:stretch>
        </p:blipFill>
        <p:spPr>
          <a:xfrm>
            <a:off x="6930542" y="1704348"/>
            <a:ext cx="4853472" cy="2895177"/>
          </a:xfrm>
          <a:prstGeom prst="rect">
            <a:avLst/>
          </a:prstGeom>
        </p:spPr>
      </p:pic>
    </p:spTree>
    <p:extLst>
      <p:ext uri="{BB962C8B-B14F-4D97-AF65-F5344CB8AC3E}">
        <p14:creationId xmlns:p14="http://schemas.microsoft.com/office/powerpoint/2010/main" val="4243255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F40B-DC64-F835-1925-3374986AEA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4DCBE4-30B9-4F45-C0F9-2C29B7013E3A}"/>
              </a:ext>
            </a:extLst>
          </p:cNvPr>
          <p:cNvSpPr>
            <a:spLocks noGrp="1"/>
          </p:cNvSpPr>
          <p:nvPr>
            <p:ph type="title"/>
          </p:nvPr>
        </p:nvSpPr>
        <p:spPr/>
        <p:txBody>
          <a:bodyPr/>
          <a:lstStyle/>
          <a:p>
            <a:r>
              <a:rPr lang="en-US" dirty="0"/>
              <a:t>Scope of the process</a:t>
            </a:r>
            <a:endParaRPr lang="en-GB" dirty="0"/>
          </a:p>
        </p:txBody>
      </p:sp>
      <p:sp>
        <p:nvSpPr>
          <p:cNvPr id="3" name="Content Placeholder 2">
            <a:extLst>
              <a:ext uri="{FF2B5EF4-FFF2-40B4-BE49-F238E27FC236}">
                <a16:creationId xmlns:a16="http://schemas.microsoft.com/office/drawing/2014/main" id="{AB87A258-9FA5-1004-ED9D-CEF43449C3CE}"/>
              </a:ext>
            </a:extLst>
          </p:cNvPr>
          <p:cNvSpPr>
            <a:spLocks noGrp="1"/>
          </p:cNvSpPr>
          <p:nvPr>
            <p:ph sz="half" idx="1"/>
          </p:nvPr>
        </p:nvSpPr>
        <p:spPr/>
        <p:txBody>
          <a:bodyPr/>
          <a:lstStyle/>
          <a:p>
            <a:pPr marL="666750" lvl="1" indent="-342900">
              <a:buFont typeface="Arial" panose="020B0604020202020204" pitchFamily="34" charset="0"/>
              <a:buChar char="•"/>
            </a:pPr>
            <a:r>
              <a:rPr lang="en-US" dirty="0"/>
              <a:t>Automate preparation and injection sequence of the instrument based on experience operating it in the last year</a:t>
            </a:r>
          </a:p>
          <a:p>
            <a:pPr marL="666750" lvl="1" indent="-342900">
              <a:buFont typeface="Arial" panose="020B0604020202020204" pitchFamily="34" charset="0"/>
              <a:buChar char="•"/>
            </a:pPr>
            <a:r>
              <a:rPr lang="en-US" dirty="0"/>
              <a:t>Returning to initial state after an injection</a:t>
            </a:r>
          </a:p>
          <a:p>
            <a:pPr marL="666750" lvl="1" indent="-342900">
              <a:buFont typeface="Arial" panose="020B0604020202020204" pitchFamily="34" charset="0"/>
              <a:buChar char="•"/>
            </a:pPr>
            <a:r>
              <a:rPr lang="en-US" dirty="0"/>
              <a:t>Recovery from failures in the process </a:t>
            </a:r>
          </a:p>
          <a:p>
            <a:pPr marL="666750" lvl="1" indent="-342900">
              <a:buFont typeface="Arial" panose="020B0604020202020204" pitchFamily="34" charset="0"/>
              <a:buChar char="•"/>
            </a:pPr>
            <a:r>
              <a:rPr lang="en-US" dirty="0"/>
              <a:t>Excluded:</a:t>
            </a:r>
          </a:p>
          <a:p>
            <a:pPr marL="990900" lvl="2" indent="-342900"/>
            <a:r>
              <a:rPr lang="en-US" dirty="0"/>
              <a:t>Pump down/preparation of the instrument after venting</a:t>
            </a:r>
            <a:endParaRPr lang="en-GB" dirty="0"/>
          </a:p>
          <a:p>
            <a:pPr marL="990900" lvl="2" indent="-342900"/>
            <a:r>
              <a:rPr lang="en-GB" dirty="0"/>
              <a:t>Other specific tasks not related to injection</a:t>
            </a:r>
            <a:endParaRPr lang="en-US" dirty="0"/>
          </a:p>
        </p:txBody>
      </p:sp>
      <p:sp>
        <p:nvSpPr>
          <p:cNvPr id="5" name="Date Placeholder 4">
            <a:extLst>
              <a:ext uri="{FF2B5EF4-FFF2-40B4-BE49-F238E27FC236}">
                <a16:creationId xmlns:a16="http://schemas.microsoft.com/office/drawing/2014/main" id="{6D4E72CC-E357-F217-5E73-7DC94006CA0E}"/>
              </a:ext>
            </a:extLst>
          </p:cNvPr>
          <p:cNvSpPr>
            <a:spLocks noGrp="1"/>
          </p:cNvSpPr>
          <p:nvPr>
            <p:ph type="dt" sz="half" idx="14"/>
          </p:nvPr>
        </p:nvSpPr>
        <p:spPr/>
        <p:txBody>
          <a:bodyPr/>
          <a:lstStyle/>
          <a:p>
            <a:fld id="{89A83A09-9AFD-C14A-9C29-D6392D85326F}" type="datetime3">
              <a:rPr lang="en-US" smtClean="0"/>
              <a:t>15 October 2024</a:t>
            </a:fld>
            <a:endParaRPr lang="en-US" dirty="0"/>
          </a:p>
        </p:txBody>
      </p:sp>
      <p:sp>
        <p:nvSpPr>
          <p:cNvPr id="6" name="Footer Placeholder 5">
            <a:extLst>
              <a:ext uri="{FF2B5EF4-FFF2-40B4-BE49-F238E27FC236}">
                <a16:creationId xmlns:a16="http://schemas.microsoft.com/office/drawing/2014/main" id="{5AEA8758-881C-761E-A970-876291A2A30B}"/>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99FFC6E-56FA-09AB-9027-FD54DD6970DA}"/>
              </a:ext>
            </a:extLst>
          </p:cNvPr>
          <p:cNvSpPr>
            <a:spLocks noGrp="1"/>
          </p:cNvSpPr>
          <p:nvPr>
            <p:ph type="sldNum" sz="quarter" idx="16"/>
          </p:nvPr>
        </p:nvSpPr>
        <p:spPr/>
        <p:txBody>
          <a:bodyPr/>
          <a:lstStyle/>
          <a:p>
            <a:fld id="{36B5EA5A-BC32-A742-B11B-8E7414D5B535}" type="slidenum">
              <a:rPr lang="en-US" smtClean="0"/>
              <a:pPr/>
              <a:t>9</a:t>
            </a:fld>
            <a:endParaRPr lang="en-US" dirty="0"/>
          </a:p>
        </p:txBody>
      </p:sp>
      <p:pic>
        <p:nvPicPr>
          <p:cNvPr id="4" name="Picture 3">
            <a:extLst>
              <a:ext uri="{FF2B5EF4-FFF2-40B4-BE49-F238E27FC236}">
                <a16:creationId xmlns:a16="http://schemas.microsoft.com/office/drawing/2014/main" id="{7C99CEDD-F4B2-7784-0256-01F5016D6550}"/>
              </a:ext>
            </a:extLst>
          </p:cNvPr>
          <p:cNvPicPr>
            <a:picLocks noChangeAspect="1"/>
          </p:cNvPicPr>
          <p:nvPr/>
        </p:nvPicPr>
        <p:blipFill>
          <a:blip r:embed="rId4"/>
          <a:stretch>
            <a:fillRect/>
          </a:stretch>
        </p:blipFill>
        <p:spPr>
          <a:xfrm>
            <a:off x="6239046" y="1317657"/>
            <a:ext cx="5616574" cy="3332283"/>
          </a:xfrm>
          <a:prstGeom prst="rect">
            <a:avLst/>
          </a:prstGeom>
        </p:spPr>
      </p:pic>
    </p:spTree>
    <p:extLst>
      <p:ext uri="{BB962C8B-B14F-4D97-AF65-F5344CB8AC3E}">
        <p14:creationId xmlns:p14="http://schemas.microsoft.com/office/powerpoint/2010/main" val="743150348"/>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28083</TotalTime>
  <Words>2622</Words>
  <Application>Microsoft Office PowerPoint</Application>
  <PresentationFormat>Widescreen</PresentationFormat>
  <Paragraphs>426</Paragraphs>
  <Slides>35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Segoe UI</vt:lpstr>
      <vt:lpstr>Verdana</vt:lpstr>
      <vt:lpstr>Office Theme</vt:lpstr>
      <vt:lpstr>BGC Automated Process</vt:lpstr>
      <vt:lpstr>Contents</vt:lpstr>
      <vt:lpstr>Introduction Motivation, BGC vacuum system and control type development</vt:lpstr>
      <vt:lpstr>What is the BGC</vt:lpstr>
      <vt:lpstr>What is the BGC</vt:lpstr>
      <vt:lpstr>Machine Safety Hazards</vt:lpstr>
      <vt:lpstr>Machine Safety Hazards</vt:lpstr>
      <vt:lpstr>Current operation</vt:lpstr>
      <vt:lpstr>Scope of the process</vt:lpstr>
      <vt:lpstr>Control type definition</vt:lpstr>
      <vt:lpstr>Process Control Process Flow and Machine Safety Measures</vt:lpstr>
      <vt:lpstr>General process flow</vt:lpstr>
      <vt:lpstr>Process conditions and device Interlocks</vt:lpstr>
      <vt:lpstr>Process Conditions</vt:lpstr>
      <vt:lpstr>Device Interlocks</vt:lpstr>
      <vt:lpstr>User Interface New SCADA panels and Alarms</vt:lpstr>
      <vt:lpstr>SCADA Layout – Main Panel</vt:lpstr>
      <vt:lpstr>SCADA Layout – ITL panels</vt:lpstr>
      <vt:lpstr>SCADA Layout – Main Panel</vt:lpstr>
      <vt:lpstr>SCADA Layout – State detailed steps panels</vt:lpstr>
      <vt:lpstr>Alarms</vt:lpstr>
      <vt:lpstr>Testing and Installation Testing procedure and Installation plans</vt:lpstr>
      <vt:lpstr>Testing procedure</vt:lpstr>
      <vt:lpstr>Installation plans</vt:lpstr>
      <vt:lpstr>PowerPoint Presentation</vt:lpstr>
      <vt:lpstr>Vacuum framework</vt:lpstr>
      <vt:lpstr>Process Conditions</vt:lpstr>
      <vt:lpstr>Safe State</vt:lpstr>
      <vt:lpstr>Stand-By State</vt:lpstr>
      <vt:lpstr>Service State</vt:lpstr>
      <vt:lpstr>Preparing and Recovery States</vt:lpstr>
      <vt:lpstr>Prepared State</vt:lpstr>
      <vt:lpstr>Injecting State</vt:lpstr>
      <vt:lpstr>Stopping Injection State</vt:lpstr>
      <vt:lpstr>Manual commands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Liam Cantu</dc:creator>
  <cp:lastModifiedBy>Liam Cantu</cp:lastModifiedBy>
  <cp:revision>186</cp:revision>
  <dcterms:created xsi:type="dcterms:W3CDTF">2024-03-22T08:51:18Z</dcterms:created>
  <dcterms:modified xsi:type="dcterms:W3CDTF">2024-10-15T07:32:31Z</dcterms:modified>
</cp:coreProperties>
</file>