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96" r:id="rId2"/>
    <p:sldId id="557" r:id="rId3"/>
    <p:sldId id="583" r:id="rId4"/>
    <p:sldId id="294" r:id="rId5"/>
    <p:sldId id="304" r:id="rId6"/>
    <p:sldId id="306" r:id="rId7"/>
    <p:sldId id="584" r:id="rId8"/>
    <p:sldId id="562" r:id="rId9"/>
    <p:sldId id="524" r:id="rId10"/>
    <p:sldId id="559" r:id="rId11"/>
    <p:sldId id="528" r:id="rId12"/>
    <p:sldId id="529" r:id="rId13"/>
    <p:sldId id="566" r:id="rId14"/>
    <p:sldId id="575" r:id="rId15"/>
    <p:sldId id="574" r:id="rId16"/>
    <p:sldId id="567" r:id="rId17"/>
    <p:sldId id="569" r:id="rId18"/>
    <p:sldId id="565" r:id="rId19"/>
    <p:sldId id="585" r:id="rId20"/>
    <p:sldId id="549" r:id="rId21"/>
    <p:sldId id="541" r:id="rId22"/>
    <p:sldId id="540" r:id="rId23"/>
    <p:sldId id="572" r:id="rId24"/>
    <p:sldId id="532" r:id="rId25"/>
    <p:sldId id="552" r:id="rId26"/>
    <p:sldId id="542" r:id="rId27"/>
    <p:sldId id="599" r:id="rId28"/>
    <p:sldId id="600" r:id="rId29"/>
    <p:sldId id="607" r:id="rId30"/>
    <p:sldId id="586" r:id="rId31"/>
    <p:sldId id="534" r:id="rId32"/>
    <p:sldId id="582" r:id="rId33"/>
    <p:sldId id="609" r:id="rId34"/>
    <p:sldId id="587" r:id="rId35"/>
    <p:sldId id="577" r:id="rId36"/>
    <p:sldId id="588" r:id="rId37"/>
    <p:sldId id="595" r:id="rId38"/>
    <p:sldId id="593" r:id="rId39"/>
    <p:sldId id="601" r:id="rId40"/>
    <p:sldId id="596" r:id="rId41"/>
    <p:sldId id="590" r:id="rId42"/>
    <p:sldId id="551" r:id="rId43"/>
    <p:sldId id="550" r:id="rId44"/>
    <p:sldId id="579" r:id="rId45"/>
    <p:sldId id="580" r:id="rId46"/>
    <p:sldId id="581" r:id="rId47"/>
    <p:sldId id="603" r:id="rId4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CC0099"/>
    <a:srgbClr val="FF3399"/>
    <a:srgbClr val="A19585"/>
    <a:srgbClr val="D9D9D9"/>
    <a:srgbClr val="DCE6F2"/>
    <a:srgbClr val="FBFF86"/>
    <a:srgbClr val="F2DCDB"/>
    <a:srgbClr val="EBF1D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9" autoAdjust="0"/>
    <p:restoredTop sz="86387" autoAdjust="0"/>
  </p:normalViewPr>
  <p:slideViewPr>
    <p:cSldViewPr snapToGrid="0" snapToObjects="1">
      <p:cViewPr varScale="1">
        <p:scale>
          <a:sx n="110" d="100"/>
          <a:sy n="110" d="100"/>
        </p:scale>
        <p:origin x="582" y="108"/>
      </p:cViewPr>
      <p:guideLst/>
    </p:cSldViewPr>
  </p:slideViewPr>
  <p:outlineViewPr>
    <p:cViewPr>
      <p:scale>
        <a:sx n="33" d="100"/>
        <a:sy n="33" d="100"/>
      </p:scale>
      <p:origin x="0" y="-6540"/>
    </p:cViewPr>
    <p:sldLst>
      <p:sld r:id="rId1" collapse="1"/>
    </p:sldLst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271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image" Target="../media/image7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image" Target="../media/image7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AD2EAA-BE4B-4173-939E-65DABAD0D3D6}" type="doc">
      <dgm:prSet loTypeId="urn:microsoft.com/office/officeart/2008/layout/HexagonCluster" loCatId="picture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C0943A34-8548-4FEF-950A-846CCE972F19}">
      <dgm:prSet phldrT="[Text]"/>
      <dgm:spPr/>
      <dgm:t>
        <a:bodyPr/>
        <a:lstStyle/>
        <a:p>
          <a:r>
            <a:rPr lang="fr-CH" dirty="0"/>
            <a:t>Low-</a:t>
          </a:r>
          <a:r>
            <a:rPr lang="fr-CH" dirty="0" err="1"/>
            <a:t>energy</a:t>
          </a:r>
          <a:r>
            <a:rPr lang="fr-CH" dirty="0"/>
            <a:t> </a:t>
          </a:r>
          <a:r>
            <a:rPr lang="fr-CH" dirty="0" err="1"/>
            <a:t>beam</a:t>
          </a:r>
          <a:r>
            <a:rPr lang="fr-CH" dirty="0"/>
            <a:t> </a:t>
          </a:r>
          <a:r>
            <a:rPr lang="fr-CH" dirty="0" err="1"/>
            <a:t>windows</a:t>
          </a:r>
          <a:endParaRPr lang="en-GB" dirty="0"/>
        </a:p>
      </dgm:t>
    </dgm:pt>
    <dgm:pt modelId="{9AB520A6-720B-44CF-899A-35C6AAFEFB3B}" type="parTrans" cxnId="{D9AC5F7D-2FBF-466B-BD9C-CB61029CFE1B}">
      <dgm:prSet/>
      <dgm:spPr/>
      <dgm:t>
        <a:bodyPr/>
        <a:lstStyle/>
        <a:p>
          <a:endParaRPr lang="en-GB"/>
        </a:p>
      </dgm:t>
    </dgm:pt>
    <dgm:pt modelId="{4AD236F1-3608-4118-BF00-7B33F5C20795}" type="sibTrans" cxnId="{D9AC5F7D-2FBF-466B-BD9C-CB61029CFE1B}">
      <dgm:prSet/>
      <dgm:spPr>
        <a:blipFill rotWithShape="1">
          <a:blip xmlns:r="http://schemas.openxmlformats.org/officeDocument/2006/relationships" r:embed="rId1"/>
          <a:srcRect/>
          <a:stretch>
            <a:fillRect l="-6000" r="-6000"/>
          </a:stretch>
        </a:blipFill>
      </dgm:spPr>
      <dgm:t>
        <a:bodyPr/>
        <a:lstStyle/>
        <a:p>
          <a:endParaRPr lang="en-GB"/>
        </a:p>
      </dgm:t>
    </dgm:pt>
    <dgm:pt modelId="{29E5CF83-87AA-43E3-9FFE-CE3EA1529382}">
      <dgm:prSet phldrT="[Text]"/>
      <dgm:spPr/>
      <dgm:t>
        <a:bodyPr/>
        <a:lstStyle/>
        <a:p>
          <a:r>
            <a:rPr lang="fr-CH" dirty="0"/>
            <a:t>AWAKE plasma </a:t>
          </a:r>
          <a:r>
            <a:rPr lang="fr-CH" dirty="0" err="1"/>
            <a:t>cells</a:t>
          </a:r>
          <a:endParaRPr lang="en-GB" dirty="0"/>
        </a:p>
      </dgm:t>
    </dgm:pt>
    <dgm:pt modelId="{E559FE4D-2F47-4CD0-B6E1-F728A9B76950}" type="parTrans" cxnId="{BD2542FC-9739-4B97-9523-068F46B83177}">
      <dgm:prSet/>
      <dgm:spPr/>
      <dgm:t>
        <a:bodyPr/>
        <a:lstStyle/>
        <a:p>
          <a:endParaRPr lang="en-GB"/>
        </a:p>
      </dgm:t>
    </dgm:pt>
    <dgm:pt modelId="{B5B7E5EC-023C-443B-B136-4915608F9722}" type="sibTrans" cxnId="{BD2542FC-9739-4B97-9523-068F46B83177}">
      <dgm:prSet/>
      <dgm:spPr>
        <a:blipFill rotWithShape="1">
          <a:blip xmlns:r="http://schemas.openxmlformats.org/officeDocument/2006/relationships" r:embed="rId2"/>
          <a:srcRect/>
          <a:stretch>
            <a:fillRect l="-19000" r="-19000"/>
          </a:stretch>
        </a:blipFill>
      </dgm:spPr>
      <dgm:t>
        <a:bodyPr/>
        <a:lstStyle/>
        <a:p>
          <a:endParaRPr lang="en-GB"/>
        </a:p>
      </dgm:t>
    </dgm:pt>
    <dgm:pt modelId="{ED312049-9179-4B57-B174-02C6EA0A599E}">
      <dgm:prSet phldrT="[Text]"/>
      <dgm:spPr/>
      <dgm:t>
        <a:bodyPr/>
        <a:lstStyle/>
        <a:p>
          <a:r>
            <a:rPr lang="fr-CH" dirty="0"/>
            <a:t>Electro-</a:t>
          </a:r>
          <a:r>
            <a:rPr lang="fr-CH" dirty="0" err="1"/>
            <a:t>beam</a:t>
          </a:r>
          <a:r>
            <a:rPr lang="fr-CH" dirty="0"/>
            <a:t> </a:t>
          </a:r>
          <a:r>
            <a:rPr lang="fr-CH" dirty="0" err="1"/>
            <a:t>welding</a:t>
          </a:r>
          <a:endParaRPr lang="en-GB" dirty="0"/>
        </a:p>
      </dgm:t>
    </dgm:pt>
    <dgm:pt modelId="{DDE05581-B0C7-42EA-A949-5FD072522121}" type="parTrans" cxnId="{7BDD981E-2662-48F9-98F2-7114AF72ECCD}">
      <dgm:prSet/>
      <dgm:spPr/>
      <dgm:t>
        <a:bodyPr/>
        <a:lstStyle/>
        <a:p>
          <a:endParaRPr lang="en-GB"/>
        </a:p>
      </dgm:t>
    </dgm:pt>
    <dgm:pt modelId="{B4BD8758-4CBF-479C-AC53-A4ECA4676B2D}" type="sibTrans" cxnId="{7BDD981E-2662-48F9-98F2-7114AF72ECCD}">
      <dgm:prSet/>
      <dgm:spPr>
        <a:blipFill rotWithShape="1">
          <a:blip xmlns:r="http://schemas.openxmlformats.org/officeDocument/2006/relationships" r:embed="rId3"/>
          <a:srcRect/>
          <a:stretch>
            <a:fillRect l="-5000" r="-5000"/>
          </a:stretch>
        </a:blipFill>
      </dgm:spPr>
      <dgm:t>
        <a:bodyPr/>
        <a:lstStyle/>
        <a:p>
          <a:endParaRPr lang="en-GB"/>
        </a:p>
      </dgm:t>
    </dgm:pt>
    <dgm:pt modelId="{76007A7A-6E8B-4C0E-9954-F41E2A4442E5}" type="pres">
      <dgm:prSet presAssocID="{0CAD2EAA-BE4B-4173-939E-65DABAD0D3D6}" presName="Name0" presStyleCnt="0">
        <dgm:presLayoutVars>
          <dgm:chMax val="21"/>
          <dgm:chPref val="21"/>
        </dgm:presLayoutVars>
      </dgm:prSet>
      <dgm:spPr/>
    </dgm:pt>
    <dgm:pt modelId="{61F272A9-05B1-4276-A3EC-E23113AAE1F3}" type="pres">
      <dgm:prSet presAssocID="{C0943A34-8548-4FEF-950A-846CCE972F19}" presName="text1" presStyleCnt="0"/>
      <dgm:spPr/>
    </dgm:pt>
    <dgm:pt modelId="{2D17324A-E020-495C-80D9-A81F42ADCAC1}" type="pres">
      <dgm:prSet presAssocID="{C0943A34-8548-4FEF-950A-846CCE972F19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8F36D687-B227-4D70-9FE5-20184B2F53F3}" type="pres">
      <dgm:prSet presAssocID="{C0943A34-8548-4FEF-950A-846CCE972F19}" presName="textaccent1" presStyleCnt="0"/>
      <dgm:spPr/>
    </dgm:pt>
    <dgm:pt modelId="{05E98F57-2894-42E2-B4F5-33C02CE3C0E8}" type="pres">
      <dgm:prSet presAssocID="{C0943A34-8548-4FEF-950A-846CCE972F19}" presName="accentRepeatNode" presStyleLbl="solidAlignAcc1" presStyleIdx="0" presStyleCnt="6"/>
      <dgm:spPr/>
    </dgm:pt>
    <dgm:pt modelId="{0F5526F8-524A-41BF-BD91-7A1F8E93B91A}" type="pres">
      <dgm:prSet presAssocID="{4AD236F1-3608-4118-BF00-7B33F5C20795}" presName="image1" presStyleCnt="0"/>
      <dgm:spPr/>
    </dgm:pt>
    <dgm:pt modelId="{7F73D4C3-676D-4ACC-94BD-221F432F9E9D}" type="pres">
      <dgm:prSet presAssocID="{4AD236F1-3608-4118-BF00-7B33F5C20795}" presName="imageRepeatNode" presStyleLbl="alignAcc1" presStyleIdx="0" presStyleCnt="3" custLinFactNeighborY="-2083"/>
      <dgm:spPr/>
    </dgm:pt>
    <dgm:pt modelId="{D5910F68-ADF1-419E-B04C-D92CB29EC463}" type="pres">
      <dgm:prSet presAssocID="{4AD236F1-3608-4118-BF00-7B33F5C20795}" presName="imageaccent1" presStyleCnt="0"/>
      <dgm:spPr/>
    </dgm:pt>
    <dgm:pt modelId="{9190A0D5-37E0-4C65-8E02-F725127A1086}" type="pres">
      <dgm:prSet presAssocID="{4AD236F1-3608-4118-BF00-7B33F5C20795}" presName="accentRepeatNode" presStyleLbl="solidAlignAcc1" presStyleIdx="1" presStyleCnt="6"/>
      <dgm:spPr/>
    </dgm:pt>
    <dgm:pt modelId="{AD62BFF4-2F0C-4E6B-AF8C-6D91BFD1CC05}" type="pres">
      <dgm:prSet presAssocID="{29E5CF83-87AA-43E3-9FFE-CE3EA1529382}" presName="text2" presStyleCnt="0"/>
      <dgm:spPr/>
    </dgm:pt>
    <dgm:pt modelId="{B1FD3439-1460-40A6-B0AE-99365619F23F}" type="pres">
      <dgm:prSet presAssocID="{29E5CF83-87AA-43E3-9FFE-CE3EA1529382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835627F7-AE77-4108-8D34-CB1D286B5BFB}" type="pres">
      <dgm:prSet presAssocID="{29E5CF83-87AA-43E3-9FFE-CE3EA1529382}" presName="textaccent2" presStyleCnt="0"/>
      <dgm:spPr/>
    </dgm:pt>
    <dgm:pt modelId="{DD32A7B9-2AC4-484E-B963-57B349E3D5F8}" type="pres">
      <dgm:prSet presAssocID="{29E5CF83-87AA-43E3-9FFE-CE3EA1529382}" presName="accentRepeatNode" presStyleLbl="solidAlignAcc1" presStyleIdx="2" presStyleCnt="6"/>
      <dgm:spPr/>
    </dgm:pt>
    <dgm:pt modelId="{BF8AEB85-DB8F-409E-BE70-68251E483209}" type="pres">
      <dgm:prSet presAssocID="{B5B7E5EC-023C-443B-B136-4915608F9722}" presName="image2" presStyleCnt="0"/>
      <dgm:spPr/>
    </dgm:pt>
    <dgm:pt modelId="{EC6483DE-9D24-46E1-BDC5-27CF97D91604}" type="pres">
      <dgm:prSet presAssocID="{B5B7E5EC-023C-443B-B136-4915608F9722}" presName="imageRepeatNode" presStyleLbl="alignAcc1" presStyleIdx="1" presStyleCnt="3"/>
      <dgm:spPr/>
    </dgm:pt>
    <dgm:pt modelId="{8F072631-19A9-44FB-BC6F-7A568E5DC193}" type="pres">
      <dgm:prSet presAssocID="{B5B7E5EC-023C-443B-B136-4915608F9722}" presName="imageaccent2" presStyleCnt="0"/>
      <dgm:spPr/>
    </dgm:pt>
    <dgm:pt modelId="{C6B57CA4-DE4A-45E9-A859-246E9D086068}" type="pres">
      <dgm:prSet presAssocID="{B5B7E5EC-023C-443B-B136-4915608F9722}" presName="accentRepeatNode" presStyleLbl="solidAlignAcc1" presStyleIdx="3" presStyleCnt="6"/>
      <dgm:spPr/>
    </dgm:pt>
    <dgm:pt modelId="{E31EFEF5-DED4-477C-AD5D-DFB82EAEC364}" type="pres">
      <dgm:prSet presAssocID="{ED312049-9179-4B57-B174-02C6EA0A599E}" presName="text3" presStyleCnt="0"/>
      <dgm:spPr/>
    </dgm:pt>
    <dgm:pt modelId="{73BEA1BD-D445-4036-8DBF-76D6F4308021}" type="pres">
      <dgm:prSet presAssocID="{ED312049-9179-4B57-B174-02C6EA0A599E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A9463B0B-8204-46CD-927E-C5E43698D022}" type="pres">
      <dgm:prSet presAssocID="{ED312049-9179-4B57-B174-02C6EA0A599E}" presName="textaccent3" presStyleCnt="0"/>
      <dgm:spPr/>
    </dgm:pt>
    <dgm:pt modelId="{A685F682-1EA5-470D-A44E-FAD3FD9A0B39}" type="pres">
      <dgm:prSet presAssocID="{ED312049-9179-4B57-B174-02C6EA0A599E}" presName="accentRepeatNode" presStyleLbl="solidAlignAcc1" presStyleIdx="4" presStyleCnt="6"/>
      <dgm:spPr/>
    </dgm:pt>
    <dgm:pt modelId="{40C08D2F-55E9-483B-9C20-F52AF7C6042D}" type="pres">
      <dgm:prSet presAssocID="{B4BD8758-4CBF-479C-AC53-A4ECA4676B2D}" presName="image3" presStyleCnt="0"/>
      <dgm:spPr/>
    </dgm:pt>
    <dgm:pt modelId="{CBF2126E-6F0D-44D3-9E62-5900CFAA9E27}" type="pres">
      <dgm:prSet presAssocID="{B4BD8758-4CBF-479C-AC53-A4ECA4676B2D}" presName="imageRepeatNode" presStyleLbl="alignAcc1" presStyleIdx="2" presStyleCnt="3"/>
      <dgm:spPr/>
    </dgm:pt>
    <dgm:pt modelId="{544BBF79-DA3E-4BD2-A82B-104B71D072C1}" type="pres">
      <dgm:prSet presAssocID="{B4BD8758-4CBF-479C-AC53-A4ECA4676B2D}" presName="imageaccent3" presStyleCnt="0"/>
      <dgm:spPr/>
    </dgm:pt>
    <dgm:pt modelId="{290154B0-883A-4E50-AB60-DD17A94BF854}" type="pres">
      <dgm:prSet presAssocID="{B4BD8758-4CBF-479C-AC53-A4ECA4676B2D}" presName="accentRepeatNode" presStyleLbl="solidAlignAcc1" presStyleIdx="5" presStyleCnt="6"/>
      <dgm:spPr/>
    </dgm:pt>
  </dgm:ptLst>
  <dgm:cxnLst>
    <dgm:cxn modelId="{B36D5C02-4986-47D4-A8CF-3AE048343DBA}" type="presOf" srcId="{ED312049-9179-4B57-B174-02C6EA0A599E}" destId="{73BEA1BD-D445-4036-8DBF-76D6F4308021}" srcOrd="0" destOrd="0" presId="urn:microsoft.com/office/officeart/2008/layout/HexagonCluster"/>
    <dgm:cxn modelId="{7BDD981E-2662-48F9-98F2-7114AF72ECCD}" srcId="{0CAD2EAA-BE4B-4173-939E-65DABAD0D3D6}" destId="{ED312049-9179-4B57-B174-02C6EA0A599E}" srcOrd="2" destOrd="0" parTransId="{DDE05581-B0C7-42EA-A949-5FD072522121}" sibTransId="{B4BD8758-4CBF-479C-AC53-A4ECA4676B2D}"/>
    <dgm:cxn modelId="{F0A65634-AF09-458A-A7EF-802D6A00410A}" type="presOf" srcId="{29E5CF83-87AA-43E3-9FFE-CE3EA1529382}" destId="{B1FD3439-1460-40A6-B0AE-99365619F23F}" srcOrd="0" destOrd="0" presId="urn:microsoft.com/office/officeart/2008/layout/HexagonCluster"/>
    <dgm:cxn modelId="{EB5DD53E-BE43-4570-A094-0773A24D8588}" type="presOf" srcId="{0CAD2EAA-BE4B-4173-939E-65DABAD0D3D6}" destId="{76007A7A-6E8B-4C0E-9954-F41E2A4442E5}" srcOrd="0" destOrd="0" presId="urn:microsoft.com/office/officeart/2008/layout/HexagonCluster"/>
    <dgm:cxn modelId="{52FBAC62-24F0-44E9-A15C-97DFBF430E52}" type="presOf" srcId="{B5B7E5EC-023C-443B-B136-4915608F9722}" destId="{EC6483DE-9D24-46E1-BDC5-27CF97D91604}" srcOrd="0" destOrd="0" presId="urn:microsoft.com/office/officeart/2008/layout/HexagonCluster"/>
    <dgm:cxn modelId="{4CD36364-BDC5-4290-81D5-B974843DBAEA}" type="presOf" srcId="{4AD236F1-3608-4118-BF00-7B33F5C20795}" destId="{7F73D4C3-676D-4ACC-94BD-221F432F9E9D}" srcOrd="0" destOrd="0" presId="urn:microsoft.com/office/officeart/2008/layout/HexagonCluster"/>
    <dgm:cxn modelId="{61D48976-61BA-4CEA-BE12-12B994169C81}" type="presOf" srcId="{C0943A34-8548-4FEF-950A-846CCE972F19}" destId="{2D17324A-E020-495C-80D9-A81F42ADCAC1}" srcOrd="0" destOrd="0" presId="urn:microsoft.com/office/officeart/2008/layout/HexagonCluster"/>
    <dgm:cxn modelId="{D9AC5F7D-2FBF-466B-BD9C-CB61029CFE1B}" srcId="{0CAD2EAA-BE4B-4173-939E-65DABAD0D3D6}" destId="{C0943A34-8548-4FEF-950A-846CCE972F19}" srcOrd="0" destOrd="0" parTransId="{9AB520A6-720B-44CF-899A-35C6AAFEFB3B}" sibTransId="{4AD236F1-3608-4118-BF00-7B33F5C20795}"/>
    <dgm:cxn modelId="{BD2542FC-9739-4B97-9523-068F46B83177}" srcId="{0CAD2EAA-BE4B-4173-939E-65DABAD0D3D6}" destId="{29E5CF83-87AA-43E3-9FFE-CE3EA1529382}" srcOrd="1" destOrd="0" parTransId="{E559FE4D-2F47-4CD0-B6E1-F728A9B76950}" sibTransId="{B5B7E5EC-023C-443B-B136-4915608F9722}"/>
    <dgm:cxn modelId="{B808FDFD-C1BA-4FB0-BEAB-83EDC60F2F1F}" type="presOf" srcId="{B4BD8758-4CBF-479C-AC53-A4ECA4676B2D}" destId="{CBF2126E-6F0D-44D3-9E62-5900CFAA9E27}" srcOrd="0" destOrd="0" presId="urn:microsoft.com/office/officeart/2008/layout/HexagonCluster"/>
    <dgm:cxn modelId="{1373D011-4734-451E-ADB7-627C458B65F2}" type="presParOf" srcId="{76007A7A-6E8B-4C0E-9954-F41E2A4442E5}" destId="{61F272A9-05B1-4276-A3EC-E23113AAE1F3}" srcOrd="0" destOrd="0" presId="urn:microsoft.com/office/officeart/2008/layout/HexagonCluster"/>
    <dgm:cxn modelId="{7B9FA945-5382-4CFF-B7AF-B0ACDA1CDDF0}" type="presParOf" srcId="{61F272A9-05B1-4276-A3EC-E23113AAE1F3}" destId="{2D17324A-E020-495C-80D9-A81F42ADCAC1}" srcOrd="0" destOrd="0" presId="urn:microsoft.com/office/officeart/2008/layout/HexagonCluster"/>
    <dgm:cxn modelId="{4DDE913D-67A3-4331-9003-ACE3B677A896}" type="presParOf" srcId="{76007A7A-6E8B-4C0E-9954-F41E2A4442E5}" destId="{8F36D687-B227-4D70-9FE5-20184B2F53F3}" srcOrd="1" destOrd="0" presId="urn:microsoft.com/office/officeart/2008/layout/HexagonCluster"/>
    <dgm:cxn modelId="{E209641B-A618-42FE-88AC-3057AD0E672E}" type="presParOf" srcId="{8F36D687-B227-4D70-9FE5-20184B2F53F3}" destId="{05E98F57-2894-42E2-B4F5-33C02CE3C0E8}" srcOrd="0" destOrd="0" presId="urn:microsoft.com/office/officeart/2008/layout/HexagonCluster"/>
    <dgm:cxn modelId="{00E4899F-400A-433C-9A00-FFC7FEB42118}" type="presParOf" srcId="{76007A7A-6E8B-4C0E-9954-F41E2A4442E5}" destId="{0F5526F8-524A-41BF-BD91-7A1F8E93B91A}" srcOrd="2" destOrd="0" presId="urn:microsoft.com/office/officeart/2008/layout/HexagonCluster"/>
    <dgm:cxn modelId="{7573CB95-00FA-476A-9F25-38176E034CBD}" type="presParOf" srcId="{0F5526F8-524A-41BF-BD91-7A1F8E93B91A}" destId="{7F73D4C3-676D-4ACC-94BD-221F432F9E9D}" srcOrd="0" destOrd="0" presId="urn:microsoft.com/office/officeart/2008/layout/HexagonCluster"/>
    <dgm:cxn modelId="{60F5E055-7654-4715-8A66-945A2C40FBDD}" type="presParOf" srcId="{76007A7A-6E8B-4C0E-9954-F41E2A4442E5}" destId="{D5910F68-ADF1-419E-B04C-D92CB29EC463}" srcOrd="3" destOrd="0" presId="urn:microsoft.com/office/officeart/2008/layout/HexagonCluster"/>
    <dgm:cxn modelId="{9C401E8A-0872-45C7-86A5-58C949DB5845}" type="presParOf" srcId="{D5910F68-ADF1-419E-B04C-D92CB29EC463}" destId="{9190A0D5-37E0-4C65-8E02-F725127A1086}" srcOrd="0" destOrd="0" presId="urn:microsoft.com/office/officeart/2008/layout/HexagonCluster"/>
    <dgm:cxn modelId="{D1BFAEB8-3918-468A-AA6E-AE0115F90EFD}" type="presParOf" srcId="{76007A7A-6E8B-4C0E-9954-F41E2A4442E5}" destId="{AD62BFF4-2F0C-4E6B-AF8C-6D91BFD1CC05}" srcOrd="4" destOrd="0" presId="urn:microsoft.com/office/officeart/2008/layout/HexagonCluster"/>
    <dgm:cxn modelId="{5F7625FD-9043-45AB-A347-4B39D35EAD24}" type="presParOf" srcId="{AD62BFF4-2F0C-4E6B-AF8C-6D91BFD1CC05}" destId="{B1FD3439-1460-40A6-B0AE-99365619F23F}" srcOrd="0" destOrd="0" presId="urn:microsoft.com/office/officeart/2008/layout/HexagonCluster"/>
    <dgm:cxn modelId="{CDED6E8F-99B5-4036-A839-D7D255F64184}" type="presParOf" srcId="{76007A7A-6E8B-4C0E-9954-F41E2A4442E5}" destId="{835627F7-AE77-4108-8D34-CB1D286B5BFB}" srcOrd="5" destOrd="0" presId="urn:microsoft.com/office/officeart/2008/layout/HexagonCluster"/>
    <dgm:cxn modelId="{D4D3A827-5233-452A-BBF4-185AB21F9333}" type="presParOf" srcId="{835627F7-AE77-4108-8D34-CB1D286B5BFB}" destId="{DD32A7B9-2AC4-484E-B963-57B349E3D5F8}" srcOrd="0" destOrd="0" presId="urn:microsoft.com/office/officeart/2008/layout/HexagonCluster"/>
    <dgm:cxn modelId="{62782264-48AC-4BD2-A10D-833C5EAE9AE2}" type="presParOf" srcId="{76007A7A-6E8B-4C0E-9954-F41E2A4442E5}" destId="{BF8AEB85-DB8F-409E-BE70-68251E483209}" srcOrd="6" destOrd="0" presId="urn:microsoft.com/office/officeart/2008/layout/HexagonCluster"/>
    <dgm:cxn modelId="{73426932-5FC1-45DE-B49C-507A7A84A9FE}" type="presParOf" srcId="{BF8AEB85-DB8F-409E-BE70-68251E483209}" destId="{EC6483DE-9D24-46E1-BDC5-27CF97D91604}" srcOrd="0" destOrd="0" presId="urn:microsoft.com/office/officeart/2008/layout/HexagonCluster"/>
    <dgm:cxn modelId="{62072B9F-AF07-4494-8FD1-3C1D0797FBA3}" type="presParOf" srcId="{76007A7A-6E8B-4C0E-9954-F41E2A4442E5}" destId="{8F072631-19A9-44FB-BC6F-7A568E5DC193}" srcOrd="7" destOrd="0" presId="urn:microsoft.com/office/officeart/2008/layout/HexagonCluster"/>
    <dgm:cxn modelId="{E057CDA1-66B1-4623-8DE0-8EB4023243A3}" type="presParOf" srcId="{8F072631-19A9-44FB-BC6F-7A568E5DC193}" destId="{C6B57CA4-DE4A-45E9-A859-246E9D086068}" srcOrd="0" destOrd="0" presId="urn:microsoft.com/office/officeart/2008/layout/HexagonCluster"/>
    <dgm:cxn modelId="{FD309D2B-A3C5-4087-A965-A6F594853268}" type="presParOf" srcId="{76007A7A-6E8B-4C0E-9954-F41E2A4442E5}" destId="{E31EFEF5-DED4-477C-AD5D-DFB82EAEC364}" srcOrd="8" destOrd="0" presId="urn:microsoft.com/office/officeart/2008/layout/HexagonCluster"/>
    <dgm:cxn modelId="{5B7DEA87-1F47-434B-BCB7-973A0C9C3E2C}" type="presParOf" srcId="{E31EFEF5-DED4-477C-AD5D-DFB82EAEC364}" destId="{73BEA1BD-D445-4036-8DBF-76D6F4308021}" srcOrd="0" destOrd="0" presId="urn:microsoft.com/office/officeart/2008/layout/HexagonCluster"/>
    <dgm:cxn modelId="{165F3C02-64A1-44E3-907E-5192D210F4EC}" type="presParOf" srcId="{76007A7A-6E8B-4C0E-9954-F41E2A4442E5}" destId="{A9463B0B-8204-46CD-927E-C5E43698D022}" srcOrd="9" destOrd="0" presId="urn:microsoft.com/office/officeart/2008/layout/HexagonCluster"/>
    <dgm:cxn modelId="{5C218611-04F9-4229-A0BC-C3E149B0E9FC}" type="presParOf" srcId="{A9463B0B-8204-46CD-927E-C5E43698D022}" destId="{A685F682-1EA5-470D-A44E-FAD3FD9A0B39}" srcOrd="0" destOrd="0" presId="urn:microsoft.com/office/officeart/2008/layout/HexagonCluster"/>
    <dgm:cxn modelId="{0388BC8C-76E8-4FD9-87C1-20C5BCB370E2}" type="presParOf" srcId="{76007A7A-6E8B-4C0E-9954-F41E2A4442E5}" destId="{40C08D2F-55E9-483B-9C20-F52AF7C6042D}" srcOrd="10" destOrd="0" presId="urn:microsoft.com/office/officeart/2008/layout/HexagonCluster"/>
    <dgm:cxn modelId="{FF45A291-5FBA-4B99-BDFF-2FE33264ADFA}" type="presParOf" srcId="{40C08D2F-55E9-483B-9C20-F52AF7C6042D}" destId="{CBF2126E-6F0D-44D3-9E62-5900CFAA9E27}" srcOrd="0" destOrd="0" presId="urn:microsoft.com/office/officeart/2008/layout/HexagonCluster"/>
    <dgm:cxn modelId="{7A5AF95C-AF69-475A-80A7-3307017F44B0}" type="presParOf" srcId="{76007A7A-6E8B-4C0E-9954-F41E2A4442E5}" destId="{544BBF79-DA3E-4BD2-A82B-104B71D072C1}" srcOrd="11" destOrd="0" presId="urn:microsoft.com/office/officeart/2008/layout/HexagonCluster"/>
    <dgm:cxn modelId="{CDF2C7E2-FCE3-4B2C-BEF5-A0F3FA92B535}" type="presParOf" srcId="{544BBF79-DA3E-4BD2-A82B-104B71D072C1}" destId="{290154B0-883A-4E50-AB60-DD17A94BF854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17324A-E020-495C-80D9-A81F42ADCAC1}">
      <dsp:nvSpPr>
        <dsp:cNvPr id="0" name=""/>
        <dsp:cNvSpPr/>
      </dsp:nvSpPr>
      <dsp:spPr>
        <a:xfrm>
          <a:off x="1813209" y="3055012"/>
          <a:ext cx="2121197" cy="182884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200" kern="1200" dirty="0"/>
            <a:t>Low-</a:t>
          </a:r>
          <a:r>
            <a:rPr lang="fr-CH" sz="2200" kern="1200" dirty="0" err="1"/>
            <a:t>energy</a:t>
          </a:r>
          <a:r>
            <a:rPr lang="fr-CH" sz="2200" kern="1200" dirty="0"/>
            <a:t> </a:t>
          </a:r>
          <a:r>
            <a:rPr lang="fr-CH" sz="2200" kern="1200" dirty="0" err="1"/>
            <a:t>beam</a:t>
          </a:r>
          <a:r>
            <a:rPr lang="fr-CH" sz="2200" kern="1200" dirty="0"/>
            <a:t> </a:t>
          </a:r>
          <a:r>
            <a:rPr lang="fr-CH" sz="2200" kern="1200" dirty="0" err="1"/>
            <a:t>windows</a:t>
          </a:r>
          <a:endParaRPr lang="en-GB" sz="2200" kern="1200" dirty="0"/>
        </a:p>
      </dsp:txBody>
      <dsp:txXfrm>
        <a:off x="2142379" y="3338814"/>
        <a:ext cx="1462857" cy="1261238"/>
      </dsp:txXfrm>
    </dsp:sp>
    <dsp:sp modelId="{05E98F57-2894-42E2-B4F5-33C02CE3C0E8}">
      <dsp:nvSpPr>
        <dsp:cNvPr id="0" name=""/>
        <dsp:cNvSpPr/>
      </dsp:nvSpPr>
      <dsp:spPr>
        <a:xfrm>
          <a:off x="1868314" y="3862408"/>
          <a:ext cx="248353" cy="21404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73D4C3-676D-4ACC-94BD-221F432F9E9D}">
      <dsp:nvSpPr>
        <dsp:cNvPr id="0" name=""/>
        <dsp:cNvSpPr/>
      </dsp:nvSpPr>
      <dsp:spPr>
        <a:xfrm>
          <a:off x="0" y="2034609"/>
          <a:ext cx="2121197" cy="1828842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1"/>
          <a:srcRect/>
          <a:stretch>
            <a:fillRect l="-6000" r="-6000"/>
          </a:stretch>
        </a:blip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90A0D5-37E0-4C65-8E02-F725127A1086}">
      <dsp:nvSpPr>
        <dsp:cNvPr id="0" name=""/>
        <dsp:cNvSpPr/>
      </dsp:nvSpPr>
      <dsp:spPr>
        <a:xfrm>
          <a:off x="1444075" y="3659955"/>
          <a:ext cx="248353" cy="21404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FD3439-1460-40A6-B0AE-99365619F23F}">
      <dsp:nvSpPr>
        <dsp:cNvPr id="0" name=""/>
        <dsp:cNvSpPr/>
      </dsp:nvSpPr>
      <dsp:spPr>
        <a:xfrm>
          <a:off x="3620379" y="2050960"/>
          <a:ext cx="2121197" cy="182884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shade val="80000"/>
                <a:hueOff val="363230"/>
                <a:satOff val="-36097"/>
                <a:lumOff val="1954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363230"/>
                <a:satOff val="-36097"/>
                <a:lumOff val="1954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363230"/>
                <a:satOff val="-36097"/>
                <a:lumOff val="1954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363230"/>
              <a:satOff val="-36097"/>
              <a:lumOff val="1954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200" kern="1200" dirty="0"/>
            <a:t>AWAKE plasma </a:t>
          </a:r>
          <a:r>
            <a:rPr lang="fr-CH" sz="2200" kern="1200" dirty="0" err="1"/>
            <a:t>cells</a:t>
          </a:r>
          <a:endParaRPr lang="en-GB" sz="2200" kern="1200" dirty="0"/>
        </a:p>
      </dsp:txBody>
      <dsp:txXfrm>
        <a:off x="3949549" y="2334762"/>
        <a:ext cx="1462857" cy="1261238"/>
      </dsp:txXfrm>
    </dsp:sp>
    <dsp:sp modelId="{DD32A7B9-2AC4-484E-B963-57B349E3D5F8}">
      <dsp:nvSpPr>
        <dsp:cNvPr id="0" name=""/>
        <dsp:cNvSpPr/>
      </dsp:nvSpPr>
      <dsp:spPr>
        <a:xfrm>
          <a:off x="5070493" y="3636279"/>
          <a:ext cx="248353" cy="21404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6483DE-9D24-46E1-BDC5-27CF97D91604}">
      <dsp:nvSpPr>
        <dsp:cNvPr id="0" name=""/>
        <dsp:cNvSpPr/>
      </dsp:nvSpPr>
      <dsp:spPr>
        <a:xfrm>
          <a:off x="5427549" y="3055012"/>
          <a:ext cx="2121197" cy="1828842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2"/>
          <a:srcRect/>
          <a:stretch>
            <a:fillRect l="-19000" r="-19000"/>
          </a:stretch>
        </a:blipFill>
        <a:ln w="6350" cap="flat" cmpd="sng" algn="ctr">
          <a:solidFill>
            <a:schemeClr val="accent1">
              <a:shade val="80000"/>
              <a:hueOff val="363230"/>
              <a:satOff val="-36097"/>
              <a:lumOff val="1954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B57CA4-DE4A-45E9-A859-246E9D086068}">
      <dsp:nvSpPr>
        <dsp:cNvPr id="0" name=""/>
        <dsp:cNvSpPr/>
      </dsp:nvSpPr>
      <dsp:spPr>
        <a:xfrm>
          <a:off x="5482654" y="3862408"/>
          <a:ext cx="248353" cy="21404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BEA1BD-D445-4036-8DBF-76D6F4308021}">
      <dsp:nvSpPr>
        <dsp:cNvPr id="0" name=""/>
        <dsp:cNvSpPr/>
      </dsp:nvSpPr>
      <dsp:spPr>
        <a:xfrm>
          <a:off x="1813209" y="1051257"/>
          <a:ext cx="2121197" cy="182884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shade val="80000"/>
                <a:hueOff val="726461"/>
                <a:satOff val="-72193"/>
                <a:lumOff val="3909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726461"/>
                <a:satOff val="-72193"/>
                <a:lumOff val="3909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726461"/>
                <a:satOff val="-72193"/>
                <a:lumOff val="3909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726461"/>
              <a:satOff val="-72193"/>
              <a:lumOff val="3909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200" kern="1200" dirty="0"/>
            <a:t>Electro-</a:t>
          </a:r>
          <a:r>
            <a:rPr lang="fr-CH" sz="2200" kern="1200" dirty="0" err="1"/>
            <a:t>beam</a:t>
          </a:r>
          <a:r>
            <a:rPr lang="fr-CH" sz="2200" kern="1200" dirty="0"/>
            <a:t> </a:t>
          </a:r>
          <a:r>
            <a:rPr lang="fr-CH" sz="2200" kern="1200" dirty="0" err="1"/>
            <a:t>welding</a:t>
          </a:r>
          <a:endParaRPr lang="en-GB" sz="2200" kern="1200" dirty="0"/>
        </a:p>
      </dsp:txBody>
      <dsp:txXfrm>
        <a:off x="2142379" y="1335059"/>
        <a:ext cx="1462857" cy="1261238"/>
      </dsp:txXfrm>
    </dsp:sp>
    <dsp:sp modelId="{A685F682-1EA5-470D-A44E-FAD3FD9A0B39}">
      <dsp:nvSpPr>
        <dsp:cNvPr id="0" name=""/>
        <dsp:cNvSpPr/>
      </dsp:nvSpPr>
      <dsp:spPr>
        <a:xfrm>
          <a:off x="3251245" y="1090878"/>
          <a:ext cx="248353" cy="21404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F2126E-6F0D-44D3-9E62-5900CFAA9E27}">
      <dsp:nvSpPr>
        <dsp:cNvPr id="0" name=""/>
        <dsp:cNvSpPr/>
      </dsp:nvSpPr>
      <dsp:spPr>
        <a:xfrm>
          <a:off x="3620379" y="52038"/>
          <a:ext cx="2121197" cy="1828842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3"/>
          <a:srcRect/>
          <a:stretch>
            <a:fillRect l="-5000" r="-5000"/>
          </a:stretch>
        </a:blipFill>
        <a:ln w="6350" cap="flat" cmpd="sng" algn="ctr">
          <a:solidFill>
            <a:schemeClr val="accent1">
              <a:shade val="80000"/>
              <a:hueOff val="726461"/>
              <a:satOff val="-72193"/>
              <a:lumOff val="3909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0154B0-883A-4E50-AB60-DD17A94BF854}">
      <dsp:nvSpPr>
        <dsp:cNvPr id="0" name=""/>
        <dsp:cNvSpPr/>
      </dsp:nvSpPr>
      <dsp:spPr>
        <a:xfrm>
          <a:off x="3683033" y="855086"/>
          <a:ext cx="248353" cy="21404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727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>
              <a:solidFill>
                <a:schemeClr val="tx2"/>
              </a:solidFill>
              <a:highlight>
                <a:srgbClr val="FFFFFF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7098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104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084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3572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6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048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162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824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7554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86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8341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7516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5285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prstClr val="black"/>
                </a:solidFill>
              </a:rPr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3319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960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54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12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265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436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084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429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731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68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383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36953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30 October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microsoft.com/office/2007/relationships/hdphoto" Target="../media/hdphoto1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4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1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fif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7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f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fif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0.png"/><Relationship Id="rId5" Type="http://schemas.microsoft.com/office/2007/relationships/hdphoto" Target="../media/hdphoto2.wdp"/><Relationship Id="rId4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6.jfif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6.jpg"/><Relationship Id="rId5" Type="http://schemas.openxmlformats.org/officeDocument/2006/relationships/image" Target="../media/image85.jpg"/><Relationship Id="rId4" Type="http://schemas.openxmlformats.org/officeDocument/2006/relationships/image" Target="../media/image84.jfi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0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6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1.png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302696"/>
            <a:ext cx="11376026" cy="549951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Valentina Giovinco</a:t>
            </a:r>
          </a:p>
          <a:p>
            <a:r>
              <a:rPr lang="en-GB" b="0" dirty="0"/>
              <a:t>M. Morrone, </a:t>
            </a:r>
            <a:r>
              <a:rPr lang="es-ES" b="0" dirty="0"/>
              <a:t>J.A. Ferreira, C. Garion</a:t>
            </a:r>
            <a:endParaRPr lang="en-GB" b="0" dirty="0"/>
          </a:p>
          <a:p>
            <a:r>
              <a:rPr lang="en-GB" b="0" dirty="0"/>
              <a:t>29/10/2024</a:t>
            </a:r>
          </a:p>
          <a:p>
            <a:endParaRPr lang="en-GB" b="0" dirty="0"/>
          </a:p>
        </p:txBody>
      </p:sp>
      <p:pic>
        <p:nvPicPr>
          <p:cNvPr id="2050" name="Picture 2" descr="Welcome | International Muon Collider Collaboration">
            <a:extLst>
              <a:ext uri="{FF2B5EF4-FFF2-40B4-BE49-F238E27FC236}">
                <a16:creationId xmlns:a16="http://schemas.microsoft.com/office/drawing/2014/main" id="{82948D29-2626-4A16-283C-B1EC3DE3F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618" y="657225"/>
            <a:ext cx="1949154" cy="199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0406C4-661F-D20C-3D6B-A5EEEBDF1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5258FE-ADF7-3FC2-CED8-E2E555C9A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B0C089-F082-1A58-BC3A-EE5DB6CD1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 descr="A metal cylinder with a handle&#10;&#10;Description automatically generated">
            <a:extLst>
              <a:ext uri="{FF2B5EF4-FFF2-40B4-BE49-F238E27FC236}">
                <a16:creationId xmlns:a16="http://schemas.microsoft.com/office/drawing/2014/main" id="{1366290F-FE8A-950E-7D9B-1969726262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6" t="27719" r="8368" b="6076"/>
          <a:stretch/>
        </p:blipFill>
        <p:spPr>
          <a:xfrm>
            <a:off x="780311" y="1586108"/>
            <a:ext cx="4217693" cy="4544957"/>
          </a:xfrm>
          <a:prstGeom prst="rect">
            <a:avLst/>
          </a:prstGeom>
        </p:spPr>
      </p:pic>
      <p:pic>
        <p:nvPicPr>
          <p:cNvPr id="7" name="Picture 6" descr="A metal object with a copper disc&#10;&#10;Description automatically generated with medium confidence">
            <a:extLst>
              <a:ext uri="{FF2B5EF4-FFF2-40B4-BE49-F238E27FC236}">
                <a16:creationId xmlns:a16="http://schemas.microsoft.com/office/drawing/2014/main" id="{64968913-5634-A218-B917-6FDA7E6BFD3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8" t="11946" r="15302"/>
          <a:stretch/>
        </p:blipFill>
        <p:spPr>
          <a:xfrm>
            <a:off x="5783544" y="3309957"/>
            <a:ext cx="3133524" cy="2899541"/>
          </a:xfrm>
          <a:prstGeom prst="rect">
            <a:avLst/>
          </a:prstGeom>
        </p:spPr>
      </p:pic>
      <p:pic>
        <p:nvPicPr>
          <p:cNvPr id="8" name="Picture 7" descr="A circular metal object with a copper center&#10;&#10;Description automatically generated">
            <a:extLst>
              <a:ext uri="{FF2B5EF4-FFF2-40B4-BE49-F238E27FC236}">
                <a16:creationId xmlns:a16="http://schemas.microsoft.com/office/drawing/2014/main" id="{8096BCF5-FBDA-117A-07E4-99A2B9B4BC9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1" t="23838" r="5828"/>
          <a:stretch/>
        </p:blipFill>
        <p:spPr>
          <a:xfrm>
            <a:off x="8782849" y="2528717"/>
            <a:ext cx="2746650" cy="207613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E0F0937-C100-4888-830A-9C89630CA3A8}"/>
              </a:ext>
            </a:extLst>
          </p:cNvPr>
          <p:cNvCxnSpPr>
            <a:cxnSpLocks/>
          </p:cNvCxnSpPr>
          <p:nvPr/>
        </p:nvCxnSpPr>
        <p:spPr>
          <a:xfrm flipH="1" flipV="1">
            <a:off x="3808520" y="3260692"/>
            <a:ext cx="2871747" cy="867875"/>
          </a:xfrm>
          <a:prstGeom prst="line">
            <a:avLst/>
          </a:prstGeom>
          <a:ln>
            <a:solidFill>
              <a:srgbClr val="0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9AB45D2-03DF-3022-63F7-F9435AB320F4}"/>
              </a:ext>
            </a:extLst>
          </p:cNvPr>
          <p:cNvSpPr/>
          <p:nvPr/>
        </p:nvSpPr>
        <p:spPr>
          <a:xfrm>
            <a:off x="6694933" y="3948737"/>
            <a:ext cx="1291699" cy="84471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48"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87C964-AEF1-5E4E-F820-03A8BD05D1C1}"/>
              </a:ext>
            </a:extLst>
          </p:cNvPr>
          <p:cNvSpPr txBox="1"/>
          <p:nvPr/>
        </p:nvSpPr>
        <p:spPr>
          <a:xfrm>
            <a:off x="9833150" y="2645462"/>
            <a:ext cx="2138324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dirty="0">
                <a:solidFill>
                  <a:srgbClr val="918E00"/>
                </a:solidFill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Sample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170D377-B204-6C04-B244-09606B98FBE4}"/>
              </a:ext>
            </a:extLst>
          </p:cNvPr>
          <p:cNvCxnSpPr>
            <a:cxnSpLocks/>
          </p:cNvCxnSpPr>
          <p:nvPr/>
        </p:nvCxnSpPr>
        <p:spPr>
          <a:xfrm flipH="1">
            <a:off x="10372455" y="2917042"/>
            <a:ext cx="378403" cy="48798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E4BF1FB-3890-D040-1470-C5A11BB87E61}"/>
              </a:ext>
            </a:extLst>
          </p:cNvPr>
          <p:cNvCxnSpPr>
            <a:cxnSpLocks/>
          </p:cNvCxnSpPr>
          <p:nvPr/>
        </p:nvCxnSpPr>
        <p:spPr>
          <a:xfrm flipH="1">
            <a:off x="9011984" y="2875368"/>
            <a:ext cx="267672" cy="59035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EAAFDD-F9F6-733B-CE1E-4F2CFFAE3937}"/>
              </a:ext>
            </a:extLst>
          </p:cNvPr>
          <p:cNvCxnSpPr>
            <a:cxnSpLocks/>
          </p:cNvCxnSpPr>
          <p:nvPr/>
        </p:nvCxnSpPr>
        <p:spPr>
          <a:xfrm flipH="1" flipV="1">
            <a:off x="10372455" y="4211555"/>
            <a:ext cx="449425" cy="456322"/>
          </a:xfrm>
          <a:prstGeom prst="line">
            <a:avLst/>
          </a:prstGeom>
          <a:ln>
            <a:solidFill>
              <a:srgbClr val="0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BBADC21-AA66-272F-7465-A7368DC61487}"/>
              </a:ext>
            </a:extLst>
          </p:cNvPr>
          <p:cNvSpPr txBox="1"/>
          <p:nvPr/>
        </p:nvSpPr>
        <p:spPr>
          <a:xfrm>
            <a:off x="9851254" y="4596480"/>
            <a:ext cx="2163634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b="1" u="sng" dirty="0">
                <a:solidFill>
                  <a:srgbClr val="C88C00"/>
                </a:solidFill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COPPER FLANGE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B7BF9FE-4350-78E8-3196-FF2636F24469}"/>
              </a:ext>
            </a:extLst>
          </p:cNvPr>
          <p:cNvCxnSpPr>
            <a:cxnSpLocks/>
          </p:cNvCxnSpPr>
          <p:nvPr/>
        </p:nvCxnSpPr>
        <p:spPr>
          <a:xfrm flipV="1">
            <a:off x="7998363" y="3756893"/>
            <a:ext cx="772755" cy="442964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647BE6D-AEFE-D55D-3756-1B31B1A4EF9F}"/>
              </a:ext>
            </a:extLst>
          </p:cNvPr>
          <p:cNvCxnSpPr>
            <a:cxnSpLocks/>
          </p:cNvCxnSpPr>
          <p:nvPr/>
        </p:nvCxnSpPr>
        <p:spPr>
          <a:xfrm flipH="1">
            <a:off x="4021584" y="1423882"/>
            <a:ext cx="3253195" cy="946456"/>
          </a:xfrm>
          <a:prstGeom prst="line">
            <a:avLst/>
          </a:prstGeom>
          <a:ln>
            <a:solidFill>
              <a:srgbClr val="0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metal circular object with screws&#10;&#10;Description automatically generated">
            <a:extLst>
              <a:ext uri="{FF2B5EF4-FFF2-40B4-BE49-F238E27FC236}">
                <a16:creationId xmlns:a16="http://schemas.microsoft.com/office/drawing/2014/main" id="{A25BF9FA-8599-4327-5297-D0BECD25CB4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61" b="89844" l="2930" r="94922">
                        <a14:foregroundMark x1="88672" y1="62109" x2="91602" y2="44922"/>
                        <a14:foregroundMark x1="91602" y1="44922" x2="89063" y2="36328"/>
                        <a14:foregroundMark x1="89063" y1="36328" x2="88086" y2="36133"/>
                        <a14:foregroundMark x1="91211" y1="33789" x2="95117" y2="41211"/>
                        <a14:foregroundMark x1="95117" y1="41211" x2="95117" y2="50586"/>
                        <a14:foregroundMark x1="95117" y1="50586" x2="90430" y2="60156"/>
                        <a14:foregroundMark x1="90430" y1="60156" x2="89844" y2="60938"/>
                        <a14:foregroundMark x1="10742" y1="65039" x2="6836" y2="53125"/>
                        <a14:foregroundMark x1="6961" y1="50555" x2="7617" y2="37109"/>
                        <a14:foregroundMark x1="6836" y1="53125" x2="6861" y2="52607"/>
                        <a14:foregroundMark x1="7617" y1="37109" x2="14453" y2="31055"/>
                        <a14:foregroundMark x1="12109" y1="32617" x2="4081" y2="47477"/>
                        <a14:foregroundMark x1="6062" y1="57382" x2="8203" y2="62695"/>
                        <a14:foregroundMark x1="4821" y1="47271" x2="4688" y2="46680"/>
                        <a14:foregroundMark x1="6445" y1="54492" x2="6071" y2="52827"/>
                        <a14:foregroundMark x1="4688" y1="46680" x2="4883" y2="46094"/>
                        <a14:foregroundMark x1="4919" y1="47244" x2="4688" y2="45508"/>
                        <a14:foregroundMark x1="6250" y1="57227" x2="5678" y2="52936"/>
                        <a14:foregroundMark x1="5136" y1="47183" x2="4688" y2="43750"/>
                        <a14:backgroundMark x1="89648" y1="66211" x2="75781" y2="76758"/>
                        <a14:backgroundMark x1="75781" y1="76758" x2="59961" y2="81445"/>
                        <a14:backgroundMark x1="59961" y1="81445" x2="38867" y2="82422"/>
                        <a14:backgroundMark x1="38867" y1="82422" x2="21484" y2="76563"/>
                        <a14:backgroundMark x1="21484" y1="76563" x2="7227" y2="65625"/>
                        <a14:backgroundMark x1="7227" y1="65625" x2="6900" y2="63195"/>
                        <a14:backgroundMark x1="96094" y1="52344" x2="97070" y2="43555"/>
                        <a14:backgroundMark x1="97070" y1="43555" x2="94141" y2="37695"/>
                        <a14:backgroundMark x1="3865" y1="48965" x2="3711" y2="48242"/>
                        <a14:backgroundMark x1="6836" y1="62891" x2="3870" y2="48985"/>
                        <a14:backgroundMark x1="4116" y1="42028" x2="4297" y2="39258"/>
                        <a14:backgroundMark x1="4020" y1="43500" x2="4020" y2="43502"/>
                        <a14:backgroundMark x1="3953" y1="44535" x2="3946" y2="44648"/>
                        <a14:backgroundMark x1="3711" y1="48242" x2="3926" y2="44939"/>
                        <a14:backgroundMark x1="4297" y1="39258" x2="13672" y2="28320"/>
                        <a14:backgroundMark x1="94336" y1="37305" x2="90625" y2="30469"/>
                        <a14:backgroundMark x1="90625" y1="30469" x2="90430" y2="30273"/>
                        <a14:backgroundMark x1="2734" y1="47852" x2="4297" y2="53320"/>
                        <a14:backgroundMark x1="6641" y1="72266" x2="6641" y2="722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331" b="13163"/>
          <a:stretch/>
        </p:blipFill>
        <p:spPr>
          <a:xfrm rot="10800000">
            <a:off x="5840096" y="508056"/>
            <a:ext cx="2953067" cy="2111629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975904A-3BA9-AB98-E0B6-C4213DAF0850}"/>
              </a:ext>
            </a:extLst>
          </p:cNvPr>
          <p:cNvCxnSpPr>
            <a:cxnSpLocks/>
          </p:cNvCxnSpPr>
          <p:nvPr/>
        </p:nvCxnSpPr>
        <p:spPr>
          <a:xfrm>
            <a:off x="9543299" y="2875368"/>
            <a:ext cx="350655" cy="176997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984BC99-EE32-DB39-5C50-E44C5C298D9F}"/>
              </a:ext>
            </a:extLst>
          </p:cNvPr>
          <p:cNvCxnSpPr>
            <a:cxnSpLocks/>
          </p:cNvCxnSpPr>
          <p:nvPr/>
        </p:nvCxnSpPr>
        <p:spPr>
          <a:xfrm>
            <a:off x="6565838" y="1374379"/>
            <a:ext cx="732610" cy="55099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B243C1C-566C-BDAE-F5E5-86E794FF7514}"/>
              </a:ext>
            </a:extLst>
          </p:cNvPr>
          <p:cNvSpPr txBox="1"/>
          <p:nvPr/>
        </p:nvSpPr>
        <p:spPr>
          <a:xfrm>
            <a:off x="5496676" y="1178400"/>
            <a:ext cx="2138324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dirty="0">
                <a:solidFill>
                  <a:schemeClr val="accent4">
                    <a:lumMod val="75000"/>
                  </a:schemeClr>
                </a:solidFill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Viewport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B3B99C8-F384-BC4B-CD7E-17EC14C103D6}"/>
              </a:ext>
            </a:extLst>
          </p:cNvPr>
          <p:cNvCxnSpPr>
            <a:cxnSpLocks/>
          </p:cNvCxnSpPr>
          <p:nvPr/>
        </p:nvCxnSpPr>
        <p:spPr>
          <a:xfrm flipH="1">
            <a:off x="8529429" y="1554684"/>
            <a:ext cx="653174" cy="270741"/>
          </a:xfrm>
          <a:prstGeom prst="line">
            <a:avLst/>
          </a:prstGeom>
          <a:ln>
            <a:solidFill>
              <a:srgbClr val="0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2FB466F-D443-1B3B-6F19-A5C253B948B8}"/>
              </a:ext>
            </a:extLst>
          </p:cNvPr>
          <p:cNvSpPr txBox="1"/>
          <p:nvPr/>
        </p:nvSpPr>
        <p:spPr>
          <a:xfrm>
            <a:off x="8566093" y="1237405"/>
            <a:ext cx="2138324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b="1" u="sng" dirty="0">
                <a:solidFill>
                  <a:srgbClr val="000000"/>
                </a:solidFill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STEEL FLANGE </a:t>
            </a:r>
            <a:endParaRPr lang="en-GB" sz="1648" b="1" dirty="0">
              <a:solidFill>
                <a:srgbClr val="000000"/>
              </a:solidFill>
              <a:highlight>
                <a:srgbClr val="FFFFFF"/>
              </a:highlight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8532BE23-986F-4534-BAE9-9F45AB2288BC}"/>
              </a:ext>
            </a:extLst>
          </p:cNvPr>
          <p:cNvSpPr txBox="1">
            <a:spLocks/>
          </p:cNvSpPr>
          <p:nvPr/>
        </p:nvSpPr>
        <p:spPr>
          <a:xfrm>
            <a:off x="412775" y="3595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Bulge test setup</a:t>
            </a:r>
            <a:br>
              <a:rPr lang="en-GB" dirty="0"/>
            </a:br>
            <a:r>
              <a:rPr lang="en-GB" sz="2400" b="0" dirty="0"/>
              <a:t>Mechanical assembly</a:t>
            </a:r>
            <a:endParaRPr lang="en-GB" b="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063D2E-C8CB-BBCF-0AC2-A7B2CDCF99F1}"/>
              </a:ext>
            </a:extLst>
          </p:cNvPr>
          <p:cNvSpPr txBox="1"/>
          <p:nvPr/>
        </p:nvSpPr>
        <p:spPr>
          <a:xfrm>
            <a:off x="8287001" y="2618891"/>
            <a:ext cx="2138324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dirty="0">
                <a:solidFill>
                  <a:schemeClr val="bg1"/>
                </a:solidFill>
                <a:highlight>
                  <a:srgbClr val="000000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PT100 slots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3049AC5-8C43-9635-083F-E3D961C7A3EE}"/>
              </a:ext>
            </a:extLst>
          </p:cNvPr>
          <p:cNvSpPr txBox="1"/>
          <p:nvPr/>
        </p:nvSpPr>
        <p:spPr>
          <a:xfrm>
            <a:off x="8627696" y="216128"/>
            <a:ext cx="332657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33A0"/>
                </a:solidFill>
                <a:highlight>
                  <a:srgbClr val="FFFF00"/>
                </a:highlight>
              </a:rPr>
              <a:t>Thanks Hendrik!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BD4E4D6-30A0-2DB2-52C5-F37DD7B1AAA4}"/>
              </a:ext>
            </a:extLst>
          </p:cNvPr>
          <p:cNvCxnSpPr>
            <a:cxnSpLocks/>
          </p:cNvCxnSpPr>
          <p:nvPr/>
        </p:nvCxnSpPr>
        <p:spPr>
          <a:xfrm flipH="1" flipV="1">
            <a:off x="8287001" y="5305460"/>
            <a:ext cx="630067" cy="574092"/>
          </a:xfrm>
          <a:prstGeom prst="line">
            <a:avLst/>
          </a:prstGeom>
          <a:ln>
            <a:solidFill>
              <a:srgbClr val="0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6B87C34-C88F-B5E1-A44C-C7E67E2CFEFE}"/>
              </a:ext>
            </a:extLst>
          </p:cNvPr>
          <p:cNvSpPr txBox="1"/>
          <p:nvPr/>
        </p:nvSpPr>
        <p:spPr>
          <a:xfrm>
            <a:off x="7755630" y="5710450"/>
            <a:ext cx="2138324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b="1" u="sng" dirty="0">
                <a:solidFill>
                  <a:srgbClr val="000000"/>
                </a:solidFill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STEEL FLANGE </a:t>
            </a:r>
            <a:endParaRPr lang="en-GB" sz="1648" b="1" dirty="0">
              <a:solidFill>
                <a:srgbClr val="000000"/>
              </a:solidFill>
              <a:highlight>
                <a:srgbClr val="FFFFFF"/>
              </a:highlight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798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D2F84-F566-702A-F3F5-074EA13E0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Bulge test setup</a:t>
            </a:r>
            <a:br>
              <a:rPr lang="fr-CH" dirty="0"/>
            </a:br>
            <a:r>
              <a:rPr lang="fr-CH" sz="2400" b="0" dirty="0"/>
              <a:t>Instrumentation</a:t>
            </a:r>
            <a:endParaRPr lang="en-GB" sz="24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31B2DE-4C55-5EC6-B85F-6981EEC39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4A5B05-1F0F-B7A4-A1B4-91FBD0FDC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sz="900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0C2147-6E99-31FF-B0F1-BF908C00C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16C3CD-02A0-155F-0F88-2EEDCD69C4B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82741" y="572893"/>
            <a:ext cx="3698609" cy="59725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B5FBDDC-8858-8ACC-89F1-6B350065BB24}"/>
              </a:ext>
            </a:extLst>
          </p:cNvPr>
          <p:cNvSpPr txBox="1"/>
          <p:nvPr/>
        </p:nvSpPr>
        <p:spPr>
          <a:xfrm>
            <a:off x="5237627" y="946670"/>
            <a:ext cx="17167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0A7C0A"/>
                </a:solidFill>
              </a:rPr>
              <a:t>1. Optical sensor</a:t>
            </a:r>
            <a:endParaRPr lang="en-GB" dirty="0">
              <a:solidFill>
                <a:srgbClr val="0A7C0A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E68DF5-7874-B744-A517-93FB5D289718}"/>
              </a:ext>
            </a:extLst>
          </p:cNvPr>
          <p:cNvSpPr txBox="1"/>
          <p:nvPr/>
        </p:nvSpPr>
        <p:spPr>
          <a:xfrm>
            <a:off x="7885066" y="1108096"/>
            <a:ext cx="17167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solidFill>
                  <a:srgbClr val="12161A"/>
                </a:solidFill>
              </a:rPr>
              <a:t>2. Servomotor stage</a:t>
            </a:r>
            <a:endParaRPr lang="en-GB" dirty="0">
              <a:solidFill>
                <a:srgbClr val="12161A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2FD012C-4C08-2380-DE13-2156072D1B92}"/>
              </a:ext>
            </a:extLst>
          </p:cNvPr>
          <p:cNvCxnSpPr>
            <a:cxnSpLocks/>
          </p:cNvCxnSpPr>
          <p:nvPr/>
        </p:nvCxnSpPr>
        <p:spPr>
          <a:xfrm flipH="1">
            <a:off x="11136176" y="4558557"/>
            <a:ext cx="396000" cy="0"/>
          </a:xfrm>
          <a:prstGeom prst="straightConnector1">
            <a:avLst/>
          </a:prstGeom>
          <a:ln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544FC7B-32AF-FB33-5CE7-03AC74AB5F36}"/>
              </a:ext>
            </a:extLst>
          </p:cNvPr>
          <p:cNvSpPr txBox="1"/>
          <p:nvPr/>
        </p:nvSpPr>
        <p:spPr>
          <a:xfrm>
            <a:off x="10580728" y="4271348"/>
            <a:ext cx="17167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solidFill>
                  <a:schemeClr val="accent1"/>
                </a:solidFill>
              </a:rPr>
              <a:t>He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37B0A9D-F0B2-74CB-3B78-F5C2459D00D1}"/>
              </a:ext>
            </a:extLst>
          </p:cNvPr>
          <p:cNvSpPr/>
          <p:nvPr/>
        </p:nvSpPr>
        <p:spPr>
          <a:xfrm>
            <a:off x="8596641" y="3819272"/>
            <a:ext cx="1038312" cy="914407"/>
          </a:xfrm>
          <a:custGeom>
            <a:avLst/>
            <a:gdLst>
              <a:gd name="connsiteX0" fmla="*/ 0 w 1673352"/>
              <a:gd name="connsiteY0" fmla="*/ 0 h 914400"/>
              <a:gd name="connsiteX1" fmla="*/ 411480 w 1673352"/>
              <a:gd name="connsiteY1" fmla="*/ 91440 h 914400"/>
              <a:gd name="connsiteX2" fmla="*/ 896112 w 1673352"/>
              <a:gd name="connsiteY2" fmla="*/ 438912 h 914400"/>
              <a:gd name="connsiteX3" fmla="*/ 1325880 w 1673352"/>
              <a:gd name="connsiteY3" fmla="*/ 804672 h 914400"/>
              <a:gd name="connsiteX4" fmla="*/ 1673352 w 1673352"/>
              <a:gd name="connsiteY4" fmla="*/ 914400 h 914400"/>
              <a:gd name="connsiteX0" fmla="*/ 0 w 1673352"/>
              <a:gd name="connsiteY0" fmla="*/ 0 h 914409"/>
              <a:gd name="connsiteX1" fmla="*/ 411480 w 1673352"/>
              <a:gd name="connsiteY1" fmla="*/ 91440 h 914409"/>
              <a:gd name="connsiteX2" fmla="*/ 896112 w 1673352"/>
              <a:gd name="connsiteY2" fmla="*/ 438912 h 914409"/>
              <a:gd name="connsiteX3" fmla="*/ 1325880 w 1673352"/>
              <a:gd name="connsiteY3" fmla="*/ 804672 h 914409"/>
              <a:gd name="connsiteX4" fmla="*/ 1673352 w 1673352"/>
              <a:gd name="connsiteY4" fmla="*/ 914400 h 914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3352" h="914409">
                <a:moveTo>
                  <a:pt x="0" y="0"/>
                </a:moveTo>
                <a:cubicBezTo>
                  <a:pt x="131064" y="9144"/>
                  <a:pt x="262128" y="18288"/>
                  <a:pt x="411480" y="91440"/>
                </a:cubicBezTo>
                <a:cubicBezTo>
                  <a:pt x="560832" y="164592"/>
                  <a:pt x="743712" y="320040"/>
                  <a:pt x="896112" y="438912"/>
                </a:cubicBezTo>
                <a:cubicBezTo>
                  <a:pt x="1048512" y="557784"/>
                  <a:pt x="1196340" y="725424"/>
                  <a:pt x="1325880" y="804672"/>
                </a:cubicBezTo>
                <a:cubicBezTo>
                  <a:pt x="1455420" y="883920"/>
                  <a:pt x="1508101" y="915035"/>
                  <a:pt x="1673352" y="914400"/>
                </a:cubicBezTo>
              </a:path>
            </a:pathLst>
          </a:custGeom>
          <a:noFill/>
          <a:ln w="12700">
            <a:solidFill>
              <a:srgbClr val="12161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B04FD6-E4FD-F2DA-9E2B-26785016B146}"/>
              </a:ext>
            </a:extLst>
          </p:cNvPr>
          <p:cNvSpPr/>
          <p:nvPr/>
        </p:nvSpPr>
        <p:spPr>
          <a:xfrm>
            <a:off x="9946308" y="4934432"/>
            <a:ext cx="216000" cy="3096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3FD287C-6CDB-57D8-573E-4AE1482BA169}"/>
              </a:ext>
            </a:extLst>
          </p:cNvPr>
          <p:cNvSpPr/>
          <p:nvPr/>
        </p:nvSpPr>
        <p:spPr>
          <a:xfrm>
            <a:off x="9897746" y="3493159"/>
            <a:ext cx="288000" cy="811729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574C941-8E26-F14C-EA15-C9F58591C246}"/>
              </a:ext>
            </a:extLst>
          </p:cNvPr>
          <p:cNvCxnSpPr>
            <a:cxnSpLocks/>
          </p:cNvCxnSpPr>
          <p:nvPr/>
        </p:nvCxnSpPr>
        <p:spPr>
          <a:xfrm>
            <a:off x="9642220" y="4609187"/>
            <a:ext cx="365825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AA35C85-68DE-FEA1-EB60-864F7D4F6FD4}"/>
              </a:ext>
            </a:extLst>
          </p:cNvPr>
          <p:cNvCxnSpPr>
            <a:cxnSpLocks/>
          </p:cNvCxnSpPr>
          <p:nvPr/>
        </p:nvCxnSpPr>
        <p:spPr>
          <a:xfrm flipV="1">
            <a:off x="10008045" y="4412889"/>
            <a:ext cx="0" cy="196298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2F3D981-E8AD-8FF6-CF5B-C9EF40B4346C}"/>
              </a:ext>
            </a:extLst>
          </p:cNvPr>
          <p:cNvCxnSpPr>
            <a:cxnSpLocks/>
          </p:cNvCxnSpPr>
          <p:nvPr/>
        </p:nvCxnSpPr>
        <p:spPr>
          <a:xfrm flipV="1">
            <a:off x="10089258" y="4412888"/>
            <a:ext cx="0" cy="196298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F726DFF-D557-E8CF-F9DD-A4E9BC221CC7}"/>
              </a:ext>
            </a:extLst>
          </p:cNvPr>
          <p:cNvCxnSpPr>
            <a:cxnSpLocks/>
          </p:cNvCxnSpPr>
          <p:nvPr/>
        </p:nvCxnSpPr>
        <p:spPr>
          <a:xfrm>
            <a:off x="10089257" y="4609186"/>
            <a:ext cx="1548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C3BFB0F-AF30-3659-6210-61B2B69448F1}"/>
              </a:ext>
            </a:extLst>
          </p:cNvPr>
          <p:cNvCxnSpPr>
            <a:cxnSpLocks/>
          </p:cNvCxnSpPr>
          <p:nvPr/>
        </p:nvCxnSpPr>
        <p:spPr>
          <a:xfrm>
            <a:off x="9622032" y="4733679"/>
            <a:ext cx="365825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C9222EF-C8F9-E2D0-FFBA-47CEFA7BD708}"/>
              </a:ext>
            </a:extLst>
          </p:cNvPr>
          <p:cNvCxnSpPr>
            <a:cxnSpLocks/>
          </p:cNvCxnSpPr>
          <p:nvPr/>
        </p:nvCxnSpPr>
        <p:spPr>
          <a:xfrm>
            <a:off x="10107169" y="4733678"/>
            <a:ext cx="1548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455BFF6-3210-C03B-7BA3-87B99938D734}"/>
              </a:ext>
            </a:extLst>
          </p:cNvPr>
          <p:cNvCxnSpPr>
            <a:cxnSpLocks/>
          </p:cNvCxnSpPr>
          <p:nvPr/>
        </p:nvCxnSpPr>
        <p:spPr>
          <a:xfrm flipV="1">
            <a:off x="9987857" y="4733679"/>
            <a:ext cx="0" cy="196298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447AE01-08B4-28BC-4FA7-81937167DB2E}"/>
              </a:ext>
            </a:extLst>
          </p:cNvPr>
          <p:cNvCxnSpPr>
            <a:cxnSpLocks/>
          </p:cNvCxnSpPr>
          <p:nvPr/>
        </p:nvCxnSpPr>
        <p:spPr>
          <a:xfrm flipV="1">
            <a:off x="10107170" y="4733678"/>
            <a:ext cx="0" cy="196298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F72B14A3-DEAC-6591-E5FC-82F3BD502256}"/>
              </a:ext>
            </a:extLst>
          </p:cNvPr>
          <p:cNvSpPr/>
          <p:nvPr/>
        </p:nvSpPr>
        <p:spPr>
          <a:xfrm>
            <a:off x="10455083" y="4557822"/>
            <a:ext cx="309997" cy="21571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icture 2" descr="Serbatoio Di Elio Vettoriali, Illustrazioni e Clipart">
            <a:extLst>
              <a:ext uri="{FF2B5EF4-FFF2-40B4-BE49-F238E27FC236}">
                <a16:creationId xmlns:a16="http://schemas.microsoft.com/office/drawing/2014/main" id="{3F3B520F-E97C-FADD-5F7B-DDDF9933DF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0442" y="4498191"/>
            <a:ext cx="1909227" cy="1479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id="{83A4363F-38F7-88E5-E73D-25698752C483}"/>
              </a:ext>
            </a:extLst>
          </p:cNvPr>
          <p:cNvSpPr/>
          <p:nvPr/>
        </p:nvSpPr>
        <p:spPr>
          <a:xfrm>
            <a:off x="8934167" y="3394695"/>
            <a:ext cx="2064649" cy="2345301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0C2DC93-216E-642B-833B-BB40F5435534}"/>
              </a:ext>
            </a:extLst>
          </p:cNvPr>
          <p:cNvSpPr txBox="1"/>
          <p:nvPr/>
        </p:nvSpPr>
        <p:spPr>
          <a:xfrm>
            <a:off x="9327373" y="5825460"/>
            <a:ext cx="17167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3. Pressure control system</a:t>
            </a: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26C5551-4CDF-9937-7A6F-77E1E878E7E2}"/>
              </a:ext>
            </a:extLst>
          </p:cNvPr>
          <p:cNvSpPr txBox="1"/>
          <p:nvPr/>
        </p:nvSpPr>
        <p:spPr>
          <a:xfrm>
            <a:off x="8905041" y="3609672"/>
            <a:ext cx="105686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4.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Piezo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gauge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A7C48087-518B-A3C2-CBE5-878B8194BD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886" y="1492532"/>
            <a:ext cx="4423731" cy="2520267"/>
          </a:xfrm>
          <a:prstGeom prst="rect">
            <a:avLst/>
          </a:prstGeom>
          <a:ln>
            <a:solidFill>
              <a:srgbClr val="12161A"/>
            </a:solidFill>
          </a:ln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F812AE94-ADAA-BD36-F210-468ACE10FAD0}"/>
              </a:ext>
            </a:extLst>
          </p:cNvPr>
          <p:cNvSpPr txBox="1"/>
          <p:nvPr/>
        </p:nvSpPr>
        <p:spPr>
          <a:xfrm>
            <a:off x="963332" y="2830991"/>
            <a:ext cx="17167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0000FF"/>
                </a:solidFill>
              </a:rPr>
              <a:t>5. PT100s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5937379-BF76-976F-8D8D-867AE28DF0ED}"/>
              </a:ext>
            </a:extLst>
          </p:cNvPr>
          <p:cNvCxnSpPr>
            <a:cxnSpLocks/>
          </p:cNvCxnSpPr>
          <p:nvPr/>
        </p:nvCxnSpPr>
        <p:spPr>
          <a:xfrm>
            <a:off x="5030617" y="1492532"/>
            <a:ext cx="1503317" cy="676825"/>
          </a:xfrm>
          <a:prstGeom prst="line">
            <a:avLst/>
          </a:prstGeom>
          <a:ln>
            <a:solidFill>
              <a:srgbClr val="121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4ED7A98C-7456-FF0F-031B-16367F401042}"/>
              </a:ext>
            </a:extLst>
          </p:cNvPr>
          <p:cNvCxnSpPr>
            <a:cxnSpLocks/>
          </p:cNvCxnSpPr>
          <p:nvPr/>
        </p:nvCxnSpPr>
        <p:spPr>
          <a:xfrm flipV="1">
            <a:off x="5030617" y="3587131"/>
            <a:ext cx="1503317" cy="425668"/>
          </a:xfrm>
          <a:prstGeom prst="line">
            <a:avLst/>
          </a:prstGeom>
          <a:ln>
            <a:solidFill>
              <a:srgbClr val="121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844EAC4A-966E-0755-0B7B-D9292D6700DA}"/>
              </a:ext>
            </a:extLst>
          </p:cNvPr>
          <p:cNvSpPr txBox="1"/>
          <p:nvPr/>
        </p:nvSpPr>
        <p:spPr>
          <a:xfrm>
            <a:off x="10071660" y="4799266"/>
            <a:ext cx="1056866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INLET</a:t>
            </a:r>
          </a:p>
          <a:p>
            <a:pPr algn="ctr"/>
            <a:r>
              <a:rPr lang="fr-CH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VALVE</a:t>
            </a:r>
            <a:endParaRPr lang="en-GB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FB1581D-95F7-4A32-F87D-2FCA7F0A9551}"/>
              </a:ext>
            </a:extLst>
          </p:cNvPr>
          <p:cNvSpPr txBox="1"/>
          <p:nvPr/>
        </p:nvSpPr>
        <p:spPr>
          <a:xfrm>
            <a:off x="9530479" y="5248185"/>
            <a:ext cx="1056866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OUTLET</a:t>
            </a:r>
          </a:p>
          <a:p>
            <a:pPr algn="ctr"/>
            <a:r>
              <a:rPr lang="fr-CH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VALVE</a:t>
            </a:r>
            <a:endParaRPr lang="en-GB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C7A9F731-8E59-31E1-7553-018A874D4D00}"/>
              </a:ext>
            </a:extLst>
          </p:cNvPr>
          <p:cNvCxnSpPr>
            <a:cxnSpLocks/>
          </p:cNvCxnSpPr>
          <p:nvPr/>
        </p:nvCxnSpPr>
        <p:spPr>
          <a:xfrm flipV="1">
            <a:off x="10511720" y="4557822"/>
            <a:ext cx="145386" cy="215716"/>
          </a:xfrm>
          <a:prstGeom prst="line">
            <a:avLst/>
          </a:prstGeom>
          <a:ln w="9525">
            <a:solidFill>
              <a:srgbClr val="121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E20DB8CA-F701-131B-49A3-82C2977A4066}"/>
              </a:ext>
            </a:extLst>
          </p:cNvPr>
          <p:cNvCxnSpPr>
            <a:cxnSpLocks/>
          </p:cNvCxnSpPr>
          <p:nvPr/>
        </p:nvCxnSpPr>
        <p:spPr>
          <a:xfrm>
            <a:off x="9942198" y="5035538"/>
            <a:ext cx="218607" cy="123760"/>
          </a:xfrm>
          <a:prstGeom prst="line">
            <a:avLst/>
          </a:prstGeom>
          <a:ln w="9525">
            <a:solidFill>
              <a:srgbClr val="121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>
            <a:extLst>
              <a:ext uri="{FF2B5EF4-FFF2-40B4-BE49-F238E27FC236}">
                <a16:creationId xmlns:a16="http://schemas.microsoft.com/office/drawing/2014/main" id="{57BB72CC-D768-EAB2-4E3C-3CD6B8CC3A08}"/>
              </a:ext>
            </a:extLst>
          </p:cNvPr>
          <p:cNvSpPr/>
          <p:nvPr/>
        </p:nvSpPr>
        <p:spPr>
          <a:xfrm>
            <a:off x="9983903" y="4304888"/>
            <a:ext cx="129600" cy="136142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04D99049-AD0E-9EC6-E114-9B2119C141C4}"/>
              </a:ext>
            </a:extLst>
          </p:cNvPr>
          <p:cNvCxnSpPr/>
          <p:nvPr/>
        </p:nvCxnSpPr>
        <p:spPr>
          <a:xfrm flipV="1">
            <a:off x="2628900" y="1609301"/>
            <a:ext cx="0" cy="936000"/>
          </a:xfrm>
          <a:prstGeom prst="line">
            <a:avLst/>
          </a:prstGeom>
          <a:ln w="28575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DE33341E-B863-867B-6C69-4345B68A1F84}"/>
              </a:ext>
            </a:extLst>
          </p:cNvPr>
          <p:cNvSpPr/>
          <p:nvPr/>
        </p:nvSpPr>
        <p:spPr>
          <a:xfrm>
            <a:off x="8643405" y="3695136"/>
            <a:ext cx="1038312" cy="914407"/>
          </a:xfrm>
          <a:custGeom>
            <a:avLst/>
            <a:gdLst>
              <a:gd name="connsiteX0" fmla="*/ 0 w 1673352"/>
              <a:gd name="connsiteY0" fmla="*/ 0 h 914400"/>
              <a:gd name="connsiteX1" fmla="*/ 411480 w 1673352"/>
              <a:gd name="connsiteY1" fmla="*/ 91440 h 914400"/>
              <a:gd name="connsiteX2" fmla="*/ 896112 w 1673352"/>
              <a:gd name="connsiteY2" fmla="*/ 438912 h 914400"/>
              <a:gd name="connsiteX3" fmla="*/ 1325880 w 1673352"/>
              <a:gd name="connsiteY3" fmla="*/ 804672 h 914400"/>
              <a:gd name="connsiteX4" fmla="*/ 1673352 w 1673352"/>
              <a:gd name="connsiteY4" fmla="*/ 914400 h 914400"/>
              <a:gd name="connsiteX0" fmla="*/ 0 w 1673352"/>
              <a:gd name="connsiteY0" fmla="*/ 0 h 914409"/>
              <a:gd name="connsiteX1" fmla="*/ 411480 w 1673352"/>
              <a:gd name="connsiteY1" fmla="*/ 91440 h 914409"/>
              <a:gd name="connsiteX2" fmla="*/ 896112 w 1673352"/>
              <a:gd name="connsiteY2" fmla="*/ 438912 h 914409"/>
              <a:gd name="connsiteX3" fmla="*/ 1325880 w 1673352"/>
              <a:gd name="connsiteY3" fmla="*/ 804672 h 914409"/>
              <a:gd name="connsiteX4" fmla="*/ 1673352 w 1673352"/>
              <a:gd name="connsiteY4" fmla="*/ 914400 h 914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3352" h="914409">
                <a:moveTo>
                  <a:pt x="0" y="0"/>
                </a:moveTo>
                <a:cubicBezTo>
                  <a:pt x="131064" y="9144"/>
                  <a:pt x="262128" y="18288"/>
                  <a:pt x="411480" y="91440"/>
                </a:cubicBezTo>
                <a:cubicBezTo>
                  <a:pt x="560832" y="164592"/>
                  <a:pt x="743712" y="320040"/>
                  <a:pt x="896112" y="438912"/>
                </a:cubicBezTo>
                <a:cubicBezTo>
                  <a:pt x="1048512" y="557784"/>
                  <a:pt x="1196340" y="725424"/>
                  <a:pt x="1325880" y="804672"/>
                </a:cubicBezTo>
                <a:cubicBezTo>
                  <a:pt x="1455420" y="883920"/>
                  <a:pt x="1508101" y="915035"/>
                  <a:pt x="1673352" y="914400"/>
                </a:cubicBezTo>
              </a:path>
            </a:pathLst>
          </a:custGeom>
          <a:noFill/>
          <a:ln w="12700">
            <a:solidFill>
              <a:srgbClr val="12161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B1203F34-5386-56B1-5A15-E8146F663117}"/>
              </a:ext>
            </a:extLst>
          </p:cNvPr>
          <p:cNvSpPr/>
          <p:nvPr/>
        </p:nvSpPr>
        <p:spPr>
          <a:xfrm flipV="1">
            <a:off x="8594291" y="2309984"/>
            <a:ext cx="1109749" cy="1036962"/>
          </a:xfrm>
          <a:custGeom>
            <a:avLst/>
            <a:gdLst>
              <a:gd name="connsiteX0" fmla="*/ 0 w 1673352"/>
              <a:gd name="connsiteY0" fmla="*/ 0 h 914400"/>
              <a:gd name="connsiteX1" fmla="*/ 411480 w 1673352"/>
              <a:gd name="connsiteY1" fmla="*/ 91440 h 914400"/>
              <a:gd name="connsiteX2" fmla="*/ 896112 w 1673352"/>
              <a:gd name="connsiteY2" fmla="*/ 438912 h 914400"/>
              <a:gd name="connsiteX3" fmla="*/ 1325880 w 1673352"/>
              <a:gd name="connsiteY3" fmla="*/ 804672 h 914400"/>
              <a:gd name="connsiteX4" fmla="*/ 1673352 w 1673352"/>
              <a:gd name="connsiteY4" fmla="*/ 914400 h 914400"/>
              <a:gd name="connsiteX0" fmla="*/ 0 w 1673352"/>
              <a:gd name="connsiteY0" fmla="*/ 0 h 914409"/>
              <a:gd name="connsiteX1" fmla="*/ 411480 w 1673352"/>
              <a:gd name="connsiteY1" fmla="*/ 91440 h 914409"/>
              <a:gd name="connsiteX2" fmla="*/ 896112 w 1673352"/>
              <a:gd name="connsiteY2" fmla="*/ 438912 h 914409"/>
              <a:gd name="connsiteX3" fmla="*/ 1325880 w 1673352"/>
              <a:gd name="connsiteY3" fmla="*/ 804672 h 914409"/>
              <a:gd name="connsiteX4" fmla="*/ 1673352 w 1673352"/>
              <a:gd name="connsiteY4" fmla="*/ 914400 h 914409"/>
              <a:gd name="connsiteX0" fmla="*/ 0 w 1769293"/>
              <a:gd name="connsiteY0" fmla="*/ 0 h 927037"/>
              <a:gd name="connsiteX1" fmla="*/ 507421 w 1769293"/>
              <a:gd name="connsiteY1" fmla="*/ 104068 h 927037"/>
              <a:gd name="connsiteX2" fmla="*/ 992053 w 1769293"/>
              <a:gd name="connsiteY2" fmla="*/ 451540 h 927037"/>
              <a:gd name="connsiteX3" fmla="*/ 1421821 w 1769293"/>
              <a:gd name="connsiteY3" fmla="*/ 817300 h 927037"/>
              <a:gd name="connsiteX4" fmla="*/ 1769293 w 1769293"/>
              <a:gd name="connsiteY4" fmla="*/ 927028 h 927037"/>
              <a:gd name="connsiteX0" fmla="*/ 0 w 1788481"/>
              <a:gd name="connsiteY0" fmla="*/ 0 h 916514"/>
              <a:gd name="connsiteX1" fmla="*/ 526609 w 1788481"/>
              <a:gd name="connsiteY1" fmla="*/ 93545 h 916514"/>
              <a:gd name="connsiteX2" fmla="*/ 1011241 w 1788481"/>
              <a:gd name="connsiteY2" fmla="*/ 441017 h 916514"/>
              <a:gd name="connsiteX3" fmla="*/ 1441009 w 1788481"/>
              <a:gd name="connsiteY3" fmla="*/ 806777 h 916514"/>
              <a:gd name="connsiteX4" fmla="*/ 1788481 w 1788481"/>
              <a:gd name="connsiteY4" fmla="*/ 916505 h 91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8481" h="916514">
                <a:moveTo>
                  <a:pt x="0" y="0"/>
                </a:moveTo>
                <a:cubicBezTo>
                  <a:pt x="131064" y="9144"/>
                  <a:pt x="358069" y="20042"/>
                  <a:pt x="526609" y="93545"/>
                </a:cubicBezTo>
                <a:cubicBezTo>
                  <a:pt x="695149" y="167048"/>
                  <a:pt x="858841" y="322145"/>
                  <a:pt x="1011241" y="441017"/>
                </a:cubicBezTo>
                <a:cubicBezTo>
                  <a:pt x="1163641" y="559889"/>
                  <a:pt x="1311469" y="727529"/>
                  <a:pt x="1441009" y="806777"/>
                </a:cubicBezTo>
                <a:cubicBezTo>
                  <a:pt x="1570549" y="886025"/>
                  <a:pt x="1623230" y="917140"/>
                  <a:pt x="1788481" y="916505"/>
                </a:cubicBezTo>
              </a:path>
            </a:pathLst>
          </a:custGeom>
          <a:noFill/>
          <a:ln w="12700">
            <a:solidFill>
              <a:srgbClr val="12161A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C11BA4CC-7F64-1385-CA5C-AD511334567E}"/>
              </a:ext>
            </a:extLst>
          </p:cNvPr>
          <p:cNvSpPr/>
          <p:nvPr/>
        </p:nvSpPr>
        <p:spPr>
          <a:xfrm flipV="1">
            <a:off x="8600243" y="2147410"/>
            <a:ext cx="1097844" cy="1036962"/>
          </a:xfrm>
          <a:custGeom>
            <a:avLst/>
            <a:gdLst>
              <a:gd name="connsiteX0" fmla="*/ 0 w 1673352"/>
              <a:gd name="connsiteY0" fmla="*/ 0 h 914400"/>
              <a:gd name="connsiteX1" fmla="*/ 411480 w 1673352"/>
              <a:gd name="connsiteY1" fmla="*/ 91440 h 914400"/>
              <a:gd name="connsiteX2" fmla="*/ 896112 w 1673352"/>
              <a:gd name="connsiteY2" fmla="*/ 438912 h 914400"/>
              <a:gd name="connsiteX3" fmla="*/ 1325880 w 1673352"/>
              <a:gd name="connsiteY3" fmla="*/ 804672 h 914400"/>
              <a:gd name="connsiteX4" fmla="*/ 1673352 w 1673352"/>
              <a:gd name="connsiteY4" fmla="*/ 914400 h 914400"/>
              <a:gd name="connsiteX0" fmla="*/ 0 w 1673352"/>
              <a:gd name="connsiteY0" fmla="*/ 0 h 914409"/>
              <a:gd name="connsiteX1" fmla="*/ 411480 w 1673352"/>
              <a:gd name="connsiteY1" fmla="*/ 91440 h 914409"/>
              <a:gd name="connsiteX2" fmla="*/ 896112 w 1673352"/>
              <a:gd name="connsiteY2" fmla="*/ 438912 h 914409"/>
              <a:gd name="connsiteX3" fmla="*/ 1325880 w 1673352"/>
              <a:gd name="connsiteY3" fmla="*/ 804672 h 914409"/>
              <a:gd name="connsiteX4" fmla="*/ 1673352 w 1673352"/>
              <a:gd name="connsiteY4" fmla="*/ 914400 h 914409"/>
              <a:gd name="connsiteX0" fmla="*/ 0 w 1769294"/>
              <a:gd name="connsiteY0" fmla="*/ 0 h 916513"/>
              <a:gd name="connsiteX1" fmla="*/ 411480 w 1769294"/>
              <a:gd name="connsiteY1" fmla="*/ 91440 h 916513"/>
              <a:gd name="connsiteX2" fmla="*/ 896112 w 1769294"/>
              <a:gd name="connsiteY2" fmla="*/ 438912 h 916513"/>
              <a:gd name="connsiteX3" fmla="*/ 1325880 w 1769294"/>
              <a:gd name="connsiteY3" fmla="*/ 804672 h 916513"/>
              <a:gd name="connsiteX4" fmla="*/ 1769294 w 1769294"/>
              <a:gd name="connsiteY4" fmla="*/ 916505 h 91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9294" h="916513">
                <a:moveTo>
                  <a:pt x="0" y="0"/>
                </a:moveTo>
                <a:cubicBezTo>
                  <a:pt x="131064" y="9144"/>
                  <a:pt x="262128" y="18288"/>
                  <a:pt x="411480" y="91440"/>
                </a:cubicBezTo>
                <a:cubicBezTo>
                  <a:pt x="560832" y="164592"/>
                  <a:pt x="743712" y="320040"/>
                  <a:pt x="896112" y="438912"/>
                </a:cubicBezTo>
                <a:cubicBezTo>
                  <a:pt x="1048512" y="557784"/>
                  <a:pt x="1196340" y="725424"/>
                  <a:pt x="1325880" y="804672"/>
                </a:cubicBezTo>
                <a:cubicBezTo>
                  <a:pt x="1455420" y="883920"/>
                  <a:pt x="1604043" y="917140"/>
                  <a:pt x="1769294" y="916505"/>
                </a:cubicBezTo>
              </a:path>
            </a:pathLst>
          </a:custGeom>
          <a:noFill/>
          <a:ln w="12700">
            <a:solidFill>
              <a:srgbClr val="12161A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 descr="Vacuum Pump Vector Art, Icons, and Graphics for Free Download">
            <a:extLst>
              <a:ext uri="{FF2B5EF4-FFF2-40B4-BE49-F238E27FC236}">
                <a16:creationId xmlns:a16="http://schemas.microsoft.com/office/drawing/2014/main" id="{2A73F50F-E78C-9B50-57AE-A732F3D0E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5265" y="1220965"/>
            <a:ext cx="1648092" cy="164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7" name="TextBox 126">
            <a:extLst>
              <a:ext uri="{FF2B5EF4-FFF2-40B4-BE49-F238E27FC236}">
                <a16:creationId xmlns:a16="http://schemas.microsoft.com/office/drawing/2014/main" id="{DCF542F1-AF3F-DD86-55FC-4F94515589AA}"/>
              </a:ext>
            </a:extLst>
          </p:cNvPr>
          <p:cNvSpPr txBox="1"/>
          <p:nvPr/>
        </p:nvSpPr>
        <p:spPr>
          <a:xfrm>
            <a:off x="9946308" y="2494319"/>
            <a:ext cx="171674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>
                <a:solidFill>
                  <a:srgbClr val="12161A"/>
                </a:solidFill>
              </a:rPr>
              <a:t>Vacuum </a:t>
            </a:r>
            <a:r>
              <a:rPr lang="fr-CH" sz="1200" dirty="0" err="1">
                <a:solidFill>
                  <a:srgbClr val="12161A"/>
                </a:solidFill>
              </a:rPr>
              <a:t>pump</a:t>
            </a:r>
            <a:endParaRPr lang="en-GB" sz="1200" dirty="0">
              <a:solidFill>
                <a:srgbClr val="12161A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D03984E-0AD3-622C-9511-9D3A7ED958D8}"/>
              </a:ext>
            </a:extLst>
          </p:cNvPr>
          <p:cNvCxnSpPr>
            <a:cxnSpLocks/>
          </p:cNvCxnSpPr>
          <p:nvPr/>
        </p:nvCxnSpPr>
        <p:spPr>
          <a:xfrm flipV="1">
            <a:off x="8212910" y="2018050"/>
            <a:ext cx="399148" cy="136146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3BFCA75-87CC-D2BD-A996-1A9041B3118B}"/>
              </a:ext>
            </a:extLst>
          </p:cNvPr>
          <p:cNvCxnSpPr>
            <a:cxnSpLocks/>
          </p:cNvCxnSpPr>
          <p:nvPr/>
        </p:nvCxnSpPr>
        <p:spPr>
          <a:xfrm>
            <a:off x="7415688" y="2100802"/>
            <a:ext cx="487238" cy="8291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9F6C12A-496C-8ADE-3DF6-13FC37BE0D2E}"/>
              </a:ext>
            </a:extLst>
          </p:cNvPr>
          <p:cNvSpPr txBox="1"/>
          <p:nvPr/>
        </p:nvSpPr>
        <p:spPr>
          <a:xfrm>
            <a:off x="8915270" y="242861"/>
            <a:ext cx="3061555" cy="492443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DAQ developed and installed by </a:t>
            </a:r>
            <a:r>
              <a:rPr lang="en-US" sz="1600" b="1" dirty="0">
                <a:solidFill>
                  <a:srgbClr val="0033A0"/>
                </a:solidFill>
              </a:rPr>
              <a:t>Rodrigo Ferreira </a:t>
            </a:r>
            <a:r>
              <a:rPr lang="en-US" sz="1600" dirty="0">
                <a:solidFill>
                  <a:srgbClr val="0033A0"/>
                </a:solidFill>
              </a:rPr>
              <a:t>(TE-VSC)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94AD949-6071-E72D-94D3-E676F07FDFE6}"/>
              </a:ext>
            </a:extLst>
          </p:cNvPr>
          <p:cNvSpPr txBox="1"/>
          <p:nvPr/>
        </p:nvSpPr>
        <p:spPr>
          <a:xfrm>
            <a:off x="359780" y="4032720"/>
            <a:ext cx="664751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90000"/>
              <a:buFont typeface="+mj-lt"/>
              <a:buAutoNum type="arabicPeriod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Optical sensor (confocal chromatic):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measures membrane deflection.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B8423E-B2DE-1C2C-ACE5-7A997BD7622B}"/>
              </a:ext>
            </a:extLst>
          </p:cNvPr>
          <p:cNvSpPr txBox="1"/>
          <p:nvPr/>
        </p:nvSpPr>
        <p:spPr>
          <a:xfrm>
            <a:off x="367047" y="4514441"/>
            <a:ext cx="664751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90000"/>
              <a:buFont typeface="+mj-lt"/>
              <a:buAutoNum type="arabicPeriod" startAt="2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Servomotor stage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: enable horizontal movement of the optical sensor to probe the membrane surface.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5196C6-0B65-ED55-CCDC-FA343740897A}"/>
              </a:ext>
            </a:extLst>
          </p:cNvPr>
          <p:cNvSpPr txBox="1"/>
          <p:nvPr/>
        </p:nvSpPr>
        <p:spPr>
          <a:xfrm>
            <a:off x="373797" y="5007873"/>
            <a:ext cx="664751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90000"/>
              <a:buFont typeface="+mj-lt"/>
              <a:buAutoNum type="arabicPeriod" startAt="3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Pressure control system: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regulates pressure during testing.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1241D2-795F-A3EA-50D1-EEA12196B49D}"/>
              </a:ext>
            </a:extLst>
          </p:cNvPr>
          <p:cNvSpPr txBox="1"/>
          <p:nvPr/>
        </p:nvSpPr>
        <p:spPr>
          <a:xfrm>
            <a:off x="374343" y="5270980"/>
            <a:ext cx="664751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90000"/>
              <a:buFont typeface="+mj-lt"/>
              <a:buAutoNum type="arabicPeriod" startAt="4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Piezo gauge sensor: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measures applied pressure to the membrane.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EA04E5C-57E3-5C46-6888-BB23FB6F68D4}"/>
              </a:ext>
            </a:extLst>
          </p:cNvPr>
          <p:cNvSpPr txBox="1"/>
          <p:nvPr/>
        </p:nvSpPr>
        <p:spPr>
          <a:xfrm>
            <a:off x="367047" y="5783068"/>
            <a:ext cx="664751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90000"/>
              <a:buFont typeface="+mj-lt"/>
              <a:buAutoNum type="arabicPeriod" startAt="5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PT100s: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measure membrane and system components temperature.</a:t>
            </a:r>
          </a:p>
        </p:txBody>
      </p:sp>
    </p:spTree>
    <p:extLst>
      <p:ext uri="{BB962C8B-B14F-4D97-AF65-F5344CB8AC3E}">
        <p14:creationId xmlns:p14="http://schemas.microsoft.com/office/powerpoint/2010/main" val="388753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repeatCount="3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000"/>
                            </p:stCondLst>
                            <p:childTnLst>
                              <p:par>
                                <p:cTn id="10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8" grpId="0"/>
      <p:bldP spid="31" grpId="0" animBg="1"/>
      <p:bldP spid="6" grpId="0" animBg="1"/>
      <p:bldP spid="8" grpId="0" animBg="1"/>
      <p:bldP spid="39" grpId="0" animBg="1"/>
      <p:bldP spid="63" grpId="0" animBg="1"/>
      <p:bldP spid="64" grpId="0"/>
      <p:bldP spid="65" grpId="0"/>
      <p:bldP spid="68" grpId="0"/>
      <p:bldP spid="91" grpId="0"/>
      <p:bldP spid="92" grpId="0"/>
      <p:bldP spid="101" grpId="0" animBg="1"/>
      <p:bldP spid="123" grpId="0" animBg="1"/>
      <p:bldP spid="29" grpId="0"/>
      <p:bldP spid="30" grpId="0"/>
      <p:bldP spid="32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73">
            <a:extLst>
              <a:ext uri="{FF2B5EF4-FFF2-40B4-BE49-F238E27FC236}">
                <a16:creationId xmlns:a16="http://schemas.microsoft.com/office/drawing/2014/main" id="{90AF4E30-8D60-6E0B-5B98-91E28213DB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066" r="32865"/>
          <a:stretch/>
        </p:blipFill>
        <p:spPr>
          <a:xfrm>
            <a:off x="4127842" y="1506010"/>
            <a:ext cx="4001921" cy="43920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FB0D3091-FBDB-59D9-4517-317A2A609B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934"/>
          <a:stretch/>
        </p:blipFill>
        <p:spPr>
          <a:xfrm>
            <a:off x="8149265" y="1506010"/>
            <a:ext cx="3884159" cy="4392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2A8BD220-A362-ACBD-112F-F835FA6B00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6934"/>
          <a:stretch/>
        </p:blipFill>
        <p:spPr>
          <a:xfrm>
            <a:off x="222248" y="1506010"/>
            <a:ext cx="3884161" cy="4392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96FD7F-6F70-DCB6-9833-4B999C98AF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FC373B-DDCC-92E1-D0C9-68061A91C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Valentina Giovinco (TE-VSC/DLM) | </a:t>
            </a:r>
            <a:r>
              <a:rPr lang="en-GB" sz="900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79B6F1-02D9-AF8E-0744-D31E0343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FE623B0-711F-345B-6656-7DBD261A4302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Bulge test setup</a:t>
            </a:r>
            <a:br>
              <a:rPr lang="en-GB" dirty="0"/>
            </a:br>
            <a:r>
              <a:rPr lang="en-GB" sz="2400" b="0" dirty="0"/>
              <a:t>Three temperature configurations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018216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8902C8B7-A418-4AF7-0F71-36FDDE5D79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39"/>
          <a:stretch/>
        </p:blipFill>
        <p:spPr>
          <a:xfrm>
            <a:off x="4018055" y="2831780"/>
            <a:ext cx="2221363" cy="1384167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66E21FD-B23E-1E5C-CBA1-D7C3C0337A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80" t="-3700" b="-3689"/>
          <a:stretch/>
        </p:blipFill>
        <p:spPr>
          <a:xfrm>
            <a:off x="1503959" y="2829669"/>
            <a:ext cx="2187532" cy="1380251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A43309-0E33-D614-A8A7-98772EC89D2E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Bulge test setup</a:t>
            </a:r>
            <a:br>
              <a:rPr lang="en-GB" dirty="0"/>
            </a:br>
            <a:r>
              <a:rPr lang="en-GB" sz="2400" b="0" dirty="0"/>
              <a:t>Sample mounting</a:t>
            </a:r>
            <a:endParaRPr lang="en-GB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33996E-A132-CB22-8B57-B448C62A1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4AE809-6621-EF5F-4029-DA341AFC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sz="900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40EC61-E9E1-00CE-2843-E226A8AB5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6F3EB42-9B1F-6A39-57F6-409465355B30}"/>
              </a:ext>
            </a:extLst>
          </p:cNvPr>
          <p:cNvSpPr txBox="1">
            <a:spLocks/>
          </p:cNvSpPr>
          <p:nvPr/>
        </p:nvSpPr>
        <p:spPr>
          <a:xfrm>
            <a:off x="412775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b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5E2078-B668-B70B-B45B-4D6F7B70B0B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</a:blip>
          <a:srcRect r="1326"/>
          <a:stretch/>
        </p:blipFill>
        <p:spPr>
          <a:xfrm>
            <a:off x="7580904" y="1158927"/>
            <a:ext cx="4283031" cy="15696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334B78-4AEF-1DBB-264D-6A47C9B85C45}"/>
              </a:ext>
            </a:extLst>
          </p:cNvPr>
          <p:cNvSpPr txBox="1"/>
          <p:nvPr/>
        </p:nvSpPr>
        <p:spPr>
          <a:xfrm>
            <a:off x="367445" y="1281019"/>
            <a:ext cx="732643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Sample structure: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a freestanding membrane supported by a silicon frame. </a:t>
            </a:r>
          </a:p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Sample mounting: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bonding to a special slot created on the dedicated flange; it allows good repeatability of sample placement.</a:t>
            </a:r>
          </a:p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Sample orientation: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two different ways to mount the membrane were investigated:</a:t>
            </a:r>
          </a:p>
          <a:p>
            <a:pPr marL="742950" lvl="1" indent="-285750">
              <a:buSzPct val="90000"/>
              <a:buFontTx/>
              <a:buChar char="♦"/>
            </a:pPr>
            <a:endParaRPr lang="en-GB" sz="1600" dirty="0">
              <a:solidFill>
                <a:schemeClr val="tx2"/>
              </a:solidFill>
              <a:highlight>
                <a:srgbClr val="FFFFFF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0BCAD5-367F-8D3D-BB79-221EF62412E6}"/>
              </a:ext>
            </a:extLst>
          </p:cNvPr>
          <p:cNvSpPr txBox="1"/>
          <p:nvPr/>
        </p:nvSpPr>
        <p:spPr>
          <a:xfrm>
            <a:off x="4018055" y="2531597"/>
            <a:ext cx="2187531" cy="2699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54" b="1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POSITIVE ORIENTATION</a:t>
            </a:r>
            <a:endParaRPr lang="en-GB" sz="1154" b="1" dirty="0">
              <a:solidFill>
                <a:srgbClr val="00B050"/>
              </a:solidFill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AD504D-F065-8DB0-D8D1-9315250B2356}"/>
              </a:ext>
            </a:extLst>
          </p:cNvPr>
          <p:cNvSpPr txBox="1"/>
          <p:nvPr/>
        </p:nvSpPr>
        <p:spPr>
          <a:xfrm>
            <a:off x="1503959" y="2531597"/>
            <a:ext cx="2187532" cy="2699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54" b="1" dirty="0">
                <a:solidFill>
                  <a:srgbClr val="C0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NEGATIVE ORIENTATION</a:t>
            </a:r>
            <a:endParaRPr lang="en-GB" sz="1154" b="1" dirty="0">
              <a:solidFill>
                <a:srgbClr val="C00000"/>
              </a:solidFill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</p:txBody>
      </p:sp>
      <p:graphicFrame>
        <p:nvGraphicFramePr>
          <p:cNvPr id="14" name="Table 8">
            <a:extLst>
              <a:ext uri="{FF2B5EF4-FFF2-40B4-BE49-F238E27FC236}">
                <a16:creationId xmlns:a16="http://schemas.microsoft.com/office/drawing/2014/main" id="{5FEAC6F1-FBA9-555A-74C7-A1EDBF31E2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79675"/>
              </p:ext>
            </p:extLst>
          </p:nvPr>
        </p:nvGraphicFramePr>
        <p:xfrm>
          <a:off x="1145352" y="4325984"/>
          <a:ext cx="5446107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5645">
                  <a:extLst>
                    <a:ext uri="{9D8B030D-6E8A-4147-A177-3AD203B41FA5}">
                      <a16:colId xmlns:a16="http://schemas.microsoft.com/office/drawing/2014/main" val="2465297474"/>
                    </a:ext>
                  </a:extLst>
                </a:gridCol>
                <a:gridCol w="1420427">
                  <a:extLst>
                    <a:ext uri="{9D8B030D-6E8A-4147-A177-3AD203B41FA5}">
                      <a16:colId xmlns:a16="http://schemas.microsoft.com/office/drawing/2014/main" val="1147015831"/>
                    </a:ext>
                  </a:extLst>
                </a:gridCol>
                <a:gridCol w="1294912">
                  <a:extLst>
                    <a:ext uri="{9D8B030D-6E8A-4147-A177-3AD203B41FA5}">
                      <a16:colId xmlns:a16="http://schemas.microsoft.com/office/drawing/2014/main" val="1866115670"/>
                    </a:ext>
                  </a:extLst>
                </a:gridCol>
                <a:gridCol w="1315123">
                  <a:extLst>
                    <a:ext uri="{9D8B030D-6E8A-4147-A177-3AD203B41FA5}">
                      <a16:colId xmlns:a16="http://schemas.microsoft.com/office/drawing/2014/main" val="2822889794"/>
                    </a:ext>
                  </a:extLst>
                </a:gridCol>
              </a:tblGrid>
              <a:tr h="354328">
                <a:tc>
                  <a:txBody>
                    <a:bodyPr/>
                    <a:lstStyle/>
                    <a:p>
                      <a:r>
                        <a:rPr lang="en-GB" sz="1400" dirty="0"/>
                        <a:t>Orientation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Adhesive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Temperature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Pressure @ failure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225692"/>
                  </a:ext>
                </a:extLst>
              </a:tr>
              <a:tr h="354328">
                <a:tc>
                  <a:txBody>
                    <a:bodyPr/>
                    <a:lstStyle/>
                    <a:p>
                      <a:r>
                        <a:rPr lang="en-GB" sz="1400" b="1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Acrylic glue (instantaneous)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RT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C00000"/>
                          </a:solidFill>
                        </a:rPr>
                        <a:t>&lt; 1 bar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663638"/>
                  </a:ext>
                </a:extLst>
              </a:tr>
              <a:tr h="354328">
                <a:tc>
                  <a:txBody>
                    <a:bodyPr/>
                    <a:lstStyle/>
                    <a:p>
                      <a:r>
                        <a:rPr lang="en-GB" sz="1400" b="1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Acrylic glue  (instantaneous)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RT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~2 bars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658456"/>
                  </a:ext>
                </a:extLst>
              </a:tr>
            </a:tbl>
          </a:graphicData>
        </a:graphic>
      </p:graphicFrame>
      <p:pic>
        <p:nvPicPr>
          <p:cNvPr id="15" name="Picture 14" descr="A circular metal object with a copper center&#10;&#10;Description automatically generated">
            <a:extLst>
              <a:ext uri="{FF2B5EF4-FFF2-40B4-BE49-F238E27FC236}">
                <a16:creationId xmlns:a16="http://schemas.microsoft.com/office/drawing/2014/main" id="{4AC860F6-2E49-E9E2-8137-6B9B48FAEBF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1" t="31196" r="5828" b="-1"/>
          <a:stretch/>
        </p:blipFill>
        <p:spPr>
          <a:xfrm>
            <a:off x="7800106" y="3043195"/>
            <a:ext cx="3844626" cy="2992896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71D6B98E-1A9F-11E4-4C95-348AB1552A19}"/>
              </a:ext>
            </a:extLst>
          </p:cNvPr>
          <p:cNvSpPr txBox="1"/>
          <p:nvPr/>
        </p:nvSpPr>
        <p:spPr>
          <a:xfrm>
            <a:off x="1145352" y="5970375"/>
            <a:ext cx="5446107" cy="3385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84400" algn="ctr">
              <a:buSzPct val="90000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Positive orientation prevents delamination phenomena.</a:t>
            </a:r>
          </a:p>
        </p:txBody>
      </p:sp>
    </p:spTree>
    <p:extLst>
      <p:ext uri="{BB962C8B-B14F-4D97-AF65-F5344CB8AC3E}">
        <p14:creationId xmlns:p14="http://schemas.microsoft.com/office/powerpoint/2010/main" val="1561832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03BF2118-0D53-FE23-3129-7A61BC612969}"/>
              </a:ext>
            </a:extLst>
          </p:cNvPr>
          <p:cNvSpPr txBox="1">
            <a:spLocks/>
          </p:cNvSpPr>
          <p:nvPr/>
        </p:nvSpPr>
        <p:spPr>
          <a:xfrm>
            <a:off x="412775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Bulge test setup</a:t>
            </a:r>
            <a:br>
              <a:rPr lang="en-GB" dirty="0"/>
            </a:br>
            <a:r>
              <a:rPr lang="en-GB" sz="2400" b="0" dirty="0"/>
              <a:t>Sample mounting</a:t>
            </a:r>
            <a:endParaRPr lang="en-GB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C98A73-C8F7-8A44-2834-AEB2808B4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5F1F96-4145-296D-E512-243149A29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937C28-3496-DD6C-ED75-8BA004DC3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 descr="A broken glass with a black border&#10;&#10;Description automatically generated">
            <a:extLst>
              <a:ext uri="{FF2B5EF4-FFF2-40B4-BE49-F238E27FC236}">
                <a16:creationId xmlns:a16="http://schemas.microsoft.com/office/drawing/2014/main" id="{74EAA594-7608-47AE-7612-6675F8129D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459" y="2118306"/>
            <a:ext cx="2742773" cy="2700000"/>
          </a:xfrm>
          <a:prstGeom prst="rect">
            <a:avLst/>
          </a:prstGeom>
        </p:spPr>
      </p:pic>
      <p:pic>
        <p:nvPicPr>
          <p:cNvPr id="7" name="Picture 6" descr="A square frame with a black border&#10;&#10;Description automatically generated">
            <a:extLst>
              <a:ext uri="{FF2B5EF4-FFF2-40B4-BE49-F238E27FC236}">
                <a16:creationId xmlns:a16="http://schemas.microsoft.com/office/drawing/2014/main" id="{54CD5EF4-3434-6587-2A8C-1450655167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89" y="2149272"/>
            <a:ext cx="2790427" cy="270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357DDD-408C-3030-7D1E-2115A6739A27}"/>
              </a:ext>
            </a:extLst>
          </p:cNvPr>
          <p:cNvSpPr txBox="1"/>
          <p:nvPr/>
        </p:nvSpPr>
        <p:spPr>
          <a:xfrm>
            <a:off x="412775" y="1696323"/>
            <a:ext cx="297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cooling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4D2E59-0EB6-7084-46BE-7F278E1E13C7}"/>
              </a:ext>
            </a:extLst>
          </p:cNvPr>
          <p:cNvSpPr txBox="1"/>
          <p:nvPr/>
        </p:nvSpPr>
        <p:spPr>
          <a:xfrm>
            <a:off x="3569035" y="1686072"/>
            <a:ext cx="2925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cooling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2402AC-8162-799D-EABF-90366D5B3FE1}"/>
              </a:ext>
            </a:extLst>
          </p:cNvPr>
          <p:cNvSpPr txBox="1"/>
          <p:nvPr/>
        </p:nvSpPr>
        <p:spPr>
          <a:xfrm>
            <a:off x="1959300" y="5547881"/>
            <a:ext cx="2988832" cy="492443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Inspection performed by </a:t>
            </a:r>
            <a:r>
              <a:rPr lang="en-US" sz="1600" b="1" dirty="0">
                <a:solidFill>
                  <a:srgbClr val="0033A0"/>
                </a:solidFill>
              </a:rPr>
              <a:t>Ignacio Santillana </a:t>
            </a:r>
            <a:r>
              <a:rPr lang="en-US" sz="1600" dirty="0">
                <a:solidFill>
                  <a:srgbClr val="0033A0"/>
                </a:solidFill>
              </a:rPr>
              <a:t>(EN-MME)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928C92-1FF9-FBB9-33E2-5121B89A0D5D}"/>
              </a:ext>
            </a:extLst>
          </p:cNvPr>
          <p:cNvSpPr txBox="1"/>
          <p:nvPr/>
        </p:nvSpPr>
        <p:spPr>
          <a:xfrm>
            <a:off x="412775" y="1301403"/>
            <a:ext cx="6081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chemeClr val="accent3"/>
                </a:solidFill>
              </a:rPr>
              <a:t>OPTICAL</a:t>
            </a:r>
            <a:r>
              <a:rPr lang="en-GB" b="1" dirty="0">
                <a:solidFill>
                  <a:schemeClr val="accent3"/>
                </a:solidFill>
              </a:rPr>
              <a:t> MICROSCOPE IMAGES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BF0950-8EE6-8A33-3F38-ABF24DC71F81}"/>
              </a:ext>
            </a:extLst>
          </p:cNvPr>
          <p:cNvSpPr txBox="1"/>
          <p:nvPr/>
        </p:nvSpPr>
        <p:spPr>
          <a:xfrm>
            <a:off x="6695370" y="1443233"/>
            <a:ext cx="534607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Membrane failure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during cooldown.</a:t>
            </a:r>
          </a:p>
          <a:p>
            <a:pPr marL="285750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Possible causes and solutions:</a:t>
            </a:r>
          </a:p>
          <a:p>
            <a:pPr marL="800100" lvl="1" indent="-342900">
              <a:buSzPct val="90000"/>
              <a:buAutoNum type="arabicPeriod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Substrate/sample thermal deformation mismatch</a:t>
            </a: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:</a:t>
            </a:r>
          </a:p>
          <a:p>
            <a:pPr marL="1257300" lvl="2" indent="-342900">
              <a:buSzPct val="90000"/>
              <a:buAutoNum type="arabicPeriod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Increase the slot size of the copper flange</a:t>
            </a:r>
          </a:p>
          <a:p>
            <a:pPr marL="1257300" lvl="2" indent="-342900">
              <a:buSzPct val="90000"/>
              <a:buAutoNum type="arabicPeriod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Change the substrate material</a:t>
            </a:r>
            <a:endParaRPr lang="en-GB" sz="1600" dirty="0">
              <a:solidFill>
                <a:schemeClr val="tx2"/>
              </a:solidFill>
              <a:highlight>
                <a:srgbClr val="FFFFFF"/>
              </a:highlight>
            </a:endParaRPr>
          </a:p>
          <a:p>
            <a:pPr marL="800100" lvl="1" indent="-342900">
              <a:buSzPct val="90000"/>
              <a:buAutoNum type="arabicPeriod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Glue degradation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at cold: </a:t>
            </a:r>
            <a:endParaRPr lang="en-GB" sz="1600" dirty="0">
              <a:solidFill>
                <a:schemeClr val="tx2"/>
              </a:solidFill>
              <a:highlight>
                <a:srgbClr val="FFFFFF"/>
              </a:highlight>
              <a:sym typeface="Wingdings" panose="05000000000000000000" pitchFamily="2" charset="2"/>
            </a:endParaRPr>
          </a:p>
          <a:p>
            <a:pPr marL="1257300" lvl="2" indent="-342900">
              <a:buSzPct val="90000"/>
              <a:buAutoNum type="arabicPeriod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Test different glues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E4C2A3-C14E-EDA3-0952-738B3E35FD2E}"/>
              </a:ext>
            </a:extLst>
          </p:cNvPr>
          <p:cNvSpPr txBox="1"/>
          <p:nvPr/>
        </p:nvSpPr>
        <p:spPr>
          <a:xfrm>
            <a:off x="2377940" y="4963797"/>
            <a:ext cx="215155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Adhesive=</a:t>
            </a:r>
            <a:r>
              <a:rPr lang="en-GB" sz="1400" dirty="0"/>
              <a:t>Araldite Rapid</a:t>
            </a:r>
          </a:p>
        </p:txBody>
      </p:sp>
    </p:spTree>
    <p:extLst>
      <p:ext uri="{BB962C8B-B14F-4D97-AF65-F5344CB8AC3E}">
        <p14:creationId xmlns:p14="http://schemas.microsoft.com/office/powerpoint/2010/main" val="2949369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03BF2118-0D53-FE23-3129-7A61BC612969}"/>
              </a:ext>
            </a:extLst>
          </p:cNvPr>
          <p:cNvSpPr txBox="1">
            <a:spLocks/>
          </p:cNvSpPr>
          <p:nvPr/>
        </p:nvSpPr>
        <p:spPr>
          <a:xfrm>
            <a:off x="412775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Bulge test setup</a:t>
            </a:r>
            <a:br>
              <a:rPr lang="en-GB" dirty="0"/>
            </a:br>
            <a:r>
              <a:rPr lang="en-GB" sz="2400" b="0" dirty="0"/>
              <a:t>Sample mounting</a:t>
            </a:r>
            <a:endParaRPr lang="en-GB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C98A73-C8F7-8A44-2834-AEB2808B4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5F1F96-4145-296D-E512-243149A29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937C28-3496-DD6C-ED75-8BA004DC3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 descr="A broken glass with a black border&#10;&#10;Description automatically generated">
            <a:extLst>
              <a:ext uri="{FF2B5EF4-FFF2-40B4-BE49-F238E27FC236}">
                <a16:creationId xmlns:a16="http://schemas.microsoft.com/office/drawing/2014/main" id="{74EAA594-7608-47AE-7612-6675F8129D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459" y="2118306"/>
            <a:ext cx="2742773" cy="2700000"/>
          </a:xfrm>
          <a:prstGeom prst="rect">
            <a:avLst/>
          </a:prstGeom>
        </p:spPr>
      </p:pic>
      <p:pic>
        <p:nvPicPr>
          <p:cNvPr id="7" name="Picture 6" descr="A square frame with a black border&#10;&#10;Description automatically generated">
            <a:extLst>
              <a:ext uri="{FF2B5EF4-FFF2-40B4-BE49-F238E27FC236}">
                <a16:creationId xmlns:a16="http://schemas.microsoft.com/office/drawing/2014/main" id="{54CD5EF4-3434-6587-2A8C-1450655167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89" y="2149272"/>
            <a:ext cx="2790427" cy="270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357DDD-408C-3030-7D1E-2115A6739A27}"/>
              </a:ext>
            </a:extLst>
          </p:cNvPr>
          <p:cNvSpPr txBox="1"/>
          <p:nvPr/>
        </p:nvSpPr>
        <p:spPr>
          <a:xfrm>
            <a:off x="412775" y="1696323"/>
            <a:ext cx="297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cooling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4D2E59-0EB6-7084-46BE-7F278E1E13C7}"/>
              </a:ext>
            </a:extLst>
          </p:cNvPr>
          <p:cNvSpPr txBox="1"/>
          <p:nvPr/>
        </p:nvSpPr>
        <p:spPr>
          <a:xfrm>
            <a:off x="3569035" y="1686072"/>
            <a:ext cx="2925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cooling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928C92-1FF9-FBB9-33E2-5121B89A0D5D}"/>
              </a:ext>
            </a:extLst>
          </p:cNvPr>
          <p:cNvSpPr txBox="1"/>
          <p:nvPr/>
        </p:nvSpPr>
        <p:spPr>
          <a:xfrm>
            <a:off x="412775" y="1301403"/>
            <a:ext cx="6081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chemeClr val="accent3"/>
                </a:solidFill>
              </a:rPr>
              <a:t>OPTICAL</a:t>
            </a:r>
            <a:r>
              <a:rPr lang="en-GB" b="1" dirty="0">
                <a:solidFill>
                  <a:schemeClr val="accent3"/>
                </a:solidFill>
              </a:rPr>
              <a:t> MICROSCOPE IMAGES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E4C2A3-C14E-EDA3-0952-738B3E35FD2E}"/>
              </a:ext>
            </a:extLst>
          </p:cNvPr>
          <p:cNvSpPr txBox="1"/>
          <p:nvPr/>
        </p:nvSpPr>
        <p:spPr>
          <a:xfrm>
            <a:off x="2377940" y="4963797"/>
            <a:ext cx="215155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Adhesive=</a:t>
            </a:r>
            <a:r>
              <a:rPr lang="en-GB" sz="1400" dirty="0"/>
              <a:t>Araldite Rapid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13B5FF7-FFF4-C15F-1C65-D9930B9C200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0993"/>
          <a:stretch/>
        </p:blipFill>
        <p:spPr>
          <a:xfrm>
            <a:off x="9509952" y="3781550"/>
            <a:ext cx="2421561" cy="184834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FB66DB4-D3C0-88A8-FA0E-ECA8D43CF8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8468"/>
          <a:stretch/>
        </p:blipFill>
        <p:spPr>
          <a:xfrm>
            <a:off x="6896781" y="3653500"/>
            <a:ext cx="2410267" cy="193447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A6BBDC9-DFE0-7A3F-3709-75BCB60270EB}"/>
              </a:ext>
            </a:extLst>
          </p:cNvPr>
          <p:cNvSpPr txBox="1"/>
          <p:nvPr/>
        </p:nvSpPr>
        <p:spPr>
          <a:xfrm>
            <a:off x="6695369" y="1443233"/>
            <a:ext cx="534607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</a:rPr>
              <a:t>Membrane failure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</a:rPr>
              <a:t>during cooldown.</a:t>
            </a:r>
          </a:p>
          <a:p>
            <a:pPr marL="285750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</a:rPr>
              <a:t>Possible causes and solutions:</a:t>
            </a:r>
          </a:p>
          <a:p>
            <a:pPr marL="800100" lvl="1" indent="-342900">
              <a:buSzPct val="90000"/>
              <a:buAutoNum type="arabicPeriod"/>
            </a:pPr>
            <a:r>
              <a:rPr lang="en-GB" sz="1600" b="1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</a:rPr>
              <a:t>Substrate/sample thermal deformation mismatch</a:t>
            </a:r>
            <a:r>
              <a:rPr lang="en-GB" sz="1600" b="1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:</a:t>
            </a:r>
          </a:p>
          <a:p>
            <a:pPr marL="1257300" lvl="2" indent="-342900">
              <a:buSzPct val="90000"/>
              <a:buAutoNum type="arabicPeriod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Increase the slot size of the copper flange</a:t>
            </a:r>
          </a:p>
          <a:p>
            <a:pPr marL="1257300" lvl="2" indent="-342900">
              <a:buSzPct val="90000"/>
              <a:buAutoNum type="arabicPeriod"/>
            </a:pPr>
            <a:r>
              <a:rPr lang="en-GB" sz="1600" b="1" dirty="0">
                <a:highlight>
                  <a:srgbClr val="FFFFFF"/>
                </a:highlight>
                <a:sym typeface="Wingdings" panose="05000000000000000000" pitchFamily="2" charset="2"/>
              </a:rPr>
              <a:t>Change the substrate material</a:t>
            </a:r>
            <a:endParaRPr lang="en-GB" sz="1600" b="1" dirty="0">
              <a:highlight>
                <a:srgbClr val="FFFFFF"/>
              </a:highlight>
            </a:endParaRPr>
          </a:p>
          <a:p>
            <a:pPr marL="800100" lvl="1" indent="-342900">
              <a:buSzPct val="90000"/>
              <a:buAutoNum type="arabicPeriod"/>
            </a:pPr>
            <a:r>
              <a:rPr lang="en-GB" sz="1600" b="1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</a:rPr>
              <a:t>Glue degradation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</a:rPr>
              <a:t>at cold: </a:t>
            </a:r>
            <a:endParaRPr lang="en-GB" sz="1600" dirty="0">
              <a:solidFill>
                <a:schemeClr val="bg2">
                  <a:lumMod val="75000"/>
                </a:schemeClr>
              </a:solidFill>
              <a:highlight>
                <a:srgbClr val="FFFFFF"/>
              </a:highlight>
              <a:sym typeface="Wingdings" panose="05000000000000000000" pitchFamily="2" charset="2"/>
            </a:endParaRPr>
          </a:p>
          <a:p>
            <a:pPr marL="1257300" lvl="2" indent="-342900">
              <a:buSzPct val="90000"/>
              <a:buAutoNum type="arabicPeriod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Test different glues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98C13E3-86B0-7FC4-6A05-0E29A0EDBB44}"/>
              </a:ext>
            </a:extLst>
          </p:cNvPr>
          <p:cNvSpPr txBox="1"/>
          <p:nvPr/>
        </p:nvSpPr>
        <p:spPr>
          <a:xfrm>
            <a:off x="8612191" y="3609611"/>
            <a:ext cx="205513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INVAR</a:t>
            </a:r>
            <a:r>
              <a:rPr lang="fr-CH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disc (t=2 mm)</a:t>
            </a:r>
            <a:endParaRPr lang="en-GB" sz="14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1A82FC9-82E7-D85A-3836-D54E226B9B8A}"/>
              </a:ext>
            </a:extLst>
          </p:cNvPr>
          <p:cNvSpPr txBox="1"/>
          <p:nvPr/>
        </p:nvSpPr>
        <p:spPr>
          <a:xfrm>
            <a:off x="8618404" y="3848950"/>
            <a:ext cx="205513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rgbClr val="FFB500"/>
                </a:solidFill>
              </a:rPr>
              <a:t>COPPER</a:t>
            </a:r>
            <a:r>
              <a:rPr lang="en-US" sz="1400" dirty="0">
                <a:solidFill>
                  <a:srgbClr val="FFB500"/>
                </a:solidFill>
              </a:rPr>
              <a:t> flange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ACB9D4-A1A0-B872-7832-4C410249A7EF}"/>
              </a:ext>
            </a:extLst>
          </p:cNvPr>
          <p:cNvSpPr txBox="1"/>
          <p:nvPr/>
        </p:nvSpPr>
        <p:spPr>
          <a:xfrm>
            <a:off x="7812632" y="5736142"/>
            <a:ext cx="2988832" cy="492443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Brazing performed by </a:t>
            </a:r>
            <a:r>
              <a:rPr lang="en-US" sz="1600" b="1" dirty="0">
                <a:solidFill>
                  <a:srgbClr val="0033A0"/>
                </a:solidFill>
              </a:rPr>
              <a:t>Alexandre </a:t>
            </a:r>
            <a:r>
              <a:rPr lang="en-US" sz="1600" b="1" dirty="0" err="1">
                <a:solidFill>
                  <a:srgbClr val="0033A0"/>
                </a:solidFill>
              </a:rPr>
              <a:t>Gerardin</a:t>
            </a:r>
            <a:r>
              <a:rPr lang="en-US" sz="1600" b="1" dirty="0">
                <a:solidFill>
                  <a:srgbClr val="0033A0"/>
                </a:solidFill>
              </a:rPr>
              <a:t> </a:t>
            </a:r>
            <a:r>
              <a:rPr lang="en-US" sz="1600" dirty="0">
                <a:solidFill>
                  <a:srgbClr val="0033A0"/>
                </a:solidFill>
              </a:rPr>
              <a:t>(EN-MME)</a:t>
            </a:r>
          </a:p>
        </p:txBody>
      </p:sp>
    </p:spTree>
    <p:extLst>
      <p:ext uri="{BB962C8B-B14F-4D97-AF65-F5344CB8AC3E}">
        <p14:creationId xmlns:p14="http://schemas.microsoft.com/office/powerpoint/2010/main" val="2067911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43309-0E33-D614-A8A7-98772EC89D2E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Bulge test setup</a:t>
            </a:r>
            <a:br>
              <a:rPr lang="en-GB" dirty="0"/>
            </a:br>
            <a:r>
              <a:rPr lang="en-GB" sz="2400" b="0" dirty="0"/>
              <a:t>Sample mounting</a:t>
            </a:r>
            <a:endParaRPr lang="en-GB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33996E-A132-CB22-8B57-B448C62A1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4AE809-6621-EF5F-4029-DA341AFC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sz="900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40EC61-E9E1-00CE-2843-E226A8AB5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6F3EB42-9B1F-6A39-57F6-409465355B30}"/>
              </a:ext>
            </a:extLst>
          </p:cNvPr>
          <p:cNvSpPr txBox="1">
            <a:spLocks/>
          </p:cNvSpPr>
          <p:nvPr/>
        </p:nvSpPr>
        <p:spPr>
          <a:xfrm>
            <a:off x="412775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b="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C971B36-6F1F-8745-D226-E6422C82F1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91" t="51701" r="91" b="12226"/>
          <a:stretch/>
        </p:blipFill>
        <p:spPr>
          <a:xfrm>
            <a:off x="4043109" y="3563178"/>
            <a:ext cx="4528581" cy="126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9B60192-10E9-6FB1-3B02-288C45CC36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798" t="9463" r="202" b="52532"/>
          <a:stretch/>
        </p:blipFill>
        <p:spPr>
          <a:xfrm>
            <a:off x="2769385" y="3561184"/>
            <a:ext cx="2149170" cy="126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F5813AF-BF72-5A72-B8C5-E3AE4F704F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t="9320" r="50000" b="52532"/>
          <a:stretch/>
        </p:blipFill>
        <p:spPr>
          <a:xfrm>
            <a:off x="412775" y="3575023"/>
            <a:ext cx="2141092" cy="12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F843001-22FC-3C6C-CA32-442CBD6AA8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91" t="89688" r="91" b="831"/>
          <a:stretch/>
        </p:blipFill>
        <p:spPr>
          <a:xfrm>
            <a:off x="1212953" y="5292813"/>
            <a:ext cx="5795514" cy="423811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F4B67F91-E5A3-D823-9DD1-D052002D97AF}"/>
              </a:ext>
            </a:extLst>
          </p:cNvPr>
          <p:cNvSpPr/>
          <p:nvPr/>
        </p:nvSpPr>
        <p:spPr>
          <a:xfrm>
            <a:off x="5195465" y="4880085"/>
            <a:ext cx="2591963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80000" lvl="0" indent="-180000" algn="just" defTabSz="3723288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Thermal efficiency </a:t>
            </a:r>
            <a:r>
              <a:rPr lang="en-GB" sz="1200" b="1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✓</a:t>
            </a:r>
          </a:p>
          <a:p>
            <a:pPr marL="180000" lvl="0" indent="-180000" algn="just" defTabSz="3723288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Sample-flange contraction </a:t>
            </a:r>
            <a:r>
              <a:rPr lang="en-GB" sz="1200" b="1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✓</a:t>
            </a:r>
            <a:endParaRPr lang="en-GB" sz="1200" b="1" i="1" kern="0" dirty="0">
              <a:solidFill>
                <a:prstClr val="black"/>
              </a:solidFill>
              <a:uFill>
                <a:solidFill>
                  <a:srgbClr val="FF0000"/>
                </a:solidFill>
              </a:uFill>
              <a:latin typeface="Abadi Extra Light" panose="020B0204020104020204" pitchFamily="34" charset="0"/>
              <a:sym typeface="Wingdings" panose="05000000000000000000" pitchFamily="2" charset="2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A1998E4-82AD-33AD-70B1-48BDF790D6B2}"/>
              </a:ext>
            </a:extLst>
          </p:cNvPr>
          <p:cNvSpPr/>
          <p:nvPr/>
        </p:nvSpPr>
        <p:spPr>
          <a:xfrm>
            <a:off x="2793681" y="4876252"/>
            <a:ext cx="2591963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80000" lvl="0" indent="-180000" algn="just" defTabSz="3723288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Thermal efficiency </a:t>
            </a:r>
            <a:r>
              <a:rPr lang="en-GB" sz="1200" b="1" i="1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latin typeface="Abadi Extra Light" panose="020B0204020104020204" pitchFamily="34" charset="0"/>
                <a:sym typeface="Wingdings" panose="05000000000000000000" pitchFamily="2" charset="2"/>
              </a:rPr>
              <a:t>X </a:t>
            </a:r>
          </a:p>
          <a:p>
            <a:pPr marL="180000" lvl="0" indent="-180000" algn="just" defTabSz="3723288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Sample-flange contraction </a:t>
            </a:r>
            <a:r>
              <a:rPr lang="en-GB" sz="1200" b="1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✓</a:t>
            </a:r>
            <a:endParaRPr lang="en-GB" sz="1200" b="1" i="1" kern="0" dirty="0">
              <a:solidFill>
                <a:prstClr val="black"/>
              </a:solidFill>
              <a:uFill>
                <a:solidFill>
                  <a:srgbClr val="FF0000"/>
                </a:solidFill>
              </a:uFill>
              <a:latin typeface="Abadi Extra Light" panose="020B0204020104020204" pitchFamily="34" charset="0"/>
              <a:sym typeface="Wingdings" panose="05000000000000000000" pitchFamily="2" charset="2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C3B5E11-5578-603D-F171-AEC77192C111}"/>
              </a:ext>
            </a:extLst>
          </p:cNvPr>
          <p:cNvSpPr/>
          <p:nvPr/>
        </p:nvSpPr>
        <p:spPr>
          <a:xfrm>
            <a:off x="388817" y="4880085"/>
            <a:ext cx="4996827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80000" lvl="0" indent="-180000" algn="just" defTabSz="3723288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Thermal efficiency </a:t>
            </a:r>
            <a:r>
              <a:rPr lang="en-GB" sz="1200" b="1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✓</a:t>
            </a:r>
          </a:p>
          <a:p>
            <a:pPr marL="180000" lvl="0" indent="-180000" algn="just" defTabSz="3723288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Sample-flange contraction </a:t>
            </a:r>
            <a:r>
              <a:rPr lang="en-GB" sz="1200" b="1" i="1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latin typeface="Abadi Extra Light" panose="020B0204020104020204" pitchFamily="34" charset="0"/>
                <a:sym typeface="Wingdings" panose="05000000000000000000" pitchFamily="2" charset="2"/>
              </a:rPr>
              <a:t>X</a:t>
            </a:r>
            <a:endParaRPr lang="en-GB" sz="1200" b="1" i="1" kern="0" dirty="0">
              <a:solidFill>
                <a:prstClr val="black"/>
              </a:solidFill>
              <a:uFill>
                <a:solidFill>
                  <a:srgbClr val="FF0000"/>
                </a:solidFill>
              </a:uFill>
              <a:latin typeface="Abadi Extra Light" panose="020B0204020104020204" pitchFamily="34" charset="0"/>
              <a:sym typeface="Wingdings" panose="05000000000000000000" pitchFamily="2" charset="2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1E1B589-C4F5-E18C-1251-9B3A17CF218B}"/>
              </a:ext>
            </a:extLst>
          </p:cNvPr>
          <p:cNvSpPr/>
          <p:nvPr/>
        </p:nvSpPr>
        <p:spPr>
          <a:xfrm>
            <a:off x="-142371" y="3235246"/>
            <a:ext cx="325138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0" lvl="0" algn="ctr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Copper flange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53BFD66-783B-9679-12DB-572DB45F3B88}"/>
              </a:ext>
            </a:extLst>
          </p:cNvPr>
          <p:cNvSpPr/>
          <p:nvPr/>
        </p:nvSpPr>
        <p:spPr>
          <a:xfrm>
            <a:off x="2289353" y="3240355"/>
            <a:ext cx="3240000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0" lvl="0" algn="ctr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Invar flange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6BC043A-FE2F-BAA0-23D9-8DBAC2DF949F}"/>
              </a:ext>
            </a:extLst>
          </p:cNvPr>
          <p:cNvSpPr/>
          <p:nvPr/>
        </p:nvSpPr>
        <p:spPr>
          <a:xfrm>
            <a:off x="4463899" y="3248123"/>
            <a:ext cx="368699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0" lvl="0" algn="ctr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Invar-copper flange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432C08D-343B-BA41-5637-CF73BB315D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1428" y="3596154"/>
            <a:ext cx="2851452" cy="257012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E54E7192-3491-1697-685E-EF8F90DEDAE1}"/>
              </a:ext>
            </a:extLst>
          </p:cNvPr>
          <p:cNvSpPr txBox="1"/>
          <p:nvPr/>
        </p:nvSpPr>
        <p:spPr>
          <a:xfrm>
            <a:off x="403200" y="1326848"/>
            <a:ext cx="815891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</a:rPr>
              <a:t>Invar-copper flange </a:t>
            </a:r>
            <a:r>
              <a:rPr lang="en-GB" sz="1600" dirty="0">
                <a:solidFill>
                  <a:schemeClr val="tx2"/>
                </a:solidFill>
              </a:rPr>
              <a:t>designed to house the sample for low and high temperature measurements:</a:t>
            </a:r>
          </a:p>
          <a:p>
            <a:pPr marL="742950" lvl="1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</a:rPr>
              <a:t>CTE</a:t>
            </a:r>
            <a:r>
              <a:rPr lang="en-GB" sz="1600" baseline="-25000" dirty="0">
                <a:solidFill>
                  <a:schemeClr val="tx2"/>
                </a:solidFill>
              </a:rPr>
              <a:t>INVAR</a:t>
            </a:r>
            <a:r>
              <a:rPr lang="en-GB" sz="1600" dirty="0">
                <a:solidFill>
                  <a:schemeClr val="tx2"/>
                </a:solidFill>
              </a:rPr>
              <a:t> ≈ </a:t>
            </a:r>
            <a:r>
              <a:rPr lang="en-GB" sz="1600" dirty="0" err="1">
                <a:solidFill>
                  <a:schemeClr val="tx2"/>
                </a:solidFill>
              </a:rPr>
              <a:t>CTE</a:t>
            </a:r>
            <a:r>
              <a:rPr lang="en-GB" sz="1600" baseline="-25000" dirty="0" err="1">
                <a:solidFill>
                  <a:schemeClr val="tx2"/>
                </a:solidFill>
              </a:rPr>
              <a:t>Si</a:t>
            </a:r>
            <a:r>
              <a:rPr lang="en-GB" sz="1600" baseline="-25000" dirty="0">
                <a:solidFill>
                  <a:schemeClr val="tx2"/>
                </a:solidFill>
              </a:rPr>
              <a:t>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 Low thermal stress on the sample during heating/cooling</a:t>
            </a:r>
          </a:p>
          <a:p>
            <a:pPr marL="742950" lvl="1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High </a:t>
            </a:r>
            <a:r>
              <a:rPr lang="en-GB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k</a:t>
            </a:r>
            <a:r>
              <a:rPr lang="en-GB" sz="1600" baseline="-25000" dirty="0" err="1">
                <a:solidFill>
                  <a:schemeClr val="tx2"/>
                </a:solidFill>
                <a:sym typeface="Wingdings" panose="05000000000000000000" pitchFamily="2" charset="2"/>
              </a:rPr>
              <a:t>Cu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 Effective heating/cooling of the sample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0924E36-257A-86BF-4041-563D4B7D2D85}"/>
              </a:ext>
            </a:extLst>
          </p:cNvPr>
          <p:cNvSpPr/>
          <p:nvPr/>
        </p:nvSpPr>
        <p:spPr>
          <a:xfrm>
            <a:off x="508000" y="2638634"/>
            <a:ext cx="742473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0" lvl="0" algn="ctr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CH" sz="1600" b="1" kern="0" dirty="0">
                <a:solidFill>
                  <a:schemeClr val="accent3"/>
                </a:solidFill>
                <a:sym typeface="Wingdings" panose="05000000000000000000" pitchFamily="2" charset="2"/>
              </a:rPr>
              <a:t>F</a:t>
            </a:r>
            <a:r>
              <a:rPr lang="en-GB" sz="1600" b="1" kern="0" dirty="0">
                <a:solidFill>
                  <a:schemeClr val="accent3"/>
                </a:solidFill>
                <a:sym typeface="Wingdings" panose="05000000000000000000" pitchFamily="2" charset="2"/>
              </a:rPr>
              <a:t>E simulation results: </a:t>
            </a:r>
            <a:r>
              <a:rPr lang="en-GB" sz="1600" b="1" kern="0" dirty="0">
                <a:solidFill>
                  <a:srgbClr val="0033A0"/>
                </a:solidFill>
                <a:sym typeface="Wingdings" panose="05000000000000000000" pitchFamily="2" charset="2"/>
              </a:rPr>
              <a:t>stationary flange temperature </a:t>
            </a:r>
            <a:r>
              <a:rPr lang="en-GB" sz="1600" b="1" kern="0" dirty="0">
                <a:solidFill>
                  <a:schemeClr val="accent3"/>
                </a:solidFill>
                <a:sym typeface="Wingdings" panose="05000000000000000000" pitchFamily="2" charset="2"/>
              </a:rPr>
              <a:t>reached after the copper cylinder is fully in contact with liquid N</a:t>
            </a:r>
            <a:r>
              <a:rPr lang="en-GB" sz="1600" b="1" kern="0" baseline="-25000" dirty="0">
                <a:solidFill>
                  <a:schemeClr val="accent3"/>
                </a:solidFill>
                <a:sym typeface="Wingdings" panose="05000000000000000000" pitchFamily="2" charset="2"/>
              </a:rPr>
              <a:t>2</a:t>
            </a:r>
            <a:r>
              <a:rPr lang="en-GB" sz="1600" b="1" kern="0" dirty="0">
                <a:solidFill>
                  <a:schemeClr val="accent3"/>
                </a:solidFill>
                <a:sym typeface="Wingdings" panose="05000000000000000000" pitchFamily="2" charset="2"/>
              </a:rPr>
              <a:t> (=77K)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EFDDAB-1D91-1C1C-1154-220C4F52FDFE}"/>
              </a:ext>
            </a:extLst>
          </p:cNvPr>
          <p:cNvSpPr txBox="1"/>
          <p:nvPr/>
        </p:nvSpPr>
        <p:spPr>
          <a:xfrm>
            <a:off x="1995924" y="5750088"/>
            <a:ext cx="1554097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E</a:t>
            </a:r>
            <a:r>
              <a:rPr lang="fr-CH" sz="1200" baseline="-25000" dirty="0">
                <a:solidFill>
                  <a:schemeClr val="tx2"/>
                </a:solidFill>
              </a:rPr>
              <a:t>Cu </a:t>
            </a:r>
            <a:r>
              <a:rPr lang="fr-CH" sz="1200" dirty="0">
                <a:solidFill>
                  <a:schemeClr val="tx2"/>
                </a:solidFill>
              </a:rPr>
              <a:t>=130 GPa</a:t>
            </a:r>
          </a:p>
          <a:p>
            <a:pPr algn="ctr"/>
            <a:r>
              <a:rPr lang="fr-CH" sz="1200" dirty="0">
                <a:solidFill>
                  <a:schemeClr val="tx2"/>
                </a:solidFill>
              </a:rPr>
              <a:t>k</a:t>
            </a:r>
            <a:r>
              <a:rPr lang="fr-CH" sz="1200" baseline="-25000" dirty="0">
                <a:solidFill>
                  <a:schemeClr val="tx2"/>
                </a:solidFill>
              </a:rPr>
              <a:t>Cu </a:t>
            </a:r>
            <a:r>
              <a:rPr lang="fr-CH" sz="1200" dirty="0">
                <a:solidFill>
                  <a:schemeClr val="tx2"/>
                </a:solidFill>
              </a:rPr>
              <a:t>=400 W m</a:t>
            </a:r>
            <a:r>
              <a:rPr lang="fr-CH" sz="1200" baseline="30000" dirty="0">
                <a:solidFill>
                  <a:schemeClr val="tx2"/>
                </a:solidFill>
              </a:rPr>
              <a:t>-1 </a:t>
            </a:r>
            <a:r>
              <a:rPr lang="fr-CH" sz="1200" dirty="0">
                <a:solidFill>
                  <a:schemeClr val="tx2"/>
                </a:solidFill>
              </a:rPr>
              <a:t>K</a:t>
            </a:r>
            <a:r>
              <a:rPr lang="fr-CH" sz="1200" baseline="30000" dirty="0">
                <a:solidFill>
                  <a:schemeClr val="tx2"/>
                </a:solidFill>
              </a:rPr>
              <a:t>-1</a:t>
            </a:r>
          </a:p>
          <a:p>
            <a:pPr algn="ctr"/>
            <a:r>
              <a:rPr lang="en-GB" sz="1200" dirty="0">
                <a:solidFill>
                  <a:schemeClr val="tx2"/>
                </a:solidFill>
              </a:rPr>
              <a:t>CTE</a:t>
            </a:r>
            <a:r>
              <a:rPr lang="fr-CH" sz="1200" baseline="-25000" dirty="0">
                <a:solidFill>
                  <a:schemeClr val="tx2"/>
                </a:solidFill>
              </a:rPr>
              <a:t>Cu</a:t>
            </a:r>
            <a:r>
              <a:rPr lang="en-GB" sz="1200" dirty="0">
                <a:solidFill>
                  <a:schemeClr val="tx2"/>
                </a:solidFill>
              </a:rPr>
              <a:t>=16 ppm °C</a:t>
            </a:r>
            <a:r>
              <a:rPr lang="fr-CH" sz="1200" baseline="30000" dirty="0">
                <a:solidFill>
                  <a:schemeClr val="tx2"/>
                </a:solidFill>
              </a:rPr>
              <a:t>-1</a:t>
            </a:r>
            <a:endParaRPr lang="fr-CH" sz="1200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565460-B311-8219-4C9D-9D3AF5F47C04}"/>
              </a:ext>
            </a:extLst>
          </p:cNvPr>
          <p:cNvSpPr txBox="1"/>
          <p:nvPr/>
        </p:nvSpPr>
        <p:spPr>
          <a:xfrm>
            <a:off x="4413832" y="5757925"/>
            <a:ext cx="1554097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E</a:t>
            </a:r>
            <a:r>
              <a:rPr lang="fr-CH" sz="1200" baseline="-25000" dirty="0">
                <a:solidFill>
                  <a:schemeClr val="tx2"/>
                </a:solidFill>
              </a:rPr>
              <a:t>INVAR</a:t>
            </a:r>
            <a:r>
              <a:rPr lang="fr-CH" sz="1200" dirty="0">
                <a:solidFill>
                  <a:schemeClr val="tx2"/>
                </a:solidFill>
              </a:rPr>
              <a:t>=140 GPa</a:t>
            </a:r>
          </a:p>
          <a:p>
            <a:pPr algn="ctr"/>
            <a:r>
              <a:rPr lang="fr-CH" sz="1200" dirty="0">
                <a:solidFill>
                  <a:schemeClr val="tx2"/>
                </a:solidFill>
              </a:rPr>
              <a:t>k</a:t>
            </a:r>
            <a:r>
              <a:rPr lang="fr-CH" sz="1200" baseline="-25000" dirty="0">
                <a:solidFill>
                  <a:schemeClr val="tx2"/>
                </a:solidFill>
              </a:rPr>
              <a:t>INVAR</a:t>
            </a:r>
            <a:r>
              <a:rPr lang="fr-CH" sz="1200" dirty="0">
                <a:solidFill>
                  <a:schemeClr val="tx2"/>
                </a:solidFill>
              </a:rPr>
              <a:t>=15 W m</a:t>
            </a:r>
            <a:r>
              <a:rPr lang="fr-CH" sz="1200" baseline="30000" dirty="0">
                <a:solidFill>
                  <a:schemeClr val="tx2"/>
                </a:solidFill>
              </a:rPr>
              <a:t>-1 </a:t>
            </a:r>
            <a:r>
              <a:rPr lang="fr-CH" sz="1200" dirty="0">
                <a:solidFill>
                  <a:schemeClr val="tx2"/>
                </a:solidFill>
              </a:rPr>
              <a:t>K</a:t>
            </a:r>
            <a:r>
              <a:rPr lang="fr-CH" sz="1200" baseline="30000" dirty="0">
                <a:solidFill>
                  <a:schemeClr val="tx2"/>
                </a:solidFill>
              </a:rPr>
              <a:t>-1</a:t>
            </a:r>
          </a:p>
          <a:p>
            <a:pPr algn="ctr"/>
            <a:r>
              <a:rPr lang="en-GB" sz="1200" dirty="0">
                <a:solidFill>
                  <a:schemeClr val="tx2"/>
                </a:solidFill>
              </a:rPr>
              <a:t>CTE</a:t>
            </a:r>
            <a:r>
              <a:rPr lang="fr-CH" sz="1200" baseline="-25000" dirty="0">
                <a:solidFill>
                  <a:schemeClr val="tx2"/>
                </a:solidFill>
              </a:rPr>
              <a:t>INVAR</a:t>
            </a:r>
            <a:r>
              <a:rPr lang="en-GB" sz="1200" dirty="0">
                <a:solidFill>
                  <a:schemeClr val="tx2"/>
                </a:solidFill>
              </a:rPr>
              <a:t>=2.5 ppm °C</a:t>
            </a:r>
            <a:r>
              <a:rPr lang="fr-CH" sz="1200" baseline="30000" dirty="0">
                <a:solidFill>
                  <a:schemeClr val="tx2"/>
                </a:solidFill>
              </a:rPr>
              <a:t>-1</a:t>
            </a:r>
            <a:endParaRPr lang="fr-CH" sz="1200" dirty="0">
              <a:solidFill>
                <a:schemeClr val="tx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CFA2D2-A1E3-E9C1-331F-6000C64931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4632" y="1020380"/>
            <a:ext cx="2851453" cy="252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5747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601C4-C3E0-43F8-7C8D-5D059A980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Bulge test</a:t>
            </a:r>
            <a:br>
              <a:rPr lang="en-US" dirty="0"/>
            </a:br>
            <a:r>
              <a:rPr lang="en-US" sz="2400" b="0" dirty="0"/>
              <a:t>Adhesives for different temperature tests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F67DEC-9888-239C-F9DB-2120AFAAC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7DBA0C-A31D-9050-E7C5-A51519750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56045D-C16B-AA79-C67F-8A03211F5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BB513B-BAD8-21F3-4E3B-D190A272F8E0}"/>
              </a:ext>
            </a:extLst>
          </p:cNvPr>
          <p:cNvSpPr txBox="1"/>
          <p:nvPr/>
        </p:nvSpPr>
        <p:spPr>
          <a:xfrm>
            <a:off x="367445" y="1319119"/>
            <a:ext cx="1116891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Sample/substrate adhesion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depends on:</a:t>
            </a:r>
          </a:p>
          <a:p>
            <a:pPr lvl="1">
              <a:buSzPct val="90000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1. Substrate properties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 </a:t>
            </a:r>
            <a:r>
              <a:rPr lang="en-GB" sz="1600" b="1" dirty="0">
                <a:solidFill>
                  <a:schemeClr val="accent3"/>
                </a:solidFill>
                <a:highlight>
                  <a:srgbClr val="FFFFFF"/>
                </a:highlight>
              </a:rPr>
              <a:t>SURFACE ENERGY TEST</a:t>
            </a:r>
          </a:p>
          <a:p>
            <a:pPr marL="1200150" lvl="2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The higher the surface energy, the better the adhesion properties of the substrate</a:t>
            </a:r>
          </a:p>
          <a:p>
            <a:pPr marL="1200150" lvl="2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Different materials/preparation surfaces have been tested</a:t>
            </a:r>
          </a:p>
          <a:p>
            <a:pPr marL="1200150" lvl="2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Disperse and polar components have been determined for each surface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similar components means better adhesion</a:t>
            </a:r>
            <a:endParaRPr lang="en-GB" sz="1600" dirty="0">
              <a:solidFill>
                <a:schemeClr val="tx2"/>
              </a:solidFill>
              <a:highlight>
                <a:srgbClr val="FFFFFF"/>
              </a:highlight>
            </a:endParaRPr>
          </a:p>
          <a:p>
            <a:pPr marL="1200150" lvl="2" indent="-285750">
              <a:buSzPct val="90000"/>
              <a:buFontTx/>
              <a:buChar char="♦"/>
            </a:pPr>
            <a:endParaRPr lang="en-GB" sz="1600" u="sng" dirty="0">
              <a:solidFill>
                <a:schemeClr val="tx2"/>
              </a:solidFill>
              <a:highlight>
                <a:srgbClr val="FFFFFF"/>
              </a:highlight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A40301D-C1BD-F428-0A68-B93B92554F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483"/>
          <a:stretch/>
        </p:blipFill>
        <p:spPr>
          <a:xfrm>
            <a:off x="5459311" y="3270886"/>
            <a:ext cx="2928555" cy="2772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75CB316-5E05-1FB8-9F24-02376B7C51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21"/>
          <a:stretch/>
        </p:blipFill>
        <p:spPr>
          <a:xfrm>
            <a:off x="8597657" y="3222746"/>
            <a:ext cx="3286393" cy="27720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264B8BBB-BA21-0DB6-EE24-D985AE8E4E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9683" y="3124862"/>
            <a:ext cx="5049837" cy="31603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E8F849-DEB6-6402-87B5-AE7004166CD4}"/>
              </a:ext>
            </a:extLst>
          </p:cNvPr>
          <p:cNvSpPr txBox="1"/>
          <p:nvPr/>
        </p:nvSpPr>
        <p:spPr>
          <a:xfrm>
            <a:off x="627121" y="3028582"/>
            <a:ext cx="450097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SP</a:t>
            </a:r>
            <a:r>
              <a:rPr lang="en-US" sz="1100" dirty="0"/>
              <a:t>: </a:t>
            </a:r>
            <a:r>
              <a:rPr lang="en-US" sz="1100" dirty="0">
                <a:solidFill>
                  <a:schemeClr val="tx2"/>
                </a:solidFill>
              </a:rPr>
              <a:t>sand paper    </a:t>
            </a:r>
            <a:r>
              <a:rPr lang="en-US" sz="1100" b="1" dirty="0"/>
              <a:t>P</a:t>
            </a:r>
            <a:r>
              <a:rPr lang="en-US" sz="1100" dirty="0"/>
              <a:t>: </a:t>
            </a:r>
            <a:r>
              <a:rPr lang="en-US" sz="1100" dirty="0">
                <a:solidFill>
                  <a:schemeClr val="tx2"/>
                </a:solidFill>
              </a:rPr>
              <a:t>plasma cleaning    </a:t>
            </a:r>
            <a:r>
              <a:rPr lang="en-US" sz="1100" b="1" dirty="0"/>
              <a:t>O</a:t>
            </a:r>
            <a:r>
              <a:rPr lang="en-US" sz="1100" dirty="0"/>
              <a:t>: </a:t>
            </a:r>
            <a:r>
              <a:rPr lang="en-US" sz="1100" dirty="0">
                <a:solidFill>
                  <a:schemeClr val="tx2"/>
                </a:solidFill>
              </a:rPr>
              <a:t>oxidized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52D070F-39F1-4527-F6BC-235A001B0FCE}"/>
              </a:ext>
            </a:extLst>
          </p:cNvPr>
          <p:cNvSpPr/>
          <p:nvPr/>
        </p:nvSpPr>
        <p:spPr>
          <a:xfrm>
            <a:off x="718892" y="4392746"/>
            <a:ext cx="216000" cy="216000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1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9EFEECD-7F10-8B5A-C1EE-5277FFC45E80}"/>
              </a:ext>
            </a:extLst>
          </p:cNvPr>
          <p:cNvSpPr/>
          <p:nvPr/>
        </p:nvSpPr>
        <p:spPr>
          <a:xfrm>
            <a:off x="7993915" y="3319026"/>
            <a:ext cx="216000" cy="216000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1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7CADF78-8BE0-80C8-A858-17D6222E9CEF}"/>
              </a:ext>
            </a:extLst>
          </p:cNvPr>
          <p:cNvSpPr/>
          <p:nvPr/>
        </p:nvSpPr>
        <p:spPr>
          <a:xfrm>
            <a:off x="11367352" y="3319026"/>
            <a:ext cx="216000" cy="216000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2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0127F65-253F-D188-7FDA-0900D7318D3F}"/>
              </a:ext>
            </a:extLst>
          </p:cNvPr>
          <p:cNvSpPr/>
          <p:nvPr/>
        </p:nvSpPr>
        <p:spPr>
          <a:xfrm>
            <a:off x="1467384" y="3695386"/>
            <a:ext cx="216000" cy="216000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2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6C6D53-2E09-C782-895E-B052E22E45EE}"/>
              </a:ext>
            </a:extLst>
          </p:cNvPr>
          <p:cNvSpPr txBox="1"/>
          <p:nvPr/>
        </p:nvSpPr>
        <p:spPr>
          <a:xfrm>
            <a:off x="8664697" y="758734"/>
            <a:ext cx="3061555" cy="73866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Tests performed by </a:t>
            </a:r>
            <a:r>
              <a:rPr lang="en-US" sz="1600" b="1" dirty="0">
                <a:solidFill>
                  <a:srgbClr val="0033A0"/>
                </a:solidFill>
              </a:rPr>
              <a:t>Vincent Schenk </a:t>
            </a:r>
            <a:r>
              <a:rPr lang="en-US" sz="1600" dirty="0">
                <a:solidFill>
                  <a:srgbClr val="0033A0"/>
                </a:solidFill>
              </a:rPr>
              <a:t>and </a:t>
            </a:r>
            <a:r>
              <a:rPr lang="en-US" sz="1600" b="1" dirty="0">
                <a:solidFill>
                  <a:srgbClr val="0033A0"/>
                </a:solidFill>
              </a:rPr>
              <a:t>Sebastien Clement </a:t>
            </a:r>
            <a:r>
              <a:rPr lang="en-US" sz="1600" dirty="0">
                <a:solidFill>
                  <a:srgbClr val="0033A0"/>
                </a:solidFill>
              </a:rPr>
              <a:t>(TE-MSC)</a:t>
            </a:r>
          </a:p>
        </p:txBody>
      </p:sp>
    </p:spTree>
    <p:extLst>
      <p:ext uri="{BB962C8B-B14F-4D97-AF65-F5344CB8AC3E}">
        <p14:creationId xmlns:p14="http://schemas.microsoft.com/office/powerpoint/2010/main" val="245802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601C4-C3E0-43F8-7C8D-5D059A980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Bulge test</a:t>
            </a:r>
            <a:br>
              <a:rPr lang="en-US" dirty="0"/>
            </a:br>
            <a:r>
              <a:rPr lang="en-US" sz="2400" b="0" dirty="0"/>
              <a:t>Adhesives for different temperature tests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F67DEC-9888-239C-F9DB-2120AFAAC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7DBA0C-A31D-9050-E7C5-A51519750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56045D-C16B-AA79-C67F-8A03211F5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11" name="Table 8">
            <a:extLst>
              <a:ext uri="{FF2B5EF4-FFF2-40B4-BE49-F238E27FC236}">
                <a16:creationId xmlns:a16="http://schemas.microsoft.com/office/drawing/2014/main" id="{BC782523-E73B-4654-9673-310BBEBF4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236583"/>
              </p:ext>
            </p:extLst>
          </p:nvPr>
        </p:nvGraphicFramePr>
        <p:xfrm>
          <a:off x="1736118" y="3263017"/>
          <a:ext cx="703986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4084">
                  <a:extLst>
                    <a:ext uri="{9D8B030D-6E8A-4147-A177-3AD203B41FA5}">
                      <a16:colId xmlns:a16="http://schemas.microsoft.com/office/drawing/2014/main" val="1147015831"/>
                    </a:ext>
                  </a:extLst>
                </a:gridCol>
                <a:gridCol w="1345782">
                  <a:extLst>
                    <a:ext uri="{9D8B030D-6E8A-4147-A177-3AD203B41FA5}">
                      <a16:colId xmlns:a16="http://schemas.microsoft.com/office/drawing/2014/main" val="315056048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87853395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406949349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040145734"/>
                    </a:ext>
                  </a:extLst>
                </a:gridCol>
              </a:tblGrid>
              <a:tr h="224982">
                <a:tc rowSpan="2"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Epoxy bi-component adhesives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bg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Cure </a:t>
                      </a:r>
                      <a:endParaRPr lang="en-GB" sz="1400" dirty="0">
                        <a:solidFill>
                          <a:schemeClr val="bg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solidFill>
                            <a:schemeClr val="bg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Pressure @ </a:t>
                      </a:r>
                      <a:r>
                        <a:rPr lang="fr-CH" sz="1400" dirty="0" err="1">
                          <a:solidFill>
                            <a:schemeClr val="bg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failure</a:t>
                      </a:r>
                      <a:endParaRPr lang="en-GB" sz="1400" dirty="0">
                        <a:solidFill>
                          <a:schemeClr val="bg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311615"/>
                  </a:ext>
                </a:extLst>
              </a:tr>
              <a:tr h="224982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T w="38100" cmpd="sng">
                      <a:noFill/>
                    </a:lnT>
                    <a:lnB w="381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T w="38100" cmpd="sng">
                      <a:noFill/>
                    </a:lnT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>
                          <a:solidFill>
                            <a:schemeClr val="bg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CT=77K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>
                          <a:solidFill>
                            <a:schemeClr val="bg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RT=293K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>
                          <a:solidFill>
                            <a:schemeClr val="bg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HT=420K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8225692"/>
                  </a:ext>
                </a:extLst>
              </a:tr>
              <a:tr h="137489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Araldite RAPID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2h @RT</a:t>
                      </a:r>
                      <a:endParaRPr lang="en-GB" sz="140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&lt; 1bar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i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5±1 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1.5 bar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879"/>
                  </a:ext>
                </a:extLst>
              </a:tr>
              <a:tr h="137489">
                <a:tc>
                  <a:txBody>
                    <a:bodyPr/>
                    <a:lstStyle/>
                    <a:p>
                      <a:r>
                        <a:rPr lang="fr-CH" sz="1400" b="1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Araldite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 STANDARD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24h @RT</a:t>
                      </a:r>
                      <a:endParaRPr lang="en-GB" sz="140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1.5 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5±1 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1.5 bar *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425836"/>
                  </a:ext>
                </a:extLst>
              </a:tr>
              <a:tr h="137489">
                <a:tc>
                  <a:txBody>
                    <a:bodyPr/>
                    <a:lstStyle/>
                    <a:p>
                      <a:pPr marL="0" marR="0" lvl="0" indent="0" algn="l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STYCAST 2850FT CAT27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4h @120°C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Not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tested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Not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tested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3.5 bar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8026487"/>
                  </a:ext>
                </a:extLst>
              </a:tr>
              <a:tr h="137489">
                <a:tc>
                  <a:txBody>
                    <a:bodyPr/>
                    <a:lstStyle/>
                    <a:p>
                      <a:pPr marL="0" marR="0" lvl="0" indent="0" algn="l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1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LOCTITE ABLESTIK 286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24h @RT</a:t>
                      </a:r>
                      <a:endParaRPr lang="en-GB" sz="140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Not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tested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D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Not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tested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D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broken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 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602732"/>
                  </a:ext>
                </a:extLst>
              </a:tr>
              <a:tr h="137489">
                <a:tc>
                  <a:txBody>
                    <a:bodyPr/>
                    <a:lstStyle/>
                    <a:p>
                      <a:r>
                        <a:rPr lang="fr-CH" sz="1400" b="1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3M DP190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24h @RT</a:t>
                      </a:r>
                      <a:endParaRPr lang="en-GB" sz="140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5±1 bar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5±1 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0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broken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489556"/>
                  </a:ext>
                </a:extLst>
              </a:tr>
              <a:tr h="204761">
                <a:tc>
                  <a:txBody>
                    <a:bodyPr/>
                    <a:lstStyle/>
                    <a:p>
                      <a:r>
                        <a:rPr lang="fr-CH" sz="1400" b="1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LOCTITE EA 9492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3dd @RT</a:t>
                      </a:r>
                      <a:endParaRPr lang="en-GB" sz="140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3±1 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4±1 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broken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3613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400" b="1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MG 832HT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24h @RT</a:t>
                      </a:r>
                      <a:endParaRPr lang="en-GB" sz="140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broken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3±1 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 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722301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11C23386-F54F-99E8-1B99-6EE419341664}"/>
              </a:ext>
            </a:extLst>
          </p:cNvPr>
          <p:cNvSpPr txBox="1"/>
          <p:nvPr/>
        </p:nvSpPr>
        <p:spPr>
          <a:xfrm>
            <a:off x="2872975" y="6021223"/>
            <a:ext cx="587500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CH" sz="1200" dirty="0"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*not </a:t>
            </a:r>
            <a:r>
              <a:rPr lang="en-US" sz="1200" noProof="0" dirty="0"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repeatable because of the high deformation of the membrane </a:t>
            </a:r>
            <a:r>
              <a:rPr lang="en-US" sz="1200" dirty="0"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during</a:t>
            </a:r>
            <a:r>
              <a:rPr lang="en-US" sz="1200" noProof="0" dirty="0"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heating</a:t>
            </a:r>
            <a:endParaRPr lang="en-US" noProof="0" dirty="0">
              <a:highlight>
                <a:srgbClr val="FFFFFF"/>
              </a:highlight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E96D8A83-DB19-A7D0-BD5D-49AE5F23565C}"/>
              </a:ext>
            </a:extLst>
          </p:cNvPr>
          <p:cNvSpPr/>
          <p:nvPr/>
        </p:nvSpPr>
        <p:spPr>
          <a:xfrm>
            <a:off x="2562225" y="2713667"/>
            <a:ext cx="5848349" cy="422458"/>
          </a:xfrm>
          <a:prstGeom prst="rightArrow">
            <a:avLst/>
          </a:prstGeom>
          <a:gradFill flip="none" rotWithShape="1">
            <a:gsLst>
              <a:gs pos="0">
                <a:srgbClr val="C00000"/>
              </a:gs>
              <a:gs pos="55000">
                <a:srgbClr val="FFC000"/>
              </a:gs>
              <a:gs pos="27000">
                <a:srgbClr val="FF0000"/>
              </a:gs>
              <a:gs pos="100000">
                <a:srgbClr val="92D050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ADHESIVE PERFORMANCE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146CA49-CF55-8451-3A3F-9E52D35BFD9A}"/>
              </a:ext>
            </a:extLst>
          </p:cNvPr>
          <p:cNvSpPr txBox="1"/>
          <p:nvPr/>
        </p:nvSpPr>
        <p:spPr>
          <a:xfrm>
            <a:off x="407988" y="1285515"/>
            <a:ext cx="1116891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Sample/substrate adhesion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depends on:</a:t>
            </a:r>
          </a:p>
          <a:p>
            <a:pPr lvl="1">
              <a:buSzPct val="90000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2. Adhesive properties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 </a:t>
            </a:r>
            <a:r>
              <a:rPr lang="en-GB" sz="1600" b="1" dirty="0">
                <a:solidFill>
                  <a:schemeClr val="accent3"/>
                </a:solidFill>
                <a:highlight>
                  <a:srgbClr val="FFFFFF"/>
                </a:highlight>
              </a:rPr>
              <a:t>BULGE TESTS</a:t>
            </a:r>
          </a:p>
          <a:p>
            <a:pPr marL="1200150" lvl="2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Adhesives affect the mechanical response of the membrane</a:t>
            </a:r>
          </a:p>
          <a:p>
            <a:pPr marL="1200150" lvl="2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The adhesion quality has been defined by determining the maximum pressure at membrane failure</a:t>
            </a:r>
          </a:p>
          <a:p>
            <a:pPr marL="1200150" lvl="2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Adhesives have been tested at different temperatures to evaluate high and low temperature resistance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2ACBFC-45C4-837A-DE1F-0F0965474D2C}"/>
              </a:ext>
            </a:extLst>
          </p:cNvPr>
          <p:cNvSpPr txBox="1"/>
          <p:nvPr/>
        </p:nvSpPr>
        <p:spPr>
          <a:xfrm>
            <a:off x="9459622" y="5815411"/>
            <a:ext cx="207044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1 bar≈0.5 kg/membrane</a:t>
            </a:r>
          </a:p>
          <a:p>
            <a:pPr algn="l"/>
            <a:r>
              <a:rPr lang="en-GB" sz="1400" dirty="0">
                <a:solidFill>
                  <a:schemeClr val="tx2"/>
                </a:solidFill>
              </a:rPr>
              <a:t>5 bar≈2.5 kg/membrane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853E65-BF11-508F-3694-ADD2F8C01F3E}"/>
              </a:ext>
            </a:extLst>
          </p:cNvPr>
          <p:cNvSpPr/>
          <p:nvPr/>
        </p:nvSpPr>
        <p:spPr>
          <a:xfrm>
            <a:off x="9846456" y="3206717"/>
            <a:ext cx="1080000" cy="2160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89C3A3-B92F-665E-2425-7E1C948D2130}"/>
              </a:ext>
            </a:extLst>
          </p:cNvPr>
          <p:cNvSpPr/>
          <p:nvPr/>
        </p:nvSpPr>
        <p:spPr>
          <a:xfrm>
            <a:off x="10116456" y="3476717"/>
            <a:ext cx="540000" cy="1620000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F78AD3C-5863-4B0F-DDF2-D0E667E9C57A}"/>
              </a:ext>
            </a:extLst>
          </p:cNvPr>
          <p:cNvCxnSpPr/>
          <p:nvPr/>
        </p:nvCxnSpPr>
        <p:spPr>
          <a:xfrm>
            <a:off x="11036083" y="3476717"/>
            <a:ext cx="0" cy="1620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A4E4BA6-20CD-77CA-50D5-F2D202295C44}"/>
              </a:ext>
            </a:extLst>
          </p:cNvPr>
          <p:cNvCxnSpPr>
            <a:cxnSpLocks/>
          </p:cNvCxnSpPr>
          <p:nvPr/>
        </p:nvCxnSpPr>
        <p:spPr>
          <a:xfrm>
            <a:off x="10148900" y="5466380"/>
            <a:ext cx="504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51A22A4-E006-B5C5-2F6B-2514FA57E795}"/>
              </a:ext>
            </a:extLst>
          </p:cNvPr>
          <p:cNvSpPr txBox="1"/>
          <p:nvPr/>
        </p:nvSpPr>
        <p:spPr>
          <a:xfrm>
            <a:off x="11074183" y="4177516"/>
            <a:ext cx="102645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15 mm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2C5A57-544C-6E26-35B2-C9445E5F6420}"/>
              </a:ext>
            </a:extLst>
          </p:cNvPr>
          <p:cNvSpPr txBox="1"/>
          <p:nvPr/>
        </p:nvSpPr>
        <p:spPr>
          <a:xfrm>
            <a:off x="9873229" y="5528995"/>
            <a:ext cx="102645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3 mm</a:t>
            </a:r>
          </a:p>
        </p:txBody>
      </p:sp>
    </p:spTree>
    <p:extLst>
      <p:ext uri="{BB962C8B-B14F-4D97-AF65-F5344CB8AC3E}">
        <p14:creationId xmlns:p14="http://schemas.microsoft.com/office/powerpoint/2010/main" val="214111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1E2022-A2E5-A6D3-1552-3EFE5939E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5BD93F-2692-21CD-A109-AFD264EA7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E47694-BA27-4E21-FAA1-D6008F197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72B7A068-028C-6EE8-7CEC-E76ABE744031}"/>
              </a:ext>
            </a:extLst>
          </p:cNvPr>
          <p:cNvSpPr/>
          <p:nvPr/>
        </p:nvSpPr>
        <p:spPr>
          <a:xfrm>
            <a:off x="-2886319" y="-122683"/>
            <a:ext cx="7293488" cy="7293488"/>
          </a:xfrm>
          <a:prstGeom prst="blockArc">
            <a:avLst>
              <a:gd name="adj1" fmla="val 18580666"/>
              <a:gd name="adj2" fmla="val 2418902"/>
              <a:gd name="adj3" fmla="val 253"/>
            </a:avLst>
          </a:prstGeom>
        </p:spPr>
        <p:style>
          <a:lnRef idx="1">
            <a:schemeClr val="accent1">
              <a:tint val="99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tint val="99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99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1AE4FF7-B9E4-7DD1-D2D7-9AF219B90EEF}"/>
              </a:ext>
            </a:extLst>
          </p:cNvPr>
          <p:cNvGrpSpPr/>
          <p:nvPr/>
        </p:nvGrpSpPr>
        <p:grpSpPr>
          <a:xfrm>
            <a:off x="3675059" y="1100074"/>
            <a:ext cx="5990925" cy="570477"/>
            <a:chOff x="434398" y="285347"/>
            <a:chExt cx="5795323" cy="570477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18E9219-0DFF-78AD-B1AE-235DEB525C0A}"/>
                </a:ext>
              </a:extLst>
            </p:cNvPr>
            <p:cNvSpPr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7C8ABA8-AE29-DEBA-BB69-50ED7FEA09ED}"/>
                </a:ext>
              </a:extLst>
            </p:cNvPr>
            <p:cNvSpPr txBox="1"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Introduction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0A245452-580B-D550-38A4-2CEADBA2F358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7A4D46C-A4D9-A634-71C5-0FEC7739D657}"/>
              </a:ext>
            </a:extLst>
          </p:cNvPr>
          <p:cNvGrpSpPr/>
          <p:nvPr/>
        </p:nvGrpSpPr>
        <p:grpSpPr>
          <a:xfrm>
            <a:off x="4144315" y="1955681"/>
            <a:ext cx="5990925" cy="570477"/>
            <a:chOff x="903654" y="1140954"/>
            <a:chExt cx="5326067" cy="57047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DC26C8B-7391-7CB3-7599-F7628203EC23}"/>
                </a:ext>
              </a:extLst>
            </p:cNvPr>
            <p:cNvSpPr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fillRef>
            <a:effectRef idx="2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1AB53BE-82DE-F19A-ADA5-1FD79B52DD9F}"/>
                </a:ext>
              </a:extLst>
            </p:cNvPr>
            <p:cNvSpPr txBox="1"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956E47D7-CE35-33BE-1ABA-AAA2DF71E15F}"/>
              </a:ext>
            </a:extLst>
          </p:cNvPr>
          <p:cNvSpPr/>
          <p:nvPr/>
        </p:nvSpPr>
        <p:spPr>
          <a:xfrm>
            <a:off x="3787768" y="1884371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145292"/>
              <a:satOff val="-14439"/>
              <a:lumOff val="781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F741C95-0F7B-D6EA-07A8-8122B0E367F4}"/>
              </a:ext>
            </a:extLst>
          </p:cNvPr>
          <p:cNvGrpSpPr/>
          <p:nvPr/>
        </p:nvGrpSpPr>
        <p:grpSpPr>
          <a:xfrm>
            <a:off x="4358893" y="2811289"/>
            <a:ext cx="5990925" cy="570477"/>
            <a:chOff x="1118233" y="1996562"/>
            <a:chExt cx="5111487" cy="57047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6EB2C9D-D1E2-41E0-0FDC-08AACA2145BC}"/>
                </a:ext>
              </a:extLst>
            </p:cNvPr>
            <p:cNvSpPr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fillRef>
            <a:effectRef idx="2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u="sng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C26151F-4874-B3CA-FF56-509218FC2ACA}"/>
                </a:ext>
              </a:extLst>
            </p:cNvPr>
            <p:cNvSpPr txBox="1"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SzPct val="90000"/>
                <a:buFontTx/>
                <a:buNone/>
              </a:pPr>
              <a:r>
                <a:rPr lang="en-GB" u="sng" kern="1200" dirty="0">
                  <a:solidFill>
                    <a:schemeClr val="bg1"/>
                  </a:solidFill>
                </a:rPr>
                <a:t>Si</a:t>
              </a:r>
              <a:r>
                <a:rPr lang="en-GB" u="sng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u="sng" kern="1200" dirty="0">
                  <a:solidFill>
                    <a:schemeClr val="bg1"/>
                  </a:solidFill>
                </a:rPr>
                <a:t>N</a:t>
              </a:r>
              <a:r>
                <a:rPr lang="en-GB" u="sng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u="sng" kern="1200" dirty="0">
                  <a:solidFill>
                    <a:schemeClr val="bg1"/>
                  </a:solidFill>
                </a:rPr>
                <a:t> </a:t>
              </a:r>
              <a:r>
                <a:rPr lang="en-GB" u="sng" dirty="0">
                  <a:solidFill>
                    <a:schemeClr val="bg1"/>
                  </a:solidFill>
                </a:rPr>
                <a:t>membranes</a:t>
              </a:r>
              <a:r>
                <a:rPr lang="en-GB" u="sng" kern="1200" dirty="0">
                  <a:solidFill>
                    <a:schemeClr val="bg1"/>
                  </a:solidFill>
                </a:rPr>
                <a:t> characterization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27E0F373-0728-59CD-798D-22015AA590EE}"/>
              </a:ext>
            </a:extLst>
          </p:cNvPr>
          <p:cNvSpPr/>
          <p:nvPr/>
        </p:nvSpPr>
        <p:spPr>
          <a:xfrm>
            <a:off x="4002347" y="2739979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290584"/>
              <a:satOff val="-28877"/>
              <a:lumOff val="15638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6667590-C817-DA70-98C1-5C759093D5AB}"/>
              </a:ext>
            </a:extLst>
          </p:cNvPr>
          <p:cNvGrpSpPr/>
          <p:nvPr/>
        </p:nvGrpSpPr>
        <p:grpSpPr>
          <a:xfrm>
            <a:off x="4358893" y="3666354"/>
            <a:ext cx="5990925" cy="570477"/>
            <a:chOff x="1118233" y="2851627"/>
            <a:chExt cx="5111487" cy="570477"/>
          </a:xfrm>
          <a:solidFill>
            <a:schemeClr val="bg2">
              <a:lumMod val="75000"/>
            </a:schemeClr>
          </a:solidFill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E93183D-1318-C744-C999-C8439EA552D0}"/>
                </a:ext>
              </a:extLst>
            </p:cNvPr>
            <p:cNvSpPr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fillRef>
            <a:effectRef idx="2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92451C0-4E9C-5478-E67D-82F2E8F72783}"/>
                </a:ext>
              </a:extLst>
            </p:cNvPr>
            <p:cNvSpPr txBox="1"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Potential other applications of the bulge test setup</a:t>
              </a: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57A27128-29B3-FB60-C1C5-F5952569D078}"/>
              </a:ext>
            </a:extLst>
          </p:cNvPr>
          <p:cNvSpPr/>
          <p:nvPr/>
        </p:nvSpPr>
        <p:spPr>
          <a:xfrm>
            <a:off x="4002347" y="3595045"/>
            <a:ext cx="713096" cy="713096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>
              <a:shade val="80000"/>
              <a:hueOff val="435877"/>
              <a:satOff val="-43316"/>
              <a:lumOff val="234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70006DB-8061-5F4C-16A2-FB00E5EC95F6}"/>
              </a:ext>
            </a:extLst>
          </p:cNvPr>
          <p:cNvGrpSpPr/>
          <p:nvPr/>
        </p:nvGrpSpPr>
        <p:grpSpPr>
          <a:xfrm>
            <a:off x="4144315" y="4521962"/>
            <a:ext cx="5990925" cy="570477"/>
            <a:chOff x="903654" y="3707235"/>
            <a:chExt cx="5326067" cy="570477"/>
          </a:xfrm>
          <a:solidFill>
            <a:schemeClr val="bg2">
              <a:lumMod val="75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2763BC9-962C-161F-7293-89002CDC3036}"/>
                </a:ext>
              </a:extLst>
            </p:cNvPr>
            <p:cNvSpPr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fillRef>
            <a:effectRef idx="2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10490D1-422C-055D-3194-681142B220E6}"/>
                </a:ext>
              </a:extLst>
            </p:cNvPr>
            <p:cNvSpPr txBox="1"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Potential other applications of the 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B509F467-0D09-95A3-EC27-5EE27891F383}"/>
              </a:ext>
            </a:extLst>
          </p:cNvPr>
          <p:cNvSpPr/>
          <p:nvPr/>
        </p:nvSpPr>
        <p:spPr>
          <a:xfrm>
            <a:off x="3787768" y="4450652"/>
            <a:ext cx="713096" cy="713096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>
              <a:shade val="80000"/>
              <a:hueOff val="581169"/>
              <a:satOff val="-57754"/>
              <a:lumOff val="3127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8ED039-2D09-E4FA-8A2A-2ADBD4CF906B}"/>
              </a:ext>
            </a:extLst>
          </p:cNvPr>
          <p:cNvGrpSpPr/>
          <p:nvPr/>
        </p:nvGrpSpPr>
        <p:grpSpPr>
          <a:xfrm>
            <a:off x="3675059" y="5377569"/>
            <a:ext cx="5990925" cy="570477"/>
            <a:chOff x="434398" y="4562842"/>
            <a:chExt cx="5795323" cy="570477"/>
          </a:xfrm>
          <a:solidFill>
            <a:schemeClr val="bg2">
              <a:lumMod val="75000"/>
            </a:schemeClr>
          </a:solidFill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9BAEDC2-723F-5A63-9C49-79CC6BC2A250}"/>
                </a:ext>
              </a:extLst>
            </p:cNvPr>
            <p:cNvSpPr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fillRef>
            <a:effectRef idx="2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6145B91-CB63-4278-F31C-C7446017AB7D}"/>
                </a:ext>
              </a:extLst>
            </p:cNvPr>
            <p:cNvSpPr txBox="1"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Conclusions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AF3E1FE2-8A08-E64F-1A56-F4ABACC12044}"/>
              </a:ext>
            </a:extLst>
          </p:cNvPr>
          <p:cNvSpPr/>
          <p:nvPr/>
        </p:nvSpPr>
        <p:spPr>
          <a:xfrm>
            <a:off x="3318511" y="5306260"/>
            <a:ext cx="713096" cy="713096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>
              <a:shade val="80000"/>
              <a:hueOff val="726461"/>
              <a:satOff val="-72193"/>
              <a:lumOff val="3909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7D36DAAE-1AD1-2CCE-FCA6-1F3699D1387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Summary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A277542-5D57-9CF7-A179-E57D44FE59A2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chemeClr val="accent6">
                  <a:lumMod val="20000"/>
                  <a:lumOff val="80000"/>
                </a:schemeClr>
              </a:gs>
              <a:gs pos="0">
                <a:srgbClr val="275C91"/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003B54F-A30A-46F2-0B6E-D86FF91BFE2D}"/>
              </a:ext>
            </a:extLst>
          </p:cNvPr>
          <p:cNvSpPr/>
          <p:nvPr/>
        </p:nvSpPr>
        <p:spPr>
          <a:xfrm>
            <a:off x="3787768" y="1883830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chemeClr val="accent6">
                  <a:lumMod val="20000"/>
                  <a:lumOff val="80000"/>
                </a:schemeClr>
              </a:gs>
              <a:gs pos="0">
                <a:srgbClr val="275C91"/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AFB42F6-A769-1C25-7062-CF653AC6BF61}"/>
              </a:ext>
            </a:extLst>
          </p:cNvPr>
          <p:cNvSpPr/>
          <p:nvPr/>
        </p:nvSpPr>
        <p:spPr>
          <a:xfrm>
            <a:off x="4002347" y="2736313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chemeClr val="accent6">
                  <a:lumMod val="20000"/>
                  <a:lumOff val="80000"/>
                </a:schemeClr>
              </a:gs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708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1E2022-A2E5-A6D3-1552-3EFE5939E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5BD93F-2692-21CD-A109-AFD264EA7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E47694-BA27-4E21-FAA1-D6008F197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72B7A068-028C-6EE8-7CEC-E76ABE744031}"/>
              </a:ext>
            </a:extLst>
          </p:cNvPr>
          <p:cNvSpPr/>
          <p:nvPr/>
        </p:nvSpPr>
        <p:spPr>
          <a:xfrm>
            <a:off x="-2886319" y="-122683"/>
            <a:ext cx="7293488" cy="7293488"/>
          </a:xfrm>
          <a:prstGeom prst="blockArc">
            <a:avLst>
              <a:gd name="adj1" fmla="val 18580666"/>
              <a:gd name="adj2" fmla="val 2418902"/>
              <a:gd name="adj3" fmla="val 253"/>
            </a:avLst>
          </a:prstGeom>
        </p:spPr>
        <p:style>
          <a:lnRef idx="1">
            <a:schemeClr val="accent1">
              <a:tint val="99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tint val="99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99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1AE4FF7-B9E4-7DD1-D2D7-9AF219B90EEF}"/>
              </a:ext>
            </a:extLst>
          </p:cNvPr>
          <p:cNvGrpSpPr/>
          <p:nvPr/>
        </p:nvGrpSpPr>
        <p:grpSpPr>
          <a:xfrm>
            <a:off x="3675059" y="1100074"/>
            <a:ext cx="5990925" cy="570477"/>
            <a:chOff x="434398" y="285347"/>
            <a:chExt cx="5795323" cy="570477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18E9219-0DFF-78AD-B1AE-235DEB525C0A}"/>
                </a:ext>
              </a:extLst>
            </p:cNvPr>
            <p:cNvSpPr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7C8ABA8-AE29-DEBA-BB69-50ED7FEA09ED}"/>
                </a:ext>
              </a:extLst>
            </p:cNvPr>
            <p:cNvSpPr txBox="1"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Introduction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0A245452-580B-D550-38A4-2CEADBA2F358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7A4D46C-A4D9-A634-71C5-0FEC7739D657}"/>
              </a:ext>
            </a:extLst>
          </p:cNvPr>
          <p:cNvGrpSpPr/>
          <p:nvPr/>
        </p:nvGrpSpPr>
        <p:grpSpPr>
          <a:xfrm>
            <a:off x="4144315" y="1955681"/>
            <a:ext cx="5990925" cy="570477"/>
            <a:chOff x="903654" y="1140954"/>
            <a:chExt cx="5326067" cy="57047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DC26C8B-7391-7CB3-7599-F7628203EC23}"/>
                </a:ext>
              </a:extLst>
            </p:cNvPr>
            <p:cNvSpPr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fillRef>
            <a:effectRef idx="2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1AB53BE-82DE-F19A-ADA5-1FD79B52DD9F}"/>
                </a:ext>
              </a:extLst>
            </p:cNvPr>
            <p:cNvSpPr txBox="1"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956E47D7-CE35-33BE-1ABA-AAA2DF71E15F}"/>
              </a:ext>
            </a:extLst>
          </p:cNvPr>
          <p:cNvSpPr/>
          <p:nvPr/>
        </p:nvSpPr>
        <p:spPr>
          <a:xfrm>
            <a:off x="3787768" y="1884371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145292"/>
              <a:satOff val="-14439"/>
              <a:lumOff val="781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F741C95-0F7B-D6EA-07A8-8122B0E367F4}"/>
              </a:ext>
            </a:extLst>
          </p:cNvPr>
          <p:cNvGrpSpPr/>
          <p:nvPr/>
        </p:nvGrpSpPr>
        <p:grpSpPr>
          <a:xfrm>
            <a:off x="4358893" y="2811289"/>
            <a:ext cx="5990925" cy="570477"/>
            <a:chOff x="1118233" y="1996562"/>
            <a:chExt cx="5111487" cy="57047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6EB2C9D-D1E2-41E0-0FDC-08AACA2145BC}"/>
                </a:ext>
              </a:extLst>
            </p:cNvPr>
            <p:cNvSpPr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fillRef>
            <a:effectRef idx="2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C26151F-4874-B3CA-FF56-509218FC2ACA}"/>
                </a:ext>
              </a:extLst>
            </p:cNvPr>
            <p:cNvSpPr txBox="1"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SzPct val="90000"/>
                <a:buFontTx/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characterization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27E0F373-0728-59CD-798D-22015AA590EE}"/>
              </a:ext>
            </a:extLst>
          </p:cNvPr>
          <p:cNvSpPr/>
          <p:nvPr/>
        </p:nvSpPr>
        <p:spPr>
          <a:xfrm>
            <a:off x="4002347" y="2739979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290584"/>
              <a:satOff val="-28877"/>
              <a:lumOff val="15638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6667590-C817-DA70-98C1-5C759093D5AB}"/>
              </a:ext>
            </a:extLst>
          </p:cNvPr>
          <p:cNvGrpSpPr/>
          <p:nvPr/>
        </p:nvGrpSpPr>
        <p:grpSpPr>
          <a:xfrm>
            <a:off x="4358893" y="3666354"/>
            <a:ext cx="5990925" cy="570477"/>
            <a:chOff x="1118233" y="2851627"/>
            <a:chExt cx="5111487" cy="570477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E93183D-1318-C744-C999-C8439EA552D0}"/>
                </a:ext>
              </a:extLst>
            </p:cNvPr>
            <p:cNvSpPr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fillRef>
            <a:effectRef idx="2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92451C0-4E9C-5478-E67D-82F2E8F72783}"/>
                </a:ext>
              </a:extLst>
            </p:cNvPr>
            <p:cNvSpPr txBox="1"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Potential other applications of the bulge test setup</a:t>
              </a: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57A27128-29B3-FB60-C1C5-F5952569D078}"/>
              </a:ext>
            </a:extLst>
          </p:cNvPr>
          <p:cNvSpPr/>
          <p:nvPr/>
        </p:nvSpPr>
        <p:spPr>
          <a:xfrm>
            <a:off x="4002347" y="3595045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435877"/>
              <a:satOff val="-43316"/>
              <a:lumOff val="234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70006DB-8061-5F4C-16A2-FB00E5EC95F6}"/>
              </a:ext>
            </a:extLst>
          </p:cNvPr>
          <p:cNvGrpSpPr/>
          <p:nvPr/>
        </p:nvGrpSpPr>
        <p:grpSpPr>
          <a:xfrm>
            <a:off x="4144315" y="4521962"/>
            <a:ext cx="5990925" cy="570477"/>
            <a:chOff x="903654" y="3707235"/>
            <a:chExt cx="5326067" cy="57047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2763BC9-962C-161F-7293-89002CDC3036}"/>
                </a:ext>
              </a:extLst>
            </p:cNvPr>
            <p:cNvSpPr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fillRef>
            <a:effectRef idx="2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10490D1-422C-055D-3194-681142B220E6}"/>
                </a:ext>
              </a:extLst>
            </p:cNvPr>
            <p:cNvSpPr txBox="1"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Potential other applications of the 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B509F467-0D09-95A3-EC27-5EE27891F383}"/>
              </a:ext>
            </a:extLst>
          </p:cNvPr>
          <p:cNvSpPr/>
          <p:nvPr/>
        </p:nvSpPr>
        <p:spPr>
          <a:xfrm>
            <a:off x="3787768" y="4450652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581169"/>
              <a:satOff val="-57754"/>
              <a:lumOff val="3127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8ED039-2D09-E4FA-8A2A-2ADBD4CF906B}"/>
              </a:ext>
            </a:extLst>
          </p:cNvPr>
          <p:cNvGrpSpPr/>
          <p:nvPr/>
        </p:nvGrpSpPr>
        <p:grpSpPr>
          <a:xfrm>
            <a:off x="3675059" y="5377569"/>
            <a:ext cx="5990925" cy="570477"/>
            <a:chOff x="434398" y="4562842"/>
            <a:chExt cx="5795323" cy="57047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9BAEDC2-723F-5A63-9C49-79CC6BC2A250}"/>
                </a:ext>
              </a:extLst>
            </p:cNvPr>
            <p:cNvSpPr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fillRef>
            <a:effectRef idx="2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6145B91-CB63-4278-F31C-C7446017AB7D}"/>
                </a:ext>
              </a:extLst>
            </p:cNvPr>
            <p:cNvSpPr txBox="1"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Conclusions and future </a:t>
              </a:r>
              <a:r>
                <a:rPr lang="fr-CH" kern="1200" dirty="0" err="1">
                  <a:solidFill>
                    <a:schemeClr val="bg1"/>
                  </a:solidFill>
                </a:rPr>
                <a:t>steps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AF3E1FE2-8A08-E64F-1A56-F4ABACC12044}"/>
              </a:ext>
            </a:extLst>
          </p:cNvPr>
          <p:cNvSpPr/>
          <p:nvPr/>
        </p:nvSpPr>
        <p:spPr>
          <a:xfrm>
            <a:off x="3318511" y="5306260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726461"/>
              <a:satOff val="-72193"/>
              <a:lumOff val="3909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7D36DAAE-1AD1-2CCE-FCA6-1F3699D1387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2534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35" grpId="0" animBg="1"/>
      <p:bldP spid="37" grpId="0" animBg="1"/>
      <p:bldP spid="39" grpId="0" animBg="1"/>
      <p:bldP spid="41" grpId="0" animBg="1"/>
      <p:bldP spid="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BEEC1-F57C-8330-772F-D4F15062B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kern="0" dirty="0"/>
              <a:t>Si</a:t>
            </a:r>
            <a:r>
              <a:rPr lang="it-IT" sz="3600" b="1" kern="0" baseline="-25000" dirty="0"/>
              <a:t>3</a:t>
            </a:r>
            <a:r>
              <a:rPr lang="it-IT" sz="3600" b="1" kern="0" dirty="0"/>
              <a:t>N</a:t>
            </a:r>
            <a:r>
              <a:rPr lang="it-IT" sz="3600" b="1" kern="0" baseline="-25000" dirty="0"/>
              <a:t>4 </a:t>
            </a:r>
            <a:r>
              <a:rPr lang="it-IT" sz="3600" b="1" kern="0" dirty="0"/>
              <a:t>membranes: bulge </a:t>
            </a:r>
            <a:r>
              <a:rPr lang="it-IT" kern="0" dirty="0"/>
              <a:t>tests</a:t>
            </a:r>
            <a:r>
              <a:rPr lang="it-IT" sz="3600" b="1" kern="0" dirty="0"/>
              <a:t> </a:t>
            </a:r>
            <a:r>
              <a:rPr lang="it-IT" sz="3600" b="1" kern="0" dirty="0">
                <a:solidFill>
                  <a:srgbClr val="00B050"/>
                </a:solidFill>
              </a:rPr>
              <a:t>@RT</a:t>
            </a:r>
            <a:endParaRPr lang="en-GB" sz="2400" dirty="0">
              <a:solidFill>
                <a:schemeClr val="accent3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38E196-7A26-539B-0B4E-DE30AEE4D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831A26-05DE-1BA8-1D48-21F4ECED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9A1202-47DB-95D7-3644-1667B69BA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D45162-8ACC-C9DD-D992-ED67A89C52D1}"/>
              </a:ext>
            </a:extLst>
          </p:cNvPr>
          <p:cNvSpPr/>
          <p:nvPr/>
        </p:nvSpPr>
        <p:spPr>
          <a:xfrm>
            <a:off x="309438" y="945022"/>
            <a:ext cx="10406871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Freestanding silicon nitride (Si</a:t>
            </a:r>
            <a:r>
              <a:rPr lang="it-IT" sz="1600" b="1" kern="0" baseline="-25000" dirty="0">
                <a:solidFill>
                  <a:prstClr val="black"/>
                </a:solidFill>
              </a:rPr>
              <a:t>3</a:t>
            </a:r>
            <a:r>
              <a:rPr lang="it-IT" sz="1600" b="1" kern="0" dirty="0">
                <a:solidFill>
                  <a:prstClr val="black"/>
                </a:solidFill>
              </a:rPr>
              <a:t>N</a:t>
            </a:r>
            <a:r>
              <a:rPr lang="it-IT" sz="1600" b="1" kern="0" baseline="-25000" dirty="0">
                <a:solidFill>
                  <a:prstClr val="black"/>
                </a:solidFill>
              </a:rPr>
              <a:t>4</a:t>
            </a:r>
            <a:r>
              <a:rPr lang="it-IT" sz="1600" b="1" kern="0" dirty="0">
                <a:solidFill>
                  <a:prstClr val="black"/>
                </a:solidFill>
              </a:rPr>
              <a:t>) membranes 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endParaRPr lang="it-IT" sz="1600" b="1" kern="0" dirty="0">
              <a:solidFill>
                <a:prstClr val="black"/>
              </a:solidFill>
            </a:endParaRP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endParaRPr lang="it-IT" sz="1600" b="1" kern="0" dirty="0">
              <a:solidFill>
                <a:prstClr val="black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2B98A6-BD64-1C91-3CDD-541A5D08DFB7}"/>
              </a:ext>
            </a:extLst>
          </p:cNvPr>
          <p:cNvSpPr txBox="1"/>
          <p:nvPr/>
        </p:nvSpPr>
        <p:spPr>
          <a:xfrm>
            <a:off x="3269092" y="1242797"/>
            <a:ext cx="6402516" cy="46166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it-IT" sz="1200" kern="0" dirty="0">
                <a:solidFill>
                  <a:prstClr val="black"/>
                </a:solidFill>
              </a:rPr>
              <a:t>Membrane dimension: 15 mm x 3 mm</a:t>
            </a:r>
            <a:endParaRPr lang="en-GB" sz="1200" kern="0" dirty="0">
              <a:solidFill>
                <a:prstClr val="black"/>
              </a:solidFill>
            </a:endParaRPr>
          </a:p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Membrane thickness: 1000 nm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136D9B-EB4A-2001-B0A8-BDA2C33480AF}"/>
              </a:ext>
            </a:extLst>
          </p:cNvPr>
          <p:cNvSpPr txBox="1"/>
          <p:nvPr/>
        </p:nvSpPr>
        <p:spPr>
          <a:xfrm>
            <a:off x="545159" y="1242797"/>
            <a:ext cx="3080691" cy="46166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Frame dimension: 19 mm x 7 mm</a:t>
            </a:r>
          </a:p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Frame thickness: 200 µm</a:t>
            </a:r>
            <a:endParaRPr lang="it-IT" sz="1200" b="1" kern="0" dirty="0">
              <a:solidFill>
                <a:prstClr val="black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05D84F-71CF-36DA-C010-6DDD425D43F2}"/>
              </a:ext>
            </a:extLst>
          </p:cNvPr>
          <p:cNvSpPr txBox="1"/>
          <p:nvPr/>
        </p:nvSpPr>
        <p:spPr>
          <a:xfrm>
            <a:off x="309437" y="1789571"/>
            <a:ext cx="616091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Membrane shape:</a:t>
            </a:r>
            <a:r>
              <a:rPr lang="it-IT" sz="1600" kern="0" dirty="0">
                <a:solidFill>
                  <a:prstClr val="black"/>
                </a:solidFill>
              </a:rPr>
              <a:t> rectangular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Testing temperature</a:t>
            </a:r>
            <a:r>
              <a:rPr lang="it-IT" sz="1600" kern="0" dirty="0">
                <a:solidFill>
                  <a:prstClr val="black"/>
                </a:solidFill>
              </a:rPr>
              <a:t>: Room Temperature (≈22°C)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Number of sample tested</a:t>
            </a:r>
            <a:r>
              <a:rPr lang="it-IT" sz="1600" kern="0" dirty="0">
                <a:solidFill>
                  <a:prstClr val="black"/>
                </a:solidFill>
              </a:rPr>
              <a:t>: 5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Pressure load rate: </a:t>
            </a:r>
            <a:r>
              <a:rPr lang="it-IT" sz="1600" kern="0" dirty="0">
                <a:solidFill>
                  <a:prstClr val="black"/>
                </a:solidFill>
              </a:rPr>
              <a:t>100 mbar/min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Adhesives</a:t>
            </a:r>
            <a:r>
              <a:rPr lang="it-IT" sz="1600" kern="0" dirty="0">
                <a:solidFill>
                  <a:prstClr val="black"/>
                </a:solidFill>
              </a:rPr>
              <a:t>: LOCTITE EA9492, 3M DP190, MG 832HT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Data post-processing: </a:t>
            </a:r>
            <a:r>
              <a:rPr lang="it-IT" sz="1600" kern="0" dirty="0">
                <a:solidFill>
                  <a:prstClr val="black"/>
                </a:solidFill>
              </a:rPr>
              <a:t>analytical procedure+FEM</a:t>
            </a:r>
          </a:p>
        </p:txBody>
      </p:sp>
      <p:pic>
        <p:nvPicPr>
          <p:cNvPr id="14" name="Picture 13" descr="A group of small transparent capsules&#10;&#10;Description automatically generated">
            <a:extLst>
              <a:ext uri="{FF2B5EF4-FFF2-40B4-BE49-F238E27FC236}">
                <a16:creationId xmlns:a16="http://schemas.microsoft.com/office/drawing/2014/main" id="{FCF13162-3D6C-34EF-8E9F-FD4FD83971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122" t="25867" r="23208" b="17294"/>
          <a:stretch/>
        </p:blipFill>
        <p:spPr>
          <a:xfrm>
            <a:off x="428087" y="3930885"/>
            <a:ext cx="2675771" cy="1710933"/>
          </a:xfrm>
          <a:prstGeom prst="rect">
            <a:avLst/>
          </a:prstGeom>
        </p:spPr>
      </p:pic>
      <p:pic>
        <p:nvPicPr>
          <p:cNvPr id="35" name="Picture 34" descr="A close-up of a copper object&#10;&#10;Description automatically generated">
            <a:extLst>
              <a:ext uri="{FF2B5EF4-FFF2-40B4-BE49-F238E27FC236}">
                <a16:creationId xmlns:a16="http://schemas.microsoft.com/office/drawing/2014/main" id="{A2AD16EF-D592-BB0D-21BA-D7ADABEB2E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977" t="30270" r="23817" b="6237"/>
          <a:stretch/>
        </p:blipFill>
        <p:spPr>
          <a:xfrm>
            <a:off x="3172477" y="3560796"/>
            <a:ext cx="2949514" cy="2332971"/>
          </a:xfrm>
          <a:prstGeom prst="rect">
            <a:avLst/>
          </a:prstGeom>
        </p:spPr>
      </p:pic>
      <p:pic>
        <p:nvPicPr>
          <p:cNvPr id="11" name="Picture 10" descr="A room with a table with several objects on it&#10;&#10;Description automatically generated with medium confidence">
            <a:extLst>
              <a:ext uri="{FF2B5EF4-FFF2-40B4-BE49-F238E27FC236}">
                <a16:creationId xmlns:a16="http://schemas.microsoft.com/office/drawing/2014/main" id="{B4A365D1-1AF1-C0FF-EC1A-A5FF8529A5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9873" y="1658276"/>
            <a:ext cx="5614788" cy="42110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0830332-76A1-5B43-6746-F10B633AF531}"/>
              </a:ext>
            </a:extLst>
          </p:cNvPr>
          <p:cNvSpPr txBox="1"/>
          <p:nvPr/>
        </p:nvSpPr>
        <p:spPr>
          <a:xfrm>
            <a:off x="6318492" y="5139537"/>
            <a:ext cx="2377440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Room temperature measurements setup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137A15-EB60-DF5E-A3E6-F1FC6B9E7B0F}"/>
              </a:ext>
            </a:extLst>
          </p:cNvPr>
          <p:cNvSpPr txBox="1"/>
          <p:nvPr/>
        </p:nvSpPr>
        <p:spPr>
          <a:xfrm>
            <a:off x="8921887" y="3599840"/>
            <a:ext cx="846767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Helium bottle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DB7938-9A88-5AA2-6F78-368185788375}"/>
              </a:ext>
            </a:extLst>
          </p:cNvPr>
          <p:cNvSpPr txBox="1"/>
          <p:nvPr/>
        </p:nvSpPr>
        <p:spPr>
          <a:xfrm>
            <a:off x="10160716" y="3060702"/>
            <a:ext cx="15621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DAQ system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8848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9C0D2B4-4B2F-2489-91E3-3FD2D2DF06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144"/>
          <a:stretch/>
        </p:blipFill>
        <p:spPr>
          <a:xfrm>
            <a:off x="437131" y="2840518"/>
            <a:ext cx="5072691" cy="34731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8BEEC1-F57C-8330-772F-D4F15062B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kern="0" dirty="0"/>
              <a:t>Si</a:t>
            </a:r>
            <a:r>
              <a:rPr lang="it-IT" sz="3600" b="1" kern="0" baseline="-25000" dirty="0"/>
              <a:t>3</a:t>
            </a:r>
            <a:r>
              <a:rPr lang="it-IT" sz="3600" b="1" kern="0" dirty="0"/>
              <a:t>N</a:t>
            </a:r>
            <a:r>
              <a:rPr lang="it-IT" sz="3600" b="1" kern="0" baseline="-25000" dirty="0"/>
              <a:t>4 </a:t>
            </a:r>
            <a:r>
              <a:rPr lang="it-IT" sz="3600" b="1" kern="0" dirty="0"/>
              <a:t>membranes: bulge tests </a:t>
            </a:r>
            <a:r>
              <a:rPr lang="it-IT" sz="3600" b="1" kern="0" dirty="0">
                <a:solidFill>
                  <a:srgbClr val="00B050"/>
                </a:solidFill>
              </a:rPr>
              <a:t>@RT</a:t>
            </a:r>
            <a:br>
              <a:rPr lang="it-IT" sz="3600" b="1" kern="0" dirty="0">
                <a:solidFill>
                  <a:srgbClr val="00B050"/>
                </a:solidFill>
              </a:rPr>
            </a:br>
            <a:r>
              <a:rPr lang="it-IT" sz="2400" b="0" kern="0" dirty="0">
                <a:solidFill>
                  <a:srgbClr val="0033A0"/>
                </a:solidFill>
              </a:rPr>
              <a:t>Initial condition</a:t>
            </a:r>
            <a:br>
              <a:rPr lang="fr-CH" dirty="0">
                <a:solidFill>
                  <a:schemeClr val="accent3"/>
                </a:solidFill>
              </a:rPr>
            </a:br>
            <a:endParaRPr lang="en-GB" sz="2400" dirty="0">
              <a:solidFill>
                <a:schemeClr val="accent3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38E196-7A26-539B-0B4E-DE30AEE4D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831A26-05DE-1BA8-1D48-21F4ECED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9A1202-47DB-95D7-3644-1667B69BA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3A8AFD3-8B1D-CF81-9459-C71B1D19D330}"/>
              </a:ext>
            </a:extLst>
          </p:cNvPr>
          <p:cNvSpPr txBox="1"/>
          <p:nvPr/>
        </p:nvSpPr>
        <p:spPr>
          <a:xfrm>
            <a:off x="407987" y="1270858"/>
            <a:ext cx="73078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The</a:t>
            </a:r>
            <a:r>
              <a:rPr lang="it-IT" sz="1600" b="1" kern="0" dirty="0">
                <a:solidFill>
                  <a:prstClr val="black"/>
                </a:solidFill>
              </a:rPr>
              <a:t> initial deformation </a:t>
            </a:r>
            <a:r>
              <a:rPr lang="it-IT" sz="1600" kern="0" dirty="0">
                <a:solidFill>
                  <a:prstClr val="black"/>
                </a:solidFill>
              </a:rPr>
              <a:t>of the membrane must be evaluated (and compensated) before each cycle</a:t>
            </a:r>
            <a:endParaRPr lang="it-IT" sz="1600" b="1" kern="0" dirty="0">
              <a:solidFill>
                <a:prstClr val="black"/>
              </a:solidFill>
            </a:endParaRP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A</a:t>
            </a:r>
            <a:r>
              <a:rPr lang="it-IT" sz="1600" b="1" kern="0" dirty="0">
                <a:solidFill>
                  <a:prstClr val="black"/>
                </a:solidFill>
              </a:rPr>
              <a:t> repeatable behavior </a:t>
            </a:r>
            <a:r>
              <a:rPr lang="it-IT" sz="1600" kern="0" dirty="0">
                <a:solidFill>
                  <a:prstClr val="black"/>
                </a:solidFill>
              </a:rPr>
              <a:t>of the membrane is measured after many cycles (N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=40)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The </a:t>
            </a:r>
            <a:r>
              <a:rPr lang="it-IT" sz="1600" b="1" kern="0" dirty="0">
                <a:solidFill>
                  <a:prstClr val="black"/>
                </a:solidFill>
              </a:rPr>
              <a:t>mechanical hysteresis </a:t>
            </a:r>
            <a:r>
              <a:rPr lang="it-IT" sz="1600" kern="0" dirty="0">
                <a:solidFill>
                  <a:prstClr val="black"/>
                </a:solidFill>
              </a:rPr>
              <a:t>measured by bulge tests is attributed to the glue, as demonstrated by FEM.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946A648-2A9C-3378-B293-54C42040A85A}"/>
              </a:ext>
            </a:extLst>
          </p:cNvPr>
          <p:cNvSpPr txBox="1"/>
          <p:nvPr/>
        </p:nvSpPr>
        <p:spPr>
          <a:xfrm>
            <a:off x="3356134" y="5383259"/>
            <a:ext cx="187262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Adhesive=</a:t>
            </a:r>
            <a:r>
              <a:rPr lang="en-GB" sz="1400" dirty="0"/>
              <a:t>3M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  <a:r>
              <a:rPr lang="en-GB" sz="1400" dirty="0"/>
              <a:t>DP190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BDDE4D-E54C-3504-D04F-2609E4CCDE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838" y="4510763"/>
            <a:ext cx="4320000" cy="15955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C068588-497A-C822-516D-91F193AD8D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5838" y="923925"/>
            <a:ext cx="4320000" cy="16244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7602765-DA64-0B11-8F8C-D36BB8E431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5838" y="2886362"/>
            <a:ext cx="4320000" cy="1597184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510D3F68-DA27-26FC-8927-30E1DD5CCF89}"/>
              </a:ext>
            </a:extLst>
          </p:cNvPr>
          <p:cNvSpPr/>
          <p:nvPr/>
        </p:nvSpPr>
        <p:spPr>
          <a:xfrm>
            <a:off x="9856788" y="2422573"/>
            <a:ext cx="954087" cy="97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2E5BC58-6789-50DD-CCDE-641716BAC6EE}"/>
              </a:ext>
            </a:extLst>
          </p:cNvPr>
          <p:cNvSpPr/>
          <p:nvPr/>
        </p:nvSpPr>
        <p:spPr>
          <a:xfrm>
            <a:off x="9856788" y="4367828"/>
            <a:ext cx="954087" cy="97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AFDC2FB-9795-FBB9-6DE1-C6A78B9E7465}"/>
              </a:ext>
            </a:extLst>
          </p:cNvPr>
          <p:cNvSpPr/>
          <p:nvPr/>
        </p:nvSpPr>
        <p:spPr>
          <a:xfrm>
            <a:off x="9856787" y="3100282"/>
            <a:ext cx="954087" cy="97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43E8B8A-03F2-6B63-25DB-C387FA1124F0}"/>
              </a:ext>
            </a:extLst>
          </p:cNvPr>
          <p:cNvSpPr/>
          <p:nvPr/>
        </p:nvSpPr>
        <p:spPr>
          <a:xfrm>
            <a:off x="9875839" y="5965012"/>
            <a:ext cx="984670" cy="1222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151401B-8BCB-CD4A-AFF1-DCA8FABBEDA2}"/>
              </a:ext>
            </a:extLst>
          </p:cNvPr>
          <p:cNvSpPr/>
          <p:nvPr/>
        </p:nvSpPr>
        <p:spPr>
          <a:xfrm>
            <a:off x="5867400" y="3197460"/>
            <a:ext cx="1260000" cy="2520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80414F5-239D-BAE9-E012-7CB442881807}"/>
              </a:ext>
            </a:extLst>
          </p:cNvPr>
          <p:cNvSpPr/>
          <p:nvPr/>
        </p:nvSpPr>
        <p:spPr>
          <a:xfrm>
            <a:off x="6137400" y="3467460"/>
            <a:ext cx="720000" cy="1980000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B7E8B91-E75B-56AA-5A1E-3B4BD9E83F81}"/>
              </a:ext>
            </a:extLst>
          </p:cNvPr>
          <p:cNvCxnSpPr>
            <a:cxnSpLocks/>
          </p:cNvCxnSpPr>
          <p:nvPr/>
        </p:nvCxnSpPr>
        <p:spPr>
          <a:xfrm>
            <a:off x="5857875" y="4341018"/>
            <a:ext cx="270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12495F8-97FC-A274-8A69-389C62A5A4C0}"/>
              </a:ext>
            </a:extLst>
          </p:cNvPr>
          <p:cNvCxnSpPr>
            <a:cxnSpLocks/>
          </p:cNvCxnSpPr>
          <p:nvPr/>
        </p:nvCxnSpPr>
        <p:spPr>
          <a:xfrm>
            <a:off x="6866924" y="4350543"/>
            <a:ext cx="270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BDEDEFC-5345-A6FE-06D1-C3F104A047A1}"/>
              </a:ext>
            </a:extLst>
          </p:cNvPr>
          <p:cNvCxnSpPr>
            <a:cxnSpLocks/>
          </p:cNvCxnSpPr>
          <p:nvPr/>
        </p:nvCxnSpPr>
        <p:spPr>
          <a:xfrm>
            <a:off x="6146924" y="4457460"/>
            <a:ext cx="702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A661413-F55D-0339-9763-35944906BC4D}"/>
              </a:ext>
            </a:extLst>
          </p:cNvPr>
          <p:cNvCxnSpPr>
            <a:cxnSpLocks/>
          </p:cNvCxnSpPr>
          <p:nvPr/>
        </p:nvCxnSpPr>
        <p:spPr>
          <a:xfrm>
            <a:off x="6126955" y="4341019"/>
            <a:ext cx="22350" cy="11406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709392C-74CF-7684-9983-1B6AD4224FE9}"/>
              </a:ext>
            </a:extLst>
          </p:cNvPr>
          <p:cNvCxnSpPr>
            <a:cxnSpLocks/>
          </p:cNvCxnSpPr>
          <p:nvPr/>
        </p:nvCxnSpPr>
        <p:spPr>
          <a:xfrm flipH="1">
            <a:off x="6846600" y="4346575"/>
            <a:ext cx="21600" cy="114060"/>
          </a:xfrm>
          <a:prstGeom prst="line">
            <a:avLst/>
          </a:prstGeom>
          <a:ln w="127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438AD77-FE97-C1F5-8021-EF8CDBF8C497}"/>
              </a:ext>
            </a:extLst>
          </p:cNvPr>
          <p:cNvCxnSpPr>
            <a:cxnSpLocks/>
          </p:cNvCxnSpPr>
          <p:nvPr/>
        </p:nvCxnSpPr>
        <p:spPr>
          <a:xfrm>
            <a:off x="6011501" y="3100282"/>
            <a:ext cx="995881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ACF67E3-B947-975A-AB7A-987DEFFFF79D}"/>
              </a:ext>
            </a:extLst>
          </p:cNvPr>
          <p:cNvCxnSpPr>
            <a:cxnSpLocks/>
          </p:cNvCxnSpPr>
          <p:nvPr/>
        </p:nvCxnSpPr>
        <p:spPr>
          <a:xfrm flipH="1" flipV="1">
            <a:off x="6482280" y="3065301"/>
            <a:ext cx="0" cy="720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A82FE18-2610-5C82-E77C-68472BBE4EC0}"/>
              </a:ext>
            </a:extLst>
          </p:cNvPr>
          <p:cNvSpPr txBox="1"/>
          <p:nvPr/>
        </p:nvSpPr>
        <p:spPr>
          <a:xfrm>
            <a:off x="6799894" y="2870304"/>
            <a:ext cx="39084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dirty="0">
                <a:solidFill>
                  <a:schemeClr val="tx2"/>
                </a:solidFill>
              </a:rPr>
              <a:t>x1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0F6086-31E9-CEB7-4294-990A885F0F25}"/>
              </a:ext>
            </a:extLst>
          </p:cNvPr>
          <p:cNvSpPr txBox="1"/>
          <p:nvPr/>
        </p:nvSpPr>
        <p:spPr>
          <a:xfrm>
            <a:off x="6380265" y="4307763"/>
            <a:ext cx="2476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solidFill>
                  <a:srgbClr val="C00000"/>
                </a:solidFill>
              </a:rPr>
              <a:t>x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6544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630890B-1A47-6677-33A0-C9C7E26DBD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842" y="2489017"/>
            <a:ext cx="4207500" cy="3060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38E196-7A26-539B-0B4E-DE30AEE4D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831A26-05DE-1BA8-1D48-21F4ECED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DC32E2-5FC7-B4CF-6DD3-E10D86D79C08}"/>
              </a:ext>
            </a:extLst>
          </p:cNvPr>
          <p:cNvSpPr txBox="1"/>
          <p:nvPr/>
        </p:nvSpPr>
        <p:spPr>
          <a:xfrm>
            <a:off x="314079" y="1327006"/>
            <a:ext cx="1137602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Adhesive type: </a:t>
            </a:r>
            <a:r>
              <a:rPr lang="it-IT" sz="1600" kern="0" dirty="0">
                <a:solidFill>
                  <a:prstClr val="black"/>
                </a:solidFill>
              </a:rPr>
              <a:t>bi-component epoxy resin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it-IT" sz="1600" kern="0" dirty="0">
                <a:solidFill>
                  <a:prstClr val="black"/>
                </a:solidFill>
              </a:rPr>
              <a:t> LOCTITE EA9492, MG 832HT, 3M DP190 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Adhesive effect</a:t>
            </a:r>
            <a:r>
              <a:rPr lang="it-IT" sz="1600" kern="0" dirty="0">
                <a:solidFill>
                  <a:prstClr val="black"/>
                </a:solidFill>
              </a:rPr>
              <a:t>: compensated by FEM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 the </a:t>
            </a:r>
            <a:r>
              <a:rPr lang="it-IT" sz="1600" i="1" kern="0" dirty="0">
                <a:solidFill>
                  <a:prstClr val="black"/>
                </a:solidFill>
                <a:sym typeface="Wingdings" panose="05000000000000000000" pitchFamily="2" charset="2"/>
              </a:rPr>
              <a:t>adhesive+sample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system response during bulge test is simulated to demonstrate and evaluate the influence of the adhesive on the measurement</a:t>
            </a:r>
          </a:p>
          <a:p>
            <a:pPr marR="0" lvl="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tabLst/>
              <a:defRPr/>
            </a:pP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	 </a:t>
            </a:r>
            <a:r>
              <a:rPr lang="it-IT" sz="1600" u="sng" kern="0" dirty="0">
                <a:solidFill>
                  <a:prstClr val="black"/>
                </a:solidFill>
                <a:sym typeface="Wingdings" panose="05000000000000000000" pitchFamily="2" charset="2"/>
              </a:rPr>
              <a:t>no influence of LOCTITE EA9492.</a:t>
            </a:r>
            <a:endParaRPr lang="it-IT" sz="1600" u="sng" kern="0" dirty="0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8BEEC1-F57C-8330-772F-D4F15062B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kern="0" dirty="0"/>
              <a:t>Si</a:t>
            </a:r>
            <a:r>
              <a:rPr lang="it-IT" sz="3600" b="1" kern="0" baseline="-25000" dirty="0"/>
              <a:t>3</a:t>
            </a:r>
            <a:r>
              <a:rPr lang="it-IT" sz="3600" b="1" kern="0" dirty="0"/>
              <a:t>N</a:t>
            </a:r>
            <a:r>
              <a:rPr lang="it-IT" sz="3600" b="1" kern="0" baseline="-25000" dirty="0"/>
              <a:t>4 </a:t>
            </a:r>
            <a:r>
              <a:rPr lang="it-IT" sz="3600" b="1" kern="0" dirty="0"/>
              <a:t>membranes: bulge tests </a:t>
            </a:r>
            <a:r>
              <a:rPr lang="it-IT" sz="3600" b="1" kern="0" dirty="0">
                <a:solidFill>
                  <a:srgbClr val="00B050"/>
                </a:solidFill>
              </a:rPr>
              <a:t>@RT</a:t>
            </a:r>
            <a:br>
              <a:rPr lang="it-IT" sz="3600" b="1" kern="0" dirty="0">
                <a:solidFill>
                  <a:srgbClr val="00B050"/>
                </a:solidFill>
              </a:rPr>
            </a:br>
            <a:r>
              <a:rPr lang="it-IT" sz="2400" b="0" kern="0" dirty="0"/>
              <a:t>FEM vs ESPERIMENTS</a:t>
            </a:r>
            <a:br>
              <a:rPr lang="fr-CH" dirty="0">
                <a:solidFill>
                  <a:srgbClr val="00B050"/>
                </a:solidFill>
              </a:rPr>
            </a:b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AA95E4-58F0-9D98-30F4-8F7D034F3E28}"/>
              </a:ext>
            </a:extLst>
          </p:cNvPr>
          <p:cNvSpPr txBox="1"/>
          <p:nvPr/>
        </p:nvSpPr>
        <p:spPr>
          <a:xfrm rot="17569863">
            <a:off x="8385046" y="3018614"/>
            <a:ext cx="1922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3M DP190, M E=180GPa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FD2ACC1-75DD-C689-E65B-F4550ACDDF3F}"/>
              </a:ext>
            </a:extLst>
          </p:cNvPr>
          <p:cNvSpPr txBox="1"/>
          <p:nvPr/>
        </p:nvSpPr>
        <p:spPr>
          <a:xfrm rot="17700053">
            <a:off x="7904376" y="3005654"/>
            <a:ext cx="1980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rgbClr val="FF0066"/>
                </a:solidFill>
              </a:rPr>
              <a:t>3M DP190, M E=230GPa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1A3861-A217-A497-8BB7-F42BFD2BBA66}"/>
              </a:ext>
            </a:extLst>
          </p:cNvPr>
          <p:cNvSpPr txBox="1"/>
          <p:nvPr/>
        </p:nvSpPr>
        <p:spPr>
          <a:xfrm rot="17545103">
            <a:off x="7671184" y="2975814"/>
            <a:ext cx="1839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rgbClr val="00B050"/>
                </a:solidFill>
              </a:rPr>
              <a:t>LOCTITE+M E=230GPa</a:t>
            </a:r>
          </a:p>
        </p:txBody>
      </p: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338F7C03-7767-EE34-94FB-82B51D040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7D77A6-D9D6-D2D1-0E4B-5C4675374B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4640" y="2487297"/>
            <a:ext cx="4267204" cy="306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9EA8138-E342-6ACD-3FFA-DA0F69BE5E2E}"/>
              </a:ext>
            </a:extLst>
          </p:cNvPr>
          <p:cNvSpPr txBox="1"/>
          <p:nvPr/>
        </p:nvSpPr>
        <p:spPr>
          <a:xfrm>
            <a:off x="8449035" y="4638989"/>
            <a:ext cx="285639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72000"/>
            <a:r>
              <a:rPr lang="fr-CH" sz="1200" dirty="0">
                <a:solidFill>
                  <a:srgbClr val="00B050"/>
                </a:solidFill>
              </a:rPr>
              <a:t>E</a:t>
            </a:r>
            <a:r>
              <a:rPr lang="fr-CH" sz="1200" baseline="-25000" dirty="0">
                <a:solidFill>
                  <a:srgbClr val="00B050"/>
                </a:solidFill>
              </a:rPr>
              <a:t>LOCTITE EA9492</a:t>
            </a:r>
            <a:r>
              <a:rPr lang="fr-CH" sz="1200" dirty="0">
                <a:solidFill>
                  <a:srgbClr val="00B050"/>
                </a:solidFill>
              </a:rPr>
              <a:t>=6.7 GPa, t</a:t>
            </a:r>
            <a:r>
              <a:rPr lang="fr-CH" sz="1200" baseline="-25000" dirty="0">
                <a:solidFill>
                  <a:srgbClr val="00B050"/>
                </a:solidFill>
              </a:rPr>
              <a:t>3M DP190 </a:t>
            </a:r>
            <a:r>
              <a:rPr lang="fr-CH" sz="1200" dirty="0">
                <a:solidFill>
                  <a:srgbClr val="00B050"/>
                </a:solidFill>
              </a:rPr>
              <a:t>=0.2mm</a:t>
            </a:r>
          </a:p>
          <a:p>
            <a:pPr marL="72000">
              <a:spcAft>
                <a:spcPts val="600"/>
              </a:spcAft>
            </a:pPr>
            <a:r>
              <a:rPr lang="fr-CH" sz="1200" dirty="0">
                <a:solidFill>
                  <a:schemeClr val="accent5"/>
                </a:solidFill>
              </a:rPr>
              <a:t>E</a:t>
            </a:r>
            <a:r>
              <a:rPr lang="fr-CH" sz="1200" baseline="-25000" dirty="0">
                <a:solidFill>
                  <a:schemeClr val="accent5"/>
                </a:solidFill>
              </a:rPr>
              <a:t>3M DP190u </a:t>
            </a:r>
            <a:r>
              <a:rPr lang="fr-CH" sz="1200" dirty="0">
                <a:solidFill>
                  <a:schemeClr val="accent5"/>
                </a:solidFill>
              </a:rPr>
              <a:t>=0.5 GPa, t</a:t>
            </a:r>
            <a:r>
              <a:rPr lang="fr-CH" sz="1200" baseline="-25000" dirty="0">
                <a:solidFill>
                  <a:schemeClr val="accent5"/>
                </a:solidFill>
              </a:rPr>
              <a:t>3M DP190 </a:t>
            </a:r>
            <a:r>
              <a:rPr lang="fr-CH" sz="1200" dirty="0">
                <a:solidFill>
                  <a:schemeClr val="accent5"/>
                </a:solidFill>
              </a:rPr>
              <a:t>=0.2mm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B315B46-0770-FFE1-EC9C-BE7B597E6B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335112"/>
              </p:ext>
            </p:extLst>
          </p:nvPr>
        </p:nvGraphicFramePr>
        <p:xfrm>
          <a:off x="3629543" y="5637437"/>
          <a:ext cx="4932914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1061459999"/>
                    </a:ext>
                  </a:extLst>
                </a:gridCol>
                <a:gridCol w="1623863">
                  <a:extLst>
                    <a:ext uri="{9D8B030D-6E8A-4147-A177-3AD203B41FA5}">
                      <a16:colId xmlns:a16="http://schemas.microsoft.com/office/drawing/2014/main" val="4026035871"/>
                    </a:ext>
                  </a:extLst>
                </a:gridCol>
                <a:gridCol w="612152">
                  <a:extLst>
                    <a:ext uri="{9D8B030D-6E8A-4147-A177-3AD203B41FA5}">
                      <a16:colId xmlns:a16="http://schemas.microsoft.com/office/drawing/2014/main" val="978094099"/>
                    </a:ext>
                  </a:extLst>
                </a:gridCol>
                <a:gridCol w="791899">
                  <a:extLst>
                    <a:ext uri="{9D8B030D-6E8A-4147-A177-3AD203B41FA5}">
                      <a16:colId xmlns:a16="http://schemas.microsoft.com/office/drawing/2014/main" val="2521814066"/>
                    </a:ext>
                  </a:extLst>
                </a:gridCol>
              </a:tblGrid>
              <a:tr h="192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accent1"/>
                          </a:solidFill>
                        </a:rPr>
                        <a:t>Young’s modulus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rgbClr val="00B050"/>
                          </a:solidFill>
                        </a:rPr>
                        <a:t>LOCTITE 9492</a:t>
                      </a:r>
                      <a:endParaRPr lang="en-GB" sz="1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230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272011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accent1"/>
                          </a:solidFill>
                        </a:rPr>
                        <a:t>Young’s modulus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rgbClr val="7030A0"/>
                          </a:solidFill>
                        </a:rPr>
                        <a:t>3M DP190</a:t>
                      </a:r>
                      <a:endParaRPr lang="en-GB" sz="16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180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627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32461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37A51EF-284D-469A-341B-8E2E1E618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281" y="1826523"/>
            <a:ext cx="4021875" cy="27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80CD65-EA60-3B4D-5872-427692893B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256"/>
          <a:stretch/>
        </p:blipFill>
        <p:spPr>
          <a:xfrm>
            <a:off x="348110" y="1826523"/>
            <a:ext cx="3972039" cy="2700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38E196-7A26-539B-0B4E-DE30AEE4D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831A26-05DE-1BA8-1D48-21F4ECED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9A1202-47DB-95D7-3644-1667B69BA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2759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DC32E2-5FC7-B4CF-6DD3-E10D86D79C08}"/>
              </a:ext>
            </a:extLst>
          </p:cNvPr>
          <p:cNvSpPr txBox="1"/>
          <p:nvPr/>
        </p:nvSpPr>
        <p:spPr>
          <a:xfrm>
            <a:off x="462369" y="1322516"/>
            <a:ext cx="115681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Membrane properties: </a:t>
            </a:r>
            <a:r>
              <a:rPr lang="it-IT" sz="1600" kern="0" dirty="0">
                <a:solidFill>
                  <a:prstClr val="black"/>
                </a:solidFill>
              </a:rPr>
              <a:t>calculated from the pressure-deflection curve obtained using the LOCTITE EA9492 adhesive.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8BEEC1-F57C-8330-772F-D4F15062B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kern="0" dirty="0"/>
              <a:t>Si</a:t>
            </a:r>
            <a:r>
              <a:rPr lang="it-IT" sz="3600" b="1" kern="0" baseline="-25000" dirty="0"/>
              <a:t>3</a:t>
            </a:r>
            <a:r>
              <a:rPr lang="it-IT" sz="3600" b="1" kern="0" dirty="0"/>
              <a:t>N</a:t>
            </a:r>
            <a:r>
              <a:rPr lang="it-IT" sz="3600" b="1" kern="0" baseline="-25000" dirty="0"/>
              <a:t>4 </a:t>
            </a:r>
            <a:r>
              <a:rPr lang="it-IT" sz="3600" b="1" kern="0" dirty="0"/>
              <a:t>membranes: bulge </a:t>
            </a:r>
            <a:r>
              <a:rPr lang="it-IT" kern="0" dirty="0"/>
              <a:t>tests</a:t>
            </a:r>
            <a:r>
              <a:rPr lang="it-IT" sz="3600" b="1" kern="0" dirty="0"/>
              <a:t> </a:t>
            </a:r>
            <a:r>
              <a:rPr lang="it-IT" sz="3600" b="1" kern="0" dirty="0">
                <a:solidFill>
                  <a:srgbClr val="00B050"/>
                </a:solidFill>
              </a:rPr>
              <a:t>@RT</a:t>
            </a:r>
            <a:br>
              <a:rPr lang="it-IT" sz="3600" b="1" kern="0" dirty="0">
                <a:solidFill>
                  <a:srgbClr val="00B050"/>
                </a:solidFill>
              </a:rPr>
            </a:br>
            <a:r>
              <a:rPr lang="it-IT" sz="2400" b="0" kern="0" dirty="0"/>
              <a:t>Material properties</a:t>
            </a:r>
            <a:br>
              <a:rPr lang="fr-CH" dirty="0">
                <a:solidFill>
                  <a:srgbClr val="00B050"/>
                </a:solidFill>
              </a:rPr>
            </a:br>
            <a:endParaRPr lang="en-GB" sz="2400" dirty="0">
              <a:solidFill>
                <a:srgbClr val="00B050"/>
              </a:solidFill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4112977-FC9D-5E80-E7E0-2F3678B818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2947" y="1838089"/>
            <a:ext cx="3188335" cy="208006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252643B9-E4E5-A256-9A60-7960FD910699}"/>
              </a:ext>
            </a:extLst>
          </p:cNvPr>
          <p:cNvSpPr txBox="1"/>
          <p:nvPr/>
        </p:nvSpPr>
        <p:spPr>
          <a:xfrm>
            <a:off x="8779914" y="2119085"/>
            <a:ext cx="24536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200" dirty="0">
                <a:solidFill>
                  <a:schemeClr val="tx2"/>
                </a:solidFill>
              </a:rPr>
              <a:t>displacement @ p=250mbar</a:t>
            </a:r>
            <a:endParaRPr lang="en-GB" sz="1200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B98427CA-E1F2-948D-B2AD-CEAD89FA3D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2947" y="3972368"/>
            <a:ext cx="3172731" cy="21989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B137348-0308-3455-418D-C7EDB21F2C71}"/>
                  </a:ext>
                </a:extLst>
              </p:cNvPr>
              <p:cNvSpPr txBox="1"/>
              <p:nvPr/>
            </p:nvSpPr>
            <p:spPr>
              <a:xfrm>
                <a:off x="8860628" y="4249524"/>
                <a:ext cx="2453640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sz="12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2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fr-CH" sz="1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𝑥𝑥</m:t>
                        </m:r>
                      </m:sub>
                    </m:sSub>
                  </m:oMath>
                </a14:m>
                <a:r>
                  <a:rPr lang="fr-CH" sz="1200" dirty="0">
                    <a:solidFill>
                      <a:schemeClr val="tx2"/>
                    </a:solidFill>
                  </a:rPr>
                  <a:t> @ p=250mbar</a:t>
                </a:r>
                <a:endParaRPr lang="en-GB" sz="12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B137348-0308-3455-418D-C7EDB21F2C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0628" y="4249524"/>
                <a:ext cx="2453640" cy="276999"/>
              </a:xfrm>
              <a:prstGeom prst="rect">
                <a:avLst/>
              </a:prstGeom>
              <a:blipFill>
                <a:blip r:embed="rId7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752E5AF2-3D8E-DF6F-A9A5-38E479BB25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362481"/>
              </p:ext>
            </p:extLst>
          </p:nvPr>
        </p:nvGraphicFramePr>
        <p:xfrm>
          <a:off x="869020" y="4596553"/>
          <a:ext cx="4634663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8055">
                  <a:extLst>
                    <a:ext uri="{9D8B030D-6E8A-4147-A177-3AD203B41FA5}">
                      <a16:colId xmlns:a16="http://schemas.microsoft.com/office/drawing/2014/main" val="4026035871"/>
                    </a:ext>
                  </a:extLst>
                </a:gridCol>
                <a:gridCol w="623996">
                  <a:extLst>
                    <a:ext uri="{9D8B030D-6E8A-4147-A177-3AD203B41FA5}">
                      <a16:colId xmlns:a16="http://schemas.microsoft.com/office/drawing/2014/main" val="4011466555"/>
                    </a:ext>
                  </a:extLst>
                </a:gridCol>
                <a:gridCol w="912459">
                  <a:extLst>
                    <a:ext uri="{9D8B030D-6E8A-4147-A177-3AD203B41FA5}">
                      <a16:colId xmlns:a16="http://schemas.microsoft.com/office/drawing/2014/main" val="978094099"/>
                    </a:ext>
                  </a:extLst>
                </a:gridCol>
                <a:gridCol w="700153">
                  <a:extLst>
                    <a:ext uri="{9D8B030D-6E8A-4147-A177-3AD203B41FA5}">
                      <a16:colId xmlns:a16="http://schemas.microsoft.com/office/drawing/2014/main" val="2521814066"/>
                    </a:ext>
                  </a:extLst>
                </a:gridCol>
              </a:tblGrid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Young’s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modulus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2"/>
                          </a:solidFill>
                        </a:rPr>
                        <a:t>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230±10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272011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Initial Residual Stress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0</a:t>
                      </a:r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10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±5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MPa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627300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Poisson’s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coefficient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ν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0.1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/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212682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Ultimate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pressure</a:t>
                      </a:r>
                      <a:endParaRPr lang="en-GB" sz="1600" b="1" baseline="-250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p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3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±1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  <a:highlight>
                            <a:srgbClr val="FFFF00"/>
                          </a:highlight>
                        </a:rPr>
                        <a:t>*</a:t>
                      </a:r>
                      <a:endParaRPr lang="en-GB" sz="1600" dirty="0">
                        <a:solidFill>
                          <a:schemeClr val="tx2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bar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438824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en-GB" sz="1600" b="1" baseline="0" dirty="0">
                          <a:solidFill>
                            <a:schemeClr val="accent1"/>
                          </a:solidFill>
                        </a:rPr>
                        <a:t>Ultimate tensile stress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 err="1">
                          <a:solidFill>
                            <a:schemeClr val="tx2"/>
                          </a:solidFill>
                        </a:rPr>
                        <a:t>xx,u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2 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±0.4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  <a:highlight>
                            <a:srgbClr val="00FFFF"/>
                          </a:highlight>
                        </a:rPr>
                        <a:t>**</a:t>
                      </a:r>
                      <a:endParaRPr lang="en-GB" sz="1600" dirty="0">
                        <a:solidFill>
                          <a:schemeClr val="tx2"/>
                        </a:solidFill>
                        <a:highlight>
                          <a:srgbClr val="00FFFF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694455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17DA48E-C619-ABF1-24F3-C814F0B9FEC8}"/>
              </a:ext>
            </a:extLst>
          </p:cNvPr>
          <p:cNvSpPr txBox="1"/>
          <p:nvPr/>
        </p:nvSpPr>
        <p:spPr>
          <a:xfrm>
            <a:off x="970590" y="2881979"/>
            <a:ext cx="193835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Adhesive=</a:t>
            </a:r>
            <a:r>
              <a:rPr lang="en-GB" sz="1200" dirty="0"/>
              <a:t>LOCTITE 9492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A28AE2-BC1E-708E-3673-68830CD1E8E5}"/>
              </a:ext>
            </a:extLst>
          </p:cNvPr>
          <p:cNvSpPr txBox="1"/>
          <p:nvPr/>
        </p:nvSpPr>
        <p:spPr>
          <a:xfrm>
            <a:off x="5627579" y="5528902"/>
            <a:ext cx="265307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dirty="0">
                <a:highlight>
                  <a:srgbClr val="FFFF00"/>
                </a:highlight>
              </a:rPr>
              <a:t>*</a:t>
            </a:r>
            <a:r>
              <a:rPr lang="fr-CH" sz="1400" dirty="0" err="1">
                <a:highlight>
                  <a:srgbClr val="FFFF00"/>
                </a:highlight>
              </a:rPr>
              <a:t>Remember</a:t>
            </a:r>
            <a:r>
              <a:rPr lang="fr-CH" sz="1400" dirty="0">
                <a:highlight>
                  <a:srgbClr val="FFFF00"/>
                </a:highlight>
              </a:rPr>
              <a:t> </a:t>
            </a:r>
            <a:r>
              <a:rPr lang="fr-CH" sz="1400" dirty="0" err="1">
                <a:highlight>
                  <a:srgbClr val="FFFF00"/>
                </a:highlight>
              </a:rPr>
              <a:t>this</a:t>
            </a:r>
            <a:r>
              <a:rPr lang="fr-CH" sz="1400" dirty="0">
                <a:highlight>
                  <a:srgbClr val="FFFF00"/>
                </a:highlight>
              </a:rPr>
              <a:t> is for </a:t>
            </a:r>
            <a:r>
              <a:rPr lang="fr-CH" sz="1400" b="1" i="1" dirty="0" err="1">
                <a:highlight>
                  <a:srgbClr val="FFFF00"/>
                </a:highlight>
              </a:rPr>
              <a:t>rectangular</a:t>
            </a:r>
            <a:r>
              <a:rPr lang="fr-CH" sz="1400" dirty="0">
                <a:highlight>
                  <a:srgbClr val="FFFF00"/>
                </a:highlight>
              </a:rPr>
              <a:t> membranes!</a:t>
            </a:r>
            <a:endParaRPr lang="en-GB" sz="1400" dirty="0">
              <a:highlight>
                <a:srgbClr val="FF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10F8E3-8CD4-BB34-26CE-873119C1490C}"/>
              </a:ext>
            </a:extLst>
          </p:cNvPr>
          <p:cNvSpPr txBox="1"/>
          <p:nvPr/>
        </p:nvSpPr>
        <p:spPr>
          <a:xfrm>
            <a:off x="5639079" y="5998048"/>
            <a:ext cx="265307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dirty="0">
                <a:highlight>
                  <a:srgbClr val="00FFFF"/>
                </a:highlight>
              </a:rPr>
              <a:t>**Indirect </a:t>
            </a:r>
            <a:r>
              <a:rPr lang="fr-CH" sz="1400" dirty="0" err="1">
                <a:highlight>
                  <a:srgbClr val="00FFFF"/>
                </a:highlight>
              </a:rPr>
              <a:t>measure</a:t>
            </a:r>
            <a:r>
              <a:rPr lang="fr-CH" sz="1400" dirty="0">
                <a:highlight>
                  <a:srgbClr val="00FFFF"/>
                </a:highlight>
              </a:rPr>
              <a:t> </a:t>
            </a:r>
            <a:r>
              <a:rPr lang="fr-CH" sz="1400" dirty="0" err="1">
                <a:highlight>
                  <a:srgbClr val="00FFFF"/>
                </a:highlight>
              </a:rPr>
              <a:t>from</a:t>
            </a:r>
            <a:r>
              <a:rPr lang="fr-CH" sz="1400" dirty="0">
                <a:highlight>
                  <a:srgbClr val="00FFFF"/>
                </a:highlight>
              </a:rPr>
              <a:t> p</a:t>
            </a:r>
            <a:r>
              <a:rPr lang="fr-CH" sz="1400" baseline="-25000" dirty="0">
                <a:highlight>
                  <a:srgbClr val="00FFFF"/>
                </a:highlight>
              </a:rPr>
              <a:t>u</a:t>
            </a:r>
            <a:r>
              <a:rPr lang="fr-CH" sz="1400" dirty="0">
                <a:highlight>
                  <a:srgbClr val="00FFFF"/>
                </a:highlight>
              </a:rPr>
              <a:t>, </a:t>
            </a:r>
            <a:r>
              <a:rPr lang="fr-CH" sz="1400" dirty="0" err="1">
                <a:highlight>
                  <a:srgbClr val="00FFFF"/>
                </a:highlight>
              </a:rPr>
              <a:t>under</a:t>
            </a:r>
            <a:r>
              <a:rPr lang="fr-CH" sz="1400" dirty="0">
                <a:highlight>
                  <a:srgbClr val="00FFFF"/>
                </a:highlight>
              </a:rPr>
              <a:t> the </a:t>
            </a:r>
            <a:r>
              <a:rPr lang="fr-CH" sz="1400" dirty="0" err="1">
                <a:highlight>
                  <a:srgbClr val="00FFFF"/>
                </a:highlight>
              </a:rPr>
              <a:t>hp</a:t>
            </a:r>
            <a:r>
              <a:rPr lang="fr-CH" sz="1400" dirty="0">
                <a:highlight>
                  <a:srgbClr val="00FFFF"/>
                </a:highlight>
              </a:rPr>
              <a:t> of </a:t>
            </a:r>
            <a:r>
              <a:rPr lang="fr-CH" sz="1400" dirty="0" err="1">
                <a:highlight>
                  <a:srgbClr val="00FFFF"/>
                </a:highlight>
              </a:rPr>
              <a:t>complete</a:t>
            </a:r>
            <a:r>
              <a:rPr lang="fr-CH" sz="1400" dirty="0">
                <a:highlight>
                  <a:srgbClr val="00FFFF"/>
                </a:highlight>
              </a:rPr>
              <a:t> </a:t>
            </a:r>
            <a:r>
              <a:rPr lang="fr-CH" sz="1400" b="1" i="1" dirty="0" err="1">
                <a:highlight>
                  <a:srgbClr val="00FFFF"/>
                </a:highlight>
              </a:rPr>
              <a:t>elastic</a:t>
            </a:r>
            <a:r>
              <a:rPr lang="fr-CH" sz="1400" dirty="0">
                <a:highlight>
                  <a:srgbClr val="00FFFF"/>
                </a:highlight>
              </a:rPr>
              <a:t> material </a:t>
            </a:r>
            <a:r>
              <a:rPr lang="fr-CH" sz="1400" dirty="0" err="1">
                <a:highlight>
                  <a:srgbClr val="00FFFF"/>
                </a:highlight>
              </a:rPr>
              <a:t>behaviour</a:t>
            </a:r>
            <a:r>
              <a:rPr lang="fr-CH" sz="1400" dirty="0">
                <a:highlight>
                  <a:srgbClr val="00FFFF"/>
                </a:highlight>
              </a:rPr>
              <a:t>!</a:t>
            </a:r>
            <a:endParaRPr lang="en-GB" sz="1400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9211566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3A7D71E-7A75-80FE-631C-DF5ED1F17464}"/>
              </a:ext>
            </a:extLst>
          </p:cNvPr>
          <p:cNvSpPr txBox="1">
            <a:spLocks/>
          </p:cNvSpPr>
          <p:nvPr/>
        </p:nvSpPr>
        <p:spPr>
          <a:xfrm>
            <a:off x="407987" y="39052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kern="0" dirty="0"/>
              <a:t>Si</a:t>
            </a:r>
            <a:r>
              <a:rPr lang="it-IT" kern="0" baseline="-25000" dirty="0"/>
              <a:t>3</a:t>
            </a:r>
            <a:r>
              <a:rPr lang="it-IT" kern="0" dirty="0"/>
              <a:t>N</a:t>
            </a:r>
            <a:r>
              <a:rPr lang="it-IT" kern="0" baseline="-25000" dirty="0"/>
              <a:t>4 </a:t>
            </a:r>
            <a:r>
              <a:rPr lang="it-IT" kern="0" dirty="0"/>
              <a:t>membranes: </a:t>
            </a:r>
            <a:r>
              <a:rPr lang="it-IT" sz="3600" b="1" kern="0" dirty="0"/>
              <a:t>bulge </a:t>
            </a:r>
            <a:r>
              <a:rPr lang="it-IT" kern="0" dirty="0"/>
              <a:t>tests </a:t>
            </a:r>
            <a:r>
              <a:rPr lang="it-IT" kern="0" dirty="0">
                <a:solidFill>
                  <a:srgbClr val="00B0F0"/>
                </a:solidFill>
              </a:rPr>
              <a:t>@CT</a:t>
            </a:r>
            <a:br>
              <a:rPr lang="fr-CH" dirty="0">
                <a:solidFill>
                  <a:schemeClr val="accent2"/>
                </a:solidFill>
              </a:rPr>
            </a:br>
            <a:endParaRPr lang="en-GB" sz="2400" dirty="0">
              <a:solidFill>
                <a:schemeClr val="accent2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38E196-7A26-539B-0B4E-DE30AEE4D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831A26-05DE-1BA8-1D48-21F4ECED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9A1202-47DB-95D7-3644-1667B69BA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961F8F-B7C1-144A-9E2B-B732DDE8DA1E}"/>
              </a:ext>
            </a:extLst>
          </p:cNvPr>
          <p:cNvSpPr/>
          <p:nvPr/>
        </p:nvSpPr>
        <p:spPr>
          <a:xfrm>
            <a:off x="309438" y="1040039"/>
            <a:ext cx="10406871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Freestanding silicon nitride (Si</a:t>
            </a:r>
            <a:r>
              <a:rPr lang="it-IT" sz="1600" b="1" kern="0" baseline="-25000" dirty="0">
                <a:solidFill>
                  <a:prstClr val="black"/>
                </a:solidFill>
              </a:rPr>
              <a:t>3</a:t>
            </a:r>
            <a:r>
              <a:rPr lang="it-IT" sz="1600" b="1" kern="0" dirty="0">
                <a:solidFill>
                  <a:prstClr val="black"/>
                </a:solidFill>
              </a:rPr>
              <a:t>N</a:t>
            </a:r>
            <a:r>
              <a:rPr lang="it-IT" sz="1600" b="1" kern="0" baseline="-25000" dirty="0">
                <a:solidFill>
                  <a:prstClr val="black"/>
                </a:solidFill>
              </a:rPr>
              <a:t>4</a:t>
            </a:r>
            <a:r>
              <a:rPr lang="it-IT" sz="1600" b="1" kern="0" dirty="0">
                <a:solidFill>
                  <a:prstClr val="black"/>
                </a:solidFill>
              </a:rPr>
              <a:t>) membranes 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endParaRPr lang="it-IT" sz="1600" b="1" kern="0" dirty="0">
              <a:solidFill>
                <a:prstClr val="black"/>
              </a:solidFill>
            </a:endParaRP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endParaRPr lang="it-IT" sz="1600" b="1" kern="0" dirty="0">
              <a:solidFill>
                <a:prstClr val="black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BA9297-31E1-3221-4604-9DFCE48144B8}"/>
              </a:ext>
            </a:extLst>
          </p:cNvPr>
          <p:cNvSpPr txBox="1"/>
          <p:nvPr/>
        </p:nvSpPr>
        <p:spPr>
          <a:xfrm>
            <a:off x="3269092" y="1337814"/>
            <a:ext cx="6402516" cy="46166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it-IT" sz="1200" kern="0" dirty="0">
                <a:solidFill>
                  <a:prstClr val="black"/>
                </a:solidFill>
              </a:rPr>
              <a:t>Membrane dimension: 15 mm x 3 mm</a:t>
            </a:r>
            <a:endParaRPr lang="en-GB" sz="1200" kern="0" dirty="0">
              <a:solidFill>
                <a:prstClr val="black"/>
              </a:solidFill>
            </a:endParaRPr>
          </a:p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Membrane thickness: 1000 nm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5F24DB-DF16-3F8D-B1DC-DD3C3B436EB6}"/>
              </a:ext>
            </a:extLst>
          </p:cNvPr>
          <p:cNvSpPr txBox="1"/>
          <p:nvPr/>
        </p:nvSpPr>
        <p:spPr>
          <a:xfrm>
            <a:off x="545159" y="1337814"/>
            <a:ext cx="3080691" cy="46166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Frame dimension: 19 mm x 7 mm</a:t>
            </a:r>
          </a:p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Frame thickness: 200 µm</a:t>
            </a:r>
            <a:endParaRPr lang="it-IT" sz="1200" b="1" kern="0" dirty="0">
              <a:solidFill>
                <a:prstClr val="black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4DF851-5BDD-D195-D394-2BA6236830B7}"/>
              </a:ext>
            </a:extLst>
          </p:cNvPr>
          <p:cNvSpPr txBox="1"/>
          <p:nvPr/>
        </p:nvSpPr>
        <p:spPr>
          <a:xfrm>
            <a:off x="309437" y="1836963"/>
            <a:ext cx="616091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Membrane shape:</a:t>
            </a:r>
            <a:r>
              <a:rPr lang="it-IT" sz="1600" kern="0" dirty="0">
                <a:solidFill>
                  <a:prstClr val="black"/>
                </a:solidFill>
              </a:rPr>
              <a:t> rectangular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Testing temperature</a:t>
            </a:r>
            <a:r>
              <a:rPr lang="it-IT" sz="1600" kern="0" dirty="0">
                <a:solidFill>
                  <a:prstClr val="black"/>
                </a:solidFill>
              </a:rPr>
              <a:t>: Cold Temperature (≈-196°C)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Number of sample tested</a:t>
            </a:r>
            <a:r>
              <a:rPr lang="it-IT" sz="1600" kern="0" dirty="0">
                <a:solidFill>
                  <a:prstClr val="black"/>
                </a:solidFill>
              </a:rPr>
              <a:t>: 4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Pressure load rate: </a:t>
            </a:r>
            <a:r>
              <a:rPr lang="it-IT" sz="1600" kern="0" dirty="0">
                <a:solidFill>
                  <a:prstClr val="black"/>
                </a:solidFill>
              </a:rPr>
              <a:t>100 mbar/min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Adhesives</a:t>
            </a:r>
            <a:r>
              <a:rPr lang="it-IT" sz="1600" kern="0" dirty="0">
                <a:solidFill>
                  <a:prstClr val="black"/>
                </a:solidFill>
              </a:rPr>
              <a:t>: LOCTITE EA9492, 3M DP190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Data post-processing: </a:t>
            </a:r>
            <a:r>
              <a:rPr lang="it-IT" sz="1600" kern="0" dirty="0">
                <a:solidFill>
                  <a:prstClr val="black"/>
                </a:solidFill>
              </a:rPr>
              <a:t>analytical procedure+FEM</a:t>
            </a:r>
          </a:p>
        </p:txBody>
      </p:sp>
      <p:pic>
        <p:nvPicPr>
          <p:cNvPr id="17" name="Picture 16" descr="A room with several metal tanks and other equipment&#10;&#10;Description automatically generated with medium confidence">
            <a:extLst>
              <a:ext uri="{FF2B5EF4-FFF2-40B4-BE49-F238E27FC236}">
                <a16:creationId xmlns:a16="http://schemas.microsoft.com/office/drawing/2014/main" id="{C25C5F92-41F6-8D39-7B82-849936955D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321"/>
          <a:stretch/>
        </p:blipFill>
        <p:spPr>
          <a:xfrm>
            <a:off x="5946347" y="1659517"/>
            <a:ext cx="5601146" cy="448430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B02FF10-F592-E6DF-3BF5-D3D24E715FDF}"/>
              </a:ext>
            </a:extLst>
          </p:cNvPr>
          <p:cNvSpPr txBox="1"/>
          <p:nvPr/>
        </p:nvSpPr>
        <p:spPr>
          <a:xfrm>
            <a:off x="6952457" y="5482487"/>
            <a:ext cx="2377440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Cold temperature measurements setup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CEA507-06BD-D768-0613-7F4BF395E6B8}"/>
              </a:ext>
            </a:extLst>
          </p:cNvPr>
          <p:cNvSpPr txBox="1"/>
          <p:nvPr/>
        </p:nvSpPr>
        <p:spPr>
          <a:xfrm>
            <a:off x="6246989" y="4143830"/>
            <a:ext cx="1026732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Dewar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3D756E3-13A9-E19F-0B26-ACAE32A4FAF5}"/>
              </a:ext>
            </a:extLst>
          </p:cNvPr>
          <p:cNvSpPr txBox="1"/>
          <p:nvPr/>
        </p:nvSpPr>
        <p:spPr>
          <a:xfrm>
            <a:off x="9099013" y="3901671"/>
            <a:ext cx="846767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Helium bottle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365E404-3AE8-DE93-2149-3491BF824FAD}"/>
              </a:ext>
            </a:extLst>
          </p:cNvPr>
          <p:cNvSpPr txBox="1"/>
          <p:nvPr/>
        </p:nvSpPr>
        <p:spPr>
          <a:xfrm>
            <a:off x="9942797" y="2629126"/>
            <a:ext cx="15621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DAQ system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A501A39-AC0C-E446-E4D8-5A767CD553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507" y="3416148"/>
            <a:ext cx="4868366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3921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452DFD59-45D3-10E3-F77E-031B12C566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753" y="958440"/>
            <a:ext cx="4689956" cy="36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D9F19A-CA6A-8CE3-F4C3-125A7EC349F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443"/>
          <a:stretch/>
        </p:blipFill>
        <p:spPr>
          <a:xfrm>
            <a:off x="5600370" y="958440"/>
            <a:ext cx="4872940" cy="36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CEAA04-0FB4-E12F-A205-7F0972100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kern="0" dirty="0"/>
              <a:t>Si</a:t>
            </a:r>
            <a:r>
              <a:rPr lang="it-IT" kern="0" baseline="-25000" dirty="0"/>
              <a:t>3</a:t>
            </a:r>
            <a:r>
              <a:rPr lang="it-IT" kern="0" dirty="0"/>
              <a:t>N</a:t>
            </a:r>
            <a:r>
              <a:rPr lang="it-IT" kern="0" baseline="-25000" dirty="0"/>
              <a:t>4 </a:t>
            </a:r>
            <a:r>
              <a:rPr lang="it-IT" kern="0" dirty="0"/>
              <a:t>membranes: </a:t>
            </a:r>
            <a:r>
              <a:rPr lang="it-IT" sz="3600" b="1" kern="0" dirty="0"/>
              <a:t>bulge </a:t>
            </a:r>
            <a:r>
              <a:rPr lang="it-IT" kern="0" dirty="0"/>
              <a:t>tests </a:t>
            </a:r>
            <a:r>
              <a:rPr lang="it-IT" kern="0" dirty="0">
                <a:solidFill>
                  <a:srgbClr val="00B0F0"/>
                </a:solidFill>
              </a:rPr>
              <a:t>@CT</a:t>
            </a:r>
            <a:br>
              <a:rPr lang="fr-CH" dirty="0">
                <a:solidFill>
                  <a:schemeClr val="accent2"/>
                </a:solidFill>
              </a:rPr>
            </a:br>
            <a:br>
              <a:rPr lang="en-GB" sz="4400" dirty="0">
                <a:solidFill>
                  <a:schemeClr val="accent2"/>
                </a:solidFill>
              </a:rPr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7F95B2-2F3B-E076-713C-BB465290A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25D13F-B2F9-5D49-0200-46B3E1F1E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293E89-1257-4B9E-D0F2-81829D99E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603FE7E3-3D6D-6271-0DF9-964663D9CC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29401"/>
              </p:ext>
            </p:extLst>
          </p:nvPr>
        </p:nvGraphicFramePr>
        <p:xfrm>
          <a:off x="3612982" y="4610416"/>
          <a:ext cx="4966035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9218">
                  <a:extLst>
                    <a:ext uri="{9D8B030D-6E8A-4147-A177-3AD203B41FA5}">
                      <a16:colId xmlns:a16="http://schemas.microsoft.com/office/drawing/2014/main" val="4026035871"/>
                    </a:ext>
                  </a:extLst>
                </a:gridCol>
                <a:gridCol w="678905">
                  <a:extLst>
                    <a:ext uri="{9D8B030D-6E8A-4147-A177-3AD203B41FA5}">
                      <a16:colId xmlns:a16="http://schemas.microsoft.com/office/drawing/2014/main" val="4011466555"/>
                    </a:ext>
                  </a:extLst>
                </a:gridCol>
                <a:gridCol w="977699">
                  <a:extLst>
                    <a:ext uri="{9D8B030D-6E8A-4147-A177-3AD203B41FA5}">
                      <a16:colId xmlns:a16="http://schemas.microsoft.com/office/drawing/2014/main" val="978094099"/>
                    </a:ext>
                  </a:extLst>
                </a:gridCol>
                <a:gridCol w="750213">
                  <a:extLst>
                    <a:ext uri="{9D8B030D-6E8A-4147-A177-3AD203B41FA5}">
                      <a16:colId xmlns:a16="http://schemas.microsoft.com/office/drawing/2014/main" val="2521814066"/>
                    </a:ext>
                  </a:extLst>
                </a:gridCol>
              </a:tblGrid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Young’s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modulus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2"/>
                          </a:solidFill>
                        </a:rPr>
                        <a:t>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380±15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272011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Initial Residual Stress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0</a:t>
                      </a:r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-</a:t>
                      </a:r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850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±30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MPa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627300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Poisson’s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coefficient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ν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0.1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/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212682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Ultimate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pressure</a:t>
                      </a:r>
                      <a:endParaRPr lang="en-GB" sz="1600" b="1" baseline="-250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p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5±1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bar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438824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en-GB" sz="1600" b="1" baseline="0" dirty="0">
                          <a:solidFill>
                            <a:schemeClr val="accent1"/>
                          </a:solidFill>
                        </a:rPr>
                        <a:t>Ultimate tensile stress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 err="1">
                          <a:solidFill>
                            <a:schemeClr val="tx2"/>
                          </a:solidFill>
                        </a:rPr>
                        <a:t>xx,u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3 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±0.4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736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84504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3A7D71E-7A75-80FE-631C-DF5ED1F17464}"/>
              </a:ext>
            </a:extLst>
          </p:cNvPr>
          <p:cNvSpPr txBox="1">
            <a:spLocks/>
          </p:cNvSpPr>
          <p:nvPr/>
        </p:nvSpPr>
        <p:spPr>
          <a:xfrm>
            <a:off x="407987" y="39052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kern="0" dirty="0"/>
              <a:t>Si</a:t>
            </a:r>
            <a:r>
              <a:rPr lang="it-IT" kern="0" baseline="-25000" dirty="0"/>
              <a:t>3</a:t>
            </a:r>
            <a:r>
              <a:rPr lang="it-IT" kern="0" dirty="0"/>
              <a:t>N</a:t>
            </a:r>
            <a:r>
              <a:rPr lang="it-IT" kern="0" baseline="-25000" dirty="0"/>
              <a:t>4 </a:t>
            </a:r>
            <a:r>
              <a:rPr lang="it-IT" kern="0" dirty="0"/>
              <a:t>membranes: </a:t>
            </a:r>
            <a:r>
              <a:rPr lang="it-IT" sz="3600" b="1" kern="0" dirty="0"/>
              <a:t>bulge </a:t>
            </a:r>
            <a:r>
              <a:rPr lang="it-IT" kern="0" dirty="0"/>
              <a:t>tests </a:t>
            </a:r>
            <a:r>
              <a:rPr lang="it-IT" kern="0" dirty="0">
                <a:solidFill>
                  <a:srgbClr val="FF0000"/>
                </a:solidFill>
              </a:rPr>
              <a:t>@HT</a:t>
            </a:r>
            <a:br>
              <a:rPr lang="fr-CH" dirty="0">
                <a:solidFill>
                  <a:srgbClr val="FF0000"/>
                </a:solidFill>
              </a:rPr>
            </a:b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38E196-7A26-539B-0B4E-DE30AEE4D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831A26-05DE-1BA8-1D48-21F4ECED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9A1202-47DB-95D7-3644-1667B69BA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0D2F802-EEB1-A2F0-6609-4FF5FADA51F2}"/>
              </a:ext>
            </a:extLst>
          </p:cNvPr>
          <p:cNvSpPr/>
          <p:nvPr/>
        </p:nvSpPr>
        <p:spPr>
          <a:xfrm>
            <a:off x="309438" y="1021222"/>
            <a:ext cx="10406871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Freestanding silicon nitride (Si</a:t>
            </a:r>
            <a:r>
              <a:rPr lang="it-IT" sz="1600" b="1" kern="0" baseline="-25000" dirty="0">
                <a:solidFill>
                  <a:prstClr val="black"/>
                </a:solidFill>
              </a:rPr>
              <a:t>3</a:t>
            </a:r>
            <a:r>
              <a:rPr lang="it-IT" sz="1600" b="1" kern="0" dirty="0">
                <a:solidFill>
                  <a:prstClr val="black"/>
                </a:solidFill>
              </a:rPr>
              <a:t>N</a:t>
            </a:r>
            <a:r>
              <a:rPr lang="it-IT" sz="1600" b="1" kern="0" baseline="-25000" dirty="0">
                <a:solidFill>
                  <a:prstClr val="black"/>
                </a:solidFill>
              </a:rPr>
              <a:t>4</a:t>
            </a:r>
            <a:r>
              <a:rPr lang="it-IT" sz="1600" b="1" kern="0" dirty="0">
                <a:solidFill>
                  <a:prstClr val="black"/>
                </a:solidFill>
              </a:rPr>
              <a:t>) membranes 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endParaRPr lang="it-IT" sz="1600" b="1" kern="0" dirty="0">
              <a:solidFill>
                <a:prstClr val="black"/>
              </a:solidFill>
            </a:endParaRP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endParaRPr lang="it-IT" sz="1600" b="1" kern="0" dirty="0">
              <a:solidFill>
                <a:prstClr val="black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992500-CDBB-431A-EF9A-98056FD80E66}"/>
              </a:ext>
            </a:extLst>
          </p:cNvPr>
          <p:cNvSpPr txBox="1"/>
          <p:nvPr/>
        </p:nvSpPr>
        <p:spPr>
          <a:xfrm>
            <a:off x="3269092" y="1318997"/>
            <a:ext cx="6402516" cy="46166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it-IT" sz="1200" kern="0" dirty="0">
                <a:solidFill>
                  <a:prstClr val="black"/>
                </a:solidFill>
              </a:rPr>
              <a:t>Membrane dimension: 15 mm x 3 mm</a:t>
            </a:r>
            <a:endParaRPr lang="en-GB" sz="1200" kern="0" dirty="0">
              <a:solidFill>
                <a:prstClr val="black"/>
              </a:solidFill>
            </a:endParaRPr>
          </a:p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Membrane thickness: 1000 nm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6F9BC4-B911-8A50-10BA-001EC2903D2E}"/>
              </a:ext>
            </a:extLst>
          </p:cNvPr>
          <p:cNvSpPr txBox="1"/>
          <p:nvPr/>
        </p:nvSpPr>
        <p:spPr>
          <a:xfrm>
            <a:off x="545159" y="1318997"/>
            <a:ext cx="3080691" cy="46166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Frame dimension: 19 mm x 7 mm</a:t>
            </a:r>
          </a:p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Frame thickness: 200 µm</a:t>
            </a:r>
            <a:endParaRPr lang="it-IT" sz="1200" b="1" kern="0" dirty="0">
              <a:solidFill>
                <a:prstClr val="black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122AF5-6744-A592-DD7F-8880E6A47EE1}"/>
              </a:ext>
            </a:extLst>
          </p:cNvPr>
          <p:cNvSpPr txBox="1"/>
          <p:nvPr/>
        </p:nvSpPr>
        <p:spPr>
          <a:xfrm>
            <a:off x="309437" y="1789571"/>
            <a:ext cx="51769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Membrane shape:</a:t>
            </a:r>
            <a:r>
              <a:rPr lang="it-IT" sz="1600" kern="0" dirty="0">
                <a:solidFill>
                  <a:prstClr val="black"/>
                </a:solidFill>
              </a:rPr>
              <a:t> rectangular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Testing temperature</a:t>
            </a:r>
            <a:r>
              <a:rPr lang="it-IT" sz="1600" kern="0" dirty="0">
                <a:solidFill>
                  <a:prstClr val="black"/>
                </a:solidFill>
              </a:rPr>
              <a:t>: Hot Temperature (=150°C)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Number of sample </a:t>
            </a:r>
            <a:r>
              <a:rPr lang="it-IT" sz="1600" b="1" kern="0" dirty="0">
                <a:solidFill>
                  <a:schemeClr val="tx2"/>
                </a:solidFill>
              </a:rPr>
              <a:t>tested</a:t>
            </a:r>
            <a:r>
              <a:rPr lang="it-IT" sz="1600" kern="0" dirty="0">
                <a:solidFill>
                  <a:schemeClr val="tx2"/>
                </a:solidFill>
              </a:rPr>
              <a:t>: 3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Pressure load rate: </a:t>
            </a:r>
            <a:r>
              <a:rPr lang="it-IT" sz="1600" kern="0" dirty="0">
                <a:solidFill>
                  <a:prstClr val="black"/>
                </a:solidFill>
              </a:rPr>
              <a:t>100 mbar/min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Adhesives</a:t>
            </a:r>
            <a:r>
              <a:rPr lang="it-IT" sz="1600" kern="0" dirty="0">
                <a:solidFill>
                  <a:prstClr val="black"/>
                </a:solidFill>
              </a:rPr>
              <a:t>: MG 832HT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Data post-processing: </a:t>
            </a:r>
            <a:r>
              <a:rPr lang="it-IT" sz="1600" kern="0" dirty="0">
                <a:solidFill>
                  <a:prstClr val="black"/>
                </a:solidFill>
              </a:rPr>
              <a:t>analytical procedure+FEM</a:t>
            </a:r>
          </a:p>
        </p:txBody>
      </p:sp>
      <p:pic>
        <p:nvPicPr>
          <p:cNvPr id="10" name="Picture 9" descr="A room with a table with equipment and shelves&#10;&#10;Description automatically generated with medium confidence">
            <a:extLst>
              <a:ext uri="{FF2B5EF4-FFF2-40B4-BE49-F238E27FC236}">
                <a16:creationId xmlns:a16="http://schemas.microsoft.com/office/drawing/2014/main" id="{BB1E2DA5-A41A-4E7B-D4B0-F7118FA0AA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04" r="4894" b="3923"/>
          <a:stretch/>
        </p:blipFill>
        <p:spPr>
          <a:xfrm>
            <a:off x="5722121" y="1888894"/>
            <a:ext cx="5993233" cy="40869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AAA6E59-E914-BC8E-B215-29DC41619D22}"/>
              </a:ext>
            </a:extLst>
          </p:cNvPr>
          <p:cNvSpPr txBox="1"/>
          <p:nvPr/>
        </p:nvSpPr>
        <p:spPr>
          <a:xfrm>
            <a:off x="8134975" y="3461539"/>
            <a:ext cx="1034630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Helium bottle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A5DF016-76A3-E18F-215F-6DF5F97FB3FC}"/>
              </a:ext>
            </a:extLst>
          </p:cNvPr>
          <p:cNvCxnSpPr/>
          <p:nvPr/>
        </p:nvCxnSpPr>
        <p:spPr>
          <a:xfrm>
            <a:off x="9856899" y="3954834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27A5950-1A79-2947-FF04-2E7FEB135C57}"/>
              </a:ext>
            </a:extLst>
          </p:cNvPr>
          <p:cNvSpPr txBox="1"/>
          <p:nvPr/>
        </p:nvSpPr>
        <p:spPr>
          <a:xfrm>
            <a:off x="9734768" y="3016933"/>
            <a:ext cx="1669141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DAQ system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BD885A-1BEC-3FC2-83AC-5D863FFB927C}"/>
              </a:ext>
            </a:extLst>
          </p:cNvPr>
          <p:cNvSpPr txBox="1"/>
          <p:nvPr/>
        </p:nvSpPr>
        <p:spPr>
          <a:xfrm>
            <a:off x="5824530" y="4646225"/>
            <a:ext cx="2412854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High temperature measurements setup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3859447-F696-A107-C01B-91FBF5C78E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135" y="3287361"/>
            <a:ext cx="4857750" cy="30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4631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A9D46-BB6F-1951-29EE-5F06077A9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kern="0" dirty="0"/>
              <a:t>Si</a:t>
            </a:r>
            <a:r>
              <a:rPr lang="it-IT" kern="0" baseline="-25000" dirty="0"/>
              <a:t>3</a:t>
            </a:r>
            <a:r>
              <a:rPr lang="it-IT" kern="0" dirty="0"/>
              <a:t>N</a:t>
            </a:r>
            <a:r>
              <a:rPr lang="it-IT" kern="0" baseline="-25000" dirty="0"/>
              <a:t>4 </a:t>
            </a:r>
            <a:r>
              <a:rPr lang="it-IT" kern="0" dirty="0"/>
              <a:t>membranes: results </a:t>
            </a:r>
            <a:r>
              <a:rPr lang="it-IT" kern="0" dirty="0">
                <a:solidFill>
                  <a:srgbClr val="FF0000"/>
                </a:solidFill>
              </a:rPr>
              <a:t>@HT</a:t>
            </a:r>
            <a:br>
              <a:rPr lang="it-IT" kern="0" dirty="0">
                <a:solidFill>
                  <a:srgbClr val="FF0000"/>
                </a:solidFill>
              </a:rPr>
            </a:br>
            <a:r>
              <a:rPr lang="it-IT" sz="2400" b="0" kern="0" dirty="0"/>
              <a:t>Material properties</a:t>
            </a:r>
            <a:endParaRPr lang="en-GB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E8D192-DD85-D7D3-48CE-48AAD2CD6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F4A76E-B7CB-8F9C-90A2-2991D6976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82988B-1F77-A99B-A86E-FA477A695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EBC130-6D57-D992-CE1E-3B81DB8AA575}"/>
              </a:ext>
            </a:extLst>
          </p:cNvPr>
          <p:cNvSpPr txBox="1"/>
          <p:nvPr/>
        </p:nvSpPr>
        <p:spPr>
          <a:xfrm>
            <a:off x="314079" y="1327006"/>
            <a:ext cx="11773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FEM simulation: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the </a:t>
            </a:r>
            <a:r>
              <a:rPr lang="it-IT" sz="1600" i="1" kern="0" dirty="0">
                <a:solidFill>
                  <a:prstClr val="black"/>
                </a:solidFill>
                <a:sym typeface="Wingdings" panose="05000000000000000000" pitchFamily="2" charset="2"/>
              </a:rPr>
              <a:t>flange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+</a:t>
            </a:r>
            <a:r>
              <a:rPr lang="it-IT" sz="1600" i="1" kern="0" dirty="0">
                <a:solidFill>
                  <a:prstClr val="black"/>
                </a:solidFill>
                <a:sym typeface="Wingdings" panose="05000000000000000000" pitchFamily="2" charset="2"/>
              </a:rPr>
              <a:t>adhesive+sample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system response during </a:t>
            </a:r>
            <a:r>
              <a:rPr lang="it-IT" sz="1600" b="1" i="1" kern="0" dirty="0">
                <a:solidFill>
                  <a:prstClr val="black"/>
                </a:solidFill>
                <a:sym typeface="Wingdings" panose="05000000000000000000" pitchFamily="2" charset="2"/>
              </a:rPr>
              <a:t>heating</a:t>
            </a:r>
            <a:r>
              <a:rPr lang="it-IT" sz="1600" i="1" kern="0" dirty="0">
                <a:solidFill>
                  <a:prstClr val="black"/>
                </a:solidFill>
                <a:sym typeface="Wingdings" panose="05000000000000000000" pitchFamily="2" charset="2"/>
              </a:rPr>
              <a:t> + bulge test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is simulated to:</a:t>
            </a:r>
          </a:p>
          <a:p>
            <a:pPr lvl="1" defTabSz="3723288">
              <a:buSzPct val="90000"/>
              <a:defRPr/>
            </a:pPr>
            <a:r>
              <a:rPr lang="it-IT" sz="1600" b="1" kern="0" dirty="0">
                <a:solidFill>
                  <a:prstClr val="black"/>
                </a:solidFill>
                <a:sym typeface="Wingdings" panose="05000000000000000000" pitchFamily="2" charset="2"/>
              </a:rPr>
              <a:t>1.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 Estimate the </a:t>
            </a:r>
            <a:r>
              <a:rPr lang="it-IT" sz="1600" b="1" kern="0" dirty="0">
                <a:solidFill>
                  <a:prstClr val="black"/>
                </a:solidFill>
                <a:sym typeface="Wingdings" panose="05000000000000000000" pitchFamily="2" charset="2"/>
              </a:rPr>
              <a:t>residual stress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in the membrane after heating: </a:t>
            </a:r>
            <a:r>
              <a:rPr lang="it-IT" sz="1600" u="sng" kern="0" dirty="0">
                <a:solidFill>
                  <a:prstClr val="black"/>
                </a:solidFill>
                <a:sym typeface="Wingdings" panose="05000000000000000000" pitchFamily="2" charset="2"/>
              </a:rPr>
              <a:t>simulation results match the experimental measurements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.</a:t>
            </a:r>
            <a:endParaRPr lang="it-IT" sz="1600" kern="0" dirty="0">
              <a:solidFill>
                <a:prstClr val="black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0DBA77F-5E95-DC75-F632-FE841D4F54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65"/>
          <a:stretch/>
        </p:blipFill>
        <p:spPr>
          <a:xfrm>
            <a:off x="4260621" y="2001870"/>
            <a:ext cx="3973213" cy="270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C617233-17FC-A5B3-14F6-413C5F9D5B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09"/>
          <a:stretch/>
        </p:blipFill>
        <p:spPr>
          <a:xfrm>
            <a:off x="8233834" y="2222705"/>
            <a:ext cx="3640200" cy="195981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9E56E7F-801D-476B-9FB4-CD5AE5AE9374}"/>
              </a:ext>
            </a:extLst>
          </p:cNvPr>
          <p:cNvSpPr txBox="1"/>
          <p:nvPr/>
        </p:nvSpPr>
        <p:spPr>
          <a:xfrm>
            <a:off x="9673316" y="3848405"/>
            <a:ext cx="23946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</a:t>
            </a:r>
            <a:r>
              <a:rPr lang="fr-CH" sz="16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</a:t>
            </a:r>
            <a:r>
              <a:rPr lang="fr-CH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@T=150°C</a:t>
            </a:r>
            <a:endParaRPr lang="en-GB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10798B4-DB89-2948-EFC5-74B2D1A7F6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8" y="1945650"/>
            <a:ext cx="3852633" cy="2700000"/>
          </a:xfrm>
          <a:prstGeom prst="rect">
            <a:avLst/>
          </a:prstGeom>
        </p:spPr>
      </p:pic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19D67BF-4610-385D-013F-DC996D1C42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781063"/>
              </p:ext>
            </p:extLst>
          </p:nvPr>
        </p:nvGraphicFramePr>
        <p:xfrm>
          <a:off x="3750503" y="4765144"/>
          <a:ext cx="506964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8632">
                  <a:extLst>
                    <a:ext uri="{9D8B030D-6E8A-4147-A177-3AD203B41FA5}">
                      <a16:colId xmlns:a16="http://schemas.microsoft.com/office/drawing/2014/main" val="4026035871"/>
                    </a:ext>
                  </a:extLst>
                </a:gridCol>
                <a:gridCol w="661214">
                  <a:extLst>
                    <a:ext uri="{9D8B030D-6E8A-4147-A177-3AD203B41FA5}">
                      <a16:colId xmlns:a16="http://schemas.microsoft.com/office/drawing/2014/main" val="4011466555"/>
                    </a:ext>
                  </a:extLst>
                </a:gridCol>
                <a:gridCol w="1043936">
                  <a:extLst>
                    <a:ext uri="{9D8B030D-6E8A-4147-A177-3AD203B41FA5}">
                      <a16:colId xmlns:a16="http://schemas.microsoft.com/office/drawing/2014/main" val="978094099"/>
                    </a:ext>
                  </a:extLst>
                </a:gridCol>
                <a:gridCol w="765866">
                  <a:extLst>
                    <a:ext uri="{9D8B030D-6E8A-4147-A177-3AD203B41FA5}">
                      <a16:colId xmlns:a16="http://schemas.microsoft.com/office/drawing/2014/main" val="2521814066"/>
                    </a:ext>
                  </a:extLst>
                </a:gridCol>
              </a:tblGrid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Young’s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modulus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2"/>
                          </a:solidFill>
                        </a:rPr>
                        <a:t>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230±10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272011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Initial Residual Stress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0</a:t>
                      </a:r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230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±20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MPa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627300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Poisson’s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coefficient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ν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0.1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/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212682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Ultimate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pressure</a:t>
                      </a:r>
                      <a:endParaRPr lang="en-GB" sz="1600" b="1" baseline="-250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p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2±0.5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bar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438824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en-GB" sz="1600" b="1" baseline="0" dirty="0">
                          <a:solidFill>
                            <a:schemeClr val="accent1"/>
                          </a:solidFill>
                        </a:rPr>
                        <a:t>Ultimate tensile stress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 err="1">
                          <a:solidFill>
                            <a:schemeClr val="tx2"/>
                          </a:solidFill>
                        </a:rPr>
                        <a:t>xx,u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1.5 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±0.2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132172"/>
                  </a:ext>
                </a:extLst>
              </a:tr>
            </a:tbl>
          </a:graphicData>
        </a:graphic>
      </p:graphicFrame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7D9E3B1-E429-B4EF-0BBB-A93ED70D1709}"/>
              </a:ext>
            </a:extLst>
          </p:cNvPr>
          <p:cNvCxnSpPr>
            <a:cxnSpLocks/>
          </p:cNvCxnSpPr>
          <p:nvPr/>
        </p:nvCxnSpPr>
        <p:spPr>
          <a:xfrm>
            <a:off x="11185525" y="3579654"/>
            <a:ext cx="438150" cy="26875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DB05038-F0D5-A108-553A-9C37EF6376CB}"/>
              </a:ext>
            </a:extLst>
          </p:cNvPr>
          <p:cNvCxnSpPr>
            <a:cxnSpLocks/>
          </p:cNvCxnSpPr>
          <p:nvPr/>
        </p:nvCxnSpPr>
        <p:spPr>
          <a:xfrm flipV="1">
            <a:off x="11185525" y="3404131"/>
            <a:ext cx="403225" cy="25010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2EB48CA-3EC3-E023-2B69-DF7A0644CD58}"/>
              </a:ext>
            </a:extLst>
          </p:cNvPr>
          <p:cNvSpPr txBox="1"/>
          <p:nvPr/>
        </p:nvSpPr>
        <p:spPr>
          <a:xfrm>
            <a:off x="11629216" y="3771035"/>
            <a:ext cx="769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tx2"/>
                </a:solidFill>
              </a:rPr>
              <a:t>x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7C425DF-815C-1251-CC92-EBFBF4706F11}"/>
              </a:ext>
            </a:extLst>
          </p:cNvPr>
          <p:cNvSpPr txBox="1"/>
          <p:nvPr/>
        </p:nvSpPr>
        <p:spPr>
          <a:xfrm>
            <a:off x="11448173" y="3225117"/>
            <a:ext cx="769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tx2"/>
                </a:solidFill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23825299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357653CD-582A-4877-DE29-2243A80B2B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2" b="627"/>
          <a:stretch/>
        </p:blipFill>
        <p:spPr>
          <a:xfrm>
            <a:off x="264441" y="2072278"/>
            <a:ext cx="3900000" cy="26830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946A45-0B00-7CDF-0CD9-61FDA681336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65"/>
          <a:stretch/>
        </p:blipFill>
        <p:spPr>
          <a:xfrm>
            <a:off x="4210849" y="2053228"/>
            <a:ext cx="3808156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1A9D46-BB6F-1951-29EE-5F06077A9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kern="0" dirty="0"/>
              <a:t>Si</a:t>
            </a:r>
            <a:r>
              <a:rPr lang="it-IT" kern="0" baseline="-25000" dirty="0"/>
              <a:t>3</a:t>
            </a:r>
            <a:r>
              <a:rPr lang="it-IT" kern="0" dirty="0"/>
              <a:t>N</a:t>
            </a:r>
            <a:r>
              <a:rPr lang="it-IT" kern="0" baseline="-25000" dirty="0"/>
              <a:t>4 </a:t>
            </a:r>
            <a:r>
              <a:rPr lang="it-IT" kern="0" dirty="0"/>
              <a:t>membranes: results </a:t>
            </a:r>
            <a:r>
              <a:rPr lang="it-IT" kern="0" dirty="0">
                <a:solidFill>
                  <a:srgbClr val="FF0000"/>
                </a:solidFill>
              </a:rPr>
              <a:t>@HT</a:t>
            </a:r>
            <a:br>
              <a:rPr lang="it-IT" kern="0" dirty="0">
                <a:solidFill>
                  <a:srgbClr val="FF0000"/>
                </a:solidFill>
              </a:rPr>
            </a:br>
            <a:r>
              <a:rPr lang="it-IT" sz="2400" b="0" kern="0" dirty="0"/>
              <a:t>Material properties</a:t>
            </a:r>
            <a:endParaRPr lang="en-GB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E8D192-DD85-D7D3-48CE-48AAD2CD6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F4A76E-B7CB-8F9C-90A2-2991D6976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82988B-1F77-A99B-A86E-FA477A695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12207" y="6395211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EBC130-6D57-D992-CE1E-3B81DB8AA575}"/>
              </a:ext>
            </a:extLst>
          </p:cNvPr>
          <p:cNvSpPr txBox="1"/>
          <p:nvPr/>
        </p:nvSpPr>
        <p:spPr>
          <a:xfrm>
            <a:off x="314079" y="1327006"/>
            <a:ext cx="116016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FEM simulation: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the </a:t>
            </a:r>
            <a:r>
              <a:rPr lang="it-IT" sz="1600" i="1" kern="0" dirty="0">
                <a:solidFill>
                  <a:prstClr val="black"/>
                </a:solidFill>
                <a:sym typeface="Wingdings" panose="05000000000000000000" pitchFamily="2" charset="2"/>
              </a:rPr>
              <a:t>flange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+</a:t>
            </a:r>
            <a:r>
              <a:rPr lang="it-IT" sz="1600" i="1" kern="0" dirty="0">
                <a:solidFill>
                  <a:prstClr val="black"/>
                </a:solidFill>
                <a:sym typeface="Wingdings" panose="05000000000000000000" pitchFamily="2" charset="2"/>
              </a:rPr>
              <a:t>adhesive+sample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system response during </a:t>
            </a:r>
            <a:r>
              <a:rPr lang="it-IT" sz="1600" i="1" kern="0" dirty="0">
                <a:solidFill>
                  <a:prstClr val="black"/>
                </a:solidFill>
                <a:sym typeface="Wingdings" panose="05000000000000000000" pitchFamily="2" charset="2"/>
              </a:rPr>
              <a:t>heating + </a:t>
            </a:r>
            <a:r>
              <a:rPr lang="it-IT" sz="1600" b="1" i="1" kern="0" dirty="0">
                <a:solidFill>
                  <a:prstClr val="black"/>
                </a:solidFill>
                <a:sym typeface="Wingdings" panose="05000000000000000000" pitchFamily="2" charset="2"/>
              </a:rPr>
              <a:t>bulge test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is simulated to:</a:t>
            </a:r>
          </a:p>
          <a:p>
            <a:pPr lvl="1" defTabSz="3723288">
              <a:buSzPct val="90000"/>
              <a:defRPr/>
            </a:pPr>
            <a:r>
              <a:rPr lang="it-IT" sz="1600" b="1" kern="0" dirty="0">
                <a:solidFill>
                  <a:prstClr val="black"/>
                </a:solidFill>
                <a:sym typeface="Wingdings" panose="05000000000000000000" pitchFamily="2" charset="2"/>
              </a:rPr>
              <a:t>2.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 Estimate the </a:t>
            </a:r>
            <a:r>
              <a:rPr lang="it-IT" sz="1600" b="1" kern="0" dirty="0">
                <a:solidFill>
                  <a:prstClr val="black"/>
                </a:solidFill>
                <a:sym typeface="Wingdings" panose="05000000000000000000" pitchFamily="2" charset="2"/>
              </a:rPr>
              <a:t>Young’s modulus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of the membrane determined by bulge test: </a:t>
            </a:r>
            <a:r>
              <a:rPr lang="en-GB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simulation reveals that the experimentally measured lower membrane stiffness (</a:t>
            </a:r>
            <a:r>
              <a:rPr lang="en-GB" sz="1600" kern="0" dirty="0">
                <a:solidFill>
                  <a:prstClr val="black"/>
                </a:solidFill>
                <a:highlight>
                  <a:srgbClr val="FF0000"/>
                </a:highlight>
                <a:sym typeface="Wingdings" panose="05000000000000000000" pitchFamily="2" charset="2"/>
              </a:rPr>
              <a:t>E=180GPa</a:t>
            </a:r>
            <a:r>
              <a:rPr lang="en-GB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) is an artifact due to the compliance of the rest of the system.</a:t>
            </a:r>
            <a:endParaRPr lang="it-IT" sz="1600" u="sng" kern="0" dirty="0">
              <a:solidFill>
                <a:prstClr val="black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CFAEC7-127E-70B7-8A47-A7FB3DE62B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2452" y="2183198"/>
            <a:ext cx="3408399" cy="21916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5209FA-A81F-D3E2-15FB-1991FD9E11CE}"/>
              </a:ext>
            </a:extLst>
          </p:cNvPr>
          <p:cNvSpPr txBox="1"/>
          <p:nvPr/>
        </p:nvSpPr>
        <p:spPr>
          <a:xfrm>
            <a:off x="8292206" y="4108727"/>
            <a:ext cx="325920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CH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displacement @p=250mbar</a:t>
            </a:r>
            <a:endParaRPr lang="en-GB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4850D99-1FB6-A60C-4A0C-428975771988}"/>
              </a:ext>
            </a:extLst>
          </p:cNvPr>
          <p:cNvCxnSpPr>
            <a:cxnSpLocks/>
          </p:cNvCxnSpPr>
          <p:nvPr/>
        </p:nvCxnSpPr>
        <p:spPr>
          <a:xfrm>
            <a:off x="10993336" y="3650528"/>
            <a:ext cx="438150" cy="26875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04CE206-0CDA-9A1B-69AC-3272A292F62C}"/>
              </a:ext>
            </a:extLst>
          </p:cNvPr>
          <p:cNvCxnSpPr>
            <a:cxnSpLocks/>
          </p:cNvCxnSpPr>
          <p:nvPr/>
        </p:nvCxnSpPr>
        <p:spPr>
          <a:xfrm flipV="1">
            <a:off x="10993336" y="3475005"/>
            <a:ext cx="403225" cy="25010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259106E-3999-C931-BF9B-3FBCC19E9E80}"/>
              </a:ext>
            </a:extLst>
          </p:cNvPr>
          <p:cNvSpPr txBox="1"/>
          <p:nvPr/>
        </p:nvSpPr>
        <p:spPr>
          <a:xfrm>
            <a:off x="11437027" y="3841909"/>
            <a:ext cx="769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tx2"/>
                </a:solidFill>
              </a:rPr>
              <a:t>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FD4B2E-1E45-989A-7945-2F0CA45DA36F}"/>
              </a:ext>
            </a:extLst>
          </p:cNvPr>
          <p:cNvSpPr txBox="1"/>
          <p:nvPr/>
        </p:nvSpPr>
        <p:spPr>
          <a:xfrm>
            <a:off x="11255984" y="3295991"/>
            <a:ext cx="769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tx2"/>
                </a:solidFill>
              </a:rPr>
              <a:t>y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8ADCD816-9702-76CC-547E-E74056FFE2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432820"/>
              </p:ext>
            </p:extLst>
          </p:nvPr>
        </p:nvGraphicFramePr>
        <p:xfrm>
          <a:off x="3750503" y="4775602"/>
          <a:ext cx="506964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8632">
                  <a:extLst>
                    <a:ext uri="{9D8B030D-6E8A-4147-A177-3AD203B41FA5}">
                      <a16:colId xmlns:a16="http://schemas.microsoft.com/office/drawing/2014/main" val="4026035871"/>
                    </a:ext>
                  </a:extLst>
                </a:gridCol>
                <a:gridCol w="661214">
                  <a:extLst>
                    <a:ext uri="{9D8B030D-6E8A-4147-A177-3AD203B41FA5}">
                      <a16:colId xmlns:a16="http://schemas.microsoft.com/office/drawing/2014/main" val="4011466555"/>
                    </a:ext>
                  </a:extLst>
                </a:gridCol>
                <a:gridCol w="1043936">
                  <a:extLst>
                    <a:ext uri="{9D8B030D-6E8A-4147-A177-3AD203B41FA5}">
                      <a16:colId xmlns:a16="http://schemas.microsoft.com/office/drawing/2014/main" val="978094099"/>
                    </a:ext>
                  </a:extLst>
                </a:gridCol>
                <a:gridCol w="765866">
                  <a:extLst>
                    <a:ext uri="{9D8B030D-6E8A-4147-A177-3AD203B41FA5}">
                      <a16:colId xmlns:a16="http://schemas.microsoft.com/office/drawing/2014/main" val="2521814066"/>
                    </a:ext>
                  </a:extLst>
                </a:gridCol>
              </a:tblGrid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Young’s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modulus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2"/>
                          </a:solidFill>
                        </a:rPr>
                        <a:t>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230±10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272011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Initial Residual Stress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0</a:t>
                      </a:r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230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±20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MPa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7627300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Poisson’s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coefficient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ν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0.1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/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212682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Ultimate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pressure</a:t>
                      </a:r>
                      <a:endParaRPr lang="en-GB" sz="1600" b="1" baseline="-250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p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2±0.5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bar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438824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en-GB" sz="1600" b="1" baseline="0" dirty="0">
                          <a:solidFill>
                            <a:schemeClr val="accent1"/>
                          </a:solidFill>
                        </a:rPr>
                        <a:t>Ultimate tensile stress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 err="1">
                          <a:solidFill>
                            <a:schemeClr val="tx2"/>
                          </a:solidFill>
                        </a:rPr>
                        <a:t>xx,u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1.5 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±0.2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132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16371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8893FB-0EEF-7837-F89E-BEBF5C84C0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DBF025DE-0F62-A1FB-6C71-0600C4FF8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349" y="1086262"/>
            <a:ext cx="4265301" cy="30511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3ADB0A-00C3-D14B-83FF-0273DA2C8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Si</a:t>
            </a:r>
            <a:r>
              <a:rPr lang="fr-CH" baseline="-25000" dirty="0"/>
              <a:t>3</a:t>
            </a:r>
            <a:r>
              <a:rPr lang="fr-CH" dirty="0"/>
              <a:t>N</a:t>
            </a:r>
            <a:r>
              <a:rPr lang="fr-CH" baseline="-25000" dirty="0"/>
              <a:t>4</a:t>
            </a:r>
            <a:r>
              <a:rPr lang="fr-CH" dirty="0"/>
              <a:t> membranes</a:t>
            </a:r>
            <a:br>
              <a:rPr lang="fr-CH" dirty="0"/>
            </a:br>
            <a:r>
              <a:rPr lang="fr-CH" sz="2400" b="0" dirty="0"/>
              <a:t>Material </a:t>
            </a:r>
            <a:r>
              <a:rPr lang="en-US" sz="2400" b="0" dirty="0"/>
              <a:t>properties at three different temperatures</a:t>
            </a:r>
            <a:endParaRPr lang="en-GB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6999BB-51FF-502A-66F4-87F1D570B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994044-68FD-4100-4236-84A4AB4B5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E8AF0F-035C-F161-0724-9006092A0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0066D4C-9D3A-B2D4-9744-32B256E64A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376873"/>
              </p:ext>
            </p:extLst>
          </p:nvPr>
        </p:nvGraphicFramePr>
        <p:xfrm>
          <a:off x="1053561" y="4137447"/>
          <a:ext cx="10084878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4061">
                  <a:extLst>
                    <a:ext uri="{9D8B030D-6E8A-4147-A177-3AD203B41FA5}">
                      <a16:colId xmlns:a16="http://schemas.microsoft.com/office/drawing/2014/main" val="4026035871"/>
                    </a:ext>
                  </a:extLst>
                </a:gridCol>
                <a:gridCol w="831125">
                  <a:extLst>
                    <a:ext uri="{9D8B030D-6E8A-4147-A177-3AD203B41FA5}">
                      <a16:colId xmlns:a16="http://schemas.microsoft.com/office/drawing/2014/main" val="4011466555"/>
                    </a:ext>
                  </a:extLst>
                </a:gridCol>
                <a:gridCol w="1281783">
                  <a:extLst>
                    <a:ext uri="{9D8B030D-6E8A-4147-A177-3AD203B41FA5}">
                      <a16:colId xmlns:a16="http://schemas.microsoft.com/office/drawing/2014/main" val="978094099"/>
                    </a:ext>
                  </a:extLst>
                </a:gridCol>
                <a:gridCol w="1281783">
                  <a:extLst>
                    <a:ext uri="{9D8B030D-6E8A-4147-A177-3AD203B41FA5}">
                      <a16:colId xmlns:a16="http://schemas.microsoft.com/office/drawing/2014/main" val="2613576748"/>
                    </a:ext>
                  </a:extLst>
                </a:gridCol>
                <a:gridCol w="1281783">
                  <a:extLst>
                    <a:ext uri="{9D8B030D-6E8A-4147-A177-3AD203B41FA5}">
                      <a16:colId xmlns:a16="http://schemas.microsoft.com/office/drawing/2014/main" val="2703085774"/>
                    </a:ext>
                  </a:extLst>
                </a:gridCol>
                <a:gridCol w="1281783">
                  <a:extLst>
                    <a:ext uri="{9D8B030D-6E8A-4147-A177-3AD203B41FA5}">
                      <a16:colId xmlns:a16="http://schemas.microsoft.com/office/drawing/2014/main" val="153885309"/>
                    </a:ext>
                  </a:extLst>
                </a:gridCol>
                <a:gridCol w="932560">
                  <a:extLst>
                    <a:ext uri="{9D8B030D-6E8A-4147-A177-3AD203B41FA5}">
                      <a16:colId xmlns:a16="http://schemas.microsoft.com/office/drawing/2014/main" val="2521814066"/>
                    </a:ext>
                  </a:extLst>
                </a:gridCol>
              </a:tblGrid>
              <a:tr h="172707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2"/>
                          </a:solidFill>
                        </a:rPr>
                        <a:t>PARAMETER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THIN MEMBRANE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2"/>
                          </a:solidFill>
                        </a:rPr>
                        <a:t>BULK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2"/>
                          </a:solidFill>
                        </a:rPr>
                        <a:t>UNIT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025584"/>
                  </a:ext>
                </a:extLst>
              </a:tr>
              <a:tr h="172707">
                <a:tc gridSpan="2"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-196 °C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22 °C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150 °C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22 °C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612070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Young’s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modulus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2"/>
                          </a:solidFill>
                        </a:rPr>
                        <a:t>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380±15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230±10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230±10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120÷241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272011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Initial Residual Stress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0</a:t>
                      </a:r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-850±30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10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±5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dirty="0">
                          <a:solidFill>
                            <a:schemeClr val="tx2"/>
                          </a:solidFill>
                        </a:rPr>
                        <a:t>230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MPa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627300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Poisson’s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coefficient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ν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0.1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0.1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0.1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0.23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÷0.28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/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212682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Ultimate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pressure</a:t>
                      </a:r>
                      <a:endParaRPr lang="en-GB" sz="1600" b="1" baseline="-250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p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5±1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3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2±0.5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bar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438824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en-GB" sz="1600" b="1" baseline="0" dirty="0">
                          <a:solidFill>
                            <a:schemeClr val="accent1"/>
                          </a:solidFill>
                        </a:rPr>
                        <a:t>Ultimate tensile stress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 err="1">
                          <a:solidFill>
                            <a:schemeClr val="tx2"/>
                          </a:solidFill>
                        </a:rPr>
                        <a:t>xx,u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3±0.4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2 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±0.4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1.5 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±0.2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0.06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÷0.525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69445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267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1E2022-A2E5-A6D3-1552-3EFE5939E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5BD93F-2692-21CD-A109-AFD264EA7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E47694-BA27-4E21-FAA1-D6008F197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72B7A068-028C-6EE8-7CEC-E76ABE744031}"/>
              </a:ext>
            </a:extLst>
          </p:cNvPr>
          <p:cNvSpPr/>
          <p:nvPr/>
        </p:nvSpPr>
        <p:spPr>
          <a:xfrm>
            <a:off x="-2886319" y="-122683"/>
            <a:ext cx="7293488" cy="7293488"/>
          </a:xfrm>
          <a:prstGeom prst="blockArc">
            <a:avLst>
              <a:gd name="adj1" fmla="val 18580666"/>
              <a:gd name="adj2" fmla="val 2418902"/>
              <a:gd name="adj3" fmla="val 253"/>
            </a:avLst>
          </a:prstGeom>
        </p:spPr>
        <p:style>
          <a:lnRef idx="1">
            <a:schemeClr val="accent1">
              <a:tint val="99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tint val="99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99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1AE4FF7-B9E4-7DD1-D2D7-9AF219B90EEF}"/>
              </a:ext>
            </a:extLst>
          </p:cNvPr>
          <p:cNvGrpSpPr/>
          <p:nvPr/>
        </p:nvGrpSpPr>
        <p:grpSpPr>
          <a:xfrm>
            <a:off x="3675059" y="1100074"/>
            <a:ext cx="5990925" cy="570477"/>
            <a:chOff x="434398" y="285347"/>
            <a:chExt cx="5795323" cy="570477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18E9219-0DFF-78AD-B1AE-235DEB525C0A}"/>
                </a:ext>
              </a:extLst>
            </p:cNvPr>
            <p:cNvSpPr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7C8ABA8-AE29-DEBA-BB69-50ED7FEA09ED}"/>
                </a:ext>
              </a:extLst>
            </p:cNvPr>
            <p:cNvSpPr txBox="1"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u="sng" kern="1200" dirty="0">
                  <a:solidFill>
                    <a:schemeClr val="bg1"/>
                  </a:solidFill>
                </a:rPr>
                <a:t>Introduction</a:t>
              </a:r>
              <a:endParaRPr lang="en-GB" u="sng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0A245452-580B-D550-38A4-2CEADBA2F358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7A4D46C-A4D9-A634-71C5-0FEC7739D657}"/>
              </a:ext>
            </a:extLst>
          </p:cNvPr>
          <p:cNvGrpSpPr/>
          <p:nvPr/>
        </p:nvGrpSpPr>
        <p:grpSpPr>
          <a:xfrm>
            <a:off x="4144315" y="1955681"/>
            <a:ext cx="5990925" cy="570477"/>
            <a:chOff x="903654" y="1140954"/>
            <a:chExt cx="5326067" cy="570477"/>
          </a:xfrm>
          <a:solidFill>
            <a:schemeClr val="bg2">
              <a:lumMod val="75000"/>
              <a:alpha val="50196"/>
            </a:schemeClr>
          </a:solidFill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DC26C8B-7391-7CB3-7599-F7628203EC23}"/>
                </a:ext>
              </a:extLst>
            </p:cNvPr>
            <p:cNvSpPr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fillRef>
            <a:effectRef idx="2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1AB53BE-82DE-F19A-ADA5-1FD79B52DD9F}"/>
                </a:ext>
              </a:extLst>
            </p:cNvPr>
            <p:cNvSpPr txBox="1"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956E47D7-CE35-33BE-1ABA-AAA2DF71E15F}"/>
              </a:ext>
            </a:extLst>
          </p:cNvPr>
          <p:cNvSpPr/>
          <p:nvPr/>
        </p:nvSpPr>
        <p:spPr>
          <a:xfrm>
            <a:off x="3787767" y="1884371"/>
            <a:ext cx="713096" cy="713096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>
              <a:shade val="80000"/>
              <a:hueOff val="145292"/>
              <a:satOff val="-14439"/>
              <a:lumOff val="781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F741C95-0F7B-D6EA-07A8-8122B0E367F4}"/>
              </a:ext>
            </a:extLst>
          </p:cNvPr>
          <p:cNvGrpSpPr/>
          <p:nvPr/>
        </p:nvGrpSpPr>
        <p:grpSpPr>
          <a:xfrm>
            <a:off x="4358893" y="2811289"/>
            <a:ext cx="5990925" cy="570477"/>
            <a:chOff x="1118233" y="1996562"/>
            <a:chExt cx="5111487" cy="570477"/>
          </a:xfrm>
          <a:solidFill>
            <a:schemeClr val="bg2">
              <a:lumMod val="75000"/>
              <a:alpha val="50196"/>
            </a:schemeClr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6EB2C9D-D1E2-41E0-0FDC-08AACA2145BC}"/>
                </a:ext>
              </a:extLst>
            </p:cNvPr>
            <p:cNvSpPr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fillRef>
            <a:effectRef idx="2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C26151F-4874-B3CA-FF56-509218FC2ACA}"/>
                </a:ext>
              </a:extLst>
            </p:cNvPr>
            <p:cNvSpPr txBox="1"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SzPct val="90000"/>
                <a:buFontTx/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characterization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27E0F373-0728-59CD-798D-22015AA590EE}"/>
              </a:ext>
            </a:extLst>
          </p:cNvPr>
          <p:cNvSpPr/>
          <p:nvPr/>
        </p:nvSpPr>
        <p:spPr>
          <a:xfrm>
            <a:off x="4002347" y="2739979"/>
            <a:ext cx="713096" cy="713096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>
              <a:shade val="80000"/>
              <a:hueOff val="290584"/>
              <a:satOff val="-28877"/>
              <a:lumOff val="15638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6667590-C817-DA70-98C1-5C759093D5AB}"/>
              </a:ext>
            </a:extLst>
          </p:cNvPr>
          <p:cNvGrpSpPr/>
          <p:nvPr/>
        </p:nvGrpSpPr>
        <p:grpSpPr>
          <a:xfrm>
            <a:off x="4358893" y="3666354"/>
            <a:ext cx="5990925" cy="570477"/>
            <a:chOff x="1118233" y="2851627"/>
            <a:chExt cx="5111487" cy="570477"/>
          </a:xfrm>
          <a:solidFill>
            <a:schemeClr val="bg2">
              <a:lumMod val="75000"/>
              <a:alpha val="50196"/>
            </a:schemeClr>
          </a:solidFill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E93183D-1318-C744-C999-C8439EA552D0}"/>
                </a:ext>
              </a:extLst>
            </p:cNvPr>
            <p:cNvSpPr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fillRef>
            <a:effectRef idx="2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92451C0-4E9C-5478-E67D-82F2E8F72783}"/>
                </a:ext>
              </a:extLst>
            </p:cNvPr>
            <p:cNvSpPr txBox="1"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Potential other applications of the bulge test setup</a:t>
              </a: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57A27128-29B3-FB60-C1C5-F5952569D078}"/>
              </a:ext>
            </a:extLst>
          </p:cNvPr>
          <p:cNvSpPr/>
          <p:nvPr/>
        </p:nvSpPr>
        <p:spPr>
          <a:xfrm>
            <a:off x="4002347" y="3595045"/>
            <a:ext cx="713096" cy="713096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>
              <a:shade val="80000"/>
              <a:hueOff val="435877"/>
              <a:satOff val="-43316"/>
              <a:lumOff val="234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70006DB-8061-5F4C-16A2-FB00E5EC95F6}"/>
              </a:ext>
            </a:extLst>
          </p:cNvPr>
          <p:cNvGrpSpPr/>
          <p:nvPr/>
        </p:nvGrpSpPr>
        <p:grpSpPr>
          <a:xfrm>
            <a:off x="4144315" y="4521962"/>
            <a:ext cx="5990925" cy="570477"/>
            <a:chOff x="903654" y="3707235"/>
            <a:chExt cx="5326067" cy="570477"/>
          </a:xfrm>
          <a:solidFill>
            <a:schemeClr val="bg2">
              <a:lumMod val="75000"/>
              <a:alpha val="50196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2763BC9-962C-161F-7293-89002CDC3036}"/>
                </a:ext>
              </a:extLst>
            </p:cNvPr>
            <p:cNvSpPr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fillRef>
            <a:effectRef idx="2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10490D1-422C-055D-3194-681142B220E6}"/>
                </a:ext>
              </a:extLst>
            </p:cNvPr>
            <p:cNvSpPr txBox="1"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Potential other applications of the 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B509F467-0D09-95A3-EC27-5EE27891F383}"/>
              </a:ext>
            </a:extLst>
          </p:cNvPr>
          <p:cNvSpPr/>
          <p:nvPr/>
        </p:nvSpPr>
        <p:spPr>
          <a:xfrm>
            <a:off x="3787768" y="4450652"/>
            <a:ext cx="713096" cy="713096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>
              <a:shade val="80000"/>
              <a:hueOff val="581169"/>
              <a:satOff val="-57754"/>
              <a:lumOff val="3127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8ED039-2D09-E4FA-8A2A-2ADBD4CF906B}"/>
              </a:ext>
            </a:extLst>
          </p:cNvPr>
          <p:cNvGrpSpPr/>
          <p:nvPr/>
        </p:nvGrpSpPr>
        <p:grpSpPr>
          <a:xfrm>
            <a:off x="3675059" y="5377569"/>
            <a:ext cx="5990925" cy="570477"/>
            <a:chOff x="434398" y="4562842"/>
            <a:chExt cx="5795323" cy="570477"/>
          </a:xfrm>
          <a:solidFill>
            <a:schemeClr val="bg2">
              <a:lumMod val="75000"/>
              <a:alpha val="50196"/>
            </a:schemeClr>
          </a:solidFill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9BAEDC2-723F-5A63-9C49-79CC6BC2A250}"/>
                </a:ext>
              </a:extLst>
            </p:cNvPr>
            <p:cNvSpPr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fillRef>
            <a:effectRef idx="2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6145B91-CB63-4278-F31C-C7446017AB7D}"/>
                </a:ext>
              </a:extLst>
            </p:cNvPr>
            <p:cNvSpPr txBox="1"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Conclusions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AF3E1FE2-8A08-E64F-1A56-F4ABACC12044}"/>
              </a:ext>
            </a:extLst>
          </p:cNvPr>
          <p:cNvSpPr/>
          <p:nvPr/>
        </p:nvSpPr>
        <p:spPr>
          <a:xfrm>
            <a:off x="3318511" y="5306260"/>
            <a:ext cx="713096" cy="713096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>
              <a:shade val="80000"/>
              <a:hueOff val="726461"/>
              <a:satOff val="-72193"/>
              <a:lumOff val="3909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7D36DAAE-1AD1-2CCE-FCA6-1F3699D1387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Summary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2075B18-2C6E-0B6F-6635-6125D980AF9E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chemeClr val="accent6">
                  <a:lumMod val="20000"/>
                  <a:lumOff val="80000"/>
                </a:schemeClr>
              </a:gs>
              <a:gs pos="0">
                <a:srgbClr val="275C91"/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30024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1E2022-A2E5-A6D3-1552-3EFE5939E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5BD93F-2692-21CD-A109-AFD264EA7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E47694-BA27-4E21-FAA1-D6008F197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72B7A068-028C-6EE8-7CEC-E76ABE744031}"/>
              </a:ext>
            </a:extLst>
          </p:cNvPr>
          <p:cNvSpPr/>
          <p:nvPr/>
        </p:nvSpPr>
        <p:spPr>
          <a:xfrm>
            <a:off x="-2886319" y="-122683"/>
            <a:ext cx="7293488" cy="7293488"/>
          </a:xfrm>
          <a:prstGeom prst="blockArc">
            <a:avLst>
              <a:gd name="adj1" fmla="val 18580666"/>
              <a:gd name="adj2" fmla="val 2418902"/>
              <a:gd name="adj3" fmla="val 253"/>
            </a:avLst>
          </a:prstGeom>
        </p:spPr>
        <p:style>
          <a:lnRef idx="1">
            <a:schemeClr val="accent1">
              <a:tint val="99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tint val="99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99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1AE4FF7-B9E4-7DD1-D2D7-9AF219B90EEF}"/>
              </a:ext>
            </a:extLst>
          </p:cNvPr>
          <p:cNvGrpSpPr/>
          <p:nvPr/>
        </p:nvGrpSpPr>
        <p:grpSpPr>
          <a:xfrm>
            <a:off x="3675059" y="1100074"/>
            <a:ext cx="5990925" cy="570477"/>
            <a:chOff x="434398" y="285347"/>
            <a:chExt cx="5795323" cy="570477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18E9219-0DFF-78AD-B1AE-235DEB525C0A}"/>
                </a:ext>
              </a:extLst>
            </p:cNvPr>
            <p:cNvSpPr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7C8ABA8-AE29-DEBA-BB69-50ED7FEA09ED}"/>
                </a:ext>
              </a:extLst>
            </p:cNvPr>
            <p:cNvSpPr txBox="1"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Introduction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0A245452-580B-D550-38A4-2CEADBA2F358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7A4D46C-A4D9-A634-71C5-0FEC7739D657}"/>
              </a:ext>
            </a:extLst>
          </p:cNvPr>
          <p:cNvGrpSpPr/>
          <p:nvPr/>
        </p:nvGrpSpPr>
        <p:grpSpPr>
          <a:xfrm>
            <a:off x="4144315" y="1955681"/>
            <a:ext cx="5990925" cy="570477"/>
            <a:chOff x="903654" y="1140954"/>
            <a:chExt cx="5326067" cy="57047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DC26C8B-7391-7CB3-7599-F7628203EC23}"/>
                </a:ext>
              </a:extLst>
            </p:cNvPr>
            <p:cNvSpPr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fillRef>
            <a:effectRef idx="2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1AB53BE-82DE-F19A-ADA5-1FD79B52DD9F}"/>
                </a:ext>
              </a:extLst>
            </p:cNvPr>
            <p:cNvSpPr txBox="1"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956E47D7-CE35-33BE-1ABA-AAA2DF71E15F}"/>
              </a:ext>
            </a:extLst>
          </p:cNvPr>
          <p:cNvSpPr/>
          <p:nvPr/>
        </p:nvSpPr>
        <p:spPr>
          <a:xfrm>
            <a:off x="3787768" y="1884371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145292"/>
              <a:satOff val="-14439"/>
              <a:lumOff val="781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F741C95-0F7B-D6EA-07A8-8122B0E367F4}"/>
              </a:ext>
            </a:extLst>
          </p:cNvPr>
          <p:cNvGrpSpPr/>
          <p:nvPr/>
        </p:nvGrpSpPr>
        <p:grpSpPr>
          <a:xfrm>
            <a:off x="4358893" y="2811289"/>
            <a:ext cx="5990925" cy="570477"/>
            <a:chOff x="1118233" y="1996562"/>
            <a:chExt cx="5111487" cy="57047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6EB2C9D-D1E2-41E0-0FDC-08AACA2145BC}"/>
                </a:ext>
              </a:extLst>
            </p:cNvPr>
            <p:cNvSpPr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fillRef>
            <a:effectRef idx="2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C26151F-4874-B3CA-FF56-509218FC2ACA}"/>
                </a:ext>
              </a:extLst>
            </p:cNvPr>
            <p:cNvSpPr txBox="1"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SzPct val="90000"/>
                <a:buFontTx/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characterization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27E0F373-0728-59CD-798D-22015AA590EE}"/>
              </a:ext>
            </a:extLst>
          </p:cNvPr>
          <p:cNvSpPr/>
          <p:nvPr/>
        </p:nvSpPr>
        <p:spPr>
          <a:xfrm>
            <a:off x="4002347" y="2739979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290584"/>
              <a:satOff val="-28877"/>
              <a:lumOff val="15638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6667590-C817-DA70-98C1-5C759093D5AB}"/>
              </a:ext>
            </a:extLst>
          </p:cNvPr>
          <p:cNvGrpSpPr/>
          <p:nvPr/>
        </p:nvGrpSpPr>
        <p:grpSpPr>
          <a:xfrm>
            <a:off x="4358893" y="3666354"/>
            <a:ext cx="5990925" cy="570477"/>
            <a:chOff x="1118233" y="2851627"/>
            <a:chExt cx="5111487" cy="570477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E93183D-1318-C744-C999-C8439EA552D0}"/>
                </a:ext>
              </a:extLst>
            </p:cNvPr>
            <p:cNvSpPr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fillRef>
            <a:effectRef idx="2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u="sng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92451C0-4E9C-5478-E67D-82F2E8F72783}"/>
                </a:ext>
              </a:extLst>
            </p:cNvPr>
            <p:cNvSpPr txBox="1"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u="sng" kern="1200" dirty="0">
                  <a:solidFill>
                    <a:schemeClr val="bg1"/>
                  </a:solidFill>
                </a:rPr>
                <a:t>Potential other applications of the bulge test setup</a:t>
              </a: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57A27128-29B3-FB60-C1C5-F5952569D078}"/>
              </a:ext>
            </a:extLst>
          </p:cNvPr>
          <p:cNvSpPr/>
          <p:nvPr/>
        </p:nvSpPr>
        <p:spPr>
          <a:xfrm>
            <a:off x="4002347" y="3595045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435877"/>
              <a:satOff val="-43316"/>
              <a:lumOff val="234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70006DB-8061-5F4C-16A2-FB00E5EC95F6}"/>
              </a:ext>
            </a:extLst>
          </p:cNvPr>
          <p:cNvGrpSpPr/>
          <p:nvPr/>
        </p:nvGrpSpPr>
        <p:grpSpPr>
          <a:xfrm>
            <a:off x="4144315" y="4521962"/>
            <a:ext cx="5990925" cy="570477"/>
            <a:chOff x="903654" y="3707235"/>
            <a:chExt cx="5326067" cy="570477"/>
          </a:xfrm>
          <a:solidFill>
            <a:schemeClr val="bg2">
              <a:lumMod val="75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2763BC9-962C-161F-7293-89002CDC3036}"/>
                </a:ext>
              </a:extLst>
            </p:cNvPr>
            <p:cNvSpPr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fillRef>
            <a:effectRef idx="2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10490D1-422C-055D-3194-681142B220E6}"/>
                </a:ext>
              </a:extLst>
            </p:cNvPr>
            <p:cNvSpPr txBox="1"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Potential other applications of the 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B509F467-0D09-95A3-EC27-5EE27891F383}"/>
              </a:ext>
            </a:extLst>
          </p:cNvPr>
          <p:cNvSpPr/>
          <p:nvPr/>
        </p:nvSpPr>
        <p:spPr>
          <a:xfrm>
            <a:off x="3787768" y="4450652"/>
            <a:ext cx="713096" cy="713096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>
              <a:shade val="80000"/>
              <a:hueOff val="581169"/>
              <a:satOff val="-57754"/>
              <a:lumOff val="3127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8ED039-2D09-E4FA-8A2A-2ADBD4CF906B}"/>
              </a:ext>
            </a:extLst>
          </p:cNvPr>
          <p:cNvGrpSpPr/>
          <p:nvPr/>
        </p:nvGrpSpPr>
        <p:grpSpPr>
          <a:xfrm>
            <a:off x="3675059" y="5377569"/>
            <a:ext cx="5990925" cy="570477"/>
            <a:chOff x="434398" y="4562842"/>
            <a:chExt cx="5795323" cy="570477"/>
          </a:xfrm>
          <a:solidFill>
            <a:schemeClr val="bg2">
              <a:lumMod val="75000"/>
            </a:schemeClr>
          </a:solidFill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9BAEDC2-723F-5A63-9C49-79CC6BC2A250}"/>
                </a:ext>
              </a:extLst>
            </p:cNvPr>
            <p:cNvSpPr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fillRef>
            <a:effectRef idx="2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6145B91-CB63-4278-F31C-C7446017AB7D}"/>
                </a:ext>
              </a:extLst>
            </p:cNvPr>
            <p:cNvSpPr txBox="1"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Conclusions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AF3E1FE2-8A08-E64F-1A56-F4ABACC12044}"/>
              </a:ext>
            </a:extLst>
          </p:cNvPr>
          <p:cNvSpPr/>
          <p:nvPr/>
        </p:nvSpPr>
        <p:spPr>
          <a:xfrm>
            <a:off x="3318511" y="5306260"/>
            <a:ext cx="713096" cy="713096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>
              <a:shade val="80000"/>
              <a:hueOff val="726461"/>
              <a:satOff val="-72193"/>
              <a:lumOff val="3909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7D36DAAE-1AD1-2CCE-FCA6-1F3699D1387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Summary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D6E49EB-EEEA-69DE-CFD8-CE37D9CD9C72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chemeClr val="accent6">
                  <a:lumMod val="20000"/>
                  <a:lumOff val="80000"/>
                </a:schemeClr>
              </a:gs>
              <a:gs pos="0">
                <a:srgbClr val="275C91"/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8380327-331C-C36D-8FAB-BD15FEE7C6B5}"/>
              </a:ext>
            </a:extLst>
          </p:cNvPr>
          <p:cNvSpPr/>
          <p:nvPr/>
        </p:nvSpPr>
        <p:spPr>
          <a:xfrm>
            <a:off x="3787768" y="1883830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chemeClr val="accent6">
                  <a:lumMod val="20000"/>
                  <a:lumOff val="80000"/>
                </a:schemeClr>
              </a:gs>
              <a:gs pos="0">
                <a:srgbClr val="275C91"/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241AC12-594A-D40C-F1B3-73A534FD59DA}"/>
              </a:ext>
            </a:extLst>
          </p:cNvPr>
          <p:cNvSpPr/>
          <p:nvPr/>
        </p:nvSpPr>
        <p:spPr>
          <a:xfrm>
            <a:off x="3997381" y="3601305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rgbClr val="C0C5E6"/>
              </a:gs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5042990-F0AD-48EF-0C00-85FEB75DB4A6}"/>
              </a:ext>
            </a:extLst>
          </p:cNvPr>
          <p:cNvSpPr/>
          <p:nvPr/>
        </p:nvSpPr>
        <p:spPr>
          <a:xfrm>
            <a:off x="4002347" y="2736313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chemeClr val="accent6">
                  <a:lumMod val="20000"/>
                  <a:lumOff val="80000"/>
                </a:schemeClr>
              </a:gs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2250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C32E8-48C7-57C7-7AB9-F8A4F21B5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fr-CH" dirty="0" err="1"/>
              <a:t>otential</a:t>
            </a:r>
            <a:r>
              <a:rPr lang="fr-CH" dirty="0"/>
              <a:t> </a:t>
            </a:r>
            <a:r>
              <a:rPr lang="fr-CH" dirty="0" err="1"/>
              <a:t>other</a:t>
            </a:r>
            <a:r>
              <a:rPr lang="fr-CH" dirty="0"/>
              <a:t> applications of the bulge test setup</a:t>
            </a:r>
            <a:br>
              <a:rPr lang="fr-CH" dirty="0"/>
            </a:br>
            <a:r>
              <a:rPr lang="fr-CH" sz="2400" b="0" dirty="0"/>
              <a:t>Design of a new </a:t>
            </a:r>
            <a:r>
              <a:rPr lang="fr-CH" sz="2400" b="0" dirty="0" err="1"/>
              <a:t>holder</a:t>
            </a:r>
            <a:r>
              <a:rPr lang="fr-CH" sz="2400" b="0" dirty="0"/>
              <a:t> </a:t>
            </a:r>
            <a:r>
              <a:rPr lang="fr-CH" sz="2400" b="0" dirty="0" err="1"/>
              <a:t>flange</a:t>
            </a:r>
            <a:endParaRPr lang="en-GB" sz="24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41EB04-8B98-0753-144A-1EDD6E032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563A74-BA06-788C-150F-54B481B6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0BEAF9-C317-BA90-959D-90D56D097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61E7E5-55EB-1114-57D6-7E34593261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40" y="1570084"/>
            <a:ext cx="4286712" cy="46829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42FCCC4-871F-9A37-C565-9E1AD3170E0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3696" l="10366" r="93598">
                        <a14:foregroundMark x1="32774" y1="65435" x2="30335" y2="44348"/>
                        <a14:foregroundMark x1="30335" y1="44348" x2="54573" y2="13478"/>
                        <a14:foregroundMark x1="54573" y1="13478" x2="78963" y2="18696"/>
                        <a14:foregroundMark x1="78963" y1="18696" x2="79573" y2="39565"/>
                        <a14:foregroundMark x1="89482" y1="25217" x2="92988" y2="44348"/>
                        <a14:foregroundMark x1="91006" y1="29130" x2="90549" y2="42609"/>
                        <a14:foregroundMark x1="73171" y1="52174" x2="77744" y2="54130"/>
                        <a14:foregroundMark x1="62195" y1="56304" x2="56707" y2="57609"/>
                        <a14:foregroundMark x1="70427" y1="36739" x2="70427" y2="36739"/>
                        <a14:foregroundMark x1="71494" y1="39783" x2="51524" y2="37609"/>
                        <a14:foregroundMark x1="51524" y1="37609" x2="38567" y2="47826"/>
                        <a14:foregroundMark x1="18293" y1="32826" x2="12805" y2="68913"/>
                        <a14:foregroundMark x1="12805" y1="68913" x2="26372" y2="93696"/>
                        <a14:foregroundMark x1="26372" y1="93696" x2="16921" y2="36087"/>
                        <a14:foregroundMark x1="16921" y1="36087" x2="16921" y2="35435"/>
                        <a14:foregroundMark x1="32012" y1="27174" x2="28811" y2="25217"/>
                        <a14:foregroundMark x1="14329" y1="40217" x2="12195" y2="60652"/>
                        <a14:foregroundMark x1="12195" y1="60652" x2="20732" y2="77391"/>
                        <a14:foregroundMark x1="20732" y1="77391" x2="25915" y2="80435"/>
                        <a14:foregroundMark x1="29116" y1="75652" x2="29421" y2="78478"/>
                        <a14:foregroundMark x1="27896" y1="93696" x2="21799" y2="92609"/>
                        <a14:foregroundMark x1="10366" y1="50652" x2="13415" y2="41739"/>
                        <a14:foregroundMark x1="10061" y1="48478" x2="19207" y2="28696"/>
                        <a14:foregroundMark x1="19207" y1="28696" x2="49390" y2="12174"/>
                        <a14:foregroundMark x1="49390" y1="12174" x2="65701" y2="11522"/>
                        <a14:foregroundMark x1="65701" y1="11522" x2="91463" y2="22391"/>
                        <a14:foregroundMark x1="11280" y1="46522" x2="14787" y2="35435"/>
                        <a14:foregroundMark x1="14787" y1="35217" x2="25305" y2="21957"/>
                        <a14:foregroundMark x1="25305" y1="21957" x2="26220" y2="21304"/>
                        <a14:foregroundMark x1="26982" y1="20652" x2="39634" y2="14130"/>
                        <a14:foregroundMark x1="25762" y1="21957" x2="14939" y2="34783"/>
                        <a14:foregroundMark x1="14939" y1="34783" x2="11433" y2="49565"/>
                        <a14:foregroundMark x1="28659" y1="18478" x2="39482" y2="13696"/>
                        <a14:foregroundMark x1="39634" y1="13696" x2="52287" y2="10652"/>
                        <a14:foregroundMark x1="52439" y1="10652" x2="67073" y2="11522"/>
                        <a14:foregroundMark x1="55488" y1="10870" x2="66311" y2="10217"/>
                        <a14:foregroundMark x1="67073" y1="10652" x2="76220" y2="12391"/>
                        <a14:foregroundMark x1="75915" y1="12391" x2="82622" y2="13478"/>
                        <a14:foregroundMark x1="80640" y1="13696" x2="90244" y2="18043"/>
                        <a14:foregroundMark x1="85366" y1="15000" x2="93598" y2="22826"/>
                        <a14:foregroundMark x1="10976" y1="45435" x2="13872" y2="37391"/>
                        <a14:foregroundMark x1="12500" y1="40435" x2="14177" y2="34348"/>
                        <a14:foregroundMark x1="14177" y1="34348" x2="19817" y2="27609"/>
                        <a14:foregroundMark x1="18445" y1="28043" x2="24848" y2="21304"/>
                        <a14:foregroundMark x1="12652" y1="39565" x2="11738" y2="44565"/>
                      </a14:backgroundRemoval>
                    </a14:imgEffect>
                  </a14:imgLayer>
                </a14:imgProps>
              </a:ext>
            </a:extLst>
          </a:blip>
          <a:srcRect l="10110" t="9318" r="4973" b="2614"/>
          <a:stretch/>
        </p:blipFill>
        <p:spPr>
          <a:xfrm>
            <a:off x="4591115" y="1902011"/>
            <a:ext cx="2917857" cy="2121982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A0010FE-8209-BAF9-97EA-E4C28D087F08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6940660" y="2850897"/>
            <a:ext cx="353837" cy="207323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headEnd type="oval" w="sm" len="sm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1323918-716B-F810-3555-546666B00522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4824083" y="2070974"/>
            <a:ext cx="391597" cy="1819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5AACBBC1-1C0D-0C2C-7F2D-D7A5D31380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0379" y="4433731"/>
            <a:ext cx="4066291" cy="139761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FB5B16C-743B-288A-B45A-2F0BFA651141}"/>
              </a:ext>
            </a:extLst>
          </p:cNvPr>
          <p:cNvSpPr txBox="1"/>
          <p:nvPr/>
        </p:nvSpPr>
        <p:spPr>
          <a:xfrm>
            <a:off x="7244866" y="1759195"/>
            <a:ext cx="939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3">
                    <a:lumMod val="50000"/>
                  </a:schemeClr>
                </a:solidFill>
                <a:highlight>
                  <a:srgbClr val="FFFFFF"/>
                </a:highlight>
                <a:cs typeface="Times New Roman" panose="02020603050405020304" pitchFamily="18" charset="0"/>
              </a:rPr>
              <a:t>DISK1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AA56F4-DE9E-1CDF-E158-2045BE82B7E0}"/>
              </a:ext>
            </a:extLst>
          </p:cNvPr>
          <p:cNvSpPr txBox="1"/>
          <p:nvPr/>
        </p:nvSpPr>
        <p:spPr>
          <a:xfrm>
            <a:off x="6867176" y="3058220"/>
            <a:ext cx="854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3">
                    <a:lumMod val="50000"/>
                  </a:schemeClr>
                </a:solidFill>
                <a:highlight>
                  <a:srgbClr val="FFFFFF"/>
                </a:highlight>
                <a:cs typeface="Times New Roman" panose="02020603050405020304" pitchFamily="18" charset="0"/>
              </a:rPr>
              <a:t>FLANGE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60068B-5795-8EE3-6476-2E41E56EB167}"/>
              </a:ext>
            </a:extLst>
          </p:cNvPr>
          <p:cNvSpPr txBox="1"/>
          <p:nvPr/>
        </p:nvSpPr>
        <p:spPr>
          <a:xfrm>
            <a:off x="4213736" y="1609309"/>
            <a:ext cx="12206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>
                <a:solidFill>
                  <a:srgbClr val="FF0000"/>
                </a:solidFill>
                <a:highlight>
                  <a:srgbClr val="FFFFFF"/>
                </a:highlight>
              </a:rPr>
              <a:t>Socket head screw Ø6mm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2D248ED-1FFF-168E-0F79-484C347BA070}"/>
              </a:ext>
            </a:extLst>
          </p:cNvPr>
          <p:cNvCxnSpPr>
            <a:cxnSpLocks/>
          </p:cNvCxnSpPr>
          <p:nvPr/>
        </p:nvCxnSpPr>
        <p:spPr>
          <a:xfrm flipV="1">
            <a:off x="7423366" y="2334743"/>
            <a:ext cx="595775" cy="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headEnd type="oval" w="sm" len="sm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B822DA7-EAFF-E2DE-3DFC-44BAD64666ED}"/>
              </a:ext>
            </a:extLst>
          </p:cNvPr>
          <p:cNvCxnSpPr>
            <a:cxnSpLocks/>
          </p:cNvCxnSpPr>
          <p:nvPr/>
        </p:nvCxnSpPr>
        <p:spPr>
          <a:xfrm flipV="1">
            <a:off x="7244866" y="2027020"/>
            <a:ext cx="235186" cy="159797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headEnd type="oval" w="sm" len="sm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020C1BC-4728-02BE-B022-5B172FE4E590}"/>
              </a:ext>
            </a:extLst>
          </p:cNvPr>
          <p:cNvSpPr txBox="1"/>
          <p:nvPr/>
        </p:nvSpPr>
        <p:spPr>
          <a:xfrm>
            <a:off x="7641763" y="2204947"/>
            <a:ext cx="939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3">
                    <a:lumMod val="50000"/>
                  </a:schemeClr>
                </a:solidFill>
                <a:highlight>
                  <a:srgbClr val="FFFFFF"/>
                </a:highlight>
                <a:cs typeface="Times New Roman" panose="02020603050405020304" pitchFamily="18" charset="0"/>
              </a:rPr>
              <a:t>DISK 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4DD98B-7359-96E4-AA79-0F42193D2663}"/>
              </a:ext>
            </a:extLst>
          </p:cNvPr>
          <p:cNvSpPr txBox="1"/>
          <p:nvPr/>
        </p:nvSpPr>
        <p:spPr>
          <a:xfrm>
            <a:off x="5641796" y="3607421"/>
            <a:ext cx="1241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bg2">
                    <a:lumMod val="10000"/>
                  </a:schemeClr>
                </a:solidFill>
                <a:cs typeface="Times New Roman" panose="02020603050405020304" pitchFamily="18" charset="0"/>
              </a:rPr>
              <a:t>CIRCULAR MEMBRANE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B6CA5F2-EC62-4CE6-C72A-8DAB191C95E1}"/>
              </a:ext>
            </a:extLst>
          </p:cNvPr>
          <p:cNvCxnSpPr>
            <a:cxnSpLocks/>
          </p:cNvCxnSpPr>
          <p:nvPr/>
        </p:nvCxnSpPr>
        <p:spPr>
          <a:xfrm>
            <a:off x="6050043" y="2927748"/>
            <a:ext cx="306964" cy="634580"/>
          </a:xfrm>
          <a:prstGeom prst="straightConnector1">
            <a:avLst/>
          </a:prstGeom>
          <a:ln>
            <a:solidFill>
              <a:schemeClr val="bg1"/>
            </a:solidFill>
            <a:headEnd type="oval" w="sm" len="sm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88E5177-89E7-0F6D-403E-F0D66AE8BD8A}"/>
              </a:ext>
            </a:extLst>
          </p:cNvPr>
          <p:cNvCxnSpPr>
            <a:cxnSpLocks/>
          </p:cNvCxnSpPr>
          <p:nvPr/>
        </p:nvCxnSpPr>
        <p:spPr>
          <a:xfrm>
            <a:off x="6067643" y="2954558"/>
            <a:ext cx="289364" cy="607770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8AE42507-C31A-F7F2-65DB-B90A19FFD8A7}"/>
              </a:ext>
            </a:extLst>
          </p:cNvPr>
          <p:cNvSpPr txBox="1"/>
          <p:nvPr/>
        </p:nvSpPr>
        <p:spPr>
          <a:xfrm>
            <a:off x="8424833" y="3753391"/>
            <a:ext cx="351610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US" sz="1600" dirty="0">
                <a:solidFill>
                  <a:prstClr val="black"/>
                </a:solidFill>
              </a:rPr>
              <a:t>Different </a:t>
            </a:r>
            <a:r>
              <a:rPr lang="en-US" sz="1600" b="1" dirty="0">
                <a:solidFill>
                  <a:prstClr val="black"/>
                </a:solidFill>
              </a:rPr>
              <a:t>material</a:t>
            </a:r>
            <a:r>
              <a:rPr lang="en-US" sz="1600" dirty="0">
                <a:solidFill>
                  <a:prstClr val="black"/>
                </a:solidFill>
              </a:rPr>
              <a:t> and </a:t>
            </a:r>
            <a:r>
              <a:rPr lang="en-US" sz="1600" b="1" dirty="0">
                <a:solidFill>
                  <a:prstClr val="black"/>
                </a:solidFill>
              </a:rPr>
              <a:t>size</a:t>
            </a:r>
            <a:r>
              <a:rPr lang="en-US" sz="1600" dirty="0">
                <a:solidFill>
                  <a:prstClr val="black"/>
                </a:solidFill>
              </a:rPr>
              <a:t> of membranes can be tested: Glassy Carbon, Mylar </a:t>
            </a:r>
            <a:r>
              <a:rPr lang="en-GB" dirty="0">
                <a:solidFill>
                  <a:schemeClr val="tx2"/>
                </a:solidFill>
              </a:rPr>
              <a:t>®</a:t>
            </a:r>
            <a:r>
              <a:rPr lang="en-US" sz="1600" dirty="0">
                <a:solidFill>
                  <a:prstClr val="black"/>
                </a:solidFill>
              </a:rPr>
              <a:t>, …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US" sz="1600" dirty="0">
                <a:solidFill>
                  <a:prstClr val="black"/>
                </a:solidFill>
              </a:rPr>
              <a:t>A </a:t>
            </a:r>
            <a:r>
              <a:rPr lang="en-US" sz="1600" b="1" dirty="0">
                <a:solidFill>
                  <a:prstClr val="black"/>
                </a:solidFill>
              </a:rPr>
              <a:t>circular shape </a:t>
            </a:r>
            <a:r>
              <a:rPr lang="en-US" sz="1600" dirty="0">
                <a:solidFill>
                  <a:prstClr val="black"/>
                </a:solidFill>
              </a:rPr>
              <a:t>of membrane can be easily obtained.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US" sz="1600" dirty="0">
                <a:solidFill>
                  <a:prstClr val="black"/>
                </a:solidFill>
              </a:rPr>
              <a:t>The use of </a:t>
            </a:r>
            <a:r>
              <a:rPr lang="en-US" sz="1600" b="1" dirty="0">
                <a:solidFill>
                  <a:prstClr val="black"/>
                </a:solidFill>
              </a:rPr>
              <a:t>three pieces </a:t>
            </a:r>
            <a:r>
              <a:rPr lang="en-US" sz="1600" dirty="0">
                <a:solidFill>
                  <a:prstClr val="black"/>
                </a:solidFill>
              </a:rPr>
              <a:t>(</a:t>
            </a:r>
            <a:r>
              <a:rPr lang="en-US" sz="1600" i="1" dirty="0">
                <a:solidFill>
                  <a:prstClr val="black"/>
                </a:solidFill>
              </a:rPr>
              <a:t>flange + disks</a:t>
            </a:r>
            <a:r>
              <a:rPr lang="en-US" sz="1600" dirty="0">
                <a:solidFill>
                  <a:prstClr val="black"/>
                </a:solidFill>
              </a:rPr>
              <a:t>) allows to test different membrane apertures by only changing the disks (cheap and easy manufacture).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A12C86A-09F6-E7E2-E129-C813B8655642}"/>
              </a:ext>
            </a:extLst>
          </p:cNvPr>
          <p:cNvSpPr/>
          <p:nvPr/>
        </p:nvSpPr>
        <p:spPr>
          <a:xfrm>
            <a:off x="384589" y="2619375"/>
            <a:ext cx="3629600" cy="3633617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C1C3E45-1D3A-0D82-6D6B-5600529A5DF9}"/>
              </a:ext>
            </a:extLst>
          </p:cNvPr>
          <p:cNvSpPr/>
          <p:nvPr/>
        </p:nvSpPr>
        <p:spPr>
          <a:xfrm>
            <a:off x="204325" y="1570084"/>
            <a:ext cx="4086971" cy="68286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39C7A6C-9C5C-9D9E-0E30-3D6F9B87B6DD}"/>
              </a:ext>
            </a:extLst>
          </p:cNvPr>
          <p:cNvSpPr/>
          <p:nvPr/>
        </p:nvSpPr>
        <p:spPr>
          <a:xfrm>
            <a:off x="245296" y="2252946"/>
            <a:ext cx="764354" cy="366429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11ED7DE-EFD0-C482-D1FD-64FF55AC81D7}"/>
              </a:ext>
            </a:extLst>
          </p:cNvPr>
          <p:cNvSpPr/>
          <p:nvPr/>
        </p:nvSpPr>
        <p:spPr>
          <a:xfrm>
            <a:off x="3249834" y="2252946"/>
            <a:ext cx="1041463" cy="366429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1854ED0-7A22-D03F-90A4-F99B844B5799}"/>
              </a:ext>
            </a:extLst>
          </p:cNvPr>
          <p:cNvSpPr/>
          <p:nvPr/>
        </p:nvSpPr>
        <p:spPr>
          <a:xfrm>
            <a:off x="1593558" y="2511375"/>
            <a:ext cx="1041463" cy="108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9ECAA58-307F-EFE6-EFF8-4CC324889678}"/>
              </a:ext>
            </a:extLst>
          </p:cNvPr>
          <p:cNvSpPr/>
          <p:nvPr/>
        </p:nvSpPr>
        <p:spPr>
          <a:xfrm>
            <a:off x="1894373" y="2447374"/>
            <a:ext cx="108000" cy="108000"/>
          </a:xfrm>
          <a:prstGeom prst="ellipse">
            <a:avLst/>
          </a:prstGeom>
          <a:pattFill prst="dkUpDiag">
            <a:fgClr>
              <a:schemeClr val="bg2">
                <a:lumMod val="10000"/>
              </a:schemeClr>
            </a:fgClr>
            <a:bgClr>
              <a:srgbClr val="3680CA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699119D-C935-93A0-D5CD-F044DDA22A25}"/>
              </a:ext>
            </a:extLst>
          </p:cNvPr>
          <p:cNvSpPr/>
          <p:nvPr/>
        </p:nvSpPr>
        <p:spPr>
          <a:xfrm>
            <a:off x="2239958" y="2438132"/>
            <a:ext cx="108000" cy="108000"/>
          </a:xfrm>
          <a:prstGeom prst="ellipse">
            <a:avLst/>
          </a:prstGeom>
          <a:pattFill prst="dkUpDiag">
            <a:fgClr>
              <a:schemeClr val="bg2">
                <a:lumMod val="10000"/>
              </a:schemeClr>
            </a:fgClr>
            <a:bgClr>
              <a:srgbClr val="3680CA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circular metal object with screws&#10;&#10;Description automatically generated">
            <a:extLst>
              <a:ext uri="{FF2B5EF4-FFF2-40B4-BE49-F238E27FC236}">
                <a16:creationId xmlns:a16="http://schemas.microsoft.com/office/drawing/2014/main" id="{4C701A53-45D8-0283-B995-14F18B27BA3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874" t="5835" r="13508" b="5716"/>
          <a:stretch/>
        </p:blipFill>
        <p:spPr>
          <a:xfrm>
            <a:off x="8757463" y="1233501"/>
            <a:ext cx="3109680" cy="249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805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32" grpId="0"/>
      <p:bldP spid="37" grpId="0"/>
      <p:bldP spid="47" grpId="0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62AD0-6487-7845-B3D4-58171BDB2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fr-CH" dirty="0" err="1"/>
              <a:t>otential</a:t>
            </a:r>
            <a:r>
              <a:rPr lang="fr-CH" dirty="0"/>
              <a:t> </a:t>
            </a:r>
            <a:r>
              <a:rPr lang="fr-CH" dirty="0" err="1"/>
              <a:t>other</a:t>
            </a:r>
            <a:r>
              <a:rPr lang="fr-CH" dirty="0"/>
              <a:t> applications of the bulge test setup</a:t>
            </a:r>
            <a:br>
              <a:rPr lang="fr-CH" dirty="0"/>
            </a:br>
            <a:r>
              <a:rPr lang="fr-CH" sz="2400" b="0" dirty="0"/>
              <a:t>FTA </a:t>
            </a:r>
            <a:r>
              <a:rPr lang="fr-CH" sz="2400" b="0" dirty="0" err="1"/>
              <a:t>beam</a:t>
            </a:r>
            <a:r>
              <a:rPr lang="fr-CH" sz="2400" b="0" dirty="0"/>
              <a:t> line </a:t>
            </a:r>
            <a:r>
              <a:rPr lang="fr-CH" sz="2400" b="0" dirty="0" err="1"/>
              <a:t>window</a:t>
            </a:r>
            <a:br>
              <a:rPr lang="fr-CH" dirty="0"/>
            </a:br>
            <a:endParaRPr lang="en-GB" sz="24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59E7A4-5BDC-9A9D-6A8C-045C4B3D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5824C1-8EE2-203A-8113-B6499BA87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CAEF08-7BEB-74CA-85CF-A4F7335DB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79FABB-A9CC-9467-F7CC-01BEE69EED3B}"/>
              </a:ext>
            </a:extLst>
          </p:cNvPr>
          <p:cNvSpPr txBox="1"/>
          <p:nvPr/>
        </p:nvSpPr>
        <p:spPr>
          <a:xfrm>
            <a:off x="8903898" y="2276542"/>
            <a:ext cx="2111829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Material=</a:t>
            </a:r>
            <a:r>
              <a:rPr lang="en-GB" sz="1600" dirty="0"/>
              <a:t>Ti-6Al-4V</a:t>
            </a:r>
            <a:endParaRPr lang="fr-CH" sz="1600" dirty="0"/>
          </a:p>
          <a:p>
            <a:pPr algn="l"/>
            <a:r>
              <a:rPr lang="fr-CH" sz="1600" dirty="0">
                <a:solidFill>
                  <a:schemeClr val="tx2"/>
                </a:solidFill>
              </a:rPr>
              <a:t>t=</a:t>
            </a:r>
            <a:r>
              <a:rPr lang="fr-CH" sz="1600" dirty="0"/>
              <a:t>50µm</a:t>
            </a:r>
          </a:p>
          <a:p>
            <a:pPr algn="l"/>
            <a:r>
              <a:rPr lang="fr-CH" sz="1600" dirty="0">
                <a:solidFill>
                  <a:schemeClr val="tx2"/>
                </a:solidFill>
              </a:rPr>
              <a:t>OD=</a:t>
            </a:r>
            <a:r>
              <a:rPr lang="fr-CH" sz="1600" dirty="0"/>
              <a:t>70mm</a:t>
            </a:r>
          </a:p>
          <a:p>
            <a:pPr algn="l"/>
            <a:r>
              <a:rPr lang="fr-CH" sz="1600" dirty="0">
                <a:solidFill>
                  <a:schemeClr val="tx2"/>
                </a:solidFill>
              </a:rPr>
              <a:t>Aperture=</a:t>
            </a:r>
            <a:r>
              <a:rPr lang="fr-CH" sz="1600" dirty="0"/>
              <a:t>44mm</a:t>
            </a:r>
            <a:endParaRPr lang="en-GB" sz="16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6FC336A-917D-D615-522E-F48491831A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9124" y="1607184"/>
            <a:ext cx="5722225" cy="17365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7B93D6B-98DB-A2B5-1FBE-36CA5F4C6669}"/>
              </a:ext>
            </a:extLst>
          </p:cNvPr>
          <p:cNvSpPr txBox="1"/>
          <p:nvPr/>
        </p:nvSpPr>
        <p:spPr>
          <a:xfrm>
            <a:off x="4873689" y="1404002"/>
            <a:ext cx="24446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Initial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deformation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EFD7065-DB6A-1902-E43E-BF21995B7A5F}"/>
              </a:ext>
            </a:extLst>
          </p:cNvPr>
          <p:cNvCxnSpPr/>
          <p:nvPr/>
        </p:nvCxnSpPr>
        <p:spPr>
          <a:xfrm>
            <a:off x="3707509" y="3503885"/>
            <a:ext cx="4896000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5E572D6-886A-D0D3-8310-842EDBB8C9D4}"/>
              </a:ext>
            </a:extLst>
          </p:cNvPr>
          <p:cNvSpPr txBox="1"/>
          <p:nvPr/>
        </p:nvSpPr>
        <p:spPr>
          <a:xfrm>
            <a:off x="5168611" y="3570529"/>
            <a:ext cx="19737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400" dirty="0">
                <a:solidFill>
                  <a:schemeClr val="tx2"/>
                </a:solidFill>
              </a:rPr>
              <a:t>Membrane aperture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D1BDBF-7602-0543-159D-6FFAE3AE7612}"/>
              </a:ext>
            </a:extLst>
          </p:cNvPr>
          <p:cNvSpPr txBox="1"/>
          <p:nvPr/>
        </p:nvSpPr>
        <p:spPr>
          <a:xfrm>
            <a:off x="407988" y="4130965"/>
            <a:ext cx="1160051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ct val="90000"/>
            </a:pPr>
            <a:r>
              <a:rPr lang="en-US" sz="1600" b="1" dirty="0">
                <a:solidFill>
                  <a:schemeClr val="accent3"/>
                </a:solidFill>
              </a:rPr>
              <a:t>PROBLEM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US" sz="1600" dirty="0">
                <a:solidFill>
                  <a:prstClr val="black"/>
                </a:solidFill>
              </a:rPr>
              <a:t>Pressure test on the membrane (1 bar applied): experimental measurements (taken with a </a:t>
            </a:r>
            <a:r>
              <a:rPr lang="en-US" sz="1600" b="1" dirty="0">
                <a:solidFill>
                  <a:prstClr val="black"/>
                </a:solidFill>
              </a:rPr>
              <a:t>contact displacement sensor</a:t>
            </a:r>
            <a:r>
              <a:rPr lang="en-US" sz="1600" dirty="0">
                <a:solidFill>
                  <a:prstClr val="black"/>
                </a:solidFill>
              </a:rPr>
              <a:t>) and FEA solutions didn’t match.</a:t>
            </a:r>
          </a:p>
          <a:p>
            <a:pPr lvl="0" algn="just">
              <a:buSzPct val="90000"/>
            </a:pPr>
            <a:r>
              <a:rPr lang="en-US" sz="1600" b="1" dirty="0">
                <a:solidFill>
                  <a:schemeClr val="accent3"/>
                </a:solidFill>
              </a:rPr>
              <a:t>SOLUTION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600" dirty="0">
                <a:solidFill>
                  <a:prstClr val="black"/>
                </a:solidFill>
              </a:rPr>
              <a:t>The confocal chromatic sensor was used to trace the </a:t>
            </a:r>
            <a:r>
              <a:rPr lang="en-GB" sz="1600" b="1" dirty="0">
                <a:solidFill>
                  <a:prstClr val="black"/>
                </a:solidFill>
              </a:rPr>
              <a:t>profile of the membrane </a:t>
            </a:r>
            <a:r>
              <a:rPr lang="en-GB" sz="1600" dirty="0">
                <a:solidFill>
                  <a:prstClr val="black"/>
                </a:solidFill>
              </a:rPr>
              <a:t>before measurements along the diameter: the measurements reveal a plastic deformation of the membrane (wavy profile).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US" sz="1600" dirty="0">
                <a:solidFill>
                  <a:prstClr val="black"/>
                </a:solidFill>
              </a:rPr>
              <a:t>The confocal chromatic sensor was used to measure the </a:t>
            </a:r>
            <a:r>
              <a:rPr lang="en-US" sz="1600" b="1" dirty="0">
                <a:solidFill>
                  <a:prstClr val="black"/>
                </a:solidFill>
              </a:rPr>
              <a:t>maximum deflection </a:t>
            </a:r>
            <a:r>
              <a:rPr lang="en-US" sz="1600" dirty="0">
                <a:solidFill>
                  <a:prstClr val="black"/>
                </a:solidFill>
              </a:rPr>
              <a:t>of the membrane at 1 bar applied pressure: the measurement corresponds to the FEA solution.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endParaRPr lang="en-US" sz="1600" dirty="0">
              <a:solidFill>
                <a:prstClr val="black"/>
              </a:solidFill>
            </a:endParaRP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DB199B-137C-E41F-89FC-1C6CBCBE3066}"/>
              </a:ext>
            </a:extLst>
          </p:cNvPr>
          <p:cNvSpPr txBox="1"/>
          <p:nvPr/>
        </p:nvSpPr>
        <p:spPr>
          <a:xfrm>
            <a:off x="8996842" y="1111614"/>
            <a:ext cx="2791958" cy="584775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effectLst/>
                <a:ea typeface="Aptos" panose="020B0004020202020204" pitchFamily="34" charset="0"/>
              </a:rPr>
              <a:t>Contact person: </a:t>
            </a:r>
            <a:r>
              <a:rPr lang="en-US" sz="1600" b="1" dirty="0">
                <a:effectLst/>
                <a:ea typeface="Aptos" panose="020B0004020202020204" pitchFamily="34" charset="0"/>
              </a:rPr>
              <a:t>Alexandre </a:t>
            </a:r>
            <a:r>
              <a:rPr lang="en-US" sz="1600" b="1" dirty="0" err="1">
                <a:effectLst/>
                <a:ea typeface="Aptos" panose="020B0004020202020204" pitchFamily="34" charset="0"/>
              </a:rPr>
              <a:t>Sinturel</a:t>
            </a:r>
            <a:r>
              <a:rPr lang="en-US" sz="1600" b="1" dirty="0">
                <a:effectLst/>
                <a:ea typeface="Aptos" panose="020B0004020202020204" pitchFamily="34" charset="0"/>
              </a:rPr>
              <a:t> </a:t>
            </a:r>
            <a:r>
              <a:rPr lang="en-US" sz="1600" dirty="0">
                <a:effectLst/>
                <a:ea typeface="Aptos" panose="020B0004020202020204" pitchFamily="34" charset="0"/>
              </a:rPr>
              <a:t>(</a:t>
            </a:r>
            <a:r>
              <a:rPr lang="en-GB" sz="1600" dirty="0">
                <a:effectLst/>
              </a:rPr>
              <a:t>TE-VSC)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256689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0B96074-2CAC-3FE0-684A-EC0C0E4B3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0074" y="4528747"/>
            <a:ext cx="3960000" cy="118671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26FADE5F-3B45-10AB-C286-129F598134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1786" y="3457393"/>
            <a:ext cx="3960000" cy="12130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701E0E9-0F5D-CAA3-F79A-36AFBBF711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3498" y="2441114"/>
            <a:ext cx="3960000" cy="12234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0931CD-8A5E-DF2D-F764-014952735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fr-CH" dirty="0" err="1"/>
              <a:t>otential</a:t>
            </a:r>
            <a:r>
              <a:rPr lang="fr-CH" dirty="0"/>
              <a:t> </a:t>
            </a:r>
            <a:r>
              <a:rPr lang="fr-CH" dirty="0" err="1"/>
              <a:t>other</a:t>
            </a:r>
            <a:r>
              <a:rPr lang="fr-CH" dirty="0"/>
              <a:t> applications of the bulge test setup</a:t>
            </a:r>
            <a:br>
              <a:rPr lang="fr-CH" dirty="0"/>
            </a:br>
            <a:r>
              <a:rPr lang="fr-CH" sz="2400" b="0" dirty="0" err="1"/>
              <a:t>Gasket</a:t>
            </a:r>
            <a:r>
              <a:rPr lang="fr-CH" sz="2400" b="0" dirty="0"/>
              <a:t> profile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2AEC61-A2FF-7344-0CAA-5EF602F9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49D663-58CF-8D18-D1FF-21C1094B4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48752E-B591-35CE-DA44-93F0E91F1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7" name="Picture 6" descr="A circular copper wire on a grey surface&#10;&#10;Description automatically generated">
            <a:extLst>
              <a:ext uri="{FF2B5EF4-FFF2-40B4-BE49-F238E27FC236}">
                <a16:creationId xmlns:a16="http://schemas.microsoft.com/office/drawing/2014/main" id="{D1022EF8-FCBC-B7FC-0EB6-DCB5C8ED07E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1806" b="12361"/>
          <a:stretch/>
        </p:blipFill>
        <p:spPr>
          <a:xfrm>
            <a:off x="429850" y="1396102"/>
            <a:ext cx="3513964" cy="35530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FC20C3-B1D7-0767-A352-D35F8B64C5E9}"/>
              </a:ext>
            </a:extLst>
          </p:cNvPr>
          <p:cNvSpPr txBox="1"/>
          <p:nvPr/>
        </p:nvSpPr>
        <p:spPr>
          <a:xfrm>
            <a:off x="1936282" y="1568994"/>
            <a:ext cx="52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8A0514-2207-62A1-9448-4212A9030ADE}"/>
              </a:ext>
            </a:extLst>
          </p:cNvPr>
          <p:cNvSpPr txBox="1"/>
          <p:nvPr/>
        </p:nvSpPr>
        <p:spPr>
          <a:xfrm>
            <a:off x="3375257" y="3029653"/>
            <a:ext cx="52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CC0099"/>
                </a:solidFill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82F211-5B87-E364-2CE9-1E038E146A2E}"/>
              </a:ext>
            </a:extLst>
          </p:cNvPr>
          <p:cNvSpPr txBox="1"/>
          <p:nvPr/>
        </p:nvSpPr>
        <p:spPr>
          <a:xfrm>
            <a:off x="1933998" y="4499770"/>
            <a:ext cx="52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92D050"/>
                </a:solidFill>
              </a:rPr>
              <a:t>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E217D5-C8F0-80DF-4F85-AB21B4FAF5E1}"/>
              </a:ext>
            </a:extLst>
          </p:cNvPr>
          <p:cNvSpPr txBox="1"/>
          <p:nvPr/>
        </p:nvSpPr>
        <p:spPr>
          <a:xfrm>
            <a:off x="448778" y="3029652"/>
            <a:ext cx="52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D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B13F925-F56B-E659-2E6B-D6D780FAAA09}"/>
              </a:ext>
            </a:extLst>
          </p:cNvPr>
          <p:cNvCxnSpPr>
            <a:cxnSpLocks/>
          </p:cNvCxnSpPr>
          <p:nvPr/>
        </p:nvCxnSpPr>
        <p:spPr>
          <a:xfrm>
            <a:off x="2194348" y="1454288"/>
            <a:ext cx="0" cy="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4C253F2-765E-21EA-3A93-DC5AC403DC78}"/>
              </a:ext>
            </a:extLst>
          </p:cNvPr>
          <p:cNvCxnSpPr>
            <a:cxnSpLocks/>
          </p:cNvCxnSpPr>
          <p:nvPr/>
        </p:nvCxnSpPr>
        <p:spPr>
          <a:xfrm>
            <a:off x="2186709" y="4738669"/>
            <a:ext cx="0" cy="14400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3F0854D-DC14-0650-41AB-1962A63678A0}"/>
              </a:ext>
            </a:extLst>
          </p:cNvPr>
          <p:cNvCxnSpPr>
            <a:cxnSpLocks/>
          </p:cNvCxnSpPr>
          <p:nvPr/>
        </p:nvCxnSpPr>
        <p:spPr>
          <a:xfrm flipH="1">
            <a:off x="3751957" y="3178077"/>
            <a:ext cx="144000" cy="0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CEE873D-36A4-1110-9356-985C6DF955C2}"/>
              </a:ext>
            </a:extLst>
          </p:cNvPr>
          <p:cNvCxnSpPr>
            <a:cxnSpLocks/>
          </p:cNvCxnSpPr>
          <p:nvPr/>
        </p:nvCxnSpPr>
        <p:spPr>
          <a:xfrm flipH="1">
            <a:off x="471003" y="3171815"/>
            <a:ext cx="1440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35851409-B413-F982-19B4-3D282B8353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33498" y="1310065"/>
            <a:ext cx="3960000" cy="127928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6BCD870-1587-A916-68B4-CE081B152042}"/>
              </a:ext>
            </a:extLst>
          </p:cNvPr>
          <p:cNvSpPr txBox="1"/>
          <p:nvPr/>
        </p:nvSpPr>
        <p:spPr>
          <a:xfrm>
            <a:off x="4695515" y="2054166"/>
            <a:ext cx="52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3780D93-8688-1681-E0AA-E9CF18569D08}"/>
              </a:ext>
            </a:extLst>
          </p:cNvPr>
          <p:cNvSpPr txBox="1"/>
          <p:nvPr/>
        </p:nvSpPr>
        <p:spPr>
          <a:xfrm>
            <a:off x="4698716" y="3164575"/>
            <a:ext cx="52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CC0099"/>
                </a:solidFill>
              </a:rPr>
              <a:t>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584DDC-B6D6-1499-5225-D0E9589B7222}"/>
              </a:ext>
            </a:extLst>
          </p:cNvPr>
          <p:cNvSpPr txBox="1"/>
          <p:nvPr/>
        </p:nvSpPr>
        <p:spPr>
          <a:xfrm>
            <a:off x="4695515" y="4158911"/>
            <a:ext cx="52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339933"/>
                </a:solidFill>
              </a:rPr>
              <a:t>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C6018F-79C4-E6C0-83F2-C15098BFE9BA}"/>
              </a:ext>
            </a:extLst>
          </p:cNvPr>
          <p:cNvSpPr txBox="1"/>
          <p:nvPr/>
        </p:nvSpPr>
        <p:spPr>
          <a:xfrm>
            <a:off x="4698716" y="5198435"/>
            <a:ext cx="52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EF0958E-D4B0-B8B6-28C3-6429003E9483}"/>
              </a:ext>
            </a:extLst>
          </p:cNvPr>
          <p:cNvSpPr txBox="1"/>
          <p:nvPr/>
        </p:nvSpPr>
        <p:spPr>
          <a:xfrm>
            <a:off x="5654018" y="1147500"/>
            <a:ext cx="183794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tx2"/>
                </a:solidFill>
              </a:rPr>
              <a:t>r (mm)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FE214F4-911F-EA8C-9E5D-BD1893871F3C}"/>
              </a:ext>
            </a:extLst>
          </p:cNvPr>
          <p:cNvSpPr txBox="1"/>
          <p:nvPr/>
        </p:nvSpPr>
        <p:spPr>
          <a:xfrm rot="16200000">
            <a:off x="3236616" y="3497318"/>
            <a:ext cx="183794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tx2"/>
                </a:solidFill>
              </a:rPr>
              <a:t>d (µm)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6318938-35EA-AEFD-9A0D-2A4F16806DAC}"/>
              </a:ext>
            </a:extLst>
          </p:cNvPr>
          <p:cNvCxnSpPr>
            <a:cxnSpLocks/>
          </p:cNvCxnSpPr>
          <p:nvPr/>
        </p:nvCxnSpPr>
        <p:spPr>
          <a:xfrm>
            <a:off x="2179108" y="3229483"/>
            <a:ext cx="733634" cy="0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F9BF813-67D2-F56C-40E1-6FDABC34FECD}"/>
              </a:ext>
            </a:extLst>
          </p:cNvPr>
          <p:cNvCxnSpPr>
            <a:cxnSpLocks/>
          </p:cNvCxnSpPr>
          <p:nvPr/>
        </p:nvCxnSpPr>
        <p:spPr>
          <a:xfrm flipV="1">
            <a:off x="2196216" y="2568701"/>
            <a:ext cx="0" cy="677305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9F6F123-2000-A417-7ABF-69306047EB14}"/>
              </a:ext>
            </a:extLst>
          </p:cNvPr>
          <p:cNvCxnSpPr>
            <a:cxnSpLocks/>
          </p:cNvCxnSpPr>
          <p:nvPr/>
        </p:nvCxnSpPr>
        <p:spPr>
          <a:xfrm flipV="1">
            <a:off x="2181237" y="2790148"/>
            <a:ext cx="397401" cy="456546"/>
          </a:xfrm>
          <a:prstGeom prst="straightConnector1">
            <a:avLst/>
          </a:prstGeom>
          <a:ln w="127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rc 48">
            <a:extLst>
              <a:ext uri="{FF2B5EF4-FFF2-40B4-BE49-F238E27FC236}">
                <a16:creationId xmlns:a16="http://schemas.microsoft.com/office/drawing/2014/main" id="{040ECF91-AC5E-724C-74E3-F6A1028358BF}"/>
              </a:ext>
            </a:extLst>
          </p:cNvPr>
          <p:cNvSpPr/>
          <p:nvPr/>
        </p:nvSpPr>
        <p:spPr>
          <a:xfrm rot="16200000" flipV="1">
            <a:off x="2027855" y="2943498"/>
            <a:ext cx="487059" cy="505028"/>
          </a:xfrm>
          <a:prstGeom prst="arc">
            <a:avLst>
              <a:gd name="adj1" fmla="val 15827962"/>
              <a:gd name="adj2" fmla="val 19728281"/>
            </a:avLst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E100CB6-3209-F753-D394-6A3B3F8EBEEC}"/>
              </a:ext>
            </a:extLst>
          </p:cNvPr>
          <p:cNvSpPr txBox="1"/>
          <p:nvPr/>
        </p:nvSpPr>
        <p:spPr>
          <a:xfrm>
            <a:off x="2860026" y="3233905"/>
            <a:ext cx="13398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x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0BB572C-04C8-30E3-401B-C6E92E81AF89}"/>
              </a:ext>
            </a:extLst>
          </p:cNvPr>
          <p:cNvSpPr txBox="1"/>
          <p:nvPr/>
        </p:nvSpPr>
        <p:spPr>
          <a:xfrm>
            <a:off x="2037483" y="2456834"/>
            <a:ext cx="13398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F92340-F919-FA92-D8C5-A274A7B30222}"/>
              </a:ext>
            </a:extLst>
          </p:cNvPr>
          <p:cNvSpPr txBox="1"/>
          <p:nvPr/>
        </p:nvSpPr>
        <p:spPr>
          <a:xfrm>
            <a:off x="2619731" y="2697658"/>
            <a:ext cx="13398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11C421E-464B-F2FE-15DE-5008AEED5E83}"/>
              </a:ext>
            </a:extLst>
          </p:cNvPr>
          <p:cNvSpPr txBox="1"/>
          <p:nvPr/>
        </p:nvSpPr>
        <p:spPr>
          <a:xfrm>
            <a:off x="412775" y="5073392"/>
            <a:ext cx="1137602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ct val="90000"/>
            </a:pPr>
            <a:r>
              <a:rPr lang="en-US" sz="1600" b="1" dirty="0">
                <a:solidFill>
                  <a:schemeClr val="accent3"/>
                </a:solidFill>
              </a:rPr>
              <a:t>PROBLEM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US" sz="1600" dirty="0">
                <a:solidFill>
                  <a:prstClr val="black"/>
                </a:solidFill>
              </a:rPr>
              <a:t>Leakage in a vacuum system.</a:t>
            </a:r>
          </a:p>
          <a:p>
            <a:pPr lvl="0" algn="just">
              <a:buSzPct val="90000"/>
            </a:pPr>
            <a:r>
              <a:rPr lang="en-US" sz="1600" b="1" dirty="0">
                <a:solidFill>
                  <a:schemeClr val="accent3"/>
                </a:solidFill>
              </a:rPr>
              <a:t>SOLUTION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600" dirty="0">
                <a:solidFill>
                  <a:prstClr val="black"/>
                </a:solidFill>
              </a:rPr>
              <a:t>The confocal chromatic sensor was used to trace the profile of a copper gasket and assess that the </a:t>
            </a:r>
            <a:r>
              <a:rPr lang="en-GB" sz="1600" b="1" dirty="0">
                <a:solidFill>
                  <a:prstClr val="black"/>
                </a:solidFill>
              </a:rPr>
              <a:t>knife depth </a:t>
            </a:r>
            <a:r>
              <a:rPr lang="en-GB" sz="1600" dirty="0">
                <a:solidFill>
                  <a:prstClr val="black"/>
                </a:solidFill>
              </a:rPr>
              <a:t>is within the tolerance range</a:t>
            </a:r>
            <a:endParaRPr lang="en-US" sz="1600" dirty="0">
              <a:solidFill>
                <a:prstClr val="black"/>
              </a:solidFill>
            </a:endParaRP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25E49CE-FA55-C976-5D23-6803A6084606}"/>
              </a:ext>
            </a:extLst>
          </p:cNvPr>
          <p:cNvCxnSpPr/>
          <p:nvPr/>
        </p:nvCxnSpPr>
        <p:spPr>
          <a:xfrm>
            <a:off x="8246779" y="1808743"/>
            <a:ext cx="0" cy="5128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48E158A-C75C-D05B-7DBE-B09173F97A9E}"/>
              </a:ext>
            </a:extLst>
          </p:cNvPr>
          <p:cNvCxnSpPr/>
          <p:nvPr/>
        </p:nvCxnSpPr>
        <p:spPr>
          <a:xfrm>
            <a:off x="8256304" y="2791689"/>
            <a:ext cx="0" cy="512897"/>
          </a:xfrm>
          <a:prstGeom prst="straightConnector1">
            <a:avLst/>
          </a:prstGeom>
          <a:ln>
            <a:solidFill>
              <a:srgbClr val="CC009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1E42F08-67DC-972A-D42F-064EA6CB85DE}"/>
              </a:ext>
            </a:extLst>
          </p:cNvPr>
          <p:cNvCxnSpPr/>
          <p:nvPr/>
        </p:nvCxnSpPr>
        <p:spPr>
          <a:xfrm>
            <a:off x="8256304" y="4030385"/>
            <a:ext cx="0" cy="396000"/>
          </a:xfrm>
          <a:prstGeom prst="straightConnector1">
            <a:avLst/>
          </a:prstGeom>
          <a:ln>
            <a:solidFill>
              <a:srgbClr val="33993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CDC5449-33A2-4330-4A8D-5E2A202463F7}"/>
              </a:ext>
            </a:extLst>
          </p:cNvPr>
          <p:cNvCxnSpPr/>
          <p:nvPr/>
        </p:nvCxnSpPr>
        <p:spPr>
          <a:xfrm>
            <a:off x="8256304" y="5157342"/>
            <a:ext cx="0" cy="396000"/>
          </a:xfrm>
          <a:prstGeom prst="straightConnector1">
            <a:avLst/>
          </a:prstGeom>
          <a:ln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8B989150-9001-2AFF-A8DD-13A03F6B47F8}"/>
              </a:ext>
            </a:extLst>
          </p:cNvPr>
          <p:cNvSpPr txBox="1"/>
          <p:nvPr/>
        </p:nvSpPr>
        <p:spPr>
          <a:xfrm>
            <a:off x="8298810" y="1956248"/>
            <a:ext cx="1905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l-GR" sz="1600" dirty="0"/>
              <a:t>Δ</a:t>
            </a:r>
            <a:r>
              <a:rPr lang="fr-CH" sz="1600" dirty="0"/>
              <a:t>d</a:t>
            </a:r>
            <a:r>
              <a:rPr lang="fr-CH" sz="1600" baseline="-25000" dirty="0"/>
              <a:t>max</a:t>
            </a:r>
            <a:r>
              <a:rPr lang="fr-CH" sz="1600" dirty="0"/>
              <a:t>≈310 µm</a:t>
            </a:r>
            <a:endParaRPr lang="en-GB" sz="16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399143A-FE32-3177-4602-39E49628D473}"/>
              </a:ext>
            </a:extLst>
          </p:cNvPr>
          <p:cNvSpPr txBox="1"/>
          <p:nvPr/>
        </p:nvSpPr>
        <p:spPr>
          <a:xfrm>
            <a:off x="8300393" y="2942303"/>
            <a:ext cx="1905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l-GR" sz="1600" dirty="0">
                <a:solidFill>
                  <a:srgbClr val="CC0099"/>
                </a:solidFill>
              </a:rPr>
              <a:t>Δ</a:t>
            </a:r>
            <a:r>
              <a:rPr lang="fr-CH" sz="1600" dirty="0">
                <a:solidFill>
                  <a:srgbClr val="CC0099"/>
                </a:solidFill>
              </a:rPr>
              <a:t>d</a:t>
            </a:r>
            <a:r>
              <a:rPr lang="fr-CH" sz="1600" baseline="-25000" dirty="0">
                <a:solidFill>
                  <a:srgbClr val="CC0099"/>
                </a:solidFill>
              </a:rPr>
              <a:t>max</a:t>
            </a:r>
            <a:r>
              <a:rPr lang="fr-CH" sz="1600" dirty="0">
                <a:solidFill>
                  <a:srgbClr val="CC0099"/>
                </a:solidFill>
              </a:rPr>
              <a:t>≈334 µm</a:t>
            </a:r>
            <a:endParaRPr lang="en-GB" sz="1600" dirty="0">
              <a:solidFill>
                <a:srgbClr val="CC0099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A4947A8-8D4D-A06E-CC90-B74444C40E2C}"/>
              </a:ext>
            </a:extLst>
          </p:cNvPr>
          <p:cNvSpPr txBox="1"/>
          <p:nvPr/>
        </p:nvSpPr>
        <p:spPr>
          <a:xfrm>
            <a:off x="8332504" y="4097778"/>
            <a:ext cx="1905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l-GR" sz="1600" dirty="0">
                <a:solidFill>
                  <a:srgbClr val="339933"/>
                </a:solidFill>
              </a:rPr>
              <a:t>Δ</a:t>
            </a:r>
            <a:r>
              <a:rPr lang="fr-CH" sz="1600" dirty="0">
                <a:solidFill>
                  <a:srgbClr val="339933"/>
                </a:solidFill>
              </a:rPr>
              <a:t>d</a:t>
            </a:r>
            <a:r>
              <a:rPr lang="fr-CH" sz="1600" baseline="-25000" dirty="0">
                <a:solidFill>
                  <a:srgbClr val="339933"/>
                </a:solidFill>
              </a:rPr>
              <a:t>max</a:t>
            </a:r>
            <a:r>
              <a:rPr lang="fr-CH" sz="1600" dirty="0">
                <a:solidFill>
                  <a:srgbClr val="339933"/>
                </a:solidFill>
              </a:rPr>
              <a:t>≈296 µm</a:t>
            </a:r>
            <a:endParaRPr lang="en-GB" sz="1600" dirty="0">
              <a:solidFill>
                <a:srgbClr val="339933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6FD185E-8B25-607D-22F2-45D99F7EE535}"/>
              </a:ext>
            </a:extLst>
          </p:cNvPr>
          <p:cNvSpPr txBox="1"/>
          <p:nvPr/>
        </p:nvSpPr>
        <p:spPr>
          <a:xfrm>
            <a:off x="8328653" y="5212664"/>
            <a:ext cx="1905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l-GR" sz="1600" dirty="0">
                <a:solidFill>
                  <a:schemeClr val="accent3"/>
                </a:solidFill>
              </a:rPr>
              <a:t>Δ</a:t>
            </a:r>
            <a:r>
              <a:rPr lang="fr-CH" sz="1600" dirty="0">
                <a:solidFill>
                  <a:schemeClr val="accent3"/>
                </a:solidFill>
              </a:rPr>
              <a:t>d</a:t>
            </a:r>
            <a:r>
              <a:rPr lang="fr-CH" sz="1600" baseline="-25000" dirty="0">
                <a:solidFill>
                  <a:schemeClr val="accent3"/>
                </a:solidFill>
              </a:rPr>
              <a:t>max</a:t>
            </a:r>
            <a:r>
              <a:rPr lang="fr-CH" sz="1600" dirty="0">
                <a:solidFill>
                  <a:schemeClr val="accent3"/>
                </a:solidFill>
              </a:rPr>
              <a:t>≈300 µm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7C4888C-EA2A-9FF1-D7C1-E660827B92CE}"/>
              </a:ext>
            </a:extLst>
          </p:cNvPr>
          <p:cNvSpPr txBox="1"/>
          <p:nvPr/>
        </p:nvSpPr>
        <p:spPr>
          <a:xfrm>
            <a:off x="8635553" y="990140"/>
            <a:ext cx="3406526" cy="830997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effectLst/>
                <a:ea typeface="Aptos" panose="020B0004020202020204" pitchFamily="34" charset="0"/>
              </a:rPr>
              <a:t>Contact persons: </a:t>
            </a:r>
            <a:r>
              <a:rPr lang="en-US" sz="1600" b="1" dirty="0">
                <a:effectLst/>
                <a:ea typeface="Aptos" panose="020B0004020202020204" pitchFamily="34" charset="0"/>
              </a:rPr>
              <a:t>Gregory Cattenoz </a:t>
            </a:r>
            <a:r>
              <a:rPr lang="en-US" sz="1600" dirty="0">
                <a:effectLst/>
                <a:ea typeface="Aptos" panose="020B0004020202020204" pitchFamily="34" charset="0"/>
              </a:rPr>
              <a:t>and</a:t>
            </a:r>
            <a:r>
              <a:rPr lang="en-US" sz="1600" b="1" dirty="0">
                <a:effectLst/>
                <a:ea typeface="Aptos" panose="020B0004020202020204" pitchFamily="34" charset="0"/>
              </a:rPr>
              <a:t> </a:t>
            </a:r>
            <a:r>
              <a:rPr lang="en-US" sz="1600" b="1" dirty="0" err="1">
                <a:effectLst/>
                <a:ea typeface="Aptos" panose="020B0004020202020204" pitchFamily="34" charset="0"/>
              </a:rPr>
              <a:t>Marios</a:t>
            </a:r>
            <a:r>
              <a:rPr lang="en-US" sz="1600" b="1" dirty="0">
                <a:effectLst/>
                <a:ea typeface="Aptos" panose="020B0004020202020204" pitchFamily="34" charset="0"/>
              </a:rPr>
              <a:t> </a:t>
            </a:r>
            <a:r>
              <a:rPr lang="en-US" sz="1600" b="1" dirty="0" err="1">
                <a:effectLst/>
                <a:ea typeface="Aptos" panose="020B0004020202020204" pitchFamily="34" charset="0"/>
              </a:rPr>
              <a:t>Kyprianidis</a:t>
            </a:r>
            <a:r>
              <a:rPr lang="en-US" sz="1600" b="1" dirty="0">
                <a:effectLst/>
                <a:ea typeface="Aptos" panose="020B0004020202020204" pitchFamily="34" charset="0"/>
              </a:rPr>
              <a:t> </a:t>
            </a:r>
            <a:r>
              <a:rPr lang="en-US" sz="1600" dirty="0">
                <a:effectLst/>
                <a:ea typeface="Aptos" panose="020B0004020202020204" pitchFamily="34" charset="0"/>
              </a:rPr>
              <a:t>(</a:t>
            </a:r>
            <a:r>
              <a:rPr lang="en-GB" sz="1600" dirty="0">
                <a:effectLst/>
              </a:rPr>
              <a:t>TE-VSC)</a:t>
            </a:r>
            <a:endParaRPr lang="en-GB" sz="16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F550BF23-DE95-ED6F-A1C0-D3FDB06A2A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17431" y="2561148"/>
            <a:ext cx="2017681" cy="247460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0500DF19-E6E7-76FA-EADB-06A6E7713935}"/>
              </a:ext>
            </a:extLst>
          </p:cNvPr>
          <p:cNvSpPr txBox="1"/>
          <p:nvPr/>
        </p:nvSpPr>
        <p:spPr>
          <a:xfrm>
            <a:off x="9973771" y="2274385"/>
            <a:ext cx="1905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dirty="0">
                <a:solidFill>
                  <a:schemeClr val="tx2"/>
                </a:solidFill>
              </a:rPr>
              <a:t>NOMINAL CASE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E12356-460D-798A-76B3-592800AA2FEA}"/>
              </a:ext>
            </a:extLst>
          </p:cNvPr>
          <p:cNvSpPr txBox="1"/>
          <p:nvPr/>
        </p:nvSpPr>
        <p:spPr>
          <a:xfrm>
            <a:off x="471003" y="4579779"/>
            <a:ext cx="183794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b="1" dirty="0">
                <a:solidFill>
                  <a:schemeClr val="tx2"/>
                </a:solidFill>
              </a:rPr>
              <a:t>Flange</a:t>
            </a:r>
          </a:p>
          <a:p>
            <a:r>
              <a:rPr lang="en-GB" sz="1200" b="1" dirty="0">
                <a:solidFill>
                  <a:schemeClr val="tx2"/>
                </a:solidFill>
              </a:rPr>
              <a:t>DN600mm</a:t>
            </a:r>
          </a:p>
        </p:txBody>
      </p:sp>
    </p:spTree>
    <p:extLst>
      <p:ext uri="{BB962C8B-B14F-4D97-AF65-F5344CB8AC3E}">
        <p14:creationId xmlns:p14="http://schemas.microsoft.com/office/powerpoint/2010/main" val="36166404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1E2022-A2E5-A6D3-1552-3EFE5939E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5BD93F-2692-21CD-A109-AFD264EA7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E47694-BA27-4E21-FAA1-D6008F197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72B7A068-028C-6EE8-7CEC-E76ABE744031}"/>
              </a:ext>
            </a:extLst>
          </p:cNvPr>
          <p:cNvSpPr/>
          <p:nvPr/>
        </p:nvSpPr>
        <p:spPr>
          <a:xfrm>
            <a:off x="-2886319" y="-122683"/>
            <a:ext cx="7293488" cy="7293488"/>
          </a:xfrm>
          <a:prstGeom prst="blockArc">
            <a:avLst>
              <a:gd name="adj1" fmla="val 18580666"/>
              <a:gd name="adj2" fmla="val 2418902"/>
              <a:gd name="adj3" fmla="val 253"/>
            </a:avLst>
          </a:prstGeom>
        </p:spPr>
        <p:style>
          <a:lnRef idx="1">
            <a:schemeClr val="accent1">
              <a:tint val="99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tint val="99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99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1AE4FF7-B9E4-7DD1-D2D7-9AF219B90EEF}"/>
              </a:ext>
            </a:extLst>
          </p:cNvPr>
          <p:cNvGrpSpPr/>
          <p:nvPr/>
        </p:nvGrpSpPr>
        <p:grpSpPr>
          <a:xfrm>
            <a:off x="3675059" y="1100074"/>
            <a:ext cx="5990925" cy="570477"/>
            <a:chOff x="434398" y="285347"/>
            <a:chExt cx="5795323" cy="570477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18E9219-0DFF-78AD-B1AE-235DEB525C0A}"/>
                </a:ext>
              </a:extLst>
            </p:cNvPr>
            <p:cNvSpPr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7C8ABA8-AE29-DEBA-BB69-50ED7FEA09ED}"/>
                </a:ext>
              </a:extLst>
            </p:cNvPr>
            <p:cNvSpPr txBox="1"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Introduction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0A245452-580B-D550-38A4-2CEADBA2F358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7A4D46C-A4D9-A634-71C5-0FEC7739D657}"/>
              </a:ext>
            </a:extLst>
          </p:cNvPr>
          <p:cNvGrpSpPr/>
          <p:nvPr/>
        </p:nvGrpSpPr>
        <p:grpSpPr>
          <a:xfrm>
            <a:off x="4144315" y="1955681"/>
            <a:ext cx="5990925" cy="570477"/>
            <a:chOff x="903654" y="1140954"/>
            <a:chExt cx="5326067" cy="57047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DC26C8B-7391-7CB3-7599-F7628203EC23}"/>
                </a:ext>
              </a:extLst>
            </p:cNvPr>
            <p:cNvSpPr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fillRef>
            <a:effectRef idx="2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1AB53BE-82DE-F19A-ADA5-1FD79B52DD9F}"/>
                </a:ext>
              </a:extLst>
            </p:cNvPr>
            <p:cNvSpPr txBox="1"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956E47D7-CE35-33BE-1ABA-AAA2DF71E15F}"/>
              </a:ext>
            </a:extLst>
          </p:cNvPr>
          <p:cNvSpPr/>
          <p:nvPr/>
        </p:nvSpPr>
        <p:spPr>
          <a:xfrm>
            <a:off x="3787768" y="1884371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145292"/>
              <a:satOff val="-14439"/>
              <a:lumOff val="781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F741C95-0F7B-D6EA-07A8-8122B0E367F4}"/>
              </a:ext>
            </a:extLst>
          </p:cNvPr>
          <p:cNvGrpSpPr/>
          <p:nvPr/>
        </p:nvGrpSpPr>
        <p:grpSpPr>
          <a:xfrm>
            <a:off x="4358893" y="2811289"/>
            <a:ext cx="5990925" cy="570477"/>
            <a:chOff x="1118233" y="1996562"/>
            <a:chExt cx="5111487" cy="57047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6EB2C9D-D1E2-41E0-0FDC-08AACA2145BC}"/>
                </a:ext>
              </a:extLst>
            </p:cNvPr>
            <p:cNvSpPr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fillRef>
            <a:effectRef idx="2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C26151F-4874-B3CA-FF56-509218FC2ACA}"/>
                </a:ext>
              </a:extLst>
            </p:cNvPr>
            <p:cNvSpPr txBox="1"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SzPct val="90000"/>
                <a:buFontTx/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characterization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27E0F373-0728-59CD-798D-22015AA590EE}"/>
              </a:ext>
            </a:extLst>
          </p:cNvPr>
          <p:cNvSpPr/>
          <p:nvPr/>
        </p:nvSpPr>
        <p:spPr>
          <a:xfrm>
            <a:off x="4002347" y="2739979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290584"/>
              <a:satOff val="-28877"/>
              <a:lumOff val="15638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6667590-C817-DA70-98C1-5C759093D5AB}"/>
              </a:ext>
            </a:extLst>
          </p:cNvPr>
          <p:cNvGrpSpPr/>
          <p:nvPr/>
        </p:nvGrpSpPr>
        <p:grpSpPr>
          <a:xfrm>
            <a:off x="4358893" y="3666354"/>
            <a:ext cx="5990925" cy="570477"/>
            <a:chOff x="1118233" y="2851627"/>
            <a:chExt cx="5111487" cy="570477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E93183D-1318-C744-C999-C8439EA552D0}"/>
                </a:ext>
              </a:extLst>
            </p:cNvPr>
            <p:cNvSpPr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fillRef>
            <a:effectRef idx="2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92451C0-4E9C-5478-E67D-82F2E8F72783}"/>
                </a:ext>
              </a:extLst>
            </p:cNvPr>
            <p:cNvSpPr txBox="1"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Potential other applications of the bulge test setup</a:t>
              </a: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57A27128-29B3-FB60-C1C5-F5952569D078}"/>
              </a:ext>
            </a:extLst>
          </p:cNvPr>
          <p:cNvSpPr/>
          <p:nvPr/>
        </p:nvSpPr>
        <p:spPr>
          <a:xfrm>
            <a:off x="4002347" y="3595045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435877"/>
              <a:satOff val="-43316"/>
              <a:lumOff val="234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70006DB-8061-5F4C-16A2-FB00E5EC95F6}"/>
              </a:ext>
            </a:extLst>
          </p:cNvPr>
          <p:cNvGrpSpPr/>
          <p:nvPr/>
        </p:nvGrpSpPr>
        <p:grpSpPr>
          <a:xfrm>
            <a:off x="4144315" y="4521962"/>
            <a:ext cx="5990925" cy="570477"/>
            <a:chOff x="903654" y="3707235"/>
            <a:chExt cx="5326067" cy="57047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2763BC9-962C-161F-7293-89002CDC3036}"/>
                </a:ext>
              </a:extLst>
            </p:cNvPr>
            <p:cNvSpPr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fillRef>
            <a:effectRef idx="2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u="sng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10490D1-422C-055D-3194-681142B220E6}"/>
                </a:ext>
              </a:extLst>
            </p:cNvPr>
            <p:cNvSpPr txBox="1"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u="sng" kern="1200" dirty="0">
                  <a:solidFill>
                    <a:schemeClr val="bg1"/>
                  </a:solidFill>
                </a:rPr>
                <a:t>Potential other applications of the Si</a:t>
              </a:r>
              <a:r>
                <a:rPr lang="en-GB" u="sng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u="sng" kern="1200" dirty="0">
                  <a:solidFill>
                    <a:schemeClr val="bg1"/>
                  </a:solidFill>
                </a:rPr>
                <a:t>N</a:t>
              </a:r>
              <a:r>
                <a:rPr lang="en-GB" u="sng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u="sng" kern="1200" dirty="0">
                  <a:solidFill>
                    <a:schemeClr val="bg1"/>
                  </a:solidFill>
                </a:rPr>
                <a:t> </a:t>
              </a:r>
              <a:r>
                <a:rPr lang="en-GB" u="sng" dirty="0">
                  <a:solidFill>
                    <a:schemeClr val="bg1"/>
                  </a:solidFill>
                </a:rPr>
                <a:t>membranes</a:t>
              </a:r>
              <a:r>
                <a:rPr lang="en-GB" u="sng" kern="1200" dirty="0">
                  <a:solidFill>
                    <a:schemeClr val="bg1"/>
                  </a:solidFill>
                </a:rPr>
                <a:t> </a:t>
              </a: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B509F467-0D09-95A3-EC27-5EE27891F383}"/>
              </a:ext>
            </a:extLst>
          </p:cNvPr>
          <p:cNvSpPr/>
          <p:nvPr/>
        </p:nvSpPr>
        <p:spPr>
          <a:xfrm>
            <a:off x="3787768" y="4450652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581169"/>
              <a:satOff val="-57754"/>
              <a:lumOff val="3127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8ED039-2D09-E4FA-8A2A-2ADBD4CF906B}"/>
              </a:ext>
            </a:extLst>
          </p:cNvPr>
          <p:cNvGrpSpPr/>
          <p:nvPr/>
        </p:nvGrpSpPr>
        <p:grpSpPr>
          <a:xfrm>
            <a:off x="3675059" y="5377569"/>
            <a:ext cx="5990925" cy="570477"/>
            <a:chOff x="434398" y="4562842"/>
            <a:chExt cx="5795323" cy="57047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9BAEDC2-723F-5A63-9C49-79CC6BC2A250}"/>
                </a:ext>
              </a:extLst>
            </p:cNvPr>
            <p:cNvSpPr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fillRef>
            <a:effectRef idx="2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6145B91-CB63-4278-F31C-C7446017AB7D}"/>
                </a:ext>
              </a:extLst>
            </p:cNvPr>
            <p:cNvSpPr txBox="1"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Conclusions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AF3E1FE2-8A08-E64F-1A56-F4ABACC12044}"/>
              </a:ext>
            </a:extLst>
          </p:cNvPr>
          <p:cNvSpPr/>
          <p:nvPr/>
        </p:nvSpPr>
        <p:spPr>
          <a:xfrm>
            <a:off x="3318511" y="5306260"/>
            <a:ext cx="713096" cy="713096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>
              <a:shade val="80000"/>
              <a:hueOff val="726461"/>
              <a:satOff val="-72193"/>
              <a:lumOff val="3909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7D36DAAE-1AD1-2CCE-FCA6-1F3699D1387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Summary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D9CB2D7-5C5C-3C44-CB07-5A284E4AA7BF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chemeClr val="accent6">
                  <a:lumMod val="20000"/>
                  <a:lumOff val="80000"/>
                </a:schemeClr>
              </a:gs>
              <a:gs pos="0">
                <a:srgbClr val="275C91"/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DFCA87D-2598-5290-30F8-79BC27D2ED44}"/>
              </a:ext>
            </a:extLst>
          </p:cNvPr>
          <p:cNvSpPr/>
          <p:nvPr/>
        </p:nvSpPr>
        <p:spPr>
          <a:xfrm>
            <a:off x="3787768" y="1883830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chemeClr val="accent6">
                  <a:lumMod val="20000"/>
                  <a:lumOff val="80000"/>
                </a:schemeClr>
              </a:gs>
              <a:gs pos="0">
                <a:srgbClr val="275C91"/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CE44710-261C-F3D5-866F-6F796F3814DC}"/>
              </a:ext>
            </a:extLst>
          </p:cNvPr>
          <p:cNvSpPr/>
          <p:nvPr/>
        </p:nvSpPr>
        <p:spPr>
          <a:xfrm>
            <a:off x="3787767" y="4443953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rgbClr val="E1E4F3"/>
              </a:gs>
              <a:gs pos="0">
                <a:srgbClr val="9EA7DA"/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CF8B917-60F9-374E-F908-9D947B237968}"/>
              </a:ext>
            </a:extLst>
          </p:cNvPr>
          <p:cNvSpPr/>
          <p:nvPr/>
        </p:nvSpPr>
        <p:spPr>
          <a:xfrm>
            <a:off x="3997381" y="3601305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rgbClr val="C0C5E6"/>
              </a:gs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BCBAD21-7A09-751D-E349-EDA71C8F4AE2}"/>
              </a:ext>
            </a:extLst>
          </p:cNvPr>
          <p:cNvSpPr/>
          <p:nvPr/>
        </p:nvSpPr>
        <p:spPr>
          <a:xfrm>
            <a:off x="4002347" y="2736313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chemeClr val="accent6">
                  <a:lumMod val="20000"/>
                  <a:lumOff val="80000"/>
                </a:schemeClr>
              </a:gs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15905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C32E8-48C7-57C7-7AB9-F8A4F21B5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Potential</a:t>
            </a:r>
            <a:r>
              <a:rPr lang="fr-CH" dirty="0"/>
              <a:t> </a:t>
            </a:r>
            <a:r>
              <a:rPr lang="fr-CH" dirty="0" err="1"/>
              <a:t>other</a:t>
            </a:r>
            <a:r>
              <a:rPr lang="fr-CH" dirty="0"/>
              <a:t> applications of</a:t>
            </a:r>
            <a:r>
              <a:rPr lang="it-IT" sz="3600" b="1" kern="0" dirty="0"/>
              <a:t> Si</a:t>
            </a:r>
            <a:r>
              <a:rPr lang="it-IT" sz="3600" b="1" kern="0" baseline="-25000" dirty="0"/>
              <a:t>3</a:t>
            </a:r>
            <a:r>
              <a:rPr lang="it-IT" sz="3600" b="1" kern="0" dirty="0"/>
              <a:t>N</a:t>
            </a:r>
            <a:r>
              <a:rPr lang="it-IT" sz="3600" b="1" kern="0" baseline="-25000" dirty="0"/>
              <a:t>4 </a:t>
            </a:r>
            <a:r>
              <a:rPr lang="it-IT" sz="3600" b="1" kern="0" dirty="0"/>
              <a:t>membranes</a:t>
            </a:r>
            <a:r>
              <a:rPr lang="fr-CH" dirty="0"/>
              <a:t>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41EB04-8B98-0753-144A-1EDD6E032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563A74-BA06-788C-150F-54B481B6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0BEAF9-C317-BA90-959D-90D56D097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5A4228-E768-EB77-CE1A-49B4DFF36F9A}"/>
              </a:ext>
            </a:extLst>
          </p:cNvPr>
          <p:cNvSpPr txBox="1"/>
          <p:nvPr/>
        </p:nvSpPr>
        <p:spPr>
          <a:xfrm>
            <a:off x="818959" y="1119837"/>
            <a:ext cx="476096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Transfer of Si</a:t>
            </a:r>
            <a:r>
              <a:rPr lang="it-IT" sz="1600" b="1" kern="0" baseline="-25000" dirty="0">
                <a:solidFill>
                  <a:prstClr val="black"/>
                </a:solidFill>
              </a:rPr>
              <a:t>3</a:t>
            </a:r>
            <a:r>
              <a:rPr lang="it-IT" sz="1600" b="1" kern="0" dirty="0">
                <a:solidFill>
                  <a:prstClr val="black"/>
                </a:solidFill>
              </a:rPr>
              <a:t>N</a:t>
            </a:r>
            <a:r>
              <a:rPr lang="it-IT" sz="1600" b="1" kern="0" baseline="-25000" dirty="0">
                <a:solidFill>
                  <a:prstClr val="black"/>
                </a:solidFill>
              </a:rPr>
              <a:t>4</a:t>
            </a:r>
            <a:r>
              <a:rPr lang="it-IT" sz="1600" b="1" kern="0" dirty="0">
                <a:solidFill>
                  <a:prstClr val="black"/>
                </a:solidFill>
              </a:rPr>
              <a:t> membranes from a silicon frame to a metal support </a:t>
            </a:r>
            <a:r>
              <a:rPr lang="en-GB" sz="1600" dirty="0">
                <a:solidFill>
                  <a:prstClr val="black"/>
                </a:solidFill>
              </a:rPr>
              <a:t>(copper): under investigation in collaboration with the </a:t>
            </a:r>
            <a:r>
              <a:rPr lang="en-GB" sz="1600" b="1" dirty="0">
                <a:solidFill>
                  <a:prstClr val="black"/>
                </a:solidFill>
              </a:rPr>
              <a:t>TE-VSC-SCC </a:t>
            </a:r>
            <a:r>
              <a:rPr lang="en-GB" sz="1600" dirty="0">
                <a:solidFill>
                  <a:prstClr val="black"/>
                </a:solidFill>
              </a:rPr>
              <a:t>section.</a:t>
            </a:r>
            <a:endParaRPr lang="it-IT" sz="1600" kern="0" dirty="0">
              <a:solidFill>
                <a:prstClr val="black"/>
              </a:solidFill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36F60887-FD4E-0BBD-FA3B-994F216360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8099006"/>
              </p:ext>
            </p:extLst>
          </p:nvPr>
        </p:nvGraphicFramePr>
        <p:xfrm>
          <a:off x="3367645" y="1119837"/>
          <a:ext cx="7548747" cy="4935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590586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1E2022-A2E5-A6D3-1552-3EFE5939E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5BD93F-2692-21CD-A109-AFD264EA7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E47694-BA27-4E21-FAA1-D6008F197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72B7A068-028C-6EE8-7CEC-E76ABE744031}"/>
              </a:ext>
            </a:extLst>
          </p:cNvPr>
          <p:cNvSpPr/>
          <p:nvPr/>
        </p:nvSpPr>
        <p:spPr>
          <a:xfrm>
            <a:off x="-2886319" y="-122683"/>
            <a:ext cx="7293488" cy="7293488"/>
          </a:xfrm>
          <a:prstGeom prst="blockArc">
            <a:avLst>
              <a:gd name="adj1" fmla="val 18580666"/>
              <a:gd name="adj2" fmla="val 2418902"/>
              <a:gd name="adj3" fmla="val 253"/>
            </a:avLst>
          </a:prstGeom>
        </p:spPr>
        <p:style>
          <a:lnRef idx="1">
            <a:schemeClr val="accent1">
              <a:tint val="99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tint val="99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99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1AE4FF7-B9E4-7DD1-D2D7-9AF219B90EEF}"/>
              </a:ext>
            </a:extLst>
          </p:cNvPr>
          <p:cNvGrpSpPr/>
          <p:nvPr/>
        </p:nvGrpSpPr>
        <p:grpSpPr>
          <a:xfrm>
            <a:off x="3675059" y="1100074"/>
            <a:ext cx="5990925" cy="570477"/>
            <a:chOff x="434398" y="285347"/>
            <a:chExt cx="5795323" cy="570477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18E9219-0DFF-78AD-B1AE-235DEB525C0A}"/>
                </a:ext>
              </a:extLst>
            </p:cNvPr>
            <p:cNvSpPr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7C8ABA8-AE29-DEBA-BB69-50ED7FEA09ED}"/>
                </a:ext>
              </a:extLst>
            </p:cNvPr>
            <p:cNvSpPr txBox="1"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Introduction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0A245452-580B-D550-38A4-2CEADBA2F358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chemeClr val="accent6">
                  <a:lumMod val="20000"/>
                  <a:lumOff val="80000"/>
                </a:schemeClr>
              </a:gs>
              <a:gs pos="0">
                <a:srgbClr val="275C91"/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7A4D46C-A4D9-A634-71C5-0FEC7739D657}"/>
              </a:ext>
            </a:extLst>
          </p:cNvPr>
          <p:cNvGrpSpPr/>
          <p:nvPr/>
        </p:nvGrpSpPr>
        <p:grpSpPr>
          <a:xfrm>
            <a:off x="4144315" y="1955681"/>
            <a:ext cx="5990925" cy="570477"/>
            <a:chOff x="903654" y="1140954"/>
            <a:chExt cx="5326067" cy="57047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DC26C8B-7391-7CB3-7599-F7628203EC23}"/>
                </a:ext>
              </a:extLst>
            </p:cNvPr>
            <p:cNvSpPr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fillRef>
            <a:effectRef idx="2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1AB53BE-82DE-F19A-ADA5-1FD79B52DD9F}"/>
                </a:ext>
              </a:extLst>
            </p:cNvPr>
            <p:cNvSpPr txBox="1"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956E47D7-CE35-33BE-1ABA-AAA2DF71E15F}"/>
              </a:ext>
            </a:extLst>
          </p:cNvPr>
          <p:cNvSpPr/>
          <p:nvPr/>
        </p:nvSpPr>
        <p:spPr>
          <a:xfrm>
            <a:off x="3787768" y="1884371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145292"/>
              <a:satOff val="-14439"/>
              <a:lumOff val="781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F741C95-0F7B-D6EA-07A8-8122B0E367F4}"/>
              </a:ext>
            </a:extLst>
          </p:cNvPr>
          <p:cNvGrpSpPr/>
          <p:nvPr/>
        </p:nvGrpSpPr>
        <p:grpSpPr>
          <a:xfrm>
            <a:off x="4358893" y="2811289"/>
            <a:ext cx="5990925" cy="570477"/>
            <a:chOff x="1118233" y="1996562"/>
            <a:chExt cx="5111487" cy="57047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6EB2C9D-D1E2-41E0-0FDC-08AACA2145BC}"/>
                </a:ext>
              </a:extLst>
            </p:cNvPr>
            <p:cNvSpPr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fillRef>
            <a:effectRef idx="2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C26151F-4874-B3CA-FF56-509218FC2ACA}"/>
                </a:ext>
              </a:extLst>
            </p:cNvPr>
            <p:cNvSpPr txBox="1"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SzPct val="90000"/>
                <a:buFontTx/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characterization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27E0F373-0728-59CD-798D-22015AA590EE}"/>
              </a:ext>
            </a:extLst>
          </p:cNvPr>
          <p:cNvSpPr/>
          <p:nvPr/>
        </p:nvSpPr>
        <p:spPr>
          <a:xfrm>
            <a:off x="4002347" y="2739979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290584"/>
              <a:satOff val="-28877"/>
              <a:lumOff val="15638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6667590-C817-DA70-98C1-5C759093D5AB}"/>
              </a:ext>
            </a:extLst>
          </p:cNvPr>
          <p:cNvGrpSpPr/>
          <p:nvPr/>
        </p:nvGrpSpPr>
        <p:grpSpPr>
          <a:xfrm>
            <a:off x="4358893" y="3666354"/>
            <a:ext cx="5990925" cy="570477"/>
            <a:chOff x="1118233" y="2851627"/>
            <a:chExt cx="5111487" cy="570477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E93183D-1318-C744-C999-C8439EA552D0}"/>
                </a:ext>
              </a:extLst>
            </p:cNvPr>
            <p:cNvSpPr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fillRef>
            <a:effectRef idx="2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92451C0-4E9C-5478-E67D-82F2E8F72783}"/>
                </a:ext>
              </a:extLst>
            </p:cNvPr>
            <p:cNvSpPr txBox="1"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Potential other applications of the bulge test setup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70006DB-8061-5F4C-16A2-FB00E5EC95F6}"/>
              </a:ext>
            </a:extLst>
          </p:cNvPr>
          <p:cNvGrpSpPr/>
          <p:nvPr/>
        </p:nvGrpSpPr>
        <p:grpSpPr>
          <a:xfrm>
            <a:off x="4144315" y="4521962"/>
            <a:ext cx="5990925" cy="570477"/>
            <a:chOff x="903654" y="3707235"/>
            <a:chExt cx="5326067" cy="57047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2763BC9-962C-161F-7293-89002CDC3036}"/>
                </a:ext>
              </a:extLst>
            </p:cNvPr>
            <p:cNvSpPr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fillRef>
            <a:effectRef idx="2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10490D1-422C-055D-3194-681142B220E6}"/>
                </a:ext>
              </a:extLst>
            </p:cNvPr>
            <p:cNvSpPr txBox="1"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Potential other applications of the 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B509F467-0D09-95A3-EC27-5EE27891F383}"/>
              </a:ext>
            </a:extLst>
          </p:cNvPr>
          <p:cNvSpPr/>
          <p:nvPr/>
        </p:nvSpPr>
        <p:spPr>
          <a:xfrm>
            <a:off x="3787768" y="4450652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581169"/>
              <a:satOff val="-57754"/>
              <a:lumOff val="3127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8ED039-2D09-E4FA-8A2A-2ADBD4CF906B}"/>
              </a:ext>
            </a:extLst>
          </p:cNvPr>
          <p:cNvGrpSpPr/>
          <p:nvPr/>
        </p:nvGrpSpPr>
        <p:grpSpPr>
          <a:xfrm>
            <a:off x="3675059" y="5377569"/>
            <a:ext cx="5990925" cy="570477"/>
            <a:chOff x="434398" y="4562842"/>
            <a:chExt cx="5795323" cy="57047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9BAEDC2-723F-5A63-9C49-79CC6BC2A250}"/>
                </a:ext>
              </a:extLst>
            </p:cNvPr>
            <p:cNvSpPr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fillRef>
            <a:effectRef idx="2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u="sng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6145B91-CB63-4278-F31C-C7446017AB7D}"/>
                </a:ext>
              </a:extLst>
            </p:cNvPr>
            <p:cNvSpPr txBox="1"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u="sng" kern="1200" dirty="0">
                  <a:solidFill>
                    <a:schemeClr val="bg1"/>
                  </a:solidFill>
                </a:rPr>
                <a:t>Conclusions and future </a:t>
              </a:r>
              <a:r>
                <a:rPr lang="fr-CH" u="sng" kern="1200" dirty="0" err="1">
                  <a:solidFill>
                    <a:schemeClr val="bg1"/>
                  </a:solidFill>
                </a:rPr>
                <a:t>steps</a:t>
              </a:r>
              <a:endParaRPr lang="en-GB" u="sng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AF3E1FE2-8A08-E64F-1A56-F4ABACC12044}"/>
              </a:ext>
            </a:extLst>
          </p:cNvPr>
          <p:cNvSpPr/>
          <p:nvPr/>
        </p:nvSpPr>
        <p:spPr>
          <a:xfrm>
            <a:off x="3318511" y="5306260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726461"/>
              <a:satOff val="-72193"/>
              <a:lumOff val="3909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7D36DAAE-1AD1-2CCE-FCA6-1F3699D1387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Summary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B5AC76B-3D41-16AE-96A7-7414D0322BCB}"/>
              </a:ext>
            </a:extLst>
          </p:cNvPr>
          <p:cNvSpPr/>
          <p:nvPr/>
        </p:nvSpPr>
        <p:spPr>
          <a:xfrm>
            <a:off x="3787768" y="1883830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chemeClr val="accent6">
                  <a:lumMod val="20000"/>
                  <a:lumOff val="80000"/>
                </a:schemeClr>
              </a:gs>
              <a:gs pos="0">
                <a:srgbClr val="275C91"/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8F7DE0B-E555-B5F1-E4EF-D8545AD68DD9}"/>
              </a:ext>
            </a:extLst>
          </p:cNvPr>
          <p:cNvSpPr/>
          <p:nvPr/>
        </p:nvSpPr>
        <p:spPr>
          <a:xfrm>
            <a:off x="3787767" y="4443953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rgbClr val="E1E4F3"/>
              </a:gs>
              <a:gs pos="0">
                <a:srgbClr val="9EA7DA"/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1EDB87B-583D-9FC0-096C-FF724C6E002D}"/>
              </a:ext>
            </a:extLst>
          </p:cNvPr>
          <p:cNvSpPr/>
          <p:nvPr/>
        </p:nvSpPr>
        <p:spPr>
          <a:xfrm>
            <a:off x="3321631" y="5306259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chemeClr val="accent6">
                  <a:lumMod val="20000"/>
                  <a:lumOff val="80000"/>
                </a:schemeClr>
              </a:gs>
              <a:gs pos="0">
                <a:srgbClr val="275C91"/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C98082A-BD3D-0FB6-1970-D3AF026D7544}"/>
              </a:ext>
            </a:extLst>
          </p:cNvPr>
          <p:cNvSpPr/>
          <p:nvPr/>
        </p:nvSpPr>
        <p:spPr>
          <a:xfrm>
            <a:off x="3993014" y="3591974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rgbClr val="E1E4F3"/>
              </a:gs>
              <a:gs pos="0">
                <a:srgbClr val="9EA7DA"/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9610941-9FF9-2561-7CAA-4347D30715B5}"/>
              </a:ext>
            </a:extLst>
          </p:cNvPr>
          <p:cNvSpPr/>
          <p:nvPr/>
        </p:nvSpPr>
        <p:spPr>
          <a:xfrm>
            <a:off x="3315391" y="5305263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rgbClr val="E1E4F3"/>
              </a:gs>
              <a:gs pos="0">
                <a:srgbClr val="9EA7DA"/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FD730FA-5074-82F4-5752-5891284A9D88}"/>
              </a:ext>
            </a:extLst>
          </p:cNvPr>
          <p:cNvSpPr/>
          <p:nvPr/>
        </p:nvSpPr>
        <p:spPr>
          <a:xfrm>
            <a:off x="3988050" y="3591974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rgbClr val="C0C5E6"/>
              </a:gs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E813DFC-83CD-D19E-C992-A2F4D372F567}"/>
              </a:ext>
            </a:extLst>
          </p:cNvPr>
          <p:cNvSpPr/>
          <p:nvPr/>
        </p:nvSpPr>
        <p:spPr>
          <a:xfrm>
            <a:off x="4002347" y="2736313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chemeClr val="accent6">
                  <a:lumMod val="20000"/>
                  <a:lumOff val="80000"/>
                </a:schemeClr>
              </a:gs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4509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4F7EB-B874-19AF-0AFD-C553E07A8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2E8BBE-5B79-FD53-9643-E2EA70903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8C837B-87D8-8B0F-A7C7-B962C88EB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sz="900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A3EC4F-929C-373D-6ABB-CC4A98397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0CB770-E5E9-BD9B-5A6E-0D0C53309B97}"/>
              </a:ext>
            </a:extLst>
          </p:cNvPr>
          <p:cNvSpPr txBox="1"/>
          <p:nvPr/>
        </p:nvSpPr>
        <p:spPr>
          <a:xfrm>
            <a:off x="1239778" y="1162336"/>
            <a:ext cx="577062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ct val="90000"/>
            </a:pPr>
            <a:r>
              <a:rPr lang="en-GB" dirty="0">
                <a:solidFill>
                  <a:prstClr val="black"/>
                </a:solidFill>
              </a:rPr>
              <a:t>Design, development and validation of a </a:t>
            </a:r>
            <a:r>
              <a:rPr lang="en-GB" b="1" dirty="0">
                <a:solidFill>
                  <a:prstClr val="black"/>
                </a:solidFill>
              </a:rPr>
              <a:t>bulge test setup </a:t>
            </a:r>
            <a:r>
              <a:rPr lang="en-GB" dirty="0">
                <a:solidFill>
                  <a:prstClr val="black"/>
                </a:solidFill>
              </a:rPr>
              <a:t>to test thin membranes at </a:t>
            </a:r>
            <a:r>
              <a:rPr lang="en-GB" b="1" dirty="0">
                <a:solidFill>
                  <a:prstClr val="black"/>
                </a:solidFill>
              </a:rPr>
              <a:t>77 K</a:t>
            </a:r>
            <a:r>
              <a:rPr lang="en-GB" dirty="0">
                <a:solidFill>
                  <a:prstClr val="black"/>
                </a:solidFill>
              </a:rPr>
              <a:t>, </a:t>
            </a:r>
            <a:r>
              <a:rPr lang="en-GB" b="1" dirty="0">
                <a:solidFill>
                  <a:prstClr val="black"/>
                </a:solidFill>
              </a:rPr>
              <a:t>293 K </a:t>
            </a:r>
            <a:r>
              <a:rPr lang="en-GB" dirty="0">
                <a:solidFill>
                  <a:prstClr val="black"/>
                </a:solidFill>
              </a:rPr>
              <a:t>and up to around </a:t>
            </a:r>
            <a:r>
              <a:rPr lang="en-GB" b="1" dirty="0">
                <a:solidFill>
                  <a:prstClr val="black"/>
                </a:solidFill>
              </a:rPr>
              <a:t>500 K</a:t>
            </a:r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04A903-CEC7-B9A0-FCF5-02E911E90744}"/>
              </a:ext>
            </a:extLst>
          </p:cNvPr>
          <p:cNvSpPr txBox="1"/>
          <p:nvPr/>
        </p:nvSpPr>
        <p:spPr>
          <a:xfrm>
            <a:off x="1239777" y="2790906"/>
            <a:ext cx="577062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SzPct val="90000"/>
            </a:pPr>
            <a:r>
              <a:rPr lang="en-GB" dirty="0">
                <a:solidFill>
                  <a:prstClr val="black"/>
                </a:solidFill>
              </a:rPr>
              <a:t>Characterization of </a:t>
            </a:r>
            <a:r>
              <a:rPr lang="en-GB" b="1" dirty="0">
                <a:solidFill>
                  <a:prstClr val="black"/>
                </a:solidFill>
              </a:rPr>
              <a:t>Si3N4 membranes </a:t>
            </a:r>
            <a:r>
              <a:rPr lang="en-GB" dirty="0">
                <a:solidFill>
                  <a:prstClr val="black"/>
                </a:solidFill>
              </a:rPr>
              <a:t>from 77 K to 425 K, in terms of elastic properties and  resistance to burst.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A7576A-30EA-32C1-30F1-A04105B50D1F}"/>
              </a:ext>
            </a:extLst>
          </p:cNvPr>
          <p:cNvSpPr txBox="1"/>
          <p:nvPr/>
        </p:nvSpPr>
        <p:spPr>
          <a:xfrm>
            <a:off x="1239777" y="3670607"/>
            <a:ext cx="57706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SzPct val="90000"/>
            </a:pPr>
            <a:r>
              <a:rPr lang="en-GB" dirty="0">
                <a:solidFill>
                  <a:prstClr val="black"/>
                </a:solidFill>
              </a:rPr>
              <a:t>Design and development of a new flange to investigate mechanical properties of </a:t>
            </a:r>
            <a:r>
              <a:rPr lang="en-GB" b="1" dirty="0">
                <a:solidFill>
                  <a:prstClr val="black"/>
                </a:solidFill>
              </a:rPr>
              <a:t>larger membranes.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EFBAA2-2C77-B010-56B6-03CA71A3BD94}"/>
              </a:ext>
            </a:extLst>
          </p:cNvPr>
          <p:cNvSpPr txBox="1"/>
          <p:nvPr/>
        </p:nvSpPr>
        <p:spPr>
          <a:xfrm>
            <a:off x="1248818" y="2112322"/>
            <a:ext cx="57706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SzPct val="90000"/>
            </a:pPr>
            <a:r>
              <a:rPr lang="en-GB" dirty="0">
                <a:solidFill>
                  <a:prstClr val="black"/>
                </a:solidFill>
              </a:rPr>
              <a:t>Definition of the </a:t>
            </a:r>
            <a:r>
              <a:rPr lang="en-GB" b="1" dirty="0">
                <a:solidFill>
                  <a:prstClr val="black"/>
                </a:solidFill>
              </a:rPr>
              <a:t>bulge test procedure </a:t>
            </a:r>
            <a:r>
              <a:rPr lang="en-GB" dirty="0">
                <a:solidFill>
                  <a:prstClr val="black"/>
                </a:solidFill>
              </a:rPr>
              <a:t>for thin membranes at different temperatures.</a:t>
            </a:r>
          </a:p>
        </p:txBody>
      </p:sp>
      <p:pic>
        <p:nvPicPr>
          <p:cNvPr id="4104" name="Picture 8" descr="Check Mark Tick Icon PNG &amp; SVG Design For T-Shirts">
            <a:extLst>
              <a:ext uri="{FF2B5EF4-FFF2-40B4-BE49-F238E27FC236}">
                <a16:creationId xmlns:a16="http://schemas.microsoft.com/office/drawing/2014/main" id="{36A5E2C8-B980-31A5-0A02-AD3B33ED7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59" y="1324334"/>
            <a:ext cx="473568" cy="47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Check Mark Tick Icon PNG &amp; SVG Design For T-Shirts">
            <a:extLst>
              <a:ext uri="{FF2B5EF4-FFF2-40B4-BE49-F238E27FC236}">
                <a16:creationId xmlns:a16="http://schemas.microsoft.com/office/drawing/2014/main" id="{A390E344-5B80-8BB2-82E3-30EF87DA7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59" y="2203129"/>
            <a:ext cx="462761" cy="46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Check Mark Tick Icon PNG &amp; SVG Design For T-Shirts">
            <a:extLst>
              <a:ext uri="{FF2B5EF4-FFF2-40B4-BE49-F238E27FC236}">
                <a16:creationId xmlns:a16="http://schemas.microsoft.com/office/drawing/2014/main" id="{E491EAFF-F6C2-5EFC-3B37-D2637F140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18" y="2981067"/>
            <a:ext cx="473568" cy="47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Check Mark Tick Icon PNG &amp; SVG Design For T-Shirts">
            <a:extLst>
              <a:ext uri="{FF2B5EF4-FFF2-40B4-BE49-F238E27FC236}">
                <a16:creationId xmlns:a16="http://schemas.microsoft.com/office/drawing/2014/main" id="{8D8676CD-8030-F289-C217-C8F650DFC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18" y="3859862"/>
            <a:ext cx="473568" cy="47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C1E48B-2EFB-8603-A350-5F58B2229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991" y="4756854"/>
            <a:ext cx="5454275" cy="12282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Picture 38" descr="A room with a few machines&#10;&#10;Description automatically generated with medium confidence">
            <a:extLst>
              <a:ext uri="{FF2B5EF4-FFF2-40B4-BE49-F238E27FC236}">
                <a16:creationId xmlns:a16="http://schemas.microsoft.com/office/drawing/2014/main" id="{694955B2-5CE7-22E3-E2C3-27BB17FD389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818" t="10221"/>
          <a:stretch/>
        </p:blipFill>
        <p:spPr>
          <a:xfrm>
            <a:off x="7834429" y="3454635"/>
            <a:ext cx="3688480" cy="26942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Picture 39" descr="A machine on a table&#10;&#10;Description automatically generated">
            <a:extLst>
              <a:ext uri="{FF2B5EF4-FFF2-40B4-BE49-F238E27FC236}">
                <a16:creationId xmlns:a16="http://schemas.microsoft.com/office/drawing/2014/main" id="{3FEE61C6-887A-2729-6C78-458951F2234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667" b="18889"/>
          <a:stretch/>
        </p:blipFill>
        <p:spPr>
          <a:xfrm>
            <a:off x="9835686" y="506128"/>
            <a:ext cx="2167286" cy="2812656"/>
          </a:xfrm>
          <a:prstGeom prst="rect">
            <a:avLst/>
          </a:prstGeom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Picture 43" descr="A circular metal object with wires and foil&#10;&#10;Description automatically generated">
            <a:extLst>
              <a:ext uri="{FF2B5EF4-FFF2-40B4-BE49-F238E27FC236}">
                <a16:creationId xmlns:a16="http://schemas.microsoft.com/office/drawing/2014/main" id="{EACE98A4-F057-5D1A-44E6-9F763652B59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1792" b="15271"/>
          <a:stretch/>
        </p:blipFill>
        <p:spPr>
          <a:xfrm>
            <a:off x="7234353" y="897057"/>
            <a:ext cx="2386420" cy="2320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0418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703BE-853B-35B3-E3EF-E941C8F09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steps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746912-3E6B-362A-D581-4EAF1E350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67E1A1-6D71-51B8-5DC2-64E805534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AC931-93F1-4AAF-3045-AD36C2B8A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B70377-4723-B278-D66C-AA6ADDFDF6E8}"/>
              </a:ext>
            </a:extLst>
          </p:cNvPr>
          <p:cNvSpPr txBox="1"/>
          <p:nvPr/>
        </p:nvSpPr>
        <p:spPr>
          <a:xfrm>
            <a:off x="1205087" y="1128498"/>
            <a:ext cx="97818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ct val="90000"/>
            </a:pPr>
            <a:r>
              <a:rPr lang="en-GB" dirty="0">
                <a:solidFill>
                  <a:prstClr val="black"/>
                </a:solidFill>
              </a:rPr>
              <a:t>Characterization of Si</a:t>
            </a:r>
            <a:r>
              <a:rPr lang="en-GB" baseline="-25000" dirty="0">
                <a:solidFill>
                  <a:prstClr val="black"/>
                </a:solidFill>
              </a:rPr>
              <a:t>3</a:t>
            </a:r>
            <a:r>
              <a:rPr lang="en-GB" dirty="0">
                <a:solidFill>
                  <a:prstClr val="black"/>
                </a:solidFill>
              </a:rPr>
              <a:t>N</a:t>
            </a:r>
            <a:r>
              <a:rPr lang="en-GB" baseline="-25000" dirty="0">
                <a:solidFill>
                  <a:prstClr val="black"/>
                </a:solidFill>
              </a:rPr>
              <a:t>4</a:t>
            </a:r>
            <a:r>
              <a:rPr lang="en-GB" dirty="0">
                <a:solidFill>
                  <a:prstClr val="black"/>
                </a:solidFill>
              </a:rPr>
              <a:t> membranes in terms of </a:t>
            </a:r>
            <a:r>
              <a:rPr lang="en-GB" b="1" dirty="0">
                <a:solidFill>
                  <a:prstClr val="black"/>
                </a:solidFill>
              </a:rPr>
              <a:t>fracture toughness</a:t>
            </a:r>
            <a:r>
              <a:rPr lang="en-GB" dirty="0">
                <a:solidFill>
                  <a:prstClr val="black"/>
                </a:solidFill>
              </a:rPr>
              <a:t>, </a:t>
            </a:r>
            <a:r>
              <a:rPr lang="en-GB" b="1" dirty="0">
                <a:solidFill>
                  <a:prstClr val="black"/>
                </a:solidFill>
              </a:rPr>
              <a:t>creep</a:t>
            </a:r>
            <a:r>
              <a:rPr lang="en-GB" dirty="0">
                <a:solidFill>
                  <a:prstClr val="black"/>
                </a:solidFill>
              </a:rPr>
              <a:t> and </a:t>
            </a:r>
            <a:r>
              <a:rPr lang="en-GB" b="1" dirty="0">
                <a:solidFill>
                  <a:prstClr val="black"/>
                </a:solidFill>
              </a:rPr>
              <a:t>fatigue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b="1" dirty="0">
                <a:solidFill>
                  <a:prstClr val="black"/>
                </a:solidFill>
              </a:rPr>
              <a:t>properties</a:t>
            </a:r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7D7B8C-ECBF-19CA-6CA0-5AFEB08ADB9E}"/>
              </a:ext>
            </a:extLst>
          </p:cNvPr>
          <p:cNvSpPr txBox="1"/>
          <p:nvPr/>
        </p:nvSpPr>
        <p:spPr>
          <a:xfrm>
            <a:off x="1205087" y="1972279"/>
            <a:ext cx="97818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ct val="90000"/>
            </a:pPr>
            <a:r>
              <a:rPr lang="en-GB" dirty="0">
                <a:solidFill>
                  <a:prstClr val="black"/>
                </a:solidFill>
              </a:rPr>
              <a:t>Assessment of the possibility to </a:t>
            </a:r>
            <a:r>
              <a:rPr lang="it-IT" kern="0" dirty="0">
                <a:solidFill>
                  <a:prstClr val="black"/>
                </a:solidFill>
              </a:rPr>
              <a:t>t</a:t>
            </a:r>
            <a:r>
              <a:rPr lang="it-IT" sz="1800" kern="0" dirty="0">
                <a:solidFill>
                  <a:prstClr val="black"/>
                </a:solidFill>
              </a:rPr>
              <a:t>ransfer the </a:t>
            </a:r>
            <a:r>
              <a:rPr lang="it-IT" sz="1800" b="1" kern="0" dirty="0">
                <a:solidFill>
                  <a:prstClr val="black"/>
                </a:solidFill>
              </a:rPr>
              <a:t>Si</a:t>
            </a:r>
            <a:r>
              <a:rPr lang="it-IT" sz="1800" b="1" kern="0" baseline="-25000" dirty="0">
                <a:solidFill>
                  <a:prstClr val="black"/>
                </a:solidFill>
              </a:rPr>
              <a:t>3</a:t>
            </a:r>
            <a:r>
              <a:rPr lang="it-IT" sz="1800" b="1" kern="0" dirty="0">
                <a:solidFill>
                  <a:prstClr val="black"/>
                </a:solidFill>
              </a:rPr>
              <a:t>N</a:t>
            </a:r>
            <a:r>
              <a:rPr lang="it-IT" sz="1800" b="1" kern="0" baseline="-25000" dirty="0">
                <a:solidFill>
                  <a:prstClr val="black"/>
                </a:solidFill>
              </a:rPr>
              <a:t>4</a:t>
            </a:r>
            <a:r>
              <a:rPr lang="it-IT" sz="1800" b="1" kern="0" dirty="0">
                <a:solidFill>
                  <a:prstClr val="black"/>
                </a:solidFill>
              </a:rPr>
              <a:t> membranes </a:t>
            </a:r>
            <a:r>
              <a:rPr lang="it-IT" b="1" kern="0" dirty="0">
                <a:solidFill>
                  <a:prstClr val="black"/>
                </a:solidFill>
              </a:rPr>
              <a:t>from the silicon frame </a:t>
            </a:r>
            <a:r>
              <a:rPr lang="it-IT" sz="1800" b="1" kern="0" dirty="0">
                <a:solidFill>
                  <a:prstClr val="black"/>
                </a:solidFill>
              </a:rPr>
              <a:t>to a metal support.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D10C4A-B7F4-8435-B084-430E6894B15A}"/>
              </a:ext>
            </a:extLst>
          </p:cNvPr>
          <p:cNvSpPr txBox="1"/>
          <p:nvPr/>
        </p:nvSpPr>
        <p:spPr>
          <a:xfrm>
            <a:off x="1205087" y="2733487"/>
            <a:ext cx="97818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ct val="90000"/>
            </a:pPr>
            <a:r>
              <a:rPr lang="en-GB" dirty="0">
                <a:solidFill>
                  <a:prstClr val="black"/>
                </a:solidFill>
              </a:rPr>
              <a:t>Characterization of </a:t>
            </a:r>
            <a:r>
              <a:rPr lang="en-GB" b="1" dirty="0">
                <a:solidFill>
                  <a:prstClr val="black"/>
                </a:solidFill>
              </a:rPr>
              <a:t>different types/size </a:t>
            </a:r>
            <a:r>
              <a:rPr lang="en-GB" dirty="0">
                <a:solidFill>
                  <a:prstClr val="black"/>
                </a:solidFill>
              </a:rPr>
              <a:t>of membrane.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712BD5-D2E2-7FDF-EACD-CDA17F2DDA34}"/>
              </a:ext>
            </a:extLst>
          </p:cNvPr>
          <p:cNvSpPr txBox="1"/>
          <p:nvPr/>
        </p:nvSpPr>
        <p:spPr>
          <a:xfrm>
            <a:off x="1205087" y="3432349"/>
            <a:ext cx="97818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ct val="90000"/>
            </a:pPr>
            <a:r>
              <a:rPr lang="en-GB" dirty="0">
                <a:solidFill>
                  <a:prstClr val="black"/>
                </a:solidFill>
              </a:rPr>
              <a:t>Definition of a </a:t>
            </a:r>
            <a:r>
              <a:rPr lang="en-GB" b="1" dirty="0">
                <a:solidFill>
                  <a:prstClr val="black"/>
                </a:solidFill>
              </a:rPr>
              <a:t>protocol of the bulge test procedure </a:t>
            </a:r>
            <a:r>
              <a:rPr lang="en-GB" dirty="0">
                <a:solidFill>
                  <a:prstClr val="black"/>
                </a:solidFill>
              </a:rPr>
              <a:t>for thin membranes at different temperatures.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1A0131B-110B-5AFA-AF52-0328F7809B91}"/>
              </a:ext>
            </a:extLst>
          </p:cNvPr>
          <p:cNvSpPr/>
          <p:nvPr/>
        </p:nvSpPr>
        <p:spPr>
          <a:xfrm>
            <a:off x="704900" y="1222446"/>
            <a:ext cx="396000" cy="394024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DD2F277-09CD-8705-3E51-9A628ADCBFAB}"/>
              </a:ext>
            </a:extLst>
          </p:cNvPr>
          <p:cNvSpPr/>
          <p:nvPr/>
        </p:nvSpPr>
        <p:spPr>
          <a:xfrm>
            <a:off x="723936" y="1962532"/>
            <a:ext cx="396000" cy="394024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0CB814F-A28B-A672-E111-664E825E44E8}"/>
              </a:ext>
            </a:extLst>
          </p:cNvPr>
          <p:cNvSpPr/>
          <p:nvPr/>
        </p:nvSpPr>
        <p:spPr>
          <a:xfrm>
            <a:off x="723936" y="2741506"/>
            <a:ext cx="396000" cy="394024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EF82C2C-E1DF-7985-E93F-630EBB4678CA}"/>
              </a:ext>
            </a:extLst>
          </p:cNvPr>
          <p:cNvSpPr/>
          <p:nvPr/>
        </p:nvSpPr>
        <p:spPr>
          <a:xfrm>
            <a:off x="723936" y="3493664"/>
            <a:ext cx="396000" cy="394024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3097F8-DE18-01BF-64B0-571CB0B857BB}"/>
              </a:ext>
            </a:extLst>
          </p:cNvPr>
          <p:cNvSpPr txBox="1"/>
          <p:nvPr/>
        </p:nvSpPr>
        <p:spPr>
          <a:xfrm>
            <a:off x="1205087" y="4282340"/>
            <a:ext cx="97818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ct val="90000"/>
            </a:pPr>
            <a:r>
              <a:rPr lang="en-GB" b="1" dirty="0">
                <a:solidFill>
                  <a:prstClr val="black"/>
                </a:solidFill>
              </a:rPr>
              <a:t>Journal paper </a:t>
            </a:r>
            <a:r>
              <a:rPr lang="en-GB" dirty="0">
                <a:solidFill>
                  <a:prstClr val="black"/>
                </a:solidFill>
              </a:rPr>
              <a:t>on the characterization of </a:t>
            </a:r>
            <a:r>
              <a:rPr lang="it-IT" sz="1800" kern="0" dirty="0">
                <a:solidFill>
                  <a:prstClr val="black"/>
                </a:solidFill>
              </a:rPr>
              <a:t>Si</a:t>
            </a:r>
            <a:r>
              <a:rPr lang="it-IT" sz="1800" kern="0" baseline="-25000" dirty="0">
                <a:solidFill>
                  <a:prstClr val="black"/>
                </a:solidFill>
              </a:rPr>
              <a:t>3</a:t>
            </a:r>
            <a:r>
              <a:rPr lang="it-IT" sz="1800" kern="0" dirty="0">
                <a:solidFill>
                  <a:prstClr val="black"/>
                </a:solidFill>
              </a:rPr>
              <a:t>N</a:t>
            </a:r>
            <a:r>
              <a:rPr lang="it-IT" sz="1800" kern="0" baseline="-25000" dirty="0">
                <a:solidFill>
                  <a:prstClr val="black"/>
                </a:solidFill>
              </a:rPr>
              <a:t>4</a:t>
            </a:r>
            <a:r>
              <a:rPr lang="it-IT" sz="1800" kern="0" dirty="0">
                <a:solidFill>
                  <a:prstClr val="black"/>
                </a:solidFill>
              </a:rPr>
              <a:t> membranes </a:t>
            </a:r>
            <a:r>
              <a:rPr lang="en-GB" dirty="0">
                <a:solidFill>
                  <a:prstClr val="black"/>
                </a:solidFill>
              </a:rPr>
              <a:t>at different temperatures.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05CAB04-7B67-50B6-5253-A6D45A6FB56F}"/>
              </a:ext>
            </a:extLst>
          </p:cNvPr>
          <p:cNvSpPr/>
          <p:nvPr/>
        </p:nvSpPr>
        <p:spPr>
          <a:xfrm>
            <a:off x="723936" y="4245822"/>
            <a:ext cx="396000" cy="394024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1038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FB859-93B1-5837-F0A3-14B3D0668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Thanks to: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F871D4-2B70-6FF2-E339-D8EDB0324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BDDC13-A082-9629-3B9C-F06746861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378017-3DDA-BC98-3D6B-D00376806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6D5AF2-F249-2B57-A83A-4961210095A4}"/>
              </a:ext>
            </a:extLst>
          </p:cNvPr>
          <p:cNvSpPr txBox="1"/>
          <p:nvPr/>
        </p:nvSpPr>
        <p:spPr>
          <a:xfrm>
            <a:off x="407988" y="1184887"/>
            <a:ext cx="10917237" cy="22626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3723288">
              <a:lnSpc>
                <a:spcPct val="150000"/>
              </a:lnSpc>
              <a:buSzPct val="90000"/>
              <a:buFont typeface="Arial" panose="020B0604020202020204" pitchFamily="34" charset="0"/>
              <a:buChar char="♦"/>
              <a:defRPr/>
            </a:pPr>
            <a:r>
              <a:rPr lang="en-GB" sz="1600" b="1" dirty="0">
                <a:solidFill>
                  <a:schemeClr val="tx2"/>
                </a:solidFill>
                <a:effectLst/>
              </a:rPr>
              <a:t>Berthold </a:t>
            </a:r>
            <a:r>
              <a:rPr lang="en-GB" sz="1600" b="1" dirty="0" err="1">
                <a:solidFill>
                  <a:schemeClr val="tx2"/>
                </a:solidFill>
                <a:effectLst/>
              </a:rPr>
              <a:t>Jenninger</a:t>
            </a:r>
            <a:r>
              <a:rPr lang="en-GB" sz="1600" b="1" dirty="0">
                <a:solidFill>
                  <a:schemeClr val="tx2"/>
                </a:solidFill>
                <a:effectLst/>
              </a:rPr>
              <a:t> </a:t>
            </a:r>
            <a:r>
              <a:rPr lang="en-GB" sz="1600" dirty="0">
                <a:solidFill>
                  <a:schemeClr val="tx2"/>
                </a:solidFill>
                <a:effectLst/>
              </a:rPr>
              <a:t>(TE-VSC) for the very useful suggestions during the design phase of the bulge test setup.</a:t>
            </a:r>
            <a:endParaRPr lang="en-GB" sz="1600" b="1" dirty="0">
              <a:solidFill>
                <a:schemeClr val="tx2"/>
              </a:solidFill>
              <a:effectLst/>
            </a:endParaRPr>
          </a:p>
          <a:p>
            <a:pPr marL="285750" marR="0" lvl="0" indent="-285750" defTabSz="3723288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en-GB" sz="1600" b="1" dirty="0">
                <a:solidFill>
                  <a:schemeClr val="tx2"/>
                </a:solidFill>
                <a:effectLst/>
              </a:rPr>
              <a:t>Rodrigo Ferreira </a:t>
            </a:r>
            <a:r>
              <a:rPr lang="en-GB" sz="1600" dirty="0">
                <a:solidFill>
                  <a:schemeClr val="tx2"/>
                </a:solidFill>
                <a:effectLst/>
              </a:rPr>
              <a:t>(TE-VSC) for the development and installation of DAQ for data acquisition and storage.</a:t>
            </a:r>
          </a:p>
          <a:p>
            <a:pPr marL="285750" marR="0" lvl="0" indent="-285750" defTabSz="3723288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en-GB" sz="1600" b="1" dirty="0">
                <a:solidFill>
                  <a:schemeClr val="tx2"/>
                </a:solidFill>
                <a:effectLst/>
              </a:rPr>
              <a:t>Alexandre </a:t>
            </a:r>
            <a:r>
              <a:rPr lang="en-GB" sz="1600" b="1" dirty="0" err="1">
                <a:solidFill>
                  <a:schemeClr val="tx2"/>
                </a:solidFill>
                <a:effectLst/>
              </a:rPr>
              <a:t>Gerardin</a:t>
            </a:r>
            <a:r>
              <a:rPr lang="en-GB" sz="1600" b="1" dirty="0">
                <a:solidFill>
                  <a:schemeClr val="tx2"/>
                </a:solidFill>
                <a:effectLst/>
              </a:rPr>
              <a:t> </a:t>
            </a:r>
            <a:r>
              <a:rPr lang="en-GB" sz="1600" dirty="0">
                <a:solidFill>
                  <a:schemeClr val="tx2"/>
                </a:solidFill>
                <a:effectLst/>
              </a:rPr>
              <a:t>(EN-MME) for the invar-copper brazing.</a:t>
            </a:r>
          </a:p>
          <a:p>
            <a:pPr marL="285750" marR="0" lvl="0" indent="-285750" defTabSz="3723288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en-US" sz="1600" b="1" dirty="0">
                <a:solidFill>
                  <a:schemeClr val="tx2"/>
                </a:solidFill>
              </a:rPr>
              <a:t>Ignacio Santillana </a:t>
            </a:r>
            <a:r>
              <a:rPr lang="en-US" sz="1600" dirty="0">
                <a:solidFill>
                  <a:schemeClr val="tx2"/>
                </a:solidFill>
              </a:rPr>
              <a:t>(EN-MME) for the various microscopic inspections of the Si</a:t>
            </a:r>
            <a:r>
              <a:rPr lang="en-US" sz="1600" baseline="-25000" dirty="0">
                <a:solidFill>
                  <a:schemeClr val="tx2"/>
                </a:solidFill>
              </a:rPr>
              <a:t>3</a:t>
            </a:r>
            <a:r>
              <a:rPr lang="en-US" sz="1600" dirty="0">
                <a:solidFill>
                  <a:schemeClr val="tx2"/>
                </a:solidFill>
              </a:rPr>
              <a:t>N</a:t>
            </a:r>
            <a:r>
              <a:rPr lang="en-US" sz="1600" baseline="-25000" dirty="0">
                <a:solidFill>
                  <a:schemeClr val="tx2"/>
                </a:solidFill>
              </a:rPr>
              <a:t>4</a:t>
            </a:r>
            <a:r>
              <a:rPr lang="en-US" sz="1600" dirty="0">
                <a:solidFill>
                  <a:schemeClr val="tx2"/>
                </a:solidFill>
              </a:rPr>
              <a:t> windows.</a:t>
            </a:r>
          </a:p>
          <a:p>
            <a:pPr marL="285750" marR="0" lvl="0" indent="-285750" defTabSz="3723288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en-US" sz="1600" b="1" dirty="0">
                <a:solidFill>
                  <a:schemeClr val="tx2"/>
                </a:solidFill>
              </a:rPr>
              <a:t>Vincent Schenk </a:t>
            </a:r>
            <a:r>
              <a:rPr lang="en-US" sz="1600" dirty="0">
                <a:solidFill>
                  <a:schemeClr val="tx2"/>
                </a:solidFill>
              </a:rPr>
              <a:t>and </a:t>
            </a:r>
            <a:r>
              <a:rPr lang="en-US" sz="1600" b="1" dirty="0">
                <a:solidFill>
                  <a:schemeClr val="tx2"/>
                </a:solidFill>
              </a:rPr>
              <a:t>Sebastien Clement </a:t>
            </a:r>
            <a:r>
              <a:rPr lang="en-US" sz="1600" dirty="0">
                <a:solidFill>
                  <a:schemeClr val="tx2"/>
                </a:solidFill>
              </a:rPr>
              <a:t>(TE-MSC) for investigating adhesion performance and different adhesives for bulge testing.</a:t>
            </a:r>
          </a:p>
        </p:txBody>
      </p:sp>
    </p:spTree>
    <p:extLst>
      <p:ext uri="{BB962C8B-B14F-4D97-AF65-F5344CB8AC3E}">
        <p14:creationId xmlns:p14="http://schemas.microsoft.com/office/powerpoint/2010/main" val="1910499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br>
              <a:rPr lang="en-US" dirty="0"/>
            </a:br>
            <a:r>
              <a:rPr lang="en-US" sz="2400" b="0" dirty="0"/>
              <a:t>Muon Collider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B4A2C1-B5BE-BB93-D592-C434DF7DBB08}"/>
              </a:ext>
            </a:extLst>
          </p:cNvPr>
          <p:cNvSpPr txBox="1"/>
          <p:nvPr/>
        </p:nvSpPr>
        <p:spPr>
          <a:xfrm>
            <a:off x="392448" y="1333485"/>
            <a:ext cx="1137602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0B050"/>
              </a:buClr>
              <a:buSzPct val="90000"/>
              <a:buFontTx/>
              <a:buChar char="♦"/>
            </a:pPr>
            <a:r>
              <a:rPr lang="en-GB" b="1" i="0" dirty="0">
                <a:solidFill>
                  <a:schemeClr val="tx2"/>
                </a:solidFill>
                <a:effectLst/>
                <a:highlight>
                  <a:srgbClr val="FFFFFF"/>
                </a:highlight>
              </a:rPr>
              <a:t>Less energy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to run the muon collider (10-14 TeV lepton collider would be comparable to a 100TeV proton-proton collider).</a:t>
            </a:r>
            <a:endParaRPr lang="en-GB" b="1" dirty="0">
              <a:solidFill>
                <a:schemeClr val="tx2"/>
              </a:solidFill>
              <a:highlight>
                <a:srgbClr val="FFFFFF"/>
              </a:highlight>
            </a:endParaRPr>
          </a:p>
          <a:p>
            <a:pPr marL="285750" indent="-285750">
              <a:buClr>
                <a:srgbClr val="00B050"/>
              </a:buClr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Negligible </a:t>
            </a:r>
            <a:r>
              <a:rPr lang="en-GB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synchrotron radiation </a:t>
            </a: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due to the high mass of the muon </a:t>
            </a:r>
            <a:r>
              <a:rPr lang="en-GB" b="0" i="0" dirty="0">
                <a:solidFill>
                  <a:schemeClr val="tx2"/>
                </a:solidFill>
                <a:effectLst/>
                <a:highlight>
                  <a:srgbClr val="FFFFFF"/>
                </a:highlight>
              </a:rPr>
              <a:t>(</a:t>
            </a:r>
            <a:r>
              <a:rPr lang="en-GB" b="0" i="0" dirty="0">
                <a:solidFill>
                  <a:srgbClr val="040C28"/>
                </a:solidFill>
                <a:effectLst/>
              </a:rPr>
              <a:t>105.66 MeV/c</a:t>
            </a:r>
            <a:r>
              <a:rPr lang="en-GB" b="0" i="0" baseline="30000" dirty="0">
                <a:solidFill>
                  <a:srgbClr val="040C28"/>
                </a:solidFill>
                <a:effectLst/>
              </a:rPr>
              <a:t>2 </a:t>
            </a:r>
            <a:r>
              <a:rPr lang="en-GB" b="0" i="0" dirty="0">
                <a:solidFill>
                  <a:srgbClr val="040C28"/>
                </a:solidFill>
                <a:effectLst/>
              </a:rPr>
              <a:t>≈</a:t>
            </a:r>
            <a:r>
              <a:rPr lang="en-GB" b="0" i="0" dirty="0">
                <a:solidFill>
                  <a:schemeClr val="tx2"/>
                </a:solidFill>
                <a:effectLst/>
                <a:highlight>
                  <a:srgbClr val="FFFFFF"/>
                </a:highlight>
              </a:rPr>
              <a:t>200 times heavier than electrons).</a:t>
            </a:r>
            <a:endParaRPr lang="en-GB" b="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  <a:p>
            <a:pPr marL="285750" indent="-285750" algn="just">
              <a:buClr>
                <a:srgbClr val="FF0000"/>
              </a:buClr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S</a:t>
            </a:r>
            <a:r>
              <a:rPr lang="en-GB" b="1" i="0" dirty="0">
                <a:solidFill>
                  <a:schemeClr val="tx2"/>
                </a:solidFill>
                <a:effectLst/>
                <a:highlight>
                  <a:srgbClr val="FFFFFF"/>
                </a:highlight>
              </a:rPr>
              <a:t>hort muon lifetime </a:t>
            </a:r>
            <a:r>
              <a:rPr lang="en-GB" b="0" i="0" dirty="0">
                <a:solidFill>
                  <a:schemeClr val="tx2"/>
                </a:solidFill>
                <a:effectLst/>
                <a:highlight>
                  <a:srgbClr val="FFFFFF"/>
                </a:highlight>
              </a:rPr>
              <a:t>(2.2 µs at rest).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1EE753-97C5-6CCF-5D9B-F064D8DDCA12}"/>
              </a:ext>
            </a:extLst>
          </p:cNvPr>
          <p:cNvSpPr txBox="1"/>
          <p:nvPr/>
        </p:nvSpPr>
        <p:spPr>
          <a:xfrm>
            <a:off x="10935213" y="5903429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[1, 2]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0C522FB-FD72-74D5-E64D-7C201701D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551" y="2909044"/>
            <a:ext cx="9096898" cy="2209081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6C17C9E-60D7-1BAA-9EFC-E174687BC75D}"/>
              </a:ext>
            </a:extLst>
          </p:cNvPr>
          <p:cNvSpPr/>
          <p:nvPr/>
        </p:nvSpPr>
        <p:spPr>
          <a:xfrm>
            <a:off x="6524625" y="3429000"/>
            <a:ext cx="396000" cy="1512000"/>
          </a:xfrm>
          <a:prstGeom prst="roundRect">
            <a:avLst/>
          </a:prstGeom>
          <a:noFill/>
          <a:ln w="28575">
            <a:solidFill>
              <a:srgbClr val="C000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D7655D-036B-D913-5D2F-D9955F2A1455}"/>
              </a:ext>
            </a:extLst>
          </p:cNvPr>
          <p:cNvSpPr txBox="1"/>
          <p:nvPr/>
        </p:nvSpPr>
        <p:spPr>
          <a:xfrm>
            <a:off x="1559472" y="5118125"/>
            <a:ext cx="2224349" cy="400110"/>
          </a:xfrm>
          <a:prstGeom prst="rect">
            <a:avLst/>
          </a:prstGeom>
          <a:solidFill>
            <a:srgbClr val="D9D9D9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dirty="0">
                <a:solidFill>
                  <a:schemeClr val="tx2"/>
                </a:solidFill>
              </a:rPr>
              <a:t>A short, high-intensity proton pulse is produced.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402774-5283-7D4E-2B69-B1D6D0559E85}"/>
              </a:ext>
            </a:extLst>
          </p:cNvPr>
          <p:cNvSpPr txBox="1"/>
          <p:nvPr/>
        </p:nvSpPr>
        <p:spPr>
          <a:xfrm>
            <a:off x="3168885" y="5757619"/>
            <a:ext cx="2123710" cy="600164"/>
          </a:xfrm>
          <a:prstGeom prst="rect">
            <a:avLst/>
          </a:prstGeom>
          <a:solidFill>
            <a:srgbClr val="DCE6F2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dirty="0">
                <a:solidFill>
                  <a:schemeClr val="tx2"/>
                </a:solidFill>
              </a:rPr>
              <a:t>Protons produce </a:t>
            </a:r>
            <a:r>
              <a:rPr lang="en-GB" sz="1300" dirty="0" err="1">
                <a:solidFill>
                  <a:schemeClr val="tx2"/>
                </a:solidFill>
              </a:rPr>
              <a:t>pions</a:t>
            </a:r>
            <a:r>
              <a:rPr lang="en-GB" sz="1300" dirty="0">
                <a:solidFill>
                  <a:schemeClr val="tx2"/>
                </a:solidFill>
              </a:rPr>
              <a:t> which decay into muons. </a:t>
            </a:r>
          </a:p>
          <a:p>
            <a:pPr algn="ctr"/>
            <a:r>
              <a:rPr lang="en-GB" sz="1300" dirty="0">
                <a:solidFill>
                  <a:schemeClr val="tx2"/>
                </a:solidFill>
              </a:rPr>
              <a:t>The muon beam is formed.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76DB07-6C7D-0820-8803-49033D8D9EBB}"/>
              </a:ext>
            </a:extLst>
          </p:cNvPr>
          <p:cNvSpPr txBox="1"/>
          <p:nvPr/>
        </p:nvSpPr>
        <p:spPr>
          <a:xfrm>
            <a:off x="4539045" y="5137790"/>
            <a:ext cx="2871562" cy="600164"/>
          </a:xfrm>
          <a:prstGeom prst="rect">
            <a:avLst/>
          </a:prstGeom>
          <a:solidFill>
            <a:srgbClr val="FBFF86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dirty="0">
                <a:solidFill>
                  <a:schemeClr val="tx2"/>
                </a:solidFill>
              </a:rPr>
              <a:t>Longitudinal and transverse emittance of the muon beam are reduced by a series of cooling stages.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DB649D-DCCA-5FBA-1BE1-3425AE02B6E2}"/>
              </a:ext>
            </a:extLst>
          </p:cNvPr>
          <p:cNvSpPr txBox="1"/>
          <p:nvPr/>
        </p:nvSpPr>
        <p:spPr>
          <a:xfrm>
            <a:off x="7185491" y="5741846"/>
            <a:ext cx="1967174" cy="600164"/>
          </a:xfrm>
          <a:prstGeom prst="rect">
            <a:avLst/>
          </a:prstGeom>
          <a:solidFill>
            <a:srgbClr val="F2DCDB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dirty="0">
                <a:solidFill>
                  <a:schemeClr val="tx2"/>
                </a:solidFill>
              </a:rPr>
              <a:t>The focused beam is accelerated to collision energy.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B50110-20DF-C108-FDE0-2E47848FEE28}"/>
              </a:ext>
            </a:extLst>
          </p:cNvPr>
          <p:cNvSpPr txBox="1"/>
          <p:nvPr/>
        </p:nvSpPr>
        <p:spPr>
          <a:xfrm>
            <a:off x="9396140" y="5137790"/>
            <a:ext cx="1185588" cy="200055"/>
          </a:xfrm>
          <a:prstGeom prst="rect">
            <a:avLst/>
          </a:prstGeom>
          <a:solidFill>
            <a:srgbClr val="EBF1DE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00" dirty="0">
                <a:solidFill>
                  <a:schemeClr val="tx2"/>
                </a:solidFill>
              </a:rPr>
              <a:t>Collision</a:t>
            </a: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50CA08-38D0-D32C-B04A-50057E638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A28C34-7074-FB02-7744-088DE52CD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CC7054-CA3C-8291-8C97-F642F8B43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F1FBD8FF-C590-9871-9F58-A9C39DA96073}"/>
              </a:ext>
            </a:extLst>
          </p:cNvPr>
          <p:cNvSpPr txBox="1">
            <a:spLocks/>
          </p:cNvSpPr>
          <p:nvPr/>
        </p:nvSpPr>
        <p:spPr>
          <a:xfrm>
            <a:off x="412775" y="2896129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1003545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AE48D5-F284-FA53-6741-771371A68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B379CA-4642-D203-807D-AAC4DAFDC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F2679A-EA95-A83D-2160-EC2A009A6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0678AC02-1B08-83C9-EA74-758120198EA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References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CFE863-61CA-C41F-FDC2-C30F1ADC879F}"/>
              </a:ext>
            </a:extLst>
          </p:cNvPr>
          <p:cNvSpPr txBox="1"/>
          <p:nvPr/>
        </p:nvSpPr>
        <p:spPr>
          <a:xfrm>
            <a:off x="510871" y="1183257"/>
            <a:ext cx="11170258" cy="4491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>
                <a:solidFill>
                  <a:schemeClr val="tx2"/>
                </a:solidFill>
              </a:rPr>
              <a:t>[1]</a:t>
            </a:r>
            <a:r>
              <a:rPr lang="en-GB" dirty="0">
                <a:solidFill>
                  <a:schemeClr val="tx2"/>
                </a:solidFill>
              </a:rPr>
              <a:t>    </a:t>
            </a:r>
            <a:r>
              <a:rPr lang="en-GB" sz="1800" dirty="0">
                <a:solidFill>
                  <a:schemeClr val="tx2"/>
                </a:solidFill>
              </a:rPr>
              <a:t>Muon Collider European Strategy, 2020 </a:t>
            </a:r>
            <a:r>
              <a:rPr lang="en-GB" b="0" i="0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[2]    Schulte, D. (2022). The muon collider. </a:t>
            </a:r>
            <a:r>
              <a:rPr lang="en-GB" b="0" i="1" dirty="0" err="1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JACoW</a:t>
            </a:r>
            <a:r>
              <a:rPr lang="en-GB" b="0" i="1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IPAC</a:t>
            </a:r>
            <a:r>
              <a:rPr lang="en-GB" b="0" i="0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 </a:t>
            </a:r>
            <a:r>
              <a:rPr lang="en-GB" b="0" i="1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2022</a:t>
            </a:r>
            <a:r>
              <a:rPr lang="en-GB" b="0" i="0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821-826.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dirty="0">
                <a:solidFill>
                  <a:schemeClr val="tx2"/>
                </a:solidFill>
              </a:rPr>
              <a:t>[3]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    </a:t>
            </a:r>
            <a:r>
              <a:rPr lang="en-GB" b="0" i="0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Groom, D. E., </a:t>
            </a:r>
            <a:r>
              <a:rPr lang="en-GB" b="0" i="0" dirty="0" err="1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Mokhov</a:t>
            </a:r>
            <a:r>
              <a:rPr lang="en-GB" b="0" i="0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N. V., &amp; </a:t>
            </a:r>
            <a:r>
              <a:rPr lang="en-GB" b="0" i="0" dirty="0" err="1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Striganov</a:t>
            </a:r>
            <a:r>
              <a:rPr lang="en-GB" b="0" i="0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S. I. (2001). Muon stopping power and range tables 10 MeV–100 TeV. </a:t>
            </a:r>
            <a:r>
              <a:rPr lang="en-GB" b="0" i="1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Atomic Data and Nuclear Data Tables</a:t>
            </a:r>
            <a:r>
              <a:rPr lang="en-GB" b="0" i="0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 </a:t>
            </a:r>
            <a:r>
              <a:rPr lang="en-GB" b="0" i="1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78</a:t>
            </a:r>
            <a:r>
              <a:rPr lang="en-GB" b="0" i="0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(2), 183-356.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>
                <a:solidFill>
                  <a:schemeClr val="tx2"/>
                </a:solidFill>
              </a:rPr>
              <a:t>[4]    P.T. </a:t>
            </a:r>
            <a:r>
              <a:rPr lang="en-GB" sz="1800" dirty="0" err="1">
                <a:solidFill>
                  <a:schemeClr val="tx2"/>
                </a:solidFill>
              </a:rPr>
              <a:t>Törmä</a:t>
            </a:r>
            <a:r>
              <a:rPr lang="en-GB" sz="1800" dirty="0">
                <a:solidFill>
                  <a:schemeClr val="tx2"/>
                </a:solidFill>
              </a:rPr>
              <a:t>, J. </a:t>
            </a:r>
            <a:r>
              <a:rPr lang="en-GB" sz="1800" dirty="0" err="1">
                <a:solidFill>
                  <a:schemeClr val="tx2"/>
                </a:solidFill>
              </a:rPr>
              <a:t>Kostamo</a:t>
            </a:r>
            <a:r>
              <a:rPr lang="en-GB" sz="1800" dirty="0">
                <a:solidFill>
                  <a:schemeClr val="tx2"/>
                </a:solidFill>
              </a:rPr>
              <a:t>, H. </a:t>
            </a:r>
            <a:r>
              <a:rPr lang="en-GB" sz="1800" dirty="0" err="1">
                <a:solidFill>
                  <a:schemeClr val="tx2"/>
                </a:solidFill>
              </a:rPr>
              <a:t>Sipilä</a:t>
            </a:r>
            <a:r>
              <a:rPr lang="en-GB" sz="1800" dirty="0">
                <a:solidFill>
                  <a:schemeClr val="tx2"/>
                </a:solidFill>
              </a:rPr>
              <a:t>, M. Mattila, P. </a:t>
            </a:r>
            <a:r>
              <a:rPr lang="en-GB" sz="1800" dirty="0" err="1">
                <a:solidFill>
                  <a:schemeClr val="tx2"/>
                </a:solidFill>
              </a:rPr>
              <a:t>Kostamo</a:t>
            </a:r>
            <a:r>
              <a:rPr lang="en-GB" sz="1800" dirty="0">
                <a:solidFill>
                  <a:schemeClr val="tx2"/>
                </a:solidFill>
              </a:rPr>
              <a:t>, E. </a:t>
            </a:r>
            <a:r>
              <a:rPr lang="en-GB" sz="1800" dirty="0" err="1">
                <a:solidFill>
                  <a:schemeClr val="tx2"/>
                </a:solidFill>
              </a:rPr>
              <a:t>Kostamo</a:t>
            </a:r>
            <a:r>
              <a:rPr lang="en-GB" sz="1800" dirty="0">
                <a:solidFill>
                  <a:schemeClr val="tx2"/>
                </a:solidFill>
              </a:rPr>
              <a:t>, H. </a:t>
            </a:r>
            <a:r>
              <a:rPr lang="en-GB" sz="1800" dirty="0" err="1">
                <a:solidFill>
                  <a:schemeClr val="tx2"/>
                </a:solidFill>
              </a:rPr>
              <a:t>Lipsanen</a:t>
            </a:r>
            <a:r>
              <a:rPr lang="en-GB" sz="1800" dirty="0">
                <a:solidFill>
                  <a:schemeClr val="tx2"/>
                </a:solidFill>
              </a:rPr>
              <a:t>, C. </a:t>
            </a:r>
            <a:r>
              <a:rPr lang="en-GB" sz="1800" dirty="0" err="1">
                <a:solidFill>
                  <a:schemeClr val="tx2"/>
                </a:solidFill>
              </a:rPr>
              <a:t>Laubis</a:t>
            </a:r>
            <a:r>
              <a:rPr lang="en-GB" sz="1800" dirty="0">
                <a:solidFill>
                  <a:schemeClr val="tx2"/>
                </a:solidFill>
              </a:rPr>
              <a:t>, F. </a:t>
            </a:r>
            <a:r>
              <a:rPr lang="en-GB" sz="1800" dirty="0" err="1">
                <a:solidFill>
                  <a:schemeClr val="tx2"/>
                </a:solidFill>
              </a:rPr>
              <a:t>Scholze</a:t>
            </a:r>
            <a:r>
              <a:rPr lang="en-GB" sz="1800" dirty="0">
                <a:solidFill>
                  <a:schemeClr val="tx2"/>
                </a:solidFill>
              </a:rPr>
              <a:t>, N. Nelms, B. </a:t>
            </a:r>
            <a:r>
              <a:rPr lang="en-GB" sz="1800" dirty="0" err="1">
                <a:solidFill>
                  <a:schemeClr val="tx2"/>
                </a:solidFill>
              </a:rPr>
              <a:t>Shortt</a:t>
            </a:r>
            <a:r>
              <a:rPr lang="en-GB" sz="1800" dirty="0">
                <a:solidFill>
                  <a:schemeClr val="tx2"/>
                </a:solidFill>
              </a:rPr>
              <a:t>, and M. </a:t>
            </a:r>
            <a:r>
              <a:rPr lang="en-GB" sz="1800" dirty="0" err="1">
                <a:solidFill>
                  <a:schemeClr val="tx2"/>
                </a:solidFill>
              </a:rPr>
              <a:t>Bavdaz</a:t>
            </a:r>
            <a:r>
              <a:rPr lang="en-GB" sz="1800" dirty="0">
                <a:solidFill>
                  <a:schemeClr val="tx2"/>
                </a:solidFill>
              </a:rPr>
              <a:t>, IEEE Transactions on Nuclear Science 61, 695 (2014).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>
                <a:solidFill>
                  <a:schemeClr val="tx2"/>
                </a:solidFill>
                <a:effectLst/>
              </a:rPr>
              <a:t>[5]    R.L. Edwards, G. Coles, and W.N. Sharpe, Experimental Mechanics </a:t>
            </a:r>
            <a:r>
              <a:rPr lang="en-GB" sz="1800" b="1" dirty="0">
                <a:solidFill>
                  <a:schemeClr val="tx2"/>
                </a:solidFill>
                <a:effectLst/>
              </a:rPr>
              <a:t>44</a:t>
            </a:r>
            <a:r>
              <a:rPr lang="en-GB" sz="1800" dirty="0">
                <a:solidFill>
                  <a:schemeClr val="tx2"/>
                </a:solidFill>
                <a:effectLst/>
              </a:rPr>
              <a:t>, 49 (2004).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>
                <a:solidFill>
                  <a:schemeClr val="tx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[6]    </a:t>
            </a:r>
            <a:r>
              <a:rPr lang="en-GB" b="0" i="0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Merle, B. (2013). </a:t>
            </a:r>
            <a:r>
              <a:rPr lang="en-GB" b="0" i="1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Mechanical properties of thin films studied by bulge testing</a:t>
            </a:r>
            <a:r>
              <a:rPr lang="en-GB" b="0" i="0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. Friedrich-Alexander-</a:t>
            </a:r>
            <a:r>
              <a:rPr lang="en-GB" b="0" i="0" dirty="0" err="1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Universitaet</a:t>
            </a:r>
            <a:r>
              <a:rPr lang="en-GB" b="0" i="0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Erlangen-</a:t>
            </a:r>
            <a:r>
              <a:rPr lang="en-GB" b="0" i="0" dirty="0" err="1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Nuernberg</a:t>
            </a:r>
            <a:r>
              <a:rPr lang="en-GB" b="0" i="0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(Germany).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>
                <a:solidFill>
                  <a:schemeClr val="tx2"/>
                </a:solidFill>
              </a:rPr>
              <a:t>[7]    J. J. </a:t>
            </a:r>
            <a:r>
              <a:rPr lang="en-GB" sz="1800" dirty="0" err="1">
                <a:solidFill>
                  <a:schemeClr val="tx2"/>
                </a:solidFill>
              </a:rPr>
              <a:t>Vlassak</a:t>
            </a:r>
            <a:r>
              <a:rPr lang="en-GB" sz="1800" dirty="0">
                <a:solidFill>
                  <a:schemeClr val="tx2"/>
                </a:solidFill>
              </a:rPr>
              <a:t> and W. D. Nix. New bulge test technique for the determination of young’s modulus and </a:t>
            </a:r>
            <a:r>
              <a:rPr lang="en-GB" sz="1800" dirty="0" err="1">
                <a:solidFill>
                  <a:schemeClr val="tx2"/>
                </a:solidFill>
              </a:rPr>
              <a:t>poisson’s</a:t>
            </a:r>
            <a:r>
              <a:rPr lang="en-GB" sz="1800" dirty="0">
                <a:solidFill>
                  <a:schemeClr val="tx2"/>
                </a:solidFill>
              </a:rPr>
              <a:t> ratio of thin films. J Mater Res, 7(12):3242–3249, 1992.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>
                <a:solidFill>
                  <a:schemeClr val="tx2"/>
                </a:solidFill>
              </a:rPr>
              <a:t>[8]    J. J. </a:t>
            </a:r>
            <a:r>
              <a:rPr lang="en-GB" sz="1800" dirty="0" err="1">
                <a:solidFill>
                  <a:schemeClr val="tx2"/>
                </a:solidFill>
              </a:rPr>
              <a:t>Vlassak</a:t>
            </a:r>
            <a:r>
              <a:rPr lang="en-GB" sz="1800" dirty="0">
                <a:solidFill>
                  <a:schemeClr val="tx2"/>
                </a:solidFill>
              </a:rPr>
              <a:t>. New Experimental Techniques and Analysis Methods for the Study of the Mechanical Properties of Materials in Small Volumes. PhD thesis, Stanford, 1994</a:t>
            </a:r>
          </a:p>
        </p:txBody>
      </p:sp>
    </p:spTree>
    <p:extLst>
      <p:ext uri="{BB962C8B-B14F-4D97-AF65-F5344CB8AC3E}">
        <p14:creationId xmlns:p14="http://schemas.microsoft.com/office/powerpoint/2010/main" val="38585265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195A1D-B785-293B-8B3C-5DCCA11B4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D75D41-05F2-6D71-E4A8-56776F671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347ADB-EC83-4E5E-B675-2B9E726A7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40B2FF7-35ED-EBF9-34C9-EACB9495EDFE}"/>
              </a:ext>
            </a:extLst>
          </p:cNvPr>
          <p:cNvSpPr txBox="1">
            <a:spLocks/>
          </p:cNvSpPr>
          <p:nvPr/>
        </p:nvSpPr>
        <p:spPr>
          <a:xfrm>
            <a:off x="412775" y="2896129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8842445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F5E59-69E5-5F1A-4324-0CD41320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Confocal </a:t>
            </a:r>
            <a:r>
              <a:rPr lang="fr-CH" dirty="0" err="1"/>
              <a:t>chromatic</a:t>
            </a:r>
            <a:r>
              <a:rPr lang="fr-CH" dirty="0"/>
              <a:t> sensor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785EAD-BF0C-6378-E5A2-F07B28E5F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5CF4B4-36A4-128B-948D-B79F57DA9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F70A1F-321E-AB73-4767-2DBCE2D0A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02A705-4688-7B64-15DA-BB9D3659A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1851" y="1053256"/>
            <a:ext cx="4110489" cy="52432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2C3B4E-0841-DF8D-C73E-A9081B06134E}"/>
              </a:ext>
            </a:extLst>
          </p:cNvPr>
          <p:cNvSpPr txBox="1"/>
          <p:nvPr/>
        </p:nvSpPr>
        <p:spPr>
          <a:xfrm>
            <a:off x="7990150" y="1166842"/>
            <a:ext cx="351767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600" dirty="0">
                <a:solidFill>
                  <a:prstClr val="black"/>
                </a:solidFill>
              </a:rPr>
              <a:t>A </a:t>
            </a:r>
            <a:r>
              <a:rPr lang="en-GB" sz="1600" b="1" dirty="0">
                <a:solidFill>
                  <a:prstClr val="black"/>
                </a:solidFill>
              </a:rPr>
              <a:t>polychromatic light</a:t>
            </a:r>
            <a:r>
              <a:rPr lang="en-GB" sz="1600" dirty="0">
                <a:solidFill>
                  <a:prstClr val="black"/>
                </a:solidFill>
              </a:rPr>
              <a:t> source illuminates the surface of the object. 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600" dirty="0">
                <a:solidFill>
                  <a:prstClr val="black"/>
                </a:solidFill>
              </a:rPr>
              <a:t>The light is </a:t>
            </a:r>
            <a:r>
              <a:rPr lang="en-GB" sz="1600" b="1" dirty="0">
                <a:solidFill>
                  <a:prstClr val="black"/>
                </a:solidFill>
              </a:rPr>
              <a:t>focused at different distances </a:t>
            </a:r>
            <a:r>
              <a:rPr lang="en-GB" sz="1600" dirty="0">
                <a:solidFill>
                  <a:prstClr val="black"/>
                </a:solidFill>
              </a:rPr>
              <a:t>depending on the wavelength and only the light of a very narrow wavelength range is focused on the surface to be measured, with the remaining light concentrically distributed around this focus point onto a larger area.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600" dirty="0">
                <a:solidFill>
                  <a:prstClr val="black"/>
                </a:solidFill>
              </a:rPr>
              <a:t>By determining the </a:t>
            </a:r>
            <a:r>
              <a:rPr lang="en-GB" sz="1600" b="1" dirty="0">
                <a:solidFill>
                  <a:prstClr val="black"/>
                </a:solidFill>
              </a:rPr>
              <a:t>wavelength</a:t>
            </a:r>
            <a:r>
              <a:rPr lang="en-GB" sz="1600" dirty="0">
                <a:solidFill>
                  <a:prstClr val="black"/>
                </a:solidFill>
              </a:rPr>
              <a:t> of the focused light, which is reflected back into the optical system, very precise </a:t>
            </a:r>
            <a:r>
              <a:rPr lang="en-GB" sz="1600" b="1" dirty="0">
                <a:solidFill>
                  <a:prstClr val="black"/>
                </a:solidFill>
              </a:rPr>
              <a:t>distance measurements </a:t>
            </a:r>
            <a:r>
              <a:rPr lang="en-GB" sz="1600" dirty="0">
                <a:solidFill>
                  <a:prstClr val="black"/>
                </a:solidFill>
              </a:rPr>
              <a:t>are possible (nm resolution).</a:t>
            </a:r>
            <a:endParaRPr lang="en-US" sz="1600" dirty="0">
              <a:solidFill>
                <a:prstClr val="black"/>
              </a:solidFill>
            </a:endParaRPr>
          </a:p>
        </p:txBody>
      </p:sp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601C998C-ABA0-A1BD-2E9D-C4F0E594A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463" y="807395"/>
            <a:ext cx="4048785" cy="536054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18F87A2-6696-80A6-6F9C-D00E878830DD}"/>
              </a:ext>
            </a:extLst>
          </p:cNvPr>
          <p:cNvSpPr/>
          <p:nvPr/>
        </p:nvSpPr>
        <p:spPr>
          <a:xfrm>
            <a:off x="1600199" y="1310560"/>
            <a:ext cx="1724025" cy="354719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C6BF256-EA32-7DB1-831C-E055AE40F6B7}"/>
              </a:ext>
            </a:extLst>
          </p:cNvPr>
          <p:cNvSpPr/>
          <p:nvPr/>
        </p:nvSpPr>
        <p:spPr>
          <a:xfrm>
            <a:off x="3324224" y="1310560"/>
            <a:ext cx="802823" cy="4623709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45898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81276-6EBD-B74D-C0C5-6D68560FA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FEM simulations @</a:t>
            </a:r>
            <a:r>
              <a:rPr lang="fr-CH"/>
              <a:t>HT </a:t>
            </a:r>
            <a:br>
              <a:rPr lang="fr-CH"/>
            </a:br>
            <a:r>
              <a:rPr lang="en-US" sz="2400" b="0"/>
              <a:t>Load</a:t>
            </a:r>
            <a:r>
              <a:rPr lang="fr-CH" sz="2400" b="0" dirty="0"/>
              <a:t> and </a:t>
            </a:r>
            <a:r>
              <a:rPr lang="en-US" sz="2400" b="0" dirty="0"/>
              <a:t>boundary</a:t>
            </a:r>
            <a:r>
              <a:rPr lang="fr-CH" sz="2400" b="0" dirty="0"/>
              <a:t> conditions</a:t>
            </a:r>
            <a:endParaRPr lang="en-GB" sz="24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395E83-EB09-E9C8-6D92-80324483A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FF05D8-CC77-E598-46CA-79916A2B9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BA3D68-B8BF-5EDE-7CC6-80DFCFFC0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90CD78-AE5A-7614-88EB-FBA6BB5AB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80945"/>
            <a:ext cx="3448719" cy="2491233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DA79F762-656A-6C8E-93B4-580CCB0750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7812" y="1583408"/>
            <a:ext cx="3528225" cy="2491234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5DF26796-490C-9156-D7A1-D1835804F770}"/>
              </a:ext>
            </a:extLst>
          </p:cNvPr>
          <p:cNvSpPr txBox="1"/>
          <p:nvPr/>
        </p:nvSpPr>
        <p:spPr>
          <a:xfrm>
            <a:off x="3045004" y="1935264"/>
            <a:ext cx="91439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accent1"/>
                </a:solidFill>
                <a:highlight>
                  <a:srgbClr val="FFFF00"/>
                </a:highlight>
              </a:rPr>
              <a:t>Symmetry (along x)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F6F5172-2C21-B7DD-E203-8F1F1FFC60F0}"/>
              </a:ext>
            </a:extLst>
          </p:cNvPr>
          <p:cNvSpPr txBox="1"/>
          <p:nvPr/>
        </p:nvSpPr>
        <p:spPr>
          <a:xfrm>
            <a:off x="2069645" y="3437121"/>
            <a:ext cx="91439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accent1"/>
                </a:solidFill>
                <a:highlight>
                  <a:srgbClr val="FFFF00"/>
                </a:highlight>
              </a:rPr>
              <a:t>Symmetry (along y)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9E63F6A-D081-A822-5E54-34613FABA25E}"/>
              </a:ext>
            </a:extLst>
          </p:cNvPr>
          <p:cNvSpPr txBox="1"/>
          <p:nvPr/>
        </p:nvSpPr>
        <p:spPr>
          <a:xfrm>
            <a:off x="4607201" y="3166500"/>
            <a:ext cx="1074107" cy="369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accent1"/>
                </a:solidFill>
                <a:highlight>
                  <a:srgbClr val="00FFFF"/>
                </a:highlight>
              </a:rPr>
              <a:t>Frictionless support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D427E868-60E8-17AE-9555-73623C71D15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b="7951"/>
          <a:stretch/>
        </p:blipFill>
        <p:spPr>
          <a:xfrm>
            <a:off x="2450644" y="1628975"/>
            <a:ext cx="1079375" cy="269675"/>
          </a:xfrm>
          <a:prstGeom prst="rect">
            <a:avLst/>
          </a:prstGeom>
        </p:spPr>
      </p:pic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9460E08-4083-FD97-AD0A-662F89994C48}"/>
              </a:ext>
            </a:extLst>
          </p:cNvPr>
          <p:cNvCxnSpPr>
            <a:cxnSpLocks/>
          </p:cNvCxnSpPr>
          <p:nvPr/>
        </p:nvCxnSpPr>
        <p:spPr>
          <a:xfrm flipV="1">
            <a:off x="6161792" y="3044810"/>
            <a:ext cx="0" cy="163365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53157F91-5651-E741-CEDC-71ADE39A46F8}"/>
              </a:ext>
            </a:extLst>
          </p:cNvPr>
          <p:cNvCxnSpPr>
            <a:cxnSpLocks/>
          </p:cNvCxnSpPr>
          <p:nvPr/>
        </p:nvCxnSpPr>
        <p:spPr>
          <a:xfrm flipV="1">
            <a:off x="6270717" y="3153647"/>
            <a:ext cx="63781" cy="147008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98B82FAE-ABF6-0A79-C292-86D6DDE14532}"/>
              </a:ext>
            </a:extLst>
          </p:cNvPr>
          <p:cNvCxnSpPr>
            <a:cxnSpLocks/>
          </p:cNvCxnSpPr>
          <p:nvPr/>
        </p:nvCxnSpPr>
        <p:spPr>
          <a:xfrm flipV="1">
            <a:off x="6389391" y="3305339"/>
            <a:ext cx="93480" cy="98898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2B625B07-A508-4157-3890-DC1C7A7A486F}"/>
              </a:ext>
            </a:extLst>
          </p:cNvPr>
          <p:cNvSpPr/>
          <p:nvPr/>
        </p:nvSpPr>
        <p:spPr>
          <a:xfrm>
            <a:off x="6164173" y="2990850"/>
            <a:ext cx="376238" cy="342900"/>
          </a:xfrm>
          <a:custGeom>
            <a:avLst/>
            <a:gdLst>
              <a:gd name="connsiteX0" fmla="*/ 0 w 376238"/>
              <a:gd name="connsiteY0" fmla="*/ 0 h 342900"/>
              <a:gd name="connsiteX1" fmla="*/ 171450 w 376238"/>
              <a:gd name="connsiteY1" fmla="*/ 123825 h 342900"/>
              <a:gd name="connsiteX2" fmla="*/ 376238 w 376238"/>
              <a:gd name="connsiteY2" fmla="*/ 34290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6238" h="342900">
                <a:moveTo>
                  <a:pt x="0" y="0"/>
                </a:moveTo>
                <a:cubicBezTo>
                  <a:pt x="54372" y="33337"/>
                  <a:pt x="108744" y="66675"/>
                  <a:pt x="171450" y="123825"/>
                </a:cubicBezTo>
                <a:cubicBezTo>
                  <a:pt x="234156" y="180975"/>
                  <a:pt x="305197" y="261937"/>
                  <a:pt x="376238" y="3429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4EE7867C-7AEA-660E-5F8E-DC4D87A914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9812" y="4235544"/>
            <a:ext cx="8396404" cy="1834420"/>
          </a:xfrm>
          <a:prstGeom prst="rect">
            <a:avLst/>
          </a:prstGeom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C6999812-4995-E519-EBA2-50893728499B}"/>
              </a:ext>
            </a:extLst>
          </p:cNvPr>
          <p:cNvSpPr txBox="1"/>
          <p:nvPr/>
        </p:nvSpPr>
        <p:spPr>
          <a:xfrm>
            <a:off x="6149509" y="3264060"/>
            <a:ext cx="1282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chemeClr val="tx2"/>
                </a:solidFill>
              </a:rPr>
              <a:t>p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2B285A4-5F06-0044-67E6-6C83B7CA2374}"/>
              </a:ext>
            </a:extLst>
          </p:cNvPr>
          <p:cNvSpPr txBox="1"/>
          <p:nvPr/>
        </p:nvSpPr>
        <p:spPr>
          <a:xfrm>
            <a:off x="2526844" y="6069964"/>
            <a:ext cx="342919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b="1" dirty="0">
                <a:solidFill>
                  <a:srgbClr val="FF0000"/>
                </a:solidFill>
              </a:rPr>
              <a:t>HEATING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DCC7D40-2073-BEAC-EE47-D5D258D07C2E}"/>
              </a:ext>
            </a:extLst>
          </p:cNvPr>
          <p:cNvSpPr txBox="1"/>
          <p:nvPr/>
        </p:nvSpPr>
        <p:spPr>
          <a:xfrm>
            <a:off x="6030659" y="6061946"/>
            <a:ext cx="342919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b="1" dirty="0">
                <a:solidFill>
                  <a:schemeClr val="accent1"/>
                </a:solidFill>
              </a:rPr>
              <a:t>BULGE TEST</a:t>
            </a:r>
            <a:endParaRPr lang="en-GB" sz="1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59302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354A5-ED03-4AA6-A7A4-58C3F2C9A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FEM simulations</a:t>
            </a:r>
            <a:br>
              <a:rPr lang="fr-CH" dirty="0"/>
            </a:br>
            <a:r>
              <a:rPr lang="fr-CH" sz="2400" b="0" dirty="0"/>
              <a:t>Material </a:t>
            </a:r>
            <a:r>
              <a:rPr lang="en-US" sz="2400" b="0" dirty="0"/>
              <a:t>properties</a:t>
            </a:r>
            <a:endParaRPr lang="en-US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C095D0-B823-36CA-A0D2-57AF28F97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AC26BD-6AD1-FC23-8DB8-961ED9CA6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299C2C-6E8A-9DD2-4373-E4B30BEDC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CE62A9-8A47-9AF2-87A0-77919E986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288" y="4011112"/>
            <a:ext cx="3060000" cy="20243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990B3F2-FA56-70F1-1C58-4D1099395F46}"/>
              </a:ext>
            </a:extLst>
          </p:cNvPr>
          <p:cNvSpPr txBox="1"/>
          <p:nvPr/>
        </p:nvSpPr>
        <p:spPr>
          <a:xfrm>
            <a:off x="1073600" y="1398211"/>
            <a:ext cx="29288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COPPER</a:t>
            </a:r>
            <a:endParaRPr lang="en-GB" sz="1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414323C-0335-4239-42D4-5B8A894A9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2473" y="1851112"/>
            <a:ext cx="3060000" cy="20165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99EC699-DC52-58E9-05CF-2D1A70BB12E6}"/>
              </a:ext>
            </a:extLst>
          </p:cNvPr>
          <p:cNvSpPr txBox="1"/>
          <p:nvPr/>
        </p:nvSpPr>
        <p:spPr>
          <a:xfrm>
            <a:off x="8391816" y="5032671"/>
            <a:ext cx="283898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solidFill>
                  <a:srgbClr val="FF0000"/>
                </a:solidFill>
              </a:rPr>
              <a:t>E=169 GPa </a:t>
            </a:r>
          </a:p>
          <a:p>
            <a:pPr algn="l"/>
            <a:r>
              <a:rPr lang="fr-CH" dirty="0">
                <a:solidFill>
                  <a:schemeClr val="tx2"/>
                </a:solidFill>
              </a:rPr>
              <a:t>(constant </a:t>
            </a:r>
            <a:r>
              <a:rPr lang="fr-CH" dirty="0" err="1">
                <a:solidFill>
                  <a:schemeClr val="tx2"/>
                </a:solidFill>
              </a:rPr>
              <a:t>with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temperature</a:t>
            </a:r>
            <a:r>
              <a:rPr lang="fr-CH" dirty="0">
                <a:solidFill>
                  <a:schemeClr val="tx2"/>
                </a:solidFill>
              </a:rPr>
              <a:t>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AC7168-C982-4332-F93B-ED37FA8B174D}"/>
              </a:ext>
            </a:extLst>
          </p:cNvPr>
          <p:cNvSpPr txBox="1"/>
          <p:nvPr/>
        </p:nvSpPr>
        <p:spPr>
          <a:xfrm>
            <a:off x="8251995" y="1392199"/>
            <a:ext cx="29437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SILICON</a:t>
            </a:r>
            <a:endParaRPr lang="en-GB" sz="1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0BEB6B-FE09-327A-7C57-B643243E8B9C}"/>
              </a:ext>
            </a:extLst>
          </p:cNvPr>
          <p:cNvSpPr txBox="1"/>
          <p:nvPr/>
        </p:nvSpPr>
        <p:spPr>
          <a:xfrm>
            <a:off x="4873633" y="1398211"/>
            <a:ext cx="29437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SILICON NITRIDE</a:t>
            </a:r>
            <a:endParaRPr lang="en-GB" sz="1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D28D8EC-2C3D-3757-0632-75EC3FC403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4956" y="3997122"/>
            <a:ext cx="3060000" cy="204389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04BA8AF-FFED-DFA4-72D9-BF13896AE6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6597" y="1843177"/>
            <a:ext cx="3060000" cy="200885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FA0C277-7582-F650-3F82-933E6481BB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9856" y="1851113"/>
            <a:ext cx="3060000" cy="2053731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2F54BB5-9714-1F84-9CA9-84BA3A30F972}"/>
              </a:ext>
            </a:extLst>
          </p:cNvPr>
          <p:cNvCxnSpPr/>
          <p:nvPr/>
        </p:nvCxnSpPr>
        <p:spPr>
          <a:xfrm>
            <a:off x="6667500" y="5328720"/>
            <a:ext cx="98671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mond 27">
            <a:extLst>
              <a:ext uri="{FF2B5EF4-FFF2-40B4-BE49-F238E27FC236}">
                <a16:creationId xmlns:a16="http://schemas.microsoft.com/office/drawing/2014/main" id="{EA449927-972F-2694-0058-8CB9E77C1A4C}"/>
              </a:ext>
            </a:extLst>
          </p:cNvPr>
          <p:cNvSpPr/>
          <p:nvPr/>
        </p:nvSpPr>
        <p:spPr>
          <a:xfrm>
            <a:off x="7621952" y="5309670"/>
            <a:ext cx="28800" cy="28800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44332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354A5-ED03-4AA6-A7A4-58C3F2C9A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FEM simulations</a:t>
            </a:r>
            <a:br>
              <a:rPr lang="fr-CH" dirty="0"/>
            </a:br>
            <a:r>
              <a:rPr lang="fr-CH" sz="2400" b="0" dirty="0"/>
              <a:t>Material </a:t>
            </a:r>
            <a:r>
              <a:rPr lang="en-US" sz="2400" b="0" dirty="0"/>
              <a:t>properties</a:t>
            </a:r>
            <a:endParaRPr lang="en-US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C095D0-B823-36CA-A0D2-57AF28F97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AC26BD-6AD1-FC23-8DB8-961ED9CA6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299C2C-6E8A-9DD2-4373-E4B30BEDC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AC7168-C982-4332-F93B-ED37FA8B174D}"/>
              </a:ext>
            </a:extLst>
          </p:cNvPr>
          <p:cNvSpPr txBox="1"/>
          <p:nvPr/>
        </p:nvSpPr>
        <p:spPr>
          <a:xfrm>
            <a:off x="6223840" y="1392199"/>
            <a:ext cx="29437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GLUE: 3M DP190</a:t>
            </a:r>
            <a:endParaRPr lang="en-GB" sz="1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B495733-AB46-9A7B-AD7D-CF66E25138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3443" y="1900582"/>
            <a:ext cx="3060000" cy="200684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10BEB6B-FE09-327A-7C57-B643243E8B9C}"/>
              </a:ext>
            </a:extLst>
          </p:cNvPr>
          <p:cNvSpPr txBox="1"/>
          <p:nvPr/>
        </p:nvSpPr>
        <p:spPr>
          <a:xfrm>
            <a:off x="2412088" y="1383200"/>
            <a:ext cx="3060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GLUE: MG 832HT</a:t>
            </a:r>
            <a:endParaRPr lang="en-GB" sz="1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DBB01E-FA08-8F24-27C8-B1955D811269}"/>
              </a:ext>
            </a:extLst>
          </p:cNvPr>
          <p:cNvSpPr txBox="1"/>
          <p:nvPr/>
        </p:nvSpPr>
        <p:spPr>
          <a:xfrm>
            <a:off x="2463949" y="4727286"/>
            <a:ext cx="283898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solidFill>
                  <a:srgbClr val="FF0000"/>
                </a:solidFill>
              </a:rPr>
              <a:t>E=4 GPa </a:t>
            </a:r>
          </a:p>
          <a:p>
            <a:pPr algn="l"/>
            <a:r>
              <a:rPr lang="fr-CH" dirty="0">
                <a:solidFill>
                  <a:schemeClr val="tx2"/>
                </a:solidFill>
              </a:rPr>
              <a:t>(constant </a:t>
            </a:r>
            <a:r>
              <a:rPr lang="fr-CH" dirty="0" err="1">
                <a:solidFill>
                  <a:schemeClr val="tx2"/>
                </a:solidFill>
              </a:rPr>
              <a:t>with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temperature</a:t>
            </a:r>
            <a:r>
              <a:rPr lang="fr-CH" dirty="0">
                <a:solidFill>
                  <a:schemeClr val="tx2"/>
                </a:solidFill>
              </a:rPr>
              <a:t>)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B6C3B7-D898-EC24-1E66-ECACAE8A7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1915" y="1825143"/>
            <a:ext cx="3060000" cy="201681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A8D4FF6-FAA5-BBC1-B4AC-C744A01CB2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1915" y="4112339"/>
            <a:ext cx="3060000" cy="201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40971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6556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A3311-101E-AB51-B7A9-91D3FE204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  <a:br>
              <a:rPr lang="en-GB" dirty="0"/>
            </a:br>
            <a:r>
              <a:rPr lang="en-GB" sz="2400" b="0" dirty="0"/>
              <a:t>Beam windows for final cooling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154031-0617-7B06-791B-16E7A7BE2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B675C7-A20C-9783-535E-3C771E5DA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5DF5B1-C703-B705-620E-A1A8D572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6E6B54-E28B-D54C-DF48-5FA1581CD193}"/>
              </a:ext>
            </a:extLst>
          </p:cNvPr>
          <p:cNvSpPr txBox="1"/>
          <p:nvPr/>
        </p:nvSpPr>
        <p:spPr>
          <a:xfrm>
            <a:off x="407988" y="1266346"/>
            <a:ext cx="107934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Absorbers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 (i.e., LH</a:t>
            </a:r>
            <a:r>
              <a:rPr lang="en-GB" baseline="-25000" dirty="0">
                <a:solidFill>
                  <a:schemeClr val="tx2"/>
                </a:solidFill>
                <a:highlight>
                  <a:srgbClr val="FFFFFF"/>
                </a:highlight>
              </a:rPr>
              <a:t>2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, </a:t>
            </a:r>
            <a:r>
              <a:rPr lang="en-GB" dirty="0" err="1">
                <a:solidFill>
                  <a:schemeClr val="tx2"/>
                </a:solidFill>
                <a:highlight>
                  <a:srgbClr val="FFFFFF"/>
                </a:highlight>
              </a:rPr>
              <a:t>LiH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) and 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vacuum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 are alternated in the final cooling 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 Windows</a:t>
            </a:r>
            <a:endParaRPr lang="en-GB" b="1" dirty="0">
              <a:solidFill>
                <a:schemeClr val="tx2"/>
              </a:solidFill>
              <a:highlight>
                <a:srgbClr val="FFFFFF"/>
              </a:highlight>
            </a:endParaRPr>
          </a:p>
          <a:p>
            <a:pPr marL="285750" indent="-285750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Low energy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beam: 20 to 5 MeV </a:t>
            </a:r>
          </a:p>
          <a:p>
            <a:pPr>
              <a:buSzPct val="90000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	Thin windows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(&lt;15 µm to lose &lt;1% of the energy</a:t>
            </a:r>
            <a:r>
              <a:rPr lang="en-GB" dirty="0">
                <a:solidFill>
                  <a:schemeClr val="tx2"/>
                </a:solidFill>
                <a:sym typeface="Symbol" panose="05050102010706020507" pitchFamily="18" charset="2"/>
              </a:rPr>
              <a:t>)</a:t>
            </a:r>
          </a:p>
          <a:p>
            <a:pPr>
              <a:buSzPct val="90000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	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sym typeface="Symbol" panose="05050102010706020507" pitchFamily="18" charset="2"/>
              </a:rPr>
              <a:t>Small windows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sym typeface="Symbol" panose="05050102010706020507" pitchFamily="18" charset="2"/>
              </a:rPr>
              <a:t>(</a:t>
            </a:r>
            <a:r>
              <a:rPr lang="en-GB" dirty="0">
                <a:solidFill>
                  <a:schemeClr val="tx2"/>
                </a:solidFill>
                <a:sym typeface="Wingdings" panose="05000000000000000000" pitchFamily="2" charset="2"/>
              </a:rPr>
              <a:t>10×</a:t>
            </a:r>
            <a:r>
              <a:rPr lang="en-GB" dirty="0">
                <a:solidFill>
                  <a:schemeClr val="tx2"/>
                </a:solidFill>
                <a:sym typeface="Symbol" panose="05050102010706020507" pitchFamily="18" charset="2"/>
              </a:rPr>
              <a:t>, =0.6 mm at 5Hz)</a:t>
            </a:r>
            <a:endParaRPr lang="en-GB" dirty="0">
              <a:solidFill>
                <a:schemeClr val="tx2"/>
              </a:solidFill>
              <a:highlight>
                <a:srgbClr val="FFFFFF"/>
              </a:highlight>
              <a:sym typeface="Wingdings" panose="05000000000000000000" pitchFamily="2" charset="2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15266BB-7673-9DFE-E5DB-BC25047403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9125" y="2706856"/>
            <a:ext cx="6562752" cy="706002"/>
          </a:xfrm>
          <a:prstGeom prst="rect">
            <a:avLst/>
          </a:prstGeom>
        </p:spPr>
      </p:pic>
      <p:graphicFrame>
        <p:nvGraphicFramePr>
          <p:cNvPr id="18" name="Table 7">
            <a:extLst>
              <a:ext uri="{FF2B5EF4-FFF2-40B4-BE49-F238E27FC236}">
                <a16:creationId xmlns:a16="http://schemas.microsoft.com/office/drawing/2014/main" id="{6903A8F0-6D5F-C5C7-FAA7-ED3B701A07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172448"/>
              </p:ext>
            </p:extLst>
          </p:nvPr>
        </p:nvGraphicFramePr>
        <p:xfrm>
          <a:off x="811773" y="3688553"/>
          <a:ext cx="4913703" cy="260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9985">
                  <a:extLst>
                    <a:ext uri="{9D8B030D-6E8A-4147-A177-3AD203B41FA5}">
                      <a16:colId xmlns:a16="http://schemas.microsoft.com/office/drawing/2014/main" val="1574149795"/>
                    </a:ext>
                  </a:extLst>
                </a:gridCol>
                <a:gridCol w="2566893">
                  <a:extLst>
                    <a:ext uri="{9D8B030D-6E8A-4147-A177-3AD203B41FA5}">
                      <a16:colId xmlns:a16="http://schemas.microsoft.com/office/drawing/2014/main" val="1392291005"/>
                    </a:ext>
                  </a:extLst>
                </a:gridCol>
                <a:gridCol w="841786">
                  <a:extLst>
                    <a:ext uri="{9D8B030D-6E8A-4147-A177-3AD203B41FA5}">
                      <a16:colId xmlns:a16="http://schemas.microsoft.com/office/drawing/2014/main" val="4096532897"/>
                    </a:ext>
                  </a:extLst>
                </a:gridCol>
                <a:gridCol w="855039">
                  <a:extLst>
                    <a:ext uri="{9D8B030D-6E8A-4147-A177-3AD203B41FA5}">
                      <a16:colId xmlns:a16="http://schemas.microsoft.com/office/drawing/2014/main" val="505737651"/>
                    </a:ext>
                  </a:extLst>
                </a:gridCol>
              </a:tblGrid>
              <a:tr h="270489">
                <a:tc gridSpan="2">
                  <a:txBody>
                    <a:bodyPr/>
                    <a:lstStyle/>
                    <a:p>
                      <a:endParaRPr lang="en-GB" sz="13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5 MeV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20 MeV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752431"/>
                  </a:ext>
                </a:extLst>
              </a:tr>
              <a:tr h="270489">
                <a:tc rowSpan="2"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Be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Stopping power [MeV×cm²/g]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11.2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4.0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9638181"/>
                  </a:ext>
                </a:extLst>
              </a:tr>
              <a:tr h="27048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Linear stopping power [MeV/</a:t>
                      </a: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Symbol" panose="05050102010706020507" pitchFamily="18" charset="2"/>
                        </a:rPr>
                        <a:t>c</a:t>
                      </a: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m]</a:t>
                      </a:r>
                      <a:endParaRPr lang="en-GB" sz="13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7.3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8592162"/>
                  </a:ext>
                </a:extLst>
              </a:tr>
              <a:tr h="270489">
                <a:tc rowSpan="2"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Stopping power [MeV×cm²/g]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12.2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4.3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8775552"/>
                  </a:ext>
                </a:extLst>
              </a:tr>
              <a:tr h="270489">
                <a:tc vMerge="1"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Linear stopping power [MeV/</a:t>
                      </a: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Symbol" panose="05050102010706020507" pitchFamily="18" charset="2"/>
                        </a:rPr>
                        <a:t>c</a:t>
                      </a: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m]</a:t>
                      </a:r>
                      <a:endParaRPr lang="en-GB" sz="13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8.7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7493251"/>
                  </a:ext>
                </a:extLst>
              </a:tr>
              <a:tr h="270489">
                <a:tc rowSpan="2"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Si</a:t>
                      </a:r>
                      <a:r>
                        <a:rPr lang="en-GB" sz="1300" baseline="-250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</a:t>
                      </a:r>
                      <a:r>
                        <a:rPr lang="en-GB" sz="1300" baseline="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N</a:t>
                      </a:r>
                      <a:r>
                        <a:rPr lang="en-GB" sz="1300" baseline="-250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4</a:t>
                      </a:r>
                      <a:endParaRPr lang="en-GB" sz="13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Stopping power [MeV×cm²/g]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11.8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7943601"/>
                  </a:ext>
                </a:extLst>
              </a:tr>
              <a:tr h="27048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Linear stopping power [MeV/</a:t>
                      </a: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Symbol" panose="05050102010706020507" pitchFamily="18" charset="2"/>
                        </a:rPr>
                        <a:t>c</a:t>
                      </a: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m]</a:t>
                      </a:r>
                      <a:endParaRPr lang="en-GB" sz="13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5343480"/>
                  </a:ext>
                </a:extLst>
              </a:tr>
              <a:tr h="270489">
                <a:tc rowSpan="2">
                  <a:txBody>
                    <a:bodyPr/>
                    <a:lstStyle/>
                    <a:p>
                      <a:r>
                        <a:rPr lang="en-GB" sz="1300" dirty="0" err="1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SiC</a:t>
                      </a:r>
                      <a:endParaRPr lang="en-GB" sz="13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Stopping power [MeV×cm²/g]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11.2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4.0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7008485"/>
                  </a:ext>
                </a:extLst>
              </a:tr>
              <a:tr h="270489">
                <a:tc vMerge="1"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Linear stopping power [MeV/</a:t>
                      </a: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Symbol" panose="05050102010706020507" pitchFamily="18" charset="2"/>
                        </a:rPr>
                        <a:t>c</a:t>
                      </a: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m]</a:t>
                      </a:r>
                      <a:endParaRPr lang="en-GB" sz="13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3825623"/>
                  </a:ext>
                </a:extLst>
              </a:tr>
            </a:tbl>
          </a:graphicData>
        </a:graphic>
      </p:graphicFrame>
      <p:pic>
        <p:nvPicPr>
          <p:cNvPr id="26" name="Picture 25" descr="A graph of a number of electrons&#10;&#10;Description automatically generated with medium confidence">
            <a:extLst>
              <a:ext uri="{FF2B5EF4-FFF2-40B4-BE49-F238E27FC236}">
                <a16:creationId xmlns:a16="http://schemas.microsoft.com/office/drawing/2014/main" id="{2C8D453F-3DAA-4C82-B65C-1F646DFB65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2364" y="3906848"/>
            <a:ext cx="2858815" cy="2340000"/>
          </a:xfrm>
          <a:prstGeom prst="rect">
            <a:avLst/>
          </a:prstGeom>
        </p:spPr>
      </p:pic>
      <p:pic>
        <p:nvPicPr>
          <p:cNvPr id="28" name="Picture 27" descr="A graph of a function&#10;&#10;Description automatically generated">
            <a:extLst>
              <a:ext uri="{FF2B5EF4-FFF2-40B4-BE49-F238E27FC236}">
                <a16:creationId xmlns:a16="http://schemas.microsoft.com/office/drawing/2014/main" id="{60C283FD-E9DB-F52D-FC5B-0972D6C0A5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8514" y="3939366"/>
            <a:ext cx="2820812" cy="22680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9F09EC3-67B7-CF97-E006-1CB4E6DB9257}"/>
              </a:ext>
            </a:extLst>
          </p:cNvPr>
          <p:cNvSpPr txBox="1"/>
          <p:nvPr/>
        </p:nvSpPr>
        <p:spPr>
          <a:xfrm>
            <a:off x="407988" y="3342977"/>
            <a:ext cx="106333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Possible material candidates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 Be, C, Si</a:t>
            </a:r>
            <a:r>
              <a:rPr lang="en-GB" baseline="-250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3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N</a:t>
            </a:r>
            <a:r>
              <a:rPr lang="en-GB" baseline="-250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4, </a:t>
            </a:r>
            <a:r>
              <a:rPr lang="en-GB" dirty="0" err="1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SiC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, …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DA9E98-16F8-D504-9D11-A74CD0D1990E}"/>
              </a:ext>
            </a:extLst>
          </p:cNvPr>
          <p:cNvSpPr txBox="1"/>
          <p:nvPr/>
        </p:nvSpPr>
        <p:spPr>
          <a:xfrm>
            <a:off x="407988" y="2418011"/>
            <a:ext cx="106333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Bethe-Bloch equation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to calculate the stopping power at low energy (100keV to 100 MeV) [3]: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48AA59-172C-E6EB-1636-09E1A607946B}"/>
              </a:ext>
            </a:extLst>
          </p:cNvPr>
          <p:cNvSpPr/>
          <p:nvPr/>
        </p:nvSpPr>
        <p:spPr>
          <a:xfrm>
            <a:off x="811773" y="5128054"/>
            <a:ext cx="4913703" cy="580768"/>
          </a:xfrm>
          <a:prstGeom prst="rect">
            <a:avLst/>
          </a:prstGeom>
          <a:noFill/>
          <a:ln w="190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00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14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2029F0F-2928-071B-3CF1-6C4BD1CFF723}"/>
              </a:ext>
            </a:extLst>
          </p:cNvPr>
          <p:cNvSpPr/>
          <p:nvPr/>
        </p:nvSpPr>
        <p:spPr>
          <a:xfrm>
            <a:off x="828448" y="5007730"/>
            <a:ext cx="7056614" cy="128198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709D983-D4ED-1464-8C74-B72FEBBB950A}"/>
              </a:ext>
            </a:extLst>
          </p:cNvPr>
          <p:cNvSpPr/>
          <p:nvPr/>
        </p:nvSpPr>
        <p:spPr>
          <a:xfrm>
            <a:off x="828448" y="5016093"/>
            <a:ext cx="7056614" cy="128198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4C80F5-C6E5-9B46-494F-06035ACCF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  <a:br>
              <a:rPr lang="en-GB" dirty="0"/>
            </a:br>
            <a:r>
              <a:rPr lang="en-GB" sz="2400" b="0" dirty="0"/>
              <a:t>Si</a:t>
            </a:r>
            <a:r>
              <a:rPr lang="en-GB" sz="2400" b="0" baseline="-25000" dirty="0"/>
              <a:t>3</a:t>
            </a:r>
            <a:r>
              <a:rPr lang="en-GB" sz="2400" b="0" dirty="0"/>
              <a:t>N</a:t>
            </a:r>
            <a:r>
              <a:rPr lang="en-GB" sz="2400" b="0" baseline="-25000" dirty="0"/>
              <a:t>4</a:t>
            </a:r>
            <a:r>
              <a:rPr lang="en-GB" sz="2400" b="0" dirty="0"/>
              <a:t> windows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D2B1FB-2CD7-7598-C113-CB4C97B0E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F7A2BB-5307-C116-C5D4-F8B54337A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41D874-01D0-FBEE-36D5-C3DA2AF4B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224272-4D3E-7E0E-0552-4E064A277FA3}"/>
              </a:ext>
            </a:extLst>
          </p:cNvPr>
          <p:cNvSpPr txBox="1"/>
          <p:nvPr/>
        </p:nvSpPr>
        <p:spPr>
          <a:xfrm>
            <a:off x="431548" y="1354538"/>
            <a:ext cx="477361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Commercially available</a:t>
            </a:r>
          </a:p>
          <a:p>
            <a:pPr marL="285750" indent="-285750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Thickness &lt;1 µm</a:t>
            </a:r>
          </a:p>
          <a:p>
            <a:pPr marL="285750" indent="-285750">
              <a:buSzPct val="90000"/>
              <a:buFontTx/>
              <a:buChar char="♦"/>
            </a:pPr>
            <a:r>
              <a:rPr lang="en-GB" dirty="0">
                <a:solidFill>
                  <a:schemeClr val="tx2"/>
                </a:solidFill>
              </a:rPr>
              <a:t>They can work at </a:t>
            </a:r>
            <a:r>
              <a:rPr lang="en-GB" b="1" dirty="0">
                <a:solidFill>
                  <a:schemeClr val="tx2"/>
                </a:solidFill>
              </a:rPr>
              <a:t>cryogenic temperature </a:t>
            </a:r>
            <a:r>
              <a:rPr lang="en-GB" dirty="0">
                <a:solidFill>
                  <a:schemeClr val="tx2"/>
                </a:solidFill>
              </a:rPr>
              <a:t>[4] </a:t>
            </a:r>
          </a:p>
          <a:p>
            <a:pPr marL="285750" indent="-285750">
              <a:buSzPct val="90000"/>
              <a:buFontTx/>
              <a:buChar char="♦"/>
            </a:pPr>
            <a:r>
              <a:rPr lang="en-GB" dirty="0">
                <a:solidFill>
                  <a:schemeClr val="tx2"/>
                </a:solidFill>
              </a:rPr>
              <a:t>Bulk material has </a:t>
            </a:r>
            <a:r>
              <a:rPr lang="en-GB" b="1" dirty="0">
                <a:solidFill>
                  <a:schemeClr val="tx2"/>
                </a:solidFill>
              </a:rPr>
              <a:t>excellent mechanical properties </a:t>
            </a:r>
            <a:r>
              <a:rPr lang="en-GB" dirty="0">
                <a:solidFill>
                  <a:schemeClr val="tx2"/>
                </a:solidFill>
              </a:rPr>
              <a:t>[5]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6ABE2F7-6F64-4CD1-EC65-00A8CCBBA62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86706" y="594205"/>
            <a:ext cx="3424007" cy="30979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3DE6A6-015A-932D-5985-60BBAAD2D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8679" y="1144167"/>
            <a:ext cx="2849365" cy="20010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B3BD995-C9F5-3E5C-5F4F-73B0A76F2E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0572" y="1182432"/>
            <a:ext cx="928258" cy="374873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2C559635-125E-D8CD-E9B7-9C03E822D5D5}"/>
              </a:ext>
            </a:extLst>
          </p:cNvPr>
          <p:cNvSpPr txBox="1"/>
          <p:nvPr/>
        </p:nvSpPr>
        <p:spPr>
          <a:xfrm>
            <a:off x="393448" y="4787061"/>
            <a:ext cx="752475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SzPct val="90000"/>
            </a:pPr>
            <a:endParaRPr lang="en-GB" dirty="0">
              <a:solidFill>
                <a:schemeClr val="tx2"/>
              </a:solidFill>
            </a:endParaRPr>
          </a:p>
          <a:p>
            <a:pPr marL="742950" lvl="1" indent="-285750">
              <a:buSzPct val="90000"/>
              <a:buFontTx/>
              <a:buChar char="♦"/>
            </a:pPr>
            <a:r>
              <a:rPr lang="en-GB" dirty="0">
                <a:solidFill>
                  <a:schemeClr val="tx2"/>
                </a:solidFill>
              </a:rPr>
              <a:t>Mechanical properties from cryogenic temperature (77K) to high temperature 425K (around 150°C)</a:t>
            </a:r>
          </a:p>
          <a:p>
            <a:pPr marL="1200150" lvl="2" indent="-285750">
              <a:buSzPct val="70000"/>
              <a:buFontTx/>
              <a:buChar char="♦"/>
            </a:pPr>
            <a:r>
              <a:rPr lang="en-GB" u="sng" dirty="0">
                <a:solidFill>
                  <a:schemeClr val="tx2"/>
                </a:solidFill>
              </a:rPr>
              <a:t>Bulge tests on membranes of different shapes and dimensions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4BF3C18E-ECB7-3B1E-D316-049042385FE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1086" y="3671211"/>
            <a:ext cx="4335960" cy="2693395"/>
          </a:xfrm>
          <a:prstGeom prst="rect">
            <a:avLst/>
          </a:prstGeom>
        </p:spPr>
      </p:pic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7001D019-59F9-F2CF-15C3-04D97E495B3D}"/>
              </a:ext>
            </a:extLst>
          </p:cNvPr>
          <p:cNvSpPr/>
          <p:nvPr/>
        </p:nvSpPr>
        <p:spPr>
          <a:xfrm>
            <a:off x="833236" y="3602209"/>
            <a:ext cx="7056614" cy="128198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47B95B5-C78C-0193-037F-C8A4ECD3820B}"/>
              </a:ext>
            </a:extLst>
          </p:cNvPr>
          <p:cNvSpPr txBox="1"/>
          <p:nvPr/>
        </p:nvSpPr>
        <p:spPr>
          <a:xfrm>
            <a:off x="398236" y="3500682"/>
            <a:ext cx="75247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buSzPct val="90000"/>
            </a:pPr>
            <a:endParaRPr lang="en-GB" dirty="0">
              <a:solidFill>
                <a:schemeClr val="tx2"/>
              </a:solidFill>
              <a:highlight>
                <a:srgbClr val="FFFFFF"/>
              </a:highlight>
            </a:endParaRPr>
          </a:p>
          <a:p>
            <a:pPr marL="742950" lvl="1" indent="-285750">
              <a:buSzPct val="90000"/>
              <a:buFontTx/>
              <a:buChar char="♦"/>
            </a:pP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Radiation resistance under proton irradiation with high brightness beams.</a:t>
            </a:r>
          </a:p>
          <a:p>
            <a:pPr marL="1200150" lvl="2" indent="-285750">
              <a:buSzPct val="70000"/>
              <a:buFontTx/>
              <a:buChar char="♦"/>
            </a:pPr>
            <a:r>
              <a:rPr lang="en-GB" u="sng" dirty="0">
                <a:solidFill>
                  <a:schemeClr val="tx2"/>
                </a:solidFill>
              </a:rPr>
              <a:t>1 µm 6mm x 6mm windows tested at </a:t>
            </a:r>
            <a:r>
              <a:rPr lang="en-GB" u="sng" dirty="0" err="1">
                <a:solidFill>
                  <a:schemeClr val="tx2"/>
                </a:solidFill>
              </a:rPr>
              <a:t>HiRadMat</a:t>
            </a:r>
            <a:endParaRPr lang="en-GB" u="sng" dirty="0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7BBB9EE-1AF9-2BD2-146D-12888E9C45CF}"/>
              </a:ext>
            </a:extLst>
          </p:cNvPr>
          <p:cNvSpPr txBox="1"/>
          <p:nvPr/>
        </p:nvSpPr>
        <p:spPr>
          <a:xfrm>
            <a:off x="431548" y="3171434"/>
            <a:ext cx="7529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Design of a beam window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requires to study:</a:t>
            </a:r>
          </a:p>
        </p:txBody>
      </p:sp>
    </p:spTree>
    <p:extLst>
      <p:ext uri="{BB962C8B-B14F-4D97-AF65-F5344CB8AC3E}">
        <p14:creationId xmlns:p14="http://schemas.microsoft.com/office/powerpoint/2010/main" val="359424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5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A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5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A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5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1E2022-A2E5-A6D3-1552-3EFE5939E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5BD93F-2692-21CD-A109-AFD264EA7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E47694-BA27-4E21-FAA1-D6008F197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72B7A068-028C-6EE8-7CEC-E76ABE744031}"/>
              </a:ext>
            </a:extLst>
          </p:cNvPr>
          <p:cNvSpPr/>
          <p:nvPr/>
        </p:nvSpPr>
        <p:spPr>
          <a:xfrm>
            <a:off x="-2886319" y="-122683"/>
            <a:ext cx="7293488" cy="7293488"/>
          </a:xfrm>
          <a:prstGeom prst="blockArc">
            <a:avLst>
              <a:gd name="adj1" fmla="val 18580666"/>
              <a:gd name="adj2" fmla="val 2418902"/>
              <a:gd name="adj3" fmla="val 253"/>
            </a:avLst>
          </a:prstGeom>
        </p:spPr>
        <p:style>
          <a:lnRef idx="1">
            <a:schemeClr val="accent1">
              <a:tint val="99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tint val="99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99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1AE4FF7-B9E4-7DD1-D2D7-9AF219B90EEF}"/>
              </a:ext>
            </a:extLst>
          </p:cNvPr>
          <p:cNvGrpSpPr/>
          <p:nvPr/>
        </p:nvGrpSpPr>
        <p:grpSpPr>
          <a:xfrm>
            <a:off x="3675059" y="1100074"/>
            <a:ext cx="5990925" cy="570477"/>
            <a:chOff x="434398" y="285347"/>
            <a:chExt cx="5795323" cy="570477"/>
          </a:xfrm>
          <a:solidFill>
            <a:srgbClr val="18399B"/>
          </a:solidFill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18E9219-0DFF-78AD-B1AE-235DEB525C0A}"/>
                </a:ext>
              </a:extLst>
            </p:cNvPr>
            <p:cNvSpPr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7C8ABA8-AE29-DEBA-BB69-50ED7FEA09ED}"/>
                </a:ext>
              </a:extLst>
            </p:cNvPr>
            <p:cNvSpPr txBox="1"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Introduction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0A245452-580B-D550-38A4-2CEADBA2F358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7A4D46C-A4D9-A634-71C5-0FEC7739D657}"/>
              </a:ext>
            </a:extLst>
          </p:cNvPr>
          <p:cNvGrpSpPr/>
          <p:nvPr/>
        </p:nvGrpSpPr>
        <p:grpSpPr>
          <a:xfrm>
            <a:off x="4144315" y="1955681"/>
            <a:ext cx="5990925" cy="570477"/>
            <a:chOff x="903654" y="1140954"/>
            <a:chExt cx="5326067" cy="57047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DC26C8B-7391-7CB3-7599-F7628203EC23}"/>
                </a:ext>
              </a:extLst>
            </p:cNvPr>
            <p:cNvSpPr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fillRef>
            <a:effectRef idx="2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u="sng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1AB53BE-82DE-F19A-ADA5-1FD79B52DD9F}"/>
                </a:ext>
              </a:extLst>
            </p:cNvPr>
            <p:cNvSpPr txBox="1"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u="sng" kern="1200" dirty="0">
                  <a:solidFill>
                    <a:schemeClr val="bg1"/>
                  </a:solidFill>
                </a:rPr>
                <a:t>Bulge test setup</a:t>
              </a:r>
              <a:endParaRPr lang="en-GB" u="sng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956E47D7-CE35-33BE-1ABA-AAA2DF71E15F}"/>
              </a:ext>
            </a:extLst>
          </p:cNvPr>
          <p:cNvSpPr/>
          <p:nvPr/>
        </p:nvSpPr>
        <p:spPr>
          <a:xfrm>
            <a:off x="3787768" y="1884371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145292"/>
              <a:satOff val="-14439"/>
              <a:lumOff val="781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F741C95-0F7B-D6EA-07A8-8122B0E367F4}"/>
              </a:ext>
            </a:extLst>
          </p:cNvPr>
          <p:cNvGrpSpPr/>
          <p:nvPr/>
        </p:nvGrpSpPr>
        <p:grpSpPr>
          <a:xfrm>
            <a:off x="4358893" y="2811289"/>
            <a:ext cx="5990925" cy="570477"/>
            <a:chOff x="1118233" y="1996562"/>
            <a:chExt cx="5111487" cy="570477"/>
          </a:xfrm>
          <a:solidFill>
            <a:schemeClr val="bg2">
              <a:lumMod val="75000"/>
            </a:schemeClr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6EB2C9D-D1E2-41E0-0FDC-08AACA2145BC}"/>
                </a:ext>
              </a:extLst>
            </p:cNvPr>
            <p:cNvSpPr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fillRef>
            <a:effectRef idx="2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C26151F-4874-B3CA-FF56-509218FC2ACA}"/>
                </a:ext>
              </a:extLst>
            </p:cNvPr>
            <p:cNvSpPr txBox="1"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SzPct val="90000"/>
                <a:buFontTx/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characterization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27E0F373-0728-59CD-798D-22015AA590EE}"/>
              </a:ext>
            </a:extLst>
          </p:cNvPr>
          <p:cNvSpPr/>
          <p:nvPr/>
        </p:nvSpPr>
        <p:spPr>
          <a:xfrm>
            <a:off x="4002347" y="2739979"/>
            <a:ext cx="713096" cy="713096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>
              <a:shade val="80000"/>
              <a:hueOff val="290584"/>
              <a:satOff val="-28877"/>
              <a:lumOff val="15638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6667590-C817-DA70-98C1-5C759093D5AB}"/>
              </a:ext>
            </a:extLst>
          </p:cNvPr>
          <p:cNvGrpSpPr/>
          <p:nvPr/>
        </p:nvGrpSpPr>
        <p:grpSpPr>
          <a:xfrm>
            <a:off x="4358893" y="3666354"/>
            <a:ext cx="5990925" cy="570477"/>
            <a:chOff x="1118233" y="2851627"/>
            <a:chExt cx="5111487" cy="570477"/>
          </a:xfrm>
          <a:solidFill>
            <a:schemeClr val="bg2">
              <a:lumMod val="75000"/>
            </a:schemeClr>
          </a:solidFill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E93183D-1318-C744-C999-C8439EA552D0}"/>
                </a:ext>
              </a:extLst>
            </p:cNvPr>
            <p:cNvSpPr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fillRef>
            <a:effectRef idx="2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92451C0-4E9C-5478-E67D-82F2E8F72783}"/>
                </a:ext>
              </a:extLst>
            </p:cNvPr>
            <p:cNvSpPr txBox="1"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Potential other applications of the bulge test setup</a:t>
              </a: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57A27128-29B3-FB60-C1C5-F5952569D078}"/>
              </a:ext>
            </a:extLst>
          </p:cNvPr>
          <p:cNvSpPr/>
          <p:nvPr/>
        </p:nvSpPr>
        <p:spPr>
          <a:xfrm>
            <a:off x="4002347" y="3595045"/>
            <a:ext cx="713096" cy="713096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>
              <a:shade val="80000"/>
              <a:hueOff val="435877"/>
              <a:satOff val="-43316"/>
              <a:lumOff val="234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70006DB-8061-5F4C-16A2-FB00E5EC95F6}"/>
              </a:ext>
            </a:extLst>
          </p:cNvPr>
          <p:cNvGrpSpPr/>
          <p:nvPr/>
        </p:nvGrpSpPr>
        <p:grpSpPr>
          <a:xfrm>
            <a:off x="4144315" y="4521962"/>
            <a:ext cx="5990925" cy="570477"/>
            <a:chOff x="903654" y="3707235"/>
            <a:chExt cx="5326067" cy="570477"/>
          </a:xfrm>
          <a:solidFill>
            <a:schemeClr val="bg2">
              <a:lumMod val="75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2763BC9-962C-161F-7293-89002CDC3036}"/>
                </a:ext>
              </a:extLst>
            </p:cNvPr>
            <p:cNvSpPr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fillRef>
            <a:effectRef idx="2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10490D1-422C-055D-3194-681142B220E6}"/>
                </a:ext>
              </a:extLst>
            </p:cNvPr>
            <p:cNvSpPr txBox="1"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Potential other applications of the 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B509F467-0D09-95A3-EC27-5EE27891F383}"/>
              </a:ext>
            </a:extLst>
          </p:cNvPr>
          <p:cNvSpPr/>
          <p:nvPr/>
        </p:nvSpPr>
        <p:spPr>
          <a:xfrm>
            <a:off x="3787768" y="4450652"/>
            <a:ext cx="713096" cy="713096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>
              <a:shade val="80000"/>
              <a:hueOff val="581169"/>
              <a:satOff val="-57754"/>
              <a:lumOff val="3127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8ED039-2D09-E4FA-8A2A-2ADBD4CF906B}"/>
              </a:ext>
            </a:extLst>
          </p:cNvPr>
          <p:cNvGrpSpPr/>
          <p:nvPr/>
        </p:nvGrpSpPr>
        <p:grpSpPr>
          <a:xfrm>
            <a:off x="3675059" y="5377569"/>
            <a:ext cx="5990925" cy="570477"/>
            <a:chOff x="434398" y="4562842"/>
            <a:chExt cx="5795323" cy="570477"/>
          </a:xfrm>
          <a:solidFill>
            <a:schemeClr val="bg2">
              <a:lumMod val="75000"/>
            </a:schemeClr>
          </a:solidFill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9BAEDC2-723F-5A63-9C49-79CC6BC2A250}"/>
                </a:ext>
              </a:extLst>
            </p:cNvPr>
            <p:cNvSpPr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fillRef>
            <a:effectRef idx="2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6145B91-CB63-4278-F31C-C7446017AB7D}"/>
                </a:ext>
              </a:extLst>
            </p:cNvPr>
            <p:cNvSpPr txBox="1"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Conclusions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AF3E1FE2-8A08-E64F-1A56-F4ABACC12044}"/>
              </a:ext>
            </a:extLst>
          </p:cNvPr>
          <p:cNvSpPr/>
          <p:nvPr/>
        </p:nvSpPr>
        <p:spPr>
          <a:xfrm>
            <a:off x="3318511" y="5306260"/>
            <a:ext cx="713096" cy="713096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>
              <a:shade val="80000"/>
              <a:hueOff val="726461"/>
              <a:satOff val="-72193"/>
              <a:lumOff val="3909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7D36DAAE-1AD1-2CCE-FCA6-1F3699D1387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Summary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6D15FF0-42A4-18CF-8A65-C64671133F7B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chemeClr val="accent6">
                  <a:lumMod val="20000"/>
                  <a:lumOff val="80000"/>
                </a:schemeClr>
              </a:gs>
              <a:gs pos="0">
                <a:srgbClr val="275C91"/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807DEB6-BB86-DEC4-2304-44533264BF9C}"/>
              </a:ext>
            </a:extLst>
          </p:cNvPr>
          <p:cNvSpPr/>
          <p:nvPr/>
        </p:nvSpPr>
        <p:spPr>
          <a:xfrm>
            <a:off x="3787768" y="1883830"/>
            <a:ext cx="713096" cy="713096"/>
          </a:xfrm>
          <a:prstGeom prst="ellipse">
            <a:avLst/>
          </a:prstGeom>
          <a:gradFill flip="none" rotWithShape="1">
            <a:gsLst>
              <a:gs pos="53000">
                <a:schemeClr val="accent6">
                  <a:lumMod val="20000"/>
                  <a:lumOff val="80000"/>
                </a:schemeClr>
              </a:gs>
              <a:gs pos="0">
                <a:srgbClr val="275C91"/>
              </a:gs>
              <a:gs pos="100000">
                <a:schemeClr val="l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6930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54824EB2-77BE-8919-580E-89205BFEC6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7325" y="815258"/>
            <a:ext cx="3703175" cy="1933960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CB5FA978-BA4D-DC58-759C-D7EADB49FE8B}"/>
              </a:ext>
            </a:extLst>
          </p:cNvPr>
          <p:cNvSpPr txBox="1"/>
          <p:nvPr/>
        </p:nvSpPr>
        <p:spPr>
          <a:xfrm>
            <a:off x="9940162" y="2281014"/>
            <a:ext cx="157164" cy="200055"/>
          </a:xfrm>
          <a:prstGeom prst="rect">
            <a:avLst/>
          </a:prstGeom>
          <a:solidFill>
            <a:srgbClr val="ACC4DD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300" dirty="0">
                <a:solidFill>
                  <a:srgbClr val="000000"/>
                </a:solidFill>
              </a:rPr>
              <a:t>d</a:t>
            </a:r>
            <a:endParaRPr lang="en-GB" sz="1300" dirty="0">
              <a:solidFill>
                <a:srgbClr val="00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E1CFA3-DD6B-74A3-DB03-41B28EFE3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Bulge test </a:t>
            </a:r>
            <a:r>
              <a:rPr lang="en-US" dirty="0"/>
              <a:t>setup</a:t>
            </a:r>
            <a:br>
              <a:rPr lang="en-US" dirty="0"/>
            </a:br>
            <a:r>
              <a:rPr lang="en-US" sz="2400" b="0" dirty="0"/>
              <a:t>Experimental technique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E323A7-F739-C9A2-4F5C-DE7B0FD83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627417-B6D0-98E8-67E0-9B5CB109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Valentina Giovinco | </a:t>
            </a:r>
            <a:r>
              <a:rPr lang="en-GB"/>
              <a:t>Study of thin Si</a:t>
            </a:r>
            <a:r>
              <a:rPr lang="en-GB" baseline="-25000"/>
              <a:t>3</a:t>
            </a:r>
            <a:r>
              <a:rPr lang="en-GB"/>
              <a:t>N</a:t>
            </a:r>
            <a:r>
              <a:rPr lang="en-GB" baseline="-25000"/>
              <a:t>4</a:t>
            </a:r>
            <a:r>
              <a:rPr lang="en-GB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738AB4-D662-24FC-A3D0-B797DC858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B09C56-AD7B-DAAE-4808-4C9FCB93D366}"/>
              </a:ext>
            </a:extLst>
          </p:cNvPr>
          <p:cNvSpPr txBox="1"/>
          <p:nvPr/>
        </p:nvSpPr>
        <p:spPr>
          <a:xfrm>
            <a:off x="407987" y="1335643"/>
            <a:ext cx="727087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Setup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: sample fixed along the edges and uniformly pressurized from one side.</a:t>
            </a:r>
          </a:p>
          <a:p>
            <a:pPr marL="285750" indent="-285750" algn="just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Measurement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: maximum deflection of the membrane as a function of the applied pressure.</a:t>
            </a:r>
          </a:p>
          <a:p>
            <a:pPr marL="285750" indent="-285750" algn="just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Objective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: determine the mechanical properties of freestanding membranes.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21ECC1-634C-43FE-FB37-EEAC8855C696}"/>
              </a:ext>
            </a:extLst>
          </p:cNvPr>
          <p:cNvSpPr txBox="1"/>
          <p:nvPr/>
        </p:nvSpPr>
        <p:spPr>
          <a:xfrm>
            <a:off x="8046170" y="886775"/>
            <a:ext cx="98103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Membrane</a:t>
            </a:r>
            <a:endParaRPr lang="en-GB" sz="1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74AFCBA-B46A-F842-6D2C-221D70C41691}"/>
              </a:ext>
            </a:extLst>
          </p:cNvPr>
          <p:cNvCxnSpPr>
            <a:cxnSpLocks/>
          </p:cNvCxnSpPr>
          <p:nvPr/>
        </p:nvCxnSpPr>
        <p:spPr>
          <a:xfrm flipH="1" flipV="1">
            <a:off x="8536689" y="1319616"/>
            <a:ext cx="330194" cy="307836"/>
          </a:xfrm>
          <a:prstGeom prst="straightConnector1">
            <a:avLst/>
          </a:prstGeom>
          <a:ln>
            <a:solidFill>
              <a:srgbClr val="3680CA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8F9398C-27E8-FD91-003B-B828BCE4B07B}"/>
              </a:ext>
            </a:extLst>
          </p:cNvPr>
          <p:cNvCxnSpPr>
            <a:cxnSpLocks/>
          </p:cNvCxnSpPr>
          <p:nvPr/>
        </p:nvCxnSpPr>
        <p:spPr>
          <a:xfrm>
            <a:off x="10385161" y="2546702"/>
            <a:ext cx="478377" cy="113270"/>
          </a:xfrm>
          <a:prstGeom prst="straightConnector1">
            <a:avLst/>
          </a:prstGeom>
          <a:ln>
            <a:solidFill>
              <a:schemeClr val="tx2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5A8A132-05E1-9C3F-4F91-C88DC21D7E55}"/>
                  </a:ext>
                </a:extLst>
              </p:cNvPr>
              <p:cNvSpPr txBox="1"/>
              <p:nvPr/>
            </p:nvSpPr>
            <p:spPr>
              <a:xfrm>
                <a:off x="8271072" y="4690481"/>
                <a:ext cx="2880981" cy="4704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 </m:t>
                      </m:r>
                      <m:sSub>
                        <m:sSub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sSup>
                            <m:sSupPr>
                              <m:ctrlP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 (1+</m:t>
                          </m:r>
                          <m:r>
                            <m:rPr>
                              <m:sty m:val="p"/>
                            </m:rPr>
                            <a:rPr lang="el-GR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f>
                        <m:fPr>
                          <m:ctrlPr>
                            <a:rPr lang="fr-CH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fr-CH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den>
                      </m:f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5A8A132-05E1-9C3F-4F91-C88DC21D7E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1072" y="4690481"/>
                <a:ext cx="2880981" cy="4704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DCF22032-D278-CC41-E409-72E4A057344B}"/>
              </a:ext>
            </a:extLst>
          </p:cNvPr>
          <p:cNvSpPr txBox="1"/>
          <p:nvPr/>
        </p:nvSpPr>
        <p:spPr>
          <a:xfrm>
            <a:off x="798822" y="3907081"/>
            <a:ext cx="38387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Stress /Strain state central section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BE5BD65-47ED-3803-8BD0-E2579E0CE8F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720" r="12319" b="-1"/>
          <a:stretch/>
        </p:blipFill>
        <p:spPr>
          <a:xfrm>
            <a:off x="1362042" y="4224691"/>
            <a:ext cx="2712294" cy="208559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3E4531E-964F-3AFA-012F-27A356C1D5A1}"/>
              </a:ext>
            </a:extLst>
          </p:cNvPr>
          <p:cNvSpPr txBox="1"/>
          <p:nvPr/>
        </p:nvSpPr>
        <p:spPr>
          <a:xfrm>
            <a:off x="8406115" y="3899955"/>
            <a:ext cx="24649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Bulge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D731166-5231-09BB-F7CF-E2018BD7F90D}"/>
                  </a:ext>
                </a:extLst>
              </p:cNvPr>
              <p:cNvSpPr txBox="1"/>
              <p:nvPr/>
            </p:nvSpPr>
            <p:spPr>
              <a:xfrm>
                <a:off x="1405756" y="4333437"/>
                <a:ext cx="1973617" cy="30527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fr-CH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𝑥𝑥</m:t>
                        </m:r>
                      </m:sub>
                    </m:sSub>
                    <m:r>
                      <a:rPr lang="fr-CH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CH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sub>
                        </m:sSub>
                      </m:num>
                      <m:den>
                        <m:r>
                          <a:rPr lang="fr-CH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fr-CH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p>
                            <m:r>
                              <a:rPr lang="fr-CH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fr-CH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(</m:t>
                    </m:r>
                    <m:sSub>
                      <m:sSubPr>
                        <m:ctrlPr>
                          <a:rPr lang="fr-CH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fr-CH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𝑥𝑥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rgbClr val="000000"/>
                    </a:solidFill>
                  </a:rPr>
                  <a:t>-</a:t>
                </a:r>
                <a:r>
                  <a:rPr lang="fr-CH" sz="14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fr-CH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rgbClr val="000000"/>
                    </a:solidFill>
                  </a:rPr>
                  <a:t>)+</a:t>
                </a:r>
                <a:r>
                  <a:rPr lang="fr-CH" sz="14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fr-CH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CH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D731166-5231-09BB-F7CF-E2018BD7F9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5756" y="4333437"/>
                <a:ext cx="1973617" cy="305276"/>
              </a:xfrm>
              <a:prstGeom prst="rect">
                <a:avLst/>
              </a:prstGeom>
              <a:blipFill>
                <a:blip r:embed="rId6"/>
                <a:stretch>
                  <a:fillRect l="-2477"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Oval 25">
            <a:extLst>
              <a:ext uri="{FF2B5EF4-FFF2-40B4-BE49-F238E27FC236}">
                <a16:creationId xmlns:a16="http://schemas.microsoft.com/office/drawing/2014/main" id="{2A1F8664-5993-5EA7-93CA-DF3783DA8EAA}"/>
              </a:ext>
            </a:extLst>
          </p:cNvPr>
          <p:cNvSpPr/>
          <p:nvPr/>
        </p:nvSpPr>
        <p:spPr>
          <a:xfrm>
            <a:off x="1903926" y="4278731"/>
            <a:ext cx="340308" cy="460265"/>
          </a:xfrm>
          <a:prstGeom prst="ellipse">
            <a:avLst/>
          </a:prstGeom>
          <a:noFill/>
          <a:ln w="952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C939502-BF62-28DA-2CAA-ADB0FCEBE097}"/>
              </a:ext>
            </a:extLst>
          </p:cNvPr>
          <p:cNvSpPr txBox="1"/>
          <p:nvPr/>
        </p:nvSpPr>
        <p:spPr>
          <a:xfrm>
            <a:off x="1619587" y="4726441"/>
            <a:ext cx="16169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kern="0" dirty="0">
                <a:solidFill>
                  <a:schemeClr val="accent3"/>
                </a:solidFill>
              </a:rPr>
              <a:t>Plane-strain modulus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05C005-7CED-A0A8-423A-F943DCF491D5}"/>
              </a:ext>
            </a:extLst>
          </p:cNvPr>
          <p:cNvSpPr txBox="1"/>
          <p:nvPr/>
        </p:nvSpPr>
        <p:spPr>
          <a:xfrm>
            <a:off x="8081110" y="4283133"/>
            <a:ext cx="16169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kern="0" dirty="0">
                <a:solidFill>
                  <a:schemeClr val="accent3"/>
                </a:solidFill>
              </a:rPr>
              <a:t>Initial residual stress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C836712-DA72-4918-3FF5-B0220FAFC084}"/>
              </a:ext>
            </a:extLst>
          </p:cNvPr>
          <p:cNvSpPr txBox="1"/>
          <p:nvPr/>
        </p:nvSpPr>
        <p:spPr>
          <a:xfrm>
            <a:off x="9347710" y="5430157"/>
            <a:ext cx="16169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kern="0" dirty="0">
                <a:solidFill>
                  <a:schemeClr val="accent3"/>
                </a:solidFill>
              </a:rPr>
              <a:t>Poisson’s coefficient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20E726-9674-E194-97B7-D75C86B7AB2E}"/>
              </a:ext>
            </a:extLst>
          </p:cNvPr>
          <p:cNvSpPr txBox="1"/>
          <p:nvPr/>
        </p:nvSpPr>
        <p:spPr>
          <a:xfrm>
            <a:off x="9711562" y="4304862"/>
            <a:ext cx="16169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kern="0" dirty="0">
                <a:solidFill>
                  <a:schemeClr val="accent3"/>
                </a:solidFill>
              </a:rPr>
              <a:t>Young’s modulus</a:t>
            </a:r>
            <a:endParaRPr lang="en-GB" sz="1200" dirty="0">
              <a:solidFill>
                <a:schemeClr val="accent3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EC62286-6CF6-5530-2B2C-98C086BC3E7E}"/>
              </a:ext>
            </a:extLst>
          </p:cNvPr>
          <p:cNvCxnSpPr>
            <a:cxnSpLocks/>
          </p:cNvCxnSpPr>
          <p:nvPr/>
        </p:nvCxnSpPr>
        <p:spPr>
          <a:xfrm flipV="1">
            <a:off x="8914068" y="4501633"/>
            <a:ext cx="0" cy="345039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6FEE912-E5A2-8465-173B-3E0973FFCCA3}"/>
              </a:ext>
            </a:extLst>
          </p:cNvPr>
          <p:cNvCxnSpPr>
            <a:cxnSpLocks/>
          </p:cNvCxnSpPr>
          <p:nvPr/>
        </p:nvCxnSpPr>
        <p:spPr>
          <a:xfrm flipV="1">
            <a:off x="10487797" y="4501134"/>
            <a:ext cx="0" cy="18000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0B8A21D-FAFB-895B-AEE5-0D9C26D904C7}"/>
              </a:ext>
            </a:extLst>
          </p:cNvPr>
          <p:cNvCxnSpPr>
            <a:cxnSpLocks/>
          </p:cNvCxnSpPr>
          <p:nvPr/>
        </p:nvCxnSpPr>
        <p:spPr>
          <a:xfrm>
            <a:off x="10156176" y="5200774"/>
            <a:ext cx="0" cy="321252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6093A02D-CBAE-0259-23A0-A6F5970725C7}"/>
              </a:ext>
            </a:extLst>
          </p:cNvPr>
          <p:cNvSpPr/>
          <p:nvPr/>
        </p:nvSpPr>
        <p:spPr>
          <a:xfrm>
            <a:off x="8806772" y="4863000"/>
            <a:ext cx="220436" cy="234828"/>
          </a:xfrm>
          <a:prstGeom prst="ellipse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383DF37-79AC-2C75-AD07-44A9A77F4D86}"/>
              </a:ext>
            </a:extLst>
          </p:cNvPr>
          <p:cNvSpPr/>
          <p:nvPr/>
        </p:nvSpPr>
        <p:spPr>
          <a:xfrm>
            <a:off x="10377579" y="4688668"/>
            <a:ext cx="220436" cy="234828"/>
          </a:xfrm>
          <a:prstGeom prst="ellipse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71A38A7-E713-21E2-09DD-45461F1220A4}"/>
              </a:ext>
            </a:extLst>
          </p:cNvPr>
          <p:cNvSpPr/>
          <p:nvPr/>
        </p:nvSpPr>
        <p:spPr>
          <a:xfrm>
            <a:off x="10037794" y="4956740"/>
            <a:ext cx="220436" cy="234828"/>
          </a:xfrm>
          <a:prstGeom prst="ellipse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59A3748-609C-26C0-995B-B7681E1C036D}"/>
              </a:ext>
            </a:extLst>
          </p:cNvPr>
          <p:cNvSpPr txBox="1"/>
          <p:nvPr/>
        </p:nvSpPr>
        <p:spPr>
          <a:xfrm>
            <a:off x="10557113" y="6006461"/>
            <a:ext cx="12829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dirty="0">
                <a:solidFill>
                  <a:schemeClr val="tx2"/>
                </a:solidFill>
              </a:rPr>
              <a:t>[6, 7, 8]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9F44C84-9F99-CC4B-88B4-8678679ECADC}"/>
              </a:ext>
            </a:extLst>
          </p:cNvPr>
          <p:cNvSpPr txBox="1"/>
          <p:nvPr/>
        </p:nvSpPr>
        <p:spPr>
          <a:xfrm>
            <a:off x="407986" y="3151130"/>
            <a:ext cx="113808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Method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: analytical models are available to post-process experimental data. The </a:t>
            </a:r>
            <a:r>
              <a:rPr lang="en-GB" dirty="0" err="1">
                <a:solidFill>
                  <a:schemeClr val="tx2"/>
                </a:solidFill>
                <a:highlight>
                  <a:srgbClr val="FFFFFF"/>
                </a:highlight>
              </a:rPr>
              <a:t>Vlassak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 method has been applied to study rectangular membranes (aspect ratio &gt; 4:1).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353FAB-B486-D9CD-84CE-A303BD6CE682}"/>
              </a:ext>
            </a:extLst>
          </p:cNvPr>
          <p:cNvSpPr txBox="1"/>
          <p:nvPr/>
        </p:nvSpPr>
        <p:spPr>
          <a:xfrm>
            <a:off x="10926576" y="2552923"/>
            <a:ext cx="59311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600" dirty="0">
                <a:solidFill>
                  <a:schemeClr val="tx2">
                    <a:lumMod val="75000"/>
                    <a:lumOff val="25000"/>
                  </a:schemeClr>
                </a:solidFill>
                <a:highlight>
                  <a:srgbClr val="FFFFFF"/>
                </a:highlight>
              </a:rPr>
              <a:t>Frame</a:t>
            </a:r>
            <a:endParaRPr lang="en-GB" sz="1600" dirty="0">
              <a:solidFill>
                <a:schemeClr val="tx2">
                  <a:lumMod val="75000"/>
                  <a:lumOff val="25000"/>
                </a:schemeClr>
              </a:solidFill>
              <a:highlight>
                <a:srgbClr val="FFFFFF"/>
              </a:highlight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0F1E3CE-BC03-0AA0-AAB6-448002B653E9}"/>
              </a:ext>
            </a:extLst>
          </p:cNvPr>
          <p:cNvSpPr txBox="1"/>
          <p:nvPr/>
        </p:nvSpPr>
        <p:spPr>
          <a:xfrm>
            <a:off x="4345222" y="3907081"/>
            <a:ext cx="38387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Stress and strain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EFF7209-AC90-9EF5-6D9A-2A7810CB46DA}"/>
                  </a:ext>
                </a:extLst>
              </p:cNvPr>
              <p:cNvSpPr txBox="1"/>
              <p:nvPr/>
            </p:nvSpPr>
            <p:spPr>
              <a:xfrm>
                <a:off x="5281738" y="4264171"/>
                <a:ext cx="1973617" cy="4322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𝑥𝑥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sSup>
                            <m:sSupPr>
                              <m:ctrlP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EFF7209-AC90-9EF5-6D9A-2A7810CB46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1738" y="4264171"/>
                <a:ext cx="1973617" cy="43223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2FE2C131-D8EE-40DB-AA65-17BE2EABC6CA}"/>
                  </a:ext>
                </a:extLst>
              </p:cNvPr>
              <p:cNvSpPr txBox="1"/>
              <p:nvPr/>
            </p:nvSpPr>
            <p:spPr>
              <a:xfrm>
                <a:off x="5281738" y="4858037"/>
                <a:ext cx="1973617" cy="4322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𝑥𝑥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fr-CH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fr-CH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CH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2FE2C131-D8EE-40DB-AA65-17BE2EABC6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1738" y="4858037"/>
                <a:ext cx="1973617" cy="43223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4698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56E3C8AE-2D85-9D27-3591-28FAEFC513EA}"/>
              </a:ext>
            </a:extLst>
          </p:cNvPr>
          <p:cNvSpPr txBox="1">
            <a:spLocks/>
          </p:cNvSpPr>
          <p:nvPr/>
        </p:nvSpPr>
        <p:spPr>
          <a:xfrm>
            <a:off x="412775" y="3595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Bulge test setup</a:t>
            </a:r>
            <a:br>
              <a:rPr lang="en-GB" dirty="0"/>
            </a:br>
            <a:r>
              <a:rPr lang="en-GB" sz="2400" b="0" dirty="0"/>
              <a:t>Mechanical assembly</a:t>
            </a:r>
            <a:endParaRPr lang="en-GB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D2BA48-46A4-525D-3DF6-5119B8819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30B6BF-BCDB-5E97-B92C-2907FFF55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sz="800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4A1C5B-6E54-870C-D1E5-492234B29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347B2FD-8917-CEE7-CAB0-80853A02FF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8585" r="26"/>
          <a:stretch/>
        </p:blipFill>
        <p:spPr>
          <a:xfrm>
            <a:off x="7813252" y="1492106"/>
            <a:ext cx="3519818" cy="36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C4395A-C242-6CBD-FF29-F7DF0FD004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864" r="41408"/>
          <a:stretch/>
        </p:blipFill>
        <p:spPr>
          <a:xfrm>
            <a:off x="4106508" y="1492106"/>
            <a:ext cx="3208451" cy="360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83C99D9-EA73-DB7A-CE3A-A5633F440C68}"/>
              </a:ext>
            </a:extLst>
          </p:cNvPr>
          <p:cNvSpPr txBox="1"/>
          <p:nvPr/>
        </p:nvSpPr>
        <p:spPr>
          <a:xfrm>
            <a:off x="407988" y="5167191"/>
            <a:ext cx="1105058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Temperature control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: the copper cylinder can be cooled or heated to change the temperature of the sample by conduction.</a:t>
            </a:r>
          </a:p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Helium injection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: maintains pressure stability at T=77K by avoiding phase transition.</a:t>
            </a:r>
          </a:p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Leak tightness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: ensured by Viton O-ring or flat gaskets.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87AD6D5E-FCDB-117F-FAB6-6E81B818E5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893005"/>
              </p:ext>
            </p:extLst>
          </p:nvPr>
        </p:nvGraphicFramePr>
        <p:xfrm>
          <a:off x="1145352" y="1635921"/>
          <a:ext cx="2961156" cy="3313701"/>
        </p:xfrm>
        <a:graphic>
          <a:graphicData uri="http://schemas.openxmlformats.org/drawingml/2006/table">
            <a:tbl>
              <a:tblPr>
                <a:tableStyleId>{EB344D84-9AFB-497E-A393-DC336BA19D2E}</a:tableStyleId>
              </a:tblPr>
              <a:tblGrid>
                <a:gridCol w="459723">
                  <a:extLst>
                    <a:ext uri="{9D8B030D-6E8A-4147-A177-3AD203B41FA5}">
                      <a16:colId xmlns:a16="http://schemas.microsoft.com/office/drawing/2014/main" val="4045225880"/>
                    </a:ext>
                  </a:extLst>
                </a:gridCol>
                <a:gridCol w="2501433">
                  <a:extLst>
                    <a:ext uri="{9D8B030D-6E8A-4147-A177-3AD203B41FA5}">
                      <a16:colId xmlns:a16="http://schemas.microsoft.com/office/drawing/2014/main" val="1967940226"/>
                    </a:ext>
                  </a:extLst>
                </a:gridCol>
              </a:tblGrid>
              <a:tr h="468842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Steel flange for viewport connection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5650081"/>
                  </a:ext>
                </a:extLst>
              </a:tr>
              <a:tr h="468842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Steel flange with integrated sapphire viewport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6861585"/>
                  </a:ext>
                </a:extLst>
              </a:tr>
              <a:tr h="339431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Vacuum feedthrough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3282"/>
                  </a:ext>
                </a:extLst>
              </a:tr>
              <a:tr h="339431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Vacuum pump connection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9124822"/>
                  </a:ext>
                </a:extLst>
              </a:tr>
              <a:tr h="339431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Steel flange with inner thread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824619"/>
                  </a:ext>
                </a:extLst>
              </a:tr>
              <a:tr h="339431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Viton gasket (x4)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8528850"/>
                  </a:ext>
                </a:extLst>
              </a:tr>
              <a:tr h="339431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Copper flange with sample slot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819919"/>
                  </a:ext>
                </a:extLst>
              </a:tr>
              <a:tr h="339431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Cylindrical copper support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7616010"/>
                  </a:ext>
                </a:extLst>
              </a:tr>
              <a:tr h="339431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Pressure cell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8914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0319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52797</TotalTime>
  <Words>4148</Words>
  <Application>Microsoft Office PowerPoint</Application>
  <PresentationFormat>Widescreen</PresentationFormat>
  <Paragraphs>790</Paragraphs>
  <Slides>47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7" baseType="lpstr">
      <vt:lpstr>Abadi Extra Light</vt:lpstr>
      <vt:lpstr>Aptos</vt:lpstr>
      <vt:lpstr>Arial</vt:lpstr>
      <vt:lpstr>Calibri</vt:lpstr>
      <vt:lpstr>Cambria Math</vt:lpstr>
      <vt:lpstr>JuliaMono</vt:lpstr>
      <vt:lpstr>Symbol</vt:lpstr>
      <vt:lpstr>Times New Roman</vt:lpstr>
      <vt:lpstr>Wingdings</vt:lpstr>
      <vt:lpstr>Office Theme</vt:lpstr>
      <vt:lpstr>Study of thin Si3N4 windows for the Muon Collider</vt:lpstr>
      <vt:lpstr>PowerPoint Presentation</vt:lpstr>
      <vt:lpstr>PowerPoint Presentation</vt:lpstr>
      <vt:lpstr>Introduction Muon Collider</vt:lpstr>
      <vt:lpstr>Introduction Beam windows for final cooling</vt:lpstr>
      <vt:lpstr>Introduction Si3N4 windows</vt:lpstr>
      <vt:lpstr>PowerPoint Presentation</vt:lpstr>
      <vt:lpstr>Bulge test setup Experimental technique </vt:lpstr>
      <vt:lpstr>PowerPoint Presentation</vt:lpstr>
      <vt:lpstr>PowerPoint Presentation</vt:lpstr>
      <vt:lpstr>Bulge test setup Instrumentation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Bulge test Adhesives for different temperature tests</vt:lpstr>
      <vt:lpstr>Bulge test Adhesives for different temperature tests</vt:lpstr>
      <vt:lpstr>PowerPoint Presentation</vt:lpstr>
      <vt:lpstr>Si3N4 membranes: bulge tests @RT</vt:lpstr>
      <vt:lpstr>Si3N4 membranes: bulge tests @RT Initial condition </vt:lpstr>
      <vt:lpstr>Si3N4 membranes: bulge tests @RT FEM vs ESPERIMENTS </vt:lpstr>
      <vt:lpstr>Si3N4 membranes: bulge tests @RT Material properties </vt:lpstr>
      <vt:lpstr>PowerPoint Presentation</vt:lpstr>
      <vt:lpstr>Si3N4 membranes: bulge tests @CT  </vt:lpstr>
      <vt:lpstr>PowerPoint Presentation</vt:lpstr>
      <vt:lpstr>Si3N4 membranes: results @HT Material properties</vt:lpstr>
      <vt:lpstr>Si3N4 membranes: results @HT Material properties</vt:lpstr>
      <vt:lpstr>Si3N4 membranes Material properties at three different temperatures</vt:lpstr>
      <vt:lpstr>PowerPoint Presentation</vt:lpstr>
      <vt:lpstr>Potential other applications of the bulge test setup Design of a new holder flange</vt:lpstr>
      <vt:lpstr>Potential other applications of the bulge test setup FTA beam line window </vt:lpstr>
      <vt:lpstr>Potential other applications of the bulge test setup Gasket profile</vt:lpstr>
      <vt:lpstr>PowerPoint Presentation</vt:lpstr>
      <vt:lpstr>Potential other applications of Si3N4 membranes </vt:lpstr>
      <vt:lpstr>PowerPoint Presentation</vt:lpstr>
      <vt:lpstr>Conclusions</vt:lpstr>
      <vt:lpstr>Future steps</vt:lpstr>
      <vt:lpstr>Thanks to:</vt:lpstr>
      <vt:lpstr>PowerPoint Presentation</vt:lpstr>
      <vt:lpstr>PowerPoint Presentation</vt:lpstr>
      <vt:lpstr>PowerPoint Presentation</vt:lpstr>
      <vt:lpstr>Confocal chromatic sensor</vt:lpstr>
      <vt:lpstr>FEM simulations @HT  Load and boundary conditions</vt:lpstr>
      <vt:lpstr>FEM simulations Material properties</vt:lpstr>
      <vt:lpstr>FEM simulations Material properties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Valentina Giovinco</dc:creator>
  <cp:lastModifiedBy>Valentina Giovinco</cp:lastModifiedBy>
  <cp:revision>520</cp:revision>
  <cp:lastPrinted>2024-10-11T16:27:09Z</cp:lastPrinted>
  <dcterms:created xsi:type="dcterms:W3CDTF">2024-06-26T15:58:17Z</dcterms:created>
  <dcterms:modified xsi:type="dcterms:W3CDTF">2024-10-30T15:17:48Z</dcterms:modified>
</cp:coreProperties>
</file>