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1" r:id="rId1"/>
  </p:sldMasterIdLst>
  <p:notesMasterIdLst>
    <p:notesMasterId r:id="rId22"/>
  </p:notesMasterIdLst>
  <p:handoutMasterIdLst>
    <p:handoutMasterId r:id="rId23"/>
  </p:handoutMasterIdLst>
  <p:sldIdLst>
    <p:sldId id="277" r:id="rId2"/>
    <p:sldId id="278" r:id="rId3"/>
    <p:sldId id="274" r:id="rId4"/>
    <p:sldId id="269" r:id="rId5"/>
    <p:sldId id="275" r:id="rId6"/>
    <p:sldId id="280" r:id="rId7"/>
    <p:sldId id="279" r:id="rId8"/>
    <p:sldId id="281" r:id="rId9"/>
    <p:sldId id="282" r:id="rId10"/>
    <p:sldId id="283" r:id="rId11"/>
    <p:sldId id="260" r:id="rId12"/>
    <p:sldId id="276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021F3-A546-6249-87FC-0AB39759AF7C}" type="datetimeFigureOut">
              <a:rPr lang="en-US" smtClean="0"/>
              <a:t>26/05/2011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CA27D-45A4-8543-9BB3-ED53C66BA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814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7E1B5-0BC2-624D-93C3-A4549EC6C35A}" type="datetimeFigureOut">
              <a:rPr lang="en-US" smtClean="0"/>
              <a:t>26/05/2011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6DD36-7730-0C4D-BEF5-F80EC1D77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78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4000" spc="-8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>
            <a:normAutofit/>
          </a:bodyPr>
          <a:lstStyle>
            <a:lvl1pPr marL="0" indent="0" algn="l">
              <a:buNone/>
              <a:defRPr sz="16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718"/>
            <a:ext cx="8610600" cy="9140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4D5F3D4-6635-442B-A891-E74FDDCCB5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52718"/>
            <a:ext cx="8610600" cy="91408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752600"/>
            <a:ext cx="8610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62400" y="64770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marL="0" indent="0" algn="l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7001"/>
            <a:ext cx="3429000" cy="29972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8279" y="6477000"/>
            <a:ext cx="1087121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2"/>
                </a:solidFill>
              </a:defRPr>
            </a:lvl1pPr>
          </a:lstStyle>
          <a:p>
            <a:fld id="{04D5F3D4-6635-442B-A891-E74FDDCCB5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2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382000" cy="4571999"/>
          </a:xfrm>
        </p:spPr>
        <p:txBody>
          <a:bodyPr/>
          <a:lstStyle/>
          <a:p>
            <a:r>
              <a:rPr lang="en-US" sz="1600" dirty="0"/>
              <a:t>Review of the cryogenic by-pass for the LHC DS </a:t>
            </a:r>
            <a:r>
              <a:rPr lang="en-US" sz="1600" dirty="0" smtClean="0"/>
              <a:t>collimators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800" dirty="0"/>
              <a:t>Electrical </a:t>
            </a:r>
            <a:r>
              <a:rPr lang="en-US" sz="2800" dirty="0" smtClean="0"/>
              <a:t>circuit modification</a:t>
            </a:r>
            <a:r>
              <a:rPr lang="en-US" sz="2800" dirty="0"/>
              <a:t>, including </a:t>
            </a:r>
            <a:r>
              <a:rPr lang="en-US" sz="2800" dirty="0" smtClean="0"/>
              <a:t>operational considerations</a:t>
            </a: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82296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Presented by A. </a:t>
            </a:r>
            <a:r>
              <a:rPr lang="en-US" dirty="0" err="1" smtClean="0"/>
              <a:t>siemko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inputs and contributions from: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principe</a:t>
            </a:r>
            <a:r>
              <a:rPr lang="en-US" dirty="0" smtClean="0"/>
              <a:t>, r. </a:t>
            </a:r>
            <a:r>
              <a:rPr lang="en-US" dirty="0" err="1" smtClean="0"/>
              <a:t>denz</a:t>
            </a:r>
            <a:r>
              <a:rPr lang="en-US" dirty="0" smtClean="0"/>
              <a:t> and s. </a:t>
            </a:r>
            <a:r>
              <a:rPr lang="en-US" dirty="0" err="1" smtClean="0"/>
              <a:t>russenschuck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380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3896" t="11688" r="17208" b="11688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3790"/>
            <a:ext cx="6096000" cy="19389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Evaluation of the minimum distances between the metallic parts (bb or steel structures) in order to avoid the possible contacts and frictions.</a:t>
            </a:r>
          </a:p>
          <a:p>
            <a:r>
              <a:rPr lang="en-US" dirty="0"/>
              <a:t>Insertion of stable insulating layers where necessary in order to avoid fatigue (due to friction) on the </a:t>
            </a:r>
            <a:r>
              <a:rPr lang="en-US" dirty="0" err="1"/>
              <a:t>kapton</a:t>
            </a:r>
            <a:r>
              <a:rPr lang="en-US" dirty="0"/>
              <a:t>/</a:t>
            </a:r>
            <a:r>
              <a:rPr lang="en-US" dirty="0" err="1"/>
              <a:t>isopreg</a:t>
            </a:r>
            <a:r>
              <a:rPr lang="en-US" dirty="0"/>
              <a:t> insulation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9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7066" t="8383" r="16467" b="7784"/>
          <a:stretch>
            <a:fillRect/>
          </a:stretch>
        </p:blipFill>
        <p:spPr bwMode="auto">
          <a:xfrm>
            <a:off x="0" y="-609600"/>
            <a:ext cx="9144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4800" y="152400"/>
            <a:ext cx="3680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Insulating layer  (PEHD, </a:t>
            </a:r>
            <a:r>
              <a:rPr lang="en-US" sz="2000" dirty="0" err="1" smtClean="0">
                <a:solidFill>
                  <a:srgbClr val="FFFF00"/>
                </a:solidFill>
                <a:latin typeface="Cambria" pitchFamily="18" charset="0"/>
              </a:rPr>
              <a:t>rayton</a:t>
            </a:r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)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behind the Quad </a:t>
            </a:r>
            <a:r>
              <a:rPr lang="en-US" sz="2000" dirty="0" err="1" smtClean="0">
                <a:solidFill>
                  <a:srgbClr val="FFFF00"/>
                </a:solidFill>
                <a:latin typeface="Cambria" pitchFamily="18" charset="0"/>
              </a:rPr>
              <a:t>lyras</a:t>
            </a:r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 </a:t>
            </a:r>
            <a:endParaRPr lang="en-US" sz="2000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95400"/>
            <a:ext cx="2997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Spider design 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to be modified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29000" y="1295400"/>
            <a:ext cx="416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Magnetic </a:t>
            </a:r>
            <a:r>
              <a:rPr lang="en-US" dirty="0" smtClean="0"/>
              <a:t>shielding</a:t>
            </a:r>
          </a:p>
          <a:p>
            <a:r>
              <a:rPr lang="en-US" dirty="0" smtClean="0"/>
              <a:t>around </a:t>
            </a:r>
            <a:r>
              <a:rPr lang="en-US" dirty="0"/>
              <a:t>the </a:t>
            </a:r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638800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Insulating </a:t>
            </a:r>
            <a:r>
              <a:rPr lang="en-US" dirty="0" smtClean="0"/>
              <a:t>protection </a:t>
            </a:r>
          </a:p>
          <a:p>
            <a:r>
              <a:rPr lang="en-US" dirty="0" smtClean="0"/>
              <a:t>(</a:t>
            </a:r>
            <a:r>
              <a:rPr lang="en-US" dirty="0"/>
              <a:t>smooth profiles) </a:t>
            </a:r>
          </a:p>
          <a:p>
            <a:r>
              <a:rPr lang="en-US" dirty="0"/>
              <a:t>at M1+3 and M2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57800" y="6019800"/>
            <a:ext cx="3886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pPr algn="r"/>
            <a:r>
              <a:rPr lang="en-US" dirty="0"/>
              <a:t>Insulating </a:t>
            </a:r>
            <a:r>
              <a:rPr lang="en-US" dirty="0" smtClean="0"/>
              <a:t>layer (PEHD ?) inserted  </a:t>
            </a:r>
            <a:endParaRPr lang="en-US" dirty="0"/>
          </a:p>
          <a:p>
            <a:pPr algn="r"/>
            <a:r>
              <a:rPr lang="en-US" dirty="0"/>
              <a:t>between Dip and Quad </a:t>
            </a:r>
            <a:r>
              <a:rPr lang="en-US" dirty="0" err="1"/>
              <a:t>lyras</a:t>
            </a:r>
            <a:r>
              <a:rPr lang="en-US" dirty="0"/>
              <a:t> </a:t>
            </a:r>
          </a:p>
        </p:txBody>
      </p:sp>
      <p:sp>
        <p:nvSpPr>
          <p:cNvPr id="2" name="Ellipse 1"/>
          <p:cNvSpPr/>
          <p:nvPr/>
        </p:nvSpPr>
        <p:spPr>
          <a:xfrm>
            <a:off x="685800" y="2133600"/>
            <a:ext cx="1143000" cy="1066800"/>
          </a:xfrm>
          <a:prstGeom prst="ellipse">
            <a:avLst/>
          </a:prstGeom>
          <a:solidFill>
            <a:srgbClr val="FFFF00">
              <a:alpha val="56000"/>
            </a:srgbClr>
          </a:solidFill>
          <a:ln w="190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>
            <a:off x="152400" y="1981200"/>
            <a:ext cx="457200" cy="0"/>
          </a:xfrm>
          <a:prstGeom prst="line">
            <a:avLst/>
          </a:prstGeom>
          <a:ln w="190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>
            <a:endCxn id="2" idx="1"/>
          </p:cNvCxnSpPr>
          <p:nvPr/>
        </p:nvCxnSpPr>
        <p:spPr>
          <a:xfrm>
            <a:off x="609600" y="1981200"/>
            <a:ext cx="243588" cy="3086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600200" y="838200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2819400" y="838200"/>
            <a:ext cx="381000" cy="609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3581400" y="1981200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800600" y="1981200"/>
            <a:ext cx="609600" cy="1143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2971800" y="1981200"/>
            <a:ext cx="609600" cy="990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914400" y="5700514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V="1">
            <a:off x="2133600" y="4953000"/>
            <a:ext cx="914400" cy="7475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907713" y="6019800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 flipV="1">
            <a:off x="7162800" y="5486400"/>
            <a:ext cx="762000" cy="533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750" t="9333" r="5417" b="9333"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57600" y="1447800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New, additional coupling among M1-M3-auxiliary </a:t>
            </a:r>
            <a:r>
              <a:rPr lang="en-US" dirty="0" err="1" smtClean="0"/>
              <a:t>busbars</a:t>
            </a:r>
            <a:endParaRPr lang="en-US" dirty="0"/>
          </a:p>
        </p:txBody>
      </p:sp>
      <p:sp>
        <p:nvSpPr>
          <p:cNvPr id="5" name="Ellipse 4"/>
          <p:cNvSpPr/>
          <p:nvPr/>
        </p:nvSpPr>
        <p:spPr>
          <a:xfrm rot="17865795">
            <a:off x="4070893" y="622847"/>
            <a:ext cx="677897" cy="6954506"/>
          </a:xfrm>
          <a:prstGeom prst="ellipse">
            <a:avLst/>
          </a:prstGeom>
          <a:solidFill>
            <a:srgbClr val="FFFF00">
              <a:alpha val="25000"/>
            </a:srgbClr>
          </a:solidFill>
          <a:ln w="190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3581400" y="2286000"/>
            <a:ext cx="1676400" cy="0"/>
          </a:xfrm>
          <a:prstGeom prst="line">
            <a:avLst/>
          </a:prstGeom>
          <a:ln w="190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>
            <a:endCxn id="5" idx="7"/>
          </p:cNvCxnSpPr>
          <p:nvPr/>
        </p:nvCxnSpPr>
        <p:spPr>
          <a:xfrm flipH="1">
            <a:off x="2345752" y="2277520"/>
            <a:ext cx="1262484" cy="46514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4800" y="152718"/>
            <a:ext cx="8610600" cy="914082"/>
          </a:xfrm>
        </p:spPr>
        <p:txBody>
          <a:bodyPr>
            <a:normAutofit fontScale="90000"/>
          </a:bodyPr>
          <a:lstStyle/>
          <a:p>
            <a:r>
              <a:rPr lang="en-US" dirty="0"/>
              <a:t>Protection </a:t>
            </a:r>
            <a:r>
              <a:rPr lang="en-US" dirty="0" smtClean="0"/>
              <a:t>issue: </a:t>
            </a:r>
            <a:r>
              <a:rPr lang="en-US" dirty="0"/>
              <a:t>Electro-magnetic coupling between bus-bars</a:t>
            </a:r>
          </a:p>
        </p:txBody>
      </p:sp>
      <p:pic>
        <p:nvPicPr>
          <p:cNvPr id="3" name="Picture 2" descr="Screen6-inductanc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181600"/>
            <a:ext cx="5346700" cy="13716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86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Protection </a:t>
            </a:r>
            <a:r>
              <a:rPr lang="en-US" dirty="0" smtClean="0"/>
              <a:t>issue: </a:t>
            </a:r>
            <a:r>
              <a:rPr lang="en-US" dirty="0"/>
              <a:t>Electro-magnetic coupling between bus-bars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ross</a:t>
            </a:r>
            <a:r>
              <a:rPr lang="en-US" dirty="0"/>
              <a:t>-talk between superconducting circuits due to inductive </a:t>
            </a:r>
            <a:r>
              <a:rPr lang="en-US" dirty="0" smtClean="0"/>
              <a:t>and capacitive </a:t>
            </a:r>
            <a:r>
              <a:rPr lang="en-US" dirty="0"/>
              <a:t>coupling</a:t>
            </a:r>
          </a:p>
          <a:p>
            <a:pPr lvl="1"/>
            <a:r>
              <a:rPr lang="en-US" dirty="0" smtClean="0"/>
              <a:t>Only </a:t>
            </a:r>
            <a:r>
              <a:rPr lang="en-US" dirty="0"/>
              <a:t>an issue during fast current discharges with some 100 As-1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stimates </a:t>
            </a:r>
            <a:r>
              <a:rPr lang="en-US" dirty="0"/>
              <a:t>indicate that over the concerned bus-bar length </a:t>
            </a:r>
            <a:r>
              <a:rPr lang="en-US" dirty="0" err="1" smtClean="0"/>
              <a:t>ca</a:t>
            </a:r>
            <a:r>
              <a:rPr lang="en-US" dirty="0" smtClean="0"/>
              <a:t> 180 </a:t>
            </a:r>
            <a:r>
              <a:rPr lang="en-US" dirty="0"/>
              <a:t>V apparent voltage may be induced</a:t>
            </a:r>
          </a:p>
          <a:p>
            <a:pPr lvl="2"/>
            <a:r>
              <a:rPr lang="en-US" dirty="0" err="1" smtClean="0"/>
              <a:t>nQPS</a:t>
            </a:r>
            <a:r>
              <a:rPr lang="en-US" dirty="0" smtClean="0"/>
              <a:t> </a:t>
            </a:r>
            <a:r>
              <a:rPr lang="en-US" dirty="0"/>
              <a:t>nominal threshold for splice protection will be U</a:t>
            </a:r>
            <a:r>
              <a:rPr lang="en-US" baseline="-25000" dirty="0"/>
              <a:t>TH</a:t>
            </a:r>
            <a:r>
              <a:rPr lang="en-US" dirty="0"/>
              <a:t> = 300 </a:t>
            </a:r>
            <a:r>
              <a:rPr lang="en-US" dirty="0" smtClean="0"/>
              <a:t>V with </a:t>
            </a:r>
            <a:r>
              <a:rPr lang="en-US" dirty="0"/>
              <a:t>10 seconds reaction time </a:t>
            </a:r>
            <a:r>
              <a:rPr lang="en-US" dirty="0" smtClean="0"/>
              <a:t>permitted</a:t>
            </a:r>
          </a:p>
          <a:p>
            <a:pPr lvl="2"/>
            <a:endParaRPr lang="en-US" dirty="0"/>
          </a:p>
          <a:p>
            <a:r>
              <a:rPr lang="en-US" dirty="0" smtClean="0"/>
              <a:t>Two </a:t>
            </a:r>
            <a:r>
              <a:rPr lang="en-US" dirty="0"/>
              <a:t>cases to be considered: </a:t>
            </a:r>
            <a:endParaRPr lang="en-US" dirty="0" smtClean="0"/>
          </a:p>
          <a:p>
            <a:pPr lvl="1"/>
            <a:r>
              <a:rPr lang="en-US" dirty="0" smtClean="0"/>
              <a:t>M1 </a:t>
            </a:r>
            <a:r>
              <a:rPr lang="en-US" dirty="0"/>
              <a:t>versus M3 </a:t>
            </a:r>
            <a:endParaRPr lang="en-US" dirty="0" smtClean="0"/>
          </a:p>
          <a:p>
            <a:pPr lvl="1"/>
            <a:r>
              <a:rPr lang="en-US" dirty="0" smtClean="0"/>
              <a:t>and </a:t>
            </a:r>
            <a:r>
              <a:rPr lang="en-US" dirty="0"/>
              <a:t>spools versus M1/M3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681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Protection </a:t>
            </a:r>
            <a:r>
              <a:rPr lang="en-US" dirty="0" smtClean="0"/>
              <a:t>issue: </a:t>
            </a:r>
            <a:r>
              <a:rPr lang="en-US" dirty="0"/>
              <a:t>Electro-magnetic coupling between bus-bars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Case1: M1 and M3</a:t>
            </a:r>
          </a:p>
          <a:p>
            <a:pPr lvl="1"/>
            <a:r>
              <a:rPr lang="en-US" dirty="0" smtClean="0"/>
              <a:t>Potential </a:t>
            </a:r>
            <a:r>
              <a:rPr lang="en-US" dirty="0"/>
              <a:t>trigger of </a:t>
            </a:r>
            <a:r>
              <a:rPr lang="en-US" dirty="0" err="1"/>
              <a:t>nQPS</a:t>
            </a:r>
            <a:r>
              <a:rPr lang="en-US" dirty="0"/>
              <a:t> (splice protection only) systems during </a:t>
            </a:r>
            <a:r>
              <a:rPr lang="en-US" dirty="0" smtClean="0"/>
              <a:t>fast discharges</a:t>
            </a:r>
            <a:endParaRPr lang="en-US" dirty="0"/>
          </a:p>
          <a:p>
            <a:pPr lvl="2"/>
            <a:r>
              <a:rPr lang="en-US" dirty="0" smtClean="0"/>
              <a:t>Concerned </a:t>
            </a:r>
            <a:r>
              <a:rPr lang="en-US" dirty="0"/>
              <a:t>systems do no activate quench heaters</a:t>
            </a:r>
          </a:p>
          <a:p>
            <a:pPr lvl="2"/>
            <a:r>
              <a:rPr lang="en-US" dirty="0" smtClean="0"/>
              <a:t>Global </a:t>
            </a:r>
            <a:r>
              <a:rPr lang="en-US" dirty="0"/>
              <a:t>circuit protection will initiate fast circuit discharge if any of </a:t>
            </a:r>
            <a:r>
              <a:rPr lang="en-US" dirty="0" smtClean="0"/>
              <a:t>the main </a:t>
            </a:r>
            <a:r>
              <a:rPr lang="en-US" dirty="0"/>
              <a:t>circuits is triggering </a:t>
            </a:r>
            <a:r>
              <a:rPr lang="en-US" dirty="0" smtClean="0"/>
              <a:t>-&gt; </a:t>
            </a:r>
            <a:r>
              <a:rPr lang="en-US" dirty="0"/>
              <a:t>no issue for LHC </a:t>
            </a:r>
            <a:r>
              <a:rPr lang="en-US" dirty="0" smtClean="0"/>
              <a:t>exploitation</a:t>
            </a:r>
          </a:p>
          <a:p>
            <a:pPr lvl="1"/>
            <a:endParaRPr lang="en-US" dirty="0"/>
          </a:p>
          <a:p>
            <a:r>
              <a:rPr lang="en-US" dirty="0" smtClean="0"/>
              <a:t>Case </a:t>
            </a:r>
            <a:r>
              <a:rPr lang="en-US" dirty="0"/>
              <a:t>2: M1/M3 and </a:t>
            </a:r>
            <a:r>
              <a:rPr lang="en-US" dirty="0" smtClean="0"/>
              <a:t>spools</a:t>
            </a:r>
          </a:p>
          <a:p>
            <a:pPr lvl="1"/>
            <a:r>
              <a:rPr lang="en-US" dirty="0" smtClean="0"/>
              <a:t>Between </a:t>
            </a:r>
            <a:r>
              <a:rPr lang="en-US" dirty="0"/>
              <a:t>M1/M3 and </a:t>
            </a:r>
            <a:r>
              <a:rPr lang="en-US" dirty="0" smtClean="0"/>
              <a:t>spools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trip of a spool piece circuit must not cause a fast discharge of </a:t>
            </a:r>
            <a:r>
              <a:rPr lang="en-US" dirty="0" smtClean="0"/>
              <a:t>one of </a:t>
            </a:r>
            <a:r>
              <a:rPr lang="en-US" dirty="0"/>
              <a:t>the main </a:t>
            </a:r>
            <a:r>
              <a:rPr lang="en-US" dirty="0" smtClean="0"/>
              <a:t>circuits</a:t>
            </a:r>
          </a:p>
          <a:p>
            <a:pPr lvl="2"/>
            <a:r>
              <a:rPr lang="en-US" dirty="0" smtClean="0"/>
              <a:t>Spool </a:t>
            </a:r>
            <a:r>
              <a:rPr lang="en-US" dirty="0"/>
              <a:t>piece bus-bars are currently routed close to M1 and </a:t>
            </a:r>
            <a:r>
              <a:rPr lang="en-US" dirty="0" smtClean="0"/>
              <a:t>M2</a:t>
            </a:r>
          </a:p>
          <a:p>
            <a:pPr lvl="2"/>
            <a:r>
              <a:rPr lang="en-US" dirty="0" smtClean="0"/>
              <a:t>So </a:t>
            </a:r>
            <a:r>
              <a:rPr lang="en-US" dirty="0"/>
              <a:t>far no major problems observed but no guarantee for the </a:t>
            </a:r>
            <a:r>
              <a:rPr lang="en-US" dirty="0" smtClean="0"/>
              <a:t>new case </a:t>
            </a:r>
            <a:r>
              <a:rPr lang="en-US" dirty="0"/>
              <a:t>(needs to be verified experimentally)</a:t>
            </a:r>
          </a:p>
          <a:p>
            <a:r>
              <a:rPr lang="en-US" dirty="0" smtClean="0"/>
              <a:t>Eventual </a:t>
            </a:r>
            <a:r>
              <a:rPr lang="en-US" dirty="0"/>
              <a:t>coupling effects could </a:t>
            </a:r>
            <a:r>
              <a:rPr lang="en-US" dirty="0" smtClean="0"/>
              <a:t>be mitigated /ruled </a:t>
            </a:r>
            <a:r>
              <a:rPr lang="en-US" dirty="0"/>
              <a:t>out by additional instrumentation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981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Protection </a:t>
            </a:r>
            <a:r>
              <a:rPr lang="en-US" dirty="0" smtClean="0"/>
              <a:t>issue</a:t>
            </a:r>
            <a:r>
              <a:rPr lang="en-US" dirty="0"/>
              <a:t>: </a:t>
            </a:r>
            <a:r>
              <a:rPr lang="en-US" dirty="0" smtClean="0"/>
              <a:t>Revised protection </a:t>
            </a:r>
            <a:r>
              <a:rPr lang="en-US" dirty="0"/>
              <a:t>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>
            <a:normAutofit/>
          </a:bodyPr>
          <a:lstStyle/>
          <a:p>
            <a:r>
              <a:rPr lang="en-US" dirty="0"/>
              <a:t>In principle the protection of the new bus-bar segments and splices could </a:t>
            </a:r>
            <a:r>
              <a:rPr lang="en-US" dirty="0" smtClean="0"/>
              <a:t>be assured </a:t>
            </a:r>
            <a:r>
              <a:rPr lang="en-US" dirty="0"/>
              <a:t>by the existing protection units but …</a:t>
            </a:r>
          </a:p>
          <a:p>
            <a:pPr lvl="1"/>
            <a:r>
              <a:rPr lang="en-US" dirty="0" smtClean="0"/>
              <a:t>Neighboring </a:t>
            </a:r>
            <a:r>
              <a:rPr lang="en-US" dirty="0"/>
              <a:t>QPS locations have to be modified introducing a singularity </a:t>
            </a:r>
            <a:r>
              <a:rPr lang="en-US" dirty="0" smtClean="0"/>
              <a:t>in the </a:t>
            </a:r>
            <a:r>
              <a:rPr lang="en-US" dirty="0"/>
              <a:t>QPS protection scheme</a:t>
            </a:r>
          </a:p>
          <a:p>
            <a:pPr lvl="2"/>
            <a:r>
              <a:rPr lang="en-US" dirty="0" smtClean="0"/>
              <a:t>By </a:t>
            </a:r>
            <a:r>
              <a:rPr lang="en-US" dirty="0"/>
              <a:t>this the protection of the original segment will be weakened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possibility other than raising thresholds to overcome problems related </a:t>
            </a:r>
            <a:r>
              <a:rPr lang="en-US" dirty="0" smtClean="0"/>
              <a:t>to cross</a:t>
            </a:r>
            <a:r>
              <a:rPr lang="en-US" dirty="0"/>
              <a:t>-talk or other EMC related perturbations (e.g. collimator operation …)</a:t>
            </a:r>
          </a:p>
          <a:p>
            <a:pPr lvl="2"/>
            <a:r>
              <a:rPr lang="en-US" dirty="0" smtClean="0"/>
              <a:t>Change </a:t>
            </a:r>
            <a:r>
              <a:rPr lang="en-US" dirty="0"/>
              <a:t>of thresholds not recommended for LHC running with </a:t>
            </a:r>
            <a:r>
              <a:rPr lang="en-US" dirty="0" smtClean="0"/>
              <a:t>nominal powering </a:t>
            </a:r>
            <a:r>
              <a:rPr lang="en-US" dirty="0"/>
              <a:t>parameters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separate protection or diagnostics for the newly installed components</a:t>
            </a:r>
          </a:p>
          <a:p>
            <a:pPr lvl="2"/>
            <a:r>
              <a:rPr lang="en-US" dirty="0" smtClean="0"/>
              <a:t>New </a:t>
            </a:r>
            <a:r>
              <a:rPr lang="en-US" dirty="0"/>
              <a:t>type of cryostat etc. </a:t>
            </a:r>
            <a:r>
              <a:rPr lang="en-US" dirty="0" smtClean="0"/>
              <a:t>-&gt; </a:t>
            </a:r>
            <a:r>
              <a:rPr lang="en-US" dirty="0"/>
              <a:t>enhanced diagnostic capabilities desired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41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Protection </a:t>
            </a:r>
            <a:r>
              <a:rPr lang="en-US" dirty="0" smtClean="0"/>
              <a:t>issue</a:t>
            </a:r>
            <a:r>
              <a:rPr lang="en-US" dirty="0"/>
              <a:t>: </a:t>
            </a:r>
            <a:r>
              <a:rPr lang="en-US" dirty="0" smtClean="0"/>
              <a:t>Revised protection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>
            <a:normAutofit/>
          </a:bodyPr>
          <a:lstStyle/>
          <a:p>
            <a:r>
              <a:rPr lang="en-US" dirty="0"/>
              <a:t>Implement dedicated protection module allowing </a:t>
            </a:r>
            <a:r>
              <a:rPr lang="en-US" dirty="0" smtClean="0"/>
              <a:t>decoupling and supervision </a:t>
            </a:r>
            <a:r>
              <a:rPr lang="en-US" dirty="0"/>
              <a:t>of the </a:t>
            </a:r>
            <a:r>
              <a:rPr lang="en-US" dirty="0" err="1" smtClean="0"/>
              <a:t>busbars</a:t>
            </a:r>
            <a:r>
              <a:rPr lang="en-US" dirty="0" smtClean="0"/>
              <a:t> and </a:t>
            </a:r>
            <a:r>
              <a:rPr lang="en-US" dirty="0"/>
              <a:t>interconnections routed through the new cryostats</a:t>
            </a:r>
          </a:p>
          <a:p>
            <a:r>
              <a:rPr lang="en-US" dirty="0" smtClean="0"/>
              <a:t>Add </a:t>
            </a:r>
            <a:r>
              <a:rPr lang="en-US" dirty="0"/>
              <a:t>two redundant twisted pairs per interconnection in lines M1, M2 and M3</a:t>
            </a:r>
          </a:p>
          <a:p>
            <a:pPr lvl="1"/>
            <a:r>
              <a:rPr lang="en-US" dirty="0" smtClean="0"/>
              <a:t>12 </a:t>
            </a:r>
            <a:r>
              <a:rPr lang="en-US" dirty="0"/>
              <a:t>x 2 twisted pairs per </a:t>
            </a:r>
            <a:r>
              <a:rPr lang="en-US" dirty="0" smtClean="0"/>
              <a:t>QTC </a:t>
            </a:r>
            <a:r>
              <a:rPr lang="en-US" dirty="0" smtClean="0">
                <a:sym typeface="Wingdings"/>
              </a:rPr>
              <a:t> design is critical for the overall electrical integrity and protection efficiency</a:t>
            </a:r>
            <a:endParaRPr lang="en-US" dirty="0"/>
          </a:p>
          <a:p>
            <a:pPr lvl="2"/>
            <a:r>
              <a:rPr lang="en-US" dirty="0" smtClean="0"/>
              <a:t>One </a:t>
            </a:r>
            <a:r>
              <a:rPr lang="en-US" dirty="0"/>
              <a:t>or two IFS boxes required depending on integration</a:t>
            </a:r>
          </a:p>
          <a:p>
            <a:r>
              <a:rPr lang="en-US" dirty="0" smtClean="0"/>
              <a:t>Additional </a:t>
            </a:r>
            <a:r>
              <a:rPr lang="en-US" dirty="0"/>
              <a:t>taps can be used as well for </a:t>
            </a:r>
            <a:r>
              <a:rPr lang="en-US" dirty="0" smtClean="0"/>
              <a:t>the quality </a:t>
            </a:r>
            <a:r>
              <a:rPr lang="en-US" dirty="0"/>
              <a:t>assurance and </a:t>
            </a:r>
            <a:r>
              <a:rPr lang="en-US" dirty="0" smtClean="0"/>
              <a:t>electrical tests </a:t>
            </a:r>
            <a:r>
              <a:rPr lang="en-US" dirty="0"/>
              <a:t>@ warm</a:t>
            </a:r>
          </a:p>
          <a:p>
            <a:r>
              <a:rPr lang="en-US" dirty="0" smtClean="0"/>
              <a:t>No </a:t>
            </a:r>
            <a:r>
              <a:rPr lang="en-US" dirty="0"/>
              <a:t>additional taps required for spool piece bus-bars protection</a:t>
            </a:r>
          </a:p>
          <a:p>
            <a:pPr lvl="1"/>
            <a:r>
              <a:rPr lang="en-US" dirty="0" smtClean="0"/>
              <a:t>Nevertheless </a:t>
            </a:r>
            <a:r>
              <a:rPr lang="en-US" dirty="0"/>
              <a:t>very useful for diagnostics </a:t>
            </a:r>
            <a:r>
              <a:rPr lang="en-US" dirty="0" smtClean="0"/>
              <a:t>-&gt; </a:t>
            </a:r>
            <a:r>
              <a:rPr lang="en-US" dirty="0"/>
              <a:t>implementation to </a:t>
            </a:r>
            <a:r>
              <a:rPr lang="en-US" dirty="0" smtClean="0"/>
              <a:t>be considered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2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Field errors: possible impact on </a:t>
            </a:r>
            <a:r>
              <a:rPr lang="en-US" dirty="0" err="1" smtClean="0"/>
              <a:t>operaions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610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Detailed calculations were performed by S. </a:t>
            </a:r>
            <a:r>
              <a:rPr lang="en-US" dirty="0" err="1" smtClean="0"/>
              <a:t>Russenschuck</a:t>
            </a:r>
            <a:endParaRPr lang="en-US" dirty="0"/>
          </a:p>
        </p:txBody>
      </p:sp>
      <p:pic>
        <p:nvPicPr>
          <p:cNvPr id="4" name="Picture 3" descr="Screen4-field 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81200"/>
            <a:ext cx="4378245" cy="3645485"/>
          </a:xfrm>
          <a:prstGeom prst="rect">
            <a:avLst/>
          </a:prstGeom>
        </p:spPr>
      </p:pic>
      <p:pic>
        <p:nvPicPr>
          <p:cNvPr id="5" name="Picture 4" descr="Screen1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81200"/>
            <a:ext cx="4278122" cy="3581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04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Field errors: possible impact on </a:t>
            </a:r>
            <a:r>
              <a:rPr lang="en-US" dirty="0" err="1" smtClean="0"/>
              <a:t>operaions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610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Field components in standard interconnection region and in the new cryogenic by</a:t>
            </a:r>
            <a:r>
              <a:rPr lang="en-US" dirty="0"/>
              <a:t>-</a:t>
            </a:r>
            <a:r>
              <a:rPr lang="en-US" dirty="0" smtClean="0"/>
              <a:t>pass</a:t>
            </a:r>
            <a:endParaRPr lang="en-US" dirty="0"/>
          </a:p>
        </p:txBody>
      </p:sp>
      <p:pic>
        <p:nvPicPr>
          <p:cNvPr id="6" name="Picture 5" descr="Screen2-Harmonic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133600"/>
            <a:ext cx="4546807" cy="2514600"/>
          </a:xfrm>
          <a:prstGeom prst="rect">
            <a:avLst/>
          </a:prstGeom>
        </p:spPr>
      </p:pic>
      <p:pic>
        <p:nvPicPr>
          <p:cNvPr id="7" name="Picture 6" descr="Screen5-Harmonic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667000"/>
            <a:ext cx="4702048" cy="26416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800" y="5486400"/>
            <a:ext cx="8610600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No issue for the field quality, if we consider the length of this cryostat with respect to the length of all standard interconnection.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69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Other operational </a:t>
            </a:r>
            <a:r>
              <a:rPr lang="en-GB" dirty="0" smtClean="0"/>
              <a:t>considerations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14400" y="1340768"/>
            <a:ext cx="7772400" cy="5112568"/>
          </a:xfrm>
        </p:spPr>
        <p:txBody>
          <a:bodyPr>
            <a:normAutofit/>
          </a:bodyPr>
          <a:lstStyle/>
          <a:p>
            <a:r>
              <a:rPr lang="en-GB" dirty="0" smtClean="0"/>
              <a:t>Risks for operation start-up</a:t>
            </a:r>
          </a:p>
          <a:p>
            <a:pPr lvl="1"/>
            <a:r>
              <a:rPr lang="en-GB" dirty="0" smtClean="0"/>
              <a:t>The new cryogenic by-pass introduces s</a:t>
            </a:r>
            <a:r>
              <a:rPr lang="en-GB" dirty="0" smtClean="0"/>
              <a:t>ignificant </a:t>
            </a:r>
            <a:r>
              <a:rPr lang="en-GB" dirty="0" smtClean="0"/>
              <a:t>modification </a:t>
            </a:r>
            <a:r>
              <a:rPr lang="en-GB" dirty="0" smtClean="0"/>
              <a:t>to the main and spool </a:t>
            </a:r>
            <a:r>
              <a:rPr lang="en-GB" dirty="0" smtClean="0"/>
              <a:t>LHC </a:t>
            </a:r>
            <a:r>
              <a:rPr lang="en-GB" dirty="0" smtClean="0"/>
              <a:t>magnet circuits around point 3</a:t>
            </a:r>
            <a:endParaRPr lang="en-GB" dirty="0" smtClean="0"/>
          </a:p>
          <a:p>
            <a:pPr lvl="1"/>
            <a:r>
              <a:rPr lang="en-GB" dirty="0" smtClean="0"/>
              <a:t>Additional </a:t>
            </a:r>
            <a:r>
              <a:rPr lang="en-GB" dirty="0" smtClean="0"/>
              <a:t>QPS </a:t>
            </a:r>
            <a:r>
              <a:rPr lang="en-GB" dirty="0" smtClean="0"/>
              <a:t>hardware to be </a:t>
            </a:r>
            <a:r>
              <a:rPr lang="en-GB" dirty="0" smtClean="0"/>
              <a:t>installed, integrated </a:t>
            </a:r>
            <a:r>
              <a:rPr lang="en-GB" dirty="0" smtClean="0"/>
              <a:t>and tested</a:t>
            </a:r>
          </a:p>
          <a:p>
            <a:pPr lvl="1"/>
            <a:r>
              <a:rPr lang="en-GB" dirty="0" smtClean="0"/>
              <a:t>New </a:t>
            </a:r>
            <a:r>
              <a:rPr lang="en-GB" dirty="0" smtClean="0"/>
              <a:t>cabling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Risks for operation</a:t>
            </a:r>
          </a:p>
          <a:p>
            <a:pPr lvl="1"/>
            <a:r>
              <a:rPr lang="en-GB" dirty="0" smtClean="0"/>
              <a:t>More hardware in the tunnel </a:t>
            </a:r>
            <a:r>
              <a:rPr lang="en-GB" dirty="0" smtClean="0"/>
              <a:t>impacts always on </a:t>
            </a:r>
            <a:r>
              <a:rPr lang="en-GB" dirty="0" smtClean="0"/>
              <a:t>reliability &amp; maintenance</a:t>
            </a:r>
          </a:p>
          <a:p>
            <a:pPr lvl="1"/>
            <a:r>
              <a:rPr lang="en-GB" dirty="0" smtClean="0"/>
              <a:t>Increased coupling between </a:t>
            </a:r>
            <a:r>
              <a:rPr lang="en-GB" dirty="0" err="1" smtClean="0"/>
              <a:t>busbars</a:t>
            </a:r>
            <a:r>
              <a:rPr lang="en-GB" dirty="0" smtClean="0"/>
              <a:t> in conjunction with existing and new noise sources can cause additional, spurious trips impacting on the machine integrated luminosity 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786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electrical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electrical point of view:</a:t>
            </a:r>
          </a:p>
          <a:p>
            <a:pPr lvl="1"/>
            <a:r>
              <a:rPr lang="en-US" dirty="0" smtClean="0"/>
              <a:t>The cryogenic by-pass represents an additional segment of the </a:t>
            </a:r>
            <a:r>
              <a:rPr lang="en-US" dirty="0" err="1" smtClean="0"/>
              <a:t>busbars</a:t>
            </a:r>
            <a:r>
              <a:rPr lang="en-US" dirty="0" smtClean="0"/>
              <a:t> added to the magnet circuits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cryogenic by-</a:t>
            </a:r>
            <a:r>
              <a:rPr lang="en-US" dirty="0" smtClean="0"/>
              <a:t>pass creates an electrical singularity in magnet circuits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Electrical integrity of the main magnet circuits and the spool magnet circuits on both sides of point 3 is affected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Electrical modifications can impact on operations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704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4602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new cryogenic by-pass introduces an electrical singularity to several magnet circuits in point 3</a:t>
            </a:r>
          </a:p>
          <a:p>
            <a:pPr lvl="1"/>
            <a:r>
              <a:rPr lang="en-US" dirty="0" smtClean="0"/>
              <a:t>Protection issue can be mitigated by implementing </a:t>
            </a:r>
            <a:r>
              <a:rPr lang="en-US" dirty="0"/>
              <a:t>dedicated protection module allowing decoupling and supervision of the </a:t>
            </a:r>
            <a:r>
              <a:rPr lang="en-US" dirty="0" err="1"/>
              <a:t>busbars</a:t>
            </a:r>
            <a:r>
              <a:rPr lang="en-US" dirty="0"/>
              <a:t> and interconnections routed through the new </a:t>
            </a:r>
            <a:r>
              <a:rPr lang="en-US" dirty="0" smtClean="0"/>
              <a:t>cryogenic by-pass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Lessons learnt during the LHC project were taken into account in the electrical design principles of the new cryogenic </a:t>
            </a:r>
            <a:r>
              <a:rPr lang="en-US" dirty="0"/>
              <a:t>by-</a:t>
            </a:r>
            <a:r>
              <a:rPr lang="en-US" dirty="0" smtClean="0"/>
              <a:t>pass</a:t>
            </a:r>
          </a:p>
          <a:p>
            <a:pPr lvl="1"/>
            <a:r>
              <a:rPr lang="en-US" dirty="0"/>
              <a:t> reuse </a:t>
            </a:r>
            <a:r>
              <a:rPr lang="en-US" dirty="0" smtClean="0"/>
              <a:t>of validated </a:t>
            </a:r>
            <a:r>
              <a:rPr lang="en-US" dirty="0"/>
              <a:t>designs </a:t>
            </a:r>
            <a:r>
              <a:rPr lang="en-US" dirty="0" smtClean="0"/>
              <a:t>like central part of the </a:t>
            </a:r>
            <a:r>
              <a:rPr lang="en-US" dirty="0" err="1" smtClean="0"/>
              <a:t>busbars</a:t>
            </a:r>
            <a:endParaRPr lang="en-US" dirty="0" smtClean="0"/>
          </a:p>
          <a:p>
            <a:pPr lvl="1"/>
            <a:r>
              <a:rPr lang="en-US" dirty="0" smtClean="0"/>
              <a:t>Improved design of all known weak points like: lyres, interfaces and transitions, fixtures, etc.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Electrical modifications of circuits introduced by the new </a:t>
            </a:r>
            <a:r>
              <a:rPr lang="en-US" dirty="0"/>
              <a:t>cryogenic by-pass </a:t>
            </a:r>
            <a:r>
              <a:rPr lang="en-US" dirty="0" smtClean="0"/>
              <a:t>seem to be of no major </a:t>
            </a:r>
            <a:r>
              <a:rPr lang="en-US" dirty="0"/>
              <a:t>operation </a:t>
            </a:r>
            <a:r>
              <a:rPr lang="en-US" dirty="0" smtClean="0"/>
              <a:t>concern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50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risk </a:t>
            </a:r>
            <a:r>
              <a:rPr lang="en-US" dirty="0"/>
              <a:t>analysis during </a:t>
            </a:r>
            <a:r>
              <a:rPr lang="en-US" dirty="0" smtClean="0"/>
              <a:t>the Design </a:t>
            </a:r>
            <a:r>
              <a:rPr lang="en-US" dirty="0"/>
              <a:t>phase </a:t>
            </a:r>
            <a:r>
              <a:rPr lang="en-US" sz="3100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4754563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Analysis of the 13 kA </a:t>
            </a:r>
            <a:r>
              <a:rPr lang="en-US" sz="2400" dirty="0" err="1" smtClean="0"/>
              <a:t>busbar</a:t>
            </a:r>
            <a:r>
              <a:rPr lang="en-US" sz="2400" dirty="0" smtClean="0"/>
              <a:t> circuit vs.:</a:t>
            </a:r>
          </a:p>
          <a:p>
            <a:pPr lvl="2"/>
            <a:r>
              <a:rPr lang="en-US" sz="1800" dirty="0" smtClean="0"/>
              <a:t>Electrical continuity resistive (Cu and </a:t>
            </a:r>
            <a:r>
              <a:rPr lang="en-US" sz="1800" dirty="0" err="1" smtClean="0"/>
              <a:t>SnAg</a:t>
            </a:r>
            <a:r>
              <a:rPr lang="en-US" sz="1800" dirty="0" smtClean="0"/>
              <a:t>)</a:t>
            </a:r>
          </a:p>
          <a:p>
            <a:pPr lvl="2"/>
            <a:r>
              <a:rPr lang="en-US" sz="1800" dirty="0" smtClean="0"/>
              <a:t>Electrical continuity </a:t>
            </a:r>
            <a:r>
              <a:rPr lang="en-US" sz="1800" dirty="0" smtClean="0"/>
              <a:t>(</a:t>
            </a:r>
            <a:r>
              <a:rPr lang="en-US" sz="1800" dirty="0" err="1" smtClean="0"/>
              <a:t>s.c.</a:t>
            </a:r>
            <a:r>
              <a:rPr lang="en-US" sz="1800" dirty="0" smtClean="0"/>
              <a:t> cable and wire splices)</a:t>
            </a:r>
            <a:endParaRPr lang="en-US" sz="1800" dirty="0" smtClean="0"/>
          </a:p>
          <a:p>
            <a:pPr lvl="2"/>
            <a:r>
              <a:rPr lang="en-US" sz="1800" dirty="0" smtClean="0"/>
              <a:t>Insulation </a:t>
            </a:r>
          </a:p>
          <a:p>
            <a:pPr lvl="2"/>
            <a:r>
              <a:rPr lang="en-US" sz="1800" dirty="0" smtClean="0"/>
              <a:t>Robust and simple solutions, stable in time</a:t>
            </a:r>
          </a:p>
          <a:p>
            <a:pPr lvl="2"/>
            <a:r>
              <a:rPr lang="en-US" sz="1800" dirty="0" err="1" smtClean="0"/>
              <a:t>Criticity</a:t>
            </a:r>
            <a:r>
              <a:rPr lang="en-US" sz="1800" dirty="0" smtClean="0"/>
              <a:t> and sensibility</a:t>
            </a:r>
          </a:p>
          <a:p>
            <a:pPr lvl="2"/>
            <a:r>
              <a:rPr lang="en-US" sz="1800" dirty="0" smtClean="0"/>
              <a:t>Mechanical issues (</a:t>
            </a:r>
            <a:r>
              <a:rPr lang="en-US" sz="1800" dirty="0" smtClean="0"/>
              <a:t>Lorentz forces)</a:t>
            </a:r>
            <a:endParaRPr lang="en-US" sz="1800" dirty="0" smtClean="0"/>
          </a:p>
          <a:p>
            <a:pPr lvl="2"/>
            <a:endParaRPr lang="en-US" sz="1800" dirty="0" smtClean="0"/>
          </a:p>
          <a:p>
            <a:pPr lvl="1"/>
            <a:r>
              <a:rPr lang="en-US" sz="2400" dirty="0" smtClean="0"/>
              <a:t>See also: The </a:t>
            </a:r>
            <a:r>
              <a:rPr lang="en-US" sz="2400" dirty="0"/>
              <a:t>R</a:t>
            </a:r>
            <a:r>
              <a:rPr lang="en-US" sz="2400" dirty="0" smtClean="0"/>
              <a:t>isk Analysis of the LHC 13 kA circuits, available at EDMS 1139345</a:t>
            </a:r>
          </a:p>
          <a:p>
            <a:pPr lvl="1"/>
            <a:r>
              <a:rPr lang="en-US" sz="2400" dirty="0" smtClean="0"/>
              <a:t>Continuous exchange </a:t>
            </a:r>
            <a:r>
              <a:rPr lang="en-US" sz="2400" dirty="0" smtClean="0"/>
              <a:t>of information between the TE-MSC and EN-MME </a:t>
            </a:r>
            <a:r>
              <a:rPr lang="en-US" sz="2400" dirty="0" smtClean="0"/>
              <a:t>on </a:t>
            </a:r>
            <a:r>
              <a:rPr lang="en-US" sz="2400" dirty="0" smtClean="0"/>
              <a:t>electrical issues since </a:t>
            </a:r>
            <a:r>
              <a:rPr lang="en-US" sz="2400" dirty="0" smtClean="0"/>
              <a:t>the very </a:t>
            </a:r>
            <a:r>
              <a:rPr lang="en-US" sz="2400" dirty="0" smtClean="0"/>
              <a:t>beginning of the cryogenic by-pass project</a:t>
            </a:r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00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Lessons learnt were taken into account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sz="2700" dirty="0" smtClean="0"/>
              <a:t>Few examples (many others available)</a:t>
            </a:r>
            <a:endParaRPr lang="en-US" sz="4000" dirty="0"/>
          </a:p>
        </p:txBody>
      </p:sp>
      <p:pic>
        <p:nvPicPr>
          <p:cNvPr id="4" name="Picture 3" descr="H:\DCIM\101_PANA\P101008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487269"/>
            <a:ext cx="3006783" cy="214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0" y="3620869"/>
            <a:ext cx="26958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Dipole line MQ double </a:t>
            </a:r>
            <a:r>
              <a:rPr lang="en-US" dirty="0" err="1" smtClean="0"/>
              <a:t>lyra</a:t>
            </a:r>
            <a:endParaRPr lang="en-US" dirty="0" smtClean="0"/>
          </a:p>
          <a:p>
            <a:pPr algn="ctr"/>
            <a:r>
              <a:rPr lang="en-US" dirty="0" err="1" smtClean="0"/>
              <a:t>Kapton</a:t>
            </a:r>
            <a:r>
              <a:rPr lang="en-US" dirty="0" smtClean="0"/>
              <a:t> damaged</a:t>
            </a:r>
            <a:endParaRPr lang="en-US" dirty="0"/>
          </a:p>
        </p:txBody>
      </p:sp>
      <p:pic>
        <p:nvPicPr>
          <p:cNvPr id="6" name="Picture 5" descr="vue generale busbar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2000" y="2819400"/>
            <a:ext cx="5029200" cy="2854820"/>
          </a:xfrm>
          <a:prstGeom prst="rect">
            <a:avLst/>
          </a:prstGeom>
        </p:spPr>
      </p:pic>
      <p:pic>
        <p:nvPicPr>
          <p:cNvPr id="7" name="Picture 6" descr="P2150029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43400" y="4343400"/>
            <a:ext cx="2186773" cy="1656272"/>
          </a:xfrm>
          <a:prstGeom prst="rect">
            <a:avLst/>
          </a:prstGeom>
        </p:spPr>
      </p:pic>
      <p:pic>
        <p:nvPicPr>
          <p:cNvPr id="8" name="Picture 7" descr="P2150026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28600" y="2133600"/>
            <a:ext cx="2068542" cy="1570007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066800" y="4495800"/>
            <a:ext cx="1295400" cy="10668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9" idx="6"/>
          </p:cNvCxnSpPr>
          <p:nvPr/>
        </p:nvCxnSpPr>
        <p:spPr>
          <a:xfrm>
            <a:off x="2362200" y="5029200"/>
            <a:ext cx="2514600" cy="22859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133600" y="3581400"/>
            <a:ext cx="1295400" cy="10668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2" idx="1"/>
          </p:cNvCxnSpPr>
          <p:nvPr/>
        </p:nvCxnSpPr>
        <p:spPr>
          <a:xfrm rot="16200000" flipV="1">
            <a:off x="1540740" y="2955061"/>
            <a:ext cx="613429" cy="95170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52400" y="5638800"/>
            <a:ext cx="2582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Bus bar </a:t>
            </a:r>
            <a:r>
              <a:rPr lang="fr-FR" dirty="0" err="1" smtClean="0"/>
              <a:t>routing</a:t>
            </a:r>
            <a:r>
              <a:rPr lang="fr-FR" dirty="0" smtClean="0"/>
              <a:t> in the SSS 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risk </a:t>
            </a:r>
            <a:r>
              <a:rPr lang="en-US" dirty="0" smtClean="0"/>
              <a:t>analysis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sz="2700" dirty="0" smtClean="0"/>
              <a:t>Design phase: the check list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181600"/>
          </a:xfrm>
        </p:spPr>
        <p:txBody>
          <a:bodyPr>
            <a:noAutofit/>
          </a:bodyPr>
          <a:lstStyle/>
          <a:p>
            <a:pPr lvl="1"/>
            <a:r>
              <a:rPr lang="en-US" sz="1400" dirty="0" smtClean="0"/>
              <a:t>Check the DESIGN CONSISTENCY </a:t>
            </a:r>
          </a:p>
          <a:p>
            <a:pPr lvl="2"/>
            <a:r>
              <a:rPr lang="en-US" sz="1200" dirty="0" smtClean="0"/>
              <a:t>construction </a:t>
            </a:r>
            <a:r>
              <a:rPr lang="en-US" sz="1200" dirty="0"/>
              <a:t>process compromising the quality of the circuit (continuity </a:t>
            </a:r>
            <a:r>
              <a:rPr lang="en-US" sz="1200" dirty="0" smtClean="0"/>
              <a:t>resistive or supra, quality of insulation in the long term)</a:t>
            </a:r>
            <a:endParaRPr lang="en-US" sz="1200" dirty="0"/>
          </a:p>
          <a:p>
            <a:pPr lvl="2"/>
            <a:r>
              <a:rPr lang="en-US" sz="1200" dirty="0"/>
              <a:t>i.e. quality of the electric joint in the classical interconnection</a:t>
            </a:r>
          </a:p>
          <a:p>
            <a:pPr lvl="2"/>
            <a:r>
              <a:rPr lang="en-US" sz="1200" dirty="0"/>
              <a:t>i.e. quality of the contact in the splice of the SSS </a:t>
            </a:r>
            <a:r>
              <a:rPr lang="en-US" sz="1200" dirty="0" err="1"/>
              <a:t>quadrupoles</a:t>
            </a:r>
            <a:r>
              <a:rPr lang="en-US" sz="1200" dirty="0"/>
              <a:t> (examples and </a:t>
            </a:r>
            <a:r>
              <a:rPr lang="en-US" sz="1200" dirty="0" err="1"/>
              <a:t>pics</a:t>
            </a:r>
            <a:r>
              <a:rPr lang="en-US" sz="1200" dirty="0"/>
              <a:t> available by tomorrow)</a:t>
            </a:r>
            <a:endParaRPr lang="en-GB" sz="1200" dirty="0"/>
          </a:p>
          <a:p>
            <a:pPr lvl="1"/>
            <a:r>
              <a:rPr lang="en-US" sz="1400" dirty="0" smtClean="0"/>
              <a:t>Avoid COMPLEX ROUTING</a:t>
            </a:r>
          </a:p>
          <a:p>
            <a:pPr lvl="2"/>
            <a:r>
              <a:rPr lang="en-US" sz="1200" dirty="0" err="1"/>
              <a:t>busbar</a:t>
            </a:r>
            <a:r>
              <a:rPr lang="en-US" sz="1200" dirty="0"/>
              <a:t> partially filled in </a:t>
            </a:r>
            <a:r>
              <a:rPr lang="en-US" sz="1200" dirty="0" err="1"/>
              <a:t>SnAg</a:t>
            </a:r>
            <a:r>
              <a:rPr lang="en-US" sz="1200" dirty="0"/>
              <a:t>, continuity of the resistive </a:t>
            </a:r>
            <a:r>
              <a:rPr lang="en-US" sz="1200" dirty="0" smtClean="0"/>
              <a:t>circuit</a:t>
            </a:r>
            <a:endParaRPr lang="en-US" sz="1200" dirty="0"/>
          </a:p>
          <a:p>
            <a:pPr lvl="2"/>
            <a:r>
              <a:rPr lang="en-US" sz="1200" dirty="0"/>
              <a:t>i.e. see coil connections in the SSS </a:t>
            </a:r>
            <a:r>
              <a:rPr lang="en-US" sz="1200" dirty="0" err="1"/>
              <a:t>quadrupole</a:t>
            </a:r>
            <a:r>
              <a:rPr lang="en-US" sz="1200" dirty="0"/>
              <a:t> magnets, some parts manually filled badly compromising the soldering process (</a:t>
            </a:r>
            <a:r>
              <a:rPr lang="en-US" sz="1200" dirty="0" err="1"/>
              <a:t>pics</a:t>
            </a:r>
            <a:r>
              <a:rPr lang="en-US" sz="1200" dirty="0"/>
              <a:t> available by tomorrow). </a:t>
            </a:r>
            <a:endParaRPr lang="en-GB" sz="1200" dirty="0"/>
          </a:p>
          <a:p>
            <a:pPr lvl="1"/>
            <a:r>
              <a:rPr lang="en-US" sz="1400" dirty="0" smtClean="0"/>
              <a:t>Polyimide exposed to friction (insulation concerns) </a:t>
            </a:r>
            <a:endParaRPr lang="en-GB" sz="1400" dirty="0" smtClean="0"/>
          </a:p>
          <a:p>
            <a:pPr lvl="1"/>
            <a:r>
              <a:rPr lang="en-US" sz="1400" dirty="0" err="1" smtClean="0"/>
              <a:t>Busbars</a:t>
            </a:r>
            <a:r>
              <a:rPr lang="en-US" sz="1400" dirty="0" smtClean="0"/>
              <a:t> locally positioned with INADEQUATE COMPONENTS </a:t>
            </a:r>
          </a:p>
          <a:p>
            <a:pPr lvl="2"/>
            <a:r>
              <a:rPr lang="en-US" sz="1200" dirty="0"/>
              <a:t>Shape and material (sharp angles, G11, examples)</a:t>
            </a:r>
            <a:endParaRPr lang="en-GB" sz="1200" dirty="0"/>
          </a:p>
          <a:p>
            <a:pPr lvl="2"/>
            <a:r>
              <a:rPr lang="en-US" sz="1200" dirty="0"/>
              <a:t>Assembly (examples)</a:t>
            </a:r>
            <a:endParaRPr lang="en-GB" sz="1200" dirty="0"/>
          </a:p>
          <a:p>
            <a:pPr lvl="1"/>
            <a:r>
              <a:rPr lang="en-GB" sz="1400" dirty="0" smtClean="0"/>
              <a:t>Standard components to be improved (spider, supports in the pipe M1+3 and M2).</a:t>
            </a:r>
          </a:p>
          <a:p>
            <a:pPr lvl="1"/>
            <a:r>
              <a:rPr lang="en-GB" sz="1400" dirty="0" smtClean="0"/>
              <a:t>Adequate dimensioning and positioning of the components to compensate the Lorentz forces (mainly M1+3). </a:t>
            </a:r>
            <a:endParaRPr lang="en-GB" sz="1200" dirty="0" smtClean="0"/>
          </a:p>
          <a:p>
            <a:pPr lvl="1"/>
            <a:r>
              <a:rPr lang="en-US" sz="1400" dirty="0" smtClean="0"/>
              <a:t>Electromagnetic field interactions: </a:t>
            </a:r>
            <a:r>
              <a:rPr lang="en-US" sz="1400" dirty="0" err="1" smtClean="0"/>
              <a:t>busbars</a:t>
            </a:r>
            <a:r>
              <a:rPr lang="en-US" sz="1400" dirty="0" smtClean="0"/>
              <a:t> in the vicinity of the vacuum pipe (calculation required to estimate the influence on the beam).</a:t>
            </a:r>
            <a:endParaRPr lang="en-GB" sz="1400" dirty="0" smtClean="0"/>
          </a:p>
          <a:p>
            <a:pPr lvl="1"/>
            <a:r>
              <a:rPr lang="fr-FR" sz="1400" dirty="0" err="1"/>
              <a:t>B</a:t>
            </a:r>
            <a:r>
              <a:rPr lang="fr-FR" sz="1400" dirty="0" err="1" smtClean="0"/>
              <a:t>usbar</a:t>
            </a:r>
            <a:r>
              <a:rPr lang="fr-FR" sz="1400" dirty="0" smtClean="0"/>
              <a:t> </a:t>
            </a:r>
            <a:r>
              <a:rPr lang="fr-FR" sz="1400" dirty="0" err="1" smtClean="0"/>
              <a:t>movements</a:t>
            </a:r>
            <a:r>
              <a:rPr lang="fr-FR" sz="1400" dirty="0" smtClean="0"/>
              <a:t> (single bar) vs. the </a:t>
            </a:r>
            <a:r>
              <a:rPr lang="fr-FR" sz="1400" dirty="0" err="1" smtClean="0"/>
              <a:t>cryobypass</a:t>
            </a:r>
            <a:r>
              <a:rPr lang="fr-FR" sz="1400" dirty="0" smtClean="0"/>
              <a:t> structure </a:t>
            </a:r>
            <a:endParaRPr lang="en-GB" sz="1400" dirty="0" smtClean="0"/>
          </a:p>
          <a:p>
            <a:pPr lvl="2"/>
            <a:r>
              <a:rPr lang="fr-FR" sz="1200" dirty="0" err="1"/>
              <a:t>assembly</a:t>
            </a:r>
            <a:r>
              <a:rPr lang="fr-FR" sz="1200" dirty="0"/>
              <a:t> phase (compression, extension, possible </a:t>
            </a:r>
            <a:r>
              <a:rPr lang="fr-FR" sz="1200" dirty="0" err="1"/>
              <a:t>conflicts</a:t>
            </a:r>
            <a:r>
              <a:rPr lang="fr-FR" sz="1200" dirty="0"/>
              <a:t>)</a:t>
            </a:r>
            <a:endParaRPr lang="en-GB" sz="1200" dirty="0"/>
          </a:p>
          <a:p>
            <a:pPr lvl="2"/>
            <a:r>
              <a:rPr lang="fr-FR" sz="1200" dirty="0"/>
              <a:t>thermal and </a:t>
            </a:r>
            <a:r>
              <a:rPr lang="fr-FR" sz="1200" dirty="0" err="1"/>
              <a:t>magnetic</a:t>
            </a:r>
            <a:r>
              <a:rPr lang="fr-FR" sz="1200" dirty="0"/>
              <a:t> cycles</a:t>
            </a:r>
            <a:endParaRPr lang="en-GB" sz="1200" dirty="0"/>
          </a:p>
          <a:p>
            <a:pPr lvl="1"/>
            <a:r>
              <a:rPr lang="fr-FR" sz="1400" dirty="0" smtClean="0"/>
              <a:t>Relative </a:t>
            </a:r>
            <a:r>
              <a:rPr lang="fr-FR" sz="1400" dirty="0" err="1" smtClean="0"/>
              <a:t>movements</a:t>
            </a:r>
            <a:r>
              <a:rPr lang="fr-FR" sz="1400" dirty="0" smtClean="0"/>
              <a:t> </a:t>
            </a:r>
            <a:r>
              <a:rPr lang="fr-FR" sz="1400" dirty="0" err="1" smtClean="0"/>
              <a:t>between</a:t>
            </a:r>
            <a:r>
              <a:rPr lang="fr-FR" sz="1400" dirty="0" smtClean="0"/>
              <a:t> </a:t>
            </a:r>
            <a:r>
              <a:rPr lang="fr-FR" sz="1400" dirty="0" err="1" smtClean="0"/>
              <a:t>busbars</a:t>
            </a:r>
            <a:r>
              <a:rPr lang="fr-FR" sz="1400" dirty="0" smtClean="0"/>
              <a:t> </a:t>
            </a:r>
            <a:endParaRPr lang="en-GB" sz="1400" dirty="0" smtClean="0"/>
          </a:p>
          <a:p>
            <a:endParaRPr lang="fr-FR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6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ern.ch\dfs\Users\p\pmingine\Public\Collimateur\busbar\3D view\3D view 10 busbar 24_05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81200" y="-1066800"/>
            <a:ext cx="12192000" cy="7924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8382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New design </a:t>
            </a:r>
            <a:r>
              <a:rPr lang="en-US" dirty="0" smtClean="0"/>
              <a:t>of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fixtures to manage </a:t>
            </a:r>
            <a:r>
              <a:rPr lang="en-US" dirty="0"/>
              <a:t>the Lorenz </a:t>
            </a:r>
            <a:r>
              <a:rPr lang="en-US" dirty="0" smtClean="0"/>
              <a:t>forces </a:t>
            </a:r>
            <a:r>
              <a:rPr lang="en-US" dirty="0"/>
              <a:t>reduce the relative movement </a:t>
            </a:r>
            <a:r>
              <a:rPr lang="en-US" dirty="0" smtClean="0"/>
              <a:t>and to position </a:t>
            </a:r>
            <a:r>
              <a:rPr lang="en-US" dirty="0"/>
              <a:t>the bars</a:t>
            </a:r>
          </a:p>
        </p:txBody>
      </p:sp>
      <p:sp>
        <p:nvSpPr>
          <p:cNvPr id="6" name="Ellipse 4"/>
          <p:cNvSpPr/>
          <p:nvPr/>
        </p:nvSpPr>
        <p:spPr>
          <a:xfrm>
            <a:off x="3048000" y="3733800"/>
            <a:ext cx="533400" cy="533400"/>
          </a:xfrm>
          <a:prstGeom prst="ellipse">
            <a:avLst/>
          </a:prstGeom>
          <a:solidFill>
            <a:srgbClr val="FFFF00">
              <a:alpha val="56000"/>
            </a:srgbClr>
          </a:solidFill>
          <a:ln w="190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5"/>
          <p:cNvCxnSpPr/>
          <p:nvPr/>
        </p:nvCxnSpPr>
        <p:spPr>
          <a:xfrm>
            <a:off x="762000" y="1905000"/>
            <a:ext cx="1676400" cy="0"/>
          </a:xfrm>
          <a:prstGeom prst="line">
            <a:avLst/>
          </a:prstGeom>
          <a:ln w="190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6"/>
          <p:cNvCxnSpPr>
            <a:endCxn id="6" idx="0"/>
          </p:cNvCxnSpPr>
          <p:nvPr/>
        </p:nvCxnSpPr>
        <p:spPr>
          <a:xfrm rot="16200000" flipH="1">
            <a:off x="1962150" y="2381250"/>
            <a:ext cx="1828800" cy="8763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4"/>
          <p:cNvSpPr/>
          <p:nvPr/>
        </p:nvSpPr>
        <p:spPr>
          <a:xfrm>
            <a:off x="4800600" y="2895600"/>
            <a:ext cx="533400" cy="533400"/>
          </a:xfrm>
          <a:prstGeom prst="ellipse">
            <a:avLst/>
          </a:prstGeom>
          <a:solidFill>
            <a:srgbClr val="FFFF00">
              <a:alpha val="56000"/>
            </a:srgbClr>
          </a:solidFill>
          <a:ln w="190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6"/>
          <p:cNvCxnSpPr/>
          <p:nvPr/>
        </p:nvCxnSpPr>
        <p:spPr>
          <a:xfrm>
            <a:off x="5181600" y="3429000"/>
            <a:ext cx="609600" cy="1295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5"/>
          <p:cNvCxnSpPr/>
          <p:nvPr/>
        </p:nvCxnSpPr>
        <p:spPr>
          <a:xfrm>
            <a:off x="4114800" y="4724400"/>
            <a:ext cx="1676400" cy="0"/>
          </a:xfrm>
          <a:prstGeom prst="line">
            <a:avLst/>
          </a:prstGeom>
          <a:ln w="190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05200" y="4699337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 </a:t>
            </a:r>
            <a:r>
              <a:rPr lang="en-US" dirty="0" smtClean="0"/>
              <a:t>Reuse </a:t>
            </a:r>
            <a:r>
              <a:rPr lang="en-US" dirty="0"/>
              <a:t>of validated designs like central part of the </a:t>
            </a:r>
            <a:r>
              <a:rPr lang="en-US" dirty="0" err="1"/>
              <a:t>busbars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4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p\pmingine\Public\Collimateur\busbar\3D view\3D view 11 busbar 24_05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8800" y="-1143000"/>
            <a:ext cx="12192001" cy="8153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228600"/>
            <a:ext cx="3680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Insulating layer  (PEHD, </a:t>
            </a:r>
            <a:r>
              <a:rPr lang="en-US" sz="2000" dirty="0" err="1" smtClean="0">
                <a:solidFill>
                  <a:srgbClr val="FFFF00"/>
                </a:solidFill>
                <a:latin typeface="Cambria" pitchFamily="18" charset="0"/>
              </a:rPr>
              <a:t>rayton</a:t>
            </a:r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)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behind the Quad </a:t>
            </a:r>
            <a:r>
              <a:rPr lang="en-US" sz="2000" dirty="0" err="1" smtClean="0">
                <a:solidFill>
                  <a:srgbClr val="FFFF00"/>
                </a:solidFill>
                <a:latin typeface="Cambria" pitchFamily="18" charset="0"/>
              </a:rPr>
              <a:t>lyras</a:t>
            </a:r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 </a:t>
            </a:r>
            <a:endParaRPr lang="en-US" sz="2000" dirty="0">
              <a:solidFill>
                <a:srgbClr val="FFFF00"/>
              </a:solidFill>
              <a:latin typeface="Cambria" pitchFamily="18" charset="0"/>
            </a:endParaRPr>
          </a:p>
        </p:txBody>
      </p:sp>
      <p:cxnSp>
        <p:nvCxnSpPr>
          <p:cNvPr id="6" name="Connecteur droit 18"/>
          <p:cNvCxnSpPr/>
          <p:nvPr/>
        </p:nvCxnSpPr>
        <p:spPr>
          <a:xfrm>
            <a:off x="1905000" y="914400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20"/>
          <p:cNvCxnSpPr/>
          <p:nvPr/>
        </p:nvCxnSpPr>
        <p:spPr>
          <a:xfrm>
            <a:off x="3124200" y="914400"/>
            <a:ext cx="1371600" cy="152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-1066800" y="1143000"/>
            <a:ext cx="2997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Spider design </a:t>
            </a:r>
          </a:p>
          <a:p>
            <a:r>
              <a:rPr lang="en-US" sz="2000" dirty="0" smtClean="0">
                <a:solidFill>
                  <a:srgbClr val="FFFF00"/>
                </a:solidFill>
                <a:latin typeface="Cambria" pitchFamily="18" charset="0"/>
              </a:rPr>
              <a:t>to be modified</a:t>
            </a:r>
          </a:p>
        </p:txBody>
      </p:sp>
      <p:sp>
        <p:nvSpPr>
          <p:cNvPr id="12" name="Ellipse 1"/>
          <p:cNvSpPr/>
          <p:nvPr/>
        </p:nvSpPr>
        <p:spPr>
          <a:xfrm>
            <a:off x="1752600" y="1828800"/>
            <a:ext cx="1143000" cy="1066800"/>
          </a:xfrm>
          <a:prstGeom prst="ellipse">
            <a:avLst/>
          </a:prstGeom>
          <a:solidFill>
            <a:srgbClr val="FFFF00">
              <a:alpha val="30196"/>
            </a:srgbClr>
          </a:solidFill>
          <a:ln w="19050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4"/>
          <p:cNvCxnSpPr/>
          <p:nvPr/>
        </p:nvCxnSpPr>
        <p:spPr>
          <a:xfrm>
            <a:off x="-228600" y="1828800"/>
            <a:ext cx="914400" cy="0"/>
          </a:xfrm>
          <a:prstGeom prst="line">
            <a:avLst/>
          </a:prstGeom>
          <a:ln w="190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0"/>
          <p:cNvCxnSpPr>
            <a:endCxn id="12" idx="2"/>
          </p:cNvCxnSpPr>
          <p:nvPr/>
        </p:nvCxnSpPr>
        <p:spPr>
          <a:xfrm>
            <a:off x="685800" y="1828800"/>
            <a:ext cx="10668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38800" y="5638800"/>
            <a:ext cx="3886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pPr algn="r"/>
            <a:r>
              <a:rPr lang="en-US" dirty="0"/>
              <a:t>Insulating </a:t>
            </a:r>
            <a:r>
              <a:rPr lang="en-US" dirty="0" smtClean="0"/>
              <a:t>layer (PEHD ?) inserted  </a:t>
            </a:r>
            <a:endParaRPr lang="en-US" dirty="0"/>
          </a:p>
          <a:p>
            <a:pPr algn="r"/>
            <a:r>
              <a:rPr lang="en-US" dirty="0"/>
              <a:t>between Dip and Quad </a:t>
            </a:r>
            <a:r>
              <a:rPr lang="en-US" dirty="0" err="1"/>
              <a:t>lyras</a:t>
            </a:r>
            <a:r>
              <a:rPr lang="en-US" dirty="0"/>
              <a:t> </a:t>
            </a:r>
          </a:p>
        </p:txBody>
      </p:sp>
      <p:cxnSp>
        <p:nvCxnSpPr>
          <p:cNvPr id="18" name="Connecteur droit avec flèche 38"/>
          <p:cNvCxnSpPr/>
          <p:nvPr/>
        </p:nvCxnSpPr>
        <p:spPr>
          <a:xfrm rot="10800000">
            <a:off x="6400800" y="4876800"/>
            <a:ext cx="1371600" cy="7620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8"/>
          <p:cNvCxnSpPr/>
          <p:nvPr/>
        </p:nvCxnSpPr>
        <p:spPr>
          <a:xfrm>
            <a:off x="7772400" y="5638800"/>
            <a:ext cx="16764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381000" y="4876800"/>
            <a:ext cx="4419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Insulating </a:t>
            </a:r>
            <a:r>
              <a:rPr lang="en-US" dirty="0" smtClean="0"/>
              <a:t>protection </a:t>
            </a:r>
          </a:p>
          <a:p>
            <a:r>
              <a:rPr lang="en-US" dirty="0" smtClean="0"/>
              <a:t>(with smooth </a:t>
            </a:r>
            <a:r>
              <a:rPr lang="en-US" dirty="0"/>
              <a:t>profiles)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M1+3 and M2</a:t>
            </a:r>
          </a:p>
        </p:txBody>
      </p:sp>
      <p:cxnSp>
        <p:nvCxnSpPr>
          <p:cNvPr id="24" name="Connecteur droit 31"/>
          <p:cNvCxnSpPr/>
          <p:nvPr/>
        </p:nvCxnSpPr>
        <p:spPr>
          <a:xfrm>
            <a:off x="838200" y="4953000"/>
            <a:ext cx="12192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32"/>
          <p:cNvCxnSpPr/>
          <p:nvPr/>
        </p:nvCxnSpPr>
        <p:spPr>
          <a:xfrm flipV="1">
            <a:off x="2057400" y="4114800"/>
            <a:ext cx="2362200" cy="8237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887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ern.ch\dfs\Users\p\pmingine\Public\Collimateur\busbar\3D view\3D view 7 busbar 24_05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990599"/>
            <a:ext cx="12192000" cy="7848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8800" y="5867400"/>
            <a:ext cx="416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/>
              <a:t>Magnetic </a:t>
            </a:r>
            <a:r>
              <a:rPr lang="en-US" dirty="0" smtClean="0"/>
              <a:t>shielding</a:t>
            </a:r>
          </a:p>
          <a:p>
            <a:r>
              <a:rPr lang="en-US" dirty="0" smtClean="0"/>
              <a:t>around </a:t>
            </a:r>
            <a:r>
              <a:rPr lang="en-US" dirty="0"/>
              <a:t>the </a:t>
            </a:r>
            <a:r>
              <a:rPr lang="en-US" dirty="0" smtClean="0"/>
              <a:t>beam pipe</a:t>
            </a:r>
            <a:endParaRPr lang="en-US" dirty="0"/>
          </a:p>
        </p:txBody>
      </p:sp>
      <p:cxnSp>
        <p:nvCxnSpPr>
          <p:cNvPr id="6" name="Connecteur droit 23"/>
          <p:cNvCxnSpPr/>
          <p:nvPr/>
        </p:nvCxnSpPr>
        <p:spPr>
          <a:xfrm>
            <a:off x="5638800" y="6553200"/>
            <a:ext cx="13716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24"/>
          <p:cNvCxnSpPr/>
          <p:nvPr/>
        </p:nvCxnSpPr>
        <p:spPr>
          <a:xfrm rot="16200000" flipV="1">
            <a:off x="3314700" y="4229100"/>
            <a:ext cx="4038600" cy="6096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27"/>
          <p:cNvCxnSpPr/>
          <p:nvPr/>
        </p:nvCxnSpPr>
        <p:spPr>
          <a:xfrm rot="16200000" flipV="1">
            <a:off x="3467100" y="4381500"/>
            <a:ext cx="3048000" cy="12954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267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p\pmingine\Public\Collimateur\busbar\3D view\3D view 17 busbar 24_05_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914400"/>
            <a:ext cx="12192001" cy="762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152400" y="1295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Analysis of the busbar maximum movement (assembly phase and thermal)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95600" y="2057400"/>
            <a:ext cx="2133600" cy="1219200"/>
          </a:xfrm>
          <a:prstGeom prst="straightConnector1">
            <a:avLst/>
          </a:prstGeom>
          <a:ln w="19050" cmpd="sng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18"/>
          <p:cNvCxnSpPr/>
          <p:nvPr/>
        </p:nvCxnSpPr>
        <p:spPr>
          <a:xfrm>
            <a:off x="1143000" y="2057400"/>
            <a:ext cx="16764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71600" y="3048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rgbClr val="FFFF00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Electrical insulation box separating M1 and M3 </a:t>
            </a:r>
            <a:r>
              <a:rPr lang="en-US" dirty="0" err="1" smtClean="0"/>
              <a:t>busbars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191000" y="1066800"/>
            <a:ext cx="2362200" cy="1219200"/>
          </a:xfrm>
          <a:prstGeom prst="straightConnector1">
            <a:avLst/>
          </a:prstGeom>
          <a:ln w="19050" cmpd="sng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18"/>
          <p:cNvCxnSpPr/>
          <p:nvPr/>
        </p:nvCxnSpPr>
        <p:spPr>
          <a:xfrm>
            <a:off x="2819400" y="1066800"/>
            <a:ext cx="1362075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Siemko - Electrical circuit modification</a:t>
            </a:r>
            <a:endParaRPr lang="en-US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Review of the cryogenic by-pass – 26/05/2011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5F3D4-6635-442B-A891-E74FDDCCB55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14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815</TotalTime>
  <Words>1750</Words>
  <Application>Microsoft Macintosh PowerPoint</Application>
  <PresentationFormat>On-screen Show (4:3)</PresentationFormat>
  <Paragraphs>197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Essential</vt:lpstr>
      <vt:lpstr>Review of the cryogenic by-pass for the LHC DS collimators  Electrical circuit modification, including operational considerations</vt:lpstr>
      <vt:lpstr>General electrical considerations</vt:lpstr>
      <vt:lpstr>risk analysis during the Design phase  </vt:lpstr>
      <vt:lpstr>Lessons learnt were taken into account Few examples (many others available)</vt:lpstr>
      <vt:lpstr>risk analysis  Design phase: the check list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Protection issue: Electro-magnetic coupling between bus-bars</vt:lpstr>
      <vt:lpstr>Protection issue: Electro-magnetic coupling between bus-bars</vt:lpstr>
      <vt:lpstr>Protection issue: Electro-magnetic coupling between bus-bars</vt:lpstr>
      <vt:lpstr>Protection issue: Revised protection scheme</vt:lpstr>
      <vt:lpstr>Protection issue: Revised protection scheme</vt:lpstr>
      <vt:lpstr>Field errors: possible impact on operaions</vt:lpstr>
      <vt:lpstr>Field errors: possible impact on operaions</vt:lpstr>
      <vt:lpstr>Other operational considerations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Routage indirect version 2</dc:title>
  <dc:creator>pmingine</dc:creator>
  <cp:lastModifiedBy>Andrzej Siemko</cp:lastModifiedBy>
  <cp:revision>58</cp:revision>
  <dcterms:created xsi:type="dcterms:W3CDTF">2010-12-03T17:27:53Z</dcterms:created>
  <dcterms:modified xsi:type="dcterms:W3CDTF">2011-05-26T00:48:52Z</dcterms:modified>
</cp:coreProperties>
</file>