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7"/>
  </p:notesMasterIdLst>
  <p:sldIdLst>
    <p:sldId id="938" r:id="rId5"/>
    <p:sldId id="939" r:id="rId6"/>
    <p:sldId id="937" r:id="rId7"/>
    <p:sldId id="940" r:id="rId8"/>
    <p:sldId id="948" r:id="rId9"/>
    <p:sldId id="949" r:id="rId10"/>
    <p:sldId id="942" r:id="rId11"/>
    <p:sldId id="943" r:id="rId12"/>
    <p:sldId id="950" r:id="rId13"/>
    <p:sldId id="951" r:id="rId14"/>
    <p:sldId id="944" r:id="rId15"/>
    <p:sldId id="941" r:id="rId1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E18"/>
    <a:srgbClr val="0016A0"/>
    <a:srgbClr val="8E04FF"/>
    <a:srgbClr val="006DD0"/>
    <a:srgbClr val="67B4FE"/>
    <a:srgbClr val="6647AD"/>
    <a:srgbClr val="676ECB"/>
    <a:srgbClr val="6695E8"/>
    <a:srgbClr val="4303C2"/>
    <a:srgbClr val="00A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552"/>
    <p:restoredTop sz="97156" autoAdjust="0"/>
  </p:normalViewPr>
  <p:slideViewPr>
    <p:cSldViewPr snapToGrid="0" snapToObjects="1">
      <p:cViewPr varScale="1">
        <p:scale>
          <a:sx n="86" d="100"/>
          <a:sy n="86" d="100"/>
        </p:scale>
        <p:origin x="773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6/21/2023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196549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A76A2B72-61D3-4DD5-8514-A6095F7E9C14}" type="datetime1">
              <a:rPr lang="en-US" smtClean="0"/>
              <a:pPr/>
              <a:t>6/21/2023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74542023-2AFA-43C8-AEC4-A3156F77A3DB}" type="datetime1">
              <a:rPr lang="en-US" smtClean="0"/>
              <a:pPr/>
              <a:t>6/21/2023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2707D55-AE5C-4A54-B913-632126E8553C}" type="datetime1">
              <a:rPr lang="en-US" smtClean="0"/>
              <a:pPr/>
              <a:t>6/21/2023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6/21/2023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9FFC1-2A8B-4A54-B80A-74226F7668EB}" type="datetime1">
              <a:rPr lang="en-US" smtClean="0"/>
              <a:t>6/21/2023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6/21/2023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E98F79E-FBDA-48F7-81CB-C46BD64DE615}" type="datetime1">
              <a:rPr lang="en-US" smtClean="0"/>
              <a:pPr/>
              <a:t>6/21/2023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780685" y="6375399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Design of a common coil magnet using existing RMC coils (III)</a:t>
            </a:r>
            <a:endParaRPr lang="it-IT" sz="40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1B0BA6-0158-EA10-1539-7FF469BC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2"/>
            <a:ext cx="8229600" cy="4670196"/>
          </a:xfrm>
        </p:spPr>
        <p:txBody>
          <a:bodyPr/>
          <a:lstStyle/>
          <a:p>
            <a:r>
              <a:rPr lang="it-IT" dirty="0"/>
              <a:t>Study of previous experiences: visit to BNL and LBNL.</a:t>
            </a:r>
          </a:p>
          <a:p>
            <a:r>
              <a:rPr lang="it-IT" dirty="0"/>
              <a:t>First mechanical calculations:</a:t>
            </a:r>
          </a:p>
          <a:p>
            <a:pPr lvl="1"/>
            <a:r>
              <a:rPr lang="it-IT" dirty="0"/>
              <a:t>Conceptual analysis: preload, type of support structure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707D55-AE5C-4A54-B913-632126E8553C}" type="datetime1">
              <a:rPr lang="en-US" smtClean="0"/>
              <a:t>6/21/2023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538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Design of a CIEMAT FCC-</a:t>
            </a:r>
            <a:r>
              <a:rPr lang="en-US" sz="4000" dirty="0" err="1"/>
              <a:t>hh</a:t>
            </a:r>
            <a:r>
              <a:rPr lang="en-US" sz="4000" dirty="0"/>
              <a:t> short dipole model magnet</a:t>
            </a:r>
            <a:endParaRPr lang="it-IT" sz="40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1B0BA6-0158-EA10-1539-7FF469BC4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Two strands are available for the model magnet fabrication: MQXF and ERMC-1.</a:t>
            </a:r>
          </a:p>
          <a:p>
            <a:r>
              <a:rPr lang="it-IT" dirty="0"/>
              <a:t>Electromagnetic calculations of a common coil magnet providing 14 T in the aperture are ongoing (restrained optimization because of available strands).</a:t>
            </a:r>
          </a:p>
          <a:p>
            <a:r>
              <a:rPr lang="it-IT" dirty="0"/>
              <a:t>The first objective is to evaluate the Lorentz forces.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707D55-AE5C-4A54-B913-632126E8553C}" type="datetime1">
              <a:rPr lang="en-US" smtClean="0"/>
              <a:t>6/21/2023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135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E90F9-FEE7-4347-966F-0F2F5D86D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it-IT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73EC6E-D846-2C4A-7DD1-191AB830C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The new laboratory building is finished. Procurement of equipment is ongoing.</a:t>
            </a:r>
          </a:p>
          <a:p>
            <a:r>
              <a:rPr lang="it-IT" dirty="0"/>
              <a:t>Design of a common coil model magnet using existing RMC coils is progressing.</a:t>
            </a:r>
          </a:p>
          <a:p>
            <a:r>
              <a:rPr lang="it-IT" dirty="0"/>
              <a:t>Electromagnetic calculations of a 14 T common coil magnet have just started.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10B9F-DE10-4B70-88D0-8DB0FE8583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707D55-AE5C-4A54-B913-632126E8553C}" type="datetime1">
              <a:rPr lang="en-US" smtClean="0"/>
              <a:t>6/21/2023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4E3323-E7D9-4C3B-98C8-62719118D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2727C-CE34-4229-9DFD-F27DFCE86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61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139" y="1333144"/>
            <a:ext cx="8219661" cy="3161944"/>
          </a:xfrm>
        </p:spPr>
        <p:txBody>
          <a:bodyPr>
            <a:normAutofit/>
          </a:bodyPr>
          <a:lstStyle/>
          <a:p>
            <a:pPr algn="ctr"/>
            <a:r>
              <a:rPr lang="es-ES" dirty="0" err="1"/>
              <a:t>Overview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High Field </a:t>
            </a:r>
            <a:r>
              <a:rPr lang="es-ES" dirty="0" err="1"/>
              <a:t>Magnet</a:t>
            </a:r>
            <a:r>
              <a:rPr lang="es-ES" dirty="0"/>
              <a:t> </a:t>
            </a:r>
            <a:r>
              <a:rPr lang="es-ES" dirty="0" err="1"/>
              <a:t>program</a:t>
            </a:r>
            <a:r>
              <a:rPr lang="es-ES" dirty="0"/>
              <a:t> at CIEMAT</a:t>
            </a:r>
            <a:br>
              <a:rPr lang="en-GB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June 21</a:t>
            </a:r>
            <a:r>
              <a:rPr lang="en-US" baseline="30000" dirty="0"/>
              <a:t>st</a:t>
            </a:r>
            <a:r>
              <a:rPr lang="en-US" dirty="0"/>
              <a:t>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Joint meeting CIEMAT-PSI-BNL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1312985" y="4641955"/>
            <a:ext cx="4857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J. García-Matos, C. Martins, F. Toral, CIEMAT</a:t>
            </a:r>
          </a:p>
          <a:p>
            <a:r>
              <a:rPr lang="es-ES" dirty="0"/>
              <a:t>J. C. Pérez, CERN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74AB4-04DD-473B-9994-D1DD56692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  <a:p>
            <a:r>
              <a:rPr lang="en-GB" dirty="0"/>
              <a:t>High field magnet program at CIEMAT</a:t>
            </a:r>
          </a:p>
          <a:p>
            <a:r>
              <a:rPr lang="en-GB" dirty="0"/>
              <a:t>Ongoing activities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2584A-EB2D-4512-BE20-441DE516E2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5F780-F38D-42C7-9498-B59906D333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968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>
            <a:extLst>
              <a:ext uri="{FF2B5EF4-FFF2-40B4-BE49-F238E27FC236}">
                <a16:creationId xmlns:a16="http://schemas.microsoft.com/office/drawing/2014/main" id="{D0279BBB-D55E-49BE-9B15-7204136DBEB8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068" y="2982547"/>
            <a:ext cx="2823355" cy="3123572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986"/>
            <a:ext cx="8226854" cy="940443"/>
          </a:xfrm>
        </p:spPr>
        <p:txBody>
          <a:bodyPr/>
          <a:lstStyle/>
          <a:p>
            <a:r>
              <a:rPr lang="en-US" dirty="0"/>
              <a:t>Background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707D55-AE5C-4A54-B913-632126E8553C}" type="datetime1">
              <a:rPr lang="en-US" smtClean="0"/>
              <a:t>6/21/2023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3ADFFFBA-C36E-477C-95FD-3E834CA0C730}"/>
              </a:ext>
            </a:extLst>
          </p:cNvPr>
          <p:cNvSpPr txBox="1">
            <a:spLocks/>
          </p:cNvSpPr>
          <p:nvPr/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4FC87E7-1E24-4A4E-818C-08CF356BBE51}"/>
              </a:ext>
            </a:extLst>
          </p:cNvPr>
          <p:cNvSpPr txBox="1"/>
          <p:nvPr/>
        </p:nvSpPr>
        <p:spPr>
          <a:xfrm>
            <a:off x="395536" y="587727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EuroCirCol</a:t>
            </a:r>
            <a:r>
              <a:rPr lang="es-ES" dirty="0"/>
              <a:t> </a:t>
            </a:r>
            <a:r>
              <a:rPr lang="es-ES" dirty="0" err="1"/>
              <a:t>layout</a:t>
            </a:r>
            <a:r>
              <a:rPr lang="es-ES" dirty="0"/>
              <a:t> for 16 T </a:t>
            </a:r>
            <a:r>
              <a:rPr lang="es-ES" dirty="0" err="1"/>
              <a:t>common</a:t>
            </a:r>
            <a:r>
              <a:rPr lang="es-ES" dirty="0"/>
              <a:t> </a:t>
            </a:r>
            <a:r>
              <a:rPr lang="es-ES" dirty="0" err="1"/>
              <a:t>coil</a:t>
            </a:r>
            <a:r>
              <a:rPr lang="es-ES" dirty="0"/>
              <a:t> </a:t>
            </a:r>
            <a:r>
              <a:rPr lang="es-ES" dirty="0" err="1"/>
              <a:t>magnet</a:t>
            </a:r>
            <a:endParaRPr lang="es-ES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89C58B5B-FAC3-498E-8886-1B170C524B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607" y="967982"/>
            <a:ext cx="5051436" cy="3285263"/>
          </a:xfrm>
          <a:prstGeom prst="rect">
            <a:avLst/>
          </a:prstGeom>
        </p:spPr>
      </p:pic>
      <p:pic>
        <p:nvPicPr>
          <p:cNvPr id="15" name="Imagen 14" descr="E:\Documentos_E\FCC\Bfield_16T_CC_v1h2_helhc650_pre1.png">
            <a:extLst>
              <a:ext uri="{FF2B5EF4-FFF2-40B4-BE49-F238E27FC236}">
                <a16:creationId xmlns:a16="http://schemas.microsoft.com/office/drawing/2014/main" id="{701C7046-2C09-490C-A20F-6D3E3E392C84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962" y="463318"/>
            <a:ext cx="3311837" cy="2738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E124B41-86B1-489F-9C54-2F6921254F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6" y="4095559"/>
            <a:ext cx="5021572" cy="1794459"/>
          </a:xfrm>
          <a:prstGeom prst="rect">
            <a:avLst/>
          </a:prstGeom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E844D19F-727C-49D5-80C3-4414E604FAFD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835" y="3512355"/>
            <a:ext cx="1388745" cy="1149985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702993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 field magnet program at CIEMAT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707D55-AE5C-4A54-B913-632126E8553C}" type="datetime1">
              <a:rPr lang="en-US" smtClean="0"/>
              <a:t>6/21/2023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539993" y="1124744"/>
            <a:ext cx="8064455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Initial constraints for the research on high field magnets at CIEMAT: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Some delay to start the activity due to the workload driven by MCBXF magnets.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new laboratory will not be fully operational till Spring 2024.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Previous work was focused on common coil layout.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Our proposal is based on the following steps: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Model magnet using RMC coils in common coil configuration.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Revisit the existing design of 16T common coil dipole magnet.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Research on fabrication techniques: react-and-wind coils.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Prototype of a high field magnet in common coil configuration.</a:t>
            </a: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+mj-lt"/>
              <a:buAutoNum type="arabicPeriod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8001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+mj-lt"/>
              <a:buAutoNum type="arabicPeriod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4FC55634-8FE7-4C12-9440-390C3EC478AC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93" y="3997959"/>
            <a:ext cx="8064455" cy="20654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5693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laboratory at CIEMAT (I) </a:t>
            </a:r>
            <a:endParaRPr lang="it-IT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1B0BA6-0158-EA10-1539-7FF469BC4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The building has been finished.</a:t>
            </a:r>
          </a:p>
          <a:p>
            <a:r>
              <a:rPr lang="it-IT" dirty="0"/>
              <a:t>A new crane is necessary for the hall devoted to magnet assembly.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707D55-AE5C-4A54-B913-632126E8553C}" type="datetime1">
              <a:rPr lang="en-US" smtClean="0"/>
              <a:t>6/21/2023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4D380C4-A807-4902-8576-54564CCC219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59" y="3055910"/>
            <a:ext cx="3826276" cy="171432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151E1A91-EDFA-4442-AD93-92DAC308073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634" y="3874191"/>
            <a:ext cx="5024761" cy="225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191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laboratory at CIEMAT (II) </a:t>
            </a:r>
            <a:endParaRPr lang="it-IT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1B0BA6-0158-EA10-1539-7FF469BC4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Procurement of large equipment is starting: reaction furnace, press.</a:t>
            </a:r>
          </a:p>
          <a:p>
            <a:r>
              <a:rPr lang="it-IT" dirty="0"/>
              <a:t>Procurement of the rest of the equipment is more advanced: machines for mechanical workshop, benches, shelves, tooling.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707D55-AE5C-4A54-B913-632126E8553C}" type="datetime1">
              <a:rPr lang="en-US" smtClean="0"/>
              <a:t>6/21/2023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3CE68BF-F0EC-42ED-B365-ADC8CD84974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272" y="3907204"/>
            <a:ext cx="4378048" cy="196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918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Design of a common coil magnet using existing RMC coils (I)</a:t>
            </a:r>
            <a:endParaRPr lang="it-IT" sz="40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1B0BA6-0158-EA10-1539-7FF469BC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2"/>
            <a:ext cx="5199300" cy="4670196"/>
          </a:xfrm>
        </p:spPr>
        <p:txBody>
          <a:bodyPr/>
          <a:lstStyle/>
          <a:p>
            <a:r>
              <a:rPr lang="it-IT" dirty="0"/>
              <a:t>First design yields about 10 T in a 50 mm aperture.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707D55-AE5C-4A54-B913-632126E8553C}" type="datetime1">
              <a:rPr lang="en-US" smtClean="0"/>
              <a:t>6/21/2023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66D32EE-067E-4C30-B134-46BCF77BB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765" y="2353052"/>
            <a:ext cx="4914735" cy="377242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7FFFEFE-55E2-44C2-8EE7-B4CD3CE0C30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4434" y="920457"/>
            <a:ext cx="3069336" cy="527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452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Design of a common coil magnet using existing RMC coils (II)</a:t>
            </a:r>
            <a:endParaRPr lang="it-IT" sz="40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1B0BA6-0158-EA10-1539-7FF469BC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2832"/>
            <a:ext cx="8229600" cy="4670196"/>
          </a:xfrm>
        </p:spPr>
        <p:txBody>
          <a:bodyPr/>
          <a:lstStyle/>
          <a:p>
            <a:r>
              <a:rPr lang="it-IT" dirty="0"/>
              <a:t>Sensitivity analysis is ongoing: </a:t>
            </a:r>
          </a:p>
          <a:p>
            <a:pPr lvl="1"/>
            <a:r>
              <a:rPr lang="it-IT" dirty="0"/>
              <a:t>position of coils vs field aperture</a:t>
            </a:r>
          </a:p>
          <a:p>
            <a:pPr lvl="1"/>
            <a:r>
              <a:rPr lang="it-IT" dirty="0"/>
              <a:t>iron geometry vs Lorentz forces</a:t>
            </a:r>
          </a:p>
          <a:p>
            <a:r>
              <a:rPr lang="it-IT" dirty="0"/>
              <a:t>First calculations on magnet protection.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01B93-50DD-4451-9A2C-41E4D8D70D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707D55-AE5C-4A54-B913-632126E8553C}" type="datetime1">
              <a:rPr lang="en-US" smtClean="0"/>
              <a:t>6/21/2023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09FA7E-6362-46F7-9305-EC27D4312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4AB9FAF-A468-4CFA-84AF-2DAB15597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272" y="3544410"/>
            <a:ext cx="4572918" cy="2448618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A5774FA-7866-402A-AEB4-0B382FB447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026" t="18902" r="36250" b="27198"/>
          <a:stretch/>
        </p:blipFill>
        <p:spPr>
          <a:xfrm>
            <a:off x="6407286" y="3693222"/>
            <a:ext cx="1415417" cy="2150993"/>
          </a:xfrm>
          <a:prstGeom prst="rect">
            <a:avLst/>
          </a:prstGeom>
        </p:spPr>
      </p:pic>
      <p:sp>
        <p:nvSpPr>
          <p:cNvPr id="7" name="Flecha: curvada hacia abajo 6">
            <a:extLst>
              <a:ext uri="{FF2B5EF4-FFF2-40B4-BE49-F238E27FC236}">
                <a16:creationId xmlns:a16="http://schemas.microsoft.com/office/drawing/2014/main" id="{045787A3-B18F-4C1C-9DED-62541B53A958}"/>
              </a:ext>
            </a:extLst>
          </p:cNvPr>
          <p:cNvSpPr/>
          <p:nvPr/>
        </p:nvSpPr>
        <p:spPr>
          <a:xfrm>
            <a:off x="1846555" y="3323873"/>
            <a:ext cx="4651899" cy="617812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0604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9" ma:contentTypeDescription="Create a new document." ma:contentTypeScope="" ma:versionID="1c448f8c160ef6a27deaa23b3da9cdb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3b3876825c329fdc3e849de296cdb56a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  <ds:schemaRef ds:uri="e24f2763-0e71-4812-94ad-3b15b8174d77"/>
    <ds:schemaRef ds:uri="a6163950-ed7b-45ff-a88b-85d0d03db3bc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E9FEF36-01D7-482D-9C42-221685A781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58780</TotalTime>
  <Words>441</Words>
  <Application>Microsoft Office PowerPoint</Application>
  <PresentationFormat>Presentación en pantalla (4:3)</PresentationFormat>
  <Paragraphs>69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HFM(4-3)</vt:lpstr>
      <vt:lpstr>Presentación de PowerPoint</vt:lpstr>
      <vt:lpstr>Overview on High Field Magnet program at CIEMAT </vt:lpstr>
      <vt:lpstr>Table of contents </vt:lpstr>
      <vt:lpstr>Background</vt:lpstr>
      <vt:lpstr>High field magnet program at CIEMAT</vt:lpstr>
      <vt:lpstr>Magnet laboratory at CIEMAT (I) </vt:lpstr>
      <vt:lpstr>Magnet laboratory at CIEMAT (II) </vt:lpstr>
      <vt:lpstr>Design of a common coil magnet using existing RMC coils (I)</vt:lpstr>
      <vt:lpstr>Design of a common coil magnet using existing RMC coils (II)</vt:lpstr>
      <vt:lpstr>Design of a common coil magnet using existing RMC coils (III)</vt:lpstr>
      <vt:lpstr>Design of a CIEMAT FCC-hh short dipole model magnet</vt:lpstr>
      <vt:lpstr>Conclusions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Administrator</cp:lastModifiedBy>
  <cp:revision>874</cp:revision>
  <cp:lastPrinted>2022-04-29T08:24:36Z</cp:lastPrinted>
  <dcterms:created xsi:type="dcterms:W3CDTF">2012-11-30T11:04:26Z</dcterms:created>
  <dcterms:modified xsi:type="dcterms:W3CDTF">2023-06-21T10:12:51Z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</Properties>
</file>