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7"/>
  </p:notesMasterIdLst>
  <p:sldIdLst>
    <p:sldId id="938" r:id="rId5"/>
    <p:sldId id="939" r:id="rId6"/>
    <p:sldId id="937" r:id="rId7"/>
    <p:sldId id="948" r:id="rId8"/>
    <p:sldId id="952" r:id="rId9"/>
    <p:sldId id="954" r:id="rId10"/>
    <p:sldId id="955" r:id="rId11"/>
    <p:sldId id="957" r:id="rId12"/>
    <p:sldId id="959" r:id="rId13"/>
    <p:sldId id="961" r:id="rId14"/>
    <p:sldId id="960" r:id="rId15"/>
    <p:sldId id="956" r:id="rId1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E18"/>
    <a:srgbClr val="0016A0"/>
    <a:srgbClr val="8E04FF"/>
    <a:srgbClr val="006DD0"/>
    <a:srgbClr val="67B4FE"/>
    <a:srgbClr val="6647AD"/>
    <a:srgbClr val="676ECB"/>
    <a:srgbClr val="6695E8"/>
    <a:srgbClr val="4303C2"/>
    <a:srgbClr val="00A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0" autoAdjust="0"/>
    <p:restoredTop sz="97156" autoAdjust="0"/>
  </p:normalViewPr>
  <p:slideViewPr>
    <p:cSldViewPr snapToGrid="0" snapToObjects="1">
      <p:cViewPr varScale="1">
        <p:scale>
          <a:sx n="68" d="100"/>
          <a:sy n="68" d="100"/>
        </p:scale>
        <p:origin x="720" y="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76A2B72-61D3-4DD5-8514-A6095F7E9C14}" type="datetime1">
              <a:rPr lang="en-US" smtClean="0"/>
              <a:pPr/>
              <a:t>10/19/2023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4542023-2AFA-43C8-AEC4-A3156F77A3DB}" type="datetime1">
              <a:rPr lang="en-US" smtClean="0"/>
              <a:pPr/>
              <a:t>10/19/2023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2707D55-AE5C-4A54-B913-632126E8553C}" type="datetime1">
              <a:rPr lang="en-US" smtClean="0"/>
              <a:pPr/>
              <a:t>10/19/2023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10/19/2023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10/19/2023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10/19/2023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10/19/2023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Mechanical design (I)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October 19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48325"/>
            <a:ext cx="10800000" cy="51387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 err="1">
                <a:solidFill>
                  <a:sysClr val="windowText" lastClr="000000"/>
                </a:solidFill>
              </a:rPr>
              <a:t>Aluminium</a:t>
            </a:r>
            <a:r>
              <a:rPr lang="en-US" sz="2000" dirty="0">
                <a:solidFill>
                  <a:sysClr val="windowText" lastClr="000000"/>
                </a:solidFill>
              </a:rPr>
              <a:t> Shell similar to SMC CERN block configuration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</a:rPr>
              <a:t>Outer yoke radius: 250 mm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</a:rPr>
              <a:t>Shell thickness: 29 mm</a:t>
            </a: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marL="57150" indent="0">
              <a:buClr>
                <a:srgbClr val="FB963C"/>
              </a:buClr>
              <a:buNone/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Goal: </a:t>
            </a:r>
            <a:r>
              <a:rPr lang="en-US" sz="2000" dirty="0">
                <a:solidFill>
                  <a:schemeClr val="tx1"/>
                </a:solidFill>
              </a:rPr>
              <a:t>Coil displacement below 1mm </a:t>
            </a:r>
            <a:r>
              <a:rPr lang="en-US" sz="2000" dirty="0">
                <a:solidFill>
                  <a:schemeClr val="accent6"/>
                </a:solidFill>
              </a:rPr>
              <a:t>(after cooling)</a:t>
            </a:r>
          </a:p>
          <a:p>
            <a:pPr marL="57150" indent="0">
              <a:buClr>
                <a:srgbClr val="FB963C"/>
              </a:buClr>
              <a:buNone/>
              <a:defRPr/>
            </a:pPr>
            <a:r>
              <a:rPr lang="en-US" sz="2000" dirty="0">
                <a:solidFill>
                  <a:schemeClr val="accent6"/>
                </a:solidFill>
              </a:rPr>
              <a:t>in order to:</a:t>
            </a:r>
          </a:p>
          <a:p>
            <a:pPr marL="4000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Reduce the possibility of sudden coil movements</a:t>
            </a:r>
          </a:p>
          <a:p>
            <a:pPr marL="4000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Aperture field over 13.7T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B65ABA2-B831-4D79-A248-F450C1CA4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913" y="2194794"/>
            <a:ext cx="4838851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72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Mechanical design (III)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October 19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48325"/>
            <a:ext cx="10800000" cy="51387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 err="1">
                <a:solidFill>
                  <a:sysClr val="windowText" lastClr="000000"/>
                </a:solidFill>
              </a:rPr>
              <a:t>Aluminium</a:t>
            </a:r>
            <a:r>
              <a:rPr lang="en-US" sz="2000" dirty="0">
                <a:solidFill>
                  <a:sysClr val="windowText" lastClr="000000"/>
                </a:solidFill>
              </a:rPr>
              <a:t> Shell inner radius from 250mm to 230mm: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Very similar magnetic field (14T =&gt; 13.98T)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Coil displacement reduced (1,95mm =&gt; 1,72mm)</a:t>
            </a:r>
            <a:endParaRPr lang="en-US" sz="12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C8B788D-EAEF-41D2-98B5-33D3F81698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648" y="3252788"/>
            <a:ext cx="4055541" cy="278489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F795475-A536-4F1C-9F58-024A91C36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189" y="2096907"/>
            <a:ext cx="4012943" cy="88053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5820739-4AE6-44FD-A9C2-6DD56A1C2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6514" y="3244529"/>
            <a:ext cx="3337849" cy="2842506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DB6E7A4C-35A2-4DE7-8F5D-64A616594611}"/>
              </a:ext>
            </a:extLst>
          </p:cNvPr>
          <p:cNvGrpSpPr>
            <a:grpSpLocks noChangeAspect="1"/>
          </p:cNvGrpSpPr>
          <p:nvPr/>
        </p:nvGrpSpPr>
        <p:grpSpPr>
          <a:xfrm>
            <a:off x="7998971" y="186008"/>
            <a:ext cx="3410629" cy="2791437"/>
            <a:chOff x="7033045" y="2828173"/>
            <a:chExt cx="3488831" cy="2855442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261A303D-9685-4B7C-A211-C28415BF2D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33045" y="2828173"/>
              <a:ext cx="3488831" cy="2855442"/>
            </a:xfrm>
            <a:prstGeom prst="rect">
              <a:avLst/>
            </a:prstGeom>
          </p:spPr>
        </p:pic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E335ECB3-E443-40A8-80AD-3523B33DD0DD}"/>
                </a:ext>
              </a:extLst>
            </p:cNvPr>
            <p:cNvSpPr/>
            <p:nvPr/>
          </p:nvSpPr>
          <p:spPr>
            <a:xfrm>
              <a:off x="8016060" y="3193298"/>
              <a:ext cx="1774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/>
                <a:t>Final RMC_CC</a:t>
              </a:r>
              <a:endParaRPr lang="es-E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8299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E90F9-FEE7-4347-966F-0F2F5D86D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6"/>
            <a:ext cx="10969139" cy="940443"/>
          </a:xfrm>
        </p:spPr>
        <p:txBody>
          <a:bodyPr/>
          <a:lstStyle/>
          <a:p>
            <a:r>
              <a:rPr lang="en-US" dirty="0"/>
              <a:t>Conclusions</a:t>
            </a:r>
            <a:endParaRPr lang="it-IT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3EC6E-D846-2C4A-7DD1-191AB830C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948329"/>
            <a:ext cx="10800000" cy="4152589"/>
          </a:xfrm>
        </p:spPr>
        <p:txBody>
          <a:bodyPr>
            <a:normAutofit lnSpcReduction="10000"/>
          </a:bodyPr>
          <a:lstStyle/>
          <a:p>
            <a:r>
              <a:rPr lang="it-IT" dirty="0"/>
              <a:t>The new laboratory building is finished. Procurement of equipment is ongoing.</a:t>
            </a:r>
          </a:p>
          <a:p>
            <a:r>
              <a:rPr lang="it-IT" dirty="0"/>
              <a:t>Magnetic &amp; Mechanical design of a 14T CC magnet using existing RMC-QXF coils (ISAAC):</a:t>
            </a:r>
          </a:p>
          <a:p>
            <a:pPr lvl="1"/>
            <a:r>
              <a:rPr lang="it-IT" dirty="0"/>
              <a:t>F</a:t>
            </a:r>
            <a:r>
              <a:rPr lang="it-IT" baseline="-25000" dirty="0"/>
              <a:t>y</a:t>
            </a:r>
            <a:r>
              <a:rPr lang="it-IT" dirty="0"/>
              <a:t> decreased: analysis of free horizontal movement of the coils without friction</a:t>
            </a:r>
          </a:p>
          <a:p>
            <a:pPr lvl="1"/>
            <a:r>
              <a:rPr lang="en-US" dirty="0"/>
              <a:t>Analysis of magnetic field sensitivity vs. coil position</a:t>
            </a:r>
          </a:p>
          <a:p>
            <a:pPr lvl="1"/>
            <a:r>
              <a:rPr lang="it-IT" dirty="0"/>
              <a:t>Mechanical structure design ongoing (shell materials, dimensions...). Minimize coil horizontal displacement (less than 1mm)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10B9F-DE10-4B70-88D0-8DB0FE8583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October 19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E3323-E7D9-4C3B-98C8-62719118D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2727C-CE34-4229-9DFD-F27DFCE8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767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140" y="1333144"/>
            <a:ext cx="8219661" cy="3161944"/>
          </a:xfrm>
        </p:spPr>
        <p:txBody>
          <a:bodyPr>
            <a:normAutofit/>
          </a:bodyPr>
          <a:lstStyle/>
          <a:p>
            <a:pPr algn="ctr"/>
            <a:r>
              <a:rPr lang="es-ES" dirty="0" err="1"/>
              <a:t>Update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Common</a:t>
            </a:r>
            <a:r>
              <a:rPr lang="es-ES" dirty="0"/>
              <a:t> </a:t>
            </a:r>
            <a:r>
              <a:rPr lang="es-ES" dirty="0" err="1"/>
              <a:t>Coil</a:t>
            </a:r>
            <a:r>
              <a:rPr lang="es-ES" dirty="0"/>
              <a:t> </a:t>
            </a:r>
            <a:r>
              <a:rPr lang="es-ES" dirty="0" err="1"/>
              <a:t>activities</a:t>
            </a:r>
            <a:r>
              <a:rPr lang="es-ES" dirty="0"/>
              <a:t> at CIEMAT</a:t>
            </a: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October 19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2836986" y="4641956"/>
            <a:ext cx="4857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J. García-Matos, C. Martins, F. Toral, CIEMAT</a:t>
            </a:r>
          </a:p>
          <a:p>
            <a:r>
              <a:rPr lang="es-ES" dirty="0"/>
              <a:t>J. C. Pérez, CERN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4AB4-04DD-473B-9994-D1DD56692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7"/>
            <a:ext cx="10969139" cy="940443"/>
          </a:xfrm>
        </p:spPr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High field magnet program at CIEMAT</a:t>
            </a:r>
          </a:p>
          <a:p>
            <a:r>
              <a:rPr lang="en-GB" dirty="0"/>
              <a:t>Common Coil ongoing activities:</a:t>
            </a:r>
          </a:p>
          <a:p>
            <a:pPr lvl="2"/>
            <a:r>
              <a:rPr lang="en-GB" dirty="0"/>
              <a:t>Magnetic design</a:t>
            </a:r>
          </a:p>
          <a:p>
            <a:pPr lvl="2"/>
            <a:r>
              <a:rPr lang="en-GB" dirty="0"/>
              <a:t>Mechanical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2584A-EB2D-4512-BE20-441DE516E2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October 19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5F780-F38D-42C7-9498-B59906D333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96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5"/>
            <a:ext cx="10969139" cy="940443"/>
          </a:xfrm>
        </p:spPr>
        <p:txBody>
          <a:bodyPr>
            <a:normAutofit/>
          </a:bodyPr>
          <a:lstStyle/>
          <a:p>
            <a:r>
              <a:rPr lang="en-US" dirty="0"/>
              <a:t>High field magnet program at CIEMAT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October 19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48328"/>
            <a:ext cx="10800000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Initial constraints for the research on high field magnets at CIEMAT: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Some delay in starting the activity due to the workload driven by MCBXF magnets.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The new laboratory will not be fully operational till Spring 2024.</a:t>
            </a:r>
          </a:p>
          <a:p>
            <a:pPr marL="457200" lvl="1" indent="0">
              <a:buClr>
                <a:srgbClr val="FB963C"/>
              </a:buClr>
              <a:buNone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Our proposal is based on the following steps: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Model magnet using RMC coils in common coil configuration (</a:t>
            </a:r>
            <a:r>
              <a:rPr lang="en-US" sz="1600">
                <a:solidFill>
                  <a:sysClr val="windowText" lastClr="000000"/>
                </a:solidFill>
              </a:rPr>
              <a:t>ISAAC Investigating </a:t>
            </a:r>
            <a:r>
              <a:rPr lang="en-US" sz="1600" dirty="0">
                <a:solidFill>
                  <a:sysClr val="windowText" lastClr="000000"/>
                </a:solidFill>
              </a:rPr>
              <a:t>Superconducting Assembly to Address Common coil mechanics).</a:t>
            </a: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Research on fabrication techniques: react-and-wind coils.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Prototype of a high field magnet in common coil configuration.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FC55634-8FE7-4C12-9440-390C3EC478AC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994" y="3800533"/>
            <a:ext cx="8064455" cy="2065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5693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Magnetic design: Goals &amp; constrains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October 19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1026129"/>
            <a:ext cx="10800000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Main g</a:t>
            </a:r>
            <a:r>
              <a:rPr lang="en-US" sz="2000" dirty="0" err="1">
                <a:solidFill>
                  <a:sysClr val="windowText" lastClr="000000"/>
                </a:solidFill>
              </a:rPr>
              <a:t>oal</a:t>
            </a:r>
            <a:r>
              <a:rPr lang="en-US" sz="2000" dirty="0">
                <a:solidFill>
                  <a:sysClr val="windowText" lastClr="000000"/>
                </a:solidFill>
              </a:rPr>
              <a:t>: learn for the 14T model, mostly mechanics</a:t>
            </a: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Provide 14T in the aperture (100% load required)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Decrease </a:t>
            </a:r>
            <a:r>
              <a:rPr lang="en-US" sz="1600" dirty="0" err="1">
                <a:solidFill>
                  <a:sysClr val="windowText" lastClr="000000"/>
                </a:solidFill>
                <a:latin typeface="Arial"/>
              </a:rPr>
              <a:t>F</a:t>
            </a:r>
            <a:r>
              <a:rPr lang="en-US" sz="1600" baseline="-25000" dirty="0" err="1">
                <a:solidFill>
                  <a:sysClr val="windowText" lastClr="000000"/>
                </a:solidFill>
                <a:latin typeface="Arial"/>
              </a:rPr>
              <a:t>y</a:t>
            </a: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: Low vertical preload goal (free horizontal movement, without friction)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Arial"/>
              </a:rPr>
              <a:t>Mechanics &amp; assembly as easy as possible</a:t>
            </a: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42096FF-4C67-45A6-A556-9141C24B5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5766" y="2353053"/>
            <a:ext cx="4914735" cy="377242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901FD5A-902B-4D4F-847F-5555820864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806"/>
          <a:stretch/>
        </p:blipFill>
        <p:spPr>
          <a:xfrm>
            <a:off x="7382272" y="2307277"/>
            <a:ext cx="3069336" cy="3863979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B9D1AF8D-42EF-4598-B293-24252B39942C}"/>
              </a:ext>
            </a:extLst>
          </p:cNvPr>
          <p:cNvSpPr/>
          <p:nvPr/>
        </p:nvSpPr>
        <p:spPr>
          <a:xfrm>
            <a:off x="8154557" y="1982028"/>
            <a:ext cx="183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Initial base case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290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9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Magnetic design: Decreasing </a:t>
            </a:r>
            <a:r>
              <a:rPr lang="en-GB" dirty="0" err="1"/>
              <a:t>F</a:t>
            </a:r>
            <a:r>
              <a:rPr lang="en-GB" baseline="-25000" dirty="0" err="1"/>
              <a:t>y</a:t>
            </a:r>
            <a:endParaRPr lang="it-IT" baseline="-25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October 19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1037282"/>
            <a:ext cx="10800000" cy="1388033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Vertical EM forces inside the coil need to be as balanced as possible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Yoke is used to pull the field lines in the desired direction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Yoke is truncated above the coil to provide good horizontal support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Middle yoke helps to decrease </a:t>
            </a:r>
            <a:r>
              <a:rPr lang="en-US" sz="2000" dirty="0" err="1">
                <a:solidFill>
                  <a:sysClr val="windowText" lastClr="000000"/>
                </a:solidFill>
                <a:latin typeface="Arial"/>
              </a:rPr>
              <a:t>F</a:t>
            </a:r>
            <a:r>
              <a:rPr lang="en-US" sz="2000" baseline="-25000" dirty="0" err="1">
                <a:solidFill>
                  <a:sysClr val="windowText" lastClr="000000"/>
                </a:solidFill>
                <a:latin typeface="Arial"/>
              </a:rPr>
              <a:t>y</a:t>
            </a:r>
            <a:r>
              <a:rPr lang="en-US" sz="2000" baseline="-25000" dirty="0">
                <a:solidFill>
                  <a:sysClr val="windowText" lastClr="000000"/>
                </a:solidFill>
                <a:latin typeface="Arial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significantly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Mechanics of this truncated option need to be analyzed</a:t>
            </a: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9D1AF8D-42EF-4598-B293-24252B39942C}"/>
              </a:ext>
            </a:extLst>
          </p:cNvPr>
          <p:cNvSpPr/>
          <p:nvPr/>
        </p:nvSpPr>
        <p:spPr>
          <a:xfrm>
            <a:off x="4909218" y="2804783"/>
            <a:ext cx="1766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Truncated yoke</a:t>
            </a:r>
            <a:endParaRPr lang="es-ES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AC8B758-2464-44D9-8B06-CB37401C0F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513" b="50000"/>
          <a:stretch/>
        </p:blipFill>
        <p:spPr>
          <a:xfrm>
            <a:off x="2857161" y="2620109"/>
            <a:ext cx="2052056" cy="189829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F8794C9-DAE0-488B-87ED-DDE85DD55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0609" y="3419611"/>
            <a:ext cx="2052057" cy="109879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4E32CD5-5F76-47DA-851C-1BBD171C75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026" t="18902" r="36250" b="27198"/>
          <a:stretch/>
        </p:blipFill>
        <p:spPr>
          <a:xfrm>
            <a:off x="8807646" y="2916069"/>
            <a:ext cx="1054386" cy="1602338"/>
          </a:xfrm>
          <a:prstGeom prst="rect">
            <a:avLst/>
          </a:prstGeom>
        </p:spPr>
      </p:pic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12BA06E6-ECE8-4E5A-ABD4-916F94BAFA9F}"/>
              </a:ext>
            </a:extLst>
          </p:cNvPr>
          <p:cNvSpPr/>
          <p:nvPr/>
        </p:nvSpPr>
        <p:spPr>
          <a:xfrm>
            <a:off x="5131800" y="3252103"/>
            <a:ext cx="757382" cy="748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Flecha: curvada hacia la derecha 16">
            <a:extLst>
              <a:ext uri="{FF2B5EF4-FFF2-40B4-BE49-F238E27FC236}">
                <a16:creationId xmlns:a16="http://schemas.microsoft.com/office/drawing/2014/main" id="{AAE3C4B6-0AE7-4DA1-9193-A11032A6A5DA}"/>
              </a:ext>
            </a:extLst>
          </p:cNvPr>
          <p:cNvSpPr/>
          <p:nvPr/>
        </p:nvSpPr>
        <p:spPr>
          <a:xfrm rot="15333513" flipH="1">
            <a:off x="7450019" y="1570716"/>
            <a:ext cx="703676" cy="2414257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356CD57E-4659-4663-A719-514810A3CB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07" t="16058"/>
          <a:stretch/>
        </p:blipFill>
        <p:spPr>
          <a:xfrm>
            <a:off x="1554955" y="4896595"/>
            <a:ext cx="9079345" cy="107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851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Magnetic design to provide 14T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October 19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34613"/>
            <a:ext cx="10800000" cy="1611363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Aperture decreased from 50 mm to 34 mm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Yoke very close to the coil (only 1.2 mm away)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Intra-beam distance tuned to decreased a2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Middle yoke has a strong influence despite its assembly could be not straightforward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Protection is possible using a dump resistor according to first simulations: </a:t>
            </a:r>
            <a:r>
              <a:rPr lang="en-US" sz="2000" dirty="0" err="1">
                <a:solidFill>
                  <a:sysClr val="windowText" lastClr="000000"/>
                </a:solidFill>
                <a:latin typeface="Arial"/>
              </a:rPr>
              <a:t>R</a:t>
            </a:r>
            <a:r>
              <a:rPr lang="en-US" sz="2000" baseline="-25000" dirty="0" err="1">
                <a:solidFill>
                  <a:sysClr val="windowText" lastClr="000000"/>
                </a:solidFill>
                <a:latin typeface="Arial"/>
              </a:rPr>
              <a:t>dump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= 45 </a:t>
            </a:r>
            <a:r>
              <a:rPr lang="en-US" sz="2000" dirty="0" err="1">
                <a:solidFill>
                  <a:sysClr val="windowText" lastClr="000000"/>
                </a:solidFill>
                <a:latin typeface="Arial"/>
              </a:rPr>
              <a:t>mΩ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yields a hotspot temperature of 286K and 900V voltage</a:t>
            </a:r>
          </a:p>
          <a:p>
            <a:pPr indent="-285750">
              <a:buClr>
                <a:srgbClr val="FB963C"/>
              </a:buClr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graphicFrame>
        <p:nvGraphicFramePr>
          <p:cNvPr id="18" name="Tabla 17">
            <a:extLst>
              <a:ext uri="{FF2B5EF4-FFF2-40B4-BE49-F238E27FC236}">
                <a16:creationId xmlns:a16="http://schemas.microsoft.com/office/drawing/2014/main" id="{18020086-33CC-4628-9956-03100C2532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231991"/>
              </p:ext>
            </p:extLst>
          </p:nvPr>
        </p:nvGraphicFramePr>
        <p:xfrm>
          <a:off x="6021015" y="2528046"/>
          <a:ext cx="5123279" cy="3555645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1646106">
                  <a:extLst>
                    <a:ext uri="{9D8B030D-6E8A-4147-A177-3AD203B41FA5}">
                      <a16:colId xmlns:a16="http://schemas.microsoft.com/office/drawing/2014/main" val="1286198708"/>
                    </a:ext>
                  </a:extLst>
                </a:gridCol>
                <a:gridCol w="550731">
                  <a:extLst>
                    <a:ext uri="{9D8B030D-6E8A-4147-A177-3AD203B41FA5}">
                      <a16:colId xmlns:a16="http://schemas.microsoft.com/office/drawing/2014/main" val="1649077368"/>
                    </a:ext>
                  </a:extLst>
                </a:gridCol>
                <a:gridCol w="1290505">
                  <a:extLst>
                    <a:ext uri="{9D8B030D-6E8A-4147-A177-3AD203B41FA5}">
                      <a16:colId xmlns:a16="http://schemas.microsoft.com/office/drawing/2014/main" val="524594544"/>
                    </a:ext>
                  </a:extLst>
                </a:gridCol>
                <a:gridCol w="524746">
                  <a:extLst>
                    <a:ext uri="{9D8B030D-6E8A-4147-A177-3AD203B41FA5}">
                      <a16:colId xmlns:a16="http://schemas.microsoft.com/office/drawing/2014/main" val="1680757846"/>
                    </a:ext>
                  </a:extLst>
                </a:gridCol>
                <a:gridCol w="599943">
                  <a:extLst>
                    <a:ext uri="{9D8B030D-6E8A-4147-A177-3AD203B41FA5}">
                      <a16:colId xmlns:a16="http://schemas.microsoft.com/office/drawing/2014/main" val="3455630754"/>
                    </a:ext>
                  </a:extLst>
                </a:gridCol>
                <a:gridCol w="511248">
                  <a:extLst>
                    <a:ext uri="{9D8B030D-6E8A-4147-A177-3AD203B41FA5}">
                      <a16:colId xmlns:a16="http://schemas.microsoft.com/office/drawing/2014/main" val="1665466482"/>
                    </a:ext>
                  </a:extLst>
                </a:gridCol>
              </a:tblGrid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Design ID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Block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Final RMC_CC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CC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CC*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Units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18170591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Aperture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272477463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Intra-beam dist.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-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152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252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63792839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I_nom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14486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19083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21353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20460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A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371516390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Yoke outer </a:t>
                      </a:r>
                      <a:r>
                        <a:rPr lang="es-ES" sz="1400" u="none" strike="noStrike" dirty="0" err="1">
                          <a:effectLst/>
                        </a:rPr>
                        <a:t>radius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246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246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414725038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B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11.3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11.96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T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1107817429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Peak field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16.16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14.8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14.27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14.51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T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10754915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Peak Field/B</a:t>
                      </a:r>
                      <a:endParaRPr lang="es-ES" sz="1400" b="1" u="none" strike="noStrike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1.154</a:t>
                      </a:r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1.0571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1.263</a:t>
                      </a:r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1.213</a:t>
                      </a:r>
                      <a:endParaRPr lang="es-E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1400" u="none" strike="noStrike" kern="1200" dirty="0">
                          <a:effectLst/>
                        </a:rPr>
                        <a:t>-</a:t>
                      </a:r>
                      <a:endParaRPr lang="es-E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574593002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Load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99.99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99.99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100.27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100.36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%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629232591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Stored energy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1752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1038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1701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1733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kJ/m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223359793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Static Self Induct.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16.7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7.46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8.28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mH/m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90362346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L*I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242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109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159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169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HA/m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87774156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Stray field (20 mm)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1.188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0.65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1.56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T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932109507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Sum Fx Q1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5.1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6.636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5.79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6.53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MN/m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4127673811"/>
                  </a:ext>
                </a:extLst>
              </a:tr>
              <a:tr h="189189"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u="none" strike="noStrike" dirty="0">
                          <a:effectLst/>
                        </a:rPr>
                        <a:t>Sum Fy Q1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-4.3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s-E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0.474</a:t>
                      </a: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3.02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0.73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</a:rPr>
                        <a:t>MN/m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59" marR="9459" marT="9459" marB="0" anchor="b"/>
                </a:tc>
                <a:extLst>
                  <a:ext uri="{0D108BD9-81ED-4DB2-BD59-A6C34878D82A}">
                    <a16:rowId xmlns:a16="http://schemas.microsoft.com/office/drawing/2014/main" val="3690085806"/>
                  </a:ext>
                </a:extLst>
              </a:tr>
            </a:tbl>
          </a:graphicData>
        </a:graphic>
      </p:graphicFrame>
      <p:grpSp>
        <p:nvGrpSpPr>
          <p:cNvPr id="7" name="Grupo 6">
            <a:extLst>
              <a:ext uri="{FF2B5EF4-FFF2-40B4-BE49-F238E27FC236}">
                <a16:creationId xmlns:a16="http://schemas.microsoft.com/office/drawing/2014/main" id="{5301BE25-0F38-4762-B280-72CE22B4DA37}"/>
              </a:ext>
            </a:extLst>
          </p:cNvPr>
          <p:cNvGrpSpPr/>
          <p:nvPr/>
        </p:nvGrpSpPr>
        <p:grpSpPr>
          <a:xfrm>
            <a:off x="1892682" y="2896077"/>
            <a:ext cx="3488831" cy="2855442"/>
            <a:chOff x="7033045" y="2828173"/>
            <a:chExt cx="3488831" cy="2855442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3889D8C4-8425-46C9-9BED-E2EC20B74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33045" y="2828173"/>
              <a:ext cx="3488831" cy="2855442"/>
            </a:xfrm>
            <a:prstGeom prst="rect">
              <a:avLst/>
            </a:prstGeom>
          </p:spPr>
        </p:pic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F28C3CE7-5230-4CC9-9D26-908FAAD9C633}"/>
                </a:ext>
              </a:extLst>
            </p:cNvPr>
            <p:cNvSpPr/>
            <p:nvPr/>
          </p:nvSpPr>
          <p:spPr>
            <a:xfrm>
              <a:off x="8016060" y="3193298"/>
              <a:ext cx="1774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/>
                <a:t>Final RMC_CC</a:t>
              </a:r>
              <a:endParaRPr lang="es-E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52399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Magnetic design: field quality vs coil position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October 19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1088799"/>
            <a:ext cx="10800000" cy="13259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14T Magnet aperture: 34 mm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Horizontal displacement 0.5mm =&gt; decrease field 1% </a:t>
            </a:r>
            <a:r>
              <a:rPr lang="en-US" sz="2000" dirty="0" err="1">
                <a:solidFill>
                  <a:sysClr val="windowText" lastClr="000000"/>
                </a:solidFill>
                <a:latin typeface="Arial"/>
              </a:rPr>
              <a:t>aprox</a:t>
            </a:r>
            <a:r>
              <a:rPr lang="en-US" sz="2000" dirty="0">
                <a:solidFill>
                  <a:sysClr val="windowText" lastClr="000000"/>
                </a:solidFill>
                <a:latin typeface="Arial"/>
              </a:rPr>
              <a:t> and multipoles variation below 0.5 units</a:t>
            </a: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EFA9A7AC-789B-4006-B731-DCF4EBE30F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717540"/>
              </p:ext>
            </p:extLst>
          </p:nvPr>
        </p:nvGraphicFramePr>
        <p:xfrm>
          <a:off x="1227345" y="2766578"/>
          <a:ext cx="9294531" cy="1566144"/>
        </p:xfrm>
        <a:graphic>
          <a:graphicData uri="http://schemas.openxmlformats.org/drawingml/2006/table">
            <a:tbl>
              <a:tblPr firstRow="1" firstCol="1" bandRow="1"/>
              <a:tblGrid>
                <a:gridCol w="822525">
                  <a:extLst>
                    <a:ext uri="{9D8B030D-6E8A-4147-A177-3AD203B41FA5}">
                      <a16:colId xmlns:a16="http://schemas.microsoft.com/office/drawing/2014/main" val="2631819607"/>
                    </a:ext>
                  </a:extLst>
                </a:gridCol>
                <a:gridCol w="1069281">
                  <a:extLst>
                    <a:ext uri="{9D8B030D-6E8A-4147-A177-3AD203B41FA5}">
                      <a16:colId xmlns:a16="http://schemas.microsoft.com/office/drawing/2014/main" val="1420721844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3376771205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2269131510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1076549995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2783657518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1710116389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3981649225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533772257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3031864014"/>
                    </a:ext>
                  </a:extLst>
                </a:gridCol>
                <a:gridCol w="822525">
                  <a:extLst>
                    <a:ext uri="{9D8B030D-6E8A-4147-A177-3AD203B41FA5}">
                      <a16:colId xmlns:a16="http://schemas.microsoft.com/office/drawing/2014/main" val="2849661856"/>
                    </a:ext>
                  </a:extLst>
                </a:gridCol>
              </a:tblGrid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mm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T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units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3350293"/>
                  </a:ext>
                </a:extLst>
              </a:tr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Displ</a:t>
                      </a:r>
                      <a:r>
                        <a:rPr lang="es-ES" sz="11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. X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Aperture field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b3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b5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b7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b9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a2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a4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a6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a8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% B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993966"/>
                  </a:ext>
                </a:extLst>
              </a:tr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13.999139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297.12975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0.74637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2.18884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-0.52826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3.02079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-25.65207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-1.53509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1.44829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659413"/>
                  </a:ext>
                </a:extLst>
              </a:tr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13.863671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297.03506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1.08324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2.19718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-0.53572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1.49924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-25.94459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-1.55069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1.46195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-0.96768808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413579"/>
                  </a:ext>
                </a:extLst>
              </a:tr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13.729701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296.82646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1.42133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2.20147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-0.5382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-0.00928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-26.23901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-1.56249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1.47012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-1.92467551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704097"/>
                  </a:ext>
                </a:extLst>
              </a:tr>
              <a:tr h="261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1.5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13.597258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296.50431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1.75736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2.20814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-0.54216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-1.50665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-26.53531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-1.57543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1.4797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-2.87075512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117096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C2999A22-F94F-409B-BA6B-355F79E78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2288" y="30924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3120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2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Mechanical design (I)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October 19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Common-Coil meeting CIEMAT-PSI-IHEP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3 Marcador de contenido">
            <a:extLst>
              <a:ext uri="{FF2B5EF4-FFF2-40B4-BE49-F238E27FC236}">
                <a16:creationId xmlns:a16="http://schemas.microsoft.com/office/drawing/2014/main" id="{F8B6041E-0E4F-47E4-807B-137BF4313149}"/>
              </a:ext>
            </a:extLst>
          </p:cNvPr>
          <p:cNvSpPr txBox="1">
            <a:spLocks/>
          </p:cNvSpPr>
          <p:nvPr/>
        </p:nvSpPr>
        <p:spPr>
          <a:xfrm>
            <a:off x="609600" y="948325"/>
            <a:ext cx="4392706" cy="21643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Clr>
                <a:srgbClr val="FB963C"/>
              </a:buClr>
              <a:buNone/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First mechanical simulations: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Parts in contact (without prestress) at room temperature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Stainless Steel vertical pad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Cooling (from 295.15K to 1.9K)</a:t>
            </a:r>
          </a:p>
          <a:p>
            <a:pPr indent="-28575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</a:rPr>
              <a:t>Electromagnetic Forces</a:t>
            </a: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5715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indent="-285750">
              <a:buClr>
                <a:srgbClr val="FB963C"/>
              </a:buClr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 marL="800100" lvl="1" indent="-342900">
              <a:buClr>
                <a:srgbClr val="FB963C"/>
              </a:buClr>
              <a:buFont typeface="+mj-lt"/>
              <a:buAutoNum type="arabicPeriod"/>
              <a:defRPr/>
            </a:pPr>
            <a:endParaRPr lang="en-US" sz="16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8974EA62-D5D7-4655-835B-1A12928E6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4169" y="554181"/>
            <a:ext cx="5327226" cy="475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375423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e24f2763-0e71-4812-94ad-3b15b8174d77"/>
    <ds:schemaRef ds:uri="a6163950-ed7b-45ff-a88b-85d0d03db3bc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59048</TotalTime>
  <Words>846</Words>
  <Application>Microsoft Office PowerPoint</Application>
  <PresentationFormat>Panorámica</PresentationFormat>
  <Paragraphs>279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HFM(4-3)</vt:lpstr>
      <vt:lpstr>Presentación de PowerPoint</vt:lpstr>
      <vt:lpstr>Update on Common Coil activities at CIEMAT </vt:lpstr>
      <vt:lpstr>Table of contents </vt:lpstr>
      <vt:lpstr>High field magnet program at CIEMAT</vt:lpstr>
      <vt:lpstr>Magnetic design: Goals &amp; constrains</vt:lpstr>
      <vt:lpstr>Magnetic design: Decreasing Fy</vt:lpstr>
      <vt:lpstr>Magnetic design to provide 14T</vt:lpstr>
      <vt:lpstr>Magnetic design: field quality vs coil position</vt:lpstr>
      <vt:lpstr>Mechanical design (I)</vt:lpstr>
      <vt:lpstr>Mechanical design (I)</vt:lpstr>
      <vt:lpstr>Mechanical design (III)</vt:lpstr>
      <vt:lpstr>Conclusions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Carla Martins</cp:lastModifiedBy>
  <cp:revision>907</cp:revision>
  <cp:lastPrinted>2022-04-29T08:24:36Z</cp:lastPrinted>
  <dcterms:created xsi:type="dcterms:W3CDTF">2012-11-30T11:04:26Z</dcterms:created>
  <dcterms:modified xsi:type="dcterms:W3CDTF">2023-10-19T10:42:43Z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