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38" r:id="rId5"/>
    <p:sldId id="939" r:id="rId6"/>
    <p:sldId id="937" r:id="rId7"/>
    <p:sldId id="956" r:id="rId8"/>
    <p:sldId id="969" r:id="rId9"/>
    <p:sldId id="970" r:id="rId10"/>
    <p:sldId id="955" r:id="rId11"/>
    <p:sldId id="966" r:id="rId12"/>
    <p:sldId id="967" r:id="rId13"/>
    <p:sldId id="968" r:id="rId14"/>
    <p:sldId id="957" r:id="rId15"/>
    <p:sldId id="971" r:id="rId16"/>
    <p:sldId id="972" r:id="rId17"/>
    <p:sldId id="973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8E04FF"/>
    <a:srgbClr val="006DD0"/>
    <a:srgbClr val="67B4FE"/>
    <a:srgbClr val="6647AD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7156" autoAdjust="0"/>
  </p:normalViewPr>
  <p:slideViewPr>
    <p:cSldViewPr snapToGrid="0" snapToObjects="1">
      <p:cViewPr varScale="1">
        <p:scale>
          <a:sx n="111" d="100"/>
          <a:sy n="111" d="100"/>
        </p:scale>
        <p:origin x="66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12/14/2023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emf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stress distribution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856605" y="986517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Coil stress </a:t>
            </a:r>
            <a:r>
              <a:rPr lang="en-US" sz="2000" b="1" dirty="0">
                <a:solidFill>
                  <a:srgbClr val="FF0000"/>
                </a:solidFill>
              </a:rPr>
              <a:t>below 95 MPa</a:t>
            </a:r>
            <a:r>
              <a:rPr lang="en-US" sz="2000" dirty="0">
                <a:solidFill>
                  <a:sysClr val="windowText" lastClr="000000"/>
                </a:solidFill>
              </a:rPr>
              <a:t>!!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No significant problems for the structural parts.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Detailed design is ongoing.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73660D5-9EE1-462E-8D52-AB7B2F9C0A72}"/>
              </a:ext>
            </a:extLst>
          </p:cNvPr>
          <p:cNvSpPr/>
          <p:nvPr/>
        </p:nvSpPr>
        <p:spPr>
          <a:xfrm>
            <a:off x="1221774" y="5574723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963B16E8-8725-48E8-933B-4A3A5EF1F1E2}"/>
              </a:ext>
            </a:extLst>
          </p:cNvPr>
          <p:cNvSpPr/>
          <p:nvPr/>
        </p:nvSpPr>
        <p:spPr>
          <a:xfrm>
            <a:off x="4016577" y="5574723"/>
            <a:ext cx="2595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126D770-7D35-4083-BE96-6516C333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19" y="2468718"/>
            <a:ext cx="2870348" cy="2959252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5B1FED-36E3-4180-B9B2-001F336AB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970" y="2468718"/>
            <a:ext cx="2857647" cy="300370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807B6D8B-F191-49A4-BFD2-4BAB8592A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091" y="948325"/>
            <a:ext cx="2955973" cy="1690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42B83C3-9862-4A4A-998A-98B8E7370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1092" y="4728894"/>
            <a:ext cx="3012111" cy="198849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D29A4CD-F528-4BA5-B439-BC27DEB4FA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0064" y="2768787"/>
            <a:ext cx="3022832" cy="1829845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C3F82D9C-979C-40EC-AB53-317385D4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7304F02-2BF9-4837-A8E7-7FFA5785C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3371701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ISAAC mechanical design optimization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52705"/>
            <a:ext cx="3488288" cy="4152589"/>
          </a:xfrm>
        </p:spPr>
        <p:txBody>
          <a:bodyPr>
            <a:normAutofit/>
          </a:bodyPr>
          <a:lstStyle/>
          <a:p>
            <a:r>
              <a:rPr lang="it-IT" dirty="0"/>
              <a:t>We are exploring different design options to minimize stresses and coil displacements.</a:t>
            </a:r>
          </a:p>
          <a:p>
            <a:r>
              <a:rPr lang="it-IT" dirty="0"/>
              <a:t>No final results yet.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B7181D6-7E79-47AF-8648-7E1976668C94}"/>
              </a:ext>
            </a:extLst>
          </p:cNvPr>
          <p:cNvSpPr txBox="1"/>
          <p:nvPr/>
        </p:nvSpPr>
        <p:spPr>
          <a:xfrm>
            <a:off x="5555430" y="884637"/>
            <a:ext cx="106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72D065A-A48C-4533-87DD-1138328EB595}"/>
              </a:ext>
            </a:extLst>
          </p:cNvPr>
          <p:cNvSpPr txBox="1"/>
          <p:nvPr/>
        </p:nvSpPr>
        <p:spPr>
          <a:xfrm>
            <a:off x="9037607" y="804437"/>
            <a:ext cx="159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+ EM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B0E9274-1D51-4267-BF1C-2DD3E254C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662" y="1319840"/>
            <a:ext cx="3508510" cy="23503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B048392-DA9E-4FD0-A9B6-59B684239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8287" y="1319841"/>
            <a:ext cx="3488288" cy="235030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F64023F-F77D-47D3-A6E1-5CE3A15DB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1924" y="3927005"/>
            <a:ext cx="3557948" cy="218739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539ACC0-1BB9-4D46-B43C-C63A340D4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8286" y="3871965"/>
            <a:ext cx="3531905" cy="2250513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B91D015-C2D2-462F-8777-888A4E43A0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E29B8ED-3D7B-40C8-8476-4313C612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1394210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Prototype magnet laboratory commissioning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ISAAC design</a:t>
            </a:r>
          </a:p>
          <a:p>
            <a:r>
              <a:rPr lang="en-GB" dirty="0"/>
              <a:t>14 T magnetic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A78912-7C80-4FBC-A0E0-10A15D176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6302EE-77E8-44B7-A17C-1D3142A010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95759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14 T CC demonstrator: magnetic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Based on existing strands at CERN.</a:t>
            </a:r>
          </a:p>
          <a:p>
            <a:r>
              <a:rPr lang="en-GB" dirty="0"/>
              <a:t>Aiming at 14 T at 50 mm aperture, 2 m long.</a:t>
            </a:r>
          </a:p>
          <a:p>
            <a:r>
              <a:rPr lang="en-GB" dirty="0"/>
              <a:t>First choice is 1.1 mm strand for high field coil and 1 mm strand for low field coil.</a:t>
            </a:r>
          </a:p>
          <a:p>
            <a:r>
              <a:rPr lang="en-GB" dirty="0"/>
              <a:t>1.1 mm strand is requested by CEA, PSI and CIEMAT.</a:t>
            </a:r>
          </a:p>
          <a:p>
            <a:r>
              <a:rPr lang="en-GB" dirty="0"/>
              <a:t>No final design yet.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28373CD-B8E2-46CC-BA23-F375D87464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9BDB21-1F5E-417D-AAE8-63267438F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2646282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Progress on magnet laboratory commissioning, but long way still to finish. Full operation for the end of 2024.</a:t>
            </a:r>
          </a:p>
          <a:p>
            <a:r>
              <a:rPr lang="en-GB" dirty="0"/>
              <a:t>Detailed mechanical design of ISAAC model magnet is ongoing.</a:t>
            </a:r>
          </a:p>
          <a:p>
            <a:r>
              <a:rPr lang="en-GB" dirty="0"/>
              <a:t>Magnetic design of 14 T common coil demonstrator is ongoing to define the needs for 1.1 mm strand.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F3DF296-8F60-4A7F-AAA4-1BDD450A8C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7BEC8E-43F3-4973-8FA0-4EAF124CB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165334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140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activities</a:t>
            </a:r>
            <a:r>
              <a:rPr lang="es-ES" dirty="0"/>
              <a:t> at CIEMAT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2836986" y="4641956"/>
            <a:ext cx="485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García-Matos, C. Martins, </a:t>
            </a:r>
            <a:r>
              <a:rPr lang="es-ES" u="sng" dirty="0"/>
              <a:t>F. Toral</a:t>
            </a:r>
            <a:r>
              <a:rPr lang="es-ES" dirty="0"/>
              <a:t>, CIEMAT</a:t>
            </a:r>
          </a:p>
          <a:p>
            <a:r>
              <a:rPr lang="es-ES" dirty="0"/>
              <a:t>J. C. Pérez, CERN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Prototype magnet laboratory commissioning</a:t>
            </a:r>
          </a:p>
          <a:p>
            <a:r>
              <a:rPr lang="en-GB" dirty="0"/>
              <a:t>ISAAC design</a:t>
            </a:r>
          </a:p>
          <a:p>
            <a:r>
              <a:rPr lang="en-GB" dirty="0"/>
              <a:t>14 T magnetic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2584A-EB2D-4512-BE20-441DE516E2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5F780-F38D-42C7-9498-B59906D33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Prototype magnet laboratory commissioning (I)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48329"/>
            <a:ext cx="10800000" cy="4152589"/>
          </a:xfrm>
        </p:spPr>
        <p:txBody>
          <a:bodyPr>
            <a:normAutofit/>
          </a:bodyPr>
          <a:lstStyle/>
          <a:p>
            <a:r>
              <a:rPr lang="it-IT" dirty="0"/>
              <a:t>Some problems with the building: air conditioning, roof leaks, space for winding machine.</a:t>
            </a:r>
          </a:p>
          <a:p>
            <a:r>
              <a:rPr lang="it-IT" dirty="0"/>
              <a:t>Procurement of small equipment in good progress.</a:t>
            </a:r>
          </a:p>
          <a:p>
            <a:r>
              <a:rPr lang="it-IT" dirty="0"/>
              <a:t>Call for tenders for reaction furnace and collaring press is ongoing.</a:t>
            </a:r>
          </a:p>
          <a:p>
            <a:r>
              <a:rPr lang="it-IT" dirty="0"/>
              <a:t>Production of coils for HL-LHC correctors is resumed in-house: important dedication of resources for two years.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5942F15-7229-46F8-B72C-62EFED5BA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D1CBCAF-B517-406C-A14A-B47F388750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1227767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Prototype magnet laboratory commissioning (II)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C4C86AD4-956C-4F6A-9D47-D1416DB67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56" y="1065385"/>
            <a:ext cx="5275465" cy="2363616"/>
          </a:xfr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86DECA6-4284-45EB-B4DA-E8F881BACE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56" y="3691866"/>
            <a:ext cx="5275467" cy="23636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C570E3D-4EDC-4A46-B8FC-141ED76FAC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888" y="3691866"/>
            <a:ext cx="5275467" cy="236361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9449EDF-81E5-46CE-B362-DF657E4ED35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887" y="1065384"/>
            <a:ext cx="5275465" cy="2363615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78C44843-E697-4B73-88A3-1500134E35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6EC04E4-D72F-4A09-BD02-A4D070E89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424821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Prototype magnet laboratory commissioning</a:t>
            </a:r>
          </a:p>
          <a:p>
            <a:r>
              <a:rPr lang="en-GB" dirty="0"/>
              <a:t>ISAAC design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14 T magnetic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77C5D89-EBFE-4BA8-9459-1F57955E0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141A413-0C32-4BE1-BB39-2A209A332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352603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ISAAC magnetic design to provide 14T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34613"/>
            <a:ext cx="10800000" cy="173302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</a:rPr>
              <a:t>ISAAC</a:t>
            </a:r>
            <a:r>
              <a:rPr lang="en-US" sz="2000" dirty="0">
                <a:solidFill>
                  <a:sysClr val="windowText" lastClr="000000"/>
                </a:solidFill>
              </a:rPr>
              <a:t>: Investigating Superconducting Assembly to Address Common coil mechanics 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Aperture decreased from 50 to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34 mm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very close to the coil (only 1.2 mm distance)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Intra-beam distance tuned to decrease </a:t>
            </a:r>
            <a:r>
              <a:rPr lang="en-US" sz="2000" i="1" dirty="0">
                <a:solidFill>
                  <a:sysClr val="windowText" lastClr="000000"/>
                </a:solidFill>
                <a:latin typeface="Arial"/>
              </a:rPr>
              <a:t>a2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Middle yoke has a strong influence despite its assembly could be not straightforward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Protection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is possible using a dump resistor according to first simulations: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R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Arial"/>
              </a:rPr>
              <a:t>dump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= 45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mΩ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yields a hotspot temperature of 286K and 900V voltage (adiabatic simulation)</a:t>
            </a: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18020086-33CC-4628-9956-03100C253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997815"/>
              </p:ext>
            </p:extLst>
          </p:nvPr>
        </p:nvGraphicFramePr>
        <p:xfrm>
          <a:off x="6021015" y="2840850"/>
          <a:ext cx="5123279" cy="334228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46106">
                  <a:extLst>
                    <a:ext uri="{9D8B030D-6E8A-4147-A177-3AD203B41FA5}">
                      <a16:colId xmlns:a16="http://schemas.microsoft.com/office/drawing/2014/main" val="1286198708"/>
                    </a:ext>
                  </a:extLst>
                </a:gridCol>
                <a:gridCol w="550731">
                  <a:extLst>
                    <a:ext uri="{9D8B030D-6E8A-4147-A177-3AD203B41FA5}">
                      <a16:colId xmlns:a16="http://schemas.microsoft.com/office/drawing/2014/main" val="1649077368"/>
                    </a:ext>
                  </a:extLst>
                </a:gridCol>
                <a:gridCol w="1290505">
                  <a:extLst>
                    <a:ext uri="{9D8B030D-6E8A-4147-A177-3AD203B41FA5}">
                      <a16:colId xmlns:a16="http://schemas.microsoft.com/office/drawing/2014/main" val="524594544"/>
                    </a:ext>
                  </a:extLst>
                </a:gridCol>
                <a:gridCol w="524746">
                  <a:extLst>
                    <a:ext uri="{9D8B030D-6E8A-4147-A177-3AD203B41FA5}">
                      <a16:colId xmlns:a16="http://schemas.microsoft.com/office/drawing/2014/main" val="1680757846"/>
                    </a:ext>
                  </a:extLst>
                </a:gridCol>
                <a:gridCol w="599943">
                  <a:extLst>
                    <a:ext uri="{9D8B030D-6E8A-4147-A177-3AD203B41FA5}">
                      <a16:colId xmlns:a16="http://schemas.microsoft.com/office/drawing/2014/main" val="3455630754"/>
                    </a:ext>
                  </a:extLst>
                </a:gridCol>
                <a:gridCol w="511248">
                  <a:extLst>
                    <a:ext uri="{9D8B030D-6E8A-4147-A177-3AD203B41FA5}">
                      <a16:colId xmlns:a16="http://schemas.microsoft.com/office/drawing/2014/main" val="1665466482"/>
                    </a:ext>
                  </a:extLst>
                </a:gridCol>
              </a:tblGrid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Design ID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Block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Final RMC_CC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CC*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Units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18170591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Aperture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27247746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Intra-beam dist.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3792839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I_nom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14486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19083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21353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20460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37151639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Yoke outer </a:t>
                      </a:r>
                      <a:r>
                        <a:rPr lang="es-ES" sz="1400" u="none" strike="noStrike" dirty="0" err="1">
                          <a:effectLst/>
                        </a:rPr>
                        <a:t>radius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472503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B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11.96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10781742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Peak field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16.16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14.27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14.51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10754915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Peak Field/B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1.154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1.0571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1.263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1.213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-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57459300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Load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99.99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100.36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2923259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Stored energy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1701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1733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kJ/m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23359793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Static Self Induct.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7.46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8.28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mH/m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0362346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L*I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HA/m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8777415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Stray field (20 mm)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1.188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0.65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1.56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3210950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Fx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6.636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5.79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6.53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2767381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Fy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-4.3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3.02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0.73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90085806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5301BE25-0F38-4762-B280-72CE22B4DA37}"/>
              </a:ext>
            </a:extLst>
          </p:cNvPr>
          <p:cNvGrpSpPr/>
          <p:nvPr/>
        </p:nvGrpSpPr>
        <p:grpSpPr>
          <a:xfrm>
            <a:off x="1047706" y="3015873"/>
            <a:ext cx="4049863" cy="3054156"/>
            <a:chOff x="7033045" y="2828173"/>
            <a:chExt cx="3488831" cy="2855442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3889D8C4-8425-46C9-9BED-E2EC20B74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3045" y="2828173"/>
              <a:ext cx="3488831" cy="2855442"/>
            </a:xfrm>
            <a:prstGeom prst="rect">
              <a:avLst/>
            </a:prstGeom>
          </p:spPr>
        </p:pic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F28C3CE7-5230-4CC9-9D26-908FAAD9C633}"/>
                </a:ext>
              </a:extLst>
            </p:cNvPr>
            <p:cNvSpPr/>
            <p:nvPr/>
          </p:nvSpPr>
          <p:spPr>
            <a:xfrm>
              <a:off x="8016060" y="319329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Final RMC_CC</a:t>
              </a:r>
              <a:endParaRPr lang="es-ES" b="1" dirty="0"/>
            </a:p>
          </p:txBody>
        </p:sp>
      </p:grp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B7FC9B-E87D-44B3-AE7C-1A436029BA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83318F8-1A91-405F-968F-83328100C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3852399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ISAAC mechanical design: stiff support structure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296139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Let’s explore the use of yoke as </a:t>
            </a:r>
            <a:r>
              <a:rPr lang="en-US" sz="2000" b="1" dirty="0">
                <a:solidFill>
                  <a:srgbClr val="FF0000"/>
                </a:solidFill>
              </a:rPr>
              <a:t>support structure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Upper part is made in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stainless steel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: it may help to contain the large Lorentz horizontal force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b="1" dirty="0" err="1">
                <a:solidFill>
                  <a:srgbClr val="FF0000"/>
                </a:solidFill>
                <a:latin typeface="Arial"/>
              </a:rPr>
              <a:t>Aluminium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 shell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also contributes to hold the forces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The coil would lose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contact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with this part during cooling down: it could move horizontally without friction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bladder and keys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is not modeled yet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Slight 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just to keep contact between parts</a:t>
            </a:r>
            <a:endParaRPr lang="en-US" sz="12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F5D24B1-4A57-40AB-88EE-CA07F6E36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093" y="1410344"/>
            <a:ext cx="4131307" cy="40576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B506B8D-A210-41AD-8D97-B19C68370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383AA86-14A5-4A0E-9245-A7C2627B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231024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design: coil displacement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856605" y="986517"/>
            <a:ext cx="6732233" cy="4447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Horizontal coil displacement below </a:t>
            </a:r>
            <a:r>
              <a:rPr lang="en-US" sz="2000" b="1" dirty="0">
                <a:solidFill>
                  <a:srgbClr val="FF0000"/>
                </a:solidFill>
              </a:rPr>
              <a:t>0.5 mm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EE815D1-D209-428E-95C5-1ACFB4F145F3}"/>
              </a:ext>
            </a:extLst>
          </p:cNvPr>
          <p:cNvSpPr txBox="1"/>
          <p:nvPr/>
        </p:nvSpPr>
        <p:spPr>
          <a:xfrm>
            <a:off x="1294006" y="3466634"/>
            <a:ext cx="161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 displacement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046DA88-09ED-46B4-90E4-FA507542D20B}"/>
              </a:ext>
            </a:extLst>
          </p:cNvPr>
          <p:cNvSpPr txBox="1"/>
          <p:nvPr/>
        </p:nvSpPr>
        <p:spPr>
          <a:xfrm>
            <a:off x="4222722" y="3466634"/>
            <a:ext cx="16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 displacement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F4D4CB6-D0D1-4226-BA63-53CF4807219A}"/>
              </a:ext>
            </a:extLst>
          </p:cNvPr>
          <p:cNvSpPr/>
          <p:nvPr/>
        </p:nvSpPr>
        <p:spPr>
          <a:xfrm>
            <a:off x="9545718" y="2249538"/>
            <a:ext cx="1061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COOLING</a:t>
            </a:r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5305560-C260-4F71-BEEA-D2BD6491F68E}"/>
              </a:ext>
            </a:extLst>
          </p:cNvPr>
          <p:cNvSpPr/>
          <p:nvPr/>
        </p:nvSpPr>
        <p:spPr>
          <a:xfrm>
            <a:off x="9250596" y="4905575"/>
            <a:ext cx="1974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COOLING + EM</a:t>
            </a:r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0A9FE7E-EAED-4A09-8C34-AE4787DFD271}"/>
              </a:ext>
            </a:extLst>
          </p:cNvPr>
          <p:cNvSpPr txBox="1"/>
          <p:nvPr/>
        </p:nvSpPr>
        <p:spPr>
          <a:xfrm>
            <a:off x="6920850" y="3488628"/>
            <a:ext cx="194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displacement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057EA1A-D569-4D6A-9D39-09D7C6E27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007" y="1524721"/>
            <a:ext cx="1789728" cy="185322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6EEA6C3D-37D4-4826-8446-EF938313B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422" y="1510043"/>
            <a:ext cx="1768372" cy="183942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02A1042-EB7C-4C3F-AC67-04A3F7FDA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5001" y="1486755"/>
            <a:ext cx="1789729" cy="189118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409689C-253C-4DD1-8525-46908E377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70" y="4096781"/>
            <a:ext cx="2014137" cy="200552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7E6AFE1-78CC-42F2-80FC-D59C192B6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301" y="4117085"/>
            <a:ext cx="1923259" cy="193585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2196A36-18ED-480A-B310-182EC4EBA8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5592" y="4110365"/>
            <a:ext cx="1923259" cy="199194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8AD5447-0F6D-4B18-B042-C115986DA3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4248" y="1682859"/>
            <a:ext cx="1524000" cy="5588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6E8863A-0CC5-4AEE-B69B-F3E4CAEA96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98323" y="5274907"/>
            <a:ext cx="1524000" cy="5588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A4ADC8F-DAAA-48A3-9E3C-4DC3FF19F8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63808" y="3237991"/>
            <a:ext cx="1974475" cy="723974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748CB92E-C473-41AE-855B-1F2EEF5865B9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10076248" y="2618870"/>
            <a:ext cx="374798" cy="619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B80FA576-2D8D-434E-A064-FE54A8A5510B}"/>
              </a:ext>
            </a:extLst>
          </p:cNvPr>
          <p:cNvCxnSpPr>
            <a:cxnSpLocks/>
            <a:stCxn id="11" idx="0"/>
            <a:endCxn id="23" idx="2"/>
          </p:cNvCxnSpPr>
          <p:nvPr/>
        </p:nvCxnSpPr>
        <p:spPr>
          <a:xfrm flipV="1">
            <a:off x="10237833" y="3961965"/>
            <a:ext cx="213213" cy="943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A039AA1D-ECCF-4164-B42C-645BE9AA76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n-US" dirty="0"/>
              <a:t>December 14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22A6A782-B911-4DAA-8EBA-B4F5F523B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Joint Common-Coil meeting CIEMAT-PSI-IHEP-BNL</a:t>
            </a:r>
          </a:p>
        </p:txBody>
      </p:sp>
    </p:spTree>
    <p:extLst>
      <p:ext uri="{BB962C8B-B14F-4D97-AF65-F5344CB8AC3E}">
        <p14:creationId xmlns:p14="http://schemas.microsoft.com/office/powerpoint/2010/main" val="424576365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infopath/2007/PartnerControls"/>
    <ds:schemaRef ds:uri="http://purl.org/dc/dcmitype/"/>
    <ds:schemaRef ds:uri="a6163950-ed7b-45ff-a88b-85d0d03db3bc"/>
    <ds:schemaRef ds:uri="e24f2763-0e71-4812-94ad-3b15b8174d77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59089</TotalTime>
  <Words>724</Words>
  <Application>Microsoft Office PowerPoint</Application>
  <PresentationFormat>Panorámica</PresentationFormat>
  <Paragraphs>196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HFM(4-3)</vt:lpstr>
      <vt:lpstr>Presentación de PowerPoint</vt:lpstr>
      <vt:lpstr>Update on Common Coil activities at CIEMAT </vt:lpstr>
      <vt:lpstr>Table of contents </vt:lpstr>
      <vt:lpstr>Prototype magnet laboratory commissioning (I)</vt:lpstr>
      <vt:lpstr>Prototype magnet laboratory commissioning (II)</vt:lpstr>
      <vt:lpstr>Table of contents </vt:lpstr>
      <vt:lpstr>ISAAC magnetic design to provide 14T</vt:lpstr>
      <vt:lpstr>ISAAC mechanical design: stiff support structure</vt:lpstr>
      <vt:lpstr>Mechanical design: coil displacement</vt:lpstr>
      <vt:lpstr>Mechanical design: stress distribution</vt:lpstr>
      <vt:lpstr>ISAAC mechanical design optimization</vt:lpstr>
      <vt:lpstr>Table of contents </vt:lpstr>
      <vt:lpstr>14 T CC demonstrator: magnetic design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admin</cp:lastModifiedBy>
  <cp:revision>914</cp:revision>
  <cp:lastPrinted>2022-04-29T08:24:36Z</cp:lastPrinted>
  <dcterms:created xsi:type="dcterms:W3CDTF">2012-11-30T11:04:26Z</dcterms:created>
  <dcterms:modified xsi:type="dcterms:W3CDTF">2023-12-14T07:58:40Z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