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14"/>
  </p:notesMasterIdLst>
  <p:handoutMasterIdLst>
    <p:handoutMasterId r:id="rId15"/>
  </p:handoutMasterIdLst>
  <p:sldIdLst>
    <p:sldId id="386" r:id="rId3"/>
    <p:sldId id="289" r:id="rId4"/>
    <p:sldId id="387" r:id="rId5"/>
    <p:sldId id="393" r:id="rId6"/>
    <p:sldId id="392" r:id="rId7"/>
    <p:sldId id="394" r:id="rId8"/>
    <p:sldId id="384" r:id="rId9"/>
    <p:sldId id="390" r:id="rId10"/>
    <p:sldId id="395" r:id="rId11"/>
    <p:sldId id="396" r:id="rId12"/>
    <p:sldId id="324" r:id="rId13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4DD7"/>
    <a:srgbClr val="36A9AC"/>
    <a:srgbClr val="495ADB"/>
    <a:srgbClr val="DF2736"/>
    <a:srgbClr val="EBF6FC"/>
    <a:srgbClr val="D61E42"/>
    <a:srgbClr val="A80C26"/>
    <a:srgbClr val="2261A6"/>
    <a:srgbClr val="E6E6E6"/>
    <a:srgbClr val="080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4" autoAdjust="0"/>
    <p:restoredTop sz="96201" autoAdjust="0"/>
  </p:normalViewPr>
  <p:slideViewPr>
    <p:cSldViewPr snapToGrid="0">
      <p:cViewPr varScale="1">
        <p:scale>
          <a:sx n="112" d="100"/>
          <a:sy n="112" d="100"/>
        </p:scale>
        <p:origin x="168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49B2-44E8-4EFD-A97B-B11A258AE913}" type="datetimeFigureOut">
              <a:rPr lang="zh-CN" altLang="en-US" smtClean="0"/>
              <a:t>2023-12-14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B3AF3-F35D-4318-B7D7-AB8D96882F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748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2023-12-14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0132D8C-73E5-4C12-AA9D-A330C15CBC46}" type="slidenum">
              <a:rPr lang="en-US" altLang="zh-CN" sz="1200" u="none"/>
              <a:pPr algn="r" eaLnBrk="1" hangingPunct="1"/>
              <a:t>2</a:t>
            </a:fld>
            <a:endParaRPr lang="en-US" altLang="zh-CN" sz="1200" u="none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90728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754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219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753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073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883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309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84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232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plus.cn/Template/Home.shtml" TargetMode="External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hyperlink" Target="http://www.officeplus.cn/Template/Home.shtml" TargetMode="External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6ECB370-12D0-4478-B2C1-42041D3548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副标题 2">
            <a:extLst>
              <a:ext uri="{FF2B5EF4-FFF2-40B4-BE49-F238E27FC236}">
                <a16:creationId xmlns:a16="http://schemas.microsoft.com/office/drawing/2014/main" xmlns="" id="{DE4774FD-CA84-4334-A5E6-4018CC8F8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444" y="2877828"/>
            <a:ext cx="8137922" cy="44459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accent1"/>
                </a:solidFill>
              </a:defRPr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35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xmlns="" id="{51BC89B0-625D-43E6-B3D9-96B6348FD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444" y="1786122"/>
            <a:ext cx="8137922" cy="1072602"/>
          </a:xfrm>
        </p:spPr>
        <p:txBody>
          <a:bodyPr anchor="ctr">
            <a:normAutofit/>
          </a:bodyPr>
          <a:lstStyle>
            <a:lvl1pPr algn="ctr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4" name="文本占位符 13">
            <a:extLst>
              <a:ext uri="{FF2B5EF4-FFF2-40B4-BE49-F238E27FC236}">
                <a16:creationId xmlns:a16="http://schemas.microsoft.com/office/drawing/2014/main" xmlns="" id="{F63CF7FF-9841-453A-8D11-A8042CB0D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444" y="4052309"/>
            <a:ext cx="8137922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125" b="0">
                <a:solidFill>
                  <a:schemeClr val="tx1"/>
                </a:solidFill>
              </a:defRPr>
            </a:lvl1pPr>
            <a:lvl2pPr marL="342875" indent="0">
              <a:buNone/>
              <a:defRPr/>
            </a:lvl2pPr>
            <a:lvl3pPr marL="685748" indent="0">
              <a:buNone/>
              <a:defRPr/>
            </a:lvl3pPr>
            <a:lvl4pPr marL="1028622" indent="0">
              <a:buNone/>
              <a:defRPr/>
            </a:lvl4pPr>
            <a:lvl5pPr marL="1371498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5" name="文本占位符 13">
            <a:extLst>
              <a:ext uri="{FF2B5EF4-FFF2-40B4-BE49-F238E27FC236}">
                <a16:creationId xmlns:a16="http://schemas.microsoft.com/office/drawing/2014/main" xmlns="" id="{B30B88CF-5CF5-40AB-A59C-05AF2340EE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444" y="4348580"/>
            <a:ext cx="8137922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125" b="0">
                <a:solidFill>
                  <a:schemeClr val="tx1"/>
                </a:solidFill>
              </a:defRPr>
            </a:lvl1pPr>
            <a:lvl2pPr marL="342875" indent="0">
              <a:buNone/>
              <a:defRPr/>
            </a:lvl2pPr>
            <a:lvl3pPr marL="685748" indent="0">
              <a:buNone/>
              <a:defRPr/>
            </a:lvl3pPr>
            <a:lvl4pPr marL="1028622" indent="0">
              <a:buNone/>
              <a:defRPr/>
            </a:lvl4pPr>
            <a:lvl5pPr marL="1371498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关注微软Office文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3BB9638-2D2F-48B1-A8CF-673B237DCC17}"/>
              </a:ext>
            </a:extLst>
          </p:cNvPr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120C7C91-35F0-46E5-B511-2314CED2655F}"/>
              </a:ext>
            </a:extLst>
          </p:cNvPr>
          <p:cNvSpPr/>
          <p:nvPr userDrawn="1"/>
        </p:nvSpPr>
        <p:spPr>
          <a:xfrm>
            <a:off x="809601" y="1527629"/>
            <a:ext cx="2852057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图片包含 纵横字谜, 文字&#10;&#10;已生成极高可信度的说明">
            <a:extLst>
              <a:ext uri="{FF2B5EF4-FFF2-40B4-BE49-F238E27FC236}">
                <a16:creationId xmlns:a16="http://schemas.microsoft.com/office/drawing/2014/main" xmlns="" id="{25779B21-3BC1-4E47-8650-6B0E785B5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051" y="1756229"/>
            <a:ext cx="2509157" cy="334554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43024A3-25F7-4B9A-9876-36F35421F6E6}"/>
              </a:ext>
            </a:extLst>
          </p:cNvPr>
          <p:cNvSpPr txBox="1"/>
          <p:nvPr userDrawn="1"/>
        </p:nvSpPr>
        <p:spPr>
          <a:xfrm>
            <a:off x="3929745" y="1566508"/>
            <a:ext cx="4556055" cy="27776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</a:pPr>
            <a:r>
              <a:rPr lang="zh-CN" altLang="en-US" sz="27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办公模板更新</a:t>
            </a:r>
            <a:endParaRPr lang="en-US" altLang="zh-CN" sz="27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450"/>
              </a:spcBef>
            </a:pPr>
            <a:r>
              <a:rPr lang="zh-CN" altLang="en-US" sz="2700" b="1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微软</a:t>
            </a:r>
            <a:endParaRPr lang="en-US" altLang="zh-CN" sz="2700" b="1" ker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450"/>
              </a:spcBef>
            </a:pPr>
            <a:r>
              <a:rPr lang="zh-CN" altLang="en-US" sz="27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微信扫码关注</a:t>
            </a:r>
            <a:endParaRPr lang="en-US" altLang="zh-CN" sz="27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450"/>
              </a:spcBef>
            </a:pPr>
            <a:r>
              <a:rPr lang="zh-CN" altLang="en-US" sz="27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「 微软</a:t>
            </a:r>
            <a:r>
              <a:rPr lang="en-US" altLang="zh-CN" sz="27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lang="zh-CN" altLang="en-US" sz="27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」服务号</a:t>
            </a:r>
            <a:endParaRPr lang="en-US" altLang="zh-CN" sz="27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" name="图片 6">
            <a:hlinkClick r:id="rId3"/>
            <a:extLst>
              <a:ext uri="{FF2B5EF4-FFF2-40B4-BE49-F238E27FC236}">
                <a16:creationId xmlns:a16="http://schemas.microsoft.com/office/drawing/2014/main" xmlns="" id="{5524D02C-49CE-4D3D-8B89-07CEC3966F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745" y="6345797"/>
            <a:ext cx="1284515" cy="2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12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微软黑科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E71CC84-193F-4D28-98D9-17F9952F968C}"/>
              </a:ext>
            </a:extLst>
          </p:cNvPr>
          <p:cNvCxnSpPr/>
          <p:nvPr userDrawn="1"/>
        </p:nvCxnSpPr>
        <p:spPr>
          <a:xfrm>
            <a:off x="0" y="657288"/>
            <a:ext cx="9144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3A9F197-1133-4CEE-860F-85366976D0AC}"/>
              </a:ext>
            </a:extLst>
          </p:cNvPr>
          <p:cNvSpPr/>
          <p:nvPr userDrawn="1"/>
        </p:nvSpPr>
        <p:spPr>
          <a:xfrm>
            <a:off x="0" y="3091552"/>
            <a:ext cx="9144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AA954438-2CEB-4119-883B-8B9196F98504}"/>
              </a:ext>
            </a:extLst>
          </p:cNvPr>
          <p:cNvSpPr/>
          <p:nvPr userDrawn="1"/>
        </p:nvSpPr>
        <p:spPr>
          <a:xfrm>
            <a:off x="466046" y="1362836"/>
            <a:ext cx="2596755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4CD1A364-B227-4CFB-9287-6198C6C0443B}"/>
              </a:ext>
            </a:extLst>
          </p:cNvPr>
          <p:cNvSpPr/>
          <p:nvPr userDrawn="1"/>
        </p:nvSpPr>
        <p:spPr>
          <a:xfrm>
            <a:off x="3280850" y="1362836"/>
            <a:ext cx="2596755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EA6AD26-5781-4DAD-8C16-8C73B2C177AD}"/>
              </a:ext>
            </a:extLst>
          </p:cNvPr>
          <p:cNvSpPr txBox="1"/>
          <p:nvPr userDrawn="1"/>
        </p:nvSpPr>
        <p:spPr>
          <a:xfrm>
            <a:off x="1310534" y="286129"/>
            <a:ext cx="6522940" cy="5724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450"/>
              </a:spcBef>
            </a:pPr>
            <a:r>
              <a:rPr lang="zh-CN" altLang="en-US" sz="2400" b="1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微信扫描小程序码，使用微软移动办公黑科技 </a:t>
            </a:r>
            <a:endParaRPr lang="en-US" sz="2400" b="1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72806FD0-33B9-40F1-B8F9-079524CA002C}"/>
              </a:ext>
            </a:extLst>
          </p:cNvPr>
          <p:cNvCxnSpPr>
            <a:cxnSpLocks/>
          </p:cNvCxnSpPr>
          <p:nvPr userDrawn="1"/>
        </p:nvCxnSpPr>
        <p:spPr>
          <a:xfrm flipH="1">
            <a:off x="1142318" y="369629"/>
            <a:ext cx="199845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59FFD7E-3944-43A3-A5DD-D8673483D044}"/>
              </a:ext>
            </a:extLst>
          </p:cNvPr>
          <p:cNvCxnSpPr>
            <a:cxnSpLocks/>
          </p:cNvCxnSpPr>
          <p:nvPr userDrawn="1"/>
        </p:nvCxnSpPr>
        <p:spPr>
          <a:xfrm flipH="1">
            <a:off x="7801832" y="369629"/>
            <a:ext cx="199845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C76706F4-B20C-489C-ACB9-010EF43FEF70}"/>
              </a:ext>
            </a:extLst>
          </p:cNvPr>
          <p:cNvSpPr/>
          <p:nvPr userDrawn="1"/>
        </p:nvSpPr>
        <p:spPr>
          <a:xfrm>
            <a:off x="6119813" y="1362836"/>
            <a:ext cx="2596755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50F7A0F-4C8A-4DA1-8AA3-1810FF4E7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/>
        </p:blipFill>
        <p:spPr>
          <a:xfrm>
            <a:off x="3528848" y="1673081"/>
            <a:ext cx="2057400" cy="2743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60AD2DE-F13F-4332-90AE-87C7001EA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/>
        </p:blipFill>
        <p:spPr>
          <a:xfrm>
            <a:off x="6389491" y="1673081"/>
            <a:ext cx="2057400" cy="27432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9418449-E7C2-4E37-8045-DD4782B125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724" y="1673081"/>
            <a:ext cx="2057400" cy="27432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A11A6D6-1DBD-4A10-8942-D3DDC4E182E9}"/>
              </a:ext>
            </a:extLst>
          </p:cNvPr>
          <p:cNvSpPr txBox="1"/>
          <p:nvPr userDrawn="1"/>
        </p:nvSpPr>
        <p:spPr>
          <a:xfrm>
            <a:off x="716702" y="5138743"/>
            <a:ext cx="2095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15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在微信访问</a:t>
            </a:r>
            <a:r>
              <a:rPr lang="en-US" altLang="zh-CN" sz="15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OneDrive</a:t>
            </a:r>
          </a:p>
          <a:p>
            <a:pPr algn="ctr">
              <a:lnSpc>
                <a:spcPct val="140000"/>
              </a:lnSpc>
            </a:pPr>
            <a:r>
              <a:rPr lang="zh-CN" altLang="en-US" sz="15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</a:t>
            </a:r>
            <a:r>
              <a:rPr lang="en-US" altLang="zh-CN" sz="15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lang="zh-CN" altLang="en-US" sz="15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</a:t>
            </a:r>
            <a:endParaRPr lang="en-US" sz="15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274E825-3465-469E-BD06-097F250CA889}"/>
              </a:ext>
            </a:extLst>
          </p:cNvPr>
          <p:cNvSpPr txBox="1"/>
          <p:nvPr userDrawn="1"/>
        </p:nvSpPr>
        <p:spPr>
          <a:xfrm>
            <a:off x="3623664" y="5138743"/>
            <a:ext cx="18966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15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让你的文档会说话</a:t>
            </a:r>
            <a:endParaRPr lang="en-US" altLang="zh-CN" sz="15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5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微软听听文档 」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EC4AC92-2800-4841-84A3-26E495F2D178}"/>
              </a:ext>
            </a:extLst>
          </p:cNvPr>
          <p:cNvSpPr txBox="1"/>
          <p:nvPr userDrawn="1"/>
        </p:nvSpPr>
        <p:spPr>
          <a:xfrm>
            <a:off x="6460236" y="5138743"/>
            <a:ext cx="19159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15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你的文档创作小助手</a:t>
            </a:r>
            <a:endParaRPr lang="en-US" altLang="zh-CN" sz="15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5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微软小蜜 」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F3D082CA-914B-42B8-A86E-16893B7234C9}"/>
              </a:ext>
            </a:extLst>
          </p:cNvPr>
          <p:cNvCxnSpPr/>
          <p:nvPr userDrawn="1"/>
        </p:nvCxnSpPr>
        <p:spPr>
          <a:xfrm>
            <a:off x="3148526" y="5330655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5421E3BB-42AC-4DCD-9031-7215136A1844}"/>
              </a:ext>
            </a:extLst>
          </p:cNvPr>
          <p:cNvCxnSpPr/>
          <p:nvPr userDrawn="1"/>
        </p:nvCxnSpPr>
        <p:spPr>
          <a:xfrm>
            <a:off x="5982161" y="5330655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5"/>
            <a:extLst>
              <a:ext uri="{FF2B5EF4-FFF2-40B4-BE49-F238E27FC236}">
                <a16:creationId xmlns:a16="http://schemas.microsoft.com/office/drawing/2014/main" xmlns="" id="{46C855E7-2DCA-4970-A954-7CB7F69FADA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745" y="6345797"/>
            <a:ext cx="1284515" cy="2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2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F495E1F-136D-4BE1-A02C-183CC0F342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xmlns="" id="{8EB21F71-7218-4FD8-ABCC-48727071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04" y="2106386"/>
            <a:ext cx="4064389" cy="895350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6" name="文本占位符 2">
            <a:extLst>
              <a:ext uri="{FF2B5EF4-FFF2-40B4-BE49-F238E27FC236}">
                <a16:creationId xmlns:a16="http://schemas.microsoft.com/office/drawing/2014/main" xmlns="" id="{19F0CF5A-B131-4349-8F42-32CB30377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0041" y="3001737"/>
            <a:ext cx="4064389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2">
            <a:extLst>
              <a:ext uri="{FF2B5EF4-FFF2-40B4-BE49-F238E27FC236}">
                <a16:creationId xmlns:a16="http://schemas.microsoft.com/office/drawing/2014/main" xmlns="" id="{F021CB09-2624-4284-AFC6-0124B76C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1299" y="6240468"/>
            <a:ext cx="1041402" cy="206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4" name="页脚占位符 3">
            <a:extLst>
              <a:ext uri="{FF2B5EF4-FFF2-40B4-BE49-F238E27FC236}">
                <a16:creationId xmlns:a16="http://schemas.microsoft.com/office/drawing/2014/main" xmlns="" id="{783C9B21-C950-4BB2-8D5A-8D24BC99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445" y="6240468"/>
            <a:ext cx="3105151" cy="20638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4">
            <a:extLst>
              <a:ext uri="{FF2B5EF4-FFF2-40B4-BE49-F238E27FC236}">
                <a16:creationId xmlns:a16="http://schemas.microsoft.com/office/drawing/2014/main" xmlns="" id="{74383B9E-1B45-4B85-959B-1AF9865E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240468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标题 5">
            <a:extLst>
              <a:ext uri="{FF2B5EF4-FFF2-40B4-BE49-F238E27FC236}">
                <a16:creationId xmlns:a16="http://schemas.microsoft.com/office/drawing/2014/main" xmlns="" id="{09678C7F-4932-45D0-B060-27F796ED5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444" y="4"/>
            <a:ext cx="8137922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7" name="内容占位符 7">
            <a:extLst>
              <a:ext uri="{FF2B5EF4-FFF2-40B4-BE49-F238E27FC236}">
                <a16:creationId xmlns:a16="http://schemas.microsoft.com/office/drawing/2014/main" xmlns="" id="{BF34A00D-273C-4CDA-9216-5588AB015D2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02444" y="1130303"/>
            <a:ext cx="8137922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29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66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B9418E05-6741-489F-BC17-B35692DAB7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444" y="4"/>
            <a:ext cx="8137922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xmlns="" id="{3BD9754C-2EB9-4F25-A6A6-BC54AF85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51299" y="6240468"/>
            <a:ext cx="1041402" cy="206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xmlns="" id="{3FE0A611-686D-4957-B01C-FA736556D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445" y="6240468"/>
            <a:ext cx="3105151" cy="20638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xmlns="" id="{4C7B408F-7D37-4BBC-9EBF-42E539564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240468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37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7EAB898-6665-4BFE-A7DA-D0B6B0EAFB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xmlns="" id="{23DCF18F-1C52-4FAC-8ABB-3B8FEFDBDB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74937" y="1807496"/>
            <a:ext cx="4069557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7" name="文本占位符 62">
            <a:extLst>
              <a:ext uri="{FF2B5EF4-FFF2-40B4-BE49-F238E27FC236}">
                <a16:creationId xmlns:a16="http://schemas.microsoft.com/office/drawing/2014/main" xmlns="" id="{3573A750-9A1A-4E4F-BB95-77AF14ED7C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74937" y="4113732"/>
            <a:ext cx="4069557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125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38" marR="0" lvl="0" indent="-171438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8" name="文本占位符 13">
            <a:extLst>
              <a:ext uri="{FF2B5EF4-FFF2-40B4-BE49-F238E27FC236}">
                <a16:creationId xmlns:a16="http://schemas.microsoft.com/office/drawing/2014/main" xmlns="" id="{980AC26D-505D-4F35-96F2-8E856207FF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74937" y="3817461"/>
            <a:ext cx="4069557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125" b="0">
                <a:solidFill>
                  <a:schemeClr val="tx1"/>
                </a:solidFill>
              </a:defRPr>
            </a:lvl1pPr>
            <a:lvl2pPr marL="342875" indent="0">
              <a:buNone/>
              <a:defRPr/>
            </a:lvl2pPr>
            <a:lvl3pPr marL="685748" indent="0">
              <a:buNone/>
              <a:defRPr/>
            </a:lvl3pPr>
            <a:lvl4pPr marL="1028622" indent="0">
              <a:buNone/>
              <a:defRPr/>
            </a:lvl4pPr>
            <a:lvl5pPr marL="1371498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CDC275-985E-45AD-860F-39764B073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06E8A6F-5490-408C-8C53-2F6FF0E09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5A3F001-13E7-4974-B329-DB5883BD2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7927F79-CA31-477B-A081-7FA1A46F4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39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330452" y="759873"/>
            <a:ext cx="136127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模板使用技巧</a:t>
            </a:r>
            <a:r>
              <a:rPr lang="en-US" altLang="zh-CN" sz="135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 1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30455" y="182450"/>
            <a:ext cx="630301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kumimoji="1"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75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7B43CCB-1998-4484-B269-9ACB654ACB71}"/>
              </a:ext>
            </a:extLst>
          </p:cNvPr>
          <p:cNvSpPr txBox="1"/>
          <p:nvPr userDrawn="1"/>
        </p:nvSpPr>
        <p:spPr>
          <a:xfrm>
            <a:off x="323850" y="117423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一键调整模板颜色</a:t>
            </a:r>
            <a:endParaRPr 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F1532F4-AF97-400D-84E6-F00D2B3D35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851" y="2138896"/>
            <a:ext cx="3971924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A7E11C8-4335-45B0-A270-313A25ABC6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8227" y="2138895"/>
            <a:ext cx="3971925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5615889-3ACE-4C91-970F-789D759EAC1E}"/>
              </a:ext>
            </a:extLst>
          </p:cNvPr>
          <p:cNvSpPr txBox="1"/>
          <p:nvPr userDrawn="1"/>
        </p:nvSpPr>
        <p:spPr>
          <a:xfrm>
            <a:off x="250108" y="6061005"/>
            <a:ext cx="24333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 选择“设计”</a:t>
            </a:r>
            <a:r>
              <a:rPr lang="en-US" altLang="zh-CN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“变体”</a:t>
            </a:r>
            <a:r>
              <a:rPr lang="en-US" altLang="zh-CN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“颜色”；</a:t>
            </a:r>
            <a:endParaRPr lang="en-US" sz="900" spc="1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19D40D-978A-4E04-8450-F6DC61B85399}"/>
              </a:ext>
            </a:extLst>
          </p:cNvPr>
          <p:cNvSpPr txBox="1"/>
          <p:nvPr userDrawn="1"/>
        </p:nvSpPr>
        <p:spPr>
          <a:xfrm>
            <a:off x="4770491" y="6061005"/>
            <a:ext cx="33442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 选择你喜欢的颜色搭配，模板一秒调整为你选颜色。</a:t>
            </a:r>
            <a:endParaRPr lang="en-US" sz="900" spc="1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99860AF-0C43-4649-A586-85D19517B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54447" y="2609338"/>
            <a:ext cx="614750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6130A4D-8EC7-4AC1-B434-55DC691028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90890" y="4257163"/>
            <a:ext cx="614750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6313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54DB237-C74A-4BA8-A097-6A053DD3C747}"/>
              </a:ext>
            </a:extLst>
          </p:cNvPr>
          <p:cNvSpPr/>
          <p:nvPr userDrawn="1"/>
        </p:nvSpPr>
        <p:spPr>
          <a:xfrm>
            <a:off x="330452" y="759873"/>
            <a:ext cx="136127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模板使用技巧</a:t>
            </a:r>
            <a:r>
              <a:rPr lang="en-US" altLang="zh-CN" sz="135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 2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172DAD1-F67C-4AB8-ACEF-004237CB3D3F}"/>
              </a:ext>
            </a:extLst>
          </p:cNvPr>
          <p:cNvSpPr/>
          <p:nvPr userDrawn="1"/>
        </p:nvSpPr>
        <p:spPr>
          <a:xfrm>
            <a:off x="330455" y="182450"/>
            <a:ext cx="630301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kumimoji="1"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75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300B558-79C0-475E-84A0-11700A36CA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851" y="2138896"/>
            <a:ext cx="3971924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DFDE997-A67B-4FD0-B6AC-78D1EFE634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8227" y="2138895"/>
            <a:ext cx="3971925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E1E676E-E869-48CE-BFB9-1C7FC981B376}"/>
              </a:ext>
            </a:extLst>
          </p:cNvPr>
          <p:cNvSpPr txBox="1"/>
          <p:nvPr userDrawn="1"/>
        </p:nvSpPr>
        <p:spPr>
          <a:xfrm>
            <a:off x="323850" y="117423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随时添加模板样式</a:t>
            </a:r>
            <a:endParaRPr 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68A42A-9DCD-4784-A3EF-F1D80ADC183F}"/>
              </a:ext>
            </a:extLst>
          </p:cNvPr>
          <p:cNvSpPr txBox="1"/>
          <p:nvPr userDrawn="1"/>
        </p:nvSpPr>
        <p:spPr>
          <a:xfrm>
            <a:off x="250111" y="6061005"/>
            <a:ext cx="2239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 选择“开始”</a:t>
            </a:r>
            <a:r>
              <a:rPr lang="en-US" altLang="zh-CN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“新建幻灯片”；</a:t>
            </a:r>
            <a:endParaRPr lang="en-US" sz="900" spc="1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F8689A3-CABF-445F-829F-6396154A55D1}"/>
              </a:ext>
            </a:extLst>
          </p:cNvPr>
          <p:cNvSpPr txBox="1"/>
          <p:nvPr userDrawn="1"/>
        </p:nvSpPr>
        <p:spPr>
          <a:xfrm>
            <a:off x="4770490" y="6061005"/>
            <a:ext cx="39729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 选择你需要的页面，如封面页，目录页，副标题页，内容页等</a:t>
            </a:r>
            <a:r>
              <a:rPr lang="en-US" altLang="zh-CN" sz="900" spc="113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900" spc="1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7C9996A-24BA-4EE9-BA5A-589E184191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25661" y="2428363"/>
            <a:ext cx="614750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579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>
            <a:extLst>
              <a:ext uri="{FF2B5EF4-FFF2-40B4-BE49-F238E27FC236}">
                <a16:creationId xmlns:a16="http://schemas.microsoft.com/office/drawing/2014/main" xmlns="" id="{ED2FF44A-F9A2-4734-B9FC-7C1F743F6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4" y="4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9" name="文本占位符 2">
            <a:extLst>
              <a:ext uri="{FF2B5EF4-FFF2-40B4-BE49-F238E27FC236}">
                <a16:creationId xmlns:a16="http://schemas.microsoft.com/office/drawing/2014/main" xmlns="" id="{8236A47E-D89B-44EB-9BF9-7FB07A284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444" y="1123953"/>
            <a:ext cx="8137922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890EC732-A8F9-4A9A-AC20-F97FE80F7E32}"/>
              </a:ext>
            </a:extLst>
          </p:cNvPr>
          <p:cNvCxnSpPr/>
          <p:nvPr userDrawn="1"/>
        </p:nvCxnSpPr>
        <p:spPr>
          <a:xfrm>
            <a:off x="502444" y="1028700"/>
            <a:ext cx="813792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3">
            <a:extLst>
              <a:ext uri="{FF2B5EF4-FFF2-40B4-BE49-F238E27FC236}">
                <a16:creationId xmlns:a16="http://schemas.microsoft.com/office/drawing/2014/main" xmlns="" id="{B202BAAB-B381-4751-972E-4B7523C147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51299" y="6240468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xmlns="" id="{7D59A130-CDC7-49D3-9E11-DF24A2740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445" y="6240468"/>
            <a:ext cx="310515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xmlns="" id="{4F3C11EF-40A7-4E60-85E3-29F5F570C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49" y="6240468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2" r:id="rId3"/>
    <p:sldLayoutId id="2147483664" r:id="rId4"/>
    <p:sldLayoutId id="2147483665" r:id="rId5"/>
    <p:sldLayoutId id="2147483661" r:id="rId6"/>
    <p:sldLayoutId id="2147483666" r:id="rId7"/>
  </p:sldLayoutIdLst>
  <p:hf hdr="0" ftr="0" dt="0"/>
  <p:txStyles>
    <p:titleStyle>
      <a:lvl1pPr algn="l" defTabSz="685749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4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6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0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7" userDrawn="1">
          <p15:clr>
            <a:srgbClr val="F26B43"/>
          </p15:clr>
        </p15:guide>
        <p15:guide id="2" pos="5443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12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1052" y="1464557"/>
            <a:ext cx="9134509" cy="265032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544DD7"/>
                </a:solidFill>
                <a:latin typeface="Times New Roman" panose="02020603050405020304" pitchFamily="18" charset="0"/>
              </a:rPr>
              <a:t>The recent progress of LPF3 testing</a:t>
            </a:r>
            <a:endParaRPr lang="zh-CN" altLang="en-US" sz="3200" dirty="0">
              <a:solidFill>
                <a:srgbClr val="544DD7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640C95F-469F-4AAD-AAEF-B5D1B31D6530}"/>
              </a:ext>
            </a:extLst>
          </p:cNvPr>
          <p:cNvGrpSpPr/>
          <p:nvPr/>
        </p:nvGrpSpPr>
        <p:grpSpPr>
          <a:xfrm>
            <a:off x="5076202" y="78812"/>
            <a:ext cx="3989828" cy="1109053"/>
            <a:chOff x="6983407" y="249641"/>
            <a:chExt cx="5065755" cy="1417168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B4846D3F-641A-4A76-991B-5213B1C30DC3}"/>
                </a:ext>
              </a:extLst>
            </p:cNvPr>
            <p:cNvGrpSpPr/>
            <p:nvPr/>
          </p:nvGrpSpPr>
          <p:grpSpPr>
            <a:xfrm>
              <a:off x="6983407" y="389635"/>
              <a:ext cx="2465143" cy="1277174"/>
              <a:chOff x="9726857" y="125133"/>
              <a:chExt cx="2465143" cy="1277174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9D063185-C7AC-4536-AC85-B78B726C4F78}"/>
                  </a:ext>
                </a:extLst>
              </p:cNvPr>
              <p:cNvSpPr/>
              <p:nvPr/>
            </p:nvSpPr>
            <p:spPr>
              <a:xfrm>
                <a:off x="9726857" y="872931"/>
                <a:ext cx="2465143" cy="529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20000"/>
                  </a:lnSpc>
                  <a:buClr>
                    <a:srgbClr val="D15A3E"/>
                  </a:buClr>
                  <a:buSzPct val="100000"/>
                </a:pPr>
                <a:r>
                  <a:rPr lang="zh-CN" altLang="en-US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中国科学院高能物理研究所</a:t>
                </a:r>
                <a:endParaRPr lang="en-US" altLang="zh-CN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endParaRPr>
              </a:p>
              <a:p>
                <a:pPr lvl="0" algn="ctr">
                  <a:lnSpc>
                    <a:spcPct val="120000"/>
                  </a:lnSpc>
                  <a:buClr>
                    <a:srgbClr val="D15A3E"/>
                  </a:buClr>
                  <a:buSzPct val="100000"/>
                </a:pPr>
                <a:r>
                  <a:rPr lang="zh-CN" altLang="en-US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 </a:t>
                </a:r>
                <a:r>
                  <a:rPr lang="en-US" altLang="zh-CN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Institute of High Energy Physics, CAS</a:t>
                </a:r>
              </a:p>
            </p:txBody>
          </p: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52805483-9D9C-4BCC-9DFC-CCF99C11E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19725" y="125133"/>
                <a:ext cx="1079406" cy="726393"/>
              </a:xfrm>
              <a:prstGeom prst="rect">
                <a:avLst/>
              </a:prstGeom>
            </p:spPr>
          </p:pic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3E5972BF-9E2A-42C2-89C4-0286E5DB398A}"/>
                </a:ext>
              </a:extLst>
            </p:cNvPr>
            <p:cNvCxnSpPr/>
            <p:nvPr/>
          </p:nvCxnSpPr>
          <p:spPr>
            <a:xfrm>
              <a:off x="9550401" y="457200"/>
              <a:ext cx="0" cy="999067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A6A91F50-3620-4E43-9D93-460279EEEDC0}"/>
                </a:ext>
              </a:extLst>
            </p:cNvPr>
            <p:cNvGrpSpPr/>
            <p:nvPr/>
          </p:nvGrpSpPr>
          <p:grpSpPr>
            <a:xfrm>
              <a:off x="9584019" y="249641"/>
              <a:ext cx="2465143" cy="1400723"/>
              <a:chOff x="9465481" y="249641"/>
              <a:chExt cx="2465143" cy="1400723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20BF0EFE-38C3-40E7-8E89-25931EF205F0}"/>
                  </a:ext>
                </a:extLst>
              </p:cNvPr>
              <p:cNvSpPr/>
              <p:nvPr/>
            </p:nvSpPr>
            <p:spPr>
              <a:xfrm>
                <a:off x="9465481" y="1120988"/>
                <a:ext cx="2465143" cy="529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20000"/>
                  </a:lnSpc>
                  <a:buClr>
                    <a:srgbClr val="D15A3E"/>
                  </a:buClr>
                  <a:buSzPct val="100000"/>
                </a:pPr>
                <a:r>
                  <a:rPr lang="zh-CN" altLang="en-US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中科院高能所超导磁体组</a:t>
                </a:r>
                <a:endParaRPr lang="en-US" altLang="zh-CN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endParaRPr>
              </a:p>
              <a:p>
                <a:pPr lvl="0" algn="ctr">
                  <a:lnSpc>
                    <a:spcPct val="120000"/>
                  </a:lnSpc>
                  <a:buClr>
                    <a:srgbClr val="D15A3E"/>
                  </a:buClr>
                  <a:buSzPct val="100000"/>
                </a:pPr>
                <a:r>
                  <a:rPr lang="en-US" altLang="zh-CN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Superconducting Magnet Group,</a:t>
                </a:r>
                <a:r>
                  <a:rPr lang="zh-CN" altLang="en-US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 </a:t>
                </a:r>
                <a:r>
                  <a:rPr lang="en-US" altLang="zh-CN" sz="825" dirty="0">
                    <a:solidFill>
                      <a:srgbClr val="2D2E2D"/>
                    </a:solidFill>
                    <a:latin typeface="Times New Roman" panose="02020603050405020304" pitchFamily="18" charset="0"/>
                    <a:ea typeface="Microsoft YaHei UI" panose="020B0503020204020204" pitchFamily="34" charset="-122"/>
                  </a:rPr>
                  <a:t>IHEP</a:t>
                </a: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F68A41F4-6161-41FC-9D78-F8834363C2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95808" y="249641"/>
                <a:ext cx="1804487" cy="1352888"/>
              </a:xfrm>
              <a:prstGeom prst="rect">
                <a:avLst/>
              </a:prstGeom>
            </p:spPr>
          </p:pic>
        </p:grpSp>
      </p:grpSp>
      <p:sp>
        <p:nvSpPr>
          <p:cNvPr id="6" name="文本框 5"/>
          <p:cNvSpPr txBox="1"/>
          <p:nvPr/>
        </p:nvSpPr>
        <p:spPr>
          <a:xfrm>
            <a:off x="7797223" y="6421345"/>
            <a:ext cx="126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2023.12.14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85816F2-AEF2-4FFE-A0DA-84B4490709A4}"/>
              </a:ext>
            </a:extLst>
          </p:cNvPr>
          <p:cNvSpPr txBox="1"/>
          <p:nvPr/>
        </p:nvSpPr>
        <p:spPr>
          <a:xfrm>
            <a:off x="600501" y="5098305"/>
            <a:ext cx="7908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Superconducting Magnet Group, Accelerator Division</a:t>
            </a: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Institute of High Energy Physics, Chinese Academy of Sciences (IHEP, CAS)</a:t>
            </a:r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4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694266" y="645408"/>
            <a:ext cx="8060267" cy="169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1">
            <a:extLst>
              <a:ext uri="{FF2B5EF4-FFF2-40B4-BE49-F238E27FC236}">
                <a16:creationId xmlns:a16="http://schemas.microsoft.com/office/drawing/2014/main" xmlns="" id="{B06438FE-6C89-4374-99F5-B3CA48D55FEB}"/>
              </a:ext>
            </a:extLst>
          </p:cNvPr>
          <p:cNvSpPr txBox="1">
            <a:spLocks/>
          </p:cNvSpPr>
          <p:nvPr/>
        </p:nvSpPr>
        <p:spPr>
          <a:xfrm>
            <a:off x="2272537" y="79559"/>
            <a:ext cx="5048250" cy="4666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sz="3200" b="1" kern="1200">
                <a:solidFill>
                  <a:schemeClr val="accent1"/>
                </a:solidFill>
                <a:latin typeface="+mj-lt"/>
                <a:ea typeface="Microsoft YaHei UI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Summary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842" y="1010886"/>
            <a:ext cx="8361255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5000"/>
              </a:lnSpc>
              <a:spcBef>
                <a:spcPts val="600"/>
              </a:spcBef>
              <a:spcAft>
                <a:spcPts val="1200"/>
              </a:spcAft>
              <a:buAutoNum type="arabicPeriod"/>
            </a:pP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experiences mastered in the LPF1 series magnets, a 16-T high field dipole magnet named LPF3 has been designed, fabricated and is in the performance test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spcAft>
                <a:spcPts val="1200"/>
              </a:spcAft>
              <a:buAutoNum type="arabicPeriod"/>
            </a:pP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The preliminary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Nb</a:t>
            </a:r>
            <a:r>
              <a:rPr lang="en-US" altLang="zh-CN" baseline="-250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 coils showed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promising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results, with a maximum field of 11.28 T @ 7101 A &amp; 4.2 K reached within two apertures. Futher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tests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be carried out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soon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lnSpc>
                <a:spcPct val="125000"/>
              </a:lnSpc>
              <a:spcBef>
                <a:spcPts val="600"/>
              </a:spcBef>
              <a:spcAft>
                <a:spcPts val="1200"/>
              </a:spcAft>
              <a:buAutoNum type="arabicPeriod"/>
            </a:pP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preliminary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test of Block-type insert coil was carried out under self-field, 5 T and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T, respectively.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The coil has been subjected to a maximum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current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3800 A,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with no quenches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observed.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charging delay between the power supply current and generated magnetic </a:t>
            </a:r>
            <a:r>
              <a:rPr lang="en-US" altLang="zh-CN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found during the ramping test. More tests would also be performed to investigate the electrical-magnetic behavior of this coil soon. </a:t>
            </a:r>
            <a:endParaRPr lang="en-US" altLang="zh-CN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3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8255237" y="6453336"/>
            <a:ext cx="849658" cy="286172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856711" y="5723074"/>
            <a:ext cx="5392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zh-CN" altLang="en-US" sz="6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</a:t>
            </a:r>
            <a:endParaRPr lang="zh-CN" altLang="en-US" sz="6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 r="4373"/>
          <a:stretch>
            <a:fillRect/>
          </a:stretch>
        </p:blipFill>
        <p:spPr bwMode="auto">
          <a:xfrm>
            <a:off x="147951" y="70338"/>
            <a:ext cx="2717360" cy="16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3" r="1123" b="12195"/>
          <a:stretch>
            <a:fillRect/>
          </a:stretch>
        </p:blipFill>
        <p:spPr bwMode="auto">
          <a:xfrm>
            <a:off x="2949554" y="80859"/>
            <a:ext cx="3740304" cy="158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8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0" y="1709293"/>
            <a:ext cx="2717359" cy="168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55" y="1709294"/>
            <a:ext cx="3748900" cy="168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3058" y="4636649"/>
            <a:ext cx="3413428" cy="89856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54579" y="4969429"/>
            <a:ext cx="4638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Welcome to visit Qingjin’s lab!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2701" y="80859"/>
            <a:ext cx="2222925" cy="33141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49397" y="1358780"/>
            <a:ext cx="807314" cy="30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162432" y="1350439"/>
            <a:ext cx="58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2018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53751" y="1334993"/>
            <a:ext cx="807314" cy="30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966786" y="1326652"/>
            <a:ext cx="58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2019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49397" y="3093728"/>
            <a:ext cx="807314" cy="30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162432" y="3085387"/>
            <a:ext cx="58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2020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908917" y="3089797"/>
            <a:ext cx="807314" cy="30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021952" y="3081456"/>
            <a:ext cx="58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2021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96515" y="3077688"/>
            <a:ext cx="807314" cy="303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13"/>
          <p:cNvSpPr txBox="1"/>
          <p:nvPr/>
        </p:nvSpPr>
        <p:spPr>
          <a:xfrm>
            <a:off x="8309550" y="3069347"/>
            <a:ext cx="58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solidFill>
                  <a:srgbClr val="FF0000"/>
                </a:solidFill>
              </a:rPr>
              <a:t>2023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0E424B1-63FA-9DDE-DD3D-FC7A3B414CEE}"/>
              </a:ext>
            </a:extLst>
          </p:cNvPr>
          <p:cNvSpPr txBox="1"/>
          <p:nvPr/>
        </p:nvSpPr>
        <p:spPr>
          <a:xfrm>
            <a:off x="621108" y="3541278"/>
            <a:ext cx="1173192" cy="36933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1800" dirty="0" smtClean="0">
                <a:solidFill>
                  <a:srgbClr val="FFFF00"/>
                </a:solidFill>
              </a:rPr>
              <a:t>10.23 T </a:t>
            </a:r>
            <a:endParaRPr lang="zh-CN" altLang="en-US" sz="1800" dirty="0">
              <a:solidFill>
                <a:srgbClr val="FFFF00"/>
              </a:solidFill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1970454" y="3633611"/>
            <a:ext cx="40365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0E424B1-63FA-9DDE-DD3D-FC7A3B414CEE}"/>
              </a:ext>
            </a:extLst>
          </p:cNvPr>
          <p:cNvSpPr txBox="1"/>
          <p:nvPr/>
        </p:nvSpPr>
        <p:spPr>
          <a:xfrm>
            <a:off x="2550266" y="3541278"/>
            <a:ext cx="1173192" cy="36933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1800" dirty="0" smtClean="0">
                <a:solidFill>
                  <a:srgbClr val="FFFF00"/>
                </a:solidFill>
              </a:rPr>
              <a:t>10.71 T </a:t>
            </a:r>
            <a:endParaRPr lang="zh-CN" altLang="en-US" sz="1800" dirty="0">
              <a:solidFill>
                <a:srgbClr val="FFFF00"/>
              </a:solidFill>
            </a:endParaRPr>
          </a:p>
        </p:txBody>
      </p:sp>
      <p:sp>
        <p:nvSpPr>
          <p:cNvPr id="28" name="右箭头 27"/>
          <p:cNvSpPr/>
          <p:nvPr/>
        </p:nvSpPr>
        <p:spPr>
          <a:xfrm>
            <a:off x="3958853" y="3633611"/>
            <a:ext cx="40365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0E424B1-63FA-9DDE-DD3D-FC7A3B414CEE}"/>
              </a:ext>
            </a:extLst>
          </p:cNvPr>
          <p:cNvSpPr txBox="1"/>
          <p:nvPr/>
        </p:nvSpPr>
        <p:spPr>
          <a:xfrm>
            <a:off x="4597906" y="3536468"/>
            <a:ext cx="1173192" cy="36933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1800" dirty="0" smtClean="0">
                <a:solidFill>
                  <a:srgbClr val="FFFF00"/>
                </a:solidFill>
              </a:rPr>
              <a:t>12.47 T </a:t>
            </a:r>
            <a:endParaRPr lang="zh-CN" altLang="en-US" sz="1800" dirty="0">
              <a:solidFill>
                <a:srgbClr val="FFFF00"/>
              </a:solidFill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5921848" y="3633611"/>
            <a:ext cx="40365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0E424B1-63FA-9DDE-DD3D-FC7A3B414CEE}"/>
              </a:ext>
            </a:extLst>
          </p:cNvPr>
          <p:cNvSpPr txBox="1"/>
          <p:nvPr/>
        </p:nvSpPr>
        <p:spPr>
          <a:xfrm>
            <a:off x="6579520" y="3541278"/>
            <a:ext cx="2176296" cy="36933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i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1800" dirty="0" smtClean="0">
                <a:solidFill>
                  <a:srgbClr val="FFFF00"/>
                </a:solidFill>
              </a:rPr>
              <a:t>To be beyond 16 T </a:t>
            </a:r>
            <a:endParaRPr lang="zh-CN" altLang="en-US" sz="1800" dirty="0">
              <a:solidFill>
                <a:srgbClr val="FFFF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1108" y="3905800"/>
            <a:ext cx="1285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Year:2018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68758" y="3908351"/>
            <a:ext cx="115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278702" y="3905800"/>
            <a:ext cx="1821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48073" y="3904755"/>
            <a:ext cx="1821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5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5"/>
    </mc:Choice>
    <mc:Fallback xmlns="">
      <p:transition spd="slow" advTm="65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灯片编号占位符 3"/>
          <p:cNvSpPr txBox="1">
            <a:spLocks noGrp="1"/>
          </p:cNvSpPr>
          <p:nvPr/>
        </p:nvSpPr>
        <p:spPr bwMode="auto">
          <a:xfrm>
            <a:off x="6781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spcBef>
                <a:spcPct val="50000"/>
              </a:spcBef>
            </a:pPr>
            <a:fld id="{5BD2F929-0C24-454D-B3AF-F8CAC6DEF86D}" type="slidenum">
              <a:rPr lang="en-US" altLang="zh-CN" sz="1400" u="none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2</a:t>
            </a:fld>
            <a:endParaRPr lang="en-US" altLang="zh-CN" sz="1400" u="none"/>
          </a:p>
        </p:txBody>
      </p:sp>
      <p:cxnSp>
        <p:nvCxnSpPr>
          <p:cNvPr id="6" name="直接连接符 5"/>
          <p:cNvCxnSpPr/>
          <p:nvPr/>
        </p:nvCxnSpPr>
        <p:spPr>
          <a:xfrm>
            <a:off x="539552" y="792097"/>
            <a:ext cx="792088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75756" y="0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Outline</a:t>
            </a:r>
            <a:endParaRPr lang="zh-CN" altLang="en-US" sz="4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604448" y="6400800"/>
            <a:ext cx="354642" cy="331020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1046144" y="1002921"/>
            <a:ext cx="7286014" cy="556338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brief review of the </a:t>
            </a: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design and fabrication </a:t>
            </a:r>
            <a:r>
              <a:rPr lang="en-US" altLang="zh-CN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of </a:t>
            </a: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LPF3 magnet</a:t>
            </a:r>
          </a:p>
          <a:p>
            <a:pPr algn="just">
              <a:lnSpc>
                <a:spcPct val="20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Recent test </a:t>
            </a: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progress of LPF3 magnet</a:t>
            </a:r>
          </a:p>
          <a:p>
            <a:pPr algn="just" eaLnBrk="1" hangingPunct="1">
              <a:lnSpc>
                <a:spcPct val="20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Summary</a:t>
            </a:r>
            <a:endParaRPr lang="zh-CN" altLang="en-US" dirty="0">
              <a:latin typeface="Times New Roman" panose="02020603050405020304" pitchFamily="18" charset="0"/>
              <a:ea typeface="Microsoft YaHei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621947"/>
      </p:ext>
    </p:extLst>
  </p:cSld>
  <p:clrMapOvr>
    <a:masterClrMapping/>
  </p:clrMapOvr>
  <p:transition advTm="114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50" y="3962975"/>
            <a:ext cx="8060267" cy="11123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460432" y="241037"/>
            <a:ext cx="516905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9269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"/>
          <p:cNvSpPr txBox="1"/>
          <p:nvPr/>
        </p:nvSpPr>
        <p:spPr>
          <a:xfrm>
            <a:off x="261388" y="175505"/>
            <a:ext cx="852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Development 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of LPF3-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electromagnetic design 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2792" y="732431"/>
            <a:ext cx="81516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Aiming at 16 T</a:t>
            </a:r>
            <a:r>
              <a:rPr lang="zh-CN" altLang="en-US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T (LTS) + 3 T (HTS</a:t>
            </a:r>
            <a:r>
              <a:rPr lang="en-US" altLang="zh-CN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167" y="1210785"/>
            <a:ext cx="2790461" cy="2376852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656735" y="3663262"/>
            <a:ext cx="19442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 of LPF3</a:t>
            </a:r>
            <a:endParaRPr lang="zh-CN" altLang="en-US" sz="1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780416" y="3657241"/>
            <a:ext cx="40552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and flux distribution (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2</a:t>
            </a:r>
            <a:r>
              <a:rPr lang="en-US" altLang="zh-CN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quadrant</a:t>
            </a:r>
            <a:r>
              <a:rPr lang="en-US" altLang="zh-CN" sz="1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1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453223" y="766906"/>
            <a:ext cx="13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16 T</a:t>
            </a:r>
            <a:endParaRPr lang="zh-CN" altLang="en-US" sz="1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58452" y="3663261"/>
            <a:ext cx="19808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LPF3</a:t>
            </a:r>
            <a:endParaRPr lang="zh-CN" altLang="en-US" sz="1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656200" y="2090884"/>
            <a:ext cx="662065" cy="38867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30" y="5328190"/>
            <a:ext cx="7808439" cy="14751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25" y="1179092"/>
            <a:ext cx="6253942" cy="247866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3496094" y="5064398"/>
            <a:ext cx="2785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ReBCO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Block-type insert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06948" y="6581001"/>
            <a:ext cx="2785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ReBCO CCT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2155341" y="2980973"/>
            <a:ext cx="1069017" cy="26897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H="1">
            <a:off x="5995499" y="2352696"/>
            <a:ext cx="979474" cy="17155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465166"/>
      </p:ext>
    </p:extLst>
  </p:cSld>
  <p:clrMapOvr>
    <a:masterClrMapping/>
  </p:clrMapOvr>
  <p:transition advTm="5935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460432" y="241037"/>
            <a:ext cx="516905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9269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"/>
          <p:cNvSpPr txBox="1"/>
          <p:nvPr/>
        </p:nvSpPr>
        <p:spPr>
          <a:xfrm>
            <a:off x="261388" y="175505"/>
            <a:ext cx="852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Electromagnetic design 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LPF3-LTS 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3" y="716090"/>
            <a:ext cx="2472775" cy="2609805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421045" y="3353234"/>
            <a:ext cx="19885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quadrant coil layout</a:t>
            </a:r>
            <a:endParaRPr lang="zh-CN" altLang="en-US" sz="1200" dirty="0"/>
          </a:p>
        </p:txBody>
      </p:sp>
      <p:pic>
        <p:nvPicPr>
          <p:cNvPr id="34" name="图片 33"/>
          <p:cNvPicPr/>
          <p:nvPr/>
        </p:nvPicPr>
        <p:blipFill>
          <a:blip r:embed="rId4"/>
          <a:stretch>
            <a:fillRect/>
          </a:stretch>
        </p:blipFill>
        <p:spPr>
          <a:xfrm>
            <a:off x="5498346" y="870479"/>
            <a:ext cx="3645654" cy="240951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629762" y="749643"/>
            <a:ext cx="134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zh-CN" sz="1600" baseline="-25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Sn: 13 T</a:t>
            </a:r>
            <a:endParaRPr lang="zh-CN" altLang="en-US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493988" y="3347971"/>
            <a:ext cx="28558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distribution in the cross-section (2D)</a:t>
            </a:r>
            <a:endParaRPr lang="zh-CN" altLang="en-US" sz="1200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0678" y="921812"/>
            <a:ext cx="2462392" cy="235818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3988" y="918920"/>
            <a:ext cx="531414" cy="2312636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898851" y="1070557"/>
            <a:ext cx="48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</a:p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3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326387" y="1070556"/>
            <a:ext cx="48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</a:p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2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74984" y="1070555"/>
            <a:ext cx="48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</a:p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接箭头连接符 47"/>
          <p:cNvCxnSpPr/>
          <p:nvPr/>
        </p:nvCxnSpPr>
        <p:spPr>
          <a:xfrm flipV="1">
            <a:off x="4227690" y="1532220"/>
            <a:ext cx="0" cy="28803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5863031" y="3347971"/>
            <a:ext cx="28558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distribution in the magnet (3D)</a:t>
            </a:r>
            <a:endParaRPr lang="zh-CN" altLang="en-US" sz="1200" dirty="0"/>
          </a:p>
        </p:txBody>
      </p:sp>
      <p:sp>
        <p:nvSpPr>
          <p:cNvPr id="50" name="文本框 49"/>
          <p:cNvSpPr txBox="1"/>
          <p:nvPr/>
        </p:nvSpPr>
        <p:spPr>
          <a:xfrm>
            <a:off x="3335425" y="3676707"/>
            <a:ext cx="4968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parameters of the magnet LPF3-LTS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30736" y="5834475"/>
          <a:ext cx="8684858" cy="10285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296"/>
                <a:gridCol w="767397"/>
                <a:gridCol w="793962"/>
                <a:gridCol w="662560"/>
                <a:gridCol w="658027"/>
                <a:gridCol w="811850"/>
                <a:gridCol w="700755"/>
                <a:gridCol w="658026"/>
                <a:gridCol w="965675"/>
                <a:gridCol w="971122"/>
                <a:gridCol w="800188"/>
              </a:tblGrid>
              <a:tr h="29923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Aperture diameter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line ratio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Induct-</a:t>
                      </a:r>
                      <a:r>
                        <a:rPr lang="en-US" altLang="zh-CN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ance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LSS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(coil #1,2,3)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LSS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(coil #1,2,3)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  <a:r>
                        <a:rPr lang="en-US" altLang="zh-CN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 (DM1,2,3)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782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MJ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970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13.85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82.9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13.01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400,550,620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400,550,620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42,24,20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1" name="表格 50"/>
          <p:cNvGraphicFramePr>
            <a:graphicFrameLocks noGrp="1"/>
          </p:cNvGraphicFramePr>
          <p:nvPr>
            <p:extLst/>
          </p:nvPr>
        </p:nvGraphicFramePr>
        <p:xfrm>
          <a:off x="218172" y="4040799"/>
          <a:ext cx="8697422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3485"/>
                <a:gridCol w="917621"/>
                <a:gridCol w="211758"/>
                <a:gridCol w="1129381"/>
                <a:gridCol w="917621"/>
                <a:gridCol w="750909"/>
                <a:gridCol w="840544"/>
                <a:gridCol w="768701"/>
                <a:gridCol w="768701"/>
                <a:gridCol w="768701"/>
              </a:tblGrid>
              <a:tr h="23777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7580 A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Blocks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1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2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3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4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5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6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27219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field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13.02 T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</a:t>
                      </a:r>
                      <a:r>
                        <a:rPr lang="zh-CN" altLang="en-US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13.85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11.13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10.95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11.21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10.57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10.47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3472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LL</a:t>
                      </a: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ratio (%)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82.91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78.16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77.18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78.6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78.63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78.09</a:t>
                      </a:r>
                      <a:endParaRPr kumimoji="0" lang="en-US" altLang="zh-CN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5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harmonics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(-150-150mm); R-10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b3: 102.76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b5: -0.08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b7: -0.01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b9:</a:t>
                      </a: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a2: -48.11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a4: -0.14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a6:-0.02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a8: 0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5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harmonics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(-150-150mm); R-15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b3: 231.17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b5: -0.42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b7: -0.06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b9:0.01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a2: -72.09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a4: -0.46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a6:-0.14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a8: 0.01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52" name="直接箭头连接符 51"/>
          <p:cNvCxnSpPr/>
          <p:nvPr/>
        </p:nvCxnSpPr>
        <p:spPr>
          <a:xfrm>
            <a:off x="4227690" y="2331575"/>
            <a:ext cx="0" cy="33471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185563"/>
      </p:ext>
    </p:extLst>
  </p:cSld>
  <p:clrMapOvr>
    <a:masterClrMapping/>
  </p:clrMapOvr>
  <p:transition advTm="5935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460432" y="241037"/>
            <a:ext cx="516905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9269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"/>
          <p:cNvSpPr txBox="1"/>
          <p:nvPr/>
        </p:nvSpPr>
        <p:spPr>
          <a:xfrm>
            <a:off x="261388" y="175505"/>
            <a:ext cx="852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Mechanical analysis 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LPF3-LTS 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091" y="1003022"/>
            <a:ext cx="6340926" cy="48925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40" y="4521983"/>
            <a:ext cx="1387950" cy="11988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4" y="867864"/>
            <a:ext cx="2207697" cy="18549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4" y="2722767"/>
            <a:ext cx="1982842" cy="17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本框 26"/>
          <p:cNvSpPr txBox="1"/>
          <p:nvPr/>
        </p:nvSpPr>
        <p:spPr>
          <a:xfrm>
            <a:off x="48394" y="5861407"/>
            <a:ext cx="1870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1/8 mechanical FEA model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217317" y="5864946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variation during the three loading steps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51633" y="6339458"/>
            <a:ext cx="9151829" cy="356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maximum pre-stress for bladders: 80 Mpa. Peak stress in coils during the three loading steps: 140 </a:t>
            </a:r>
            <a:r>
              <a:rPr lang="en-US" altLang="zh-CN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altLang="zh-CN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655663" y="713975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f=0.2;  interference=-0.8 mm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10528"/>
      </p:ext>
    </p:extLst>
  </p:cSld>
  <p:clrMapOvr>
    <a:masterClrMapping/>
  </p:clrMapOvr>
  <p:transition advTm="5935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460432" y="241037"/>
            <a:ext cx="516905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9269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"/>
          <p:cNvSpPr txBox="1"/>
          <p:nvPr/>
        </p:nvSpPr>
        <p:spPr>
          <a:xfrm>
            <a:off x="261388" y="175505"/>
            <a:ext cx="852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Quench protection analysis </a:t>
            </a: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LPF3-LTS 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34" y="925100"/>
            <a:ext cx="4046842" cy="229139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913" y="990836"/>
            <a:ext cx="2821872" cy="22260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153093" y="3148129"/>
            <a:ext cx="3012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</a:rPr>
              <a:t>The design circuit of quench protection</a:t>
            </a:r>
            <a:endParaRPr lang="zh-CN" altLang="en-US" sz="1400" dirty="0"/>
          </a:p>
        </p:txBody>
      </p:sp>
      <p:sp>
        <p:nvSpPr>
          <p:cNvPr id="19" name="矩形 18"/>
          <p:cNvSpPr/>
          <p:nvPr/>
        </p:nvSpPr>
        <p:spPr>
          <a:xfrm>
            <a:off x="588082" y="5944274"/>
            <a:ext cx="36327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Times New Roman" panose="02020603050405020304" pitchFamily="18" charset="0"/>
              </a:rPr>
              <a:t>T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he </a:t>
            </a:r>
            <a:r>
              <a:rPr lang="en-US" altLang="zh-CN" sz="1400" dirty="0">
                <a:latin typeface="Times New Roman" panose="02020603050405020304" pitchFamily="18" charset="0"/>
              </a:rPr>
              <a:t>temperature distribution of the magnet</a:t>
            </a:r>
            <a:endParaRPr lang="zh-CN" altLang="en-US" sz="1400" dirty="0"/>
          </a:p>
        </p:txBody>
      </p:sp>
      <p:pic>
        <p:nvPicPr>
          <p:cNvPr id="20" name="图片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t="21751" r="2937" b="21988"/>
          <a:stretch>
            <a:fillRect/>
          </a:stretch>
        </p:blipFill>
        <p:spPr bwMode="auto">
          <a:xfrm>
            <a:off x="6898590" y="3627735"/>
            <a:ext cx="1872437" cy="84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t="17386" r="7356" b="31589"/>
          <a:stretch>
            <a:fillRect/>
          </a:stretch>
        </p:blipFill>
        <p:spPr bwMode="auto">
          <a:xfrm>
            <a:off x="4643174" y="4905009"/>
            <a:ext cx="2234419" cy="9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5" r="-211" b="31503"/>
          <a:stretch>
            <a:fillRect/>
          </a:stretch>
        </p:blipFill>
        <p:spPr bwMode="auto">
          <a:xfrm>
            <a:off x="4643174" y="3627736"/>
            <a:ext cx="2202004" cy="84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2053" y="4660485"/>
            <a:ext cx="974501" cy="14635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008" y="3431499"/>
            <a:ext cx="3744230" cy="2451663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155810" y="3148129"/>
            <a:ext cx="3754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</a:rPr>
              <a:t>The current in the CLIQ circuit and current decay</a:t>
            </a:r>
          </a:p>
        </p:txBody>
      </p:sp>
      <p:sp>
        <p:nvSpPr>
          <p:cNvPr id="31" name="文本框 59"/>
          <p:cNvSpPr txBox="1">
            <a:spLocks noChangeArrowheads="1"/>
          </p:cNvSpPr>
          <p:nvPr/>
        </p:nvSpPr>
        <p:spPr bwMode="auto">
          <a:xfrm>
            <a:off x="7285127" y="4496284"/>
            <a:ext cx="14859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varistor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61"/>
          <p:cNvSpPr txBox="1">
            <a:spLocks noChangeArrowheads="1"/>
          </p:cNvSpPr>
          <p:nvPr/>
        </p:nvSpPr>
        <p:spPr bwMode="auto">
          <a:xfrm>
            <a:off x="4427890" y="4531241"/>
            <a:ext cx="30078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ower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supply in the CLIQ system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60"/>
          <p:cNvSpPr txBox="1">
            <a:spLocks noChangeArrowheads="1"/>
          </p:cNvSpPr>
          <p:nvPr/>
        </p:nvSpPr>
        <p:spPr bwMode="auto">
          <a:xfrm>
            <a:off x="4544424" y="5944274"/>
            <a:ext cx="24319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IGBT in the CLIQ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7094" y="6224345"/>
            <a:ext cx="8216801" cy="605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zh-CN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varistor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adopted to accelerate the propagation of quench in the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magnet. </a:t>
            </a:r>
          </a:p>
          <a:p>
            <a:pPr marL="285750" indent="-28575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capacitance: 30 mF; the charging voltage: 500 V;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hotspot temperature is about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224 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7850 A.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59"/>
          <p:cNvSpPr txBox="1">
            <a:spLocks noChangeArrowheads="1"/>
          </p:cNvSpPr>
          <p:nvPr/>
        </p:nvSpPr>
        <p:spPr bwMode="auto">
          <a:xfrm>
            <a:off x="7299909" y="5938915"/>
            <a:ext cx="14859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capacitance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59561" y="692696"/>
            <a:ext cx="2392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CLIQ + Varistor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58301"/>
      </p:ext>
    </p:extLst>
  </p:cSld>
  <p:clrMapOvr>
    <a:masterClrMapping/>
  </p:clrMapOvr>
  <p:transition advTm="5935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460432" y="241037"/>
            <a:ext cx="516905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9269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4"/>
          <p:cNvSpPr txBox="1"/>
          <p:nvPr/>
        </p:nvSpPr>
        <p:spPr>
          <a:xfrm>
            <a:off x="261388" y="175505"/>
            <a:ext cx="852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Fabrication of LPF3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12D1108D-ABFC-6D0F-F8C7-ECDB55601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60" y="872646"/>
            <a:ext cx="8787177" cy="415427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60" y="5626303"/>
            <a:ext cx="5233558" cy="1070302"/>
          </a:xfrm>
          <a:prstGeom prst="rect">
            <a:avLst/>
          </a:prstGeom>
        </p:spPr>
      </p:pic>
      <p:pic>
        <p:nvPicPr>
          <p:cNvPr id="22" name="图片 21" descr="图片包含 室内, 桌子, 片, 游戏机&#10;&#10;描述已自动生成">
            <a:extLst>
              <a:ext uri="{FF2B5EF4-FFF2-40B4-BE49-F238E27FC236}">
                <a16:creationId xmlns:a16="http://schemas.microsoft.com/office/drawing/2014/main" xmlns="" id="{35F20370-4A0F-9966-6049-DB10E231D1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6" b="12412"/>
          <a:stretch/>
        </p:blipFill>
        <p:spPr>
          <a:xfrm>
            <a:off x="5423718" y="5626287"/>
            <a:ext cx="3574341" cy="10703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7243" y="916586"/>
            <a:ext cx="2235578" cy="36517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60873" y="5172716"/>
            <a:ext cx="2845750" cy="307777"/>
          </a:xfrm>
          <a:prstGeom prst="rect">
            <a:avLst/>
          </a:prstGeom>
          <a:solidFill>
            <a:srgbClr val="36A9A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The HTS insert coils for LPF3</a:t>
            </a:r>
            <a:endParaRPr lang="zh-CN" altLang="en-US" sz="14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846034" y="6375163"/>
            <a:ext cx="1640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Block-type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898488" y="6375162"/>
            <a:ext cx="1099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315881"/>
      </p:ext>
    </p:extLst>
  </p:cSld>
  <p:clrMapOvr>
    <a:masterClrMapping/>
  </p:clrMapOvr>
  <p:transition advTm="2257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38" y="2086938"/>
            <a:ext cx="6233490" cy="477106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597016" y="241037"/>
            <a:ext cx="546983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4632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05957" y="1049750"/>
            <a:ext cx="85380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quenches occurred from 9 to 10 T,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caused by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jump, 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with an encouraging upward trend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5957" y="719706"/>
            <a:ext cx="8286523" cy="344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</a:t>
            </a:r>
            <a:r>
              <a:rPr lang="en-US" altLang="zh-CN" sz="14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preliminary test carried out in the week Sep 3-8 2003.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six Nb</a:t>
            </a:r>
            <a:r>
              <a:rPr lang="en-US" altLang="zh-CN" sz="1400" b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coils were firstly ramped </a:t>
            </a:r>
            <a:endParaRPr lang="en-US" altLang="zh-CN" sz="1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176531" y="175505"/>
            <a:ext cx="8715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Recent test results of LPF3-LTS</a:t>
            </a:r>
            <a:endParaRPr lang="en-US" altLang="zh-CN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5957" y="1389127"/>
            <a:ext cx="853804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test of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LPF3 was continued in the last three weeks after the thermal cycle. A maximum field  of 11.28 T has been reached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two 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apertures. More testing is ongoing.</a:t>
            </a:r>
            <a:endParaRPr lang="en-US" altLang="zh-CN" sz="1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221623" y="2668972"/>
            <a:ext cx="8545" cy="3364359"/>
          </a:xfrm>
          <a:prstGeom prst="line">
            <a:avLst/>
          </a:prstGeom>
          <a:ln w="19050">
            <a:solidFill>
              <a:srgbClr val="544DD7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740673" y="2668972"/>
            <a:ext cx="8545" cy="3364359"/>
          </a:xfrm>
          <a:prstGeom prst="line">
            <a:avLst/>
          </a:prstGeom>
          <a:ln w="19050">
            <a:solidFill>
              <a:srgbClr val="544DD7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229416" y="2668971"/>
            <a:ext cx="8545" cy="3364359"/>
          </a:xfrm>
          <a:prstGeom prst="line">
            <a:avLst/>
          </a:prstGeom>
          <a:ln w="19050">
            <a:solidFill>
              <a:srgbClr val="544DD7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748466" y="2668971"/>
            <a:ext cx="8545" cy="3364359"/>
          </a:xfrm>
          <a:prstGeom prst="line">
            <a:avLst/>
          </a:prstGeom>
          <a:ln w="19050">
            <a:solidFill>
              <a:srgbClr val="544DD7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313406" y="2668971"/>
            <a:ext cx="6607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11.28 T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4306786" y="4155098"/>
            <a:ext cx="9012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paused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 rot="5400000">
            <a:off x="4787356" y="4155098"/>
            <a:ext cx="9012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paused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 rot="5400000">
            <a:off x="3783693" y="4155099"/>
            <a:ext cx="9364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paused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 rot="5400000">
            <a:off x="5297861" y="4155099"/>
            <a:ext cx="9012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paused</a:t>
            </a:r>
            <a:endParaRPr lang="zh-CN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 rot="5400000">
            <a:off x="3057520" y="4432938"/>
            <a:ext cx="20762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Waiting for the helium to be produced</a:t>
            </a:r>
            <a:endParaRPr lang="zh-CN" alt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293110"/>
      </p:ext>
    </p:extLst>
  </p:cSld>
  <p:clrMapOvr>
    <a:masterClrMapping/>
  </p:clrMapOvr>
  <p:transition advTm="3165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8597016" y="241037"/>
            <a:ext cx="546983" cy="313184"/>
          </a:xfrm>
          <a:prstGeom prst="ellipse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536750" y="646326"/>
            <a:ext cx="8060267" cy="0"/>
          </a:xfrm>
          <a:prstGeom prst="line">
            <a:avLst/>
          </a:prstGeom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35837" y="719706"/>
            <a:ext cx="853724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of Block-type insert coil was carried out under self-field, 5 T and 9 T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coil has been subjected to a maximum current of over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3790 A (the designed current), </a:t>
            </a: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no quenches observed.</a:t>
            </a:r>
            <a:endParaRPr lang="en-US" altLang="zh-CN" sz="1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176531" y="175505"/>
            <a:ext cx="8715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Recent test results of LPF3-HTS</a:t>
            </a:r>
            <a:endParaRPr lang="en-US" altLang="zh-CN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996" y="3162507"/>
            <a:ext cx="4359572" cy="32100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6750" y="6488434"/>
            <a:ext cx="3924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 of Block-type insert coil under 5 T 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15484" y="6488433"/>
            <a:ext cx="357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 of Block-type insert coil under 9 T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44833" y="5665861"/>
            <a:ext cx="1059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H="1" flipV="1">
            <a:off x="3187583" y="5734229"/>
            <a:ext cx="199980" cy="70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0" y="3162507"/>
            <a:ext cx="4460904" cy="325607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387563" y="5684719"/>
            <a:ext cx="948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current</a:t>
            </a:r>
            <a:endParaRPr lang="zh-CN" altLang="en-US" sz="1200" dirty="0"/>
          </a:p>
        </p:txBody>
      </p:sp>
      <p:cxnSp>
        <p:nvCxnSpPr>
          <p:cNvPr id="21" name="直接箭头连接符 20"/>
          <p:cNvCxnSpPr/>
          <p:nvPr/>
        </p:nvCxnSpPr>
        <p:spPr>
          <a:xfrm flipH="1" flipV="1">
            <a:off x="3266208" y="5700045"/>
            <a:ext cx="199980" cy="138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525734" y="5684719"/>
            <a:ext cx="948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current</a:t>
            </a:r>
            <a:endParaRPr lang="zh-CN" altLang="en-US" sz="1200" dirty="0"/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6102606" y="5685604"/>
            <a:ext cx="170007" cy="119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802984" y="3175883"/>
            <a:ext cx="1270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3500 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33780" y="3243444"/>
            <a:ext cx="907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quench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95593" y="3243443"/>
            <a:ext cx="907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quench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75836" y="3200957"/>
            <a:ext cx="1270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3800 A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 flipH="1">
            <a:off x="2853608" y="3373396"/>
            <a:ext cx="147029" cy="104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375021" y="3425676"/>
            <a:ext cx="236066" cy="52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35837" y="1368651"/>
            <a:ext cx="8280873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commonly observed in NI coils, a charging delay between the power supply current and generated magnetic field has also been found in this insert coil. </a:t>
            </a:r>
            <a:endParaRPr lang="en-US" altLang="zh-CN" sz="1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35" y="3538807"/>
            <a:ext cx="1272344" cy="54529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5484" y="3542632"/>
            <a:ext cx="1158833" cy="493264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435837" y="2034344"/>
            <a:ext cx="853724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1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the significant heat generated by the current leads, the test had to be stopped as soon as the current reached </a:t>
            </a:r>
            <a:r>
              <a:rPr lang="en-US" altLang="zh-CN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~3800 A. The field provided by the HTS insert coil is 1.91 T @ self-field, 1.67 T @ 5 T and 1.58 T @ 9 T, respectively.</a:t>
            </a:r>
            <a:endParaRPr lang="en-US" altLang="zh-CN" sz="1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584100"/>
      </p:ext>
    </p:extLst>
  </p:cSld>
  <p:clrMapOvr>
    <a:masterClrMapping/>
  </p:clrMapOvr>
  <p:transition advTm="3165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adb7b82f-fffe-4569-b84a-2f8768b349b1"/>
</p:tagLst>
</file>

<file path=ppt/theme/theme1.xml><?xml version="1.0" encoding="utf-8"?>
<a:theme xmlns:a="http://schemas.openxmlformats.org/drawingml/2006/main" name="主题5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PLUS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12037</TotalTime>
  <Words>903</Words>
  <Application>Microsoft Office PowerPoint</Application>
  <PresentationFormat>全屏显示(4:3)</PresentationFormat>
  <Paragraphs>191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Microsoft YaHei UI</vt:lpstr>
      <vt:lpstr>黑体</vt:lpstr>
      <vt:lpstr>宋体</vt:lpstr>
      <vt:lpstr>微软雅黑</vt:lpstr>
      <vt:lpstr>微软雅黑</vt:lpstr>
      <vt:lpstr>Arial</vt:lpstr>
      <vt:lpstr>Calibri</vt:lpstr>
      <vt:lpstr>Segoe UI Light</vt:lpstr>
      <vt:lpstr>Times New Roman</vt:lpstr>
      <vt:lpstr>Wingdings</vt:lpstr>
      <vt:lpstr>主题5</vt:lpstr>
      <vt:lpstr>OfficePLUS</vt:lpstr>
      <vt:lpstr>The recent progress of LPF3 testing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Wangct</cp:lastModifiedBy>
  <cp:revision>366</cp:revision>
  <cp:lastPrinted>2018-01-28T16:00:00Z</cp:lastPrinted>
  <dcterms:created xsi:type="dcterms:W3CDTF">2018-01-28T16:00:00Z</dcterms:created>
  <dcterms:modified xsi:type="dcterms:W3CDTF">2023-12-14T07:08:45Z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MSIP_Label_f42aa342-8706-4288-bd11-ebb85995028c_Enabled">
    <vt:lpwstr>True</vt:lpwstr>
  </property>
  <property fmtid="{D5CDD505-2E9C-101B-9397-08002B2CF9AE}" pid="4" name="MSIP_Label_f42aa342-8706-4288-bd11-ebb85995028c_SiteId">
    <vt:lpwstr>72f988bf-86f1-41af-91ab-2d7cd011db47</vt:lpwstr>
  </property>
  <property fmtid="{D5CDD505-2E9C-101B-9397-08002B2CF9AE}" pid="5" name="MSIP_Label_f42aa342-8706-4288-bd11-ebb85995028c_Owner">
    <vt:lpwstr>v-yunxl@microsoft.com</vt:lpwstr>
  </property>
  <property fmtid="{D5CDD505-2E9C-101B-9397-08002B2CF9AE}" pid="6" name="MSIP_Label_f42aa342-8706-4288-bd11-ebb85995028c_SetDate">
    <vt:lpwstr>2018-10-31T09:09:59.6749058Z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