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3"/>
  </p:notesMasterIdLst>
  <p:handoutMasterIdLst>
    <p:handoutMasterId r:id="rId64"/>
  </p:handoutMasterIdLst>
  <p:sldIdLst>
    <p:sldId id="264" r:id="rId2"/>
    <p:sldId id="21086" r:id="rId3"/>
    <p:sldId id="673" r:id="rId4"/>
    <p:sldId id="701" r:id="rId5"/>
    <p:sldId id="21110" r:id="rId6"/>
    <p:sldId id="21070" r:id="rId7"/>
    <p:sldId id="21064" r:id="rId8"/>
    <p:sldId id="684" r:id="rId9"/>
    <p:sldId id="675" r:id="rId10"/>
    <p:sldId id="21088" r:id="rId11"/>
    <p:sldId id="21089" r:id="rId12"/>
    <p:sldId id="697" r:id="rId13"/>
    <p:sldId id="721" r:id="rId14"/>
    <p:sldId id="21075" r:id="rId15"/>
    <p:sldId id="21085" r:id="rId16"/>
    <p:sldId id="21081" r:id="rId17"/>
    <p:sldId id="710" r:id="rId18"/>
    <p:sldId id="698" r:id="rId19"/>
    <p:sldId id="21111" r:id="rId20"/>
    <p:sldId id="21083" r:id="rId21"/>
    <p:sldId id="21112" r:id="rId22"/>
    <p:sldId id="1501" r:id="rId23"/>
    <p:sldId id="647" r:id="rId24"/>
    <p:sldId id="21084" r:id="rId25"/>
    <p:sldId id="300" r:id="rId26"/>
    <p:sldId id="1499" r:id="rId27"/>
    <p:sldId id="1500" r:id="rId28"/>
    <p:sldId id="21087" r:id="rId29"/>
    <p:sldId id="685" r:id="rId30"/>
    <p:sldId id="21103" r:id="rId31"/>
    <p:sldId id="21104" r:id="rId32"/>
    <p:sldId id="21101" r:id="rId33"/>
    <p:sldId id="21108" r:id="rId34"/>
    <p:sldId id="21105" r:id="rId35"/>
    <p:sldId id="1485" r:id="rId36"/>
    <p:sldId id="21109" r:id="rId37"/>
    <p:sldId id="21078" r:id="rId38"/>
    <p:sldId id="21079" r:id="rId39"/>
    <p:sldId id="695" r:id="rId40"/>
    <p:sldId id="688" r:id="rId41"/>
    <p:sldId id="667" r:id="rId42"/>
    <p:sldId id="656" r:id="rId43"/>
    <p:sldId id="670" r:id="rId44"/>
    <p:sldId id="616" r:id="rId45"/>
    <p:sldId id="589" r:id="rId46"/>
    <p:sldId id="587" r:id="rId47"/>
    <p:sldId id="590" r:id="rId48"/>
    <p:sldId id="634" r:id="rId49"/>
    <p:sldId id="635" r:id="rId50"/>
    <p:sldId id="637" r:id="rId51"/>
    <p:sldId id="639" r:id="rId52"/>
    <p:sldId id="678" r:id="rId53"/>
    <p:sldId id="998" r:id="rId54"/>
    <p:sldId id="705" r:id="rId55"/>
    <p:sldId id="692" r:id="rId56"/>
    <p:sldId id="652" r:id="rId57"/>
    <p:sldId id="662" r:id="rId58"/>
    <p:sldId id="21077" r:id="rId59"/>
    <p:sldId id="21099" r:id="rId60"/>
    <p:sldId id="21082" r:id="rId61"/>
    <p:sldId id="680" r:id="rId6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9FFBD"/>
    <a:srgbClr val="FFE221"/>
    <a:srgbClr val="FFDB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75" autoAdjust="0"/>
    <p:restoredTop sz="96281" autoAdjust="0"/>
  </p:normalViewPr>
  <p:slideViewPr>
    <p:cSldViewPr snapToObjects="1" showGuides="1">
      <p:cViewPr varScale="1">
        <p:scale>
          <a:sx n="162" d="100"/>
          <a:sy n="162" d="100"/>
        </p:scale>
        <p:origin x="208" y="32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21/02/2024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972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21/02/2024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04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9B9287-C4AF-7804-1FCA-11E452F48C5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0E479AAD-FBED-7048-8E84-CB0A76E635DF}" type="slidenum">
              <a:t>26</a:t>
            </a:fld>
            <a:endParaRPr lang="fr-FR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EA0EAA-C375-F2BA-D07A-EE608607AF1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FCD48D-8194-E2BE-08DD-111438C0C79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737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9B9287-C4AF-7804-1FCA-11E452F48C5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0E479AAD-FBED-7048-8E84-CB0A76E635DF}" type="slidenum">
              <a:t>27</a:t>
            </a:fld>
            <a:endParaRPr lang="fr-FR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EA0EAA-C375-F2BA-D07A-EE608607AF1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FCD48D-8194-E2BE-08DD-111438C0C79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559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9512" y="4918374"/>
            <a:ext cx="7237312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pPr algn="l"/>
            <a:r>
              <a:rPr lang="en-US"/>
              <a:t>D. Schulte      Muon Collider, Sapporo, March 2024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62202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7504" y="4968553"/>
            <a:ext cx="6768752" cy="19548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pPr algn="l"/>
            <a:r>
              <a:rPr lang="en-US"/>
              <a:t>D. Schulte      Muon Collider, Sapporo, March 2024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62202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181100" y="1"/>
            <a:ext cx="6781800" cy="483518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1520" y="4948014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      Muon Collider, Sapporo, March 2024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48014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04056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305339" y="0"/>
            <a:ext cx="6781800" cy="483518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>
            <a:lvl1pPr marL="457200" indent="-4572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8001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2573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7145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1717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7504" y="4948015"/>
            <a:ext cx="6324600" cy="216023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D. Schulte      Muon Collider, Sapporo, March 2024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48013"/>
            <a:ext cx="457200" cy="2300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876007"/>
            <a:ext cx="9144000" cy="3373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20538"/>
            <a:ext cx="8229600" cy="432048"/>
          </a:xfrm>
          <a:prstGeom prst="rect">
            <a:avLst/>
          </a:prstGeom>
        </p:spPr>
        <p:txBody>
          <a:bodyPr lIns="74258" tIns="37129" rIns="74258" bIns="37129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00154"/>
            <a:ext cx="8229600" cy="3394472"/>
          </a:xfrm>
          <a:prstGeom prst="rect">
            <a:avLst/>
          </a:prstGeom>
        </p:spPr>
        <p:txBody>
          <a:bodyPr lIns="74258" tIns="37129" rIns="74258" bIns="37129"/>
          <a:lstStyle>
            <a:lvl1pPr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6" y="4948013"/>
            <a:ext cx="5616624" cy="265337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      Muon Collider, Sapporo, March 2024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376" y="4948014"/>
            <a:ext cx="406399" cy="192882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201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876006"/>
            <a:ext cx="9144000" cy="337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20538"/>
            <a:ext cx="8229600" cy="432048"/>
          </a:xfrm>
          <a:prstGeom prst="rect">
            <a:avLst/>
          </a:prstGeom>
        </p:spPr>
        <p:txBody>
          <a:bodyPr lIns="74258" tIns="37129" rIns="74258" bIns="37129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6" y="4948013"/>
            <a:ext cx="5616624" cy="265337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      Muon Collider, Sapporo, March 2024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376" y="4948014"/>
            <a:ext cx="406399" cy="192882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726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y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876007"/>
            <a:ext cx="9144000" cy="33734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6" y="4948013"/>
            <a:ext cx="5616624" cy="265337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      Muon Collider, Sapporo, March 2024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376" y="4948014"/>
            <a:ext cx="406399" cy="192882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586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4803998"/>
            <a:ext cx="9144000" cy="409352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245033" y="36001"/>
            <a:ext cx="879566" cy="879566"/>
          </a:xfrm>
          <a:prstGeom prst="rect">
            <a:avLst/>
          </a:prstGeom>
        </p:spPr>
      </p:pic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62202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" name="Picture 1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2D90069C-07BF-F22E-2883-85650F37071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35497" y="36001"/>
            <a:ext cx="792088" cy="9099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1" r:id="rId5"/>
    <p:sldLayoutId id="2147483677" r:id="rId6"/>
    <p:sldLayoutId id="214748367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28.tif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7" Type="http://schemas.openxmlformats.org/officeDocument/2006/relationships/image" Target="../media/image36.png"/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9.tiff"/><Relationship Id="rId4" Type="http://schemas.openxmlformats.org/officeDocument/2006/relationships/image" Target="../media/image38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tiff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2.png"/><Relationship Id="rId5" Type="http://schemas.openxmlformats.org/officeDocument/2006/relationships/image" Target="../media/image51.jp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muoncollider.web.cern.ch/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9.tif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mucol.web.cern.ch/" TargetMode="External"/><Relationship Id="rId2" Type="http://schemas.openxmlformats.org/officeDocument/2006/relationships/hyperlink" Target="https://indico.cern.ch/event/121991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png"/><Relationship Id="rId4" Type="http://schemas.openxmlformats.org/officeDocument/2006/relationships/image" Target="../media/image81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9.tif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71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30.JP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tiff"/><Relationship Id="rId2" Type="http://schemas.openxmlformats.org/officeDocument/2006/relationships/image" Target="../media/image89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tif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s://muoncollider.web.cern.ch/node/14" TargetMode="External"/><Relationship Id="rId2" Type="http://schemas.openxmlformats.org/officeDocument/2006/relationships/hyperlink" Target="https://indico.cern.ch/event/1130036/" TargetMode="Externa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2201.07895" TargetMode="External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tif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4860032" y="4155926"/>
            <a:ext cx="4032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Calibri"/>
                <a:cs typeface="Calibri"/>
              </a:rPr>
              <a:t>Sapporo, March 2024   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123728" y="1779662"/>
            <a:ext cx="46669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alibri"/>
                <a:cs typeface="Calibri"/>
              </a:rPr>
              <a:t>Muon Collider</a:t>
            </a:r>
          </a:p>
        </p:txBody>
      </p:sp>
      <p:sp>
        <p:nvSpPr>
          <p:cNvPr id="9" name="ZoneTexte 86"/>
          <p:cNvSpPr txBox="1"/>
          <p:nvPr/>
        </p:nvSpPr>
        <p:spPr>
          <a:xfrm>
            <a:off x="1691680" y="2715766"/>
            <a:ext cx="54726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libri"/>
                <a:cs typeface="Calibri"/>
              </a:rPr>
              <a:t>D. Schulte</a:t>
            </a:r>
          </a:p>
          <a:p>
            <a:pPr algn="ctr"/>
            <a:r>
              <a:rPr lang="en-US" sz="1600" dirty="0">
                <a:latin typeface="Calibri"/>
                <a:cs typeface="Calibri"/>
              </a:rPr>
              <a:t>On behalf of the International Muon Collider Collaboration</a:t>
            </a:r>
          </a:p>
        </p:txBody>
      </p:sp>
      <p:pic>
        <p:nvPicPr>
          <p:cNvPr id="3" name="Picture 2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F240389E-9CEE-39F2-F307-4C292D9B11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2360" y="94453"/>
            <a:ext cx="1278826" cy="14691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2F6C843-49F1-6D74-AF6B-BBBFA07D46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" y="4219644"/>
            <a:ext cx="1292030" cy="86135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9D3C3A7-A2E6-0F03-03B3-3F83A51A2268}"/>
              </a:ext>
            </a:extLst>
          </p:cNvPr>
          <p:cNvSpPr/>
          <p:nvPr/>
        </p:nvSpPr>
        <p:spPr>
          <a:xfrm>
            <a:off x="1327525" y="4467501"/>
            <a:ext cx="5031133" cy="5279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Research and Innovation programme under GAs No 101094300 and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5162"/>
            <a:ext cx="6781800" cy="432048"/>
          </a:xfrm>
        </p:spPr>
        <p:txBody>
          <a:bodyPr/>
          <a:lstStyle/>
          <a:p>
            <a:r>
              <a:rPr lang="en-GB" sz="3200" dirty="0" err="1">
                <a:latin typeface="Calibri"/>
                <a:cs typeface="Calibri"/>
              </a:rPr>
              <a:t>MoC</a:t>
            </a:r>
            <a:r>
              <a:rPr lang="en-GB" sz="3200" dirty="0">
                <a:latin typeface="Calibri"/>
                <a:cs typeface="Calibri"/>
              </a:rPr>
              <a:t> and Design Study Partners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061210"/>
              </p:ext>
            </p:extLst>
          </p:nvPr>
        </p:nvGraphicFramePr>
        <p:xfrm>
          <a:off x="107504" y="885507"/>
          <a:ext cx="2160240" cy="384914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20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0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3689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IEIO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CERN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689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FR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CEA-IRFU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68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CNRS-LNCMI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689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DESY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2027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Calibri"/>
                          <a:cs typeface="Calibri"/>
                        </a:rPr>
                        <a:t>Technical University of Darmstadt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68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University</a:t>
                      </a:r>
                      <a:r>
                        <a:rPr lang="en-US" sz="800" b="1" baseline="0" dirty="0">
                          <a:latin typeface="Calibri"/>
                          <a:cs typeface="Calibri"/>
                        </a:rPr>
                        <a:t> of Rostock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368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aseline="0" dirty="0">
                          <a:latin typeface="Calibri"/>
                          <a:cs typeface="Calibri"/>
                        </a:rPr>
                        <a:t>KIT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689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latin typeface="Calibri"/>
                          <a:cs typeface="Calibri"/>
                        </a:rPr>
                        <a:t>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368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University</a:t>
                      </a:r>
                      <a:r>
                        <a:rPr lang="en-US" sz="800" b="1" baseline="0" dirty="0">
                          <a:latin typeface="Calibri"/>
                          <a:cs typeface="Calibri"/>
                        </a:rPr>
                        <a:t> of Uppsala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3689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latin typeface="Calibri"/>
                          <a:cs typeface="Calibri"/>
                        </a:rPr>
                        <a:t>LIP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3689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NL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University of Twente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3689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FI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Tampere</a:t>
                      </a:r>
                      <a:r>
                        <a:rPr lang="en-US" sz="800" b="1" baseline="0" dirty="0">
                          <a:latin typeface="Calibri"/>
                          <a:cs typeface="Calibri"/>
                        </a:rPr>
                        <a:t> University</a:t>
                      </a:r>
                      <a:endParaRPr lang="en-US" sz="8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3689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LAT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latin typeface="Calibri"/>
                          <a:cs typeface="Calibri"/>
                        </a:rPr>
                        <a:t>Riga Technical </a:t>
                      </a:r>
                      <a:r>
                        <a:rPr lang="en-US" sz="800" b="1" i="0" dirty="0" err="1">
                          <a:latin typeface="Calibri"/>
                          <a:cs typeface="Calibri"/>
                        </a:rPr>
                        <a:t>Univers</a:t>
                      </a:r>
                      <a:r>
                        <a:rPr lang="en-US" sz="800" b="1" i="0" dirty="0">
                          <a:latin typeface="Calibri"/>
                          <a:cs typeface="Calibri"/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3689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latin typeface="Calibri"/>
                          <a:cs typeface="Calibri"/>
                        </a:rPr>
                        <a:t>PSI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368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latin typeface="Calibri"/>
                          <a:cs typeface="Calibri"/>
                        </a:rPr>
                        <a:t>University of Geneva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368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dirty="0">
                          <a:latin typeface="Calibri"/>
                          <a:cs typeface="Calibri"/>
                        </a:rPr>
                        <a:t>EPFL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3689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latin typeface="Calibri"/>
                          <a:cs typeface="Calibri"/>
                        </a:rPr>
                        <a:t>Tartu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3689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Univ. Louvain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444713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09044"/>
              </p:ext>
            </p:extLst>
          </p:nvPr>
        </p:nvGraphicFramePr>
        <p:xfrm>
          <a:off x="2339752" y="627534"/>
          <a:ext cx="2160240" cy="433975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1102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latin typeface="Calibri"/>
                          <a:cs typeface="Calibri"/>
                        </a:rPr>
                        <a:t>RAL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535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aseline="0" dirty="0">
                          <a:latin typeface="Calibri"/>
                          <a:cs typeface="Calibri"/>
                        </a:rPr>
                        <a:t>UK Research and Innovation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4535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baseline="0" dirty="0">
                          <a:latin typeface="Calibri"/>
                          <a:cs typeface="Calibri"/>
                        </a:rPr>
                        <a:t>University of Lancaster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768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latin typeface="Calibri"/>
                          <a:cs typeface="Calibri"/>
                        </a:rPr>
                        <a:t>University of Southampton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4535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baseline="0" dirty="0">
                          <a:latin typeface="Calibri"/>
                          <a:cs typeface="Calibri"/>
                        </a:rPr>
                        <a:t>University of </a:t>
                      </a:r>
                      <a:r>
                        <a:rPr lang="en-US" sz="800" b="1" i="0" baseline="0" dirty="0" err="1">
                          <a:latin typeface="Calibri"/>
                          <a:cs typeface="Calibri"/>
                        </a:rPr>
                        <a:t>Strathclyde</a:t>
                      </a:r>
                      <a:endParaRPr lang="en-US" sz="800" b="1" i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4535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latin typeface="Calibri"/>
                          <a:cs typeface="Calibri"/>
                        </a:rPr>
                        <a:t>University of Sussex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4535"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latin typeface="Calibri"/>
                          <a:cs typeface="Calibri"/>
                        </a:rPr>
                        <a:t>Imperial College London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4535"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Royal Holloway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4535"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University of </a:t>
                      </a:r>
                      <a:r>
                        <a:rPr lang="en-US" sz="800" b="1" dirty="0" err="1">
                          <a:latin typeface="Calibri"/>
                          <a:cs typeface="Calibri"/>
                        </a:rPr>
                        <a:t>Huddersfield</a:t>
                      </a:r>
                      <a:endParaRPr lang="en-US" sz="8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4535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Calibri"/>
                          <a:cs typeface="Calibri"/>
                        </a:rPr>
                        <a:t>University of Oxford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4535"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University of</a:t>
                      </a:r>
                      <a:r>
                        <a:rPr lang="en-US" sz="800" b="1" baseline="0" dirty="0">
                          <a:latin typeface="Calibri"/>
                          <a:cs typeface="Calibri"/>
                        </a:rPr>
                        <a:t> Warwick</a:t>
                      </a:r>
                      <a:endParaRPr lang="en-US" sz="8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4535"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latin typeface="Calibri"/>
                          <a:cs typeface="Calibri"/>
                        </a:rPr>
                        <a:t>University of Durham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4535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Iowa State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4535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Wisconsin-Madison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1643874"/>
                  </a:ext>
                </a:extLst>
              </a:tr>
              <a:tr h="214535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latin typeface="Calibri"/>
                          <a:cs typeface="Calibri"/>
                        </a:rPr>
                        <a:t>Pittsburg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246276"/>
                  </a:ext>
                </a:extLst>
              </a:tr>
              <a:tr h="214535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latin typeface="Calibri"/>
                          <a:cs typeface="Calibri"/>
                        </a:rPr>
                        <a:t>Old Dominion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4535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dirty="0">
                          <a:latin typeface="Calibri"/>
                          <a:cs typeface="Calibri"/>
                        </a:rPr>
                        <a:t>BNL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4535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Florida State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4535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RICE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6632228"/>
                  </a:ext>
                </a:extLst>
              </a:tr>
              <a:tr h="214535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Tennessee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126342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287968"/>
              </p:ext>
            </p:extLst>
          </p:nvPr>
        </p:nvGraphicFramePr>
        <p:xfrm>
          <a:off x="6876256" y="1016878"/>
          <a:ext cx="2160240" cy="23469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11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9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138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latin typeface="Calibri"/>
                          <a:cs typeface="Calibri"/>
                        </a:rPr>
                        <a:t>Sun </a:t>
                      </a:r>
                      <a:r>
                        <a:rPr lang="en-US" sz="800" b="1" i="1" dirty="0" err="1">
                          <a:latin typeface="Calibri"/>
                          <a:cs typeface="Calibri"/>
                        </a:rPr>
                        <a:t>Yat-sen</a:t>
                      </a:r>
                      <a:r>
                        <a:rPr lang="en-US" sz="800" b="1" i="1" dirty="0">
                          <a:latin typeface="Calibri"/>
                          <a:cs typeface="Calibri"/>
                        </a:rPr>
                        <a:t>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IHEP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latin typeface="Calibri"/>
                          <a:cs typeface="Calibri"/>
                        </a:rPr>
                        <a:t>Peking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latin typeface="Calibri"/>
                          <a:cs typeface="Calibri"/>
                        </a:rPr>
                        <a:t>HEPHY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latin typeface="Calibri"/>
                          <a:cs typeface="Calibri"/>
                        </a:rPr>
                        <a:t>TU Wien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latin typeface="Calibri"/>
                          <a:cs typeface="Calibri"/>
                        </a:rPr>
                        <a:t>I3M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latin typeface="Calibri"/>
                          <a:cs typeface="Calibri"/>
                        </a:rPr>
                        <a:t>CIEMAT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0055002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ICMAB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320342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KO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KEU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876254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Yonsei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181929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India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latin typeface="Calibri"/>
                          <a:cs typeface="Calibri"/>
                        </a:rPr>
                        <a:t>CHEP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6689500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779364"/>
              </p:ext>
            </p:extLst>
          </p:nvPr>
        </p:nvGraphicFramePr>
        <p:xfrm>
          <a:off x="6876256" y="3518510"/>
          <a:ext cx="2160240" cy="853440"/>
        </p:xfrm>
        <a:graphic>
          <a:graphicData uri="http://schemas.openxmlformats.org/drawingml/2006/table">
            <a:tbl>
              <a:tblPr bandRow="1">
                <a:tableStyleId>{7DF18680-E054-41AD-8BC1-D1AEF772440D}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242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FNAL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242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LBL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242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JLAB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242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Chicago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D52FE5D-6A85-A114-226B-1FE4C7D40F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500674"/>
              </p:ext>
            </p:extLst>
          </p:nvPr>
        </p:nvGraphicFramePr>
        <p:xfrm>
          <a:off x="4607564" y="651510"/>
          <a:ext cx="2160240" cy="4053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11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9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6391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latin typeface="Calibri"/>
                          <a:cs typeface="Calibri"/>
                        </a:rPr>
                        <a:t>INFN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latin typeface="Calibri"/>
                          <a:cs typeface="Calibri"/>
                        </a:rPr>
                        <a:t>INFN, Univ., Polit. Torino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6787135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latin typeface="Calibri"/>
                          <a:cs typeface="Calibri"/>
                        </a:rPr>
                        <a:t>INFN, Univ. Milano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6251503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baseline="0" dirty="0">
                          <a:latin typeface="Calibri"/>
                          <a:cs typeface="Calibri"/>
                        </a:rPr>
                        <a:t>INFN, Univ. </a:t>
                      </a:r>
                      <a:r>
                        <a:rPr lang="en-US" sz="800" b="1" i="0" baseline="0" dirty="0" err="1">
                          <a:latin typeface="Calibri"/>
                          <a:cs typeface="Calibri"/>
                        </a:rPr>
                        <a:t>Padova</a:t>
                      </a:r>
                      <a:endParaRPr lang="en-US" sz="800" b="1" i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660043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Calibri"/>
                          <a:cs typeface="Calibri"/>
                        </a:rPr>
                        <a:t>INFN,</a:t>
                      </a:r>
                      <a:r>
                        <a:rPr lang="en-US" sz="800" b="1" baseline="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800" b="1" dirty="0">
                          <a:latin typeface="Calibri"/>
                          <a:cs typeface="Calibri"/>
                        </a:rPr>
                        <a:t>Univ. Pavia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572815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latin typeface="Calibri"/>
                          <a:cs typeface="Calibri"/>
                        </a:rPr>
                        <a:t>INFN, Univ. Bologna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4121970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latin typeface="Calibri"/>
                          <a:cs typeface="Calibri"/>
                        </a:rPr>
                        <a:t>INFN Trieste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186167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latin typeface="Calibri"/>
                          <a:cs typeface="Calibri"/>
                        </a:rPr>
                        <a:t>INFN, Univ. Bari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6357214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latin typeface="Calibri"/>
                          <a:cs typeface="Calibri"/>
                        </a:rPr>
                        <a:t>INFN, Univ. Roma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baseline="0" dirty="0">
                          <a:latin typeface="Calibri"/>
                          <a:cs typeface="Calibri"/>
                        </a:rPr>
                        <a:t>ENEA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950143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 </a:t>
                      </a:r>
                      <a:r>
                        <a:rPr lang="en-US" sz="800" b="1" baseline="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Frascati</a:t>
                      </a:r>
                      <a:endParaRPr lang="en-US" sz="800" b="1" baseline="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0034224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 Univ. Ferrara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987716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 Univ. Roma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94006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aseline="0" dirty="0">
                          <a:latin typeface="Calibri"/>
                          <a:cs typeface="Calibri"/>
                        </a:rPr>
                        <a:t>INFN </a:t>
                      </a:r>
                      <a:r>
                        <a:rPr lang="en-US" sz="800" baseline="0" dirty="0" err="1">
                          <a:latin typeface="Calibri"/>
                          <a:cs typeface="Calibri"/>
                        </a:rPr>
                        <a:t>Legnaro</a:t>
                      </a:r>
                      <a:endParaRPr lang="en-US" sz="800" b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309705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 Univ. Milano </a:t>
                      </a:r>
                      <a:r>
                        <a:rPr lang="en-US" sz="800" b="1" baseline="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Bicocca</a:t>
                      </a:r>
                      <a:endParaRPr lang="en-US" sz="800" b="1" baseline="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602899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 </a:t>
                      </a:r>
                      <a:r>
                        <a:rPr lang="en-US" sz="800" b="1" baseline="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Genova</a:t>
                      </a:r>
                      <a:endParaRPr lang="en-US" sz="800" b="1" baseline="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9963396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 </a:t>
                      </a:r>
                      <a:r>
                        <a:rPr lang="en-US" sz="800" b="1" baseline="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Laboratori</a:t>
                      </a: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del </a:t>
                      </a:r>
                      <a:r>
                        <a:rPr lang="en-US" sz="800" b="1" baseline="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Sud</a:t>
                      </a:r>
                      <a:endParaRPr lang="en-US" sz="800" b="1" baseline="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6806218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aseline="0" dirty="0">
                          <a:latin typeface="Calibri"/>
                          <a:cs typeface="Calibri"/>
                        </a:rPr>
                        <a:t>INFN Napoli</a:t>
                      </a:r>
                      <a:endParaRPr lang="en-US" sz="800" b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380880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baseline="0" dirty="0">
                          <a:latin typeface="Calibri"/>
                          <a:cs typeface="Calibri"/>
                        </a:rPr>
                        <a:t>Univ. of Malta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3831096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02216A-2CBD-5FCD-33D7-7FEC09554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4506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251520" y="-20538"/>
            <a:ext cx="8064896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US P5: The Muon Shot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8" name="Picture 7" descr="A map of a city&#10;&#10;Description automatically generated">
            <a:extLst>
              <a:ext uri="{FF2B5EF4-FFF2-40B4-BE49-F238E27FC236}">
                <a16:creationId xmlns:a16="http://schemas.microsoft.com/office/drawing/2014/main" id="{833A88FC-52FB-902D-5632-230F6968BF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9513" y="2500879"/>
            <a:ext cx="1864973" cy="18538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E28B69D-36D1-A6E2-F031-4D2FB4FE2DA1}"/>
              </a:ext>
            </a:extLst>
          </p:cNvPr>
          <p:cNvSpPr txBox="1"/>
          <p:nvPr/>
        </p:nvSpPr>
        <p:spPr>
          <a:xfrm>
            <a:off x="827584" y="648007"/>
            <a:ext cx="4392488" cy="11695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Particle Physics Project Prioritisation Panel (P5) endorses muon collider R&amp;D: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”This is our muon shot”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Recommend joining the IMCC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Consider FNAL as a host candidate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1847DE-6622-E367-0852-B78414544E6C}"/>
              </a:ext>
            </a:extLst>
          </p:cNvPr>
          <p:cNvSpPr txBox="1"/>
          <p:nvPr/>
        </p:nvSpPr>
        <p:spPr>
          <a:xfrm>
            <a:off x="5588561" y="2705695"/>
            <a:ext cx="3362171" cy="16004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We welcome the US community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Already participation, also in leadership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ill increase and reorganise in 2024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Ambition of US to host collider is excellent news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131F70-BFA8-3A23-CC28-50A9B19AF5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3" name="Picture 2" descr="A newspaper article with black text&#10;&#10;Description automatically generated">
            <a:extLst>
              <a:ext uri="{FF2B5EF4-FFF2-40B4-BE49-F238E27FC236}">
                <a16:creationId xmlns:a16="http://schemas.microsoft.com/office/drawing/2014/main" id="{10856859-02C9-7DB7-4520-904A751439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4907" y="897135"/>
            <a:ext cx="3494553" cy="1487619"/>
          </a:xfrm>
          <a:prstGeom prst="rect">
            <a:avLst/>
          </a:prstGeom>
        </p:spPr>
      </p:pic>
      <p:pic>
        <p:nvPicPr>
          <p:cNvPr id="6" name="Picture 5" descr="A screenshot of a web page&#10;&#10;Description automatically generated">
            <a:extLst>
              <a:ext uri="{FF2B5EF4-FFF2-40B4-BE49-F238E27FC236}">
                <a16:creationId xmlns:a16="http://schemas.microsoft.com/office/drawing/2014/main" id="{059E8044-9B8B-8725-5713-767A9BAA42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02" y="1830406"/>
            <a:ext cx="3575063" cy="866031"/>
          </a:xfrm>
          <a:prstGeom prst="rect">
            <a:avLst/>
          </a:prstGeom>
        </p:spPr>
      </p:pic>
      <p:pic>
        <p:nvPicPr>
          <p:cNvPr id="13" name="Picture 12" descr="A screenshot of a news article&#10;&#10;Description automatically generated">
            <a:extLst>
              <a:ext uri="{FF2B5EF4-FFF2-40B4-BE49-F238E27FC236}">
                <a16:creationId xmlns:a16="http://schemas.microsoft.com/office/drawing/2014/main" id="{A260CD8C-F4A7-966E-0345-B5EE9E6C72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36" y="2705695"/>
            <a:ext cx="3384376" cy="2102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588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Key Challenges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image2.png">
            <a:extLst>
              <a:ext uri="{FF2B5EF4-FFF2-40B4-BE49-F238E27FC236}">
                <a16:creationId xmlns:a16="http://schemas.microsoft.com/office/drawing/2014/main" id="{460D35FC-A939-0F44-99A1-EF13C47784B9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68974" y="627534"/>
            <a:ext cx="6855354" cy="3221222"/>
          </a:xfrm>
          <a:prstGeom prst="rect">
            <a:avLst/>
          </a:prstGeom>
          <a:ln/>
        </p:spPr>
      </p:pic>
      <p:sp>
        <p:nvSpPr>
          <p:cNvPr id="8" name="TextBox 7"/>
          <p:cNvSpPr txBox="1"/>
          <p:nvPr/>
        </p:nvSpPr>
        <p:spPr>
          <a:xfrm>
            <a:off x="69784" y="4083918"/>
            <a:ext cx="4574224" cy="8401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/>
              <a:t>3</a:t>
            </a:r>
            <a:r>
              <a:rPr lang="en-US" sz="1600" b="1" dirty="0">
                <a:latin typeface="Calibri"/>
                <a:cs typeface="Calibri"/>
              </a:rPr>
              <a:t>) Cost</a:t>
            </a:r>
            <a:r>
              <a:rPr lang="en-US" sz="1600" dirty="0">
                <a:latin typeface="Calibri"/>
                <a:cs typeface="Calibri"/>
              </a:rPr>
              <a:t> and </a:t>
            </a:r>
            <a:r>
              <a:rPr lang="en-US" sz="1600" b="1" dirty="0">
                <a:latin typeface="Calibri"/>
                <a:cs typeface="Calibri"/>
              </a:rPr>
              <a:t>power</a:t>
            </a:r>
            <a:r>
              <a:rPr lang="en-US" sz="1600" dirty="0">
                <a:latin typeface="Calibri"/>
                <a:cs typeface="Calibri"/>
              </a:rPr>
              <a:t> consumption limit energy reach</a:t>
            </a:r>
          </a:p>
          <a:p>
            <a:r>
              <a:rPr lang="en-US" sz="1600" dirty="0">
                <a:latin typeface="Calibri"/>
                <a:cs typeface="Calibri"/>
              </a:rPr>
              <a:t>e.g. 35 km accelerator for 10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, 10 km collider ring</a:t>
            </a:r>
          </a:p>
          <a:p>
            <a:r>
              <a:rPr lang="en-US" sz="1600" dirty="0">
                <a:latin typeface="Calibri"/>
                <a:cs typeface="Calibri"/>
              </a:rPr>
              <a:t>Also impacts </a:t>
            </a:r>
            <a:r>
              <a:rPr lang="en-US" sz="1600" b="1" dirty="0">
                <a:latin typeface="Calibri"/>
                <a:cs typeface="Calibri"/>
              </a:rPr>
              <a:t>beam quality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9824" y="1083503"/>
            <a:ext cx="2990048" cy="840175"/>
          </a:xfrm>
          <a:prstGeom prst="rect">
            <a:avLst/>
          </a:prstGeom>
          <a:solidFill>
            <a:srgbClr val="FCD5B5"/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4) Drives the </a:t>
            </a:r>
            <a:r>
              <a:rPr lang="en-US" sz="1600" b="1" dirty="0">
                <a:latin typeface="Calibri"/>
                <a:cs typeface="Calibri"/>
              </a:rPr>
              <a:t>beam quality</a:t>
            </a:r>
          </a:p>
          <a:p>
            <a:r>
              <a:rPr lang="en-US" sz="1600" dirty="0">
                <a:latin typeface="Calibri"/>
                <a:cs typeface="Calibri"/>
              </a:rPr>
              <a:t>MAP put much effort in design</a:t>
            </a:r>
          </a:p>
          <a:p>
            <a:r>
              <a:rPr lang="en-US" sz="1600" i="1" dirty="0" err="1">
                <a:latin typeface="Calibri"/>
                <a:cs typeface="Calibri"/>
              </a:rPr>
              <a:t>optimise</a:t>
            </a:r>
            <a:r>
              <a:rPr lang="en-US" sz="1600" i="1" dirty="0">
                <a:latin typeface="Calibri"/>
                <a:cs typeface="Calibri"/>
              </a:rPr>
              <a:t> as much as possible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907704" y="1923678"/>
            <a:ext cx="648072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8" idx="0"/>
          </p:cNvCxnSpPr>
          <p:nvPr/>
        </p:nvCxnSpPr>
        <p:spPr>
          <a:xfrm flipV="1">
            <a:off x="2356896" y="3501840"/>
            <a:ext cx="2431128" cy="5820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0"/>
          </p:cNvCxnSpPr>
          <p:nvPr/>
        </p:nvCxnSpPr>
        <p:spPr>
          <a:xfrm flipV="1">
            <a:off x="2356896" y="3723880"/>
            <a:ext cx="3295224" cy="3600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76008" y="3795886"/>
            <a:ext cx="2661716" cy="8401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1) Dense neutrino flux</a:t>
            </a:r>
          </a:p>
          <a:p>
            <a:r>
              <a:rPr lang="en-US" sz="1600" dirty="0">
                <a:latin typeface="Calibri"/>
                <a:cs typeface="Calibri"/>
              </a:rPr>
              <a:t>mitigated by mover system and site selection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64288" y="1041692"/>
            <a:ext cx="1938429" cy="5939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2) Beam-induced background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436096" y="3291830"/>
            <a:ext cx="1039912" cy="5141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5" idx="1"/>
          </p:cNvCxnSpPr>
          <p:nvPr/>
        </p:nvCxnSpPr>
        <p:spPr>
          <a:xfrm flipH="1" flipV="1">
            <a:off x="5436096" y="1131592"/>
            <a:ext cx="1728192" cy="2070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259632" y="537638"/>
            <a:ext cx="1938429" cy="34773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0) Physics case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567919-E28E-4C82-8170-115FB147C7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3066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Muon Decay and Neutrino Flux</a:t>
            </a:r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t="25205" b="16189"/>
          <a:stretch/>
        </p:blipFill>
        <p:spPr>
          <a:xfrm>
            <a:off x="3923928" y="555526"/>
            <a:ext cx="4320480" cy="954997"/>
          </a:xfrm>
          <a:prstGeom prst="rect">
            <a:avLst/>
          </a:prstGeom>
        </p:spPr>
      </p:pic>
      <p:pic>
        <p:nvPicPr>
          <p:cNvPr id="16" name="Picture 15" descr="a-Feynman-diagram-for-the-decay-of-a-positive-muon-b-Helicity-diagram-of-positiv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733" y="511804"/>
            <a:ext cx="1915139" cy="1755422"/>
          </a:xfrm>
          <a:prstGeom prst="rect">
            <a:avLst/>
          </a:prstGeom>
        </p:spPr>
      </p:pic>
      <p:pic>
        <p:nvPicPr>
          <p:cNvPr id="14" name="Picture 13" descr="p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830337"/>
            <a:ext cx="4320480" cy="124546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796136" y="1517308"/>
            <a:ext cx="1962636" cy="286127"/>
          </a:xfrm>
          <a:prstGeom prst="rect">
            <a:avLst/>
          </a:prstGeom>
          <a:noFill/>
        </p:spPr>
        <p:txBody>
          <a:bodyPr wrap="square" lIns="100477" tIns="50240" rIns="100477" bIns="50240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75000"/>
                  </a:schemeClr>
                </a:solidFill>
                <a:latin typeface="Calibri"/>
                <a:cs typeface="Calibri"/>
              </a:rPr>
              <a:t>~600 m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CA73662F-007F-DE6A-9E94-BD7E123A989D}"/>
              </a:ext>
            </a:extLst>
          </p:cNvPr>
          <p:cNvCxnSpPr>
            <a:cxnSpLocks/>
          </p:cNvCxnSpPr>
          <p:nvPr/>
        </p:nvCxnSpPr>
        <p:spPr>
          <a:xfrm>
            <a:off x="7092280" y="1649801"/>
            <a:ext cx="792088" cy="105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A60F8C2-4353-D289-89F4-2EC567460343}"/>
              </a:ext>
            </a:extLst>
          </p:cNvPr>
          <p:cNvCxnSpPr>
            <a:cxnSpLocks/>
          </p:cNvCxnSpPr>
          <p:nvPr/>
        </p:nvCxnSpPr>
        <p:spPr>
          <a:xfrm flipH="1" flipV="1">
            <a:off x="5503912" y="1635289"/>
            <a:ext cx="868288" cy="145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72DA3AB-44D5-05D9-9DE3-3BBB59DB7F14}"/>
              </a:ext>
            </a:extLst>
          </p:cNvPr>
          <p:cNvSpPr txBox="1"/>
          <p:nvPr/>
        </p:nvSpPr>
        <p:spPr>
          <a:xfrm>
            <a:off x="111246" y="2485801"/>
            <a:ext cx="503681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But want to have 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negligible impact from arcs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imilar impact as 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At 3 TeV this is the case for 200 m depth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At 10 TeV use angle change of +/- 1 mradian  to go from acceptable to negligible level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Mockup of mover system planned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Impact on beam to be checked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Impact of experimental insertions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3 TeV design acceptable with no further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Maybe acquire land in direction of experiment, also for 10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23B5B1-7047-1C52-514D-043491909CCB}"/>
              </a:ext>
            </a:extLst>
          </p:cNvPr>
          <p:cNvSpPr txBox="1"/>
          <p:nvPr/>
        </p:nvSpPr>
        <p:spPr>
          <a:xfrm>
            <a:off x="8388424" y="1745990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CH" sz="1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F7A84F-F529-4B04-B24A-20F93A9BF104}"/>
              </a:ext>
            </a:extLst>
          </p:cNvPr>
          <p:cNvSpPr txBox="1"/>
          <p:nvPr/>
        </p:nvSpPr>
        <p:spPr>
          <a:xfrm>
            <a:off x="8441970" y="2413807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CH" sz="1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D5A71B4-D010-DABF-60F6-60018DB76C4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68" t="29000" r="72303" b="13600"/>
          <a:stretch/>
        </p:blipFill>
        <p:spPr>
          <a:xfrm rot="5400000">
            <a:off x="6080111" y="2591226"/>
            <a:ext cx="1799930" cy="2952328"/>
          </a:xfrm>
          <a:prstGeom prst="rect">
            <a:avLst/>
          </a:prstGeom>
        </p:spPr>
      </p:pic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36814B0B-D6EA-195C-979E-E38C56D10C63}"/>
              </a:ext>
            </a:extLst>
          </p:cNvPr>
          <p:cNvSpPr txBox="1">
            <a:spLocks/>
          </p:cNvSpPr>
          <p:nvPr/>
        </p:nvSpPr>
        <p:spPr>
          <a:xfrm>
            <a:off x="226873" y="1720125"/>
            <a:ext cx="2232248" cy="667284"/>
          </a:xfrm>
          <a:prstGeom prst="rect">
            <a:avLst/>
          </a:prstGeom>
          <a:solidFill>
            <a:srgbClr val="FCD5B5"/>
          </a:solidFill>
        </p:spPr>
        <p:txBody>
          <a:bodyPr vert="horz" lIns="100477" tIns="50240" rIns="100477" bIns="5024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latin typeface="Calibri"/>
                <a:cs typeface="Calibri"/>
              </a:rPr>
              <a:t>Muon decays per bunch passage</a:t>
            </a:r>
          </a:p>
          <a:p>
            <a:r>
              <a:rPr lang="en-US" sz="1200" dirty="0">
                <a:latin typeface="Calibri"/>
                <a:cs typeface="Calibri"/>
              </a:rPr>
              <a:t>235,000 m</a:t>
            </a:r>
            <a:r>
              <a:rPr lang="en-US" sz="1200" baseline="30000" dirty="0">
                <a:latin typeface="Calibri"/>
                <a:cs typeface="Calibri"/>
              </a:rPr>
              <a:t>-1</a:t>
            </a:r>
            <a:r>
              <a:rPr lang="en-US" sz="1200" dirty="0">
                <a:latin typeface="Calibri"/>
                <a:cs typeface="Calibri"/>
              </a:rPr>
              <a:t> at 3 </a:t>
            </a:r>
            <a:r>
              <a:rPr lang="en-US" sz="1200" dirty="0" err="1">
                <a:latin typeface="Calibri"/>
                <a:cs typeface="Calibri"/>
              </a:rPr>
              <a:t>TeV</a:t>
            </a:r>
            <a:endParaRPr lang="en-US" sz="1200" dirty="0">
              <a:latin typeface="Calibri"/>
              <a:cs typeface="Calibri"/>
            </a:endParaRPr>
          </a:p>
          <a:p>
            <a:r>
              <a:rPr lang="en-US" sz="1200" dirty="0">
                <a:latin typeface="Calibri"/>
                <a:cs typeface="Calibri"/>
              </a:rPr>
              <a:t>58,000 m</a:t>
            </a:r>
            <a:r>
              <a:rPr lang="en-US" sz="1200" baseline="30000" dirty="0">
                <a:latin typeface="Calibri"/>
                <a:cs typeface="Calibri"/>
              </a:rPr>
              <a:t>-1</a:t>
            </a:r>
            <a:r>
              <a:rPr lang="en-US" sz="1200" dirty="0">
                <a:latin typeface="Calibri"/>
                <a:cs typeface="Calibri"/>
              </a:rPr>
              <a:t> at 10 </a:t>
            </a:r>
            <a:r>
              <a:rPr lang="en-US" sz="1200" dirty="0" err="1">
                <a:latin typeface="Calibri"/>
                <a:cs typeface="Calibri"/>
              </a:rPr>
              <a:t>TeV</a:t>
            </a:r>
            <a:endParaRPr lang="en-US" sz="1200" dirty="0">
              <a:latin typeface="Calibri"/>
              <a:cs typeface="Calibri"/>
            </a:endParaRPr>
          </a:p>
          <a:p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B60964-730A-0459-D5BB-A9A906376C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7893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Neutrino Flux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266" y="627534"/>
            <a:ext cx="2569518" cy="1075257"/>
          </a:xfrm>
          <a:prstGeom prst="rect">
            <a:avLst/>
          </a:prstGeom>
          <a:solidFill>
            <a:srgbClr val="B7DEE8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dirty="0">
                <a:latin typeface="Calibri"/>
                <a:cs typeface="Calibri"/>
              </a:rPr>
              <a:t>Goal: </a:t>
            </a:r>
            <a:r>
              <a:rPr lang="en-US" sz="1300" b="1" dirty="0">
                <a:latin typeface="Calibri"/>
                <a:cs typeface="Calibri"/>
              </a:rPr>
              <a:t>similar to LHC</a:t>
            </a:r>
            <a:r>
              <a:rPr lang="en-US" sz="1300" dirty="0">
                <a:latin typeface="Calibri"/>
                <a:cs typeface="Calibri"/>
              </a:rPr>
              <a:t>: limit neutrino flux to have </a:t>
            </a:r>
            <a:r>
              <a:rPr lang="en-US" sz="1300" b="1" dirty="0">
                <a:latin typeface="Calibri"/>
                <a:cs typeface="Calibri"/>
              </a:rPr>
              <a:t>negligible impact</a:t>
            </a:r>
            <a:r>
              <a:rPr lang="en-US" sz="1300" dirty="0">
                <a:latin typeface="Calibri"/>
                <a:cs typeface="Calibri"/>
              </a:rPr>
              <a:t>, “fully </a:t>
            </a:r>
            <a:r>
              <a:rPr lang="en-US" sz="1300" dirty="0" err="1">
                <a:latin typeface="Calibri"/>
                <a:cs typeface="Calibri"/>
              </a:rPr>
              <a:t>optimised</a:t>
            </a:r>
            <a:r>
              <a:rPr lang="en-US" sz="1300" dirty="0">
                <a:latin typeface="Calibri"/>
                <a:cs typeface="Calibri"/>
              </a:rPr>
              <a:t>” (10% of MAP goal)</a:t>
            </a:r>
          </a:p>
          <a:p>
            <a:r>
              <a:rPr lang="en-US" sz="1300" b="1" dirty="0">
                <a:latin typeface="Calibri"/>
                <a:cs typeface="Calibri"/>
              </a:rPr>
              <a:t>Verify performance of concept to be good for 14 </a:t>
            </a:r>
            <a:r>
              <a:rPr lang="en-US" sz="1300" b="1" dirty="0" err="1">
                <a:latin typeface="Calibri"/>
                <a:cs typeface="Calibri"/>
              </a:rPr>
              <a:t>TeV</a:t>
            </a:r>
            <a:endParaRPr lang="en-US" sz="1300" b="1" dirty="0">
              <a:latin typeface="Calibri"/>
              <a:cs typeface="Calibri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/>
          <a:srcRect t="25205" b="16189"/>
          <a:stretch/>
        </p:blipFill>
        <p:spPr>
          <a:xfrm>
            <a:off x="2627784" y="611839"/>
            <a:ext cx="4608512" cy="9517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069700" y="1347614"/>
            <a:ext cx="3038804" cy="1800200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588224" y="1375997"/>
            <a:ext cx="2088232" cy="275038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Mover and support system</a:t>
            </a:r>
            <a:endParaRPr lang="en-US" sz="1300" dirty="0">
              <a:latin typeface="Calibri"/>
              <a:cs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48264" y="2816157"/>
            <a:ext cx="2030692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dirty="0">
                <a:latin typeface="Calibri"/>
                <a:cs typeface="Calibri"/>
              </a:rPr>
              <a:t>F. </a:t>
            </a:r>
            <a:r>
              <a:rPr lang="en-GB" sz="1200" dirty="0" err="1">
                <a:latin typeface="Calibri"/>
                <a:cs typeface="Calibri"/>
              </a:rPr>
              <a:t>Bertinelli</a:t>
            </a:r>
            <a:r>
              <a:rPr lang="en-GB" sz="1200" dirty="0">
                <a:latin typeface="Calibri"/>
                <a:cs typeface="Calibri"/>
              </a:rPr>
              <a:t> et al. (CERN, Riga)</a:t>
            </a:r>
            <a:endParaRPr lang="en-US" sz="1200" dirty="0">
              <a:latin typeface="Calibri"/>
              <a:cs typeface="Calibri"/>
            </a:endParaRPr>
          </a:p>
        </p:txBody>
      </p:sp>
      <p:pic>
        <p:nvPicPr>
          <p:cNvPr id="32" name="Picture 31" descr="p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664029"/>
            <a:ext cx="3024336" cy="1010877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58266" y="1810499"/>
            <a:ext cx="2353494" cy="1997653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73" y="2037828"/>
            <a:ext cx="2068363" cy="117390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21246" y="3279563"/>
            <a:ext cx="1642442" cy="444315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latin typeface="Calibri"/>
                <a:cs typeface="Calibri"/>
              </a:rPr>
              <a:t>G. Lerner</a:t>
            </a:r>
            <a:r>
              <a:rPr lang="en-GB" sz="1200" dirty="0">
                <a:latin typeface="Calibri"/>
                <a:cs typeface="Calibri"/>
              </a:rPr>
              <a:t>, D. </a:t>
            </a:r>
            <a:r>
              <a:rPr lang="en-GB" sz="1200" dirty="0" err="1">
                <a:latin typeface="Calibri"/>
                <a:cs typeface="Calibri"/>
              </a:rPr>
              <a:t>Calzolari</a:t>
            </a:r>
            <a:r>
              <a:rPr lang="en-GB" sz="1200" dirty="0">
                <a:latin typeface="Calibri"/>
                <a:cs typeface="Calibri"/>
              </a:rPr>
              <a:t>, A. </a:t>
            </a:r>
            <a:r>
              <a:rPr lang="en-GB" sz="1200" dirty="0" err="1">
                <a:latin typeface="Calibri"/>
                <a:cs typeface="Calibri"/>
              </a:rPr>
              <a:t>Lechner</a:t>
            </a:r>
            <a:r>
              <a:rPr lang="en-GB" sz="1200" dirty="0">
                <a:latin typeface="Calibri"/>
                <a:cs typeface="Calibri"/>
              </a:rPr>
              <a:t>, </a:t>
            </a:r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Ahdida</a:t>
            </a:r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8266" y="1779662"/>
            <a:ext cx="1619672" cy="275038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FLUKA dose studies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8266" y="3808153"/>
            <a:ext cx="3865662" cy="1139861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5435279" y="3313035"/>
            <a:ext cx="3650455" cy="1634979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 descr="Graphical user interface, diagram, application&#10;&#10;Description automatically generated">
            <a:extLst>
              <a:ext uri="{FF2B5EF4-FFF2-40B4-BE49-F238E27FC236}">
                <a16:creationId xmlns:a16="http://schemas.microsoft.com/office/drawing/2014/main" id="{44588E48-B1C7-4BEA-B625-5EBFC339DF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5279" y="3603217"/>
            <a:ext cx="3745233" cy="1266139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6276472" y="3351051"/>
            <a:ext cx="2867528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G.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Lacerda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Y. Robert, N.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Guilhaudin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 (CERN)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139952" y="4400913"/>
            <a:ext cx="1295327" cy="475093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Mitigation:</a:t>
            </a:r>
          </a:p>
          <a:p>
            <a:r>
              <a:rPr lang="en-US" sz="1300" b="1" dirty="0">
                <a:latin typeface="Calibri"/>
                <a:cs typeface="Calibri"/>
              </a:rPr>
              <a:t>Site choice tool</a:t>
            </a:r>
            <a:endParaRPr lang="en-US" sz="1300" dirty="0">
              <a:latin typeface="Calibri"/>
              <a:cs typeface="Calibri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6"/>
          <a:srcRect t="42624"/>
          <a:stretch/>
        </p:blipFill>
        <p:spPr>
          <a:xfrm>
            <a:off x="47328" y="3924311"/>
            <a:ext cx="3384376" cy="913477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2843882" y="3808153"/>
            <a:ext cx="2425502" cy="475093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Flux direction map / lattice design / mover impact on beam</a:t>
            </a:r>
            <a:endParaRPr lang="en-US" sz="1300" dirty="0">
              <a:latin typeface="Calibri"/>
              <a:cs typeface="Calibri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79512" y="4587974"/>
            <a:ext cx="1888852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Carli</a:t>
            </a:r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, K.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Skoufaris</a:t>
            </a:r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 (CERN)</a:t>
            </a:r>
            <a:endParaRPr lang="en-GB" sz="1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411760" y="1707654"/>
            <a:ext cx="3657940" cy="1997653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53" descr="p0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069888"/>
            <a:ext cx="3524076" cy="1243147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2594992" y="3392221"/>
            <a:ext cx="3129136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Ahdida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P.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Vojtyla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M.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Widorski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H.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Vincke</a:t>
            </a:r>
            <a:endParaRPr lang="en-US" sz="1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66578" y="1779662"/>
            <a:ext cx="2425502" cy="275038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Conformity Verification Scheme</a:t>
            </a:r>
            <a:endParaRPr lang="en-US" sz="1300" dirty="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75A538-FC63-E1FF-6C07-8A9D05F5D2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6827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 err="1">
                <a:latin typeface="Calibri"/>
                <a:cs typeface="Calibri"/>
              </a:rPr>
              <a:t>Muon</a:t>
            </a:r>
            <a:r>
              <a:rPr lang="en-GB" sz="3200" dirty="0">
                <a:latin typeface="Calibri"/>
                <a:cs typeface="Calibri"/>
              </a:rPr>
              <a:t> Decay and Detector Background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391" y="862014"/>
            <a:ext cx="4196254" cy="4086000"/>
          </a:xfrm>
          <a:prstGeom prst="rect">
            <a:avLst/>
          </a:prstGeom>
          <a:solidFill>
            <a:srgbClr val="FCD5B5"/>
          </a:solidFill>
        </p:spPr>
        <p:txBody>
          <a:bodyPr vert="horz" lIns="100477" tIns="50240" rIns="100477" bIns="5024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Muon decays produce electrons and positrons</a:t>
            </a:r>
          </a:p>
          <a:p>
            <a:r>
              <a:rPr lang="en-US" sz="1400" dirty="0">
                <a:latin typeface="Calibri"/>
                <a:cs typeface="Calibri"/>
              </a:rPr>
              <a:t>Loss per unit length almost independent of energy</a:t>
            </a:r>
          </a:p>
          <a:p>
            <a:r>
              <a:rPr lang="en-US" sz="1400" dirty="0">
                <a:latin typeface="Calibri"/>
                <a:cs typeface="Calibri"/>
              </a:rPr>
              <a:t>First results indicate that background does not increase much with energy</a:t>
            </a:r>
          </a:p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1.5 and 3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studies, concept based on CLIC detector</a:t>
            </a:r>
          </a:p>
          <a:p>
            <a:r>
              <a:rPr lang="en-US" sz="1400" b="1" dirty="0">
                <a:latin typeface="Calibri"/>
                <a:cs typeface="Calibri"/>
              </a:rPr>
              <a:t>Masks </a:t>
            </a:r>
            <a:r>
              <a:rPr lang="en-US" sz="1400" dirty="0">
                <a:latin typeface="Calibri"/>
                <a:cs typeface="Calibri"/>
              </a:rPr>
              <a:t>to mitigate background</a:t>
            </a:r>
          </a:p>
          <a:p>
            <a:r>
              <a:rPr lang="en-US" sz="1400" dirty="0">
                <a:latin typeface="Calibri"/>
                <a:cs typeface="Calibri"/>
              </a:rPr>
              <a:t>Detailed</a:t>
            </a:r>
            <a:r>
              <a:rPr lang="en-US" sz="1400" b="1" dirty="0">
                <a:latin typeface="Calibri"/>
                <a:cs typeface="Calibri"/>
              </a:rPr>
              <a:t> FLUKA studies </a:t>
            </a:r>
            <a:r>
              <a:rPr lang="en-US" sz="1400" dirty="0">
                <a:latin typeface="Calibri"/>
                <a:cs typeface="Calibri"/>
              </a:rPr>
              <a:t>of masks/beamline</a:t>
            </a:r>
          </a:p>
          <a:p>
            <a:r>
              <a:rPr lang="en-US" sz="1400" b="1" dirty="0">
                <a:latin typeface="Calibri"/>
                <a:cs typeface="Calibri"/>
              </a:rPr>
              <a:t>Tracking detector radiation level similar to HL-LHC</a:t>
            </a:r>
          </a:p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Studies with </a:t>
            </a:r>
            <a:r>
              <a:rPr lang="en-US" sz="1400" b="1" dirty="0">
                <a:latin typeface="Calibri"/>
                <a:cs typeface="Calibri"/>
              </a:rPr>
              <a:t>beam-induced background </a:t>
            </a:r>
            <a:r>
              <a:rPr lang="en-US" sz="1400" dirty="0">
                <a:latin typeface="Calibri"/>
                <a:cs typeface="Calibri"/>
              </a:rPr>
              <a:t>in progress</a:t>
            </a:r>
          </a:p>
          <a:p>
            <a:r>
              <a:rPr lang="en-US" sz="1400" dirty="0">
                <a:latin typeface="Calibri"/>
                <a:cs typeface="Calibri"/>
              </a:rPr>
              <a:t>some channels are not affected by background</a:t>
            </a:r>
          </a:p>
          <a:p>
            <a:r>
              <a:rPr lang="en-US" sz="1400" dirty="0">
                <a:latin typeface="Calibri"/>
                <a:cs typeface="Calibri"/>
              </a:rPr>
              <a:t>some improvement required for other channels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Concept for </a:t>
            </a:r>
            <a:r>
              <a:rPr lang="en-US" sz="1400" b="1" dirty="0">
                <a:latin typeface="Calibri"/>
                <a:cs typeface="Calibri"/>
              </a:rPr>
              <a:t>10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r>
              <a:rPr lang="en-US" sz="1400" b="1" dirty="0">
                <a:latin typeface="Calibri"/>
                <a:cs typeface="Calibri"/>
              </a:rPr>
              <a:t> </a:t>
            </a:r>
            <a:r>
              <a:rPr lang="en-US" sz="1400" dirty="0">
                <a:latin typeface="Calibri"/>
                <a:cs typeface="Calibri"/>
              </a:rPr>
              <a:t>in progress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6410400" y="612794"/>
            <a:ext cx="166680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Detector team</a:t>
            </a:r>
          </a:p>
          <a:p>
            <a:r>
              <a:rPr lang="en-US" sz="1200" dirty="0">
                <a:latin typeface="Calibri"/>
                <a:cs typeface="Calibri"/>
              </a:rPr>
              <a:t>O(69) authors, O(150 signatories)</a:t>
            </a:r>
          </a:p>
        </p:txBody>
      </p:sp>
      <p:pic>
        <p:nvPicPr>
          <p:cNvPr id="16" name="Picture 15" descr="a-Feynman-diagram-for-the-decay-of-a-positive-muon-b-Helicity-diagram-of-positiv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581969"/>
            <a:ext cx="1456516" cy="1341709"/>
          </a:xfrm>
          <a:prstGeom prst="rect">
            <a:avLst/>
          </a:prstGeom>
        </p:spPr>
      </p:pic>
      <p:pic>
        <p:nvPicPr>
          <p:cNvPr id="2" name="Picture 1" descr="p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758" y="1627288"/>
            <a:ext cx="4588722" cy="32366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8492C1-9C07-1057-0976-6A9C0ABF5E70}"/>
              </a:ext>
            </a:extLst>
          </p:cNvPr>
          <p:cNvSpPr txBox="1"/>
          <p:nvPr/>
        </p:nvSpPr>
        <p:spPr>
          <a:xfrm>
            <a:off x="6091672" y="1347614"/>
            <a:ext cx="2304256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D. </a:t>
            </a:r>
            <a:r>
              <a:rPr lang="en-US" sz="1200" dirty="0" err="1">
                <a:latin typeface="Calibri"/>
                <a:cs typeface="Calibri"/>
              </a:rPr>
              <a:t>Lucchesi</a:t>
            </a:r>
            <a:r>
              <a:rPr lang="en-US" sz="1200" dirty="0">
                <a:latin typeface="Calibri"/>
                <a:cs typeface="Calibri"/>
              </a:rPr>
              <a:t>, F. </a:t>
            </a:r>
            <a:r>
              <a:rPr lang="en-US" sz="1200" dirty="0" err="1">
                <a:latin typeface="Calibri"/>
                <a:cs typeface="Calibri"/>
              </a:rPr>
              <a:t>Meloni</a:t>
            </a:r>
            <a:r>
              <a:rPr lang="en-US" sz="1200" dirty="0">
                <a:latin typeface="Calibri"/>
                <a:cs typeface="Calibri"/>
              </a:rPr>
              <a:t> et al.</a:t>
            </a:r>
            <a:endParaRPr lang="en-US" sz="1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CDF5A9-0C0E-7F7F-C785-F8E7FBA50B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0537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Proton Complex and Target</a:t>
            </a:r>
            <a:endParaRPr lang="en-GB" sz="3200" dirty="0">
              <a:latin typeface="Calibri"/>
              <a:cs typeface="Calibri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D. Schulte      Muon Collider, Sapporo, March 2024 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EC15E80-2FFF-88F1-D91E-BE8D56CFCE13}"/>
              </a:ext>
            </a:extLst>
          </p:cNvPr>
          <p:cNvSpPr txBox="1"/>
          <p:nvPr/>
        </p:nvSpPr>
        <p:spPr>
          <a:xfrm>
            <a:off x="3798952" y="823813"/>
            <a:ext cx="845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protons</a:t>
            </a:r>
            <a:endParaRPr lang="de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8" name="Content Placeholder 7" descr="Graphical user interface, diagram&#10;&#10;Description automatically generated with medium confidence">
            <a:extLst>
              <a:ext uri="{FF2B5EF4-FFF2-40B4-BE49-F238E27FC236}">
                <a16:creationId xmlns:a16="http://schemas.microsoft.com/office/drawing/2014/main" id="{91A19C36-DE2B-B3D3-7A28-C91AFC56AF0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111" y="1288613"/>
            <a:ext cx="4825345" cy="2651289"/>
          </a:xfrm>
          <a:prstGeom prst="rect">
            <a:avLst/>
          </a:prstGeom>
        </p:spPr>
      </p:pic>
      <p:pic>
        <p:nvPicPr>
          <p:cNvPr id="14" name="Picture 13" descr="p4.tiff">
            <a:extLst>
              <a:ext uri="{FF2B5EF4-FFF2-40B4-BE49-F238E27FC236}">
                <a16:creationId xmlns:a16="http://schemas.microsoft.com/office/drawing/2014/main" id="{5EF679D1-563E-D316-952F-CD4F6723D9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27" t="635" r="75075" b="49472"/>
          <a:stretch/>
        </p:blipFill>
        <p:spPr>
          <a:xfrm>
            <a:off x="328734" y="915566"/>
            <a:ext cx="2083026" cy="20162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8F667B2-8A67-EC3D-34A6-1C411BEA0187}"/>
              </a:ext>
            </a:extLst>
          </p:cNvPr>
          <p:cNvSpPr txBox="1"/>
          <p:nvPr/>
        </p:nvSpPr>
        <p:spPr>
          <a:xfrm>
            <a:off x="175345" y="3075806"/>
            <a:ext cx="33123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5 GeV proton beam, 2 MW = 400 kJ x 5 Hz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Power is at hand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ESS and Uppsala will focus on merging beam into high-charge pulses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Optimisation of parameters planned</a:t>
            </a:r>
          </a:p>
        </p:txBody>
      </p:sp>
      <p:pic>
        <p:nvPicPr>
          <p:cNvPr id="20" name="Picture 19" descr="p4.tiff">
            <a:extLst>
              <a:ext uri="{FF2B5EF4-FFF2-40B4-BE49-F238E27FC236}">
                <a16:creationId xmlns:a16="http://schemas.microsoft.com/office/drawing/2014/main" id="{5F1D9383-1081-F558-F558-7D0D24BA532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23" t="266" r="63784" b="49841"/>
          <a:stretch/>
        </p:blipFill>
        <p:spPr>
          <a:xfrm>
            <a:off x="2633097" y="915566"/>
            <a:ext cx="969509" cy="2016224"/>
          </a:xfrm>
          <a:prstGeom prst="rect">
            <a:avLst/>
          </a:prstGeom>
        </p:spPr>
      </p:pic>
      <p:sp>
        <p:nvSpPr>
          <p:cNvPr id="2" name="Right Arrow 1">
            <a:extLst>
              <a:ext uri="{FF2B5EF4-FFF2-40B4-BE49-F238E27FC236}">
                <a16:creationId xmlns:a16="http://schemas.microsoft.com/office/drawing/2014/main" id="{D12BA161-6477-BE39-5F79-9F084144DDB7}"/>
              </a:ext>
            </a:extLst>
          </p:cNvPr>
          <p:cNvSpPr/>
          <p:nvPr/>
        </p:nvSpPr>
        <p:spPr>
          <a:xfrm>
            <a:off x="4754734" y="905693"/>
            <a:ext cx="576064" cy="14401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EEE3B2-6993-5DA4-D7FC-15B933DA6934}"/>
              </a:ext>
            </a:extLst>
          </p:cNvPr>
          <p:cNvSpPr txBox="1"/>
          <p:nvPr/>
        </p:nvSpPr>
        <p:spPr>
          <a:xfrm>
            <a:off x="5441524" y="823813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pions</a:t>
            </a:r>
            <a:endParaRPr lang="de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7B1EC29F-4BD6-CA41-76DF-A407F2E8AEB1}"/>
              </a:ext>
            </a:extLst>
          </p:cNvPr>
          <p:cNvSpPr/>
          <p:nvPr/>
        </p:nvSpPr>
        <p:spPr>
          <a:xfrm>
            <a:off x="6344338" y="905693"/>
            <a:ext cx="576064" cy="14401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E10D0A-D82E-6E92-025B-F70946A3A568}"/>
              </a:ext>
            </a:extLst>
          </p:cNvPr>
          <p:cNvSpPr txBox="1"/>
          <p:nvPr/>
        </p:nvSpPr>
        <p:spPr>
          <a:xfrm>
            <a:off x="6914647" y="822902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muons</a:t>
            </a:r>
            <a:endParaRPr lang="de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FD448F-2F9D-A664-2C06-6D29F4471B6C}"/>
              </a:ext>
            </a:extLst>
          </p:cNvPr>
          <p:cNvSpPr txBox="1"/>
          <p:nvPr/>
        </p:nvSpPr>
        <p:spPr>
          <a:xfrm>
            <a:off x="4644008" y="555526"/>
            <a:ext cx="883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n target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43BC46-0610-5D31-C88C-B5E2B279C36D}"/>
              </a:ext>
            </a:extLst>
          </p:cNvPr>
          <p:cNvSpPr txBox="1"/>
          <p:nvPr/>
        </p:nvSpPr>
        <p:spPr>
          <a:xfrm>
            <a:off x="6281800" y="567139"/>
            <a:ext cx="6664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decay</a:t>
            </a:r>
            <a:endParaRPr lang="en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D29CF2-6F2A-5CFE-A11D-27DC038BAD11}"/>
              </a:ext>
            </a:extLst>
          </p:cNvPr>
          <p:cNvSpPr txBox="1"/>
          <p:nvPr/>
        </p:nvSpPr>
        <p:spPr>
          <a:xfrm>
            <a:off x="3602607" y="3960922"/>
            <a:ext cx="14014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Graphite </a:t>
            </a:r>
            <a:r>
              <a:rPr lang="de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Target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2CC4794-3895-7346-8954-B3E55BF3E785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4303328" y="2441467"/>
            <a:ext cx="1160253" cy="15194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4108384-40B9-139A-A3B7-FF002547709E}"/>
              </a:ext>
            </a:extLst>
          </p:cNvPr>
          <p:cNvSpPr txBox="1"/>
          <p:nvPr/>
        </p:nvSpPr>
        <p:spPr>
          <a:xfrm>
            <a:off x="5163264" y="3877929"/>
            <a:ext cx="2076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20 T </a:t>
            </a:r>
            <a:r>
              <a:rPr lang="de-CH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solenoid</a:t>
            </a:r>
            <a:endParaRPr lang="de-CH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guide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pions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muons</a:t>
            </a:r>
            <a:endParaRPr lang="de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DB7DA6B-F2C1-4351-9625-5740928D2765}"/>
              </a:ext>
            </a:extLst>
          </p:cNvPr>
          <p:cNvCxnSpPr>
            <a:cxnSpLocks/>
          </p:cNvCxnSpPr>
          <p:nvPr/>
        </p:nvCxnSpPr>
        <p:spPr>
          <a:xfrm flipH="1" flipV="1">
            <a:off x="5826979" y="2946539"/>
            <a:ext cx="88819" cy="9933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33ED733-ECE2-C0CE-B12E-EB49AEDC226A}"/>
              </a:ext>
            </a:extLst>
          </p:cNvPr>
          <p:cNvSpPr txBox="1"/>
          <p:nvPr/>
        </p:nvSpPr>
        <p:spPr>
          <a:xfrm>
            <a:off x="7342639" y="4172423"/>
            <a:ext cx="1638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Tungsten </a:t>
            </a:r>
            <a:r>
              <a:rPr lang="de-CH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shielding</a:t>
            </a:r>
            <a:endParaRPr lang="de-CH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protect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magnet</a:t>
            </a:r>
            <a:endParaRPr lang="de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16F69E7-2689-AF11-03D8-F255BD7D4D87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6085658" y="2614257"/>
            <a:ext cx="2076438" cy="15581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A63A8BBA-2C27-48C8-6B2F-BCBC0AC3E0C7}"/>
              </a:ext>
            </a:extLst>
          </p:cNvPr>
          <p:cNvSpPr txBox="1"/>
          <p:nvPr/>
        </p:nvSpPr>
        <p:spPr>
          <a:xfrm>
            <a:off x="3851920" y="1300226"/>
            <a:ext cx="4808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400 kJ protons to produce 5 x 10</a:t>
            </a:r>
            <a:r>
              <a:rPr lang="en-CH" sz="1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 captured muon pairs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483918-3815-6E97-8313-D7CB602264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92093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20538"/>
            <a:ext cx="8229600" cy="424295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Target Design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Sapporo, March 2024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116686" y="1985663"/>
            <a:ext cx="1051864" cy="14468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58" tIns="37129" rIns="74258" bIns="37129"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664152" y="620879"/>
            <a:ext cx="1051864" cy="14468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58" tIns="37129" rIns="74258" bIns="37129" rtlCol="0" anchor="ctr"/>
          <a:lstStyle/>
          <a:p>
            <a:pPr algn="ctr"/>
            <a:r>
              <a:rPr lang="en-US" dirty="0"/>
              <a:t>CNGS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496" y="4334528"/>
            <a:ext cx="4084250" cy="536648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500" dirty="0">
                <a:latin typeface="Calibri"/>
                <a:cs typeface="Calibri"/>
              </a:rPr>
              <a:t>CNGS target</a:t>
            </a:r>
          </a:p>
          <a:p>
            <a:r>
              <a:rPr lang="en-US" sz="1500" dirty="0">
                <a:latin typeface="Calibri"/>
                <a:cs typeface="Calibri"/>
              </a:rPr>
              <a:t>3.5 x 10</a:t>
            </a:r>
            <a:r>
              <a:rPr lang="en-US" sz="1500" baseline="30000" dirty="0">
                <a:latin typeface="Calibri"/>
                <a:cs typeface="Calibri"/>
              </a:rPr>
              <a:t>13</a:t>
            </a:r>
            <a:r>
              <a:rPr lang="en-US" sz="1500" dirty="0">
                <a:latin typeface="Calibri"/>
                <a:cs typeface="Calibri"/>
              </a:rPr>
              <a:t> protons/pulse, 400 </a:t>
            </a:r>
            <a:r>
              <a:rPr lang="en-US" sz="1500" dirty="0" err="1">
                <a:latin typeface="Calibri"/>
                <a:cs typeface="Calibri"/>
              </a:rPr>
              <a:t>GeV</a:t>
            </a:r>
            <a:r>
              <a:rPr lang="en-US" sz="1500" dirty="0">
                <a:latin typeface="Calibri"/>
                <a:cs typeface="Calibri"/>
              </a:rPr>
              <a:t> (2.2 MJ), 1/6 Hz</a:t>
            </a:r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94998"/>
            <a:ext cx="4110838" cy="2804944"/>
          </a:xfrm>
          <a:prstGeom prst="rect">
            <a:avLst/>
          </a:prstGeom>
        </p:spPr>
      </p:pic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506" y="654764"/>
            <a:ext cx="2127710" cy="270907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51256" y="555526"/>
            <a:ext cx="3628656" cy="998313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500" dirty="0">
                <a:latin typeface="Calibri"/>
                <a:cs typeface="Calibri"/>
              </a:rPr>
              <a:t>5 x 10</a:t>
            </a:r>
            <a:r>
              <a:rPr lang="en-US" sz="1500" baseline="30000" dirty="0">
                <a:latin typeface="Calibri"/>
                <a:cs typeface="Calibri"/>
              </a:rPr>
              <a:t>14</a:t>
            </a:r>
            <a:r>
              <a:rPr lang="en-US" sz="1500" dirty="0">
                <a:latin typeface="Calibri"/>
                <a:cs typeface="Calibri"/>
              </a:rPr>
              <a:t> protons/pulse, 5 </a:t>
            </a:r>
            <a:r>
              <a:rPr lang="en-US" sz="1500" dirty="0" err="1">
                <a:latin typeface="Calibri"/>
                <a:cs typeface="Calibri"/>
              </a:rPr>
              <a:t>GeV</a:t>
            </a:r>
            <a:r>
              <a:rPr lang="en-US" sz="1500" dirty="0">
                <a:latin typeface="Calibri"/>
                <a:cs typeface="Calibri"/>
              </a:rPr>
              <a:t> (0.4 MJ), 5 Hz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>
                <a:latin typeface="Calibri"/>
                <a:cs typeface="Calibri"/>
              </a:rPr>
              <a:t>graphite rod with 15 mm radius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>
                <a:latin typeface="Calibri"/>
                <a:cs typeface="Calibri"/>
              </a:rPr>
              <a:t>or liquid lead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>
                <a:latin typeface="Calibri"/>
                <a:cs typeface="Calibri"/>
              </a:rPr>
              <a:t>or </a:t>
            </a:r>
            <a:r>
              <a:rPr lang="en-US" sz="1500" dirty="0" err="1">
                <a:latin typeface="Calibri"/>
                <a:cs typeface="Calibri"/>
              </a:rPr>
              <a:t>fluidised</a:t>
            </a:r>
            <a:r>
              <a:rPr lang="en-US" sz="1500" dirty="0">
                <a:latin typeface="Calibri"/>
                <a:cs typeface="Calibri"/>
              </a:rPr>
              <a:t> tungsten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42872" y="1491630"/>
            <a:ext cx="914400" cy="36004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9EB8D5-AB85-290D-E337-5478A0B869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2528" y="1059582"/>
            <a:ext cx="1883971" cy="11330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1BE0B09-ADC5-C30C-EB4D-86D0492C13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5025" y="2117114"/>
            <a:ext cx="1409501" cy="6820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56CAEB-5FA8-3FBB-D7DD-F3E8FE33BA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92465" y="3419633"/>
            <a:ext cx="1754070" cy="9544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144931-E958-6B75-F921-27701B1950D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2808"/>
          <a:stretch/>
        </p:blipFill>
        <p:spPr>
          <a:xfrm>
            <a:off x="6636554" y="2800963"/>
            <a:ext cx="2362149" cy="8845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1200D8A-1099-5AEA-8208-7BA5CC53893D}"/>
              </a:ext>
            </a:extLst>
          </p:cNvPr>
          <p:cNvSpPr txBox="1"/>
          <p:nvPr/>
        </p:nvSpPr>
        <p:spPr>
          <a:xfrm>
            <a:off x="7524934" y="4383682"/>
            <a:ext cx="1381404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A. Lechner, D. et al.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79E258-7B8E-C616-D278-7A6CFD55DA0B}"/>
              </a:ext>
            </a:extLst>
          </p:cNvPr>
          <p:cNvSpPr txBox="1"/>
          <p:nvPr/>
        </p:nvSpPr>
        <p:spPr>
          <a:xfrm>
            <a:off x="6554853" y="1645138"/>
            <a:ext cx="775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Target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7D49C9-56D7-8184-F6C7-49026A3612D7}"/>
              </a:ext>
            </a:extLst>
          </p:cNvPr>
          <p:cNvSpPr txBox="1"/>
          <p:nvPr/>
        </p:nvSpPr>
        <p:spPr>
          <a:xfrm>
            <a:off x="7092280" y="3449035"/>
            <a:ext cx="15189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Tunsten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shielding</a:t>
            </a:r>
            <a:endParaRPr lang="de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F4477A-30FC-6A0D-0A82-F29231701959}"/>
              </a:ext>
            </a:extLst>
          </p:cNvPr>
          <p:cNvSpPr txBox="1"/>
          <p:nvPr/>
        </p:nvSpPr>
        <p:spPr>
          <a:xfrm>
            <a:off x="6554853" y="2258980"/>
            <a:ext cx="970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Vessel</a:t>
            </a:r>
            <a:endParaRPr lang="de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B68A2C0-9EAC-F85A-888B-D361BBA6991C}"/>
              </a:ext>
            </a:extLst>
          </p:cNvPr>
          <p:cNvSpPr txBox="1"/>
          <p:nvPr/>
        </p:nvSpPr>
        <p:spPr>
          <a:xfrm>
            <a:off x="6482239" y="3861338"/>
            <a:ext cx="970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Window</a:t>
            </a:r>
            <a:endParaRPr lang="de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521A69E5-969B-DEAA-C80E-81C7F6AC6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0894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35"/>
            <a:ext cx="8229600" cy="408890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Final Cooling Principle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Sapporo, March 2024 </a:t>
            </a:r>
            <a:endParaRPr lang="en-US" dirty="0"/>
          </a:p>
        </p:txBody>
      </p:sp>
      <p:pic>
        <p:nvPicPr>
          <p:cNvPr id="9" name="Picture 8" descr="damping.eps"/>
          <p:cNvPicPr>
            <a:picLocks noChangeAspect="1"/>
          </p:cNvPicPr>
          <p:nvPr/>
        </p:nvPicPr>
        <p:blipFill rotWithShape="1">
          <a:blip r:embed="rId2"/>
          <a:srcRect t="25926" b="10091"/>
          <a:stretch/>
        </p:blipFill>
        <p:spPr>
          <a:xfrm>
            <a:off x="274251" y="2182968"/>
            <a:ext cx="4009718" cy="840518"/>
          </a:xfrm>
          <a:prstGeom prst="rect">
            <a:avLst/>
          </a:prstGeom>
        </p:spPr>
      </p:pic>
      <p:pic>
        <p:nvPicPr>
          <p:cNvPr id="20" name="Picture 19" descr="p4.tif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61" t="561" r="38987" b="49546"/>
          <a:stretch/>
        </p:blipFill>
        <p:spPr>
          <a:xfrm>
            <a:off x="6948263" y="756613"/>
            <a:ext cx="2021835" cy="1694788"/>
          </a:xfrm>
          <a:prstGeom prst="rect">
            <a:avLst/>
          </a:prstGeom>
        </p:spPr>
      </p:pic>
      <p:pic>
        <p:nvPicPr>
          <p:cNvPr id="3" name="Picture 2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5" y="574772"/>
            <a:ext cx="5052370" cy="1608197"/>
          </a:xfrm>
          <a:prstGeom prst="rect">
            <a:avLst/>
          </a:prstGeom>
        </p:spPr>
      </p:pic>
      <p:pic>
        <p:nvPicPr>
          <p:cNvPr id="11" name="Picture 10" descr="p2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824" y="3890137"/>
            <a:ext cx="6135767" cy="821840"/>
          </a:xfrm>
          <a:prstGeom prst="rect">
            <a:avLst/>
          </a:prstGeom>
        </p:spPr>
      </p:pic>
      <p:sp>
        <p:nvSpPr>
          <p:cNvPr id="12" name="Frame 11"/>
          <p:cNvSpPr/>
          <p:nvPr/>
        </p:nvSpPr>
        <p:spPr>
          <a:xfrm>
            <a:off x="1559590" y="3864160"/>
            <a:ext cx="1889720" cy="915659"/>
          </a:xfrm>
          <a:prstGeom prst="frame">
            <a:avLst>
              <a:gd name="adj1" fmla="val 3043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45" tIns="37122" rIns="74245" bIns="37122" spcCol="0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Frame 12"/>
          <p:cNvSpPr/>
          <p:nvPr/>
        </p:nvSpPr>
        <p:spPr>
          <a:xfrm>
            <a:off x="3453897" y="3866364"/>
            <a:ext cx="3206335" cy="915659"/>
          </a:xfrm>
          <a:prstGeom prst="frame">
            <a:avLst>
              <a:gd name="adj1" fmla="val 304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45" tIns="37122" rIns="74245" bIns="37122" spcCol="0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81549" y="3493903"/>
            <a:ext cx="2410289" cy="351968"/>
          </a:xfrm>
          <a:prstGeom prst="rect">
            <a:avLst/>
          </a:prstGeom>
          <a:noFill/>
        </p:spPr>
        <p:txBody>
          <a:bodyPr wrap="square" lIns="74245" tIns="37122" rIns="74245" bIns="37122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alibri"/>
                <a:cs typeface="Calibri"/>
              </a:rPr>
              <a:t>Energy loss = cooling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47822" y="3509076"/>
            <a:ext cx="2918303" cy="351968"/>
          </a:xfrm>
          <a:prstGeom prst="rect">
            <a:avLst/>
          </a:prstGeom>
          <a:noFill/>
        </p:spPr>
        <p:txBody>
          <a:bodyPr wrap="square" lIns="74245" tIns="37122" rIns="74245" bIns="37122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/>
                <a:cs typeface="Calibri"/>
              </a:rPr>
              <a:t>Multiple scattering = heating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70508" y="2457866"/>
            <a:ext cx="3593980" cy="905972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square" lIns="74252" tIns="37125" rIns="74252" bIns="37125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High field solenoids </a:t>
            </a:r>
            <a:r>
              <a:rPr lang="en-US" dirty="0" err="1">
                <a:latin typeface="Calibri"/>
                <a:cs typeface="Calibri"/>
              </a:rPr>
              <a:t>minimise</a:t>
            </a:r>
            <a:r>
              <a:rPr lang="en-US" dirty="0">
                <a:latin typeface="Calibri"/>
                <a:cs typeface="Calibri"/>
              </a:rPr>
              <a:t> beta-function and impact of multiple scattering</a:t>
            </a:r>
          </a:p>
        </p:txBody>
      </p:sp>
      <p:cxnSp>
        <p:nvCxnSpPr>
          <p:cNvPr id="18" name="Straight Arrow Connector 17"/>
          <p:cNvCxnSpPr>
            <a:stCxn id="7" idx="1"/>
          </p:cNvCxnSpPr>
          <p:nvPr/>
        </p:nvCxnSpPr>
        <p:spPr>
          <a:xfrm flipH="1" flipV="1">
            <a:off x="3233588" y="1754406"/>
            <a:ext cx="2136920" cy="11564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6660232" y="3363838"/>
            <a:ext cx="936105" cy="4820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Donut 26"/>
          <p:cNvSpPr/>
          <p:nvPr/>
        </p:nvSpPr>
        <p:spPr>
          <a:xfrm>
            <a:off x="6024086" y="3895109"/>
            <a:ext cx="636146" cy="404833"/>
          </a:xfrm>
          <a:prstGeom prst="donut">
            <a:avLst>
              <a:gd name="adj" fmla="val 586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52" tIns="37125" rIns="74252" bIns="37125" spcCol="0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1A2049-A9A0-27E7-6301-F920E4985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8837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410159" y="762510"/>
            <a:ext cx="8715823" cy="38999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Screen Shot 2014-01-02 at 11.54.34 AM.png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8" t="26981" r="5151" b="5647"/>
          <a:stretch/>
        </p:blipFill>
        <p:spPr>
          <a:xfrm>
            <a:off x="581440" y="952465"/>
            <a:ext cx="7924790" cy="371000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804085" y="858631"/>
            <a:ext cx="6929756" cy="336930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r>
              <a:rPr lang="en-US" dirty="0"/>
              <a:t>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"/>
            <a:ext cx="7278684" cy="476249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Cooling: The System Chain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62510" y="4616142"/>
            <a:ext cx="3427186" cy="359436"/>
          </a:xfrm>
          <a:prstGeom prst="rect">
            <a:avLst/>
          </a:prstGeom>
          <a:noFill/>
        </p:spPr>
        <p:txBody>
          <a:bodyPr wrap="square" lIns="81640" tIns="40820" rIns="81640" bIns="40820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Transverse Emittance (microns)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1042311" y="2462841"/>
            <a:ext cx="2878170" cy="359436"/>
          </a:xfrm>
          <a:prstGeom prst="rect">
            <a:avLst/>
          </a:prstGeom>
          <a:noFill/>
        </p:spPr>
        <p:txBody>
          <a:bodyPr wrap="none" lIns="81640" tIns="40820" rIns="81640" bIns="40820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Longitudinal Emittance (mm)</a:t>
            </a:r>
          </a:p>
        </p:txBody>
      </p:sp>
      <p:sp>
        <p:nvSpPr>
          <p:cNvPr id="9" name="Oval 8"/>
          <p:cNvSpPr/>
          <p:nvPr/>
        </p:nvSpPr>
        <p:spPr>
          <a:xfrm>
            <a:off x="8070860" y="952465"/>
            <a:ext cx="198425" cy="133899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>
            <a:stCxn id="9" idx="4"/>
          </p:cNvCxnSpPr>
          <p:nvPr/>
        </p:nvCxnSpPr>
        <p:spPr>
          <a:xfrm flipH="1">
            <a:off x="8165317" y="1086364"/>
            <a:ext cx="4756" cy="95253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024282" y="2038901"/>
            <a:ext cx="2141034" cy="1676779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024283" y="2881226"/>
            <a:ext cx="797641" cy="834453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cxnSpLocks/>
          </p:cNvCxnSpPr>
          <p:nvPr/>
        </p:nvCxnSpPr>
        <p:spPr>
          <a:xfrm flipH="1" flipV="1">
            <a:off x="2358122" y="1971736"/>
            <a:ext cx="2185694" cy="1680134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563794" y="1905073"/>
            <a:ext cx="196530" cy="1338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563794" y="2235706"/>
            <a:ext cx="196530" cy="1180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 dirty="0"/>
          </a:p>
        </p:txBody>
      </p:sp>
      <p:sp>
        <p:nvSpPr>
          <p:cNvPr id="31" name="Freeform 30"/>
          <p:cNvSpPr/>
          <p:nvPr/>
        </p:nvSpPr>
        <p:spPr>
          <a:xfrm>
            <a:off x="4543816" y="2889098"/>
            <a:ext cx="2257117" cy="818817"/>
          </a:xfrm>
          <a:custGeom>
            <a:avLst/>
            <a:gdLst>
              <a:gd name="connsiteX0" fmla="*/ 2378911 w 2378911"/>
              <a:gd name="connsiteY0" fmla="*/ 0 h 1082190"/>
              <a:gd name="connsiteX1" fmla="*/ 1140470 w 2378911"/>
              <a:gd name="connsiteY1" fmla="*/ 766228 h 1082190"/>
              <a:gd name="connsiteX2" fmla="*/ 699669 w 2378911"/>
              <a:gd name="connsiteY2" fmla="*/ 902679 h 1082190"/>
              <a:gd name="connsiteX3" fmla="*/ 6981 w 2378911"/>
              <a:gd name="connsiteY3" fmla="*/ 1039131 h 1082190"/>
              <a:gd name="connsiteX0" fmla="*/ 2378911 w 2378911"/>
              <a:gd name="connsiteY0" fmla="*/ 0 h 1092200"/>
              <a:gd name="connsiteX1" fmla="*/ 1140470 w 2378911"/>
              <a:gd name="connsiteY1" fmla="*/ 766228 h 1092200"/>
              <a:gd name="connsiteX2" fmla="*/ 699669 w 2378911"/>
              <a:gd name="connsiteY2" fmla="*/ 965657 h 1092200"/>
              <a:gd name="connsiteX3" fmla="*/ 6981 w 2378911"/>
              <a:gd name="connsiteY3" fmla="*/ 1039131 h 1092200"/>
              <a:gd name="connsiteX0" fmla="*/ 2379283 w 2379283"/>
              <a:gd name="connsiteY0" fmla="*/ 0 h 1097360"/>
              <a:gd name="connsiteX1" fmla="*/ 1340252 w 2379283"/>
              <a:gd name="connsiteY1" fmla="*/ 598288 h 1097360"/>
              <a:gd name="connsiteX2" fmla="*/ 700041 w 2379283"/>
              <a:gd name="connsiteY2" fmla="*/ 965657 h 1097360"/>
              <a:gd name="connsiteX3" fmla="*/ 7353 w 2379283"/>
              <a:gd name="connsiteY3" fmla="*/ 1039131 h 1097360"/>
              <a:gd name="connsiteX0" fmla="*/ 2378810 w 2378810"/>
              <a:gd name="connsiteY0" fmla="*/ 0 h 1087354"/>
              <a:gd name="connsiteX1" fmla="*/ 1339779 w 2378810"/>
              <a:gd name="connsiteY1" fmla="*/ 598288 h 1087354"/>
              <a:gd name="connsiteX2" fmla="*/ 741549 w 2378810"/>
              <a:gd name="connsiteY2" fmla="*/ 913176 h 1087354"/>
              <a:gd name="connsiteX3" fmla="*/ 6880 w 2378810"/>
              <a:gd name="connsiteY3" fmla="*/ 1039131 h 1087354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734669 w 2371930"/>
              <a:gd name="connsiteY2" fmla="*/ 913176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734669 w 2371930"/>
              <a:gd name="connsiteY2" fmla="*/ 913176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64385 w 2371930"/>
              <a:gd name="connsiteY1" fmla="*/ 608784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1930" h="1039131">
                <a:moveTo>
                  <a:pt x="2371930" y="0"/>
                </a:moveTo>
                <a:cubicBezTo>
                  <a:pt x="1892646" y="307890"/>
                  <a:pt x="1623268" y="461836"/>
                  <a:pt x="1364385" y="608784"/>
                </a:cubicBezTo>
                <a:cubicBezTo>
                  <a:pt x="1105502" y="755732"/>
                  <a:pt x="1046029" y="809963"/>
                  <a:pt x="818631" y="881687"/>
                </a:cubicBezTo>
                <a:cubicBezTo>
                  <a:pt x="591234" y="953412"/>
                  <a:pt x="395322" y="997146"/>
                  <a:pt x="0" y="1039131"/>
                </a:cubicBezTo>
              </a:path>
            </a:pathLst>
          </a:cu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81640" tIns="40820" rIns="81640" bIns="40820" rtlCol="0" anchor="ctr"/>
          <a:lstStyle/>
          <a:p>
            <a:pPr algn="ctr"/>
            <a:endParaRPr lang="en-US" dirty="0"/>
          </a:p>
        </p:txBody>
      </p:sp>
      <p:grpSp>
        <p:nvGrpSpPr>
          <p:cNvPr id="25" name="Group 29"/>
          <p:cNvGrpSpPr/>
          <p:nvPr/>
        </p:nvGrpSpPr>
        <p:grpSpPr>
          <a:xfrm>
            <a:off x="1693888" y="1059582"/>
            <a:ext cx="2342330" cy="942953"/>
            <a:chOff x="1693888" y="1256429"/>
            <a:chExt cx="2342330" cy="1418850"/>
          </a:xfrm>
        </p:grpSpPr>
        <p:sp>
          <p:nvSpPr>
            <p:cNvPr id="42" name="Oval 41"/>
            <p:cNvSpPr/>
            <p:nvPr/>
          </p:nvSpPr>
          <p:spPr>
            <a:xfrm>
              <a:off x="2188755" y="2448258"/>
              <a:ext cx="198425" cy="22702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/>
                <a:cs typeface="Calibri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693888" y="1256429"/>
              <a:ext cx="2342330" cy="972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FF"/>
                  </a:solidFill>
                  <a:latin typeface="Calibri"/>
                  <a:cs typeface="Calibri"/>
                </a:rPr>
                <a:t>For acceleration to</a:t>
              </a:r>
              <a:br>
                <a:rPr lang="en-US" dirty="0">
                  <a:solidFill>
                    <a:srgbClr val="FF00FF"/>
                  </a:solidFill>
                  <a:latin typeface="Calibri"/>
                  <a:cs typeface="Calibri"/>
                </a:rPr>
              </a:br>
              <a:r>
                <a:rPr lang="en-US" dirty="0">
                  <a:solidFill>
                    <a:srgbClr val="FF00FF"/>
                  </a:solidFill>
                  <a:latin typeface="Calibri"/>
                  <a:cs typeface="Calibri"/>
                </a:rPr>
                <a:t>multi-</a:t>
              </a:r>
              <a:r>
                <a:rPr lang="en-US" dirty="0" err="1">
                  <a:solidFill>
                    <a:srgbClr val="FF00FF"/>
                  </a:solidFill>
                  <a:latin typeface="Calibri"/>
                  <a:cs typeface="Calibri"/>
                </a:rPr>
                <a:t>TeV</a:t>
              </a:r>
              <a:r>
                <a:rPr lang="en-US" dirty="0">
                  <a:solidFill>
                    <a:srgbClr val="FF00FF"/>
                  </a:solidFill>
                  <a:latin typeface="Calibri"/>
                  <a:cs typeface="Calibri"/>
                </a:rPr>
                <a:t> collider</a:t>
              </a:r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>
              <a:off x="2292356" y="2153553"/>
              <a:ext cx="0" cy="32342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Oval 59"/>
          <p:cNvSpPr/>
          <p:nvPr/>
        </p:nvSpPr>
        <p:spPr>
          <a:xfrm>
            <a:off x="8070860" y="1971951"/>
            <a:ext cx="198425" cy="133899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 dirty="0"/>
          </a:p>
        </p:txBody>
      </p:sp>
      <p:grpSp>
        <p:nvGrpSpPr>
          <p:cNvPr id="29" name="Group 25"/>
          <p:cNvGrpSpPr/>
          <p:nvPr/>
        </p:nvGrpSpPr>
        <p:grpSpPr>
          <a:xfrm>
            <a:off x="3693850" y="1346403"/>
            <a:ext cx="3631361" cy="1086108"/>
            <a:chOff x="3693849" y="1795204"/>
            <a:chExt cx="3631361" cy="1448144"/>
          </a:xfrm>
        </p:grpSpPr>
        <p:sp>
          <p:nvSpPr>
            <p:cNvPr id="10" name="Isosceles Triangle 9"/>
            <p:cNvSpPr/>
            <p:nvPr/>
          </p:nvSpPr>
          <p:spPr>
            <a:xfrm>
              <a:off x="6674648" y="2980941"/>
              <a:ext cx="294550" cy="262407"/>
            </a:xfrm>
            <a:prstGeom prst="triangle">
              <a:avLst/>
            </a:prstGeom>
            <a:solidFill>
              <a:srgbClr val="FF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693849" y="1795204"/>
              <a:ext cx="3631361" cy="123110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FF"/>
                  </a:solidFill>
                </a:rPr>
                <a:t>For acceleration to </a:t>
              </a:r>
              <a:r>
                <a:rPr lang="en-US" dirty="0" err="1">
                  <a:solidFill>
                    <a:srgbClr val="FF00FF"/>
                  </a:solidFill>
                </a:rPr>
                <a:t>NuMAX</a:t>
              </a:r>
              <a:r>
                <a:rPr lang="en-US" dirty="0">
                  <a:solidFill>
                    <a:srgbClr val="FF00FF"/>
                  </a:solidFill>
                </a:rPr>
                <a:t> (325MHz injector acceptance 3mm,24mm)</a:t>
              </a:r>
            </a:p>
          </p:txBody>
        </p:sp>
        <p:cxnSp>
          <p:nvCxnSpPr>
            <p:cNvPr id="56" name="Straight Arrow Connector 55"/>
            <p:cNvCxnSpPr>
              <a:endCxn id="10" idx="1"/>
            </p:cNvCxnSpPr>
            <p:nvPr/>
          </p:nvCxnSpPr>
          <p:spPr>
            <a:xfrm>
              <a:off x="6024282" y="2629268"/>
              <a:ext cx="724004" cy="48287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>
            <a:stCxn id="60" idx="6"/>
            <a:endCxn id="10" idx="5"/>
          </p:cNvCxnSpPr>
          <p:nvPr/>
        </p:nvCxnSpPr>
        <p:spPr>
          <a:xfrm flipH="1">
            <a:off x="6895562" y="2038901"/>
            <a:ext cx="1373723" cy="29520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 flipV="1">
            <a:off x="7560734" y="2235757"/>
            <a:ext cx="510126" cy="1231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11"/>
          <p:cNvSpPr>
            <a:spLocks noGrp="1"/>
          </p:cNvSpPr>
          <p:nvPr>
            <p:ph type="ftr" sz="quarter" idx="4294967295"/>
          </p:nvPr>
        </p:nvSpPr>
        <p:spPr>
          <a:xfrm>
            <a:off x="2557411" y="4869871"/>
            <a:ext cx="4821592" cy="273844"/>
          </a:xfrm>
          <a:prstGeom prst="rect">
            <a:avLst/>
          </a:prstGeom>
        </p:spPr>
        <p:txBody>
          <a:bodyPr lIns="74258" tIns="37129" rIns="74258" bIns="37129"/>
          <a:lstStyle/>
          <a:p>
            <a:r>
              <a:rPr lang="en-US" sz="1200">
                <a:latin typeface="Calibri"/>
                <a:cs typeface="Calibri"/>
              </a:rPr>
              <a:t>D. Schulte      Muon Collider, Sapporo, March 2024 </a:t>
            </a:r>
            <a:endParaRPr lang="en-US" sz="1200" dirty="0">
              <a:latin typeface="Calibri"/>
              <a:cs typeface="Calibri"/>
            </a:endParaRPr>
          </a:p>
        </p:txBody>
      </p:sp>
      <p:grpSp>
        <p:nvGrpSpPr>
          <p:cNvPr id="32" name="Group 58"/>
          <p:cNvGrpSpPr/>
          <p:nvPr/>
        </p:nvGrpSpPr>
        <p:grpSpPr>
          <a:xfrm>
            <a:off x="7236830" y="738582"/>
            <a:ext cx="1889151" cy="1333048"/>
            <a:chOff x="3886200" y="2203444"/>
            <a:chExt cx="1889151" cy="1868919"/>
          </a:xfrm>
        </p:grpSpPr>
        <p:sp>
          <p:nvSpPr>
            <p:cNvPr id="66" name="Rectangle 65"/>
            <p:cNvSpPr/>
            <p:nvPr/>
          </p:nvSpPr>
          <p:spPr>
            <a:xfrm>
              <a:off x="3886200" y="2203444"/>
              <a:ext cx="1828799" cy="1691957"/>
            </a:xfrm>
            <a:prstGeom prst="rect">
              <a:avLst/>
            </a:prstGeom>
            <a:solidFill>
              <a:schemeClr val="bg1">
                <a:lumMod val="50000"/>
                <a:alpha val="4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756324" y="2236992"/>
              <a:ext cx="1019027" cy="517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alibri"/>
                  <a:cs typeface="Calibri"/>
                </a:rPr>
                <a:t>Target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736316" y="3166214"/>
              <a:ext cx="978684" cy="906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alibri"/>
                  <a:cs typeface="Calibri"/>
                </a:rPr>
                <a:t>Phase</a:t>
              </a:r>
            </a:p>
            <a:p>
              <a:r>
                <a:rPr lang="en-US" dirty="0">
                  <a:latin typeface="Calibri"/>
                  <a:cs typeface="Calibri"/>
                </a:rPr>
                <a:t>Rotator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 rot="16200000">
              <a:off x="3284160" y="2805485"/>
              <a:ext cx="1573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Calibri"/>
                  <a:cs typeface="Calibri"/>
                </a:rPr>
                <a:t>Front End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044835" y="2550567"/>
              <a:ext cx="255073" cy="9061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</a:p>
            <a:p>
              <a:r>
                <a:rPr lang="en-US" sz="12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</a:p>
            <a:p>
              <a:r>
                <a:rPr lang="en-US" sz="12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  <a:endParaRPr lang="en-US" sz="1200" dirty="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835486" y="2283718"/>
            <a:ext cx="1250140" cy="451769"/>
          </a:xfrm>
          <a:prstGeom prst="rect">
            <a:avLst/>
          </a:prstGeom>
          <a:solidFill>
            <a:schemeClr val="bg1"/>
          </a:solidFill>
        </p:spPr>
        <p:txBody>
          <a:bodyPr wrap="square" lIns="81640" tIns="40820" rIns="81640" bIns="40820" rtlCol="0">
            <a:spAutoFit/>
          </a:bodyPr>
          <a:lstStyle/>
          <a:p>
            <a:pPr algn="ctr"/>
            <a:r>
              <a:rPr lang="en-US" sz="1200" dirty="0">
                <a:latin typeface="Calibri"/>
                <a:cs typeface="Calibri"/>
              </a:rPr>
              <a:t>Exit Front End</a:t>
            </a:r>
          </a:p>
          <a:p>
            <a:pPr algn="ctr"/>
            <a:r>
              <a:rPr lang="en-US" sz="1200" dirty="0">
                <a:latin typeface="Calibri"/>
                <a:cs typeface="Calibri"/>
              </a:rPr>
              <a:t>(15mm,45mm)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732831" y="1379484"/>
            <a:ext cx="3503999" cy="10778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6459241" y="2038177"/>
            <a:ext cx="1347443" cy="26193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 dirty="0"/>
          </a:p>
        </p:txBody>
      </p:sp>
      <p:sp>
        <p:nvSpPr>
          <p:cNvPr id="86" name="Rectangle 85"/>
          <p:cNvSpPr/>
          <p:nvPr/>
        </p:nvSpPr>
        <p:spPr>
          <a:xfrm>
            <a:off x="7023733" y="2006905"/>
            <a:ext cx="957967" cy="1338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/>
          </a:p>
        </p:txBody>
      </p:sp>
      <p:pic>
        <p:nvPicPr>
          <p:cNvPr id="85" name="Picture 84" descr="p4.tiff"/>
          <p:cNvPicPr>
            <a:picLocks noChangeAspect="1"/>
          </p:cNvPicPr>
          <p:nvPr/>
        </p:nvPicPr>
        <p:blipFill rotWithShape="1">
          <a:blip r:embed="rId3"/>
          <a:srcRect l="36062" r="39217" b="50107"/>
          <a:stretch/>
        </p:blipFill>
        <p:spPr>
          <a:xfrm rot="10800000">
            <a:off x="4414138" y="737724"/>
            <a:ext cx="2260511" cy="1694788"/>
          </a:xfrm>
          <a:prstGeom prst="rect">
            <a:avLst/>
          </a:prstGeom>
        </p:spPr>
      </p:pic>
      <p:cxnSp>
        <p:nvCxnSpPr>
          <p:cNvPr id="36" name="Straight Arrow Connector 35"/>
          <p:cNvCxnSpPr/>
          <p:nvPr/>
        </p:nvCxnSpPr>
        <p:spPr>
          <a:xfrm>
            <a:off x="6748287" y="1773847"/>
            <a:ext cx="1233414" cy="444409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6163972" y="1870744"/>
            <a:ext cx="1161239" cy="83226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5662931" y="2140804"/>
            <a:ext cx="796311" cy="941563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5240838" y="1886309"/>
            <a:ext cx="0" cy="162154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H="1">
            <a:off x="3507288" y="1905073"/>
            <a:ext cx="1205893" cy="92505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7176885" y="4662467"/>
            <a:ext cx="1908741" cy="35943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81640" tIns="40820" rIns="81640" bIns="40820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MAP collaboration</a:t>
            </a:r>
          </a:p>
        </p:txBody>
      </p:sp>
      <p:pic>
        <p:nvPicPr>
          <p:cNvPr id="3" name="Picture 2" descr="vcc.jpg">
            <a:extLst>
              <a:ext uri="{FF2B5EF4-FFF2-40B4-BE49-F238E27FC236}">
                <a16:creationId xmlns:a16="http://schemas.microsoft.com/office/drawing/2014/main" id="{592CC2DE-1BFE-37D6-1DB2-54A9253733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3585" y="3563946"/>
            <a:ext cx="2871607" cy="75048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45E41-D663-681E-41FB-84BBBCFCC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942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Motivation and Goal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646693"/>
            <a:ext cx="698477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Previous studies in US (now very strong interest again), experimental </a:t>
            </a:r>
            <a:r>
              <a:rPr lang="en-US" sz="1600" dirty="0" err="1">
                <a:latin typeface="Calibri"/>
                <a:cs typeface="Calibri"/>
              </a:rPr>
              <a:t>programme</a:t>
            </a:r>
            <a:r>
              <a:rPr lang="en-US" sz="1600" dirty="0">
                <a:latin typeface="Calibri"/>
                <a:cs typeface="Calibri"/>
              </a:rPr>
              <a:t> in UK and alternatives studies by INFN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71600" y="1366773"/>
            <a:ext cx="77048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New strong interest in </a:t>
            </a:r>
            <a:r>
              <a:rPr lang="en-US" sz="1600" b="1" dirty="0">
                <a:latin typeface="Calibri"/>
                <a:cs typeface="Calibri"/>
              </a:rPr>
              <a:t>high-energy, high-luminosity lepton collider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Combines</a:t>
            </a:r>
            <a:r>
              <a:rPr lang="en-US" sz="1600" b="1" dirty="0">
                <a:latin typeface="Calibri"/>
                <a:cs typeface="Calibri"/>
              </a:rPr>
              <a:t> precision physics </a:t>
            </a:r>
            <a:r>
              <a:rPr lang="en-US" sz="1600" dirty="0">
                <a:latin typeface="Calibri"/>
                <a:cs typeface="Calibri"/>
              </a:rPr>
              <a:t>and</a:t>
            </a:r>
            <a:r>
              <a:rPr lang="en-US" sz="1600" b="1" dirty="0">
                <a:latin typeface="Calibri"/>
                <a:cs typeface="Calibri"/>
              </a:rPr>
              <a:t> discovery reach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Application of hadron collider technology to a lepton collider</a:t>
            </a:r>
          </a:p>
          <a:p>
            <a:pPr marL="285750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  <a:p>
            <a:r>
              <a:rPr lang="en-US" sz="1600" dirty="0" err="1">
                <a:latin typeface="Calibri"/>
                <a:cs typeface="Calibri"/>
              </a:rPr>
              <a:t>Muon</a:t>
            </a:r>
            <a:r>
              <a:rPr lang="en-US" sz="1600" dirty="0">
                <a:latin typeface="Calibri"/>
                <a:cs typeface="Calibri"/>
              </a:rPr>
              <a:t> collider promises </a:t>
            </a:r>
            <a:r>
              <a:rPr lang="en-US" sz="1600" b="1" dirty="0">
                <a:latin typeface="Calibri"/>
                <a:cs typeface="Calibri"/>
              </a:rPr>
              <a:t>sustainable</a:t>
            </a:r>
            <a:r>
              <a:rPr lang="en-US" sz="1600" dirty="0">
                <a:latin typeface="Calibri"/>
                <a:cs typeface="Calibri"/>
              </a:rPr>
              <a:t> approach to the </a:t>
            </a:r>
            <a:r>
              <a:rPr lang="en-US" sz="1600" b="1" dirty="0">
                <a:latin typeface="Calibri"/>
                <a:cs typeface="Calibri"/>
              </a:rPr>
              <a:t>energy frontier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limited power consumption, cost and land use</a:t>
            </a:r>
          </a:p>
          <a:p>
            <a:pPr marL="285750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  <a:p>
            <a:r>
              <a:rPr lang="en-US" sz="1600" b="1" dirty="0">
                <a:latin typeface="Calibri"/>
                <a:cs typeface="Calibri"/>
              </a:rPr>
              <a:t>Technology</a:t>
            </a:r>
            <a:r>
              <a:rPr lang="en-US" sz="1600" dirty="0">
                <a:latin typeface="Calibri"/>
                <a:cs typeface="Calibri"/>
              </a:rPr>
              <a:t> and </a:t>
            </a:r>
            <a:r>
              <a:rPr lang="en-US" sz="1600" b="1" dirty="0">
                <a:latin typeface="Calibri"/>
                <a:cs typeface="Calibri"/>
              </a:rPr>
              <a:t>design advances </a:t>
            </a:r>
            <a:r>
              <a:rPr lang="en-US" sz="1600" dirty="0">
                <a:latin typeface="Calibri"/>
                <a:cs typeface="Calibri"/>
              </a:rPr>
              <a:t>in past years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review did not find any showstoppers</a:t>
            </a:r>
          </a:p>
          <a:p>
            <a:pPr marL="285750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  <a:p>
            <a:r>
              <a:rPr lang="en-US" sz="1600" dirty="0">
                <a:latin typeface="Calibri"/>
                <a:cs typeface="Calibri"/>
              </a:rPr>
              <a:t>Goal is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10+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 collider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potential initial energy stage (e.g. 3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higher energies to be explored later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5ED54C-77F4-780E-8F70-5D5B86C571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05792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Cooling Cell Technology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64857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04" y="950805"/>
            <a:ext cx="2776606" cy="16004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Will develop example </a:t>
            </a:r>
            <a:r>
              <a:rPr lang="en-US" sz="1400" b="1" dirty="0">
                <a:latin typeface="Calibri"/>
                <a:cs typeface="Calibri"/>
              </a:rPr>
              <a:t>cooling cell with integration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tight constraints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additional technologies (</a:t>
            </a:r>
            <a:r>
              <a:rPr lang="en-US" sz="1400" b="1" dirty="0">
                <a:latin typeface="Calibri"/>
                <a:cs typeface="Calibri"/>
              </a:rPr>
              <a:t>absorbers</a:t>
            </a:r>
            <a:r>
              <a:rPr lang="en-US" sz="1400" dirty="0">
                <a:latin typeface="Calibri"/>
                <a:cs typeface="Calibri"/>
              </a:rPr>
              <a:t>, instrumentation,…)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early preparation of </a:t>
            </a:r>
            <a:r>
              <a:rPr lang="en-US" sz="1400" b="1" dirty="0">
                <a:latin typeface="Calibri"/>
                <a:cs typeface="Calibri"/>
              </a:rPr>
              <a:t>demonstrator facility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04" y="3059544"/>
            <a:ext cx="4176464" cy="16004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RF cavities in magnetic field</a:t>
            </a:r>
          </a:p>
          <a:p>
            <a:r>
              <a:rPr lang="en-US" sz="1400" dirty="0">
                <a:latin typeface="Calibri"/>
                <a:cs typeface="Calibri"/>
              </a:rPr>
              <a:t>MAP demonstrated higher than goal gradient</a:t>
            </a:r>
          </a:p>
          <a:p>
            <a:r>
              <a:rPr lang="en-US" sz="1400" dirty="0">
                <a:latin typeface="Calibri"/>
                <a:cs typeface="Calibri"/>
              </a:rPr>
              <a:t>Improve design based on theoretical understanding</a:t>
            </a:r>
          </a:p>
          <a:p>
            <a:r>
              <a:rPr lang="en-US" sz="1400" dirty="0">
                <a:latin typeface="Calibri"/>
                <a:cs typeface="Calibri"/>
              </a:rPr>
              <a:t>Preparation of </a:t>
            </a:r>
            <a:r>
              <a:rPr lang="en-US" sz="1400" b="1" dirty="0">
                <a:latin typeface="Calibri"/>
                <a:cs typeface="Calibri"/>
              </a:rPr>
              <a:t>new test stand</a:t>
            </a:r>
            <a:r>
              <a:rPr lang="en-US" sz="1400" dirty="0">
                <a:latin typeface="Calibri"/>
                <a:cs typeface="Calibri"/>
              </a:rPr>
              <a:t>, but needs funding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Test stand at CEA (700 MHz, need funding)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Test at other frequencies in the UK considered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Use of CLIC breakdown experiment considered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43808" y="483518"/>
            <a:ext cx="3569472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</p:txBody>
      </p:sp>
      <p:pic>
        <p:nvPicPr>
          <p:cNvPr id="15" name="Picture 14" descr="p0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5" t="51848" r="54572" b="4036"/>
          <a:stretch/>
        </p:blipFill>
        <p:spPr>
          <a:xfrm rot="16200000">
            <a:off x="3447414" y="66877"/>
            <a:ext cx="2382190" cy="34453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7504" y="4646338"/>
            <a:ext cx="4040215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C. </a:t>
            </a:r>
            <a:r>
              <a:rPr lang="en-US" sz="1200" dirty="0" err="1">
                <a:latin typeface="Calibri"/>
                <a:cs typeface="Calibri"/>
              </a:rPr>
              <a:t>Marchand</a:t>
            </a:r>
            <a:r>
              <a:rPr lang="en-US" sz="1200" dirty="0">
                <a:latin typeface="Calibri"/>
                <a:cs typeface="Calibri"/>
              </a:rPr>
              <a:t>, </a:t>
            </a:r>
            <a:r>
              <a:rPr lang="en-US" sz="1200" dirty="0" err="1">
                <a:latin typeface="Calibri"/>
                <a:cs typeface="Calibri"/>
              </a:rPr>
              <a:t>Alexej</a:t>
            </a:r>
            <a:r>
              <a:rPr lang="en-US" sz="1200" dirty="0">
                <a:latin typeface="Calibri"/>
                <a:cs typeface="Calibri"/>
              </a:rPr>
              <a:t> </a:t>
            </a:r>
            <a:r>
              <a:rPr lang="en-US" sz="1200" dirty="0" err="1">
                <a:latin typeface="Calibri"/>
                <a:cs typeface="Calibri"/>
              </a:rPr>
              <a:t>Grudiev</a:t>
            </a:r>
            <a:r>
              <a:rPr lang="en-US" sz="1200" dirty="0">
                <a:latin typeface="Calibri"/>
                <a:cs typeface="Calibri"/>
              </a:rPr>
              <a:t> et al. (CEA, Milano, CERN, Tartu)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7504" y="2499742"/>
            <a:ext cx="2776606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L. Rossi et al. (INFN, Milano, STFC, CERN),</a:t>
            </a:r>
          </a:p>
          <a:p>
            <a:r>
              <a:rPr lang="en-US" sz="1200" dirty="0">
                <a:latin typeface="Calibri"/>
                <a:cs typeface="Calibri"/>
              </a:rPr>
              <a:t>J. Ferreira Somoza et al.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11960" y="3075805"/>
            <a:ext cx="2201320" cy="1584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mpd="sng">
            <a:noFill/>
          </a:ln>
        </p:spPr>
        <p:txBody>
          <a:bodyPr wrap="square" rtlCol="0">
            <a:spAutoFit/>
          </a:bodyPr>
          <a:lstStyle/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AB7E28F-0043-EC44-B82C-53A100CA76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075806"/>
            <a:ext cx="2016224" cy="15252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4283968" y="3193548"/>
            <a:ext cx="2129312" cy="963215"/>
          </a:xfrm>
          <a:prstGeom prst="rect">
            <a:avLst/>
          </a:prstGeom>
          <a:noFill/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  <a:latin typeface="Calibri"/>
                <a:cs typeface="Calibri"/>
              </a:rPr>
              <a:t>MuCool</a:t>
            </a:r>
            <a:r>
              <a:rPr lang="en-US" sz="1400" dirty="0">
                <a:solidFill>
                  <a:schemeClr val="bg1"/>
                </a:solidFill>
                <a:latin typeface="Calibri"/>
                <a:cs typeface="Calibri"/>
              </a:rPr>
              <a:t> demonstrated &gt;50 MV/m in 5 T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Calibri"/>
                <a:cs typeface="Calibri"/>
              </a:rPr>
              <a:t>H2-filled copper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Calibri"/>
                <a:cs typeface="Calibri"/>
              </a:rPr>
              <a:t>Be end caps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DDBD41-A08E-489E-9471-E4DB5FBB8C03}"/>
              </a:ext>
            </a:extLst>
          </p:cNvPr>
          <p:cNvSpPr txBox="1"/>
          <p:nvPr/>
        </p:nvSpPr>
        <p:spPr>
          <a:xfrm>
            <a:off x="6485288" y="1131590"/>
            <a:ext cx="2607412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Windows and absorbers for high-density muon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ressure rise mitigated by vacuum density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Plan window test in HiRadMat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F5246A-D554-14FF-F67D-C1E62E8E4AC2}"/>
              </a:ext>
            </a:extLst>
          </p:cNvPr>
          <p:cNvSpPr/>
          <p:nvPr/>
        </p:nvSpPr>
        <p:spPr>
          <a:xfrm>
            <a:off x="6485288" y="2466637"/>
            <a:ext cx="2607411" cy="19053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9" name="Grafik 2" descr="Grafik 2">
            <a:extLst>
              <a:ext uri="{FF2B5EF4-FFF2-40B4-BE49-F238E27FC236}">
                <a16:creationId xmlns:a16="http://schemas.microsoft.com/office/drawing/2014/main" id="{BE769E87-DBE2-2E5F-0469-BA0E108E0C25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6670794" y="2516004"/>
            <a:ext cx="2355611" cy="1791935"/>
          </a:xfrm>
          <a:prstGeom prst="rect">
            <a:avLst/>
          </a:prstGeom>
          <a:ln w="12600"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14BE497-833C-5F14-A8E2-7FF00F700B20}"/>
              </a:ext>
            </a:extLst>
          </p:cNvPr>
          <p:cNvSpPr txBox="1"/>
          <p:nvPr/>
        </p:nvSpPr>
        <p:spPr>
          <a:xfrm>
            <a:off x="6352024" y="809733"/>
            <a:ext cx="1937582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Most complex example 12 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19C937-787F-3506-AD2C-1492E43C06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26470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BEC011-C94C-84D8-2DE7-1E0569C0D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504" y="4968553"/>
            <a:ext cx="6768752" cy="195485"/>
          </a:xfrm>
        </p:spPr>
        <p:txBody>
          <a:bodyPr/>
          <a:lstStyle/>
          <a:p>
            <a:pPr algn="l"/>
            <a:r>
              <a:rPr lang="en-US"/>
              <a:t>D. Schulte      Muon Collider, Sapporo, March 2024 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C9611D-D9EE-85E7-C365-8D9F4A543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CH" sz="3200" dirty="0">
                <a:latin typeface="Calibri" panose="020F0502020204030204" pitchFamily="34" charset="0"/>
                <a:cs typeface="Calibri" panose="020F0502020204030204" pitchFamily="34" charset="0"/>
              </a:rPr>
              <a:t>RF Test Stand</a:t>
            </a:r>
          </a:p>
        </p:txBody>
      </p:sp>
      <p:pic>
        <p:nvPicPr>
          <p:cNvPr id="7" name="Picture 6" descr="A picture containing metalware&#10;&#10;Description automatically generated">
            <a:extLst>
              <a:ext uri="{FF2B5EF4-FFF2-40B4-BE49-F238E27FC236}">
                <a16:creationId xmlns:a16="http://schemas.microsoft.com/office/drawing/2014/main" id="{B9EDE2FE-9AE9-8414-BD64-790351F04D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915" t="17447" r="21755" b="19990"/>
          <a:stretch/>
        </p:blipFill>
        <p:spPr>
          <a:xfrm>
            <a:off x="6313025" y="1162149"/>
            <a:ext cx="1704422" cy="1368648"/>
          </a:xfrm>
          <a:prstGeom prst="rect">
            <a:avLst/>
          </a:prstGeom>
        </p:spPr>
      </p:pic>
      <p:pic>
        <p:nvPicPr>
          <p:cNvPr id="8" name="Picture 7" descr="A picture containing LEGO&#10;&#10;Description automatically generated">
            <a:extLst>
              <a:ext uri="{FF2B5EF4-FFF2-40B4-BE49-F238E27FC236}">
                <a16:creationId xmlns:a16="http://schemas.microsoft.com/office/drawing/2014/main" id="{7CF45A30-2074-DDCE-33B2-2175AF56B3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299" t="12532" r="18337" b="13339"/>
          <a:stretch/>
        </p:blipFill>
        <p:spPr>
          <a:xfrm>
            <a:off x="6290559" y="3000434"/>
            <a:ext cx="2010281" cy="17438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EBB54E-226E-39FD-15C7-EAF33D4D345D}"/>
              </a:ext>
            </a:extLst>
          </p:cNvPr>
          <p:cNvSpPr txBox="1"/>
          <p:nvPr/>
        </p:nvSpPr>
        <p:spPr>
          <a:xfrm>
            <a:off x="7804980" y="1032396"/>
            <a:ext cx="9264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>
                <a:solidFill>
                  <a:srgbClr val="C8396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 HTS coils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9C8908-D8F7-1B9C-7812-D0626AB981A3}"/>
              </a:ext>
            </a:extLst>
          </p:cNvPr>
          <p:cNvSpPr txBox="1"/>
          <p:nvPr/>
        </p:nvSpPr>
        <p:spPr>
          <a:xfrm>
            <a:off x="5564431" y="2345227"/>
            <a:ext cx="12644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>
                <a:solidFill>
                  <a:srgbClr val="C8396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Pillbox test cavity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6544380-6F4A-98FD-FC16-33A17A45932A}"/>
              </a:ext>
            </a:extLst>
          </p:cNvPr>
          <p:cNvCxnSpPr>
            <a:cxnSpLocks/>
          </p:cNvCxnSpPr>
          <p:nvPr/>
        </p:nvCxnSpPr>
        <p:spPr>
          <a:xfrm flipH="1">
            <a:off x="7089658" y="1309395"/>
            <a:ext cx="775437" cy="158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8151622-40D3-BA2F-6C4E-6A2372964E30}"/>
              </a:ext>
            </a:extLst>
          </p:cNvPr>
          <p:cNvCxnSpPr>
            <a:cxnSpLocks/>
          </p:cNvCxnSpPr>
          <p:nvPr/>
        </p:nvCxnSpPr>
        <p:spPr>
          <a:xfrm flipH="1">
            <a:off x="7586993" y="1309395"/>
            <a:ext cx="306288" cy="3038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9FFF684-E162-E751-ED7A-2C5E19F2BECA}"/>
              </a:ext>
            </a:extLst>
          </p:cNvPr>
          <p:cNvCxnSpPr>
            <a:cxnSpLocks/>
          </p:cNvCxnSpPr>
          <p:nvPr/>
        </p:nvCxnSpPr>
        <p:spPr>
          <a:xfrm flipV="1">
            <a:off x="6374093" y="1832290"/>
            <a:ext cx="382781" cy="4159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18E976A-15DE-AAEB-85B3-4FF862223EDE}"/>
              </a:ext>
            </a:extLst>
          </p:cNvPr>
          <p:cNvSpPr txBox="1"/>
          <p:nvPr/>
        </p:nvSpPr>
        <p:spPr>
          <a:xfrm>
            <a:off x="5088510" y="2802397"/>
            <a:ext cx="11682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With cryostat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56EE22-FE55-A666-C850-6F9CD0D8E725}"/>
              </a:ext>
            </a:extLst>
          </p:cNvPr>
          <p:cNvSpPr txBox="1"/>
          <p:nvPr/>
        </p:nvSpPr>
        <p:spPr>
          <a:xfrm>
            <a:off x="6284234" y="4574708"/>
            <a:ext cx="9264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>
                <a:solidFill>
                  <a:srgbClr val="C8396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 HTS coils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60378F7-C8D5-FB0E-9186-ABB886F517F8}"/>
              </a:ext>
            </a:extLst>
          </p:cNvPr>
          <p:cNvCxnSpPr>
            <a:cxnSpLocks/>
          </p:cNvCxnSpPr>
          <p:nvPr/>
        </p:nvCxnSpPr>
        <p:spPr>
          <a:xfrm flipV="1">
            <a:off x="6754562" y="4155926"/>
            <a:ext cx="337718" cy="4275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B3789B4-2151-D16A-B5F6-7734EA8557F7}"/>
              </a:ext>
            </a:extLst>
          </p:cNvPr>
          <p:cNvSpPr txBox="1"/>
          <p:nvPr/>
        </p:nvSpPr>
        <p:spPr>
          <a:xfrm>
            <a:off x="7567628" y="2578950"/>
            <a:ext cx="1542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 stage cryocooler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24CC722-E42E-4CF8-3B75-0F7AD3BD18FD}"/>
              </a:ext>
            </a:extLst>
          </p:cNvPr>
          <p:cNvCxnSpPr>
            <a:cxnSpLocks/>
          </p:cNvCxnSpPr>
          <p:nvPr/>
        </p:nvCxnSpPr>
        <p:spPr>
          <a:xfrm flipH="1">
            <a:off x="7354581" y="2794716"/>
            <a:ext cx="320479" cy="3605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2BCE828-359B-A907-227F-FB2BAC07E46B}"/>
              </a:ext>
            </a:extLst>
          </p:cNvPr>
          <p:cNvSpPr txBox="1"/>
          <p:nvPr/>
        </p:nvSpPr>
        <p:spPr>
          <a:xfrm>
            <a:off x="7893281" y="2965494"/>
            <a:ext cx="1106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Thermal shield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5579AB3-80DF-FC9C-0853-ABE2FF415C76}"/>
              </a:ext>
            </a:extLst>
          </p:cNvPr>
          <p:cNvCxnSpPr>
            <a:cxnSpLocks/>
          </p:cNvCxnSpPr>
          <p:nvPr/>
        </p:nvCxnSpPr>
        <p:spPr>
          <a:xfrm flipH="1">
            <a:off x="7542020" y="3146304"/>
            <a:ext cx="366086" cy="3850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071A778-49C5-A75F-8159-7858B42FC1CA}"/>
              </a:ext>
            </a:extLst>
          </p:cNvPr>
          <p:cNvSpPr txBox="1"/>
          <p:nvPr/>
        </p:nvSpPr>
        <p:spPr>
          <a:xfrm>
            <a:off x="8000789" y="3307739"/>
            <a:ext cx="1153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Vacuum vessel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9869E47-B03B-F51D-D2F6-125B74D9926C}"/>
              </a:ext>
            </a:extLst>
          </p:cNvPr>
          <p:cNvCxnSpPr>
            <a:cxnSpLocks/>
          </p:cNvCxnSpPr>
          <p:nvPr/>
        </p:nvCxnSpPr>
        <p:spPr>
          <a:xfrm flipH="1">
            <a:off x="7976829" y="3664287"/>
            <a:ext cx="488359" cy="803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FF7E6B0-C21A-7C62-44E7-BB816A2E49E8}"/>
              </a:ext>
            </a:extLst>
          </p:cNvPr>
          <p:cNvSpPr txBox="1"/>
          <p:nvPr/>
        </p:nvSpPr>
        <p:spPr>
          <a:xfrm>
            <a:off x="4727362" y="3307385"/>
            <a:ext cx="1583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rgbClr val="C8396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 support structure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354136E-7AEA-4981-903F-2FEB08FF64F0}"/>
              </a:ext>
            </a:extLst>
          </p:cNvPr>
          <p:cNvCxnSpPr>
            <a:cxnSpLocks/>
          </p:cNvCxnSpPr>
          <p:nvPr/>
        </p:nvCxnSpPr>
        <p:spPr>
          <a:xfrm>
            <a:off x="6061153" y="3552403"/>
            <a:ext cx="456411" cy="1922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E28F727-A8DB-9E3B-6D32-CC4B9AA956BD}"/>
              </a:ext>
            </a:extLst>
          </p:cNvPr>
          <p:cNvSpPr txBox="1"/>
          <p:nvPr/>
        </p:nvSpPr>
        <p:spPr>
          <a:xfrm>
            <a:off x="4717910" y="4101892"/>
            <a:ext cx="1656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Tie rods for repulsion and compression forces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9AE57A6-8759-9220-A465-86490D88A674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6374093" y="4084640"/>
            <a:ext cx="380469" cy="2480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7289F56-F865-9446-95B5-15A5C1CBE9D4}"/>
              </a:ext>
            </a:extLst>
          </p:cNvPr>
          <p:cNvSpPr txBox="1"/>
          <p:nvPr/>
        </p:nvSpPr>
        <p:spPr>
          <a:xfrm>
            <a:off x="7725063" y="1585961"/>
            <a:ext cx="11002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>
                <a:solidFill>
                  <a:srgbClr val="C8396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Wave guide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BCF3D0E-ACAB-F225-DAEC-3B3C539FB80E}"/>
              </a:ext>
            </a:extLst>
          </p:cNvPr>
          <p:cNvCxnSpPr>
            <a:cxnSpLocks/>
            <a:stCxn id="27" idx="2"/>
          </p:cNvCxnSpPr>
          <p:nvPr/>
        </p:nvCxnSpPr>
        <p:spPr>
          <a:xfrm flipH="1">
            <a:off x="7819519" y="1862960"/>
            <a:ext cx="455663" cy="2484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6C9F364-8576-6B5C-8379-69157A78C23C}"/>
              </a:ext>
            </a:extLst>
          </p:cNvPr>
          <p:cNvSpPr txBox="1"/>
          <p:nvPr/>
        </p:nvSpPr>
        <p:spPr>
          <a:xfrm>
            <a:off x="4975952" y="730734"/>
            <a:ext cx="1880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Bare coils and RF cavity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4BF74395-4546-71E0-803E-E6F62AA215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184" y="2527743"/>
            <a:ext cx="3072688" cy="2060231"/>
          </a:xfrm>
          <a:prstGeom prst="rect">
            <a:avLst/>
          </a:prstGeom>
        </p:spPr>
      </p:pic>
      <p:sp>
        <p:nvSpPr>
          <p:cNvPr id="50" name="Content Placeholder 1">
            <a:extLst>
              <a:ext uri="{FF2B5EF4-FFF2-40B4-BE49-F238E27FC236}">
                <a16:creationId xmlns:a16="http://schemas.microsoft.com/office/drawing/2014/main" id="{5DF2BDB6-736F-BA0E-BE18-01107F8FDED5}"/>
              </a:ext>
            </a:extLst>
          </p:cNvPr>
          <p:cNvSpPr txBox="1">
            <a:spLocks/>
          </p:cNvSpPr>
          <p:nvPr/>
        </p:nvSpPr>
        <p:spPr>
          <a:xfrm>
            <a:off x="862326" y="771550"/>
            <a:ext cx="4069714" cy="14838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tx1"/>
              </a:buClr>
              <a:buNone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Module work focuses on RF test stand at this moment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Important ensure timely R&amp;D plan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Try to identify infrastructure for this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CEA, INFN,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Cockroft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CERN, …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Will not be cheap so need to find resources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E0D834-5B75-0AF3-41D8-F54403A69AFC}"/>
              </a:ext>
            </a:extLst>
          </p:cNvPr>
          <p:cNvSpPr txBox="1"/>
          <p:nvPr/>
        </p:nvSpPr>
        <p:spPr>
          <a:xfrm>
            <a:off x="179511" y="4659982"/>
            <a:ext cx="5184577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L. Rossi, C. Marchand, D. Giove, A. Gurdiev, G. Ferrand, M. Castoldi, S. Sorti et al.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E0C2EF-C537-694A-49A4-9F6F51E3A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42909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311CCD89-F493-E4E8-B1A7-82D70476E87D}"/>
              </a:ext>
            </a:extLst>
          </p:cNvPr>
          <p:cNvGrpSpPr>
            <a:grpSpLocks noChangeAspect="1"/>
          </p:cNvGrpSpPr>
          <p:nvPr/>
        </p:nvGrpSpPr>
        <p:grpSpPr>
          <a:xfrm rot="21288596">
            <a:off x="6043684" y="1694726"/>
            <a:ext cx="2600452" cy="850183"/>
            <a:chOff x="-548699" y="2659897"/>
            <a:chExt cx="9720000" cy="3177823"/>
          </a:xfrm>
        </p:grpSpPr>
        <p:pic>
          <p:nvPicPr>
            <p:cNvPr id="17" name="Picture 16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4499CFC6-B450-2502-930B-9B77DAE815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48699" y="2659897"/>
              <a:ext cx="9720000" cy="3102659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B17B8B6-2538-F733-01F2-3ED4179E01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51120" y="2778034"/>
              <a:ext cx="9198223" cy="3059686"/>
            </a:xfrm>
            <a:prstGeom prst="rect">
              <a:avLst/>
            </a:prstGeom>
          </p:spPr>
        </p:pic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-20538"/>
            <a:ext cx="8229600" cy="857250"/>
          </a:xfrm>
        </p:spPr>
        <p:txBody>
          <a:bodyPr>
            <a:normAutofit/>
          </a:bodyPr>
          <a:lstStyle/>
          <a:p>
            <a:r>
              <a:rPr lang="en-CH" sz="3200" b="0" dirty="0">
                <a:latin typeface="Calibri" panose="020F0502020204030204" pitchFamily="34" charset="0"/>
                <a:cs typeface="Calibri" panose="020F0502020204030204" pitchFamily="34" charset="0"/>
              </a:rPr>
              <a:t>Solenoid R&amp;D</a:t>
            </a:r>
            <a:endParaRPr lang="it-IT" sz="32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3C0696-64B4-6C04-7BC7-0CD7DC12FC78}"/>
              </a:ext>
            </a:extLst>
          </p:cNvPr>
          <p:cNvSpPr txBox="1"/>
          <p:nvPr/>
        </p:nvSpPr>
        <p:spPr>
          <a:xfrm>
            <a:off x="5701211" y="645344"/>
            <a:ext cx="20290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23461">
              <a:defRPr/>
            </a:pPr>
            <a:r>
              <a:rPr lang="en-CH" sz="1350" b="1" dirty="0">
                <a:latin typeface="Calibri" panose="020F0502020204030204"/>
              </a:rPr>
              <a:t>Target solenoid, </a:t>
            </a:r>
            <a:r>
              <a:rPr lang="en-CH" sz="1350" dirty="0">
                <a:latin typeface="Calibri" panose="020F0502020204030204"/>
              </a:rPr>
              <a:t>20 T, 20 K</a:t>
            </a:r>
          </a:p>
        </p:txBody>
      </p:sp>
      <p:pic>
        <p:nvPicPr>
          <p:cNvPr id="110" name="Picture 109">
            <a:extLst>
              <a:ext uri="{FF2B5EF4-FFF2-40B4-BE49-F238E27FC236}">
                <a16:creationId xmlns:a16="http://schemas.microsoft.com/office/drawing/2014/main" id="{C6319CCC-75E1-D3F7-D797-AE807BC7D4A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65" t="1184" b="-444"/>
          <a:stretch/>
        </p:blipFill>
        <p:spPr>
          <a:xfrm>
            <a:off x="3132109" y="2520638"/>
            <a:ext cx="1652220" cy="1218460"/>
          </a:xfrm>
          <a:prstGeom prst="rect">
            <a:avLst/>
          </a:prstGeom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9617E6B4-E190-E717-80EE-549068EEB601}"/>
              </a:ext>
            </a:extLst>
          </p:cNvPr>
          <p:cNvSpPr txBox="1"/>
          <p:nvPr/>
        </p:nvSpPr>
        <p:spPr>
          <a:xfrm>
            <a:off x="3059832" y="2759960"/>
            <a:ext cx="1808893" cy="2811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227" dirty="0">
                <a:solidFill>
                  <a:srgbClr val="FFFF00"/>
                </a:solidFill>
              </a:rPr>
              <a:t>MIT “VIPER” conductor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1D9300-A14F-3214-7256-C38AF3027074}"/>
              </a:ext>
            </a:extLst>
          </p:cNvPr>
          <p:cNvSpPr txBox="1"/>
          <p:nvPr/>
        </p:nvSpPr>
        <p:spPr>
          <a:xfrm>
            <a:off x="2269881" y="1407469"/>
            <a:ext cx="1592773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A Portone, P. Testoni, J. Lorenzo Gomez, F4E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54F7DC7-4A4A-9984-3088-C9B732599B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109" y="3707163"/>
            <a:ext cx="1646929" cy="10968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390DF88-C5EF-C384-95D5-FEBCE97B4A6D}"/>
              </a:ext>
            </a:extLst>
          </p:cNvPr>
          <p:cNvSpPr txBox="1"/>
          <p:nvPr/>
        </p:nvSpPr>
        <p:spPr>
          <a:xfrm>
            <a:off x="3071641" y="3965034"/>
            <a:ext cx="1736374" cy="4658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227" dirty="0">
                <a:solidFill>
                  <a:srgbClr val="FFFF00"/>
                </a:solidFill>
              </a:rPr>
              <a:t>MuCol HTS conductor</a:t>
            </a:r>
          </a:p>
          <a:p>
            <a:pPr algn="ctr"/>
            <a:r>
              <a:rPr lang="en-CH" sz="1200" dirty="0">
                <a:solidFill>
                  <a:srgbClr val="FFFF00"/>
                </a:solidFill>
                <a:latin typeface="Calibri" panose="020F0502020204030204"/>
              </a:rPr>
              <a:t>Operating current: 61 kA</a:t>
            </a: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E5A0F381-291F-CE67-9C11-F0755B222B4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160" t="10050" r="37329" b="6573"/>
          <a:stretch/>
        </p:blipFill>
        <p:spPr>
          <a:xfrm>
            <a:off x="1691680" y="3137180"/>
            <a:ext cx="1155792" cy="1738826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37B176C5-770C-0FC8-02CF-A96DEEDC05FD}"/>
              </a:ext>
            </a:extLst>
          </p:cNvPr>
          <p:cNvSpPr txBox="1"/>
          <p:nvPr/>
        </p:nvSpPr>
        <p:spPr>
          <a:xfrm>
            <a:off x="1591596" y="1909180"/>
            <a:ext cx="181492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23461">
              <a:defRPr/>
            </a:pPr>
            <a:r>
              <a:rPr lang="en-CH" sz="1400" b="1" dirty="0">
                <a:latin typeface="Calibri" panose="020F0502020204030204"/>
              </a:rPr>
              <a:t>Final Cooling solenoid</a:t>
            </a:r>
          </a:p>
          <a:p>
            <a:pPr defTabSz="623461">
              <a:defRPr/>
            </a:pPr>
            <a:r>
              <a:rPr lang="en-US" sz="1400" b="1" dirty="0">
                <a:latin typeface="Calibri" panose="020F0502020204030204"/>
              </a:rPr>
              <a:t>G</a:t>
            </a:r>
            <a:r>
              <a:rPr lang="en-CH" sz="1400" b="1" dirty="0">
                <a:latin typeface="Calibri" panose="020F0502020204030204"/>
              </a:rPr>
              <a:t>oal 40 T</a:t>
            </a:r>
          </a:p>
          <a:p>
            <a:pPr defTabSz="623461">
              <a:defRPr/>
            </a:pPr>
            <a:r>
              <a:rPr lang="en-CH" sz="1400" b="1" dirty="0">
                <a:latin typeface="Calibri" panose="020F0502020204030204"/>
              </a:rPr>
              <a:t>Estimation of limit</a:t>
            </a:r>
          </a:p>
        </p:txBody>
      </p:sp>
      <p:pic>
        <p:nvPicPr>
          <p:cNvPr id="75" name="Picture 74" descr="Logo, company name&#10;&#10;Description automatically generated">
            <a:extLst>
              <a:ext uri="{FF2B5EF4-FFF2-40B4-BE49-F238E27FC236}">
                <a16:creationId xmlns:a16="http://schemas.microsoft.com/office/drawing/2014/main" id="{A1ECA758-F86A-243B-3A36-227815151D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54296" y="2639059"/>
            <a:ext cx="1323377" cy="457930"/>
          </a:xfrm>
          <a:prstGeom prst="rect">
            <a:avLst/>
          </a:prstGeom>
        </p:spPr>
      </p:pic>
      <p:sp>
        <p:nvSpPr>
          <p:cNvPr id="77" name="Footer Placeholder 76">
            <a:extLst>
              <a:ext uri="{FF2B5EF4-FFF2-40B4-BE49-F238E27FC236}">
                <a16:creationId xmlns:a16="http://schemas.microsoft.com/office/drawing/2014/main" id="{3379BA91-115F-1FF0-2DE2-C4BB3926A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9349" y="4957394"/>
            <a:ext cx="5764238" cy="206644"/>
          </a:xfrm>
        </p:spPr>
        <p:txBody>
          <a:bodyPr/>
          <a:lstStyle/>
          <a:p>
            <a:r>
              <a:rPr lang="en-US"/>
              <a:t>D. Schulte      Muon Collider, Sapporo, March 2024 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55205F-3D5A-8158-E66D-8C224EB5086F}"/>
              </a:ext>
            </a:extLst>
          </p:cNvPr>
          <p:cNvSpPr txBox="1"/>
          <p:nvPr/>
        </p:nvSpPr>
        <p:spPr>
          <a:xfrm>
            <a:off x="39232" y="896982"/>
            <a:ext cx="374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Started 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HTS solenoid 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development for high fields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ynergies with fusion reactors, NRI, power generators for windmills, 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C1D5E3-5267-C0ED-3ED7-AF40E94F05F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447" y="1779662"/>
            <a:ext cx="1196514" cy="24306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63625B-C21D-3B10-A87E-F7C5DACE4207}"/>
              </a:ext>
            </a:extLst>
          </p:cNvPr>
          <p:cNvSpPr txBox="1"/>
          <p:nvPr/>
        </p:nvSpPr>
        <p:spPr>
          <a:xfrm>
            <a:off x="293346" y="3543975"/>
            <a:ext cx="1262018" cy="747772"/>
          </a:xfrm>
          <a:prstGeom prst="rect">
            <a:avLst/>
          </a:prstGeom>
          <a:noFill/>
        </p:spPr>
        <p:txBody>
          <a:bodyPr wrap="square" lIns="100459" tIns="50230" rIns="100459" bIns="50230" rtlCol="0">
            <a:spAutoFit/>
          </a:bodyPr>
          <a:lstStyle/>
          <a:p>
            <a:pPr lvl="0"/>
            <a:r>
              <a:rPr lang="en-US" sz="1400" b="1" dirty="0">
                <a:solidFill>
                  <a:srgbClr val="FFFF00"/>
                </a:solidFill>
                <a:latin typeface="Calibri"/>
                <a:cs typeface="Calibri"/>
              </a:rPr>
              <a:t>NHFML</a:t>
            </a:r>
          </a:p>
          <a:p>
            <a:r>
              <a:rPr lang="en-US" sz="1400" dirty="0">
                <a:solidFill>
                  <a:srgbClr val="FFFF00"/>
                </a:solidFill>
                <a:latin typeface="Calibri"/>
                <a:cs typeface="Calibri"/>
              </a:rPr>
              <a:t>32 T solenoid with HTS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CD7091-0BF4-3DC1-C522-F47B58327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1" name="Picture 10" descr="A picture containing bicycle, ground, parked&#10;&#10;Description automatically generated">
            <a:extLst>
              <a:ext uri="{FF2B5EF4-FFF2-40B4-BE49-F238E27FC236}">
                <a16:creationId xmlns:a16="http://schemas.microsoft.com/office/drawing/2014/main" id="{8345644B-E16B-A51A-63F1-91505373DA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43607" y="2492272"/>
            <a:ext cx="2817425" cy="210340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962CEE0-6B76-AC1A-EAE6-96755FD95951}"/>
              </a:ext>
            </a:extLst>
          </p:cNvPr>
          <p:cNvSpPr txBox="1"/>
          <p:nvPr/>
        </p:nvSpPr>
        <p:spPr>
          <a:xfrm>
            <a:off x="5530574" y="951514"/>
            <a:ext cx="3073874" cy="767480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500" dirty="0">
                <a:latin typeface="Calibri"/>
                <a:cs typeface="Calibri"/>
              </a:rPr>
              <a:t>15 T Nb</a:t>
            </a:r>
            <a:r>
              <a:rPr lang="en-US" sz="1500" baseline="-25000" dirty="0">
                <a:latin typeface="Calibri"/>
                <a:cs typeface="Calibri"/>
              </a:rPr>
              <a:t>3</a:t>
            </a:r>
            <a:r>
              <a:rPr lang="en-US" sz="1500" dirty="0">
                <a:latin typeface="Calibri"/>
                <a:cs typeface="Calibri"/>
              </a:rPr>
              <a:t>Sn with 5 T resistive insert</a:t>
            </a:r>
          </a:p>
          <a:p>
            <a:r>
              <a:rPr lang="en-US" sz="1500" dirty="0">
                <a:latin typeface="Calibri"/>
                <a:cs typeface="Calibri"/>
              </a:rPr>
              <a:t>Or 20 T HTS seems possible</a:t>
            </a:r>
          </a:p>
          <a:p>
            <a:r>
              <a:rPr lang="en-US" sz="1500" dirty="0">
                <a:latin typeface="Calibri"/>
                <a:cs typeface="Calibri"/>
              </a:rPr>
              <a:t>Relevant for advanced fusion reactors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02FF8F-A19D-F83A-A6B3-C377CEDED273}"/>
              </a:ext>
            </a:extLst>
          </p:cNvPr>
          <p:cNvSpPr txBox="1"/>
          <p:nvPr/>
        </p:nvSpPr>
        <p:spPr>
          <a:xfrm>
            <a:off x="6034095" y="2499742"/>
            <a:ext cx="2736304" cy="382760"/>
          </a:xfrm>
          <a:prstGeom prst="rect">
            <a:avLst/>
          </a:prstGeom>
          <a:solidFill>
            <a:schemeClr val="bg1">
              <a:lumMod val="50000"/>
              <a:alpha val="34000"/>
            </a:schemeClr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Calibri"/>
                <a:cs typeface="Calibri"/>
              </a:rPr>
              <a:t>ITER Central Solenoid Model Coil</a:t>
            </a:r>
          </a:p>
          <a:p>
            <a:r>
              <a:rPr lang="en-US" sz="1000" dirty="0">
                <a:solidFill>
                  <a:schemeClr val="bg1"/>
                </a:solidFill>
                <a:latin typeface="Calibri"/>
                <a:cs typeface="Calibri"/>
              </a:rPr>
              <a:t>13 T in 1.7 m (LTS)</a:t>
            </a:r>
          </a:p>
        </p:txBody>
      </p:sp>
    </p:spTree>
    <p:extLst>
      <p:ext uri="{BB962C8B-B14F-4D97-AF65-F5344CB8AC3E}">
        <p14:creationId xmlns:p14="http://schemas.microsoft.com/office/powerpoint/2010/main" val="3549531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Acceleration Complex</a:t>
            </a:r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p4.tiff"/>
          <p:cNvPicPr>
            <a:picLocks noChangeAspect="1"/>
          </p:cNvPicPr>
          <p:nvPr/>
        </p:nvPicPr>
        <p:blipFill rotWithShape="1">
          <a:blip r:embed="rId2"/>
          <a:srcRect l="59861" r="14313" b="50107"/>
          <a:stretch/>
        </p:blipFill>
        <p:spPr>
          <a:xfrm>
            <a:off x="112029" y="920930"/>
            <a:ext cx="2174647" cy="208286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44537" y="3075806"/>
            <a:ext cx="1914748" cy="18250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A8E4C80-BFCF-2342-A876-7BC185C6D6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17" r="6734"/>
          <a:stretch/>
        </p:blipFill>
        <p:spPr>
          <a:xfrm>
            <a:off x="187077" y="3172624"/>
            <a:ext cx="1853714" cy="1656543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198668" y="3227953"/>
            <a:ext cx="1572585" cy="1024791"/>
          </a:xfrm>
          <a:prstGeom prst="rect">
            <a:avLst/>
          </a:prstGeom>
          <a:noFill/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Calibri"/>
                <a:cs typeface="Calibri"/>
              </a:rPr>
              <a:t>EMMA </a:t>
            </a:r>
            <a:r>
              <a:rPr lang="en-US" sz="1200" dirty="0">
                <a:solidFill>
                  <a:schemeClr val="bg1"/>
                </a:solidFill>
                <a:latin typeface="Calibri"/>
                <a:cs typeface="Calibri"/>
              </a:rPr>
              <a:t>proof of FFA principle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  <a:p>
            <a:endParaRPr lang="en-US" sz="1200" dirty="0">
              <a:solidFill>
                <a:schemeClr val="bg1"/>
              </a:solidFill>
              <a:latin typeface="Calibri"/>
              <a:cs typeface="Calibri"/>
            </a:endParaRPr>
          </a:p>
          <a:p>
            <a:r>
              <a:rPr lang="en-US" sz="1200" dirty="0">
                <a:solidFill>
                  <a:schemeClr val="bg1"/>
                </a:solidFill>
                <a:latin typeface="Calibri"/>
                <a:cs typeface="Calibri"/>
              </a:rPr>
              <a:t>Nature Physics 8, 243–247 (2012)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83768" y="2139702"/>
            <a:ext cx="41764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Started work on key challenges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latin typeface="Calibri"/>
                <a:cs typeface="Calibri"/>
              </a:rPr>
              <a:t>Integrated design of RCS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Longitudinal dynamics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Lattice with realistic hardware specifications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Collective effects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latin typeface="Calibri"/>
                <a:cs typeface="Calibri"/>
              </a:rPr>
              <a:t>Concept of key components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Fast-ramping normal magnets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HTS alternative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Efficient power converters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RF with transient beam loading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63009" y="835427"/>
            <a:ext cx="24970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Core is sequence of hybrid pulsed synchrotron (0.4-11 </a:t>
            </a:r>
            <a:r>
              <a:rPr lang="en-US" sz="1400" dirty="0" err="1">
                <a:latin typeface="Calibri"/>
                <a:cs typeface="Calibri"/>
              </a:rPr>
              <a:t>ms</a:t>
            </a:r>
            <a:r>
              <a:rPr lang="en-US" sz="1400" dirty="0">
                <a:latin typeface="Calibri"/>
                <a:cs typeface="Calibri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Alternative FFA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801B5CB9-FCEB-C288-926A-9FAFF8464C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1" b="73201"/>
          <a:stretch/>
        </p:blipFill>
        <p:spPr>
          <a:xfrm>
            <a:off x="4416858" y="873739"/>
            <a:ext cx="4733219" cy="11469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054B99-AF37-1766-852D-85777514E2DB}"/>
              </a:ext>
            </a:extLst>
          </p:cNvPr>
          <p:cNvSpPr txBox="1"/>
          <p:nvPr/>
        </p:nvSpPr>
        <p:spPr>
          <a:xfrm>
            <a:off x="6084168" y="3306346"/>
            <a:ext cx="2987711" cy="15696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Lattice and integration: A. Chance et al. (CEA)</a:t>
            </a:r>
          </a:p>
          <a:p>
            <a:r>
              <a:rPr lang="en-US" sz="1200" dirty="0">
                <a:latin typeface="Calibri"/>
                <a:cs typeface="Calibri"/>
              </a:rPr>
              <a:t>Long. dynamics and RF systems: H. </a:t>
            </a:r>
            <a:r>
              <a:rPr lang="en-US" sz="1200" dirty="0" err="1">
                <a:latin typeface="Calibri"/>
                <a:cs typeface="Calibri"/>
              </a:rPr>
              <a:t>Damerell</a:t>
            </a:r>
            <a:r>
              <a:rPr lang="en-US" sz="1200" dirty="0">
                <a:latin typeface="Calibri"/>
                <a:cs typeface="Calibri"/>
              </a:rPr>
              <a:t>, U. van </a:t>
            </a:r>
            <a:r>
              <a:rPr lang="en-US" sz="1200" dirty="0" err="1">
                <a:latin typeface="Calibri"/>
                <a:cs typeface="Calibri"/>
              </a:rPr>
              <a:t>Rienen</a:t>
            </a:r>
            <a:r>
              <a:rPr lang="en-US" sz="1200" dirty="0">
                <a:latin typeface="Calibri"/>
                <a:cs typeface="Calibri"/>
              </a:rPr>
              <a:t>, A. </a:t>
            </a:r>
            <a:r>
              <a:rPr lang="en-US" sz="1200" dirty="0" err="1">
                <a:latin typeface="Calibri"/>
                <a:cs typeface="Calibri"/>
              </a:rPr>
              <a:t>Grudiev</a:t>
            </a:r>
            <a:r>
              <a:rPr lang="en-US" sz="1200" dirty="0">
                <a:latin typeface="Calibri"/>
                <a:cs typeface="Calibri"/>
              </a:rPr>
              <a:t> et al. (Rostock, Milano, CERN)</a:t>
            </a:r>
          </a:p>
          <a:p>
            <a:r>
              <a:rPr lang="en-US" sz="1200" dirty="0">
                <a:latin typeface="Calibri"/>
                <a:cs typeface="Calibri"/>
              </a:rPr>
              <a:t>Power converter: F. </a:t>
            </a:r>
            <a:r>
              <a:rPr lang="en-US" sz="1200" dirty="0" err="1">
                <a:latin typeface="Calibri"/>
                <a:cs typeface="Calibri"/>
              </a:rPr>
              <a:t>Boattini</a:t>
            </a:r>
            <a:r>
              <a:rPr lang="en-US" sz="1200" dirty="0">
                <a:latin typeface="Calibri"/>
                <a:cs typeface="Calibri"/>
              </a:rPr>
              <a:t> et al.</a:t>
            </a:r>
          </a:p>
          <a:p>
            <a:r>
              <a:rPr lang="en-US" sz="1200" dirty="0">
                <a:latin typeface="Calibri"/>
                <a:cs typeface="Calibri"/>
              </a:rPr>
              <a:t>Magnets: L. </a:t>
            </a:r>
            <a:r>
              <a:rPr lang="en-US" sz="1200" dirty="0" err="1">
                <a:latin typeface="Calibri"/>
                <a:cs typeface="Calibri"/>
              </a:rPr>
              <a:t>Bottura</a:t>
            </a:r>
            <a:r>
              <a:rPr lang="en-US" sz="1200" dirty="0">
                <a:latin typeface="Calibri"/>
                <a:cs typeface="Calibri"/>
              </a:rPr>
              <a:t> et al. (LNCMI, Darmstadt, Bologna, Twente)</a:t>
            </a:r>
          </a:p>
          <a:p>
            <a:r>
              <a:rPr lang="en-US" sz="1200" dirty="0">
                <a:latin typeface="Calibri"/>
                <a:cs typeface="Calibri"/>
              </a:rPr>
              <a:t>FFA: S. Machida et al. (RAL)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BB19F2-3F5A-4E25-3C58-B634EBC3AB8F}"/>
              </a:ext>
            </a:extLst>
          </p:cNvPr>
          <p:cNvSpPr txBox="1"/>
          <p:nvPr/>
        </p:nvSpPr>
        <p:spPr>
          <a:xfrm>
            <a:off x="8078925" y="885949"/>
            <a:ext cx="1029579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MAP study S. Berg et al.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DEC26EA-5B68-8399-5BA5-AEC9E3C16315}"/>
              </a:ext>
            </a:extLst>
          </p:cNvPr>
          <p:cNvCxnSpPr>
            <a:cxnSpLocks/>
          </p:cNvCxnSpPr>
          <p:nvPr/>
        </p:nvCxnSpPr>
        <p:spPr>
          <a:xfrm flipH="1">
            <a:off x="7050463" y="2319722"/>
            <a:ext cx="8980" cy="7200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5621CBE-881B-519C-4CEE-10AA8862D1BD}"/>
              </a:ext>
            </a:extLst>
          </p:cNvPr>
          <p:cNvCxnSpPr>
            <a:cxnSpLocks/>
          </p:cNvCxnSpPr>
          <p:nvPr/>
        </p:nvCxnSpPr>
        <p:spPr>
          <a:xfrm flipV="1">
            <a:off x="6948264" y="2139702"/>
            <a:ext cx="0" cy="7121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8B1016E-5F3A-B93F-05BF-830599FFEFA6}"/>
              </a:ext>
            </a:extLst>
          </p:cNvPr>
          <p:cNvCxnSpPr>
            <a:cxnSpLocks/>
          </p:cNvCxnSpPr>
          <p:nvPr/>
        </p:nvCxnSpPr>
        <p:spPr>
          <a:xfrm flipH="1">
            <a:off x="8491905" y="1952315"/>
            <a:ext cx="596" cy="458676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5A5D9DB-3061-3498-91E0-E78EBFB69DED}"/>
              </a:ext>
            </a:extLst>
          </p:cNvPr>
          <p:cNvCxnSpPr>
            <a:cxnSpLocks/>
          </p:cNvCxnSpPr>
          <p:nvPr/>
        </p:nvCxnSpPr>
        <p:spPr>
          <a:xfrm flipH="1">
            <a:off x="5409310" y="1955126"/>
            <a:ext cx="596" cy="458676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924148B-95DD-2BC0-008B-CCB5A6DE5F53}"/>
              </a:ext>
            </a:extLst>
          </p:cNvPr>
          <p:cNvSpPr txBox="1"/>
          <p:nvPr/>
        </p:nvSpPr>
        <p:spPr>
          <a:xfrm>
            <a:off x="6417349" y="2319722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initial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548F9DF-9E0F-EFC3-5A5E-881FF4EA99A0}"/>
              </a:ext>
            </a:extLst>
          </p:cNvPr>
          <p:cNvSpPr txBox="1"/>
          <p:nvPr/>
        </p:nvSpPr>
        <p:spPr>
          <a:xfrm>
            <a:off x="7084715" y="2392464"/>
            <a:ext cx="4555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final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44C2EB-A7F5-6E4A-BAE5-7210E86377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5293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Collective Effects and RF Design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555526"/>
            <a:ext cx="5740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Longitudinal dynamics and RF important due to high bunch charge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5508104" y="915566"/>
            <a:ext cx="3495026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A.  Chance, H. </a:t>
            </a:r>
            <a:r>
              <a:rPr lang="en-US" sz="1200" dirty="0" err="1">
                <a:latin typeface="Calibri"/>
                <a:cs typeface="Calibri"/>
              </a:rPr>
              <a:t>Damerell</a:t>
            </a:r>
            <a:r>
              <a:rPr lang="en-US" sz="1200" dirty="0">
                <a:latin typeface="Calibri"/>
                <a:cs typeface="Calibri"/>
              </a:rPr>
              <a:t>, F. </a:t>
            </a:r>
            <a:r>
              <a:rPr lang="en-US" sz="1200" dirty="0" err="1">
                <a:latin typeface="Calibri"/>
                <a:cs typeface="Calibri"/>
              </a:rPr>
              <a:t>Batsch</a:t>
            </a:r>
            <a:r>
              <a:rPr lang="en-US" sz="1200" dirty="0">
                <a:latin typeface="Calibri"/>
                <a:cs typeface="Calibri"/>
              </a:rPr>
              <a:t>, U. van </a:t>
            </a:r>
            <a:r>
              <a:rPr lang="en-US" sz="1200" dirty="0" err="1">
                <a:latin typeface="Calibri"/>
                <a:cs typeface="Calibri"/>
              </a:rPr>
              <a:t>Rienen</a:t>
            </a:r>
            <a:r>
              <a:rPr lang="en-US" sz="1200" dirty="0">
                <a:latin typeface="Calibri"/>
                <a:cs typeface="Calibri"/>
              </a:rPr>
              <a:t>, A. </a:t>
            </a:r>
            <a:r>
              <a:rPr lang="en-US" sz="1200" dirty="0" err="1">
                <a:latin typeface="Calibri"/>
                <a:cs typeface="Calibri"/>
              </a:rPr>
              <a:t>Grudiev</a:t>
            </a:r>
            <a:r>
              <a:rPr lang="en-US" sz="1200" dirty="0">
                <a:latin typeface="Calibri"/>
                <a:cs typeface="Calibri"/>
              </a:rPr>
              <a:t> et al. (CEA, Rostock, Milano, CERN)</a:t>
            </a:r>
          </a:p>
          <a:p>
            <a:r>
              <a:rPr lang="en-US" sz="1200" dirty="0">
                <a:latin typeface="Calibri"/>
                <a:cs typeface="Calibri"/>
              </a:rPr>
              <a:t>E. </a:t>
            </a:r>
            <a:r>
              <a:rPr lang="en-US" sz="1200" dirty="0" err="1">
                <a:latin typeface="Calibri"/>
                <a:cs typeface="Calibri"/>
              </a:rPr>
              <a:t>Metral</a:t>
            </a:r>
            <a:r>
              <a:rPr lang="en-US" sz="1200" dirty="0">
                <a:latin typeface="Calibri"/>
                <a:cs typeface="Calibri"/>
              </a:rPr>
              <a:t>, D Amorim et al. (CERN)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72D771B-A4F0-C268-1D64-1EABAD83FB71}"/>
              </a:ext>
            </a:extLst>
          </p:cNvPr>
          <p:cNvGrpSpPr/>
          <p:nvPr/>
        </p:nvGrpSpPr>
        <p:grpSpPr>
          <a:xfrm>
            <a:off x="117561" y="1327534"/>
            <a:ext cx="2492120" cy="1656320"/>
            <a:chOff x="9073271" y="484373"/>
            <a:chExt cx="2752969" cy="1864037"/>
          </a:xfrm>
        </p:grpSpPr>
        <p:pic>
          <p:nvPicPr>
            <p:cNvPr id="8" name="Picture 7" descr="A picture containing text, screenshot, colorfulness, circle&#10;&#10;Description automatically generated">
              <a:extLst>
                <a:ext uri="{FF2B5EF4-FFF2-40B4-BE49-F238E27FC236}">
                  <a16:creationId xmlns:a16="http://schemas.microsoft.com/office/drawing/2014/main" id="{B10EB1FC-3604-52B1-057C-E5B9BDA3B7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68"/>
            <a:stretch/>
          </p:blipFill>
          <p:spPr>
            <a:xfrm>
              <a:off x="9073271" y="484373"/>
              <a:ext cx="2752969" cy="1864037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6BA0A23-7896-3701-B705-1455C4B5780B}"/>
                </a:ext>
              </a:extLst>
            </p:cNvPr>
            <p:cNvCxnSpPr>
              <a:cxnSpLocks/>
            </p:cNvCxnSpPr>
            <p:nvPr/>
          </p:nvCxnSpPr>
          <p:spPr>
            <a:xfrm>
              <a:off x="11826240" y="488183"/>
              <a:ext cx="0" cy="1546714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6C9F1F6-8773-EA73-9607-9D385FA1A66F}"/>
                </a:ext>
              </a:extLst>
            </p:cNvPr>
            <p:cNvSpPr txBox="1"/>
            <p:nvPr/>
          </p:nvSpPr>
          <p:spPr>
            <a:xfrm>
              <a:off x="9407939" y="484373"/>
              <a:ext cx="1740121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25" dirty="0"/>
                <a:t>Long. Distribution assumed at injection in RCS1 </a:t>
              </a:r>
              <a:endParaRPr lang="en-GB" sz="825" dirty="0"/>
            </a:p>
          </p:txBody>
        </p:sp>
      </p:grp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5FA347E-B338-60ED-88F7-D401E3E489CF}"/>
              </a:ext>
            </a:extLst>
          </p:cNvPr>
          <p:cNvSpPr txBox="1">
            <a:spLocks/>
          </p:cNvSpPr>
          <p:nvPr/>
        </p:nvSpPr>
        <p:spPr>
          <a:xfrm>
            <a:off x="-22295" y="1006619"/>
            <a:ext cx="5608668" cy="3628439"/>
          </a:xfr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F0FF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Each bunch passage extracts few percent of energy from cavities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F0FFF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F0FFF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F0FFF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F0FFF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F0FFF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F0FFF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F0FFF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F0FFF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F0FFF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F0FF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Single-bunch HOM power loss up to 10 kW during pulse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CW average is lower, </a:t>
            </a:r>
            <a:r>
              <a:rPr lang="en-US" sz="1400" dirty="0">
                <a:solidFill>
                  <a:srgbClr val="0F0FF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development of high-capacity couplers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needed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Orbit length changes require </a:t>
            </a:r>
            <a:r>
              <a:rPr lang="en-GB" sz="1400" dirty="0">
                <a:solidFill>
                  <a:srgbClr val="0F0FF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frequency tuning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6420FD5-B5E6-4282-DB04-195F14D5918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947910" y="2787774"/>
            <a:ext cx="2872562" cy="201067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Freeform 19">
            <a:extLst>
              <a:ext uri="{FF2B5EF4-FFF2-40B4-BE49-F238E27FC236}">
                <a16:creationId xmlns:a16="http://schemas.microsoft.com/office/drawing/2014/main" id="{EDA26515-7748-B0DA-5441-C806D3044649}"/>
              </a:ext>
            </a:extLst>
          </p:cNvPr>
          <p:cNvSpPr/>
          <p:nvPr/>
        </p:nvSpPr>
        <p:spPr>
          <a:xfrm>
            <a:off x="7460102" y="3939902"/>
            <a:ext cx="208242" cy="7934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29160">
            <a:solidFill>
              <a:srgbClr val="3465A4"/>
            </a:solidFill>
            <a:prstDash val="solid"/>
          </a:ln>
        </p:spPr>
        <p:txBody>
          <a:bodyPr vert="horz" wrap="square" lIns="94697" tIns="53879" rIns="94697" bIns="53879" anchor="ctr" anchorCtr="0" compatLnSpc="0">
            <a:noAutofit/>
          </a:bodyPr>
          <a:lstStyle/>
          <a:p>
            <a:pPr hangingPunct="0"/>
            <a:endParaRPr lang="fr-FR" sz="1270">
              <a:latin typeface="Fira Sans" pitchFamily="34"/>
              <a:ea typeface="Noto Sans CJK SC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2563628D-29CA-F1E0-D36D-DD76E8E62C66}"/>
              </a:ext>
            </a:extLst>
          </p:cNvPr>
          <p:cNvSpPr/>
          <p:nvPr/>
        </p:nvSpPr>
        <p:spPr>
          <a:xfrm>
            <a:off x="5875925" y="3579862"/>
            <a:ext cx="1486609" cy="584512"/>
          </a:xfrm>
          <a:prstGeom prst="line">
            <a:avLst/>
          </a:prstGeom>
          <a:noFill/>
          <a:ln w="29160">
            <a:solidFill>
              <a:srgbClr val="3465A4"/>
            </a:solidFill>
            <a:prstDash val="solid"/>
            <a:tailEnd type="arrow"/>
          </a:ln>
        </p:spPr>
        <p:txBody>
          <a:bodyPr vert="horz" wrap="square" lIns="94697" tIns="53879" rIns="94697" bIns="53879" anchor="ctr" anchorCtr="0" compatLnSpc="0"/>
          <a:lstStyle/>
          <a:p>
            <a:pPr hangingPunct="0"/>
            <a:endParaRPr lang="fr-FR" sz="1270">
              <a:latin typeface="Fira Sans" pitchFamily="34"/>
              <a:ea typeface="Noto Sans CJK SC" pitchFamily="2"/>
              <a:cs typeface="FreeSans" pitchFamily="2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5F464A-F010-70D5-DED5-A3C13F4FB815}"/>
              </a:ext>
            </a:extLst>
          </p:cNvPr>
          <p:cNvSpPr txBox="1"/>
          <p:nvPr/>
        </p:nvSpPr>
        <p:spPr>
          <a:xfrm>
            <a:off x="3481815" y="4299942"/>
            <a:ext cx="2553595" cy="5732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hangingPunct="0">
              <a:lnSpc>
                <a:spcPct val="115000"/>
              </a:lnSpc>
              <a:buClr>
                <a:schemeClr val="tx1"/>
              </a:buClr>
              <a:buSzPct val="100000"/>
              <a:defRPr lang="en-US">
                <a:latin typeface="Liberation Sans" pitchFamily="34"/>
              </a:defRPr>
            </a:pPr>
            <a:r>
              <a:rPr lang="en-US" sz="1400" b="1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1.3 GHz appears possible for longitudinal effects and stability</a:t>
            </a:r>
            <a:endParaRPr lang="en-US" sz="1400" dirty="0">
              <a:latin typeface="Calibri" panose="020F0502020204030204" pitchFamily="34" charset="0"/>
              <a:ea typeface="Noto Sans CJK SC" pitchFamily="2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721EF08-2394-B385-726D-B99D2E7F0EC1}"/>
              </a:ext>
            </a:extLst>
          </p:cNvPr>
          <p:cNvSpPr txBox="1"/>
          <p:nvPr/>
        </p:nvSpPr>
        <p:spPr>
          <a:xfrm>
            <a:off x="5853892" y="1788046"/>
            <a:ext cx="3233366" cy="1068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hangingPunct="0">
              <a:lnSpc>
                <a:spcPct val="115000"/>
              </a:lnSpc>
              <a:buClr>
                <a:schemeClr val="tx1"/>
              </a:buClr>
              <a:buSzPct val="100000"/>
              <a:defRPr lang="en-US">
                <a:latin typeface="Liberation Sans" pitchFamily="34"/>
              </a:defRPr>
            </a:pPr>
            <a:r>
              <a:rPr lang="en-US" sz="1400" b="1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Collider ring </a:t>
            </a:r>
            <a:r>
              <a:rPr lang="en-US" sz="1400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single beam instability limits</a:t>
            </a:r>
          </a:p>
          <a:p>
            <a:pPr hangingPunct="0">
              <a:lnSpc>
                <a:spcPct val="115000"/>
              </a:lnSpc>
              <a:buClr>
                <a:schemeClr val="tx1"/>
              </a:buClr>
              <a:buSzPct val="100000"/>
              <a:defRPr lang="en-US">
                <a:latin typeface="Liberation Sans" pitchFamily="34"/>
              </a:defRPr>
            </a:pPr>
            <a:r>
              <a:rPr lang="en-US" sz="1400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Conservative feedback</a:t>
            </a:r>
          </a:p>
          <a:p>
            <a:pPr marL="0" lvl="1" hangingPunct="0">
              <a:lnSpc>
                <a:spcPct val="115000"/>
              </a:lnSpc>
              <a:buClr>
                <a:schemeClr val="tx1"/>
              </a:buClr>
              <a:buSzPct val="100000"/>
              <a:defRPr lang="en-US">
                <a:latin typeface="Liberation Sans" pitchFamily="34"/>
              </a:defRPr>
            </a:pPr>
            <a:r>
              <a:rPr lang="en-US" sz="1400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Copper coating beneficial (few microns)</a:t>
            </a:r>
          </a:p>
          <a:p>
            <a:pPr marL="0" lvl="1" hangingPunct="0">
              <a:lnSpc>
                <a:spcPct val="115000"/>
              </a:lnSpc>
              <a:buClr>
                <a:schemeClr val="tx1"/>
              </a:buClr>
              <a:buSzPct val="100000"/>
              <a:defRPr lang="en-US">
                <a:latin typeface="Liberation Sans" pitchFamily="34"/>
              </a:defRPr>
            </a:pPr>
            <a:r>
              <a:rPr lang="en-US" sz="1400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Beam-beam studies started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84C390-0DF9-1A85-402E-B6980B8ECC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24</a:t>
            </a:fld>
            <a:endParaRPr lang="en-GB" dirty="0"/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196D9B1D-A2A0-FB7A-6EAB-8DD300F576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5816" y="2284117"/>
            <a:ext cx="2245443" cy="1223737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0B8A21E3-1239-454B-22C6-B0BEE2720FD6}"/>
              </a:ext>
            </a:extLst>
          </p:cNvPr>
          <p:cNvGrpSpPr/>
          <p:nvPr/>
        </p:nvGrpSpPr>
        <p:grpSpPr>
          <a:xfrm>
            <a:off x="3012885" y="1635644"/>
            <a:ext cx="2573481" cy="666270"/>
            <a:chOff x="312420" y="5593875"/>
            <a:chExt cx="1306821" cy="888359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B4AA100-E1E8-9644-F77D-1FBDE21958E3}"/>
                </a:ext>
              </a:extLst>
            </p:cNvPr>
            <p:cNvSpPr txBox="1"/>
            <p:nvPr/>
          </p:nvSpPr>
          <p:spPr>
            <a:xfrm>
              <a:off x="312420" y="5593875"/>
              <a:ext cx="1306821" cy="61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Bunch-induced voltages in RCS1</a:t>
              </a:r>
            </a:p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O(5% of the cavity gradient)</a:t>
              </a:r>
              <a:endParaRPr lang="en-GB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6BC27A99-2B15-E4F4-4B4B-B3FBCFA8AC43}"/>
                </a:ext>
              </a:extLst>
            </p:cNvPr>
            <p:cNvCxnSpPr>
              <a:cxnSpLocks/>
            </p:cNvCxnSpPr>
            <p:nvPr/>
          </p:nvCxnSpPr>
          <p:spPr>
            <a:xfrm>
              <a:off x="884748" y="6122598"/>
              <a:ext cx="0" cy="35963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838897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930" y="-20538"/>
            <a:ext cx="6170141" cy="357428"/>
          </a:xfrm>
        </p:spPr>
        <p:txBody>
          <a:bodyPr/>
          <a:lstStyle/>
          <a:p>
            <a:r>
              <a:rPr lang="en-US" sz="3200" b="0" dirty="0">
                <a:latin typeface="Calibri" panose="020F0502020204030204" pitchFamily="34" charset="0"/>
                <a:cs typeface="Calibri" panose="020F0502020204030204" pitchFamily="34" charset="0"/>
              </a:rPr>
              <a:t>Fast-ramping Magnet System</a:t>
            </a:r>
          </a:p>
        </p:txBody>
      </p:sp>
      <p:pic>
        <p:nvPicPr>
          <p:cNvPr id="8" name="Picture 7" descr="A picture containing text, sky&#10;&#10;Description automatically generated">
            <a:extLst>
              <a:ext uri="{FF2B5EF4-FFF2-40B4-BE49-F238E27FC236}">
                <a16:creationId xmlns:a16="http://schemas.microsoft.com/office/drawing/2014/main" id="{DF4E25EA-6541-AC79-E09C-42F03603F6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90" y="1048288"/>
            <a:ext cx="1305262" cy="945000"/>
          </a:xfrm>
          <a:prstGeom prst="rect">
            <a:avLst/>
          </a:prstGeom>
        </p:spPr>
      </p:pic>
      <p:pic>
        <p:nvPicPr>
          <p:cNvPr id="11" name="Picture 10" descr="Square&#10;&#10;Description automatically generated">
            <a:extLst>
              <a:ext uri="{FF2B5EF4-FFF2-40B4-BE49-F238E27FC236}">
                <a16:creationId xmlns:a16="http://schemas.microsoft.com/office/drawing/2014/main" id="{2AD65E06-DB27-4B17-918D-8F49CBD778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9310" y="1048288"/>
            <a:ext cx="1058920" cy="945000"/>
          </a:xfrm>
          <a:prstGeom prst="rect">
            <a:avLst/>
          </a:prstGeom>
        </p:spPr>
      </p:pic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436DF87B-CC2E-E83F-9F96-7D46920703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8782" y="1048288"/>
            <a:ext cx="1072777" cy="945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3ECBC2B-34BC-DA1E-3BA6-93D4F76CC90A}"/>
              </a:ext>
            </a:extLst>
          </p:cNvPr>
          <p:cNvSpPr txBox="1"/>
          <p:nvPr/>
        </p:nvSpPr>
        <p:spPr>
          <a:xfrm>
            <a:off x="435241" y="2046574"/>
            <a:ext cx="76815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dirty="0"/>
              <a:t>5.07 kJ/m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700791-5BF0-F5F4-1971-3C8532DF4475}"/>
              </a:ext>
            </a:extLst>
          </p:cNvPr>
          <p:cNvSpPr txBox="1"/>
          <p:nvPr/>
        </p:nvSpPr>
        <p:spPr>
          <a:xfrm>
            <a:off x="1612318" y="2046574"/>
            <a:ext cx="11657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dirty="0"/>
              <a:t>5.65…7.14 kJ/m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1C58C7-C040-3502-BF61-A9605F6B95DB}"/>
              </a:ext>
            </a:extLst>
          </p:cNvPr>
          <p:cNvSpPr txBox="1"/>
          <p:nvPr/>
        </p:nvSpPr>
        <p:spPr>
          <a:xfrm>
            <a:off x="3134690" y="2046574"/>
            <a:ext cx="76815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dirty="0"/>
              <a:t>5.89 kJ/m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E47731-85F3-5556-8A99-8CA3540414E7}"/>
              </a:ext>
            </a:extLst>
          </p:cNvPr>
          <p:cNvSpPr txBox="1"/>
          <p:nvPr/>
        </p:nvSpPr>
        <p:spPr>
          <a:xfrm>
            <a:off x="160575" y="2262956"/>
            <a:ext cx="4039545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CH" sz="1350" dirty="0">
                <a:latin typeface="Calibri" panose="020F0502020204030204" pitchFamily="34" charset="0"/>
                <a:cs typeface="Calibri" panose="020F0502020204030204" pitchFamily="34" charset="0"/>
              </a:rPr>
              <a:t>anagement of the </a:t>
            </a:r>
            <a:r>
              <a:rPr lang="en-CH" sz="1350" b="1" dirty="0">
                <a:latin typeface="Calibri" panose="020F0502020204030204" pitchFamily="34" charset="0"/>
                <a:cs typeface="Calibri" panose="020F0502020204030204" pitchFamily="34" charset="0"/>
              </a:rPr>
              <a:t>power in the resistive dipoles </a:t>
            </a:r>
            <a:r>
              <a:rPr lang="en-CH" sz="135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CH" sz="13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several tens of GW</a:t>
            </a:r>
            <a:r>
              <a:rPr lang="en-CH" sz="1350" dirty="0">
                <a:latin typeface="Calibri" panose="020F0502020204030204" pitchFamily="34" charset="0"/>
                <a:cs typeface="Calibri" panose="020F0502020204030204" pitchFamily="34" charset="0"/>
              </a:rPr>
              <a:t>):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CH" sz="1350" dirty="0">
                <a:latin typeface="Calibri" panose="020F0502020204030204" pitchFamily="34" charset="0"/>
                <a:cs typeface="Calibri" panose="020F0502020204030204" pitchFamily="34" charset="0"/>
              </a:rPr>
              <a:t>Minimum stored magnetic energy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CH" sz="1350" dirty="0">
                <a:latin typeface="Calibri" panose="020F0502020204030204" pitchFamily="34" charset="0"/>
                <a:cs typeface="Calibri" panose="020F0502020204030204" pitchFamily="34" charset="0"/>
              </a:rPr>
              <a:t>ighly efficient energy storage and recovery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5962983-8236-A0F4-B355-A914F062C2B3}"/>
              </a:ext>
            </a:extLst>
          </p:cNvPr>
          <p:cNvSpPr txBox="1"/>
          <p:nvPr/>
        </p:nvSpPr>
        <p:spPr>
          <a:xfrm>
            <a:off x="1892414" y="3272666"/>
            <a:ext cx="2307705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Could also use HTS driven dipoles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7F455B-603A-F427-6FDD-F87556D0EC97}"/>
              </a:ext>
            </a:extLst>
          </p:cNvPr>
          <p:cNvSpPr txBox="1"/>
          <p:nvPr/>
        </p:nvSpPr>
        <p:spPr>
          <a:xfrm>
            <a:off x="1552205" y="638813"/>
            <a:ext cx="1154483" cy="2601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CH" sz="1091" dirty="0"/>
              <a:t>F. Boattini et al.</a:t>
            </a:r>
          </a:p>
        </p:txBody>
      </p:sp>
      <p:pic>
        <p:nvPicPr>
          <p:cNvPr id="4" name="Picture 3" descr="A diagram of a circuit&#10;&#10;Description automatically generated with low confidence">
            <a:extLst>
              <a:ext uri="{FF2B5EF4-FFF2-40B4-BE49-F238E27FC236}">
                <a16:creationId xmlns:a16="http://schemas.microsoft.com/office/drawing/2014/main" id="{42352AB3-1ACF-1CE2-E5F1-2FB584AA9F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5066" y="1340392"/>
            <a:ext cx="2936575" cy="1684805"/>
          </a:xfrm>
          <a:prstGeom prst="rect">
            <a:avLst/>
          </a:prstGeom>
        </p:spPr>
      </p:pic>
      <p:pic>
        <p:nvPicPr>
          <p:cNvPr id="5" name="Picture 4" descr="A picture containing diagram, text, line, plan&#10;&#10;Description automatically generated">
            <a:extLst>
              <a:ext uri="{FF2B5EF4-FFF2-40B4-BE49-F238E27FC236}">
                <a16:creationId xmlns:a16="http://schemas.microsoft.com/office/drawing/2014/main" id="{B2B2B51C-9ABA-3EB9-C065-278B348DFD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5067" y="3498348"/>
            <a:ext cx="2768539" cy="130565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86E800E-09EB-0872-8B08-6E41C4A055F3}"/>
              </a:ext>
            </a:extLst>
          </p:cNvPr>
          <p:cNvSpPr txBox="1">
            <a:spLocks/>
          </p:cNvSpPr>
          <p:nvPr/>
        </p:nvSpPr>
        <p:spPr>
          <a:xfrm>
            <a:off x="5671235" y="1226714"/>
            <a:ext cx="2375048" cy="281773"/>
          </a:xfrm>
          <a:prstGeom prst="rect">
            <a:avLst/>
          </a:prstGeom>
        </p:spPr>
        <p:txBody>
          <a:bodyPr vert="horz" lIns="100381" tIns="50191" rIns="100381" bIns="50191" rtlCol="0">
            <a:no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Full wave resonance</a:t>
            </a:r>
          </a:p>
          <a:p>
            <a:pPr marL="0" indent="0">
              <a:buFont typeface="Arial"/>
              <a:buNone/>
            </a:pPr>
            <a:endParaRPr lang="en-US" sz="1200" b="1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4031E76-3822-3AB6-A115-00BD498836B3}"/>
              </a:ext>
            </a:extLst>
          </p:cNvPr>
          <p:cNvSpPr txBox="1">
            <a:spLocks/>
          </p:cNvSpPr>
          <p:nvPr/>
        </p:nvSpPr>
        <p:spPr>
          <a:xfrm>
            <a:off x="5652433" y="3112032"/>
            <a:ext cx="2519064" cy="281773"/>
          </a:xfrm>
          <a:prstGeom prst="rect">
            <a:avLst/>
          </a:prstGeom>
        </p:spPr>
        <p:txBody>
          <a:bodyPr vert="horz" lIns="100381" tIns="50191" rIns="100381" bIns="50191" rtlCol="0">
            <a:no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Commutated resonance (</a:t>
            </a:r>
            <a:r>
              <a:rPr lang="en-US" sz="1200" b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new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>
              <a:buFont typeface="Arial"/>
              <a:buNone/>
            </a:pPr>
            <a:endParaRPr lang="en-US" sz="12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9F3114-F31B-E378-526C-F742B8418FE8}"/>
              </a:ext>
            </a:extLst>
          </p:cNvPr>
          <p:cNvSpPr txBox="1"/>
          <p:nvPr/>
        </p:nvSpPr>
        <p:spPr>
          <a:xfrm>
            <a:off x="5287265" y="934937"/>
            <a:ext cx="37492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Differerent power converter options investigated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029E1A1F-C992-8930-2667-E453D43FA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96" y="4932057"/>
            <a:ext cx="5228387" cy="225722"/>
          </a:xfrm>
        </p:spPr>
        <p:txBody>
          <a:bodyPr/>
          <a:lstStyle/>
          <a:p>
            <a:r>
              <a:rPr lang="en-US"/>
              <a:t>D. Schulte      Muon Collider, Sapporo, March 2024 </a:t>
            </a:r>
            <a:endParaRPr lang="en-US" dirty="0"/>
          </a:p>
        </p:txBody>
      </p:sp>
      <p:pic>
        <p:nvPicPr>
          <p:cNvPr id="10" name="Picture 9" descr="ncelnngpfnakapbn.png">
            <a:extLst>
              <a:ext uri="{FF2B5EF4-FFF2-40B4-BE49-F238E27FC236}">
                <a16:creationId xmlns:a16="http://schemas.microsoft.com/office/drawing/2014/main" id="{5D187720-826E-FC3D-72AD-5BCCD27D16D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54" y="3327985"/>
            <a:ext cx="1686791" cy="126062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B58480A-53EF-50EE-8F5A-E952B78AEEC8}"/>
              </a:ext>
            </a:extLst>
          </p:cNvPr>
          <p:cNvSpPr txBox="1"/>
          <p:nvPr/>
        </p:nvSpPr>
        <p:spPr>
          <a:xfrm>
            <a:off x="22721" y="4587974"/>
            <a:ext cx="1867683" cy="251674"/>
          </a:xfrm>
          <a:prstGeom prst="rect">
            <a:avLst/>
          </a:prstGeom>
          <a:noFill/>
        </p:spPr>
        <p:txBody>
          <a:bodyPr wrap="square" lIns="81597" tIns="40800" rIns="81597" bIns="40800" rtlCol="0">
            <a:spAutoFit/>
          </a:bodyPr>
          <a:lstStyle/>
          <a:p>
            <a:pPr lvl="0"/>
            <a:r>
              <a:rPr lang="en-US" sz="1100" b="1" dirty="0"/>
              <a:t>FNAL </a:t>
            </a:r>
            <a:r>
              <a:rPr lang="en-US" sz="1100" dirty="0"/>
              <a:t>300 T/s HTS magnet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16682FB-FCB8-7004-B16A-74F62A2B4D1E}"/>
              </a:ext>
            </a:extLst>
          </p:cNvPr>
          <p:cNvSpPr txBox="1"/>
          <p:nvPr/>
        </p:nvSpPr>
        <p:spPr>
          <a:xfrm>
            <a:off x="3054316" y="3874281"/>
            <a:ext cx="2237764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Simple</a:t>
            </a:r>
            <a:r>
              <a:rPr lang="en-US" sz="13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HTS racetrack dipole </a:t>
            </a:r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could match the beam requirements and aperture for static magnets</a:t>
            </a:r>
            <a:endParaRPr lang="en-CH" sz="13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40EAF8E3-D7D3-4AD4-F4D9-1811B24E3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4808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FE6863-4BA4-F0E9-8333-D612914002C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vert="horz" lIns="0" tIns="0" rIns="0" bIns="0" anchor="t" anchorCtr="0">
            <a:noAutofit/>
          </a:bodyPr>
          <a:lstStyle>
            <a:lvl1pPr lvl="0" algn="l" rtl="0" hangingPunct="0">
              <a:buNone/>
              <a:tabLst/>
              <a:defRPr lang="fr-FR" sz="3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Fira Sans Medium" pitchFamily="34"/>
                <a:ea typeface="Noto Sans CJK SC" pitchFamily="2"/>
                <a:cs typeface="FreeSans" pitchFamily="2"/>
              </a:defRPr>
            </a:lvl1pPr>
          </a:lstStyle>
          <a:p>
            <a:pPr lvl="0"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Collider Ring</a:t>
            </a:r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DBFC687C-6D28-4B94-3237-42FE2424C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Sapporo, March 2024 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BEFCA0-ABD9-4F20-DBAB-388FE2499680}"/>
              </a:ext>
            </a:extLst>
          </p:cNvPr>
          <p:cNvSpPr txBox="1"/>
          <p:nvPr/>
        </p:nvSpPr>
        <p:spPr>
          <a:xfrm>
            <a:off x="6231192" y="1216687"/>
            <a:ext cx="163923" cy="220414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5" tIns="40817" rIns="81635" bIns="40817" anchorCtr="0" compatLnSpc="0"/>
          <a:lstStyle/>
          <a:p>
            <a:pPr hangingPunct="0">
              <a:spcBef>
                <a:spcPts val="1080"/>
              </a:spcBef>
              <a:spcAft>
                <a:spcPts val="900"/>
              </a:spcAft>
              <a:defRPr lang="en-US" sz="1000"/>
            </a:pPr>
            <a:endParaRPr lang="en-US" sz="907">
              <a:latin typeface="Fira Sans" pitchFamily="34"/>
              <a:ea typeface="Noto Sans CJK SC" pitchFamily="2"/>
              <a:cs typeface="FreeSans" pitchFamily="2"/>
            </a:endParaRPr>
          </a:p>
        </p:txBody>
      </p:sp>
      <p:pic>
        <p:nvPicPr>
          <p:cNvPr id="14" name="1.png" descr="1.png">
            <a:extLst>
              <a:ext uri="{FF2B5EF4-FFF2-40B4-BE49-F238E27FC236}">
                <a16:creationId xmlns:a16="http://schemas.microsoft.com/office/drawing/2014/main" id="{8AD19683-A958-C794-B768-891A2AB2955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90292" y="3254549"/>
            <a:ext cx="2197960" cy="16484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Figure_55.png" descr="Figure_55.png">
            <a:extLst>
              <a:ext uri="{FF2B5EF4-FFF2-40B4-BE49-F238E27FC236}">
                <a16:creationId xmlns:a16="http://schemas.microsoft.com/office/drawing/2014/main" id="{E31E917E-A200-CE3C-4459-FD7FFAF374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2806" y="3003798"/>
            <a:ext cx="2537492" cy="1903119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7" name="Table 1">
            <a:extLst>
              <a:ext uri="{FF2B5EF4-FFF2-40B4-BE49-F238E27FC236}">
                <a16:creationId xmlns:a16="http://schemas.microsoft.com/office/drawing/2014/main" id="{C8727125-D83A-AB35-3FDD-D839232D30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686079"/>
              </p:ext>
            </p:extLst>
          </p:nvPr>
        </p:nvGraphicFramePr>
        <p:xfrm>
          <a:off x="2453444" y="3413776"/>
          <a:ext cx="1555316" cy="1330016"/>
        </p:xfrm>
        <a:graphic>
          <a:graphicData uri="http://schemas.openxmlformats.org/drawingml/2006/table">
            <a:tbl>
              <a:tblPr firstRow="1"/>
              <a:tblGrid>
                <a:gridCol w="7776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76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9094"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3200" b="0">
                          <a:sym typeface="Graphik Semibold"/>
                        </a:defRPr>
                      </a:pPr>
                      <a:r>
                        <a:rPr sz="1200"/>
                        <a:t>p</a:t>
                      </a:r>
                      <a:r>
                        <a:rPr sz="1200" baseline="-5999"/>
                        <a:t>T </a:t>
                      </a:r>
                      <a:r>
                        <a:rPr sz="1200"/>
                        <a:t>[%]</a:t>
                      </a: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3200" b="0">
                          <a:sym typeface="Graphik Semibold"/>
                        </a:defRPr>
                      </a:pPr>
                      <a:r>
                        <a:rPr sz="1200" dirty="0" err="1"/>
                        <a:t>DA</a:t>
                      </a:r>
                      <a:r>
                        <a:rPr sz="1200" baseline="-5999" dirty="0" err="1"/>
                        <a:t>min</a:t>
                      </a:r>
                      <a:r>
                        <a:rPr sz="1200" baseline="-5999" dirty="0"/>
                        <a:t> </a:t>
                      </a:r>
                      <a:r>
                        <a:rPr sz="1200" dirty="0"/>
                        <a:t>[</a:t>
                      </a:r>
                      <a:r>
                        <a:rPr sz="1200" dirty="0" err="1"/>
                        <a:t>σ</a:t>
                      </a:r>
                      <a:r>
                        <a:rPr sz="1200" dirty="0"/>
                        <a:t>]</a:t>
                      </a:r>
                    </a:p>
                  </a:txBody>
                  <a:tcPr marL="19050" marR="19050" marT="19050" marB="1905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259"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0.07</a:t>
                      </a: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5</a:t>
                      </a:r>
                    </a:p>
                  </a:txBody>
                  <a:tcPr marL="19050" marR="19050" marT="19050" marB="1905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259"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0.08</a:t>
                      </a: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4</a:t>
                      </a:r>
                    </a:p>
                  </a:txBody>
                  <a:tcPr marL="19050" marR="19050" marT="19050" marB="1905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259"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0.09</a:t>
                      </a: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 dirty="0">
                          <a:sym typeface="Graphik"/>
                        </a:rPr>
                        <a:t>3</a:t>
                      </a:r>
                    </a:p>
                  </a:txBody>
                  <a:tcPr marL="19050" marR="19050" marT="19050" marB="1905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259"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0.1</a:t>
                      </a: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 dirty="0">
                          <a:sym typeface="Graphik"/>
                        </a:rPr>
                        <a:t>&lt;1</a:t>
                      </a:r>
                    </a:p>
                  </a:txBody>
                  <a:tcPr marL="19050" marR="19050" marT="19050" marB="1905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8" name="Figure_46.png" descr="Figure_46.png">
            <a:extLst>
              <a:ext uri="{FF2B5EF4-FFF2-40B4-BE49-F238E27FC236}">
                <a16:creationId xmlns:a16="http://schemas.microsoft.com/office/drawing/2014/main" id="{4524A80D-8526-14A3-C6F1-DE453565B3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5936" y="699542"/>
            <a:ext cx="3862584" cy="2207191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6695C75-8623-6EF9-8877-2E8AF2EDFA15}"/>
              </a:ext>
            </a:extLst>
          </p:cNvPr>
          <p:cNvSpPr txBox="1"/>
          <p:nvPr/>
        </p:nvSpPr>
        <p:spPr>
          <a:xfrm>
            <a:off x="6804248" y="3219822"/>
            <a:ext cx="2197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Important progress: V0.6 good dynamic aperture at almost 0.1% off-energy, approaching the target</a:t>
            </a:r>
            <a:endParaRPr lang="en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8D83B3-1489-9488-9AE4-4E033F54BF9A}"/>
              </a:ext>
            </a:extLst>
          </p:cNvPr>
          <p:cNvSpPr txBox="1"/>
          <p:nvPr/>
        </p:nvSpPr>
        <p:spPr>
          <a:xfrm>
            <a:off x="7812360" y="1059582"/>
            <a:ext cx="1297182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K. Skoufaris, Ch. Carli, support from P. Raimondi, K. Oide, R. Tomas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FF676FF-EAAA-410F-9DC7-BA7B7756F279}"/>
              </a:ext>
            </a:extLst>
          </p:cNvPr>
          <p:cNvSpPr txBox="1"/>
          <p:nvPr/>
        </p:nvSpPr>
        <p:spPr>
          <a:xfrm>
            <a:off x="170796" y="1688490"/>
            <a:ext cx="382514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MAP developed 4.5 km ring for  3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with Nb</a:t>
            </a:r>
            <a:r>
              <a:rPr lang="en-US" sz="1400" baseline="-25000" dirty="0">
                <a:latin typeface="Calibri"/>
                <a:cs typeface="Calibri"/>
              </a:rPr>
              <a:t>3</a:t>
            </a:r>
            <a:r>
              <a:rPr lang="en-US" sz="1400" dirty="0">
                <a:latin typeface="Calibri"/>
                <a:cs typeface="Calibri"/>
              </a:rPr>
              <a:t>Sn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magnet specifications in the HL-LHC range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C457CC-9055-00F1-3CC7-077EABD52F1B}"/>
              </a:ext>
            </a:extLst>
          </p:cNvPr>
          <p:cNvSpPr txBox="1"/>
          <p:nvPr/>
        </p:nvSpPr>
        <p:spPr>
          <a:xfrm>
            <a:off x="166480" y="2283718"/>
            <a:ext cx="3825140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Work progressing on </a:t>
            </a:r>
            <a:r>
              <a:rPr lang="en-US" sz="1400" b="1" dirty="0">
                <a:latin typeface="Calibri"/>
                <a:cs typeface="Calibri"/>
              </a:rPr>
              <a:t>10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r>
              <a:rPr lang="en-US" sz="1400" b="1" dirty="0">
                <a:latin typeface="Calibri"/>
                <a:cs typeface="Calibri"/>
              </a:rPr>
              <a:t> collider ring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around 16 T HTS dipoles or lower Nb</a:t>
            </a:r>
            <a:r>
              <a:rPr lang="en-US" sz="1400" baseline="-25000" dirty="0">
                <a:latin typeface="Calibri"/>
                <a:cs typeface="Calibri"/>
              </a:rPr>
              <a:t>3</a:t>
            </a:r>
            <a:r>
              <a:rPr lang="en-US" sz="1400" dirty="0">
                <a:latin typeface="Calibri"/>
                <a:cs typeface="Calibri"/>
              </a:rPr>
              <a:t>Sn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final focus based on HTS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A8E305-763A-F0B8-6A80-45523B7D72E9}"/>
              </a:ext>
            </a:extLst>
          </p:cNvPr>
          <p:cNvSpPr txBox="1"/>
          <p:nvPr/>
        </p:nvSpPr>
        <p:spPr>
          <a:xfrm>
            <a:off x="870642" y="627534"/>
            <a:ext cx="3125294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Challenges: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Very small beta-function (1.5 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arge energy spread (0.1%)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aintain short bunches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AB094D-719B-68F4-79FB-38C3CBC02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1040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FE6863-4BA4-F0E9-8333-D612914002C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vert="horz" lIns="0" tIns="0" rIns="0" bIns="0" anchor="t" anchorCtr="0">
            <a:noAutofit/>
          </a:bodyPr>
          <a:lstStyle>
            <a:lvl1pPr lvl="0" algn="l" rtl="0" hangingPunct="0">
              <a:buNone/>
              <a:tabLst/>
              <a:defRPr lang="fr-FR" sz="3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Fira Sans Medium" pitchFamily="34"/>
                <a:ea typeface="Noto Sans CJK SC" pitchFamily="2"/>
                <a:cs typeface="FreeSans" pitchFamily="2"/>
              </a:defRPr>
            </a:lvl1pPr>
          </a:lstStyle>
          <a:p>
            <a:pPr lvl="0"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Collider Ring Technology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2AD8EF36-B1F5-604C-2938-5AE664E13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Sapporo, March 2024 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BEFCA0-ABD9-4F20-DBAB-388FE2499680}"/>
              </a:ext>
            </a:extLst>
          </p:cNvPr>
          <p:cNvSpPr txBox="1"/>
          <p:nvPr/>
        </p:nvSpPr>
        <p:spPr>
          <a:xfrm>
            <a:off x="6231192" y="1216687"/>
            <a:ext cx="163923" cy="220414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5" tIns="40817" rIns="81635" bIns="40817" anchorCtr="0" compatLnSpc="0"/>
          <a:lstStyle/>
          <a:p>
            <a:pPr hangingPunct="0">
              <a:spcBef>
                <a:spcPts val="1080"/>
              </a:spcBef>
              <a:spcAft>
                <a:spcPts val="900"/>
              </a:spcAft>
              <a:defRPr lang="en-US" sz="1000"/>
            </a:pPr>
            <a:endParaRPr lang="en-US" sz="907">
              <a:latin typeface="Fira Sans" pitchFamily="34"/>
              <a:ea typeface="Noto Sans CJK SC" pitchFamily="2"/>
              <a:cs typeface="FreeSans" pitchFamily="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695C75-8623-6EF9-8877-2E8AF2EDFA15}"/>
              </a:ext>
            </a:extLst>
          </p:cNvPr>
          <p:cNvSpPr txBox="1"/>
          <p:nvPr/>
        </p:nvSpPr>
        <p:spPr>
          <a:xfrm>
            <a:off x="5983575" y="1040998"/>
            <a:ext cx="3117799" cy="738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Initial 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estimate of magnet field limits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11 T for Nb</a:t>
            </a:r>
            <a:r>
              <a:rPr lang="en-CH" sz="1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Sn, more for HTS/hybrid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Need 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stress management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F33743-76CA-E862-F9A4-95435140DDC9}"/>
              </a:ext>
            </a:extLst>
          </p:cNvPr>
          <p:cNvSpPr txBox="1"/>
          <p:nvPr/>
        </p:nvSpPr>
        <p:spPr>
          <a:xfrm>
            <a:off x="245164" y="3813391"/>
            <a:ext cx="4050358" cy="11695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 cooling scenarios 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studied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&lt; 25 MW power for cooling possible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hield with CO</a:t>
            </a:r>
            <a:r>
              <a:rPr lang="en-CH" sz="1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 at 250 K (preferred) or water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Support of shield is important for heat transfer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Discussion on options for magnet cooling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8DECD7-15ED-0A16-3140-1C83C8B2958F}"/>
              </a:ext>
            </a:extLst>
          </p:cNvPr>
          <p:cNvSpPr txBox="1"/>
          <p:nvPr/>
        </p:nvSpPr>
        <p:spPr>
          <a:xfrm>
            <a:off x="107504" y="915566"/>
            <a:ext cx="3152286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Power loss due to muon decay 500 W/m FLUKA simulation of 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shielding: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equire 30-40 mm tungesten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ew W/m in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o problem with radiation dose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FE2792-C628-5468-E547-9D83F11819D5}"/>
              </a:ext>
            </a:extLst>
          </p:cNvPr>
          <p:cNvSpPr txBox="1"/>
          <p:nvPr/>
        </p:nvSpPr>
        <p:spPr>
          <a:xfrm>
            <a:off x="3347864" y="3077547"/>
            <a:ext cx="2376264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K. Skoufaris, Ch. Carli, D. Amorim, A. Lechner, R. Van Weelderen, P. De Sousa, L. Bottura et al.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E508B7-AB75-F766-61BB-D27F5038ECC8}"/>
              </a:ext>
            </a:extLst>
          </p:cNvPr>
          <p:cNvSpPr txBox="1"/>
          <p:nvPr/>
        </p:nvSpPr>
        <p:spPr>
          <a:xfrm>
            <a:off x="3867144" y="4672042"/>
            <a:ext cx="2092937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R. Van Weelderen, P. De Sousa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52CEB8-5A7A-2F52-BAB6-0839B4CA28C0}"/>
              </a:ext>
            </a:extLst>
          </p:cNvPr>
          <p:cNvSpPr txBox="1"/>
          <p:nvPr/>
        </p:nvSpPr>
        <p:spPr>
          <a:xfrm>
            <a:off x="6876256" y="678491"/>
            <a:ext cx="1169921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L. Bottura et al.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7DCB3C6-C5B7-27FB-C5DC-85116D8FD3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67234" y="2163384"/>
            <a:ext cx="1792598" cy="1560494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D1C29A0-BD4C-33E6-5DF0-C6CCDE13B33A}"/>
              </a:ext>
            </a:extLst>
          </p:cNvPr>
          <p:cNvCxnSpPr>
            <a:cxnSpLocks/>
          </p:cNvCxnSpPr>
          <p:nvPr/>
        </p:nvCxnSpPr>
        <p:spPr bwMode="auto">
          <a:xfrm>
            <a:off x="1013217" y="2417232"/>
            <a:ext cx="1038503" cy="3837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56F6743-A993-6E6F-97BC-AB0451ADCE67}"/>
              </a:ext>
            </a:extLst>
          </p:cNvPr>
          <p:cNvSpPr txBox="1"/>
          <p:nvPr/>
        </p:nvSpPr>
        <p:spPr>
          <a:xfrm>
            <a:off x="107504" y="2571750"/>
            <a:ext cx="1038503" cy="65547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100499" tIns="50250" rIns="100499" bIns="50250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A. </a:t>
            </a:r>
            <a:r>
              <a:rPr lang="en-US" sz="1200" dirty="0" err="1">
                <a:latin typeface="Calibri"/>
                <a:cs typeface="Calibri"/>
              </a:rPr>
              <a:t>Lechner</a:t>
            </a:r>
            <a:endParaRPr lang="en-US" sz="1200" dirty="0">
              <a:latin typeface="Calibri"/>
              <a:cs typeface="Calibri"/>
            </a:endParaRPr>
          </a:p>
          <a:p>
            <a:r>
              <a:rPr lang="en-US" sz="1200" dirty="0">
                <a:latin typeface="Calibri"/>
                <a:cs typeface="Calibri"/>
              </a:rPr>
              <a:t>D. </a:t>
            </a:r>
            <a:r>
              <a:rPr lang="en-US" sz="1200" dirty="0" err="1">
                <a:latin typeface="Calibri"/>
                <a:cs typeface="Calibri"/>
              </a:rPr>
              <a:t>Calzolari</a:t>
            </a:r>
            <a:r>
              <a:rPr lang="en-US" sz="1200" dirty="0">
                <a:latin typeface="Calibri"/>
                <a:cs typeface="Calibri"/>
              </a:rPr>
              <a:t> (CERN)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7847358-69E2-133B-0567-6B3F3C016F3E}"/>
              </a:ext>
            </a:extLst>
          </p:cNvPr>
          <p:cNvSpPr/>
          <p:nvPr/>
        </p:nvSpPr>
        <p:spPr bwMode="auto">
          <a:xfrm>
            <a:off x="107504" y="2296065"/>
            <a:ext cx="928396" cy="23970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99" tIns="50250" rIns="100499" bIns="50250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/>
                <a:cs typeface="Calibri"/>
              </a:rPr>
              <a:t>Shielding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CC1D564-CD0D-6AF8-05D2-536F8D1C55B3}"/>
              </a:ext>
            </a:extLst>
          </p:cNvPr>
          <p:cNvSpPr/>
          <p:nvPr/>
        </p:nvSpPr>
        <p:spPr bwMode="auto">
          <a:xfrm>
            <a:off x="107504" y="3255854"/>
            <a:ext cx="723489" cy="25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99" tIns="50250" rIns="100499" bIns="50250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/>
                <a:cs typeface="Calibri"/>
              </a:rPr>
              <a:t>Coil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802AD81-C02A-C5F8-FFF6-CA74CA0A2FDB}"/>
              </a:ext>
            </a:extLst>
          </p:cNvPr>
          <p:cNvCxnSpPr>
            <a:cxnSpLocks/>
          </p:cNvCxnSpPr>
          <p:nvPr/>
        </p:nvCxnSpPr>
        <p:spPr bwMode="auto">
          <a:xfrm flipV="1">
            <a:off x="901026" y="3126095"/>
            <a:ext cx="1038503" cy="252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Chart, sunburst chart&#10;&#10;Description automatically generated">
            <a:extLst>
              <a:ext uri="{FF2B5EF4-FFF2-40B4-BE49-F238E27FC236}">
                <a16:creationId xmlns:a16="http://schemas.microsoft.com/office/drawing/2014/main" id="{43947617-2885-7ED0-A6F1-27A9EEC8723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7"/>
          <a:stretch/>
        </p:blipFill>
        <p:spPr>
          <a:xfrm>
            <a:off x="6588224" y="1878237"/>
            <a:ext cx="2272105" cy="1413593"/>
          </a:xfrm>
          <a:prstGeom prst="rect">
            <a:avLst/>
          </a:prstGeom>
        </p:spPr>
      </p:pic>
      <p:pic>
        <p:nvPicPr>
          <p:cNvPr id="26" name="Picture 25" descr="A picture containing text, screenshot, diagram, font&#10;&#10;Description automatically generated">
            <a:extLst>
              <a:ext uri="{FF2B5EF4-FFF2-40B4-BE49-F238E27FC236}">
                <a16:creationId xmlns:a16="http://schemas.microsoft.com/office/drawing/2014/main" id="{AA648F8A-C2A2-0D1A-9138-1F792D25F6B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069" r="20000"/>
          <a:stretch/>
        </p:blipFill>
        <p:spPr>
          <a:xfrm>
            <a:off x="3265470" y="615281"/>
            <a:ext cx="2548888" cy="2429907"/>
          </a:xfrm>
          <a:prstGeom prst="rect">
            <a:avLst/>
          </a:prstGeom>
        </p:spPr>
      </p:pic>
      <p:pic>
        <p:nvPicPr>
          <p:cNvPr id="27" name="Picture 26" descr="Chart, sunburst chart&#10;&#10;Description automatically generated">
            <a:extLst>
              <a:ext uri="{FF2B5EF4-FFF2-40B4-BE49-F238E27FC236}">
                <a16:creationId xmlns:a16="http://schemas.microsoft.com/office/drawing/2014/main" id="{6C77D880-5F1B-267F-F7A0-F26E7DADCE7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5309" r="44509"/>
          <a:stretch/>
        </p:blipFill>
        <p:spPr>
          <a:xfrm>
            <a:off x="6767392" y="3387520"/>
            <a:ext cx="2310436" cy="156049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AED02B-4F11-9555-E39E-0DE677843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1815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D. Schulte      Muon Collider, Sapporo, March 2024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6" y="-20538"/>
            <a:ext cx="7321624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CDR Phase, R&amp;D and Demonstrator Facility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3322" y="826715"/>
            <a:ext cx="449804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Broad R&amp;D </a:t>
            </a:r>
            <a:r>
              <a:rPr lang="en-US" sz="1400" b="1" dirty="0" err="1">
                <a:latin typeface="Calibri"/>
                <a:cs typeface="Calibri"/>
              </a:rPr>
              <a:t>programme</a:t>
            </a:r>
            <a:r>
              <a:rPr lang="en-US" sz="1400" b="1" dirty="0">
                <a:latin typeface="Calibri"/>
                <a:cs typeface="Calibri"/>
              </a:rPr>
              <a:t> </a:t>
            </a:r>
            <a:r>
              <a:rPr lang="en-US" sz="1400" dirty="0">
                <a:latin typeface="Calibri"/>
                <a:cs typeface="Calibri"/>
              </a:rPr>
              <a:t>can be distributed world-wide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/>
                <a:cs typeface="Calibri"/>
              </a:rPr>
              <a:t>Models</a:t>
            </a:r>
            <a:r>
              <a:rPr lang="en-US" sz="1400" dirty="0">
                <a:latin typeface="Calibri"/>
                <a:cs typeface="Calibri"/>
              </a:rPr>
              <a:t> and </a:t>
            </a:r>
            <a:r>
              <a:rPr lang="en-US" sz="1400" b="1" dirty="0">
                <a:latin typeface="Calibri"/>
                <a:cs typeface="Calibri"/>
              </a:rPr>
              <a:t>prototypes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Magnets, Target, RF systems, Absorbers,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/>
                <a:cs typeface="Calibri"/>
              </a:rPr>
              <a:t>CDR</a:t>
            </a:r>
            <a:r>
              <a:rPr lang="en-US" sz="1400" dirty="0">
                <a:latin typeface="Calibri"/>
                <a:cs typeface="Calibri"/>
              </a:rPr>
              <a:t>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/>
                <a:cs typeface="Calibri"/>
              </a:rPr>
              <a:t>Integrated tests</a:t>
            </a:r>
            <a:r>
              <a:rPr lang="en-US" sz="1400" dirty="0">
                <a:latin typeface="Calibri"/>
                <a:cs typeface="Calibri"/>
              </a:rPr>
              <a:t>, also with beam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ABF533A-59DF-283A-CE08-B21494D00DFD}"/>
              </a:ext>
            </a:extLst>
          </p:cNvPr>
          <p:cNvSpPr txBox="1"/>
          <p:nvPr/>
        </p:nvSpPr>
        <p:spPr>
          <a:xfrm>
            <a:off x="171386" y="2211710"/>
            <a:ext cx="301630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Cooling demonstrator </a:t>
            </a:r>
            <a:r>
              <a:rPr lang="en-US" sz="1400" dirty="0">
                <a:latin typeface="Calibri"/>
                <a:cs typeface="Calibri"/>
              </a:rPr>
              <a:t>is a key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look for an existing proton beam with significant power</a:t>
            </a:r>
          </a:p>
          <a:p>
            <a:r>
              <a:rPr lang="en-US" sz="1400" dirty="0">
                <a:latin typeface="Calibri"/>
                <a:cs typeface="Calibri"/>
              </a:rPr>
              <a:t>Different sites are being considered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CERN, FNAL, ESS …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latin typeface="Calibri"/>
                <a:cs typeface="Calibri"/>
              </a:rPr>
              <a:t>Discussed at ACE at FNAL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latin typeface="Calibri"/>
                <a:cs typeface="Calibri"/>
              </a:rPr>
              <a:t>Site at CERN possible</a:t>
            </a:r>
            <a:endParaRPr lang="en-US" sz="14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J-PARC also interesting as option</a:t>
            </a:r>
          </a:p>
          <a:p>
            <a:r>
              <a:rPr lang="en-US" sz="1400" dirty="0">
                <a:latin typeface="Calibri"/>
                <a:cs typeface="Calibri"/>
              </a:rPr>
              <a:t>Could be used to house physics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/>
                <a:cs typeface="Calibri"/>
              </a:rPr>
              <a:t>Synergies workshop </a:t>
            </a:r>
            <a:r>
              <a:rPr lang="en-US" sz="1400" dirty="0">
                <a:latin typeface="Calibri"/>
                <a:cs typeface="Calibri"/>
              </a:rPr>
              <a:t>to explore good options</a:t>
            </a:r>
          </a:p>
        </p:txBody>
      </p:sp>
      <p:pic>
        <p:nvPicPr>
          <p:cNvPr id="28" name="Picture 27" descr="p0.pdf">
            <a:extLst>
              <a:ext uri="{FF2B5EF4-FFF2-40B4-BE49-F238E27FC236}">
                <a16:creationId xmlns:a16="http://schemas.microsoft.com/office/drawing/2014/main" id="{EAFA21A0-44F8-CA62-3D7D-4136962AD6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67" t="8738" r="4729" b="3773"/>
          <a:stretch/>
        </p:blipFill>
        <p:spPr>
          <a:xfrm>
            <a:off x="4283968" y="499026"/>
            <a:ext cx="3116204" cy="2137850"/>
          </a:xfrm>
          <a:prstGeom prst="rect">
            <a:avLst/>
          </a:prstGeom>
        </p:spPr>
      </p:pic>
      <p:sp>
        <p:nvSpPr>
          <p:cNvPr id="30" name="Frame 29">
            <a:extLst>
              <a:ext uri="{FF2B5EF4-FFF2-40B4-BE49-F238E27FC236}">
                <a16:creationId xmlns:a16="http://schemas.microsoft.com/office/drawing/2014/main" id="{71919F90-1F1D-1177-C5F6-72B7332FDA16}"/>
              </a:ext>
            </a:extLst>
          </p:cNvPr>
          <p:cNvSpPr/>
          <p:nvPr/>
        </p:nvSpPr>
        <p:spPr>
          <a:xfrm>
            <a:off x="4860032" y="499026"/>
            <a:ext cx="1080121" cy="1963907"/>
          </a:xfrm>
          <a:prstGeom prst="frame">
            <a:avLst>
              <a:gd name="adj1" fmla="val 212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6521B364-EA15-7420-C7AB-C2B3C044D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3131975"/>
            <a:ext cx="2635534" cy="15280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FB7FB4-269C-9A98-2858-9D6C4985A8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4043" y="2808694"/>
            <a:ext cx="3107182" cy="18253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E6B1A90-66F6-7135-C6C7-6CFC28F1673B}"/>
              </a:ext>
            </a:extLst>
          </p:cNvPr>
          <p:cNvSpPr txBox="1"/>
          <p:nvPr/>
        </p:nvSpPr>
        <p:spPr>
          <a:xfrm>
            <a:off x="7740352" y="2801138"/>
            <a:ext cx="1310431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M.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Calviani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, R.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Losito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, J. Osborn et al.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39D42A-D876-8300-D011-244B09322A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14396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Muon Collider, Sapporo, March 2024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Test Facility Dimensions</a:t>
            </a:r>
          </a:p>
        </p:txBody>
      </p:sp>
      <p:grpSp>
        <p:nvGrpSpPr>
          <p:cNvPr id="5" name="Group 4"/>
          <p:cNvGrpSpPr/>
          <p:nvPr/>
        </p:nvGrpSpPr>
        <p:grpSpPr>
          <a:xfrm flipH="1">
            <a:off x="323528" y="627534"/>
            <a:ext cx="7704849" cy="2160235"/>
            <a:chOff x="6690667" y="1538101"/>
            <a:chExt cx="4528060" cy="995285"/>
          </a:xfrm>
        </p:grpSpPr>
        <p:sp>
          <p:nvSpPr>
            <p:cNvPr id="6" name="Rectangle 5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358099" y="1538101"/>
              <a:ext cx="1860628" cy="340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Target</a:t>
              </a:r>
            </a:p>
            <a:p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+ horn (1</a:t>
              </a:r>
              <a:r>
                <a:rPr lang="en-GB" sz="1400" baseline="300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st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 phase) /</a:t>
              </a:r>
            </a:p>
            <a:p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+ superconducting solenoid (2</a:t>
              </a:r>
              <a:r>
                <a:rPr lang="en-GB" sz="1400" baseline="300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nd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 phase)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933538" y="2391584"/>
              <a:ext cx="1663904" cy="1418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Momentum selection 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chicane, 10 m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44853" y="1571278"/>
              <a:ext cx="1311868" cy="241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Collimation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 and </a:t>
              </a:r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upstream diagnostics 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area, 10 m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663987" y="2391584"/>
              <a:ext cx="1109430" cy="1418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Cooling area, 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50 m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90667" y="1571278"/>
              <a:ext cx="1047166" cy="241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Downstream diagnostics 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area, 5 m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>
              <a:off x="7241269" y="1852919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9264352" y="18698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 bwMode="auto">
            <a:xfrm flipH="1" flipV="1">
              <a:off x="8228821" y="2258879"/>
              <a:ext cx="0" cy="109728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 bwMode="auto">
            <a:xfrm flipH="1">
              <a:off x="10153816" y="1880010"/>
              <a:ext cx="0" cy="18491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 bwMode="auto">
            <a:xfrm flipH="1" flipV="1">
              <a:off x="9768408" y="2266335"/>
              <a:ext cx="0" cy="102272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 bwMode="auto">
            <a:xfrm flipH="1">
              <a:off x="10363792" y="2170410"/>
              <a:ext cx="539865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8077200" y="3272085"/>
            <a:ext cx="992842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C. Rogers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0200" y="3162330"/>
            <a:ext cx="37097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Look for an existing proton beam with significant power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>
                <a:latin typeface="Calibri"/>
                <a:cs typeface="Calibri"/>
              </a:rPr>
              <a:t>Different sites are being considered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CERN, FNAL, ESS are being discussed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J-PARC also interesting as option</a:t>
            </a:r>
          </a:p>
        </p:txBody>
      </p:sp>
      <p:pic>
        <p:nvPicPr>
          <p:cNvPr id="24" name="Picture 23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828533"/>
            <a:ext cx="5510449" cy="183144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7F8EE3-E12E-7D84-BB9C-B9E38FCBCC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0847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err="1">
                <a:latin typeface="Calibri"/>
                <a:cs typeface="Calibri"/>
              </a:rPr>
              <a:t>Muon</a:t>
            </a:r>
            <a:r>
              <a:rPr lang="en-GB" sz="3200" b="0" dirty="0">
                <a:latin typeface="Calibri"/>
                <a:cs typeface="Calibri"/>
              </a:rPr>
              <a:t> Collider Overview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Picture 6" descr="p4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35496" y="1247309"/>
            <a:ext cx="9071992" cy="194421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12091" y="3408761"/>
            <a:ext cx="2195735" cy="5132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/>
              <a:t>Short, intense proton bunch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355567" y="3425446"/>
            <a:ext cx="2152537" cy="513244"/>
          </a:xfrm>
          <a:prstGeom prst="rect">
            <a:avLst/>
          </a:prstGeom>
          <a:solidFill>
            <a:srgbClr val="F1FF84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 err="1"/>
              <a:t>Ionisation</a:t>
            </a:r>
            <a:r>
              <a:rPr lang="en-US" sz="1400" dirty="0"/>
              <a:t> cooling of </a:t>
            </a:r>
            <a:r>
              <a:rPr lang="en-US" sz="1400" dirty="0" err="1"/>
              <a:t>muon</a:t>
            </a:r>
            <a:r>
              <a:rPr lang="en-US" sz="1400" dirty="0"/>
              <a:t> in matter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80112" y="3425446"/>
            <a:ext cx="2160240" cy="513244"/>
          </a:xfrm>
          <a:prstGeom prst="rect">
            <a:avLst/>
          </a:prstGeom>
          <a:solidFill>
            <a:srgbClr val="FFAEB3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/>
              <a:t>Acceleration to collision energy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806291" y="3482084"/>
            <a:ext cx="1236033" cy="297800"/>
          </a:xfrm>
          <a:prstGeom prst="rect">
            <a:avLst/>
          </a:prstGeom>
          <a:solidFill>
            <a:srgbClr val="CCFFCC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/>
              <a:t>Collision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339753" y="555526"/>
            <a:ext cx="4392487" cy="628945"/>
          </a:xfrm>
          <a:prstGeom prst="rect">
            <a:avLst/>
          </a:prstGeom>
          <a:solidFill>
            <a:srgbClr val="FFDB32"/>
          </a:solidFill>
        </p:spPr>
        <p:txBody>
          <a:bodyPr wrap="square" lIns="74223" tIns="37111" rIns="74223" bIns="37111" rtlCol="0">
            <a:spAutoFit/>
          </a:bodyPr>
          <a:lstStyle/>
          <a:p>
            <a:r>
              <a:rPr lang="en-US" dirty="0"/>
              <a:t>Would be easy if the </a:t>
            </a:r>
            <a:r>
              <a:rPr lang="en-US" dirty="0" err="1"/>
              <a:t>muons</a:t>
            </a:r>
            <a:r>
              <a:rPr lang="en-US" dirty="0"/>
              <a:t> did not decay</a:t>
            </a:r>
          </a:p>
          <a:p>
            <a:r>
              <a:rPr lang="en-US" dirty="0"/>
              <a:t>Lifetime is </a:t>
            </a:r>
            <a:r>
              <a:rPr lang="en-US" dirty="0" err="1"/>
              <a:t>τ</a:t>
            </a:r>
            <a:r>
              <a:rPr lang="en-US" dirty="0"/>
              <a:t> = </a:t>
            </a:r>
            <a:r>
              <a:rPr lang="en-US" dirty="0" err="1"/>
              <a:t>γ</a:t>
            </a:r>
            <a:r>
              <a:rPr lang="en-US" dirty="0"/>
              <a:t> x 2.2 </a:t>
            </a:r>
            <a:r>
              <a:rPr lang="en-US" dirty="0" err="1"/>
              <a:t>μs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581428" y="4010698"/>
            <a:ext cx="2498347" cy="7212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74237" tIns="37118" rIns="74237" bIns="37118" rtlCol="0">
            <a:spAutoFit/>
          </a:bodyPr>
          <a:lstStyle/>
          <a:p>
            <a:r>
              <a:rPr lang="en-US" sz="1400" dirty="0"/>
              <a:t>Protons produce </a:t>
            </a:r>
            <a:r>
              <a:rPr lang="en-US" sz="1400" dirty="0" err="1"/>
              <a:t>pions</a:t>
            </a:r>
            <a:r>
              <a:rPr lang="en-US" sz="1400" dirty="0"/>
              <a:t> which decay into </a:t>
            </a:r>
            <a:r>
              <a:rPr lang="en-US" sz="1400" dirty="0" err="1"/>
              <a:t>muons</a:t>
            </a:r>
            <a:endParaRPr lang="en-US" sz="1400" dirty="0"/>
          </a:p>
          <a:p>
            <a:r>
              <a:rPr lang="en-US" sz="1400" dirty="0" err="1"/>
              <a:t>muons</a:t>
            </a:r>
            <a:r>
              <a:rPr lang="en-US" sz="1400" dirty="0"/>
              <a:t> are captured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9BE3C5-D768-0B53-25B8-F671662828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12697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Box 1"/>
          <p:cNvSpPr/>
          <p:nvPr/>
        </p:nvSpPr>
        <p:spPr>
          <a:xfrm>
            <a:off x="251520" y="915592"/>
            <a:ext cx="5031752" cy="33065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Reviewing timeline (still evolving)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Uncertainties from p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hysics case (e.g. HL-LHC), society development, budget profile etc.</a:t>
            </a:r>
          </a:p>
          <a:p>
            <a:pPr>
              <a:lnSpc>
                <a:spcPct val="100000"/>
              </a:lnSpc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Can concept be mature for decision before 2040 and start operation before 2050?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Identifying shortest possible “technically limited” timeline</a:t>
            </a:r>
          </a:p>
          <a:p>
            <a:pPr>
              <a:lnSpc>
                <a:spcPct val="100000"/>
              </a:lnSpc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Identified main technologies that might limit the timeline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Muon cooling technologies and integration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Magnet technology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Detector technologies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Expect that other technologies can be accelerated with enough funding</a:t>
            </a:r>
          </a:p>
        </p:txBody>
      </p:sp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74160" tIns="37080" rIns="74160" bIns="37080" anchor="t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200" b="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Implementation Considerations</a:t>
            </a:r>
            <a:endParaRPr lang="en-US" sz="32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5FCBD-2A02-A667-A8C5-E3FAFB16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Sapporo, March 2024 </a:t>
            </a:r>
            <a:endParaRPr lang="en-US" dirty="0"/>
          </a:p>
        </p:txBody>
      </p:sp>
      <p:pic>
        <p:nvPicPr>
          <p:cNvPr id="7" name="Picture 6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9E0C430E-E6D8-2ABE-01FA-DAA488A65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7" y="36001"/>
            <a:ext cx="792088" cy="909994"/>
          </a:xfrm>
          <a:prstGeom prst="rect">
            <a:avLst/>
          </a:prstGeom>
        </p:spPr>
      </p:pic>
      <p:pic>
        <p:nvPicPr>
          <p:cNvPr id="8" name="Picture 7" descr="p0.pdf">
            <a:extLst>
              <a:ext uri="{FF2B5EF4-FFF2-40B4-BE49-F238E27FC236}">
                <a16:creationId xmlns:a16="http://schemas.microsoft.com/office/drawing/2014/main" id="{AC10D010-E30F-E725-4FF5-1E9BC8AF63E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67" t="8738" r="4729" b="3773"/>
          <a:stretch/>
        </p:blipFill>
        <p:spPr>
          <a:xfrm>
            <a:off x="5283272" y="987574"/>
            <a:ext cx="3609208" cy="24760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68EDF66-7B0A-4A35-D915-2B498A6130B4}"/>
              </a:ext>
            </a:extLst>
          </p:cNvPr>
          <p:cNvSpPr txBox="1"/>
          <p:nvPr/>
        </p:nvSpPr>
        <p:spPr>
          <a:xfrm rot="1468634">
            <a:off x="5652120" y="1995686"/>
            <a:ext cx="2640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To be reviewed by 2026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0BC556-3AD8-0622-BB6A-D87ADB033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7616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74160" tIns="37080" rIns="74160" bIns="37080" anchor="t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200" b="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Roadmap</a:t>
            </a:r>
            <a:endParaRPr lang="en-US" sz="32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5FCBD-2A02-A667-A8C5-E3FAFB16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Sapporo, March 2024 </a:t>
            </a:r>
            <a:endParaRPr lang="en-US" dirty="0"/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655F0C1E-81AF-6B4F-D317-20E88A82F1A6}"/>
              </a:ext>
            </a:extLst>
          </p:cNvPr>
          <p:cNvSpPr/>
          <p:nvPr/>
        </p:nvSpPr>
        <p:spPr>
          <a:xfrm>
            <a:off x="140253" y="915566"/>
            <a:ext cx="7896728" cy="376820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Current findings: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Expect detector and muon production and cooling can meet the required timeline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Magnets are main limitation:</a:t>
            </a:r>
          </a:p>
          <a:p>
            <a:pPr>
              <a:lnSpc>
                <a:spcPct val="100000"/>
              </a:lnSpc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Consensus of magnet experts (review panel):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Anticipated </a:t>
            </a:r>
            <a:r>
              <a:rPr lang="en-US" sz="16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mature technology in O(15 years):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HTS solenoids </a:t>
            </a: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in muon production target, 6D cooling and final cooling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HTS tape can be applied more easily in solenoids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Strong synergy with society, e.g. fusion reactors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Nb</a:t>
            </a:r>
            <a:r>
              <a:rPr lang="en-US" sz="1600" b="1" spc="-1" baseline="-25000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3</a:t>
            </a:r>
            <a:r>
              <a:rPr lang="en-US" sz="16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Sn 11 T magnets </a:t>
            </a: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for collider ring (or HTS if available): 150mm aperture, 4K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This corresponds to 3 </a:t>
            </a:r>
            <a:r>
              <a:rPr lang="en-US" sz="1600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TeV</a:t>
            </a: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design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Still under discussion: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Timescale for HTS/hybrid collider ring magnets</a:t>
            </a:r>
          </a:p>
        </p:txBody>
      </p:sp>
      <p:pic>
        <p:nvPicPr>
          <p:cNvPr id="7" name="Picture 6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9E0C430E-E6D8-2ABE-01FA-DAA488A65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7" y="36001"/>
            <a:ext cx="792088" cy="909994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982AF56-C395-AEF5-65CB-FBEAB7583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6268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74160" tIns="37080" rIns="74160" bIns="37080" anchor="t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200" b="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Staging Approaches</a:t>
            </a:r>
            <a:endParaRPr lang="en-US" sz="32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5FCBD-2A02-A667-A8C5-E3FAFB16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Sapporo, March 2024 </a:t>
            </a:r>
            <a:endParaRPr lang="en-US" dirty="0"/>
          </a:p>
        </p:txBody>
      </p:sp>
      <p:pic>
        <p:nvPicPr>
          <p:cNvPr id="7" name="Picture 6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9E0C430E-E6D8-2ABE-01FA-DAA488A65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7" y="36001"/>
            <a:ext cx="792088" cy="9099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E42D949-B901-E469-ACBA-08BFF54E5F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915566"/>
            <a:ext cx="5400600" cy="3600400"/>
          </a:xfrm>
          <a:prstGeom prst="rect">
            <a:avLst/>
          </a:prstGeom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65E241F0-5453-590D-8466-A5193971E9F7}"/>
              </a:ext>
            </a:extLst>
          </p:cNvPr>
          <p:cNvSpPr/>
          <p:nvPr/>
        </p:nvSpPr>
        <p:spPr>
          <a:xfrm>
            <a:off x="179512" y="843558"/>
            <a:ext cx="4896544" cy="395286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Assumptions: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In O(15 years):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HTS technology available for solenoids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Nb</a:t>
            </a:r>
            <a:r>
              <a:rPr lang="en-US" sz="1200" spc="-1" baseline="-25000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3</a:t>
            </a: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Sn available for collider ring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In O(25 years):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HTS available for collider ring</a:t>
            </a:r>
          </a:p>
          <a:p>
            <a:pPr>
              <a:lnSpc>
                <a:spcPct val="100000"/>
              </a:lnSpc>
            </a:pPr>
            <a:endParaRPr lang="en-US" sz="12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Scenario 1: Energy staging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Start at lower energy (e.g. 3 </a:t>
            </a:r>
            <a:r>
              <a:rPr lang="en-US" sz="1200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TeV</a:t>
            </a: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Build additional accelerator and collider ring later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Requires less budget for first stage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3 </a:t>
            </a:r>
            <a:r>
              <a:rPr lang="en-US" sz="1200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TeV</a:t>
            </a: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design takes lower performance into account</a:t>
            </a:r>
          </a:p>
          <a:p>
            <a:pPr>
              <a:lnSpc>
                <a:spcPct val="100000"/>
              </a:lnSpc>
            </a:pPr>
            <a:endParaRPr lang="en-US" sz="12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Scenario 2: Luminosity staging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Start at with full energy, but less performant collider ring magnets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Main sources of luminosity loss are collider arcs and interaction region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Can recover interaction region later (as in HL-LHC)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But need full budget right away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Some luminosity loss remains (O(1.5))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More power for the collider ring required (lower magnet temperature)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913A44-02A1-8771-CAB4-A3538C3E7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5004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000FB-9513-096D-4338-D0461DF12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Collider Site Studies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A813F0-3D8B-2188-AB30-E6FCC00E9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Sapporo, March 2024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F95B16-D149-5743-721D-5C76E906E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CF3D13F9-715A-D0B7-3899-BEAFDD6571FA}"/>
              </a:ext>
            </a:extLst>
          </p:cNvPr>
          <p:cNvSpPr/>
          <p:nvPr/>
        </p:nvSpPr>
        <p:spPr>
          <a:xfrm>
            <a:off x="827585" y="486320"/>
            <a:ext cx="4910315" cy="24447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Candidate sites </a:t>
            </a: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CERN, FNAL, 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potentially others</a:t>
            </a: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(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ESS, JPARC, … )</a:t>
            </a:r>
          </a:p>
          <a:p>
            <a:endParaRPr lang="en-US" sz="1400" b="1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Study is mostly site independent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Main benefit is existing 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Want to avoid time consuming detailed studies and keep collaborative spirit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Will do more later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Some considerations are important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Neutrino flux mitigation at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Accelerator ring fitting on FNAL site</a:t>
            </a:r>
          </a:p>
        </p:txBody>
      </p:sp>
      <p:pic>
        <p:nvPicPr>
          <p:cNvPr id="6" name="Picture 5" descr="Graphical user interface, diagram, application&#10;&#10;Description automatically generated">
            <a:extLst>
              <a:ext uri="{FF2B5EF4-FFF2-40B4-BE49-F238E27FC236}">
                <a16:creationId xmlns:a16="http://schemas.microsoft.com/office/drawing/2014/main" id="{437F63ED-CB2C-E82D-59B7-D2E85DB285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725" y="3219822"/>
            <a:ext cx="4675501" cy="1580632"/>
          </a:xfrm>
          <a:prstGeom prst="rect">
            <a:avLst/>
          </a:prstGeom>
        </p:spPr>
      </p:pic>
      <p:sp>
        <p:nvSpPr>
          <p:cNvPr id="7" name="TextBox 1">
            <a:extLst>
              <a:ext uri="{FF2B5EF4-FFF2-40B4-BE49-F238E27FC236}">
                <a16:creationId xmlns:a16="http://schemas.microsoft.com/office/drawing/2014/main" id="{D092B706-430A-98B3-AC48-0B6092BB3415}"/>
              </a:ext>
            </a:extLst>
          </p:cNvPr>
          <p:cNvSpPr/>
          <p:nvPr/>
        </p:nvSpPr>
        <p:spPr>
          <a:xfrm>
            <a:off x="4932040" y="3651870"/>
            <a:ext cx="3688040" cy="11521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Potential site next to CERN identified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Mitigates neutrino flux</a:t>
            </a:r>
            <a:endParaRPr lang="en-US" sz="1400" b="1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Points toward </a:t>
            </a:r>
            <a:r>
              <a:rPr lang="en-US" sz="1400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mediterranean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and uninhabited area in Jura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FF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Detailed studies required 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(280 m deep)</a:t>
            </a:r>
          </a:p>
        </p:txBody>
      </p:sp>
      <p:pic>
        <p:nvPicPr>
          <p:cNvPr id="8" name="Picture 7" descr="A map of a city&#10;&#10;Description automatically generated">
            <a:extLst>
              <a:ext uri="{FF2B5EF4-FFF2-40B4-BE49-F238E27FC236}">
                <a16:creationId xmlns:a16="http://schemas.microsoft.com/office/drawing/2014/main" id="{01B579D9-ADDE-7F02-D4C0-11AD9A0124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729916"/>
            <a:ext cx="2794539" cy="277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949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Conclusion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67544" y="882713"/>
            <a:ext cx="8431912" cy="3777269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Muon collider unique opportunity for high-energy, high-luminosity lepton collider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endParaRPr lang="en-US" sz="1400" dirty="0">
              <a:latin typeface="Calibri"/>
              <a:cs typeface="Calibri"/>
            </a:endParaRP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Currently working toward 10+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, potential 3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intermediate stage explored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Design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Technology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R&amp;D </a:t>
            </a:r>
            <a:r>
              <a:rPr lang="en-US" sz="1400" dirty="0" err="1">
                <a:latin typeface="Calibri"/>
                <a:cs typeface="Calibri"/>
              </a:rPr>
              <a:t>programme</a:t>
            </a:r>
            <a:r>
              <a:rPr lang="en-US" sz="1400" dirty="0">
                <a:latin typeface="Calibri"/>
                <a:cs typeface="Calibri"/>
              </a:rPr>
              <a:t> preparation including demonstrator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endParaRPr lang="en-US" sz="1400" dirty="0">
              <a:latin typeface="Calibri"/>
              <a:cs typeface="Calibri"/>
            </a:endParaRP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Collaboration exists, promises to increase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More request to EC and other funding agencies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400" dirty="0">
                <a:solidFill>
                  <a:srgbClr val="FF0000"/>
                </a:solidFill>
                <a:latin typeface="Calibri"/>
                <a:cs typeface="Calibri"/>
              </a:rPr>
              <a:t>The US partners will join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400" dirty="0">
                <a:solidFill>
                  <a:srgbClr val="FF0000"/>
                </a:solidFill>
                <a:latin typeface="Calibri"/>
                <a:cs typeface="Calibri"/>
              </a:rPr>
              <a:t>Hope to also grow in Asia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Feel that there is </a:t>
            </a:r>
            <a:r>
              <a:rPr lang="en-US" sz="1400" b="1" dirty="0">
                <a:latin typeface="Calibri"/>
                <a:cs typeface="Calibri"/>
              </a:rPr>
              <a:t>important synergy with other facilities and technologies</a:t>
            </a:r>
          </a:p>
          <a:p>
            <a:pPr marL="0" indent="0">
              <a:buClr>
                <a:schemeClr val="tx1"/>
              </a:buClr>
              <a:buNone/>
            </a:pPr>
            <a:endParaRPr lang="en-US" sz="1400" b="1" dirty="0">
              <a:latin typeface="Calibri"/>
              <a:cs typeface="Calibri"/>
              <a:hlinkClick r:id="rId2"/>
            </a:endParaRPr>
          </a:p>
          <a:p>
            <a:pPr marL="0" indent="0">
              <a:buClr>
                <a:schemeClr val="tx1"/>
              </a:buClr>
              <a:buNone/>
            </a:pPr>
            <a:endParaRPr lang="en-US" sz="1400" b="1" dirty="0">
              <a:latin typeface="Calibri"/>
              <a:cs typeface="Calibri"/>
              <a:hlinkClick r:id="rId2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sz="1400" dirty="0">
                <a:latin typeface="Calibri"/>
                <a:cs typeface="Calibri"/>
                <a:hlinkClick r:id="rId2"/>
              </a:rPr>
              <a:t>http://muoncollider.web.cern.ch</a:t>
            </a:r>
            <a:r>
              <a:rPr lang="en-US" sz="1400" dirty="0">
                <a:latin typeface="Calibri"/>
                <a:cs typeface="Calibri"/>
              </a:rPr>
              <a:t>           </a:t>
            </a:r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To join contact </a:t>
            </a:r>
            <a:r>
              <a:rPr lang="en-US" sz="1400" dirty="0" err="1">
                <a:solidFill>
                  <a:srgbClr val="0000FF"/>
                </a:solidFill>
                <a:latin typeface="Calibri"/>
                <a:cs typeface="Calibri"/>
              </a:rPr>
              <a:t>muon.collider.secretariat@cern.ch</a:t>
            </a:r>
            <a:endParaRPr lang="en-US" sz="1400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290E05-A820-C561-02C4-7861DA4CB6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8115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D. Schulte      Muon Collider, Sapporo, March 2024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Reserve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1F13E4-08D4-1E7F-998D-46ED310F3C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94482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3801"/>
            <a:ext cx="8229600" cy="445311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Alternatives: The LEMMA Scheme</a:t>
            </a:r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 rotWithShape="1">
          <a:blip r:embed="rId2"/>
          <a:srcRect l="34166" t="50107"/>
          <a:stretch/>
        </p:blipFill>
        <p:spPr>
          <a:xfrm>
            <a:off x="402332" y="843503"/>
            <a:ext cx="5825852" cy="1874657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57200" y="4922048"/>
            <a:ext cx="5554960" cy="221452"/>
          </a:xfrm>
        </p:spPr>
        <p:txBody>
          <a:bodyPr/>
          <a:lstStyle/>
          <a:p>
            <a:r>
              <a:rPr lang="en-US" sz="1200">
                <a:latin typeface="Calibri"/>
                <a:cs typeface="Calibri"/>
              </a:rPr>
              <a:t>D. Schulte      Muon Collider, Sapporo, March 2024 </a:t>
            </a:r>
            <a:endParaRPr lang="en-US" sz="1200" dirty="0">
              <a:latin typeface="Calibri"/>
              <a:cs typeface="Calibri"/>
            </a:endParaRPr>
          </a:p>
        </p:txBody>
      </p:sp>
      <p:cxnSp>
        <p:nvCxnSpPr>
          <p:cNvPr id="9" name="Straight Arrow Connector 8"/>
          <p:cNvCxnSpPr>
            <a:stCxn id="16" idx="0"/>
          </p:cNvCxnSpPr>
          <p:nvPr/>
        </p:nvCxnSpPr>
        <p:spPr>
          <a:xfrm flipH="1" flipV="1">
            <a:off x="2339752" y="1998081"/>
            <a:ext cx="403582" cy="7991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p4.tiff"/>
          <p:cNvPicPr>
            <a:picLocks noChangeAspect="1"/>
          </p:cNvPicPr>
          <p:nvPr/>
        </p:nvPicPr>
        <p:blipFill rotWithShape="1">
          <a:blip r:embed="rId2"/>
          <a:srcRect l="48352" t="50107" r="38637"/>
          <a:stretch/>
        </p:blipFill>
        <p:spPr>
          <a:xfrm>
            <a:off x="6876256" y="1650491"/>
            <a:ext cx="1810545" cy="31473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50077" y="555526"/>
            <a:ext cx="3593604" cy="290427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LEMMA scheme (INFN) P. Raimondi et al.</a:t>
            </a:r>
          </a:p>
        </p:txBody>
      </p:sp>
      <p:pic>
        <p:nvPicPr>
          <p:cNvPr id="14" name="Picture 13" descr="p0.tiff"/>
          <p:cNvPicPr>
            <a:picLocks noChangeAspect="1"/>
          </p:cNvPicPr>
          <p:nvPr/>
        </p:nvPicPr>
        <p:blipFill rotWithShape="1">
          <a:blip r:embed="rId3"/>
          <a:srcRect b="49496"/>
          <a:stretch/>
        </p:blipFill>
        <p:spPr>
          <a:xfrm>
            <a:off x="1476473" y="3363838"/>
            <a:ext cx="2159423" cy="313724"/>
          </a:xfrm>
          <a:prstGeom prst="rect">
            <a:avLst/>
          </a:prstGeom>
        </p:spPr>
      </p:pic>
      <p:pic>
        <p:nvPicPr>
          <p:cNvPr id="15" name="Picture 14" descr="p0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5699" y="3069075"/>
            <a:ext cx="1663165" cy="1508930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914667" y="2797272"/>
            <a:ext cx="3657333" cy="481448"/>
          </a:xfrm>
          <a:prstGeom prst="rect">
            <a:avLst/>
          </a:prstGeom>
        </p:spPr>
        <p:txBody>
          <a:bodyPr vert="horz" lIns="81597" tIns="40800" rIns="81597" bIns="40800" rtlCol="0">
            <a:noAutofit/>
          </a:bodyPr>
          <a:lstStyle>
            <a:lvl1pPr marL="376795" indent="-376795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6390" indent="-313996" algn="l" defTabSz="50239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985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8381" indent="-251196" algn="l" defTabSz="50239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0774" indent="-251196" algn="l" defTabSz="50239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3167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5564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7957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0351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Arial"/>
              <a:buNone/>
            </a:pPr>
            <a:r>
              <a:rPr lang="en-US" sz="1600" dirty="0">
                <a:latin typeface="Calibri"/>
                <a:cs typeface="Calibri"/>
              </a:rPr>
              <a:t>45 </a:t>
            </a:r>
            <a:r>
              <a:rPr lang="en-US" sz="1600" dirty="0" err="1">
                <a:latin typeface="Calibri"/>
                <a:cs typeface="Calibri"/>
              </a:rPr>
              <a:t>GeV</a:t>
            </a:r>
            <a:r>
              <a:rPr lang="en-US" sz="1600" dirty="0">
                <a:latin typeface="Calibri"/>
                <a:cs typeface="Calibri"/>
              </a:rPr>
              <a:t> positrons to produce </a:t>
            </a:r>
            <a:r>
              <a:rPr lang="en-US" sz="1600" dirty="0" err="1">
                <a:latin typeface="Calibri"/>
                <a:cs typeface="Calibri"/>
              </a:rPr>
              <a:t>muon</a:t>
            </a:r>
            <a:r>
              <a:rPr lang="en-US" sz="1600" dirty="0">
                <a:latin typeface="Calibri"/>
                <a:cs typeface="Calibri"/>
              </a:rPr>
              <a:t> pairs</a:t>
            </a:r>
          </a:p>
          <a:p>
            <a:pPr>
              <a:lnSpc>
                <a:spcPct val="80000"/>
              </a:lnSpc>
              <a:buFont typeface="Arial"/>
              <a:buNone/>
            </a:pPr>
            <a:r>
              <a:rPr lang="en-US" sz="1600" dirty="0">
                <a:latin typeface="Calibri"/>
                <a:cs typeface="Calibri"/>
              </a:rPr>
              <a:t>Accumulate </a:t>
            </a:r>
            <a:r>
              <a:rPr lang="en-US" sz="1600" dirty="0" err="1">
                <a:latin typeface="Calibri"/>
                <a:cs typeface="Calibri"/>
              </a:rPr>
              <a:t>muons</a:t>
            </a:r>
            <a:r>
              <a:rPr lang="en-US" sz="1600" dirty="0">
                <a:latin typeface="Calibri"/>
                <a:cs typeface="Calibri"/>
              </a:rPr>
              <a:t> from several passages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4300" y="3795886"/>
            <a:ext cx="4761399" cy="1152201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b="1" dirty="0">
                <a:latin typeface="Calibri"/>
                <a:cs typeface="Calibri"/>
              </a:rPr>
              <a:t>Excellent idea, but nature is cruel</a:t>
            </a:r>
          </a:p>
          <a:p>
            <a:r>
              <a:rPr lang="en-US" sz="1300" dirty="0">
                <a:latin typeface="Calibri"/>
                <a:cs typeface="Calibri"/>
              </a:rPr>
              <a:t>Detailed estimates of fundamental limits show that we require a very large positron bunch charge to reach the same luminosity as the proton-based scheme</a:t>
            </a:r>
          </a:p>
          <a:p>
            <a:pPr marL="232058" indent="-232058">
              <a:buFont typeface="Symbol" charset="0"/>
              <a:buChar char=""/>
            </a:pPr>
            <a:r>
              <a:rPr lang="en-US" sz="1300" b="1" dirty="0">
                <a:latin typeface="Calibri"/>
                <a:cs typeface="Calibri"/>
              </a:rPr>
              <a:t>Need same game changing invention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85724" y="666864"/>
            <a:ext cx="2858276" cy="9442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81640" tIns="40820" rIns="81640" bIns="40820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Note: New proposal by C. </a:t>
            </a:r>
            <a:r>
              <a:rPr lang="en-US" sz="1400" dirty="0" err="1">
                <a:latin typeface="Calibri"/>
                <a:cs typeface="Calibri"/>
              </a:rPr>
              <a:t>Curatolo</a:t>
            </a:r>
            <a:r>
              <a:rPr lang="en-US" sz="1400" dirty="0">
                <a:latin typeface="Calibri"/>
                <a:cs typeface="Calibri"/>
              </a:rPr>
              <a:t> and L. </a:t>
            </a:r>
            <a:r>
              <a:rPr lang="en-US" sz="1400" dirty="0" err="1">
                <a:latin typeface="Calibri"/>
                <a:cs typeface="Calibri"/>
              </a:rPr>
              <a:t>Serafini</a:t>
            </a:r>
            <a:r>
              <a:rPr lang="en-US" sz="1400" dirty="0">
                <a:latin typeface="Calibri"/>
                <a:cs typeface="Calibri"/>
              </a:rPr>
              <a:t> needs to be looked at</a:t>
            </a:r>
          </a:p>
          <a:p>
            <a:pPr marL="232058" indent="-232058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Uses Bethe-</a:t>
            </a:r>
            <a:r>
              <a:rPr lang="en-US" sz="1400" dirty="0" err="1">
                <a:latin typeface="Calibri"/>
                <a:cs typeface="Calibri"/>
              </a:rPr>
              <a:t>Heitler</a:t>
            </a:r>
            <a:r>
              <a:rPr lang="en-US" sz="1400" dirty="0">
                <a:latin typeface="Calibri"/>
                <a:cs typeface="Calibri"/>
              </a:rPr>
              <a:t> production with electrons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746879" y="2797272"/>
            <a:ext cx="3730534" cy="1350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2505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5" name="Picture 4" descr="governance_final_new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3" t="11973" r="10930" b="11596"/>
          <a:stretch/>
        </p:blipFill>
        <p:spPr>
          <a:xfrm rot="16200000">
            <a:off x="5890897" y="-647086"/>
            <a:ext cx="1654953" cy="4348212"/>
          </a:xfrm>
          <a:prstGeom prst="rect">
            <a:avLst/>
          </a:prstGeom>
        </p:spPr>
      </p:pic>
      <p:pic>
        <p:nvPicPr>
          <p:cNvPr id="6" name="Picture 5" descr="CoordinationCommittee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1" t="12479" r="12835" b="10585"/>
          <a:stretch/>
        </p:blipFill>
        <p:spPr>
          <a:xfrm rot="16200000">
            <a:off x="5476748" y="1558259"/>
            <a:ext cx="2449503" cy="39004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230" y="915566"/>
            <a:ext cx="4643786" cy="3952968"/>
          </a:xfrm>
          <a:prstGeom prst="rect">
            <a:avLst/>
          </a:prstGeom>
          <a:solidFill>
            <a:schemeClr val="bg1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Collaboration Board (ICB)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Elected chair: </a:t>
            </a:r>
            <a:r>
              <a:rPr lang="en-US" sz="1400" b="1" dirty="0">
                <a:latin typeface="Calibri"/>
                <a:cs typeface="Calibri"/>
              </a:rPr>
              <a:t>Nadia </a:t>
            </a:r>
            <a:r>
              <a:rPr lang="en-US" sz="1400" b="1" dirty="0" err="1">
                <a:latin typeface="Calibri"/>
                <a:cs typeface="Calibri"/>
              </a:rPr>
              <a:t>Pastrone</a:t>
            </a:r>
            <a:endParaRPr lang="en-US" sz="1400" b="1" dirty="0">
              <a:latin typeface="Calibri"/>
              <a:cs typeface="Calibri"/>
            </a:endParaRPr>
          </a:p>
          <a:p>
            <a:pPr marL="742950" lvl="1" indent="-285750">
              <a:buFont typeface="Arial"/>
              <a:buChar char="•"/>
            </a:pPr>
            <a:endParaRPr lang="en-US" sz="1400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Steering Board (ISB)</a:t>
            </a:r>
            <a:endParaRPr lang="en-US" sz="14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Chair </a:t>
            </a:r>
            <a:r>
              <a:rPr lang="en-US" sz="1400" b="1" dirty="0">
                <a:latin typeface="Calibri"/>
                <a:cs typeface="Calibri"/>
              </a:rPr>
              <a:t>Steinar </a:t>
            </a:r>
            <a:r>
              <a:rPr lang="en-US" sz="1400" b="1" dirty="0" err="1">
                <a:latin typeface="Calibri"/>
                <a:cs typeface="Calibri"/>
              </a:rPr>
              <a:t>Stapnes</a:t>
            </a:r>
            <a:endParaRPr lang="en-US" sz="14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CERN members: Mike Lamont, Gianluigi </a:t>
            </a:r>
            <a:r>
              <a:rPr lang="en-US" sz="1400" dirty="0" err="1">
                <a:latin typeface="Calibri"/>
                <a:cs typeface="Calibri"/>
              </a:rPr>
              <a:t>Arduini</a:t>
            </a:r>
            <a:endParaRPr lang="en-US" sz="14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ICB members: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Dave Newbold (STFC), Mats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Lindroos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(ESS), Pierre Vedrine (CEA), N.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Pastrone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(INFN)</a:t>
            </a:r>
            <a:endParaRPr lang="en-US" sz="14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Study members: SL and deputies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Will add US but wait for US decision on members</a:t>
            </a:r>
          </a:p>
          <a:p>
            <a:pPr marL="742950" lvl="1" indent="-285750">
              <a:buFont typeface="Arial"/>
              <a:buChar char="•"/>
            </a:pPr>
            <a:endParaRPr lang="en-US" sz="1400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Advisory Committee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To be defined, discussion in SB</a:t>
            </a:r>
          </a:p>
          <a:p>
            <a:pPr marL="742950" lvl="1" indent="-285750">
              <a:buFont typeface="Arial"/>
              <a:buChar char="•"/>
            </a:pPr>
            <a:endParaRPr lang="en-US" sz="1400" b="1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Coordination committee (CC)</a:t>
            </a:r>
            <a:endParaRPr lang="en-US" sz="14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Study Leader: </a:t>
            </a:r>
            <a:r>
              <a:rPr lang="en-US" sz="1400" b="1" dirty="0">
                <a:latin typeface="Calibri"/>
                <a:cs typeface="Calibri"/>
              </a:rPr>
              <a:t>Daniel Schulte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Deputies: </a:t>
            </a:r>
            <a:r>
              <a:rPr lang="en-US" sz="1400" b="1" dirty="0">
                <a:latin typeface="Calibri"/>
                <a:cs typeface="Calibri"/>
              </a:rPr>
              <a:t>Andrea </a:t>
            </a:r>
            <a:r>
              <a:rPr lang="en-US" sz="1400" b="1" dirty="0" err="1">
                <a:latin typeface="Calibri"/>
                <a:cs typeface="Calibri"/>
              </a:rPr>
              <a:t>Wulzer</a:t>
            </a:r>
            <a:r>
              <a:rPr lang="en-US" sz="1400" b="1" dirty="0">
                <a:latin typeface="Calibri"/>
                <a:cs typeface="Calibri"/>
              </a:rPr>
              <a:t>, Donatella </a:t>
            </a:r>
            <a:r>
              <a:rPr lang="en-US" sz="1400" b="1" dirty="0" err="1">
                <a:latin typeface="Calibri"/>
                <a:cs typeface="Calibri"/>
              </a:rPr>
              <a:t>Lucchesi</a:t>
            </a:r>
            <a:r>
              <a:rPr lang="en-US" sz="1400" b="1" dirty="0">
                <a:latin typeface="Calibri"/>
                <a:cs typeface="Calibri"/>
              </a:rPr>
              <a:t>, Chris Rogers</a:t>
            </a: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Organisation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97DF41-A94D-8D0A-29F3-262A78BC6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8560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Muon Collider, Sapporo, March 2024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EU Design Study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3EEA8D-B552-55FB-92EA-9ECB97C21D88}"/>
              </a:ext>
            </a:extLst>
          </p:cNvPr>
          <p:cNvSpPr txBox="1"/>
          <p:nvPr/>
        </p:nvSpPr>
        <p:spPr>
          <a:xfrm>
            <a:off x="4860032" y="3147814"/>
            <a:ext cx="4104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Kick-off meeting in M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rch 2023: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https://indico.cern.ch/event/1219912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Many thanks to all that contributed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https://mucol.web.cern.ch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21A27B-44AD-40FF-A734-A3B6277BAF3E}"/>
              </a:ext>
            </a:extLst>
          </p:cNvPr>
          <p:cNvSpPr txBox="1"/>
          <p:nvPr/>
        </p:nvSpPr>
        <p:spPr>
          <a:xfrm>
            <a:off x="179512" y="843558"/>
            <a:ext cx="432048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Has been approved summer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Very helpful to kick-start collaboration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Reapproved early 2023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It appears that there has been s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ome issue with the refereeing of several projects, probably not directly with the muon collider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Brings 3 MEUR from the European Commission, the UK and Switzerland and about 4 MEUR from the partners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Basically nothing for CERN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C023F5-AC95-2856-1DFF-4D61E69CDA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7033" b="27391"/>
          <a:stretch/>
        </p:blipFill>
        <p:spPr>
          <a:xfrm>
            <a:off x="179512" y="3386894"/>
            <a:ext cx="4176464" cy="1345096"/>
          </a:xfrm>
          <a:prstGeom prst="rect">
            <a:avLst/>
          </a:prstGeom>
        </p:spPr>
      </p:pic>
      <p:pic>
        <p:nvPicPr>
          <p:cNvPr id="10" name="Picture 9" descr="A picture containing text, font, diagram, rectangle&#10;&#10;Description automatically generated">
            <a:extLst>
              <a:ext uri="{FF2B5EF4-FFF2-40B4-BE49-F238E27FC236}">
                <a16:creationId xmlns:a16="http://schemas.microsoft.com/office/drawing/2014/main" id="{7C60CE2D-F743-B892-971B-065703B392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8795" y="901044"/>
            <a:ext cx="4713907" cy="22467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AD9CB01-CCC6-7090-66E7-82AEFD27ADBE}"/>
              </a:ext>
            </a:extLst>
          </p:cNvPr>
          <p:cNvSpPr txBox="1"/>
          <p:nvPr/>
        </p:nvSpPr>
        <p:spPr>
          <a:xfrm>
            <a:off x="6190587" y="4587974"/>
            <a:ext cx="2701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en-US" sz="1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celeriter</a:t>
            </a:r>
            <a:r>
              <a:rPr lang="en-US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fieri</a:t>
            </a:r>
            <a:r>
              <a:rPr lang="en-US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quidquid</a:t>
            </a:r>
            <a:r>
              <a:rPr lang="en-US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fiat </a:t>
            </a:r>
            <a:r>
              <a:rPr lang="en-US" sz="1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satis</a:t>
            </a:r>
            <a:r>
              <a:rPr lang="en-US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bene</a:t>
            </a:r>
            <a:endParaRPr lang="en-CH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4338D3-0F04-B6A4-243E-2559F574C8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92701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251520" y="-20538"/>
            <a:ext cx="8064896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US P5 Ask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4" name="Picture 3" descr="A picture containing text, diagram, screenshot, font&#10;&#10;Description automatically generated">
            <a:extLst>
              <a:ext uri="{FF2B5EF4-FFF2-40B4-BE49-F238E27FC236}">
                <a16:creationId xmlns:a16="http://schemas.microsoft.com/office/drawing/2014/main" id="{A82B996F-D7D5-6E85-DF0A-60611EE1A7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3000" y="559358"/>
            <a:ext cx="4805504" cy="4213197"/>
          </a:xfrm>
          <a:prstGeom prst="rect">
            <a:avLst/>
          </a:prstGeom>
        </p:spPr>
      </p:pic>
      <p:pic>
        <p:nvPicPr>
          <p:cNvPr id="6" name="Picture 5" descr="A picture containing text, screenshot, diagram, software&#10;&#10;Description automatically generated">
            <a:extLst>
              <a:ext uri="{FF2B5EF4-FFF2-40B4-BE49-F238E27FC236}">
                <a16:creationId xmlns:a16="http://schemas.microsoft.com/office/drawing/2014/main" id="{B1438B67-E731-B531-BAE8-CB3BC8F2C1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979" r="4178"/>
          <a:stretch/>
        </p:blipFill>
        <p:spPr>
          <a:xfrm>
            <a:off x="26321" y="530373"/>
            <a:ext cx="4805504" cy="26239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E5FD0E-B70D-EF6A-B6EB-78D16C0ECC6E}"/>
              </a:ext>
            </a:extLst>
          </p:cNvPr>
          <p:cNvSpPr txBox="1"/>
          <p:nvPr/>
        </p:nvSpPr>
        <p:spPr>
          <a:xfrm>
            <a:off x="251958" y="3075806"/>
            <a:ext cx="34559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S. Jindariani, D. Stratakis, Sridhara Dasu et al.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Goal is to contribute as much as Europe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Start of construction a bit later than in Roadmap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Will try to harmonise/define scenarios once US joins</a:t>
            </a:r>
          </a:p>
          <a:p>
            <a:endParaRPr lang="en-CH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Total resources would approach Roadmap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ome increase in Europe and Asia assumed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1-2 years delay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But profile is different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0C25C0-46E8-F232-490C-019216D1D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2287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Initial Target Parameters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62731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142580"/>
              </p:ext>
            </p:extLst>
          </p:nvPr>
        </p:nvGraphicFramePr>
        <p:xfrm>
          <a:off x="3203849" y="771550"/>
          <a:ext cx="4470719" cy="4081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63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Parameter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Unit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3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14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L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34</a:t>
                      </a:r>
                      <a:r>
                        <a:rPr lang="en-US" sz="1400" b="1" baseline="0" dirty="0">
                          <a:latin typeface="Calibri"/>
                          <a:cs typeface="Calibri"/>
                        </a:rPr>
                        <a:t> cm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-2</a:t>
                      </a:r>
                      <a:r>
                        <a:rPr lang="en-US" sz="1400" b="1" baseline="0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-1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20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40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N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aseline="300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12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2.2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lang="en-US" sz="1400" baseline="-250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Hz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trike="noStrike" baseline="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lang="en-US" sz="1400" b="1" baseline="-250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beam</a:t>
                      </a:r>
                      <a:endParaRPr lang="en-US" sz="1400" b="1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MW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5.3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trike="noStrike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14.4</a:t>
                      </a:r>
                      <a:endParaRPr lang="en-US" sz="1400" b="1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C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km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4.5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14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&lt;B&gt;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L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MeV 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/ E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%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1.07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β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1.07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x,y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3.0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0.9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0.63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7789" y="1182871"/>
            <a:ext cx="2964051" cy="37639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pPr algn="ctr"/>
            <a:r>
              <a:rPr lang="en-US" sz="1400" b="1" dirty="0">
                <a:latin typeface="Calibri"/>
                <a:cs typeface="Calibri"/>
              </a:rPr>
              <a:t>Target integrated luminosities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Note: currently focus on 10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r>
              <a:rPr lang="en-US" sz="1400" b="1" dirty="0">
                <a:latin typeface="Calibri"/>
                <a:cs typeface="Calibri"/>
              </a:rPr>
              <a:t>, also explore 3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endParaRPr lang="en-US" sz="1400" dirty="0">
              <a:latin typeface="Calibri"/>
              <a:cs typeface="Calibri"/>
            </a:endParaRP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Tentative parameters based on MAP study, might add margins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Achieve goal in 5 years</a:t>
            </a:r>
          </a:p>
          <a:p>
            <a:pPr marL="771136" lvl="1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Probably have more time</a:t>
            </a:r>
          </a:p>
          <a:p>
            <a:pPr marL="771136" lvl="1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FCC-</a:t>
            </a:r>
            <a:r>
              <a:rPr lang="en-US" sz="1400" dirty="0" err="1">
                <a:latin typeface="Calibri"/>
                <a:cs typeface="Calibri"/>
              </a:rPr>
              <a:t>hh</a:t>
            </a:r>
            <a:r>
              <a:rPr lang="en-US" sz="1400" dirty="0">
                <a:latin typeface="Calibri"/>
                <a:cs typeface="Calibri"/>
              </a:rPr>
              <a:t> to operate for 25 years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Aim to have two detectors</a:t>
            </a:r>
          </a:p>
        </p:txBody>
      </p:sp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40414"/>
            <a:ext cx="2454495" cy="13706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80323" y="771550"/>
            <a:ext cx="1187624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CLIC at 3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endParaRPr lang="en-US" sz="1400" b="1" dirty="0">
              <a:latin typeface="Calibri"/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15698" y="2026239"/>
            <a:ext cx="1035224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28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713239" y="1096436"/>
            <a:ext cx="1035225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2 (6)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0B6471-889D-80F4-88AB-E7F94166C3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251676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64908"/>
          </a:xfrm>
        </p:spPr>
        <p:txBody>
          <a:bodyPr>
            <a:noAutofit/>
          </a:bodyPr>
          <a:lstStyle/>
          <a:p>
            <a:r>
              <a:rPr lang="en-US" sz="3200" b="0" dirty="0" err="1">
                <a:latin typeface="Calibri"/>
                <a:cs typeface="Calibri"/>
              </a:rPr>
              <a:t>Muon</a:t>
            </a:r>
            <a:r>
              <a:rPr lang="en-US" sz="3200" b="0" dirty="0">
                <a:latin typeface="Calibri"/>
                <a:cs typeface="Calibri"/>
              </a:rPr>
              <a:t> Collider Luminosity Scaling</a:t>
            </a: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Sapporo, March 2024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6096" y="699542"/>
            <a:ext cx="5234808" cy="821069"/>
          </a:xfrm>
          <a:prstGeom prst="rect">
            <a:avLst/>
          </a:prstGeom>
          <a:noFill/>
        </p:spPr>
        <p:txBody>
          <a:bodyPr wrap="none" lIns="81608" tIns="40804" rIns="81608" bIns="40804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Fundamental limitation</a:t>
            </a:r>
          </a:p>
          <a:p>
            <a:r>
              <a:rPr lang="en-US" sz="1600" dirty="0">
                <a:latin typeface="Calibri"/>
                <a:cs typeface="Calibri"/>
              </a:rPr>
              <a:t>Requires </a:t>
            </a:r>
            <a:r>
              <a:rPr lang="en-US" sz="1600" dirty="0" err="1">
                <a:latin typeface="Calibri"/>
                <a:cs typeface="Calibri"/>
              </a:rPr>
              <a:t>emittance</a:t>
            </a:r>
            <a:r>
              <a:rPr lang="en-US" sz="1600" dirty="0">
                <a:latin typeface="Calibri"/>
                <a:cs typeface="Calibri"/>
              </a:rPr>
              <a:t> preservation and advanced lattice design</a:t>
            </a:r>
          </a:p>
          <a:p>
            <a:r>
              <a:rPr lang="en-US" sz="1600" dirty="0">
                <a:latin typeface="Calibri"/>
                <a:cs typeface="Calibri"/>
              </a:rPr>
              <a:t>Applies to MAP scheme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860032" y="3694662"/>
            <a:ext cx="4028770" cy="131351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81608" tIns="40804" rIns="81608" bIns="40804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Luminosity per power increases with energy</a:t>
            </a:r>
          </a:p>
          <a:p>
            <a:r>
              <a:rPr lang="en-US" sz="1600" dirty="0">
                <a:latin typeface="Calibri"/>
                <a:cs typeface="Calibri"/>
              </a:rPr>
              <a:t>Provided technologies can be made available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000FF"/>
                </a:solidFill>
                <a:latin typeface="Calibri"/>
                <a:cs typeface="Calibri"/>
              </a:rPr>
              <a:t>Constant current</a:t>
            </a:r>
            <a:r>
              <a:rPr lang="en-US" sz="1600" dirty="0">
                <a:latin typeface="Calibri"/>
                <a:cs typeface="Calibri"/>
              </a:rPr>
              <a:t> for required luminosity scaling</a:t>
            </a:r>
          </a:p>
        </p:txBody>
      </p:sp>
      <p:pic>
        <p:nvPicPr>
          <p:cNvPr id="19" name="Picture 18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776" y="1432012"/>
            <a:ext cx="5921436" cy="10738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547664" y="3147814"/>
            <a:ext cx="1653224" cy="636403"/>
          </a:xfrm>
          <a:prstGeom prst="rect">
            <a:avLst/>
          </a:prstGeom>
          <a:noFill/>
          <a:ln>
            <a:noFill/>
          </a:ln>
        </p:spPr>
        <p:txBody>
          <a:bodyPr wrap="squar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E278FF"/>
                </a:solidFill>
              </a:rPr>
              <a:t>High field in collider ring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471397" y="2885732"/>
            <a:ext cx="1473612" cy="359404"/>
          </a:xfrm>
          <a:prstGeom prst="rect">
            <a:avLst/>
          </a:prstGeom>
          <a:noFill/>
          <a:ln>
            <a:noFill/>
          </a:ln>
        </p:spPr>
        <p:txBody>
          <a:bodyPr wrap="non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Dense beam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2590800" y="2238954"/>
            <a:ext cx="533400" cy="875300"/>
          </a:xfrm>
          <a:prstGeom prst="straightConnector1">
            <a:avLst/>
          </a:prstGeom>
          <a:ln>
            <a:solidFill>
              <a:srgbClr val="E278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2" idx="0"/>
          </p:cNvCxnSpPr>
          <p:nvPr/>
        </p:nvCxnSpPr>
        <p:spPr>
          <a:xfrm flipH="1" flipV="1">
            <a:off x="4918533" y="2505812"/>
            <a:ext cx="289670" cy="3799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41772" y="2837255"/>
            <a:ext cx="1409479" cy="359404"/>
          </a:xfrm>
          <a:prstGeom prst="rect">
            <a:avLst/>
          </a:prstGeom>
          <a:noFill/>
        </p:spPr>
        <p:txBody>
          <a:bodyPr wrap="none" lIns="81608" tIns="40804" rIns="81608" bIns="40804" rtlCol="0">
            <a:spAutoFit/>
          </a:bodyPr>
          <a:lstStyle/>
          <a:p>
            <a:r>
              <a:rPr lang="en-US" dirty="0"/>
              <a:t>High energy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117776" y="2238957"/>
            <a:ext cx="1332548" cy="594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947265" y="2614045"/>
            <a:ext cx="1973936" cy="359404"/>
          </a:xfrm>
          <a:prstGeom prst="rect">
            <a:avLst/>
          </a:prstGeom>
          <a:noFill/>
        </p:spPr>
        <p:txBody>
          <a:bodyPr wrap="non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High beam power</a:t>
            </a:r>
          </a:p>
        </p:txBody>
      </p:sp>
      <p:cxnSp>
        <p:nvCxnSpPr>
          <p:cNvPr id="36" name="Straight Arrow Connector 35"/>
          <p:cNvCxnSpPr>
            <a:stCxn id="33" idx="1"/>
          </p:cNvCxnSpPr>
          <p:nvPr/>
        </p:nvCxnSpPr>
        <p:spPr>
          <a:xfrm flipH="1" flipV="1">
            <a:off x="6144387" y="2350336"/>
            <a:ext cx="802878" cy="44341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872403" y="2871451"/>
            <a:ext cx="1699597" cy="636403"/>
          </a:xfrm>
          <a:prstGeom prst="rect">
            <a:avLst/>
          </a:prstGeom>
          <a:noFill/>
          <a:ln>
            <a:noFill/>
          </a:ln>
        </p:spPr>
        <p:txBody>
          <a:bodyPr wrap="squar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69131B"/>
                </a:solidFill>
              </a:rPr>
              <a:t>Large energy acceptance</a:t>
            </a:r>
          </a:p>
        </p:txBody>
      </p:sp>
      <p:cxnSp>
        <p:nvCxnSpPr>
          <p:cNvPr id="38" name="Straight Arrow Connector 37"/>
          <p:cNvCxnSpPr>
            <a:stCxn id="37" idx="0"/>
          </p:cNvCxnSpPr>
          <p:nvPr/>
        </p:nvCxnSpPr>
        <p:spPr>
          <a:xfrm flipV="1">
            <a:off x="3722202" y="2350336"/>
            <a:ext cx="201726" cy="521115"/>
          </a:xfrm>
          <a:prstGeom prst="straightConnector1">
            <a:avLst/>
          </a:prstGeom>
          <a:ln>
            <a:solidFill>
              <a:srgbClr val="69131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D54B34-7153-B9E4-861A-FAB5FA30F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626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92546"/>
            <a:ext cx="8229600" cy="483518"/>
          </a:xfrm>
        </p:spPr>
        <p:txBody>
          <a:bodyPr/>
          <a:lstStyle/>
          <a:p>
            <a:r>
              <a:rPr lang="en-US" sz="3200" b="0" dirty="0">
                <a:latin typeface="Calibri"/>
                <a:cs typeface="Calibri"/>
              </a:rPr>
              <a:t>Staging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Sapporo, March 2024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139952" y="915566"/>
            <a:ext cx="4242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1059582"/>
            <a:ext cx="5400600" cy="3600400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35496" y="699542"/>
            <a:ext cx="3916412" cy="3823076"/>
          </a:xfrm>
          <a:prstGeom prst="rect">
            <a:avLst/>
          </a:prstGeom>
        </p:spPr>
        <p:txBody>
          <a:bodyPr lIns="74258" tIns="37129" rIns="74258" bIns="37129"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Font typeface="Wingdings" charset="2"/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Ideally would like full energy right away, but </a:t>
            </a:r>
          </a:p>
          <a:p>
            <a:pPr marL="0" indent="0">
              <a:buClrTx/>
              <a:buFont typeface="Wingdings" charset="2"/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staging could lead to faster implementation</a:t>
            </a:r>
          </a:p>
          <a:p>
            <a:pPr>
              <a:buClrTx/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Substantially less cost for a first stage</a:t>
            </a:r>
          </a:p>
          <a:p>
            <a:pPr>
              <a:buClrTx/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Can make technical compromises</a:t>
            </a:r>
          </a:p>
          <a:p>
            <a:pPr lvl="1">
              <a:buClrTx/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e.g. 8 T </a:t>
            </a:r>
            <a:r>
              <a:rPr lang="en-US" sz="1600" dirty="0" err="1">
                <a:solidFill>
                  <a:srgbClr val="000000"/>
                </a:solidFill>
                <a:latin typeface="Calibri"/>
                <a:cs typeface="Calibri"/>
              </a:rPr>
              <a:t>NbTi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 magnets would increase collider ring from 4.5 to 6 km and reduce luminosity by 25%</a:t>
            </a:r>
          </a:p>
          <a:p>
            <a:pPr>
              <a:buClrTx/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Timeline might be more consistent with human lifespan</a:t>
            </a:r>
          </a:p>
          <a:p>
            <a:pPr marL="457200" lvl="1" indent="0">
              <a:buClrTx/>
              <a:buFont typeface="Wingdings" charset="2"/>
              <a:buNone/>
            </a:pPr>
            <a:endParaRPr lang="en-US" sz="16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0" indent="0">
              <a:buClrTx/>
              <a:buFont typeface="Wingdings" charset="2"/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Upgrade adds one more accelerator and new collider ring</a:t>
            </a:r>
          </a:p>
          <a:p>
            <a:pPr>
              <a:buClrTx/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only first collider ring is not being reused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A99D8D-01DD-62A8-2601-09EE7B313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1263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3801"/>
            <a:ext cx="8229600" cy="445311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Alternatives: The LEMMA Scheme</a:t>
            </a:r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 rotWithShape="1">
          <a:blip r:embed="rId2"/>
          <a:srcRect l="34166" t="50107"/>
          <a:stretch/>
        </p:blipFill>
        <p:spPr>
          <a:xfrm>
            <a:off x="402332" y="843503"/>
            <a:ext cx="5825852" cy="1874657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57200" y="4922048"/>
            <a:ext cx="5554960" cy="221452"/>
          </a:xfrm>
        </p:spPr>
        <p:txBody>
          <a:bodyPr/>
          <a:lstStyle/>
          <a:p>
            <a:r>
              <a:rPr lang="en-US" sz="1200">
                <a:latin typeface="Calibri"/>
                <a:cs typeface="Calibri"/>
              </a:rPr>
              <a:t>D. Schulte      Muon Collider, Sapporo, March 2024 </a:t>
            </a:r>
            <a:endParaRPr lang="en-US" sz="1200" dirty="0">
              <a:latin typeface="Calibri"/>
              <a:cs typeface="Calibri"/>
            </a:endParaRPr>
          </a:p>
        </p:txBody>
      </p:sp>
      <p:cxnSp>
        <p:nvCxnSpPr>
          <p:cNvPr id="9" name="Straight Arrow Connector 8"/>
          <p:cNvCxnSpPr>
            <a:stCxn id="16" idx="0"/>
          </p:cNvCxnSpPr>
          <p:nvPr/>
        </p:nvCxnSpPr>
        <p:spPr>
          <a:xfrm flipH="1" flipV="1">
            <a:off x="2339752" y="1998081"/>
            <a:ext cx="403582" cy="7991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p4.tiff"/>
          <p:cNvPicPr>
            <a:picLocks noChangeAspect="1"/>
          </p:cNvPicPr>
          <p:nvPr/>
        </p:nvPicPr>
        <p:blipFill rotWithShape="1">
          <a:blip r:embed="rId2"/>
          <a:srcRect l="48352" t="50107" r="38637"/>
          <a:stretch/>
        </p:blipFill>
        <p:spPr>
          <a:xfrm>
            <a:off x="6876256" y="1650491"/>
            <a:ext cx="1810545" cy="31473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50077" y="555526"/>
            <a:ext cx="3593604" cy="290427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LEMMA scheme (INFN) P. Raimondi et al.</a:t>
            </a:r>
          </a:p>
        </p:txBody>
      </p:sp>
      <p:pic>
        <p:nvPicPr>
          <p:cNvPr id="14" name="Picture 13" descr="p0.tiff"/>
          <p:cNvPicPr>
            <a:picLocks noChangeAspect="1"/>
          </p:cNvPicPr>
          <p:nvPr/>
        </p:nvPicPr>
        <p:blipFill rotWithShape="1">
          <a:blip r:embed="rId3"/>
          <a:srcRect b="49496"/>
          <a:stretch/>
        </p:blipFill>
        <p:spPr>
          <a:xfrm>
            <a:off x="1476473" y="3363838"/>
            <a:ext cx="2159423" cy="313724"/>
          </a:xfrm>
          <a:prstGeom prst="rect">
            <a:avLst/>
          </a:prstGeom>
        </p:spPr>
      </p:pic>
      <p:pic>
        <p:nvPicPr>
          <p:cNvPr id="15" name="Picture 14" descr="p0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5699" y="3069075"/>
            <a:ext cx="1663165" cy="1508930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914667" y="2797272"/>
            <a:ext cx="3657333" cy="481448"/>
          </a:xfrm>
          <a:prstGeom prst="rect">
            <a:avLst/>
          </a:prstGeom>
        </p:spPr>
        <p:txBody>
          <a:bodyPr vert="horz" lIns="81597" tIns="40800" rIns="81597" bIns="40800" rtlCol="0">
            <a:noAutofit/>
          </a:bodyPr>
          <a:lstStyle>
            <a:lvl1pPr marL="376795" indent="-376795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6390" indent="-313996" algn="l" defTabSz="50239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985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8381" indent="-251196" algn="l" defTabSz="50239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0774" indent="-251196" algn="l" defTabSz="50239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3167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5564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7957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0351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Arial"/>
              <a:buNone/>
            </a:pPr>
            <a:r>
              <a:rPr lang="en-US" sz="1600" dirty="0">
                <a:latin typeface="Calibri"/>
                <a:cs typeface="Calibri"/>
              </a:rPr>
              <a:t>45 </a:t>
            </a:r>
            <a:r>
              <a:rPr lang="en-US" sz="1600" dirty="0" err="1">
                <a:latin typeface="Calibri"/>
                <a:cs typeface="Calibri"/>
              </a:rPr>
              <a:t>GeV</a:t>
            </a:r>
            <a:r>
              <a:rPr lang="en-US" sz="1600" dirty="0">
                <a:latin typeface="Calibri"/>
                <a:cs typeface="Calibri"/>
              </a:rPr>
              <a:t> positrons to produce </a:t>
            </a:r>
            <a:r>
              <a:rPr lang="en-US" sz="1600" dirty="0" err="1">
                <a:latin typeface="Calibri"/>
                <a:cs typeface="Calibri"/>
              </a:rPr>
              <a:t>muon</a:t>
            </a:r>
            <a:r>
              <a:rPr lang="en-US" sz="1600" dirty="0">
                <a:latin typeface="Calibri"/>
                <a:cs typeface="Calibri"/>
              </a:rPr>
              <a:t> pairs</a:t>
            </a:r>
          </a:p>
          <a:p>
            <a:pPr>
              <a:lnSpc>
                <a:spcPct val="80000"/>
              </a:lnSpc>
              <a:buFont typeface="Arial"/>
              <a:buNone/>
            </a:pPr>
            <a:r>
              <a:rPr lang="en-US" sz="1600" dirty="0">
                <a:latin typeface="Calibri"/>
                <a:cs typeface="Calibri"/>
              </a:rPr>
              <a:t>Accumulate </a:t>
            </a:r>
            <a:r>
              <a:rPr lang="en-US" sz="1600" dirty="0" err="1">
                <a:latin typeface="Calibri"/>
                <a:cs typeface="Calibri"/>
              </a:rPr>
              <a:t>muons</a:t>
            </a:r>
            <a:r>
              <a:rPr lang="en-US" sz="1600" dirty="0">
                <a:latin typeface="Calibri"/>
                <a:cs typeface="Calibri"/>
              </a:rPr>
              <a:t> from several passages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4300" y="3795886"/>
            <a:ext cx="4761399" cy="1152201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b="1" dirty="0">
                <a:latin typeface="Calibri"/>
                <a:cs typeface="Calibri"/>
              </a:rPr>
              <a:t>Excellent idea, but nature is cruel</a:t>
            </a:r>
          </a:p>
          <a:p>
            <a:r>
              <a:rPr lang="en-US" sz="1300" dirty="0">
                <a:latin typeface="Calibri"/>
                <a:cs typeface="Calibri"/>
              </a:rPr>
              <a:t>Detailed estimates of fundamental limits show that we require a very large positron bunch charge to reach the same luminosity as the proton-based scheme</a:t>
            </a:r>
          </a:p>
          <a:p>
            <a:pPr marL="232058" indent="-232058">
              <a:buFont typeface="Symbol" charset="0"/>
              <a:buChar char=""/>
            </a:pPr>
            <a:r>
              <a:rPr lang="en-US" sz="1300" b="1" dirty="0">
                <a:latin typeface="Calibri"/>
                <a:cs typeface="Calibri"/>
              </a:rPr>
              <a:t>Need same game changing invention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85724" y="666864"/>
            <a:ext cx="2858276" cy="9442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81640" tIns="40820" rIns="81640" bIns="40820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Note: New proposal by C. </a:t>
            </a:r>
            <a:r>
              <a:rPr lang="en-US" sz="1400" dirty="0" err="1">
                <a:latin typeface="Calibri"/>
                <a:cs typeface="Calibri"/>
              </a:rPr>
              <a:t>Curatolo</a:t>
            </a:r>
            <a:r>
              <a:rPr lang="en-US" sz="1400" dirty="0">
                <a:latin typeface="Calibri"/>
                <a:cs typeface="Calibri"/>
              </a:rPr>
              <a:t> and L. </a:t>
            </a:r>
            <a:r>
              <a:rPr lang="en-US" sz="1400" dirty="0" err="1">
                <a:latin typeface="Calibri"/>
                <a:cs typeface="Calibri"/>
              </a:rPr>
              <a:t>Serafini</a:t>
            </a:r>
            <a:r>
              <a:rPr lang="en-US" sz="1400" dirty="0">
                <a:latin typeface="Calibri"/>
                <a:cs typeface="Calibri"/>
              </a:rPr>
              <a:t> needs to be looked at</a:t>
            </a:r>
          </a:p>
          <a:p>
            <a:pPr marL="232058" indent="-232058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Uses Bethe-</a:t>
            </a:r>
            <a:r>
              <a:rPr lang="en-US" sz="1400" dirty="0" err="1">
                <a:latin typeface="Calibri"/>
                <a:cs typeface="Calibri"/>
              </a:rPr>
              <a:t>Heitler</a:t>
            </a:r>
            <a:r>
              <a:rPr lang="en-US" sz="1400" dirty="0">
                <a:latin typeface="Calibri"/>
                <a:cs typeface="Calibri"/>
              </a:rPr>
              <a:t> production with electrons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746879" y="2797272"/>
            <a:ext cx="3730534" cy="1350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4B1445-BB5C-AE48-E513-AC1D61283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08476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err="1">
                <a:latin typeface="Calibri"/>
                <a:cs typeface="Calibri"/>
              </a:rPr>
              <a:t>Muon</a:t>
            </a:r>
            <a:r>
              <a:rPr lang="en-GB" sz="3200" b="0" dirty="0">
                <a:latin typeface="Calibri"/>
                <a:cs typeface="Calibri"/>
              </a:rPr>
              <a:t> Decay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43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3226" y="2781805"/>
            <a:ext cx="4404758" cy="216620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100477" tIns="50240" rIns="100477" bIns="5024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>
                <a:latin typeface="Calibri"/>
                <a:cs typeface="Calibri"/>
              </a:rPr>
              <a:t>Neutrino flux </a:t>
            </a:r>
            <a:r>
              <a:rPr lang="en-US" sz="1400" dirty="0">
                <a:latin typeface="Calibri"/>
                <a:cs typeface="Calibri"/>
              </a:rPr>
              <a:t>to have negligible impact on environment</a:t>
            </a:r>
          </a:p>
          <a:p>
            <a:r>
              <a:rPr lang="en-US" sz="1400" dirty="0">
                <a:latin typeface="Calibri"/>
                <a:cs typeface="Calibri"/>
              </a:rPr>
              <a:t>want to be </a:t>
            </a:r>
            <a:r>
              <a:rPr lang="en-US" sz="1400" b="1" dirty="0">
                <a:latin typeface="Calibri"/>
                <a:cs typeface="Calibri"/>
              </a:rPr>
              <a:t>negligible </a:t>
            </a:r>
            <a:r>
              <a:rPr lang="en-US" sz="1400" dirty="0">
                <a:latin typeface="Calibri"/>
                <a:cs typeface="Calibri"/>
              </a:rPr>
              <a:t>(same level as LHC)</a:t>
            </a:r>
            <a:endParaRPr lang="en-US" sz="1400" b="1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opening cone decreases, cross section and shower energy increase with energy</a:t>
            </a: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Above about 3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need to make beam point in different vertical directions</a:t>
            </a: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Mechanical system with 15cm stroke, 1% vertical bending</a:t>
            </a: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Length of pattern to be </a:t>
            </a:r>
            <a:r>
              <a:rPr lang="en-US" sz="1400" dirty="0" err="1">
                <a:latin typeface="Calibri"/>
                <a:cs typeface="Calibri"/>
              </a:rPr>
              <a:t>optimised</a:t>
            </a:r>
            <a:r>
              <a:rPr lang="en-US" sz="1400" dirty="0">
                <a:latin typeface="Calibri"/>
                <a:cs typeface="Calibri"/>
              </a:rPr>
              <a:t> for minimal impact on beam</a:t>
            </a:r>
          </a:p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843808" y="555526"/>
            <a:ext cx="5256584" cy="2124919"/>
          </a:xfrm>
          <a:prstGeom prst="rect">
            <a:avLst/>
          </a:prstGeom>
          <a:solidFill>
            <a:srgbClr val="FCD5B5"/>
          </a:solidFill>
        </p:spPr>
        <p:txBody>
          <a:bodyPr vert="horz" lIns="100477" tIns="50240" rIns="100477" bIns="5024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About 1/3 of energy in electrons and positrons:</a:t>
            </a:r>
          </a:p>
          <a:p>
            <a:pPr marL="0" indent="0">
              <a:buNone/>
            </a:pPr>
            <a:r>
              <a:rPr lang="en-US" sz="1400" b="1" dirty="0">
                <a:latin typeface="Calibri"/>
                <a:cs typeface="Calibri"/>
              </a:rPr>
              <a:t>Experiments</a:t>
            </a:r>
            <a:r>
              <a:rPr lang="en-US" sz="1400" dirty="0">
                <a:latin typeface="Calibri"/>
                <a:cs typeface="Calibri"/>
              </a:rPr>
              <a:t> needs to be protected from </a:t>
            </a:r>
            <a:r>
              <a:rPr lang="en-US" sz="1400" b="1" dirty="0">
                <a:latin typeface="Calibri"/>
                <a:cs typeface="Calibri"/>
              </a:rPr>
              <a:t>background </a:t>
            </a:r>
            <a:r>
              <a:rPr lang="en-US" sz="1400" dirty="0">
                <a:latin typeface="Calibri"/>
                <a:cs typeface="Calibri"/>
              </a:rPr>
              <a:t>by masks</a:t>
            </a:r>
          </a:p>
          <a:p>
            <a:r>
              <a:rPr lang="en-US" sz="1400" dirty="0">
                <a:latin typeface="Calibri"/>
                <a:cs typeface="Calibri"/>
              </a:rPr>
              <a:t>simulations of 1.5, 3 and 10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endParaRPr lang="en-US" sz="1400" dirty="0">
              <a:latin typeface="Calibri"/>
              <a:cs typeface="Calibri"/>
            </a:endParaRPr>
          </a:p>
          <a:p>
            <a:r>
              <a:rPr lang="en-US" sz="1400" dirty="0" err="1">
                <a:latin typeface="Calibri"/>
                <a:cs typeface="Calibri"/>
              </a:rPr>
              <a:t>optimisation</a:t>
            </a:r>
            <a:r>
              <a:rPr lang="en-US" sz="1400" dirty="0">
                <a:latin typeface="Calibri"/>
                <a:cs typeface="Calibri"/>
              </a:rPr>
              <a:t> of masks and lattice design started</a:t>
            </a:r>
          </a:p>
          <a:p>
            <a:r>
              <a:rPr lang="en-US" sz="1400" dirty="0">
                <a:latin typeface="Calibri"/>
                <a:cs typeface="Calibri"/>
              </a:rPr>
              <a:t>first results look encouraging</a:t>
            </a:r>
          </a:p>
          <a:p>
            <a:r>
              <a:rPr lang="en-US" sz="1400" dirty="0">
                <a:latin typeface="Calibri"/>
                <a:cs typeface="Calibri"/>
              </a:rPr>
              <a:t>will be discussed at ICHEP</a:t>
            </a:r>
          </a:p>
          <a:p>
            <a:pPr marL="0" indent="0">
              <a:buNone/>
            </a:pPr>
            <a:r>
              <a:rPr lang="en-US" sz="1400" b="1" dirty="0">
                <a:latin typeface="Calibri"/>
                <a:cs typeface="Calibri"/>
              </a:rPr>
              <a:t>Collider ring magnets </a:t>
            </a:r>
            <a:r>
              <a:rPr lang="en-US" sz="1400" dirty="0">
                <a:latin typeface="Calibri"/>
                <a:cs typeface="Calibri"/>
              </a:rPr>
              <a:t>need to be shielded from losses</a:t>
            </a: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Losses elsewhere will also need to be considered but are less severe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7441704" y="1606029"/>
            <a:ext cx="1666800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D. </a:t>
            </a:r>
            <a:r>
              <a:rPr lang="en-US" sz="1200" dirty="0" err="1">
                <a:latin typeface="Calibri"/>
                <a:cs typeface="Calibri"/>
              </a:rPr>
              <a:t>Lucchesi</a:t>
            </a:r>
            <a:r>
              <a:rPr lang="en-US" sz="1200" dirty="0">
                <a:latin typeface="Calibri"/>
                <a:cs typeface="Calibri"/>
              </a:rPr>
              <a:t>, A. </a:t>
            </a:r>
            <a:r>
              <a:rPr lang="en-US" sz="1200" dirty="0" err="1">
                <a:latin typeface="Calibri"/>
                <a:cs typeface="Calibri"/>
              </a:rPr>
              <a:t>Lechner</a:t>
            </a:r>
            <a:r>
              <a:rPr lang="en-US" sz="1200" dirty="0">
                <a:latin typeface="Calibri"/>
                <a:cs typeface="Calibri"/>
              </a:rPr>
              <a:t>, C </a:t>
            </a:r>
            <a:r>
              <a:rPr lang="en-US" sz="1200" dirty="0" err="1">
                <a:latin typeface="Calibri"/>
                <a:cs typeface="Calibri"/>
              </a:rPr>
              <a:t>Carli</a:t>
            </a:r>
            <a:r>
              <a:rPr lang="en-US" sz="1200" dirty="0">
                <a:latin typeface="Calibri"/>
                <a:cs typeface="Calibri"/>
              </a:rPr>
              <a:t> et al.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t="25205" b="16189"/>
          <a:stretch/>
        </p:blipFill>
        <p:spPr>
          <a:xfrm>
            <a:off x="4370444" y="2643758"/>
            <a:ext cx="4738060" cy="1047299"/>
          </a:xfrm>
          <a:prstGeom prst="rect">
            <a:avLst/>
          </a:prstGeom>
        </p:spPr>
      </p:pic>
      <p:pic>
        <p:nvPicPr>
          <p:cNvPr id="16" name="Picture 15" descr="a-Feynman-diagram-for-the-decay-of-a-positive-muon-b-Helicity-diagram-of-positiv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43558"/>
            <a:ext cx="1876070" cy="1728192"/>
          </a:xfrm>
          <a:prstGeom prst="rect">
            <a:avLst/>
          </a:prstGeom>
        </p:spPr>
      </p:pic>
      <p:pic>
        <p:nvPicPr>
          <p:cNvPr id="14" name="Picture 13" descr="p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766904"/>
            <a:ext cx="4097222" cy="118111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69940" y="3723878"/>
            <a:ext cx="1962636" cy="286127"/>
          </a:xfrm>
          <a:prstGeom prst="rect">
            <a:avLst/>
          </a:prstGeom>
          <a:noFill/>
        </p:spPr>
        <p:txBody>
          <a:bodyPr wrap="square" lIns="100477" tIns="50240" rIns="100477" bIns="50240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75000"/>
                  </a:schemeClr>
                </a:solidFill>
                <a:latin typeface="Calibri"/>
                <a:cs typeface="Calibri"/>
              </a:rPr>
              <a:t>~2 x 600 m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DB8687-A02B-590A-0BA6-DC68817038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398370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Key Challenges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Picture 6" descr="p4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35496" y="1059582"/>
            <a:ext cx="9071992" cy="194421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86030" y="3075806"/>
            <a:ext cx="2037698" cy="7286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b="1" dirty="0"/>
              <a:t>Proton complex</a:t>
            </a:r>
          </a:p>
          <a:p>
            <a:r>
              <a:rPr lang="en-US" sz="1400" dirty="0"/>
              <a:t>- Compressing protons to few bunches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419872" y="3071502"/>
            <a:ext cx="2016224" cy="1375018"/>
          </a:xfrm>
          <a:prstGeom prst="rect">
            <a:avLst/>
          </a:prstGeom>
          <a:solidFill>
            <a:srgbClr val="F1FF84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b="1" dirty="0"/>
              <a:t>Cooling channel</a:t>
            </a:r>
          </a:p>
          <a:p>
            <a:r>
              <a:rPr lang="en-US" sz="1400" dirty="0"/>
              <a:t>- Channel design</a:t>
            </a:r>
          </a:p>
          <a:p>
            <a:r>
              <a:rPr lang="en-US" sz="1400" dirty="0"/>
              <a:t>- Solenoids</a:t>
            </a:r>
          </a:p>
          <a:p>
            <a:r>
              <a:rPr lang="en-US" sz="1400" dirty="0"/>
              <a:t>- RF in magnetic field</a:t>
            </a:r>
          </a:p>
          <a:p>
            <a:r>
              <a:rPr lang="en-US" sz="1400" dirty="0"/>
              <a:t>- Absorbers</a:t>
            </a:r>
          </a:p>
          <a:p>
            <a:r>
              <a:rPr lang="en-US" sz="1400" dirty="0"/>
              <a:t>- Integration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652120" y="3075806"/>
            <a:ext cx="1872208" cy="1159574"/>
          </a:xfrm>
          <a:prstGeom prst="rect">
            <a:avLst/>
          </a:prstGeom>
          <a:solidFill>
            <a:srgbClr val="FFAEB3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b="1" dirty="0"/>
              <a:t>RCS</a:t>
            </a:r>
          </a:p>
          <a:p>
            <a:r>
              <a:rPr lang="en-US" sz="1400" dirty="0"/>
              <a:t>- Beam dynamics</a:t>
            </a:r>
          </a:p>
          <a:p>
            <a:r>
              <a:rPr lang="en-US" sz="1400" dirty="0"/>
              <a:t>- Ramping magnets</a:t>
            </a:r>
          </a:p>
          <a:p>
            <a:r>
              <a:rPr lang="en-US" sz="1400" dirty="0"/>
              <a:t>- Power converter</a:t>
            </a:r>
          </a:p>
          <a:p>
            <a:r>
              <a:rPr lang="en-US" sz="1400" dirty="0"/>
              <a:t>- RF system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632577" y="3075806"/>
            <a:ext cx="1409748" cy="1375018"/>
          </a:xfrm>
          <a:prstGeom prst="rect">
            <a:avLst/>
          </a:prstGeom>
          <a:solidFill>
            <a:srgbClr val="CCFFCC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b="1" dirty="0"/>
              <a:t>Collider ring</a:t>
            </a:r>
          </a:p>
          <a:p>
            <a:r>
              <a:rPr lang="en-US" sz="1400" dirty="0"/>
              <a:t>- Optics</a:t>
            </a:r>
          </a:p>
          <a:p>
            <a:r>
              <a:rPr lang="en-US" sz="1400" dirty="0"/>
              <a:t>- Magnets</a:t>
            </a:r>
          </a:p>
          <a:p>
            <a:r>
              <a:rPr lang="en-US" sz="1400" dirty="0"/>
              <a:t>- Neutrino flux</a:t>
            </a:r>
          </a:p>
          <a:p>
            <a:r>
              <a:rPr lang="en-US" sz="1400" dirty="0"/>
              <a:t>- Detector background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95736" y="3075806"/>
            <a:ext cx="1126067" cy="7212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74237" tIns="37118" rIns="74237" bIns="37118" rtlCol="0">
            <a:spAutoFit/>
          </a:bodyPr>
          <a:lstStyle/>
          <a:p>
            <a:r>
              <a:rPr lang="en-US" sz="1400" b="1" dirty="0"/>
              <a:t>Target</a:t>
            </a:r>
          </a:p>
          <a:p>
            <a:r>
              <a:rPr lang="en-US" sz="1400" dirty="0"/>
              <a:t>- Target</a:t>
            </a:r>
          </a:p>
          <a:p>
            <a:r>
              <a:rPr lang="en-US" sz="1400" dirty="0"/>
              <a:t>- Solenoid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B4FE1C-3A71-13D0-D8D0-66CD1C093F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301624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Calibri"/>
                <a:cs typeface="Calibri"/>
              </a:rPr>
              <a:t>Roadmap</a:t>
            </a:r>
            <a:endParaRPr lang="en-GB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8"/>
            <a:ext cx="457200" cy="273844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/>
              <a:t>D. Schulte      Muon Collider, Sapporo, March 2024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107504" y="547018"/>
            <a:ext cx="8928992" cy="3464892"/>
          </a:xfrm>
        </p:spPr>
        <p:txBody>
          <a:bodyPr lIns="74258" tIns="37129" rIns="74258" bIns="37129"/>
          <a:lstStyle/>
          <a:p>
            <a:pPr marL="0" indent="0">
              <a:buNone/>
            </a:pPr>
            <a:r>
              <a:rPr lang="en-US" sz="1400" dirty="0"/>
              <a:t>In </a:t>
            </a:r>
            <a:r>
              <a:rPr lang="en-US" sz="1400" b="1" dirty="0"/>
              <a:t>aspirational scenario </a:t>
            </a:r>
            <a:r>
              <a:rPr lang="en-US" sz="1400" dirty="0"/>
              <a:t>can make </a:t>
            </a:r>
            <a:r>
              <a:rPr lang="en-US" sz="1400" b="1" dirty="0"/>
              <a:t>informed decisions</a:t>
            </a:r>
            <a:r>
              <a:rPr lang="en-US" sz="1400" dirty="0"/>
              <a:t>: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Three main deliverables are foreseen:</a:t>
            </a:r>
          </a:p>
          <a:p>
            <a:r>
              <a:rPr lang="en-US" sz="1400" dirty="0"/>
              <a:t>a </a:t>
            </a:r>
            <a:r>
              <a:rPr lang="en-US" sz="1400" b="1" dirty="0"/>
              <a:t>Project Evaluation Report </a:t>
            </a:r>
            <a:r>
              <a:rPr lang="en-US" sz="1400" dirty="0"/>
              <a:t>for the next ESPPU will contain an assessment of whether the 10 </a:t>
            </a:r>
            <a:r>
              <a:rPr lang="en-US" sz="1400" dirty="0" err="1"/>
              <a:t>TeV</a:t>
            </a:r>
            <a:r>
              <a:rPr lang="en-US" sz="1400" dirty="0"/>
              <a:t> </a:t>
            </a:r>
            <a:r>
              <a:rPr lang="en-US" sz="1400" dirty="0" err="1"/>
              <a:t>muon</a:t>
            </a:r>
            <a:r>
              <a:rPr lang="en-US" sz="1400" dirty="0"/>
              <a:t> collider is a promising option and identify the required compromises to </a:t>
            </a:r>
            <a:r>
              <a:rPr lang="en-US" sz="1400" dirty="0" err="1"/>
              <a:t>realise</a:t>
            </a:r>
            <a:r>
              <a:rPr lang="en-US" sz="1400" dirty="0"/>
              <a:t> a 3 </a:t>
            </a:r>
            <a:r>
              <a:rPr lang="en-US" sz="1400" dirty="0" err="1"/>
              <a:t>TeV</a:t>
            </a:r>
            <a:r>
              <a:rPr lang="en-US" sz="1400" dirty="0"/>
              <a:t> option by 2045. In particular the questions below would be addressed.</a:t>
            </a:r>
          </a:p>
          <a:p>
            <a:pPr lvl="1"/>
            <a:r>
              <a:rPr lang="en-US" sz="1400" dirty="0"/>
              <a:t>What is a realistic luminosity target?</a:t>
            </a:r>
          </a:p>
          <a:p>
            <a:pPr lvl="1"/>
            <a:r>
              <a:rPr lang="en-US" sz="1400" dirty="0"/>
              <a:t>What are the background conditions in the detector?</a:t>
            </a:r>
          </a:p>
          <a:p>
            <a:pPr lvl="1"/>
            <a:r>
              <a:rPr lang="en-US" sz="1400" dirty="0"/>
              <a:t>Can one consider implementing such a collider at CERN or other sites, and can it have one or two detectors?</a:t>
            </a:r>
          </a:p>
          <a:p>
            <a:pPr lvl="1"/>
            <a:r>
              <a:rPr lang="en-US" sz="1400" dirty="0"/>
              <a:t>What are the key performance specifications of the components and what is the maturity of the technologies?</a:t>
            </a:r>
          </a:p>
          <a:p>
            <a:pPr lvl="1"/>
            <a:r>
              <a:rPr lang="en-US" sz="1400" dirty="0"/>
              <a:t>What are the cost drivers and what is the cost scale of such a collider?</a:t>
            </a:r>
          </a:p>
          <a:p>
            <a:pPr lvl="1"/>
            <a:r>
              <a:rPr lang="en-US" sz="1400" dirty="0"/>
              <a:t>What are the power drivers and what is the power consumption scale of the collider?</a:t>
            </a:r>
          </a:p>
          <a:p>
            <a:pPr lvl="1"/>
            <a:r>
              <a:rPr lang="en-US" sz="1400" dirty="0"/>
              <a:t>What are the key risks of the project?</a:t>
            </a:r>
          </a:p>
          <a:p>
            <a:r>
              <a:rPr lang="en-US" sz="1400" dirty="0"/>
              <a:t>an </a:t>
            </a:r>
            <a:r>
              <a:rPr lang="en-US" sz="1400" b="1" dirty="0"/>
              <a:t>R&amp;D Plan </a:t>
            </a:r>
            <a:r>
              <a:rPr lang="en-US" sz="1400" dirty="0"/>
              <a:t>that describes an R&amp;D path towards the collider; </a:t>
            </a:r>
          </a:p>
          <a:p>
            <a:r>
              <a:rPr lang="en-US" sz="1400" dirty="0"/>
              <a:t>an </a:t>
            </a:r>
            <a:r>
              <a:rPr lang="en-US" sz="1400" b="1" dirty="0"/>
              <a:t>Interim Report </a:t>
            </a:r>
            <a:r>
              <a:rPr lang="en-US" sz="1400" dirty="0"/>
              <a:t>by the end of 2023 that documents progress and allows the wider community to update their view of the concept and to give feedback to the collaboration. </a:t>
            </a:r>
          </a:p>
          <a:p>
            <a:endParaRPr lang="en-US" sz="1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A1F51F-F6FB-FA17-E14F-DC002988D5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34452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457200" y="1059582"/>
            <a:ext cx="8305800" cy="3536156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The R&amp;D plan will describe the R&amp;D path toward the collider, in particular during the CDR phase, and will comprise the elements below.</a:t>
            </a:r>
          </a:p>
          <a:p>
            <a:r>
              <a:rPr lang="en-US" sz="1600" dirty="0"/>
              <a:t>An integrated concept of a </a:t>
            </a:r>
            <a:r>
              <a:rPr lang="en-US" sz="1600" dirty="0" err="1"/>
              <a:t>muon</a:t>
            </a:r>
            <a:r>
              <a:rPr lang="en-US" sz="1600" dirty="0"/>
              <a:t> cooling cell that will allow construction and testing of this key novel component.</a:t>
            </a:r>
          </a:p>
          <a:p>
            <a:r>
              <a:rPr lang="en-US" sz="1600" dirty="0"/>
              <a:t>A concept of the facility to provide the </a:t>
            </a:r>
            <a:r>
              <a:rPr lang="en-US" sz="1600" dirty="0" err="1"/>
              <a:t>muon</a:t>
            </a:r>
            <a:r>
              <a:rPr lang="en-US" sz="1600" dirty="0"/>
              <a:t> beam to test the cells.</a:t>
            </a:r>
          </a:p>
          <a:p>
            <a:r>
              <a:rPr lang="en-US" sz="1600" dirty="0"/>
              <a:t>An evaluation of whether this facility can be installed at CERN or another site.</a:t>
            </a:r>
          </a:p>
          <a:p>
            <a:r>
              <a:rPr lang="en-US" sz="1600" dirty="0"/>
              <a:t>A description of other R&amp;D efforts required during the CDR phase including other demonstrators.</a:t>
            </a:r>
          </a:p>
          <a:p>
            <a:pPr marL="0" indent="0">
              <a:buNone/>
            </a:pPr>
            <a:r>
              <a:rPr lang="en-US" sz="1600" dirty="0"/>
              <a:t>This R&amp;D plan will allow the community to understand the technically limited timeline for the </a:t>
            </a:r>
            <a:r>
              <a:rPr lang="en-US" sz="1600" dirty="0" err="1"/>
              <a:t>muoncollider</a:t>
            </a:r>
            <a:r>
              <a:rPr lang="en-US" sz="1600" dirty="0"/>
              <a:t> development after the next ESPPU.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Muon Collider, Sapporo, March 2024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R&amp;D Plan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2090EE-4E4A-3DA3-F593-F99CB5C2E2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715759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457200" y="627534"/>
            <a:ext cx="8305800" cy="389694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Will allow </a:t>
            </a:r>
            <a:r>
              <a:rPr lang="en-US" sz="1600" b="1" dirty="0"/>
              <a:t>partially informed decisions</a:t>
            </a:r>
          </a:p>
          <a:p>
            <a:r>
              <a:rPr lang="en-US" sz="1600" dirty="0"/>
              <a:t>No conceptual design of neutrino flux and alignment system</a:t>
            </a:r>
          </a:p>
          <a:p>
            <a:r>
              <a:rPr lang="en-US" sz="1600" dirty="0"/>
              <a:t>No alternative superconducting fast-ramping magnet system</a:t>
            </a:r>
          </a:p>
          <a:p>
            <a:r>
              <a:rPr lang="en-US" sz="1600" dirty="0"/>
              <a:t>Several collider systems would (almost) not be covered, in particular</a:t>
            </a:r>
          </a:p>
          <a:p>
            <a:pPr lvl="1"/>
            <a:r>
              <a:rPr lang="en-US" sz="1600" dirty="0"/>
              <a:t>the </a:t>
            </a:r>
            <a:r>
              <a:rPr lang="en-US" sz="1600" dirty="0" err="1"/>
              <a:t>linacs</a:t>
            </a:r>
            <a:endParaRPr lang="en-US" sz="1600" dirty="0"/>
          </a:p>
          <a:p>
            <a:pPr lvl="1"/>
            <a:r>
              <a:rPr lang="en-US" sz="1600" dirty="0"/>
              <a:t>the target complex</a:t>
            </a:r>
          </a:p>
          <a:p>
            <a:pPr lvl="1"/>
            <a:r>
              <a:rPr lang="en-US" sz="1600" dirty="0"/>
              <a:t>the proton complex</a:t>
            </a:r>
          </a:p>
          <a:p>
            <a:pPr lvl="1"/>
            <a:r>
              <a:rPr lang="en-US" sz="1600" dirty="0"/>
              <a:t>engineering considerations of the </a:t>
            </a:r>
            <a:r>
              <a:rPr lang="en-US" sz="1600" dirty="0" err="1"/>
              <a:t>muon</a:t>
            </a:r>
            <a:r>
              <a:rPr lang="en-US" sz="1600" dirty="0"/>
              <a:t> cooling cells</a:t>
            </a:r>
          </a:p>
          <a:p>
            <a:pPr lvl="1"/>
            <a:r>
              <a:rPr lang="en-US" sz="1600" dirty="0"/>
              <a:t>alternative designs for the final cooling system, acceleration, collider ring</a:t>
            </a:r>
          </a:p>
          <a:p>
            <a:r>
              <a:rPr lang="en-US" sz="1600" dirty="0"/>
              <a:t>No RF test stand would be constructed for the </a:t>
            </a:r>
            <a:r>
              <a:rPr lang="en-US" sz="1600" dirty="0" err="1"/>
              <a:t>muon</a:t>
            </a:r>
            <a:r>
              <a:rPr lang="en-US" sz="1600" dirty="0"/>
              <a:t> cooling accelerating cavities</a:t>
            </a:r>
          </a:p>
          <a:p>
            <a:r>
              <a:rPr lang="en-US" sz="1600" dirty="0"/>
              <a:t>No conceptual design of a </a:t>
            </a:r>
            <a:r>
              <a:rPr lang="en-US" sz="1600" dirty="0" err="1"/>
              <a:t>muon</a:t>
            </a:r>
            <a:r>
              <a:rPr lang="en-US" sz="1600" dirty="0"/>
              <a:t> cooling cell for the test </a:t>
            </a:r>
            <a:r>
              <a:rPr lang="en-US" sz="1600" dirty="0" err="1"/>
              <a:t>programme</a:t>
            </a:r>
            <a:endParaRPr lang="en-US" sz="1600" dirty="0"/>
          </a:p>
          <a:p>
            <a:r>
              <a:rPr lang="en-US" sz="1600" dirty="0"/>
              <a:t>No conceptual design of a </a:t>
            </a:r>
            <a:r>
              <a:rPr lang="en-US" sz="1600" dirty="0" err="1"/>
              <a:t>muon</a:t>
            </a:r>
            <a:r>
              <a:rPr lang="en-US" sz="1600" dirty="0"/>
              <a:t> cooling demonstrator facility</a:t>
            </a:r>
          </a:p>
          <a:p>
            <a:r>
              <a:rPr lang="en-US" sz="1600" dirty="0"/>
              <a:t>No concept of RF power sources</a:t>
            </a:r>
          </a:p>
          <a:p>
            <a:r>
              <a:rPr lang="en-US" sz="1600" dirty="0"/>
              <a:t>No tests/models to develop solenoid technology.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Muon Collider, Sapporo, March 2024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Minimal Scenario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ADB8A3-2E54-2519-AF74-0C4B738B54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333354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"/>
            <a:ext cx="8229600" cy="411509"/>
          </a:xfrm>
        </p:spPr>
        <p:txBody>
          <a:bodyPr/>
          <a:lstStyle/>
          <a:p>
            <a:r>
              <a:rPr lang="en-US" sz="3200" b="0" dirty="0">
                <a:latin typeface="Calibri"/>
                <a:cs typeface="Calibri"/>
              </a:rPr>
              <a:t>Key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620882"/>
            <a:ext cx="8229600" cy="3823076"/>
          </a:xfrm>
        </p:spPr>
        <p:txBody>
          <a:bodyPr/>
          <a:lstStyle/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Magnets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Superconducting solenoids for target and cooling profit from developments for society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target solenoid comparable to ITER central solenoid fusion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6D cooling solenoids similar and wind power generators, motors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final cooling solenoids synergetic with high-field research, NMR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Collider ring magnets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profit from developments for other colliders  FCC-</a:t>
            </a:r>
            <a:r>
              <a:rPr lang="en-US" sz="1600" dirty="0" err="1">
                <a:solidFill>
                  <a:srgbClr val="000000"/>
                </a:solidFill>
                <a:latin typeface="Calibri"/>
                <a:cs typeface="Calibri"/>
              </a:rPr>
              <a:t>hh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, stress-managed magnets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Fast-ramping normal-conducting magnet system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HTS alternative, power converter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RF systems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superconducting RF, normal-conducting RF, efficient klystrons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Target, cooling absorbers, windows, shielding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Neutrino mitigation mover system, cooling cell integration, …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Detector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Sapporo, March 2024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06AA7A-B271-7CEE-D2F9-ED01B1D11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53634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"/>
            <a:ext cx="8229600" cy="411509"/>
          </a:xfrm>
        </p:spPr>
        <p:txBody>
          <a:bodyPr/>
          <a:lstStyle/>
          <a:p>
            <a:r>
              <a:rPr lang="en-US" sz="3200" b="0" dirty="0">
                <a:latin typeface="Calibri"/>
                <a:cs typeface="Calibri"/>
              </a:rPr>
              <a:t>Key Technologies,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483518"/>
            <a:ext cx="8229600" cy="3823076"/>
          </a:xfrm>
        </p:spPr>
        <p:txBody>
          <a:bodyPr/>
          <a:lstStyle/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RF systems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Normal-conducting cooling cavities in magnetic field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profit from CLIC work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Superconducting accelerator RF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profit from ILC, …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Efficient power sources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profit from CLIC work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Beam-matter interaction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Proton target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Cooling absorbers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Shielding (accelerator and detector)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Mechanical system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Neutrino flux mitigation system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err="1">
                <a:solidFill>
                  <a:srgbClr val="000000"/>
                </a:solidFill>
                <a:latin typeface="Calibri"/>
                <a:cs typeface="Calibri"/>
              </a:rPr>
              <a:t>Muon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 cooling cell integration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Sapporo, March 2024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78FB5F-9213-FF6D-4F00-BE99EF9A9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743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64908"/>
          </a:xfrm>
        </p:spPr>
        <p:txBody>
          <a:bodyPr>
            <a:noAutofit/>
          </a:bodyPr>
          <a:lstStyle/>
          <a:p>
            <a:r>
              <a:rPr lang="en-US" sz="3200" b="0" dirty="0" err="1">
                <a:latin typeface="Calibri"/>
                <a:cs typeface="Calibri"/>
              </a:rPr>
              <a:t>Muon</a:t>
            </a:r>
            <a:r>
              <a:rPr lang="en-US" sz="3200" b="0" dirty="0">
                <a:latin typeface="Calibri"/>
                <a:cs typeface="Calibri"/>
              </a:rPr>
              <a:t> Collider Luminosity Scaling</a:t>
            </a: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Sapporo, March 2024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6096" y="699542"/>
            <a:ext cx="5234808" cy="821069"/>
          </a:xfrm>
          <a:prstGeom prst="rect">
            <a:avLst/>
          </a:prstGeom>
          <a:noFill/>
        </p:spPr>
        <p:txBody>
          <a:bodyPr wrap="none" lIns="81608" tIns="40804" rIns="81608" bIns="40804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Fundamental limitation</a:t>
            </a:r>
          </a:p>
          <a:p>
            <a:r>
              <a:rPr lang="en-US" sz="1600" dirty="0">
                <a:latin typeface="Calibri"/>
                <a:cs typeface="Calibri"/>
              </a:rPr>
              <a:t>Requires </a:t>
            </a:r>
            <a:r>
              <a:rPr lang="en-US" sz="1600" dirty="0" err="1">
                <a:latin typeface="Calibri"/>
                <a:cs typeface="Calibri"/>
              </a:rPr>
              <a:t>emittance</a:t>
            </a:r>
            <a:r>
              <a:rPr lang="en-US" sz="1600" dirty="0">
                <a:latin typeface="Calibri"/>
                <a:cs typeface="Calibri"/>
              </a:rPr>
              <a:t> preservation and advanced lattice design</a:t>
            </a:r>
          </a:p>
          <a:p>
            <a:r>
              <a:rPr lang="en-US" sz="1600" dirty="0">
                <a:latin typeface="Calibri"/>
                <a:cs typeface="Calibri"/>
              </a:rPr>
              <a:t>Applies to MAP scheme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860032" y="3694662"/>
            <a:ext cx="4028770" cy="131351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81608" tIns="40804" rIns="81608" bIns="40804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Luminosity per power increases with energy</a:t>
            </a:r>
          </a:p>
          <a:p>
            <a:r>
              <a:rPr lang="en-US" sz="1600" dirty="0">
                <a:latin typeface="Calibri"/>
                <a:cs typeface="Calibri"/>
              </a:rPr>
              <a:t>Provided technologies can be made available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000FF"/>
                </a:solidFill>
                <a:latin typeface="Calibri"/>
                <a:cs typeface="Calibri"/>
              </a:rPr>
              <a:t>Constant current</a:t>
            </a:r>
            <a:r>
              <a:rPr lang="en-US" sz="1600" dirty="0">
                <a:latin typeface="Calibri"/>
                <a:cs typeface="Calibri"/>
              </a:rPr>
              <a:t> for required luminosity scaling</a:t>
            </a:r>
          </a:p>
        </p:txBody>
      </p:sp>
      <p:pic>
        <p:nvPicPr>
          <p:cNvPr id="19" name="Picture 18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776" y="1432012"/>
            <a:ext cx="5921436" cy="10738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547664" y="3147814"/>
            <a:ext cx="1653224" cy="636403"/>
          </a:xfrm>
          <a:prstGeom prst="rect">
            <a:avLst/>
          </a:prstGeom>
          <a:noFill/>
          <a:ln>
            <a:noFill/>
          </a:ln>
        </p:spPr>
        <p:txBody>
          <a:bodyPr wrap="squar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E278FF"/>
                </a:solidFill>
              </a:rPr>
              <a:t>High field in collider ring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471397" y="2885732"/>
            <a:ext cx="1473612" cy="359404"/>
          </a:xfrm>
          <a:prstGeom prst="rect">
            <a:avLst/>
          </a:prstGeom>
          <a:noFill/>
          <a:ln>
            <a:noFill/>
          </a:ln>
        </p:spPr>
        <p:txBody>
          <a:bodyPr wrap="non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Dense beam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2590800" y="2238954"/>
            <a:ext cx="533400" cy="875300"/>
          </a:xfrm>
          <a:prstGeom prst="straightConnector1">
            <a:avLst/>
          </a:prstGeom>
          <a:ln>
            <a:solidFill>
              <a:srgbClr val="E278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2" idx="0"/>
          </p:cNvCxnSpPr>
          <p:nvPr/>
        </p:nvCxnSpPr>
        <p:spPr>
          <a:xfrm flipH="1" flipV="1">
            <a:off x="4918533" y="2505812"/>
            <a:ext cx="289670" cy="3799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41772" y="2837255"/>
            <a:ext cx="1409479" cy="359404"/>
          </a:xfrm>
          <a:prstGeom prst="rect">
            <a:avLst/>
          </a:prstGeom>
          <a:noFill/>
        </p:spPr>
        <p:txBody>
          <a:bodyPr wrap="none" lIns="81608" tIns="40804" rIns="81608" bIns="40804" rtlCol="0">
            <a:spAutoFit/>
          </a:bodyPr>
          <a:lstStyle/>
          <a:p>
            <a:r>
              <a:rPr lang="en-US" dirty="0"/>
              <a:t>High energy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117776" y="2238957"/>
            <a:ext cx="1332548" cy="594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947265" y="2614045"/>
            <a:ext cx="1973936" cy="359404"/>
          </a:xfrm>
          <a:prstGeom prst="rect">
            <a:avLst/>
          </a:prstGeom>
          <a:noFill/>
        </p:spPr>
        <p:txBody>
          <a:bodyPr wrap="non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High beam power</a:t>
            </a:r>
          </a:p>
        </p:txBody>
      </p:sp>
      <p:cxnSp>
        <p:nvCxnSpPr>
          <p:cNvPr id="36" name="Straight Arrow Connector 35"/>
          <p:cNvCxnSpPr>
            <a:stCxn id="33" idx="1"/>
          </p:cNvCxnSpPr>
          <p:nvPr/>
        </p:nvCxnSpPr>
        <p:spPr>
          <a:xfrm flipH="1" flipV="1">
            <a:off x="6144387" y="2350336"/>
            <a:ext cx="802878" cy="44341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872403" y="2871451"/>
            <a:ext cx="1699597" cy="636403"/>
          </a:xfrm>
          <a:prstGeom prst="rect">
            <a:avLst/>
          </a:prstGeom>
          <a:noFill/>
          <a:ln>
            <a:noFill/>
          </a:ln>
        </p:spPr>
        <p:txBody>
          <a:bodyPr wrap="squar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69131B"/>
                </a:solidFill>
              </a:rPr>
              <a:t>Large energy acceptance</a:t>
            </a:r>
          </a:p>
        </p:txBody>
      </p:sp>
      <p:cxnSp>
        <p:nvCxnSpPr>
          <p:cNvPr id="38" name="Straight Arrow Connector 37"/>
          <p:cNvCxnSpPr>
            <a:stCxn id="37" idx="0"/>
          </p:cNvCxnSpPr>
          <p:nvPr/>
        </p:nvCxnSpPr>
        <p:spPr>
          <a:xfrm flipV="1">
            <a:off x="3722202" y="2350336"/>
            <a:ext cx="201726" cy="521115"/>
          </a:xfrm>
          <a:prstGeom prst="straightConnector1">
            <a:avLst/>
          </a:prstGeom>
          <a:ln>
            <a:solidFill>
              <a:srgbClr val="69131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CDF446-3CCA-EFFC-5B59-07AB116EE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08009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92546"/>
            <a:ext cx="8229600" cy="360040"/>
          </a:xfrm>
        </p:spPr>
        <p:txBody>
          <a:bodyPr/>
          <a:lstStyle/>
          <a:p>
            <a:r>
              <a:rPr lang="en-US" sz="3200" b="0" dirty="0">
                <a:latin typeface="Calibri"/>
                <a:cs typeface="Calibri"/>
              </a:rPr>
              <a:t>Collaboration Vision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83518"/>
            <a:ext cx="8640960" cy="3823076"/>
          </a:xfrm>
        </p:spPr>
        <p:txBody>
          <a:bodyPr/>
          <a:lstStyle/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IMCC is an </a:t>
            </a:r>
            <a:r>
              <a:rPr lang="en-US" sz="1600" b="1" dirty="0">
                <a:solidFill>
                  <a:srgbClr val="000000"/>
                </a:solidFill>
                <a:latin typeface="Calibri"/>
                <a:cs typeface="Calibri"/>
              </a:rPr>
              <a:t>international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 collaboration and aims to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Enlarge the collaboration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Physics interest in all regions, strong US contribution to the </a:t>
            </a:r>
            <a:r>
              <a:rPr lang="en-US" sz="1600" dirty="0" err="1">
                <a:solidFill>
                  <a:srgbClr val="000000"/>
                </a:solidFill>
                <a:latin typeface="Calibri"/>
                <a:cs typeface="Calibri"/>
              </a:rPr>
              <a:t>muon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 collider physics and detector, interest in Japan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First US university have joined collaboration, try to see how to move forward, also with labs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Combine the R&amp;D efforts for the design and its technologies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Critical contributions in all relevant fields in the US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Consider several sites for the collider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CERN would be one, FNAL and others should also be considered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A proposal with alternative sites is stronger for a single site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Consider several sites for the demonstrators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E.g. </a:t>
            </a:r>
            <a:r>
              <a:rPr lang="en-US" sz="1600" dirty="0" err="1">
                <a:solidFill>
                  <a:srgbClr val="000000"/>
                </a:solidFill>
                <a:latin typeface="Calibri"/>
                <a:cs typeface="Calibri"/>
              </a:rPr>
              <a:t>Muon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 production and cooling demonstrator at CERN, FNAL, ESS, JPARC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e.g. RCS at ESRF or elsewhere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Target tests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Sapporo, March 2024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386980-D1C4-8812-F943-B39888711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8529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Initial Target Parameters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203848" y="866743"/>
          <a:ext cx="4752529" cy="4081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7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7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88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74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16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Parameter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Unit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3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14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L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34</a:t>
                      </a:r>
                      <a:r>
                        <a:rPr lang="en-US" sz="1400" b="1" baseline="0" dirty="0">
                          <a:latin typeface="Calibri"/>
                          <a:cs typeface="Calibri"/>
                        </a:rPr>
                        <a:t> cm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-2</a:t>
                      </a:r>
                      <a:r>
                        <a:rPr lang="en-US" sz="1400" b="1" baseline="0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-1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20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40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N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aseline="300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12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2.2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lang="en-US" sz="1400" baseline="-250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Hz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trike="noStrike" baseline="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lang="en-US" sz="1400" b="1" baseline="-250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beam</a:t>
                      </a:r>
                      <a:endParaRPr lang="en-US" sz="1400" b="1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MW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5.3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trike="noStrike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14.4</a:t>
                      </a:r>
                      <a:endParaRPr lang="en-US" sz="1400" b="1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C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km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4.5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14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&lt;B&gt;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L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MeV 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/ E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%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1.07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β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1.07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x,y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3.0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0.9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0.63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7789" y="894839"/>
            <a:ext cx="2964051" cy="3333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pPr algn="ctr"/>
            <a:r>
              <a:rPr lang="en-US" sz="1400" b="1" dirty="0">
                <a:latin typeface="Calibri"/>
                <a:cs typeface="Calibri"/>
              </a:rPr>
              <a:t>Target integrated luminosities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Note: currently focus on 10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r>
              <a:rPr lang="en-US" sz="1400" b="1" dirty="0">
                <a:latin typeface="Calibri"/>
                <a:cs typeface="Calibri"/>
              </a:rPr>
              <a:t>, also explore 3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endParaRPr lang="en-US" sz="1400" dirty="0">
              <a:latin typeface="Calibri"/>
              <a:cs typeface="Calibri"/>
            </a:endParaRP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Tentative parameters based on MAP study, might add margins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Achieve goal in 5 years 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FCC-</a:t>
            </a:r>
            <a:r>
              <a:rPr lang="en-US" sz="1400" dirty="0" err="1">
                <a:latin typeface="Calibri"/>
                <a:cs typeface="Calibri"/>
              </a:rPr>
              <a:t>hh</a:t>
            </a:r>
            <a:r>
              <a:rPr lang="en-US" sz="1400" dirty="0">
                <a:latin typeface="Calibri"/>
                <a:cs typeface="Calibri"/>
              </a:rPr>
              <a:t> to operate for 25 years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Aim to have two detectors</a:t>
            </a:r>
          </a:p>
        </p:txBody>
      </p:sp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252382"/>
            <a:ext cx="2454495" cy="13706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56377" y="843558"/>
            <a:ext cx="1187624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CLIC at 3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endParaRPr lang="en-US" sz="1400" b="1" dirty="0">
              <a:latin typeface="Calibri"/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28384" y="2110849"/>
            <a:ext cx="1035224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28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28383" y="1203598"/>
            <a:ext cx="1035225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2 (6)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06D547-3FB0-CADE-CC1E-12184BE376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529823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US Snowmass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52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Snowmass_slid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0" t="13827" r="7875" b="17037"/>
          <a:stretch/>
        </p:blipFill>
        <p:spPr>
          <a:xfrm>
            <a:off x="2699792" y="743942"/>
            <a:ext cx="6337177" cy="355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31657" y="4299942"/>
            <a:ext cx="4320479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buClr>
                <a:schemeClr val="dk2"/>
              </a:buClr>
              <a:buSzPts val="4050"/>
            </a:pPr>
            <a:r>
              <a:rPr lang="en-US" sz="1400" dirty="0" err="1">
                <a:latin typeface="Calibri"/>
                <a:cs typeface="Calibri"/>
              </a:rPr>
              <a:t>Meenakshi</a:t>
            </a:r>
            <a:r>
              <a:rPr lang="en-US" sz="1400" dirty="0">
                <a:latin typeface="Calibri"/>
                <a:cs typeface="Calibri"/>
              </a:rPr>
              <a:t> </a:t>
            </a:r>
            <a:r>
              <a:rPr lang="en-US" sz="1400" dirty="0" err="1">
                <a:latin typeface="Calibri"/>
                <a:cs typeface="Calibri"/>
              </a:rPr>
              <a:t>Narain</a:t>
            </a:r>
            <a:r>
              <a:rPr lang="en-US" sz="1400" dirty="0">
                <a:latin typeface="Calibri"/>
                <a:cs typeface="Calibri"/>
              </a:rPr>
              <a:t>: </a:t>
            </a:r>
            <a:r>
              <a:rPr lang="en-US" sz="1400" dirty="0">
                <a:solidFill>
                  <a:srgbClr val="C00000"/>
                </a:solidFill>
                <a:latin typeface="Calibri"/>
                <a:ea typeface="Arial"/>
                <a:cs typeface="Calibri"/>
                <a:sym typeface="Arial"/>
              </a:rPr>
              <a:t>Energy Frontier / </a:t>
            </a:r>
            <a:r>
              <a:rPr lang="en-US" sz="1400" dirty="0">
                <a:solidFill>
                  <a:srgbClr val="C00000"/>
                </a:solidFill>
                <a:latin typeface="Calibri"/>
                <a:cs typeface="Calibri"/>
              </a:rPr>
              <a:t>Large Experiments, </a:t>
            </a:r>
            <a:r>
              <a:rPr lang="en-US" sz="1400" dirty="0">
                <a:latin typeface="Calibri"/>
                <a:cs typeface="Calibri"/>
              </a:rPr>
              <a:t>Snowmass Community Summer Study July 17-26, 2022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496" y="483518"/>
            <a:ext cx="28803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Strong interest </a:t>
            </a:r>
            <a:r>
              <a:rPr lang="en-US" sz="1400" dirty="0">
                <a:latin typeface="Calibri"/>
                <a:cs typeface="Calibri"/>
              </a:rPr>
              <a:t>in the US community in </a:t>
            </a:r>
            <a:r>
              <a:rPr lang="en-US" sz="1400" dirty="0" err="1">
                <a:latin typeface="Calibri"/>
                <a:cs typeface="Calibri"/>
              </a:rPr>
              <a:t>muon</a:t>
            </a:r>
            <a:r>
              <a:rPr lang="en-US" sz="1400" dirty="0">
                <a:latin typeface="Calibri"/>
                <a:cs typeface="Calibri"/>
              </a:rPr>
              <a:t> collider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seen as an energy frontier machine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decoupled from LC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US community wants funding for </a:t>
            </a:r>
            <a:r>
              <a:rPr lang="en-US" sz="1400" b="1" dirty="0">
                <a:latin typeface="Calibri"/>
                <a:cs typeface="Calibri"/>
              </a:rPr>
              <a:t>R&amp;D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/>
                <a:cs typeface="Calibri"/>
              </a:rPr>
              <a:t>Goal: match European effort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Community interested in the US to </a:t>
            </a:r>
            <a:r>
              <a:rPr lang="en-US" sz="1400" b="1" dirty="0">
                <a:latin typeface="Calibri"/>
                <a:cs typeface="Calibri"/>
              </a:rPr>
              <a:t>host a </a:t>
            </a:r>
            <a:r>
              <a:rPr lang="en-US" sz="1400" b="1" dirty="0" err="1">
                <a:latin typeface="Calibri"/>
                <a:cs typeface="Calibri"/>
              </a:rPr>
              <a:t>muon</a:t>
            </a:r>
            <a:r>
              <a:rPr lang="en-US" sz="1400" b="1" dirty="0">
                <a:latin typeface="Calibri"/>
                <a:cs typeface="Calibri"/>
              </a:rPr>
              <a:t> collider</a:t>
            </a:r>
          </a:p>
        </p:txBody>
      </p:sp>
      <p:pic>
        <p:nvPicPr>
          <p:cNvPr id="10" name="Picture 9" descr="Map&#10;&#10;Description automatically generated">
            <a:extLst>
              <a:ext uri="{FF2B5EF4-FFF2-40B4-BE49-F238E27FC236}">
                <a16:creationId xmlns:a16="http://schemas.microsoft.com/office/drawing/2014/main" id="{C1BF3D21-5A4A-4BE6-AC51-5643C47EB4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1" y="3737429"/>
            <a:ext cx="1224136" cy="122364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1C8658-4EE9-9090-A913-69F0024EE5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711747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930" y="1"/>
            <a:ext cx="6166355" cy="452558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 panose="020F0502020204030204" pitchFamily="34" charset="0"/>
                <a:cs typeface="Calibri" panose="020F0502020204030204" pitchFamily="34" charset="0"/>
              </a:rPr>
              <a:t>Muon Collider magnets</a:t>
            </a:r>
            <a:endParaRPr lang="en-US" sz="32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>
          <a:blip r:embed="rId2"/>
          <a:srcRect b="50107"/>
          <a:stretch>
            <a:fillRect/>
          </a:stretch>
        </p:blipFill>
        <p:spPr>
          <a:xfrm>
            <a:off x="1142421" y="1957586"/>
            <a:ext cx="6851506" cy="1694788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76FA7BAB-F01B-8769-0F3D-FD41DEC240D3}"/>
              </a:ext>
            </a:extLst>
          </p:cNvPr>
          <p:cNvGrpSpPr/>
          <p:nvPr/>
        </p:nvGrpSpPr>
        <p:grpSpPr>
          <a:xfrm>
            <a:off x="1572249" y="2263893"/>
            <a:ext cx="3625312" cy="2896209"/>
            <a:chOff x="572332" y="3018524"/>
            <a:chExt cx="4833749" cy="386161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ACD897B-C87F-82E7-70E2-F9E9B3A2F5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160" t="10050" r="37329" b="6573"/>
            <a:stretch/>
          </p:blipFill>
          <p:spPr>
            <a:xfrm rot="16200000">
              <a:off x="1046079" y="4528103"/>
              <a:ext cx="1878286" cy="282577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49A4F8E-FF78-C56A-B0CC-98E65F5A11C3}"/>
                </a:ext>
              </a:extLst>
            </p:cNvPr>
            <p:cNvSpPr txBox="1"/>
            <p:nvPr/>
          </p:nvSpPr>
          <p:spPr>
            <a:xfrm>
              <a:off x="859427" y="4845763"/>
              <a:ext cx="171046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rgbClr val="FF0000"/>
                  </a:solidFill>
                </a:rPr>
                <a:t>&gt; 40 T, 60 mm</a:t>
              </a: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A3C874C2-8550-BF64-1AB4-5EF3E8CA076C}"/>
                </a:ext>
              </a:extLst>
            </p:cNvPr>
            <p:cNvSpPr/>
            <p:nvPr/>
          </p:nvSpPr>
          <p:spPr>
            <a:xfrm>
              <a:off x="4979147" y="3018524"/>
              <a:ext cx="426934" cy="170922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27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272A51A-E3FA-B651-7B72-80AAD31E1381}"/>
              </a:ext>
            </a:extLst>
          </p:cNvPr>
          <p:cNvSpPr txBox="1"/>
          <p:nvPr/>
        </p:nvSpPr>
        <p:spPr>
          <a:xfrm>
            <a:off x="6195166" y="2670839"/>
            <a:ext cx="4283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9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RCS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41A2FA8-D117-D4CE-2CC5-9F10AE6F67A6}"/>
              </a:ext>
            </a:extLst>
          </p:cNvPr>
          <p:cNvGrpSpPr/>
          <p:nvPr/>
        </p:nvGrpSpPr>
        <p:grpSpPr>
          <a:xfrm>
            <a:off x="1212974" y="440380"/>
            <a:ext cx="2375971" cy="3227078"/>
            <a:chOff x="93299" y="587173"/>
            <a:chExt cx="3167962" cy="430277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5915EDD-2AF8-1143-B6A9-83AA571C50B1}"/>
                </a:ext>
              </a:extLst>
            </p:cNvPr>
            <p:cNvSpPr txBox="1"/>
            <p:nvPr/>
          </p:nvSpPr>
          <p:spPr>
            <a:xfrm>
              <a:off x="93299" y="587173"/>
              <a:ext cx="3167962" cy="954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20 T, 200 mm</a:t>
              </a:r>
            </a:p>
            <a:p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Radiation heat load ≈ 5…10 kW</a:t>
              </a:r>
            </a:p>
            <a:p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Radiation dose: 80 </a:t>
              </a:r>
              <a:r>
                <a:rPr lang="en-US" sz="135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MGy</a:t>
              </a:r>
              <a:endParaRPr lang="en-US" sz="13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E30D8E3E-C209-C27D-4B36-45EB06F8DF0B}"/>
                </a:ext>
              </a:extLst>
            </p:cNvPr>
            <p:cNvSpPr/>
            <p:nvPr/>
          </p:nvSpPr>
          <p:spPr>
            <a:xfrm>
              <a:off x="2168611" y="3180722"/>
              <a:ext cx="676200" cy="170922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27"/>
            </a:p>
          </p:txBody>
        </p:sp>
        <p:pic>
          <p:nvPicPr>
            <p:cNvPr id="38" name="Content Placeholder 7" descr="Graphical user interface, diagram&#10;&#10;Description automatically generated with medium confidence">
              <a:extLst>
                <a:ext uri="{FF2B5EF4-FFF2-40B4-BE49-F238E27FC236}">
                  <a16:creationId xmlns:a16="http://schemas.microsoft.com/office/drawing/2014/main" id="{6D3EAB1D-30E2-E7CC-0292-A0E7FE077A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5469" y="1332404"/>
              <a:ext cx="2619342" cy="1439199"/>
            </a:xfrm>
            <a:prstGeom prst="rect">
              <a:avLst/>
            </a:prstGeom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6CC2F0C-E829-1469-601F-1D0D62C40569}"/>
              </a:ext>
            </a:extLst>
          </p:cNvPr>
          <p:cNvGrpSpPr/>
          <p:nvPr/>
        </p:nvGrpSpPr>
        <p:grpSpPr>
          <a:xfrm>
            <a:off x="3646566" y="386632"/>
            <a:ext cx="4347361" cy="2896832"/>
            <a:chOff x="3338087" y="515509"/>
            <a:chExt cx="5796481" cy="3862443"/>
          </a:xfrm>
        </p:grpSpPr>
        <p:pic>
          <p:nvPicPr>
            <p:cNvPr id="44" name="Picture 43" descr="Diagram&#10;&#10;Description automatically generated">
              <a:extLst>
                <a:ext uri="{FF2B5EF4-FFF2-40B4-BE49-F238E27FC236}">
                  <a16:creationId xmlns:a16="http://schemas.microsoft.com/office/drawing/2014/main" id="{CCD8A491-4421-C0DA-0AFA-8EF8A49537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8087" y="1113549"/>
              <a:ext cx="1981445" cy="108933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EE40EA-6607-4399-A520-8A3E467E785E}"/>
                </a:ext>
              </a:extLst>
            </p:cNvPr>
            <p:cNvSpPr txBox="1"/>
            <p:nvPr/>
          </p:nvSpPr>
          <p:spPr>
            <a:xfrm>
              <a:off x="5192614" y="515509"/>
              <a:ext cx="2098079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NC ±1.8 T, 400 Hz 100 mm x 30 </a:t>
              </a:r>
              <a:r>
                <a:rPr lang="en-US" sz="1350" dirty="0">
                  <a:solidFill>
                    <a:srgbClr val="FF0000"/>
                  </a:solidFill>
                </a:rPr>
                <a:t>mm</a:t>
              </a:r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8B586E80-5FD6-105B-CC02-9D4805F1E393}"/>
                </a:ext>
              </a:extLst>
            </p:cNvPr>
            <p:cNvSpPr/>
            <p:nvPr/>
          </p:nvSpPr>
          <p:spPr>
            <a:xfrm>
              <a:off x="6307370" y="3018524"/>
              <a:ext cx="1366176" cy="1359428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27"/>
            </a:p>
          </p:txBody>
        </p:sp>
        <p:pic>
          <p:nvPicPr>
            <p:cNvPr id="46" name="Picture 45" descr="Diagram, schematic&#10;&#10;Description automatically generated with medium confidence">
              <a:extLst>
                <a:ext uri="{FF2B5EF4-FFF2-40B4-BE49-F238E27FC236}">
                  <a16:creationId xmlns:a16="http://schemas.microsoft.com/office/drawing/2014/main" id="{69FB0CBF-36B2-8BF6-CB63-EEAA9ED8A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6701" y="1113083"/>
              <a:ext cx="1504912" cy="1090268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2F739C5-28A5-46E9-DDB1-536033025BB9}"/>
                </a:ext>
              </a:extLst>
            </p:cNvPr>
            <p:cNvSpPr txBox="1"/>
            <p:nvPr/>
          </p:nvSpPr>
          <p:spPr>
            <a:xfrm>
              <a:off x="7155516" y="515509"/>
              <a:ext cx="197905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SC &lt; 10T</a:t>
              </a:r>
            </a:p>
            <a:p>
              <a:pPr algn="ctr"/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100 mm x 30 </a:t>
              </a:r>
              <a:r>
                <a:rPr lang="en-US" sz="1350" dirty="0">
                  <a:solidFill>
                    <a:srgbClr val="FF0000"/>
                  </a:solidFill>
                </a:rPr>
                <a:t>mm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35D43A39-587E-3772-4E05-8E33C2712D31}"/>
                </a:ext>
              </a:extLst>
            </p:cNvPr>
            <p:cNvSpPr/>
            <p:nvPr/>
          </p:nvSpPr>
          <p:spPr>
            <a:xfrm>
              <a:off x="3698809" y="2288373"/>
              <a:ext cx="1260000" cy="19801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900" dirty="0"/>
                <a:t>SC dipole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2EF0D57-8AEE-51FE-F36E-190FD3E2556A}"/>
                </a:ext>
              </a:extLst>
            </p:cNvPr>
            <p:cNvSpPr/>
            <p:nvPr/>
          </p:nvSpPr>
          <p:spPr>
            <a:xfrm>
              <a:off x="4984331" y="2288373"/>
              <a:ext cx="1260000" cy="19801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900" dirty="0"/>
                <a:t>NC dipole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B3E8452-5875-CA0F-6A3A-27BECB890709}"/>
                </a:ext>
              </a:extLst>
            </p:cNvPr>
            <p:cNvSpPr/>
            <p:nvPr/>
          </p:nvSpPr>
          <p:spPr>
            <a:xfrm>
              <a:off x="6269853" y="2288373"/>
              <a:ext cx="1260000" cy="19801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900" dirty="0"/>
                <a:t>NC dipole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34B9CC6F-1703-94B2-81E7-B2E45E58B9CB}"/>
                </a:ext>
              </a:extLst>
            </p:cNvPr>
            <p:cNvSpPr/>
            <p:nvPr/>
          </p:nvSpPr>
          <p:spPr>
            <a:xfrm>
              <a:off x="7555376" y="2288373"/>
              <a:ext cx="1260000" cy="19801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900" dirty="0"/>
                <a:t>SC dipole</a:t>
              </a:r>
            </a:p>
          </p:txBody>
        </p:sp>
        <p:pic>
          <p:nvPicPr>
            <p:cNvPr id="53" name="Picture 52" descr="Diagram&#10;&#10;Description automatically generated">
              <a:extLst>
                <a:ext uri="{FF2B5EF4-FFF2-40B4-BE49-F238E27FC236}">
                  <a16:creationId xmlns:a16="http://schemas.microsoft.com/office/drawing/2014/main" id="{973402C0-5394-72BA-CB89-018B416D8E6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3123" y="1113549"/>
              <a:ext cx="1981445" cy="1089336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6A02423-BFC5-0FE4-2F78-4E51C62A4E67}"/>
              </a:ext>
            </a:extLst>
          </p:cNvPr>
          <p:cNvGrpSpPr/>
          <p:nvPr/>
        </p:nvGrpSpPr>
        <p:grpSpPr>
          <a:xfrm>
            <a:off x="3733768" y="1942501"/>
            <a:ext cx="4205834" cy="3028180"/>
            <a:chOff x="3454358" y="2590001"/>
            <a:chExt cx="5607778" cy="403757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DF9F298-CC2C-2027-AA19-8D0F19711AFB}"/>
                </a:ext>
              </a:extLst>
            </p:cNvPr>
            <p:cNvSpPr txBox="1"/>
            <p:nvPr/>
          </p:nvSpPr>
          <p:spPr>
            <a:xfrm>
              <a:off x="3454358" y="5215095"/>
              <a:ext cx="2985004" cy="954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16 T peak, 150 mm</a:t>
              </a:r>
            </a:p>
            <a:p>
              <a:pPr algn="r"/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Radiation heat load ≈ 5 W/m</a:t>
              </a:r>
            </a:p>
            <a:p>
              <a:pPr algn="r"/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Radiation dose ≈ 20…40 </a:t>
              </a:r>
              <a:r>
                <a:rPr lang="en-US" sz="135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MGy</a:t>
              </a:r>
              <a:endParaRPr lang="en-US" sz="13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C82EBF49-B544-EF82-84B3-C4A3B49D8516}"/>
                </a:ext>
              </a:extLst>
            </p:cNvPr>
            <p:cNvSpPr/>
            <p:nvPr/>
          </p:nvSpPr>
          <p:spPr>
            <a:xfrm>
              <a:off x="7824731" y="2590001"/>
              <a:ext cx="1159572" cy="1926393"/>
            </a:xfrm>
            <a:prstGeom prst="roundRect">
              <a:avLst>
                <a:gd name="adj" fmla="val 9740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27"/>
            </a:p>
          </p:txBody>
        </p:sp>
        <p:pic>
          <p:nvPicPr>
            <p:cNvPr id="56" name="Picture 55" descr="Chart, sunburst chart&#10;&#10;Description automatically generated">
              <a:extLst>
                <a:ext uri="{FF2B5EF4-FFF2-40B4-BE49-F238E27FC236}">
                  <a16:creationId xmlns:a16="http://schemas.microsoft.com/office/drawing/2014/main" id="{720CE19B-67CF-1721-D130-E6802663AD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07"/>
            <a:stretch/>
          </p:blipFill>
          <p:spPr>
            <a:xfrm>
              <a:off x="6429994" y="4989983"/>
              <a:ext cx="2632142" cy="1637591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85C455F-EDC1-90E0-D0E0-E602DC4A6E55}"/>
              </a:ext>
            </a:extLst>
          </p:cNvPr>
          <p:cNvGrpSpPr/>
          <p:nvPr/>
        </p:nvGrpSpPr>
        <p:grpSpPr>
          <a:xfrm>
            <a:off x="2329663" y="373087"/>
            <a:ext cx="5238231" cy="4595203"/>
            <a:chOff x="1582218" y="497449"/>
            <a:chExt cx="6984307" cy="612693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A44FB02-4824-4962-74DA-C5DD79DF251A}"/>
                </a:ext>
              </a:extLst>
            </p:cNvPr>
            <p:cNvGrpSpPr/>
            <p:nvPr/>
          </p:nvGrpSpPr>
          <p:grpSpPr>
            <a:xfrm>
              <a:off x="1582218" y="497449"/>
              <a:ext cx="6984307" cy="6126936"/>
              <a:chOff x="7625611" y="1760331"/>
              <a:chExt cx="6984307" cy="6126936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6D67C96-1F23-592B-EC57-51EBBF10F7C7}"/>
                  </a:ext>
                </a:extLst>
              </p:cNvPr>
              <p:cNvSpPr txBox="1"/>
              <p:nvPr/>
            </p:nvSpPr>
            <p:spPr>
              <a:xfrm>
                <a:off x="7694644" y="1760331"/>
                <a:ext cx="1016004" cy="553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1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HTS !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63DA670-83EF-B3E3-97FE-BE4E7E902476}"/>
                  </a:ext>
                </a:extLst>
              </p:cNvPr>
              <p:cNvSpPr txBox="1"/>
              <p:nvPr/>
            </p:nvSpPr>
            <p:spPr>
              <a:xfrm>
                <a:off x="7625611" y="7333270"/>
                <a:ext cx="1016004" cy="553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1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HTS !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EEF0FD1-3BB4-565E-7811-D084DB862AEE}"/>
                  </a:ext>
                </a:extLst>
              </p:cNvPr>
              <p:cNvSpPr txBox="1"/>
              <p:nvPr/>
            </p:nvSpPr>
            <p:spPr>
              <a:xfrm>
                <a:off x="13544754" y="6779273"/>
                <a:ext cx="1065164" cy="553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1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HTS ?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2B58620-8CD5-75EB-41EE-2BA67BC6F13A}"/>
                </a:ext>
              </a:extLst>
            </p:cNvPr>
            <p:cNvSpPr txBox="1"/>
            <p:nvPr/>
          </p:nvSpPr>
          <p:spPr>
            <a:xfrm>
              <a:off x="3827751" y="967553"/>
              <a:ext cx="1065164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100" b="1" dirty="0">
                  <a:latin typeface="Calibri" panose="020F0502020204030204" pitchFamily="34" charset="0"/>
                  <a:cs typeface="Calibri" panose="020F0502020204030204" pitchFamily="34" charset="0"/>
                </a:rPr>
                <a:t>HTS ?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89F1F9-7E52-BD69-BAF1-25C789EA4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Sapporo, March 2024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C03DD3-1629-9385-AA9B-2FB940D75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51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US Snowmass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54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Snowmass_slid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0" t="13827" r="7875" b="17037"/>
          <a:stretch/>
        </p:blipFill>
        <p:spPr>
          <a:xfrm>
            <a:off x="2699792" y="743942"/>
            <a:ext cx="6337177" cy="355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31657" y="4299942"/>
            <a:ext cx="4320479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buClr>
                <a:schemeClr val="dk2"/>
              </a:buClr>
              <a:buSzPts val="4050"/>
            </a:pPr>
            <a:r>
              <a:rPr lang="en-US" sz="1400" dirty="0" err="1">
                <a:latin typeface="Calibri"/>
                <a:cs typeface="Calibri"/>
              </a:rPr>
              <a:t>Meenakshi</a:t>
            </a:r>
            <a:r>
              <a:rPr lang="en-US" sz="1400" dirty="0">
                <a:latin typeface="Calibri"/>
                <a:cs typeface="Calibri"/>
              </a:rPr>
              <a:t> </a:t>
            </a:r>
            <a:r>
              <a:rPr lang="en-US" sz="1400" dirty="0" err="1">
                <a:latin typeface="Calibri"/>
                <a:cs typeface="Calibri"/>
              </a:rPr>
              <a:t>Narain</a:t>
            </a:r>
            <a:r>
              <a:rPr lang="en-US" sz="1400" dirty="0">
                <a:latin typeface="Calibri"/>
                <a:cs typeface="Calibri"/>
              </a:rPr>
              <a:t>: </a:t>
            </a:r>
            <a:r>
              <a:rPr lang="en-US" sz="1400" dirty="0">
                <a:solidFill>
                  <a:srgbClr val="C00000"/>
                </a:solidFill>
                <a:latin typeface="Calibri"/>
                <a:ea typeface="Arial"/>
                <a:cs typeface="Calibri"/>
                <a:sym typeface="Arial"/>
              </a:rPr>
              <a:t>Energy Frontier / </a:t>
            </a:r>
            <a:r>
              <a:rPr lang="en-US" sz="1400" dirty="0">
                <a:solidFill>
                  <a:srgbClr val="C00000"/>
                </a:solidFill>
                <a:latin typeface="Calibri"/>
                <a:cs typeface="Calibri"/>
              </a:rPr>
              <a:t>Large Experiments, </a:t>
            </a:r>
            <a:r>
              <a:rPr lang="en-US" sz="1400" dirty="0">
                <a:latin typeface="Calibri"/>
                <a:cs typeface="Calibri"/>
              </a:rPr>
              <a:t>Snowmass Community Summer Study July 17-26, 2022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496" y="974214"/>
            <a:ext cx="28803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Strong interest </a:t>
            </a:r>
            <a:r>
              <a:rPr lang="en-US" sz="1400" dirty="0">
                <a:latin typeface="Calibri"/>
                <a:cs typeface="Calibri"/>
              </a:rPr>
              <a:t>in the US community in </a:t>
            </a:r>
            <a:r>
              <a:rPr lang="en-US" sz="1400" dirty="0" err="1">
                <a:latin typeface="Calibri"/>
                <a:cs typeface="Calibri"/>
              </a:rPr>
              <a:t>muon</a:t>
            </a:r>
            <a:r>
              <a:rPr lang="en-US" sz="1400" dirty="0">
                <a:latin typeface="Calibri"/>
                <a:cs typeface="Calibri"/>
              </a:rPr>
              <a:t> collider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seen as an energy frontier machine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decoupled from LC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US community wants funding for </a:t>
            </a:r>
            <a:r>
              <a:rPr lang="en-US" sz="1400" b="1" dirty="0">
                <a:latin typeface="Calibri"/>
                <a:cs typeface="Calibri"/>
              </a:rPr>
              <a:t>R&amp;D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/>
                <a:cs typeface="Calibri"/>
              </a:rPr>
              <a:t>Goal: match European effort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Community interested in the US to </a:t>
            </a:r>
            <a:r>
              <a:rPr lang="en-US" sz="1400" b="1" dirty="0">
                <a:latin typeface="Calibri"/>
                <a:cs typeface="Calibri"/>
              </a:rPr>
              <a:t>host a </a:t>
            </a:r>
            <a:r>
              <a:rPr lang="en-US" sz="1400" b="1" dirty="0" err="1">
                <a:latin typeface="Calibri"/>
                <a:cs typeface="Calibri"/>
              </a:rPr>
              <a:t>muon</a:t>
            </a:r>
            <a:r>
              <a:rPr lang="en-US" sz="1400" b="1" dirty="0">
                <a:latin typeface="Calibri"/>
                <a:cs typeface="Calibri"/>
              </a:rPr>
              <a:t> collider</a:t>
            </a:r>
          </a:p>
        </p:txBody>
      </p:sp>
      <p:pic>
        <p:nvPicPr>
          <p:cNvPr id="10" name="Picture 9" descr="Map&#10;&#10;Description automatically generated">
            <a:extLst>
              <a:ext uri="{FF2B5EF4-FFF2-40B4-BE49-F238E27FC236}">
                <a16:creationId xmlns:a16="http://schemas.microsoft.com/office/drawing/2014/main" id="{C1BF3D21-5A4A-4BE6-AC51-5643C47EB4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1" y="3737429"/>
            <a:ext cx="1224136" cy="122364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88C075-879D-8427-5115-367EB814CE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885921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"/>
            <a:ext cx="8229600" cy="355022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Coordination Committee Members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6" y="4922048"/>
            <a:ext cx="5521544" cy="221452"/>
          </a:xfrm>
        </p:spPr>
        <p:txBody>
          <a:bodyPr/>
          <a:lstStyle/>
          <a:p>
            <a:r>
              <a:rPr lang="en-US"/>
              <a:t>D. Schulte      Muon Collider, Sapporo, March 2024 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84902" y="915566"/>
          <a:ext cx="4010070" cy="5056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Physics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Andrea </a:t>
                      </a:r>
                      <a:r>
                        <a:rPr lang="en-US" sz="1200" dirty="0" err="1"/>
                        <a:t>Wulzer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Detector and MDI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Donatella</a:t>
                      </a:r>
                      <a:r>
                        <a:rPr lang="en-US" sz="1200" baseline="0" dirty="0"/>
                        <a:t> </a:t>
                      </a:r>
                      <a:r>
                        <a:rPr lang="en-US" sz="1200" baseline="0" dirty="0" err="1"/>
                        <a:t>Lucchesi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84902" y="1528630"/>
          <a:ext cx="4010070" cy="119495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Protons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Natalia </a:t>
                      </a:r>
                      <a:r>
                        <a:rPr lang="en-US" sz="1200" dirty="0" err="1"/>
                        <a:t>Milas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418">
                <a:tc>
                  <a:txBody>
                    <a:bodyPr/>
                    <a:lstStyle/>
                    <a:p>
                      <a:r>
                        <a:rPr lang="en-US" sz="1200" dirty="0" err="1"/>
                        <a:t>Muon</a:t>
                      </a:r>
                      <a:r>
                        <a:rPr lang="en-US" sz="1200" dirty="0"/>
                        <a:t> production</a:t>
                      </a:r>
                      <a:r>
                        <a:rPr lang="en-US" sz="1200" baseline="0" dirty="0"/>
                        <a:t> and cooling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Chris Rogers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 err="1"/>
                        <a:t>Muon</a:t>
                      </a:r>
                      <a:r>
                        <a:rPr lang="en-US" sz="1200" dirty="0"/>
                        <a:t> acceleration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Antoine Chance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Collider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Christian </a:t>
                      </a:r>
                      <a:r>
                        <a:rPr lang="en-US" sz="1200" dirty="0" err="1"/>
                        <a:t>Carli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492312"/>
              </p:ext>
            </p:extLst>
          </p:nvPr>
        </p:nvGraphicFramePr>
        <p:xfrm>
          <a:off x="184902" y="2818834"/>
          <a:ext cx="4010070" cy="13702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Magnets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Luca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Bottura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RF</a:t>
                      </a:r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Alexej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Grudiev</a:t>
                      </a:r>
                      <a:r>
                        <a:rPr lang="en-US" sz="1200" b="0" baseline="0" dirty="0"/>
                        <a:t>, Dario </a:t>
                      </a:r>
                      <a:r>
                        <a:rPr lang="en-US" sz="1200" b="0" baseline="0" dirty="0" err="1"/>
                        <a:t>GIove</a:t>
                      </a:r>
                      <a:endParaRPr lang="en-US" sz="1200" b="0" baseline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418">
                <a:tc>
                  <a:txBody>
                    <a:bodyPr/>
                    <a:lstStyle/>
                    <a:p>
                      <a:r>
                        <a:rPr lang="en-US" sz="1200" b="0" dirty="0"/>
                        <a:t>Beam-matter</a:t>
                      </a:r>
                      <a:r>
                        <a:rPr lang="en-US" sz="1200" b="0" baseline="0" dirty="0"/>
                        <a:t> int.</a:t>
                      </a:r>
                    </a:p>
                    <a:p>
                      <a:r>
                        <a:rPr lang="en-US" sz="1200" b="0" baseline="0" dirty="0"/>
                        <a:t>target systems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Anton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Lechner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Collective</a:t>
                      </a:r>
                      <a:r>
                        <a:rPr lang="en-US" sz="1200" baseline="0" dirty="0"/>
                        <a:t> effects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Elias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Metral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676731" y="1059582"/>
          <a:ext cx="4010072" cy="10113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0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US</a:t>
                      </a:r>
                      <a:r>
                        <a:rPr lang="en-US" sz="1200" b="0" baseline="0" dirty="0"/>
                        <a:t> (detector)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Sergo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Jindariani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US</a:t>
                      </a:r>
                      <a:r>
                        <a:rPr lang="en-US" sz="1200" b="0" baseline="0" dirty="0"/>
                        <a:t> (accelerator)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Mark</a:t>
                      </a:r>
                      <a:r>
                        <a:rPr lang="en-US" sz="1200" b="0" baseline="0" dirty="0"/>
                        <a:t> Palmer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Asia (China)</a:t>
                      </a:r>
                      <a:r>
                        <a:rPr lang="en-US" sz="1200" b="0" baseline="0" dirty="0"/>
                        <a:t> 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Jingyu</a:t>
                      </a:r>
                      <a:r>
                        <a:rPr lang="en-US" sz="1200" b="0" baseline="0" dirty="0"/>
                        <a:t> Tang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Asia (Japan)</a:t>
                      </a:r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tbd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84902" y="4303539"/>
          <a:ext cx="4010070" cy="5004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7614">
                <a:tc>
                  <a:txBody>
                    <a:bodyPr/>
                    <a:lstStyle/>
                    <a:p>
                      <a:r>
                        <a:rPr lang="en-US" sz="1200" b="0" dirty="0"/>
                        <a:t>Cooling</a:t>
                      </a:r>
                      <a:r>
                        <a:rPr lang="en-US" sz="1200" b="0" baseline="0" dirty="0"/>
                        <a:t> cell design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Lucio</a:t>
                      </a:r>
                      <a:r>
                        <a:rPr lang="en-US" sz="1200" b="0" baseline="0" dirty="0"/>
                        <a:t> Rossi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Demonstrator</a:t>
                      </a:r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Roberto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Losito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76732" y="2726799"/>
            <a:ext cx="4010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cs typeface="Calibri"/>
              </a:rPr>
              <a:t>A strengthening on the physics and detector side is planned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54DCD7-049F-DFF9-ED1F-6EAC8B368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9082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Physics Goals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56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2" y="2427734"/>
            <a:ext cx="3635896" cy="2515224"/>
          </a:xfrm>
          <a:prstGeom prst="rect">
            <a:avLst/>
          </a:prstGeom>
          <a:solidFill>
            <a:srgbClr val="AFB0E2"/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/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1" r="3422"/>
          <a:stretch/>
        </p:blipFill>
        <p:spPr>
          <a:xfrm>
            <a:off x="251520" y="2543306"/>
            <a:ext cx="3453514" cy="230655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72865" y="1487125"/>
            <a:ext cx="3635896" cy="96380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172865" y="1487125"/>
            <a:ext cx="3635896" cy="963806"/>
          </a:xfrm>
          <a:prstGeom prst="rect">
            <a:avLst/>
          </a:prstGeom>
          <a:noFill/>
        </p:spPr>
        <p:txBody>
          <a:bodyPr wrap="square" lIns="100471" tIns="50235" rIns="100471" bIns="50235" rtlCol="0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Calibri"/>
                <a:cs typeface="Calibri"/>
              </a:rPr>
              <a:t>Discovery reach</a:t>
            </a:r>
          </a:p>
          <a:p>
            <a:r>
              <a:rPr lang="en-US" sz="1400" dirty="0">
                <a:latin typeface="Calibri"/>
                <a:cs typeface="Calibri"/>
              </a:rPr>
              <a:t>10-14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lepton collisions are comparable to 100-200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proton collisions for production of heavy particle pairs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39913" y="856162"/>
            <a:ext cx="3784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Full lepton energy available for production of new particles, in protons only a fraction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355977" y="1491630"/>
            <a:ext cx="4680520" cy="33495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355977" y="1491630"/>
            <a:ext cx="4663579" cy="747782"/>
          </a:xfrm>
          <a:prstGeom prst="rect">
            <a:avLst/>
          </a:prstGeom>
          <a:noFill/>
        </p:spPr>
        <p:txBody>
          <a:bodyPr wrap="square" lIns="100471" tIns="50235" rIns="100471" bIns="50235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Calibri"/>
                <a:cs typeface="Calibri"/>
              </a:rPr>
              <a:t>Luminosity goal</a:t>
            </a:r>
          </a:p>
          <a:p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(Similar to L(E</a:t>
            </a:r>
            <a:r>
              <a:rPr lang="en-US" sz="1400" baseline="-25000" dirty="0">
                <a:solidFill>
                  <a:srgbClr val="000000"/>
                </a:solidFill>
                <a:latin typeface="Calibri"/>
                <a:cs typeface="Calibri"/>
              </a:rPr>
              <a:t>CM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 &gt; 0.99 E</a:t>
            </a:r>
            <a:r>
              <a:rPr lang="en-US" sz="1400" baseline="-25000" dirty="0">
                <a:solidFill>
                  <a:srgbClr val="000000"/>
                </a:solidFill>
                <a:latin typeface="Calibri"/>
                <a:cs typeface="Calibri"/>
              </a:rPr>
              <a:t>CM,0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) CLIC at 3 </a:t>
            </a:r>
            <a:r>
              <a:rPr lang="en-US" sz="1400" dirty="0" err="1">
                <a:solidFill>
                  <a:srgbClr val="000000"/>
                </a:solidFill>
                <a:latin typeface="Calibri"/>
                <a:cs typeface="Calibri"/>
              </a:rPr>
              <a:t>TeV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)</a:t>
            </a:r>
          </a:p>
          <a:p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4x10</a:t>
            </a:r>
            <a:r>
              <a:rPr lang="en-US" sz="1400" baseline="30000" dirty="0">
                <a:solidFill>
                  <a:srgbClr val="000000"/>
                </a:solidFill>
                <a:latin typeface="Calibri"/>
                <a:cs typeface="Calibri"/>
              </a:rPr>
              <a:t>35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 cm</a:t>
            </a:r>
            <a:r>
              <a:rPr lang="en-US" sz="1400" baseline="30000" dirty="0">
                <a:solidFill>
                  <a:srgbClr val="000000"/>
                </a:solidFill>
                <a:latin typeface="Calibri"/>
                <a:cs typeface="Calibri"/>
              </a:rPr>
              <a:t>-2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s</a:t>
            </a:r>
            <a:r>
              <a:rPr lang="en-US" sz="1400" baseline="30000" dirty="0">
                <a:solidFill>
                  <a:srgbClr val="000000"/>
                </a:solidFill>
                <a:latin typeface="Calibri"/>
                <a:cs typeface="Calibri"/>
              </a:rPr>
              <a:t>-1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 at 14 </a:t>
            </a:r>
            <a:r>
              <a:rPr lang="en-US" sz="1400" dirty="0" err="1">
                <a:solidFill>
                  <a:srgbClr val="000000"/>
                </a:solidFill>
                <a:latin typeface="Calibri"/>
                <a:cs typeface="Calibri"/>
              </a:rPr>
              <a:t>TeV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20" name="Picture 19" descr="p4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554" y="2345544"/>
            <a:ext cx="4157653" cy="833900"/>
          </a:xfrm>
          <a:prstGeom prst="rect">
            <a:avLst/>
          </a:prstGeom>
        </p:spPr>
      </p:pic>
      <p:sp>
        <p:nvSpPr>
          <p:cNvPr id="25" name="Frame 24"/>
          <p:cNvSpPr/>
          <p:nvPr/>
        </p:nvSpPr>
        <p:spPr>
          <a:xfrm>
            <a:off x="4565353" y="2248045"/>
            <a:ext cx="4413301" cy="1035763"/>
          </a:xfrm>
          <a:prstGeom prst="frame">
            <a:avLst>
              <a:gd name="adj1" fmla="val 763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5" name="Picture 14" descr="p0.tif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4159" y="3458502"/>
            <a:ext cx="2454495" cy="137064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355976" y="915566"/>
            <a:ext cx="439248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Need more luminosity at higher energies as production cross section decreases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55977" y="3507854"/>
            <a:ext cx="21681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Yields constant number of events in the s-channel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E5077F-E45E-9397-F40E-4A250FFB65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97398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Physics Studies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57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14884" y="588193"/>
            <a:ext cx="751755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Details on physics case, detector and accelerator can be found in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Snowmass white papers </a:t>
            </a:r>
            <a:r>
              <a:rPr lang="en-US" sz="1600" dirty="0">
                <a:latin typeface="Calibri"/>
                <a:cs typeface="Calibri"/>
                <a:hlinkClick r:id="rId2"/>
              </a:rPr>
              <a:t>https://indico.cern.ch/event/1130036</a:t>
            </a:r>
            <a:r>
              <a:rPr lang="en-US" dirty="0">
                <a:latin typeface="Calibri"/>
                <a:cs typeface="Calibri"/>
                <a:hlinkClick r:id="rId2"/>
              </a:rPr>
              <a:t>/</a:t>
            </a:r>
            <a:endParaRPr lang="en-US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EPJC report in preparation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4294967295"/>
          </p:nvPr>
        </p:nvSpPr>
        <p:spPr>
          <a:xfrm>
            <a:off x="237947" y="1563638"/>
            <a:ext cx="5054133" cy="20970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>
                <a:latin typeface="Calibri"/>
                <a:cs typeface="Calibri"/>
              </a:rPr>
              <a:t>Used tentative detector performance specifications </a:t>
            </a:r>
            <a:r>
              <a:rPr lang="en-US" sz="1600" dirty="0">
                <a:latin typeface="Calibri"/>
                <a:cs typeface="Calibri"/>
              </a:rPr>
              <a:t>in form of DELPHES card</a:t>
            </a:r>
          </a:p>
          <a:p>
            <a:r>
              <a:rPr lang="en-US" sz="1600" dirty="0">
                <a:latin typeface="Calibri"/>
                <a:cs typeface="Calibri"/>
              </a:rPr>
              <a:t>based on FCC-</a:t>
            </a:r>
            <a:r>
              <a:rPr lang="en-US" sz="1600" dirty="0" err="1">
                <a:latin typeface="Calibri"/>
                <a:cs typeface="Calibri"/>
              </a:rPr>
              <a:t>hh</a:t>
            </a:r>
            <a:r>
              <a:rPr lang="en-US" sz="1600" dirty="0">
                <a:latin typeface="Calibri"/>
                <a:cs typeface="Calibri"/>
              </a:rPr>
              <a:t> and CLIC performances, including masks against beam induced background (BIB)</a:t>
            </a:r>
          </a:p>
          <a:p>
            <a:r>
              <a:rPr lang="en-US" sz="1600" dirty="0">
                <a:solidFill>
                  <a:srgbClr val="3366FF"/>
                </a:solidFill>
                <a:latin typeface="Calibri"/>
                <a:cs typeface="Calibri"/>
              </a:rPr>
              <a:t>Please find the card here: </a:t>
            </a:r>
            <a:r>
              <a:rPr lang="en-US" sz="1600" dirty="0">
                <a:solidFill>
                  <a:srgbClr val="3366FF"/>
                </a:solidFill>
                <a:latin typeface="Calibri"/>
                <a:cs typeface="Calibri"/>
                <a:hlinkClick r:id="rId3"/>
              </a:rPr>
              <a:t>https://muoncollider.web.cern.ch/node/14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64088" y="2067694"/>
            <a:ext cx="3312368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M. </a:t>
            </a:r>
            <a:r>
              <a:rPr lang="en-US" sz="1400" dirty="0" err="1">
                <a:latin typeface="Calibri"/>
                <a:cs typeface="Calibri"/>
              </a:rPr>
              <a:t>Selvaggi</a:t>
            </a:r>
            <a:r>
              <a:rPr lang="en-US" sz="1400" dirty="0">
                <a:latin typeface="Calibri"/>
                <a:cs typeface="Calibri"/>
              </a:rPr>
              <a:t>, W. </a:t>
            </a:r>
            <a:r>
              <a:rPr lang="en-US" sz="1400" dirty="0" err="1">
                <a:latin typeface="Calibri"/>
                <a:cs typeface="Calibri"/>
              </a:rPr>
              <a:t>Riegler</a:t>
            </a:r>
            <a:r>
              <a:rPr lang="en-US" sz="1400" dirty="0">
                <a:latin typeface="Calibri"/>
                <a:cs typeface="Calibri"/>
              </a:rPr>
              <a:t>, U. </a:t>
            </a:r>
            <a:r>
              <a:rPr lang="en-US" sz="1400" dirty="0" err="1">
                <a:latin typeface="Calibri"/>
                <a:cs typeface="Calibri"/>
              </a:rPr>
              <a:t>Schnoor</a:t>
            </a:r>
            <a:r>
              <a:rPr lang="en-US" sz="1400" dirty="0">
                <a:latin typeface="Calibri"/>
                <a:cs typeface="Calibri"/>
              </a:rPr>
              <a:t>, A. </a:t>
            </a:r>
            <a:r>
              <a:rPr lang="en-US" sz="1400" dirty="0" err="1">
                <a:latin typeface="Calibri"/>
                <a:cs typeface="Calibri"/>
              </a:rPr>
              <a:t>Sailer</a:t>
            </a:r>
            <a:r>
              <a:rPr lang="en-US" sz="1400" dirty="0">
                <a:latin typeface="Calibri"/>
                <a:cs typeface="Calibri"/>
              </a:rPr>
              <a:t>, D. </a:t>
            </a:r>
            <a:r>
              <a:rPr lang="en-US" sz="1400" dirty="0" err="1">
                <a:latin typeface="Calibri"/>
                <a:cs typeface="Calibri"/>
              </a:rPr>
              <a:t>Lucchesi</a:t>
            </a:r>
            <a:r>
              <a:rPr lang="en-US" sz="1400" dirty="0">
                <a:latin typeface="Calibri"/>
                <a:cs typeface="Calibri"/>
              </a:rPr>
              <a:t>, N. </a:t>
            </a:r>
            <a:r>
              <a:rPr lang="en-US" sz="1400" dirty="0" err="1">
                <a:latin typeface="Calibri"/>
                <a:cs typeface="Calibri"/>
              </a:rPr>
              <a:t>Pastrone</a:t>
            </a:r>
            <a:r>
              <a:rPr lang="en-US" sz="1400" dirty="0">
                <a:latin typeface="Calibri"/>
                <a:cs typeface="Calibri"/>
              </a:rPr>
              <a:t>, M. </a:t>
            </a:r>
            <a:r>
              <a:rPr lang="en-US" sz="1400" dirty="0" err="1">
                <a:latin typeface="Calibri"/>
                <a:cs typeface="Calibri"/>
              </a:rPr>
              <a:t>Pierini</a:t>
            </a:r>
            <a:r>
              <a:rPr lang="en-US" sz="1400" dirty="0">
                <a:latin typeface="Calibri"/>
                <a:cs typeface="Calibri"/>
              </a:rPr>
              <a:t>, F. </a:t>
            </a:r>
            <a:r>
              <a:rPr lang="en-US" sz="1400" dirty="0" err="1">
                <a:latin typeface="Calibri"/>
                <a:cs typeface="Calibri"/>
              </a:rPr>
              <a:t>Maltoni</a:t>
            </a:r>
            <a:r>
              <a:rPr lang="en-US" sz="1400" dirty="0">
                <a:latin typeface="Calibri"/>
                <a:cs typeface="Calibri"/>
              </a:rPr>
              <a:t>, A. </a:t>
            </a:r>
            <a:r>
              <a:rPr lang="en-US" sz="1400" dirty="0" err="1">
                <a:latin typeface="Calibri"/>
                <a:cs typeface="Calibri"/>
              </a:rPr>
              <a:t>Wulzer</a:t>
            </a:r>
            <a:r>
              <a:rPr lang="en-US" sz="1400" dirty="0">
                <a:latin typeface="Calibri"/>
                <a:cs typeface="Calibri"/>
              </a:rPr>
              <a:t> et al.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6709048" y="3660678"/>
            <a:ext cx="2304256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D. </a:t>
            </a:r>
            <a:r>
              <a:rPr lang="en-US" sz="1400" dirty="0" err="1">
                <a:latin typeface="Calibri"/>
                <a:cs typeface="Calibri"/>
              </a:rPr>
              <a:t>Lucchesi</a:t>
            </a:r>
            <a:r>
              <a:rPr lang="en-US" sz="1400" dirty="0">
                <a:latin typeface="Calibri"/>
                <a:cs typeface="Calibri"/>
              </a:rPr>
              <a:t>, F. </a:t>
            </a:r>
            <a:r>
              <a:rPr lang="en-US" sz="1400" dirty="0" err="1">
                <a:latin typeface="Calibri"/>
                <a:cs typeface="Calibri"/>
              </a:rPr>
              <a:t>Meloni</a:t>
            </a:r>
            <a:r>
              <a:rPr lang="en-US" sz="1400" dirty="0">
                <a:latin typeface="Calibri"/>
                <a:cs typeface="Calibri"/>
              </a:rPr>
              <a:t> et al.</a:t>
            </a:r>
            <a:endParaRPr lang="en-US" sz="1400" dirty="0"/>
          </a:p>
        </p:txBody>
      </p:sp>
      <p:sp>
        <p:nvSpPr>
          <p:cNvPr id="19" name="Content Placeholder 2"/>
          <p:cNvSpPr>
            <a:spLocks noGrp="1"/>
          </p:cNvSpPr>
          <p:nvPr>
            <p:ph idx="4294967295"/>
          </p:nvPr>
        </p:nvSpPr>
        <p:spPr>
          <a:xfrm>
            <a:off x="265927" y="3363838"/>
            <a:ext cx="7823849" cy="146531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FF0000"/>
                </a:solidFill>
                <a:latin typeface="Calibri"/>
                <a:cs typeface="Calibri"/>
              </a:rPr>
              <a:t>Initial detector simulation studies at 1.5 and 3 </a:t>
            </a:r>
            <a:r>
              <a:rPr lang="en-US" sz="1600" dirty="0" err="1">
                <a:solidFill>
                  <a:srgbClr val="FF0000"/>
                </a:solidFill>
                <a:latin typeface="Calibri"/>
                <a:cs typeface="Calibri"/>
              </a:rPr>
              <a:t>TeV</a:t>
            </a:r>
            <a:r>
              <a:rPr lang="en-US" sz="1600" dirty="0">
                <a:solidFill>
                  <a:srgbClr val="FF0000"/>
                </a:solidFill>
                <a:latin typeface="Calibri"/>
                <a:cs typeface="Calibri"/>
              </a:rPr>
              <a:t> indicate that this is a </a:t>
            </a:r>
            <a:r>
              <a:rPr lang="en-US" sz="1600" b="1" dirty="0">
                <a:solidFill>
                  <a:srgbClr val="FF0000"/>
                </a:solidFill>
                <a:latin typeface="Calibri"/>
                <a:cs typeface="Calibri"/>
              </a:rPr>
              <a:t>good model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0000"/>
                </a:solidFill>
                <a:latin typeface="Calibri"/>
                <a:cs typeface="Calibri"/>
              </a:rPr>
              <a:t>Now moving to 10 </a:t>
            </a:r>
            <a:r>
              <a:rPr lang="en-US" sz="1600" dirty="0" err="1">
                <a:solidFill>
                  <a:srgbClr val="FF0000"/>
                </a:solidFill>
                <a:latin typeface="Calibri"/>
                <a:cs typeface="Calibri"/>
              </a:rPr>
              <a:t>TeV</a:t>
            </a:r>
            <a:endParaRPr lang="en-US" sz="1600" dirty="0">
              <a:solidFill>
                <a:srgbClr val="FF0000"/>
              </a:solidFill>
              <a:latin typeface="Calibri"/>
              <a:cs typeface="Calibri"/>
            </a:endParaRPr>
          </a:p>
          <a:p>
            <a:pPr marL="0" indent="0">
              <a:buNone/>
            </a:pPr>
            <a:endParaRPr lang="en-US" sz="1600" dirty="0">
              <a:solidFill>
                <a:srgbClr val="FF0000"/>
              </a:solidFill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600" dirty="0">
                <a:latin typeface="Calibri"/>
                <a:cs typeface="Calibri"/>
              </a:rPr>
              <a:t>If you are interested to contribute please contact me or the responsible deputies:</a:t>
            </a:r>
          </a:p>
          <a:p>
            <a:pPr marL="0" indent="0">
              <a:buNone/>
            </a:pPr>
            <a:r>
              <a:rPr lang="en-US" sz="1600" b="1" dirty="0">
                <a:latin typeface="Calibri"/>
                <a:cs typeface="Calibri"/>
              </a:rPr>
              <a:t>Andrea </a:t>
            </a:r>
            <a:r>
              <a:rPr lang="en-US" sz="1600" b="1" dirty="0" err="1">
                <a:latin typeface="Calibri"/>
                <a:cs typeface="Calibri"/>
              </a:rPr>
              <a:t>Wulzer</a:t>
            </a:r>
            <a:r>
              <a:rPr lang="en-US" sz="1600" b="1" dirty="0">
                <a:latin typeface="Calibri"/>
                <a:cs typeface="Calibri"/>
              </a:rPr>
              <a:t> (Physics) </a:t>
            </a:r>
            <a:r>
              <a:rPr lang="en-US" sz="1600" dirty="0">
                <a:latin typeface="Calibri"/>
                <a:cs typeface="Calibri"/>
              </a:rPr>
              <a:t>and</a:t>
            </a:r>
            <a:r>
              <a:rPr lang="en-US" sz="1600" b="1" dirty="0">
                <a:latin typeface="Calibri"/>
                <a:cs typeface="Calibri"/>
              </a:rPr>
              <a:t> Donatella </a:t>
            </a:r>
            <a:r>
              <a:rPr lang="en-US" sz="1600" b="1" dirty="0" err="1">
                <a:latin typeface="Calibri"/>
                <a:cs typeface="Calibri"/>
              </a:rPr>
              <a:t>Lucchesi</a:t>
            </a:r>
            <a:r>
              <a:rPr lang="en-US" sz="1600" b="1" dirty="0">
                <a:latin typeface="Calibri"/>
                <a:cs typeface="Calibri"/>
              </a:rPr>
              <a:t> (Detector and MDI)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50A494-118D-2EAA-CF9E-92DA73989A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99159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Possible CERN Locations</a:t>
            </a:r>
            <a:endParaRPr lang="en-GB" sz="3200" dirty="0">
              <a:latin typeface="Calibri"/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246704-36DF-456B-C514-A96C729900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1138560"/>
            <a:ext cx="5745368" cy="34182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36297" y="1131590"/>
            <a:ext cx="167047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M. </a:t>
            </a:r>
            <a:r>
              <a:rPr lang="en-US" sz="1200" dirty="0" err="1"/>
              <a:t>Calviani</a:t>
            </a:r>
            <a:r>
              <a:rPr lang="en-US" sz="1200" dirty="0"/>
              <a:t>, R. </a:t>
            </a:r>
            <a:r>
              <a:rPr lang="en-US" sz="1200" dirty="0" err="1"/>
              <a:t>Losito</a:t>
            </a:r>
            <a:r>
              <a:rPr lang="en-US" sz="1200" dirty="0"/>
              <a:t>, J Osborn et al.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062" y="971892"/>
            <a:ext cx="31937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Consider </a:t>
            </a:r>
            <a:r>
              <a:rPr lang="en-US" sz="1600" dirty="0" err="1">
                <a:latin typeface="Calibri"/>
                <a:cs typeface="Calibri"/>
              </a:rPr>
              <a:t>nTOF</a:t>
            </a:r>
            <a:r>
              <a:rPr lang="en-US" sz="1600" dirty="0">
                <a:latin typeface="Calibri"/>
                <a:cs typeface="Calibri"/>
              </a:rPr>
              <a:t>-like beam from PS for cooling experiment: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1 pulse of 10</a:t>
            </a:r>
            <a:r>
              <a:rPr lang="en-US" sz="1600" baseline="30000" dirty="0">
                <a:latin typeface="Calibri"/>
                <a:cs typeface="Calibri"/>
              </a:rPr>
              <a:t>13</a:t>
            </a:r>
            <a:r>
              <a:rPr lang="en-US" sz="1600" dirty="0">
                <a:latin typeface="Calibri"/>
                <a:cs typeface="Calibri"/>
              </a:rPr>
              <a:t> p at 20 </a:t>
            </a:r>
            <a:r>
              <a:rPr lang="en-US" sz="1600" dirty="0" err="1">
                <a:latin typeface="Calibri"/>
                <a:cs typeface="Calibri"/>
              </a:rPr>
              <a:t>GeV</a:t>
            </a:r>
            <a:r>
              <a:rPr lang="en-US" sz="1600" dirty="0">
                <a:latin typeface="Calibri"/>
                <a:cs typeface="Calibri"/>
              </a:rPr>
              <a:t> per 1.2 s, i.e. 27 kW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maybe O(100kW) possible</a:t>
            </a:r>
          </a:p>
          <a:p>
            <a:r>
              <a:rPr lang="en-US" sz="1600" dirty="0">
                <a:latin typeface="Calibri"/>
                <a:cs typeface="Calibri"/>
              </a:rPr>
              <a:t>If SPL were, installed could use its beam, e.g. 5 </a:t>
            </a:r>
            <a:r>
              <a:rPr lang="en-US" sz="1600" dirty="0" err="1">
                <a:latin typeface="Calibri"/>
                <a:cs typeface="Calibri"/>
              </a:rPr>
              <a:t>GeV</a:t>
            </a:r>
            <a:r>
              <a:rPr lang="en-US" sz="1600" dirty="0">
                <a:latin typeface="Calibri"/>
                <a:cs typeface="Calibri"/>
              </a:rPr>
              <a:t>, 4 MW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Muon Collider, Sapporo, March 2024 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860069"/>
            <a:ext cx="3352924" cy="1943929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 bwMode="auto">
          <a:xfrm>
            <a:off x="82062" y="3159543"/>
            <a:ext cx="432353" cy="19399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585204-20D4-7D61-FB17-1ECC159154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716500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74160" tIns="37080" rIns="74160" bIns="37080" anchor="t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200" b="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Collider Site Studies</a:t>
            </a:r>
            <a:endParaRPr lang="en-US" sz="32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1FBF464-6506-BC8E-EDBE-516DC7CAF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Sapporo, March 2024 </a:t>
            </a:r>
            <a:endParaRPr lang="en-US" dirty="0"/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43DD8BB3-6AFB-0916-7EFA-E7EE8A705340}"/>
              </a:ext>
            </a:extLst>
          </p:cNvPr>
          <p:cNvSpPr/>
          <p:nvPr/>
        </p:nvSpPr>
        <p:spPr>
          <a:xfrm>
            <a:off x="1115616" y="486320"/>
            <a:ext cx="5869808" cy="136754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Study is mostly site independent</a:t>
            </a: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However, some considerations are being made</a:t>
            </a: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Candidate sites are </a:t>
            </a: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CERN, FNAL, 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potentially others</a:t>
            </a: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(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ESS, JPARC, … 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FNAL takes test facility into account in their ACE plans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But need some site considerations</a:t>
            </a:r>
          </a:p>
        </p:txBody>
      </p:sp>
      <p:pic>
        <p:nvPicPr>
          <p:cNvPr id="7" name="Picture 6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9E0C430E-E6D8-2ABE-01FA-DAA488A65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7" y="36001"/>
            <a:ext cx="792088" cy="909994"/>
          </a:xfrm>
          <a:prstGeom prst="rect">
            <a:avLst/>
          </a:prstGeom>
        </p:spPr>
      </p:pic>
      <p:pic>
        <p:nvPicPr>
          <p:cNvPr id="9" name="Picture 8" descr="Graphical user interface, diagram, application&#10;&#10;Description automatically generated">
            <a:extLst>
              <a:ext uri="{FF2B5EF4-FFF2-40B4-BE49-F238E27FC236}">
                <a16:creationId xmlns:a16="http://schemas.microsoft.com/office/drawing/2014/main" id="{B6CBC962-DC43-B945-9400-1E4B7D4B01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725" y="3219822"/>
            <a:ext cx="4675501" cy="158063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EA96D19-4CA9-71DC-6087-25E515BD364E}"/>
              </a:ext>
            </a:extLst>
          </p:cNvPr>
          <p:cNvSpPr/>
          <p:nvPr/>
        </p:nvSpPr>
        <p:spPr>
          <a:xfrm>
            <a:off x="5069306" y="3579862"/>
            <a:ext cx="3688040" cy="11521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Potential site next to CERN identified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Mitigates neutrino flux</a:t>
            </a:r>
            <a:endParaRPr lang="en-US" sz="1400" b="1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Points toward </a:t>
            </a:r>
            <a:r>
              <a:rPr lang="en-US" sz="1400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mediterranean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and uninhabited area in Jura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FF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Detailed studies required 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(280 m deep)</a:t>
            </a:r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90D40E89-E4C9-A785-2A72-E3D69B03B9DB}"/>
              </a:ext>
            </a:extLst>
          </p:cNvPr>
          <p:cNvSpPr/>
          <p:nvPr/>
        </p:nvSpPr>
        <p:spPr>
          <a:xfrm>
            <a:off x="386654" y="2056766"/>
            <a:ext cx="3565406" cy="93665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Main site concern:</a:t>
            </a:r>
          </a:p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Neutrino flux mitigation</a:t>
            </a:r>
          </a:p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Neutrinos in direction of experimental insertions need to be mitigated by site choices</a:t>
            </a:r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3EB033D5-B633-EC0B-4779-8FA292979B4E}"/>
              </a:ext>
            </a:extLst>
          </p:cNvPr>
          <p:cNvSpPr/>
          <p:nvPr/>
        </p:nvSpPr>
        <p:spPr>
          <a:xfrm>
            <a:off x="5069306" y="2056766"/>
            <a:ext cx="3688040" cy="1152102"/>
          </a:xfrm>
          <a:prstGeom prst="rect">
            <a:avLst/>
          </a:prstGeom>
          <a:solidFill>
            <a:srgbClr val="A9FFBD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Main site benefit:</a:t>
            </a:r>
          </a:p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Potentially significant cost saving from reusing exiting infrastructure</a:t>
            </a:r>
          </a:p>
          <a:p>
            <a:pPr>
              <a:lnSpc>
                <a:spcPct val="100000"/>
              </a:lnSpc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Will study this later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25ECC4-E3F2-908B-A511-9A5792040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912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Muon Collider Promises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14" name="Picture 13" descr="efficiency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46" y="2892390"/>
            <a:ext cx="3162019" cy="1983616"/>
          </a:xfrm>
          <a:prstGeom prst="rect">
            <a:avLst/>
          </a:prstGeom>
        </p:spPr>
      </p:pic>
      <p:pic>
        <p:nvPicPr>
          <p:cNvPr id="10" name="Picture 9" descr="layout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82264"/>
            <a:ext cx="3046553" cy="2149526"/>
          </a:xfrm>
          <a:prstGeom prst="rect">
            <a:avLst/>
          </a:prstGeom>
        </p:spPr>
      </p:pic>
      <p:graphicFrame>
        <p:nvGraphicFramePr>
          <p:cNvPr id="4" name="Table 6">
            <a:extLst>
              <a:ext uri="{FF2B5EF4-FFF2-40B4-BE49-F238E27FC236}">
                <a16:creationId xmlns:a16="http://schemas.microsoft.com/office/drawing/2014/main" id="{9F0DE2CB-8D0B-DADC-8C48-7E1AF01F6B79}"/>
              </a:ext>
            </a:extLst>
          </p:cNvPr>
          <p:cNvGraphicFramePr>
            <a:graphicFrameLocks noGrp="1"/>
          </p:cNvGraphicFramePr>
          <p:nvPr/>
        </p:nvGraphicFramePr>
        <p:xfrm>
          <a:off x="3779912" y="1203598"/>
          <a:ext cx="5112569" cy="321566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11769">
                  <a:extLst>
                    <a:ext uri="{9D8B030D-6E8A-4147-A177-3AD203B41FA5}">
                      <a16:colId xmlns:a16="http://schemas.microsoft.com/office/drawing/2014/main" val="1519030523"/>
                    </a:ext>
                  </a:extLst>
                </a:gridCol>
                <a:gridCol w="603550">
                  <a:extLst>
                    <a:ext uri="{9D8B030D-6E8A-4147-A177-3AD203B41FA5}">
                      <a16:colId xmlns:a16="http://schemas.microsoft.com/office/drawing/2014/main" val="1211127363"/>
                    </a:ext>
                  </a:extLst>
                </a:gridCol>
                <a:gridCol w="1104961">
                  <a:extLst>
                    <a:ext uri="{9D8B030D-6E8A-4147-A177-3AD203B41FA5}">
                      <a16:colId xmlns:a16="http://schemas.microsoft.com/office/drawing/2014/main" val="3980414708"/>
                    </a:ext>
                  </a:extLst>
                </a:gridCol>
                <a:gridCol w="949067">
                  <a:extLst>
                    <a:ext uri="{9D8B030D-6E8A-4147-A177-3AD203B41FA5}">
                      <a16:colId xmlns:a16="http://schemas.microsoft.com/office/drawing/2014/main" val="454852036"/>
                    </a:ext>
                  </a:extLst>
                </a:gridCol>
                <a:gridCol w="981196">
                  <a:extLst>
                    <a:ext uri="{9D8B030D-6E8A-4147-A177-3AD203B41FA5}">
                      <a16:colId xmlns:a16="http://schemas.microsoft.com/office/drawing/2014/main" val="2219208503"/>
                    </a:ext>
                  </a:extLst>
                </a:gridCol>
                <a:gridCol w="662026">
                  <a:extLst>
                    <a:ext uri="{9D8B030D-6E8A-4147-A177-3AD203B41FA5}">
                      <a16:colId xmlns:a16="http://schemas.microsoft.com/office/drawing/2014/main" val="3179494485"/>
                    </a:ext>
                  </a:extLst>
                </a:gridCol>
              </a:tblGrid>
              <a:tr h="471139">
                <a:tc>
                  <a:txBody>
                    <a:bodyPr/>
                    <a:lstStyle/>
                    <a:p>
                      <a:pPr algn="ctr"/>
                      <a:endParaRPr lang="en-CH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CME</a:t>
                      </a:r>
                    </a:p>
                    <a:p>
                      <a:pPr algn="ctr"/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[TeV]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Lumi per IP [10</a:t>
                      </a:r>
                      <a:r>
                        <a:rPr lang="en-CH" sz="1400" b="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</a:t>
                      </a:r>
                      <a:r>
                        <a:rPr lang="en-CH" sz="1400" b="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cm</a:t>
                      </a:r>
                      <a:r>
                        <a:rPr lang="en-CH" sz="1400" b="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r>
                        <a:rPr lang="en-CH" sz="1400" b="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CH" sz="1400" b="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</a:t>
                      </a:r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ears to 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Cost range</a:t>
                      </a:r>
                    </a:p>
                    <a:p>
                      <a:pPr algn="ctr"/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[B$]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Power [MW]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665852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FCC-ee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334448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ILC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9455909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1422883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ILC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18-30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8088114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18-30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5533934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1376561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&gt;25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2800794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FCC-hh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&gt;25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30-50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722378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F95E04A-15ED-649A-C14D-E359BD5A4A42}"/>
              </a:ext>
            </a:extLst>
          </p:cNvPr>
          <p:cNvSpPr txBox="1"/>
          <p:nvPr/>
        </p:nvSpPr>
        <p:spPr>
          <a:xfrm>
            <a:off x="3012802" y="557267"/>
            <a:ext cx="5303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b="1" dirty="0">
                <a:latin typeface="Calibri" panose="020F0502020204030204" pitchFamily="34" charset="0"/>
                <a:cs typeface="Calibri" panose="020F0502020204030204" pitchFamily="34" charset="0"/>
              </a:rPr>
              <a:t>US Snowmass Implementation Task Force</a:t>
            </a: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: Th. Roser, R. Brinkmann, S. Cousineau, D. Denisov, S. Gessner, S. Gourlay, Ph. Lebrun, M. Narain, K. Oide, T. Raubenheimer, J. Seeman, V. Shiltsev, J. Straight, M. Turner, L. Wang et al.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D5AEEF-94D1-00FE-A992-387E088F9884}"/>
              </a:ext>
            </a:extLst>
          </p:cNvPr>
          <p:cNvSpPr txBox="1"/>
          <p:nvPr/>
        </p:nvSpPr>
        <p:spPr>
          <a:xfrm>
            <a:off x="4938373" y="4496221"/>
            <a:ext cx="3162019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Judgement by ITF, take it </a:t>
            </a:r>
            <a:r>
              <a:rPr lang="en-CH" sz="1400" i="1" dirty="0">
                <a:latin typeface="Calibri" panose="020F0502020204030204" pitchFamily="34" charset="0"/>
                <a:cs typeface="Calibri" panose="020F0502020204030204" pitchFamily="34" charset="0"/>
              </a:rPr>
              <a:t>cum grano salis</a:t>
            </a:r>
          </a:p>
        </p:txBody>
      </p:sp>
      <p:sp>
        <p:nvSpPr>
          <p:cNvPr id="2" name="Frame 1">
            <a:extLst>
              <a:ext uri="{FF2B5EF4-FFF2-40B4-BE49-F238E27FC236}">
                <a16:creationId xmlns:a16="http://schemas.microsoft.com/office/drawing/2014/main" id="{C9A4D0A8-82D3-A7EA-58A3-C97A258B764A}"/>
              </a:ext>
            </a:extLst>
          </p:cNvPr>
          <p:cNvSpPr/>
          <p:nvPr/>
        </p:nvSpPr>
        <p:spPr>
          <a:xfrm>
            <a:off x="3779912" y="3363838"/>
            <a:ext cx="5184576" cy="731242"/>
          </a:xfrm>
          <a:prstGeom prst="frame">
            <a:avLst>
              <a:gd name="adj1" fmla="val 417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5DD442-8728-0400-59DA-080F5CD46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529337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BEC011-C94C-84D8-2DE7-1E0569C0D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504" y="4968553"/>
            <a:ext cx="6768752" cy="195485"/>
          </a:xfrm>
        </p:spPr>
        <p:txBody>
          <a:bodyPr/>
          <a:lstStyle/>
          <a:p>
            <a:pPr algn="l"/>
            <a:r>
              <a:rPr lang="en-US"/>
              <a:t>D. Schulte      Muon Collider, Sapporo, March 2024 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C9611D-D9EE-85E7-C365-8D9F4A543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CH" sz="3200" dirty="0">
                <a:latin typeface="Calibri" panose="020F0502020204030204" pitchFamily="34" charset="0"/>
                <a:cs typeface="Calibri" panose="020F0502020204030204" pitchFamily="34" charset="0"/>
              </a:rPr>
              <a:t>RF Test Stand</a:t>
            </a:r>
          </a:p>
        </p:txBody>
      </p:sp>
      <p:pic>
        <p:nvPicPr>
          <p:cNvPr id="7" name="Picture 6" descr="A picture containing metalware&#10;&#10;Description automatically generated">
            <a:extLst>
              <a:ext uri="{FF2B5EF4-FFF2-40B4-BE49-F238E27FC236}">
                <a16:creationId xmlns:a16="http://schemas.microsoft.com/office/drawing/2014/main" id="{B9EDE2FE-9AE9-8414-BD64-790351F04D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915" t="17447" r="21755" b="19990"/>
          <a:stretch/>
        </p:blipFill>
        <p:spPr>
          <a:xfrm>
            <a:off x="6313025" y="1162149"/>
            <a:ext cx="1704422" cy="1368648"/>
          </a:xfrm>
          <a:prstGeom prst="rect">
            <a:avLst/>
          </a:prstGeom>
        </p:spPr>
      </p:pic>
      <p:pic>
        <p:nvPicPr>
          <p:cNvPr id="8" name="Picture 7" descr="A picture containing LEGO&#10;&#10;Description automatically generated">
            <a:extLst>
              <a:ext uri="{FF2B5EF4-FFF2-40B4-BE49-F238E27FC236}">
                <a16:creationId xmlns:a16="http://schemas.microsoft.com/office/drawing/2014/main" id="{7CF45A30-2074-DDCE-33B2-2175AF56B3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299" t="12532" r="18337" b="13339"/>
          <a:stretch/>
        </p:blipFill>
        <p:spPr>
          <a:xfrm>
            <a:off x="6290559" y="3000434"/>
            <a:ext cx="2010281" cy="17438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EBB54E-226E-39FD-15C7-EAF33D4D345D}"/>
              </a:ext>
            </a:extLst>
          </p:cNvPr>
          <p:cNvSpPr txBox="1"/>
          <p:nvPr/>
        </p:nvSpPr>
        <p:spPr>
          <a:xfrm>
            <a:off x="7804980" y="1032396"/>
            <a:ext cx="9264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>
                <a:solidFill>
                  <a:srgbClr val="C8396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 HTS coils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9C8908-D8F7-1B9C-7812-D0626AB981A3}"/>
              </a:ext>
            </a:extLst>
          </p:cNvPr>
          <p:cNvSpPr txBox="1"/>
          <p:nvPr/>
        </p:nvSpPr>
        <p:spPr>
          <a:xfrm>
            <a:off x="5564431" y="2345227"/>
            <a:ext cx="12644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>
                <a:solidFill>
                  <a:srgbClr val="C8396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Pillbox test cavity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6544380-6F4A-98FD-FC16-33A17A45932A}"/>
              </a:ext>
            </a:extLst>
          </p:cNvPr>
          <p:cNvCxnSpPr>
            <a:cxnSpLocks/>
          </p:cNvCxnSpPr>
          <p:nvPr/>
        </p:nvCxnSpPr>
        <p:spPr>
          <a:xfrm flipH="1">
            <a:off x="7089658" y="1309395"/>
            <a:ext cx="775437" cy="158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8151622-40D3-BA2F-6C4E-6A2372964E30}"/>
              </a:ext>
            </a:extLst>
          </p:cNvPr>
          <p:cNvCxnSpPr>
            <a:cxnSpLocks/>
          </p:cNvCxnSpPr>
          <p:nvPr/>
        </p:nvCxnSpPr>
        <p:spPr>
          <a:xfrm flipH="1">
            <a:off x="7586993" y="1309395"/>
            <a:ext cx="306288" cy="3038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9FFF684-E162-E751-ED7A-2C5E19F2BECA}"/>
              </a:ext>
            </a:extLst>
          </p:cNvPr>
          <p:cNvCxnSpPr>
            <a:cxnSpLocks/>
          </p:cNvCxnSpPr>
          <p:nvPr/>
        </p:nvCxnSpPr>
        <p:spPr>
          <a:xfrm flipV="1">
            <a:off x="6374093" y="1832290"/>
            <a:ext cx="382781" cy="4159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18E976A-15DE-AAEB-85B3-4FF862223EDE}"/>
              </a:ext>
            </a:extLst>
          </p:cNvPr>
          <p:cNvSpPr txBox="1"/>
          <p:nvPr/>
        </p:nvSpPr>
        <p:spPr>
          <a:xfrm>
            <a:off x="5088510" y="2802397"/>
            <a:ext cx="11682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With cryostat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56EE22-FE55-A666-C850-6F9CD0D8E725}"/>
              </a:ext>
            </a:extLst>
          </p:cNvPr>
          <p:cNvSpPr txBox="1"/>
          <p:nvPr/>
        </p:nvSpPr>
        <p:spPr>
          <a:xfrm>
            <a:off x="6284234" y="4574708"/>
            <a:ext cx="9264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>
                <a:solidFill>
                  <a:srgbClr val="C8396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 HTS coils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60378F7-C8D5-FB0E-9186-ABB886F517F8}"/>
              </a:ext>
            </a:extLst>
          </p:cNvPr>
          <p:cNvCxnSpPr>
            <a:cxnSpLocks/>
          </p:cNvCxnSpPr>
          <p:nvPr/>
        </p:nvCxnSpPr>
        <p:spPr>
          <a:xfrm flipV="1">
            <a:off x="6754562" y="4155926"/>
            <a:ext cx="337718" cy="4275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B3789B4-2151-D16A-B5F6-7734EA8557F7}"/>
              </a:ext>
            </a:extLst>
          </p:cNvPr>
          <p:cNvSpPr txBox="1"/>
          <p:nvPr/>
        </p:nvSpPr>
        <p:spPr>
          <a:xfrm>
            <a:off x="7567628" y="2578950"/>
            <a:ext cx="1542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 stage cryocooler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24CC722-E42E-4CF8-3B75-0F7AD3BD18FD}"/>
              </a:ext>
            </a:extLst>
          </p:cNvPr>
          <p:cNvCxnSpPr>
            <a:cxnSpLocks/>
          </p:cNvCxnSpPr>
          <p:nvPr/>
        </p:nvCxnSpPr>
        <p:spPr>
          <a:xfrm flipH="1">
            <a:off x="7354581" y="2794716"/>
            <a:ext cx="320479" cy="3605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2BCE828-359B-A907-227F-FB2BAC07E46B}"/>
              </a:ext>
            </a:extLst>
          </p:cNvPr>
          <p:cNvSpPr txBox="1"/>
          <p:nvPr/>
        </p:nvSpPr>
        <p:spPr>
          <a:xfrm>
            <a:off x="7893281" y="2965494"/>
            <a:ext cx="1106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Thermal shield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5579AB3-80DF-FC9C-0853-ABE2FF415C76}"/>
              </a:ext>
            </a:extLst>
          </p:cNvPr>
          <p:cNvCxnSpPr>
            <a:cxnSpLocks/>
          </p:cNvCxnSpPr>
          <p:nvPr/>
        </p:nvCxnSpPr>
        <p:spPr>
          <a:xfrm flipH="1">
            <a:off x="7542020" y="3146304"/>
            <a:ext cx="366086" cy="3850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071A778-49C5-A75F-8159-7858B42FC1CA}"/>
              </a:ext>
            </a:extLst>
          </p:cNvPr>
          <p:cNvSpPr txBox="1"/>
          <p:nvPr/>
        </p:nvSpPr>
        <p:spPr>
          <a:xfrm>
            <a:off x="8000789" y="3307739"/>
            <a:ext cx="1153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Vacuum vessel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9869E47-B03B-F51D-D2F6-125B74D9926C}"/>
              </a:ext>
            </a:extLst>
          </p:cNvPr>
          <p:cNvCxnSpPr>
            <a:cxnSpLocks/>
          </p:cNvCxnSpPr>
          <p:nvPr/>
        </p:nvCxnSpPr>
        <p:spPr>
          <a:xfrm flipH="1">
            <a:off x="7976829" y="3664287"/>
            <a:ext cx="488359" cy="803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FF7E6B0-C21A-7C62-44E7-BB816A2E49E8}"/>
              </a:ext>
            </a:extLst>
          </p:cNvPr>
          <p:cNvSpPr txBox="1"/>
          <p:nvPr/>
        </p:nvSpPr>
        <p:spPr>
          <a:xfrm>
            <a:off x="4727362" y="3307385"/>
            <a:ext cx="1583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rgbClr val="C8396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 support structure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354136E-7AEA-4981-903F-2FEB08FF64F0}"/>
              </a:ext>
            </a:extLst>
          </p:cNvPr>
          <p:cNvCxnSpPr>
            <a:cxnSpLocks/>
          </p:cNvCxnSpPr>
          <p:nvPr/>
        </p:nvCxnSpPr>
        <p:spPr>
          <a:xfrm>
            <a:off x="6061153" y="3552403"/>
            <a:ext cx="456411" cy="1922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E28F727-A8DB-9E3B-6D32-CC4B9AA956BD}"/>
              </a:ext>
            </a:extLst>
          </p:cNvPr>
          <p:cNvSpPr txBox="1"/>
          <p:nvPr/>
        </p:nvSpPr>
        <p:spPr>
          <a:xfrm>
            <a:off x="4717910" y="4101892"/>
            <a:ext cx="1656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Tie rods for repulsion and compression forces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9AE57A6-8759-9220-A465-86490D88A674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6374093" y="4084640"/>
            <a:ext cx="380469" cy="2480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7289F56-F865-9446-95B5-15A5C1CBE9D4}"/>
              </a:ext>
            </a:extLst>
          </p:cNvPr>
          <p:cNvSpPr txBox="1"/>
          <p:nvPr/>
        </p:nvSpPr>
        <p:spPr>
          <a:xfrm>
            <a:off x="7725063" y="1585961"/>
            <a:ext cx="11002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>
                <a:solidFill>
                  <a:srgbClr val="C8396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Wave guide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BCF3D0E-ACAB-F225-DAEC-3B3C539FB80E}"/>
              </a:ext>
            </a:extLst>
          </p:cNvPr>
          <p:cNvCxnSpPr>
            <a:cxnSpLocks/>
            <a:stCxn id="27" idx="2"/>
          </p:cNvCxnSpPr>
          <p:nvPr/>
        </p:nvCxnSpPr>
        <p:spPr>
          <a:xfrm flipH="1">
            <a:off x="7819519" y="1862960"/>
            <a:ext cx="455663" cy="2484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6C9F364-8576-6B5C-8379-69157A78C23C}"/>
              </a:ext>
            </a:extLst>
          </p:cNvPr>
          <p:cNvSpPr txBox="1"/>
          <p:nvPr/>
        </p:nvSpPr>
        <p:spPr>
          <a:xfrm>
            <a:off x="4975952" y="730734"/>
            <a:ext cx="1880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Bare coils and RF cavity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4BF74395-4546-71E0-803E-E6F62AA215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184" y="2527743"/>
            <a:ext cx="3072688" cy="2060231"/>
          </a:xfrm>
          <a:prstGeom prst="rect">
            <a:avLst/>
          </a:prstGeom>
        </p:spPr>
      </p:pic>
      <p:sp>
        <p:nvSpPr>
          <p:cNvPr id="50" name="Content Placeholder 1">
            <a:extLst>
              <a:ext uri="{FF2B5EF4-FFF2-40B4-BE49-F238E27FC236}">
                <a16:creationId xmlns:a16="http://schemas.microsoft.com/office/drawing/2014/main" id="{5DF2BDB6-736F-BA0E-BE18-01107F8FDED5}"/>
              </a:ext>
            </a:extLst>
          </p:cNvPr>
          <p:cNvSpPr txBox="1">
            <a:spLocks/>
          </p:cNvSpPr>
          <p:nvPr/>
        </p:nvSpPr>
        <p:spPr>
          <a:xfrm>
            <a:off x="862326" y="771550"/>
            <a:ext cx="4069714" cy="14838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tx1"/>
              </a:buClr>
              <a:buNone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Module work focuses on RF test stand at this moment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Important ensure timely R&amp;D plan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Try to identify infrastructure for this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CEA, INFN,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Cockroft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CERN, …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Will not be cheap so need to find resources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E0D834-5B75-0AF3-41D8-F54403A69AFC}"/>
              </a:ext>
            </a:extLst>
          </p:cNvPr>
          <p:cNvSpPr txBox="1"/>
          <p:nvPr/>
        </p:nvSpPr>
        <p:spPr>
          <a:xfrm>
            <a:off x="179511" y="4659982"/>
            <a:ext cx="5184577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L. Rossi, C. Marchand, D. Giove, A. Gurdiev, G. Ferrand, M. Castoldi, S. Sorti et al.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E0C2EF-C537-694A-49A4-9F6F51E3A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11496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MICE: Cooling Demonstration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61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96" y="4948014"/>
            <a:ext cx="345638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3188" y="2499742"/>
            <a:ext cx="2596604" cy="96323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Principle of </a:t>
            </a:r>
            <a:r>
              <a:rPr lang="en-US" sz="1400" dirty="0" err="1">
                <a:latin typeface="Calibri"/>
                <a:cs typeface="Calibri"/>
              </a:rPr>
              <a:t>ionisation</a:t>
            </a:r>
            <a:r>
              <a:rPr lang="en-US" sz="1400" dirty="0">
                <a:latin typeface="Calibri"/>
                <a:cs typeface="Calibri"/>
              </a:rPr>
              <a:t> cooling has been demonstrated</a:t>
            </a:r>
          </a:p>
          <a:p>
            <a:r>
              <a:rPr lang="en-US" sz="1400" dirty="0">
                <a:latin typeface="Calibri"/>
                <a:cs typeface="Calibri"/>
              </a:rPr>
              <a:t>Use of data for benchmarking is still ongoing</a:t>
            </a:r>
          </a:p>
        </p:txBody>
      </p:sp>
      <p:pic>
        <p:nvPicPr>
          <p:cNvPr id="7" name="Picture 6" descr="Step-4-label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97339"/>
            <a:ext cx="6234427" cy="183039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588224" y="2750905"/>
            <a:ext cx="2496388" cy="286127"/>
          </a:xfrm>
          <a:prstGeom prst="rect">
            <a:avLst/>
          </a:prstGeom>
          <a:solidFill>
            <a:srgbClr val="FDEADA"/>
          </a:solidFill>
        </p:spPr>
        <p:txBody>
          <a:bodyPr wrap="square" lIns="100477" tIns="50240" rIns="100477" bIns="50240">
            <a:spAutoFit/>
          </a:bodyPr>
          <a:lstStyle/>
          <a:p>
            <a:r>
              <a:rPr lang="en-US" sz="1200" dirty="0"/>
              <a:t>Nature vol. 578, p. 53-59 (2020)</a:t>
            </a:r>
          </a:p>
        </p:txBody>
      </p:sp>
      <p:pic>
        <p:nvPicPr>
          <p:cNvPr id="9" name="Picture 8" descr="fig_4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573"/>
          <a:stretch/>
        </p:blipFill>
        <p:spPr>
          <a:xfrm>
            <a:off x="2915816" y="2355726"/>
            <a:ext cx="3456384" cy="27092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7545" y="3723878"/>
            <a:ext cx="2232247" cy="747792"/>
          </a:xfrm>
          <a:prstGeom prst="rect">
            <a:avLst/>
          </a:prstGeom>
          <a:noFill/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More particles at smaller amplitude after absorber is put in place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04937" y="3219822"/>
            <a:ext cx="2655277" cy="160956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More complete experiment with higher statistics, more than one stage required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Integration of magnets, RF, absorbers, vacuum is engineering challenge</a:t>
            </a:r>
          </a:p>
        </p:txBody>
      </p:sp>
      <p:pic>
        <p:nvPicPr>
          <p:cNvPr id="13" name="Picture 12" descr="IMG_8674-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1049930"/>
            <a:ext cx="2496388" cy="1665836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V="1">
            <a:off x="2699792" y="3037032"/>
            <a:ext cx="792088" cy="1046886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699792" y="4083918"/>
            <a:ext cx="432048" cy="152400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257B333-5ED7-101E-CFD9-89A26F0D39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478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Goal and Accelerator R&amp;D Roadmap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146845" y="555526"/>
            <a:ext cx="6153347" cy="26642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Muon collider is on European </a:t>
            </a:r>
            <a:r>
              <a:rPr lang="en-US" sz="1400" b="1" dirty="0">
                <a:latin typeface="Calibri"/>
                <a:cs typeface="Calibri"/>
              </a:rPr>
              <a:t>Accelerator R&amp;D Roadmap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Reviews in Europe and US found </a:t>
            </a:r>
            <a:r>
              <a:rPr lang="en-US" sz="1400" b="1" dirty="0">
                <a:latin typeface="Calibri"/>
                <a:cs typeface="Calibri"/>
              </a:rPr>
              <a:t>no insurmountable obstacle</a:t>
            </a:r>
          </a:p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Implementing workplan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Goal: </a:t>
            </a:r>
            <a:r>
              <a:rPr lang="en-US" sz="1400" b="1" dirty="0">
                <a:latin typeface="Calibri"/>
                <a:cs typeface="Calibri"/>
              </a:rPr>
              <a:t>Project Evaluation Report </a:t>
            </a:r>
            <a:r>
              <a:rPr lang="en-US" sz="1400" dirty="0">
                <a:latin typeface="Calibri"/>
                <a:cs typeface="Calibri"/>
              </a:rPr>
              <a:t>and </a:t>
            </a:r>
            <a:r>
              <a:rPr lang="en-US" sz="1400" b="1" dirty="0">
                <a:latin typeface="Calibri"/>
                <a:cs typeface="Calibri"/>
              </a:rPr>
              <a:t>R&amp;D Plan </a:t>
            </a:r>
            <a:r>
              <a:rPr lang="en-US" sz="1400" dirty="0">
                <a:latin typeface="Calibri"/>
                <a:cs typeface="Calibri"/>
              </a:rPr>
              <a:t>to next ESPPU/other processes 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10+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collider, potential 3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initial stage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CERN has budget in MTP, hosting a collaboration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Design Study supported by EC, Switzerland, UK and partners contribute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Strong interest in US community to join and contribute at same level as Europe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sz="1400" dirty="0">
                <a:latin typeface="Calibri"/>
                <a:cs typeface="Calibri"/>
              </a:rPr>
              <a:t>We still need more resources</a:t>
            </a:r>
          </a:p>
          <a:p>
            <a:pPr>
              <a:buClr>
                <a:schemeClr val="tx1"/>
              </a:buClr>
            </a:pPr>
            <a:r>
              <a:rPr lang="en-US" sz="1400" dirty="0">
                <a:latin typeface="Calibri"/>
                <a:cs typeface="Calibri"/>
              </a:rPr>
              <a:t>But </a:t>
            </a:r>
            <a:r>
              <a:rPr lang="en-US" sz="1400" b="1" dirty="0">
                <a:latin typeface="Calibri"/>
                <a:cs typeface="Calibri"/>
              </a:rPr>
              <a:t>doubled last year </a:t>
            </a:r>
            <a:r>
              <a:rPr lang="en-US" sz="1400" dirty="0">
                <a:latin typeface="Calibri"/>
                <a:cs typeface="Calibri"/>
              </a:rPr>
              <a:t>with EU Design Study</a:t>
            </a:r>
          </a:p>
          <a:p>
            <a:pPr>
              <a:buClr>
                <a:schemeClr val="tx1"/>
              </a:buClr>
            </a:pPr>
            <a:r>
              <a:rPr lang="en-US" sz="1400" b="1" dirty="0">
                <a:latin typeface="Calibri"/>
                <a:cs typeface="Calibri"/>
              </a:rPr>
              <a:t>Might double </a:t>
            </a:r>
            <a:r>
              <a:rPr lang="en-US" sz="1400" dirty="0">
                <a:latin typeface="Calibri"/>
                <a:cs typeface="Calibri"/>
              </a:rPr>
              <a:t>with US joining</a:t>
            </a:r>
          </a:p>
          <a:p>
            <a:pPr>
              <a:buClr>
                <a:schemeClr val="tx1"/>
              </a:buClr>
            </a:pPr>
            <a:r>
              <a:rPr lang="en-US" sz="1400" dirty="0">
                <a:latin typeface="Calibri"/>
                <a:cs typeface="Calibri"/>
              </a:rPr>
              <a:t>Preparing other requests</a:t>
            </a:r>
          </a:p>
          <a:p>
            <a:pPr>
              <a:buClr>
                <a:schemeClr val="tx1"/>
              </a:buClr>
            </a:pPr>
            <a:r>
              <a:rPr lang="en-US" sz="1400" dirty="0">
                <a:latin typeface="Calibri"/>
                <a:cs typeface="Calibri"/>
              </a:rPr>
              <a:t>Exploitation of synergies</a:t>
            </a:r>
          </a:p>
        </p:txBody>
      </p:sp>
      <p:pic>
        <p:nvPicPr>
          <p:cNvPr id="7" name="Picture 6" descr="p0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0" t="17551" r="8731" b="16902"/>
          <a:stretch/>
        </p:blipFill>
        <p:spPr>
          <a:xfrm>
            <a:off x="6642215" y="847399"/>
            <a:ext cx="2162819" cy="260376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995587" y="4371950"/>
            <a:ext cx="2646628" cy="30777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1400" u="sng" dirty="0">
                <a:solidFill>
                  <a:srgbClr val="276FFF"/>
                </a:solidFill>
                <a:hlinkClick r:id="rId3"/>
              </a:rPr>
              <a:t>http://arxiv.org/abs/2201.07895</a:t>
            </a:r>
          </a:p>
        </p:txBody>
      </p:sp>
      <p:pic>
        <p:nvPicPr>
          <p:cNvPr id="3" name="Picture 2" descr="p0.tiff">
            <a:extLst>
              <a:ext uri="{FF2B5EF4-FFF2-40B4-BE49-F238E27FC236}">
                <a16:creationId xmlns:a16="http://schemas.microsoft.com/office/drawing/2014/main" id="{18D97768-0B30-177B-DC10-5B6B2FFB721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6017" y="3507854"/>
            <a:ext cx="2079017" cy="116097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578EF9-E0B2-A88E-A1FA-C52EE3627A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8601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Muon Collider Timeline (Roadmap)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Sapporo, March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p0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67" t="8738" r="4729" b="3773"/>
          <a:stretch/>
        </p:blipFill>
        <p:spPr>
          <a:xfrm>
            <a:off x="2771800" y="1046084"/>
            <a:ext cx="5564584" cy="38175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6200000">
            <a:off x="3347599" y="2067429"/>
            <a:ext cx="1338484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 err="1"/>
              <a:t>Evaluation+decision</a:t>
            </a:r>
            <a:endParaRPr 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495757"/>
            <a:ext cx="51631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Technically limited timeline</a:t>
            </a:r>
          </a:p>
          <a:p>
            <a:r>
              <a:rPr lang="en-US" sz="1600" dirty="0">
                <a:latin typeface="Calibri"/>
                <a:cs typeface="Calibri"/>
              </a:rPr>
              <a:t>To be reviewed considering progress, funding and decisions 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4889964" y="2067429"/>
            <a:ext cx="1338485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 err="1"/>
              <a:t>Evaluation+decision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37384" y="915566"/>
            <a:ext cx="248557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Muon collider important in the long term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Even after potential FCC-</a:t>
            </a:r>
            <a:r>
              <a:rPr lang="en-US" sz="1400" dirty="0" err="1">
                <a:latin typeface="Calibri"/>
                <a:cs typeface="Calibri"/>
              </a:rPr>
              <a:t>hh</a:t>
            </a:r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But also </a:t>
            </a:r>
            <a:r>
              <a:rPr lang="en-US" sz="1400" b="1" dirty="0">
                <a:latin typeface="Calibri"/>
                <a:cs typeface="Calibri"/>
              </a:rPr>
              <a:t>plan B as next project in Europe</a:t>
            </a:r>
            <a:r>
              <a:rPr lang="en-US" sz="1400" dirty="0">
                <a:latin typeface="Calibri"/>
                <a:cs typeface="Calibri"/>
              </a:rPr>
              <a:t> and maybe </a:t>
            </a:r>
            <a:r>
              <a:rPr lang="en-US" sz="1400" b="1" dirty="0">
                <a:latin typeface="Calibri"/>
                <a:cs typeface="Calibri"/>
              </a:rPr>
              <a:t>plan A in US </a:t>
            </a:r>
            <a:r>
              <a:rPr lang="en-US" sz="1400" dirty="0">
                <a:latin typeface="Calibri"/>
                <a:cs typeface="Calibri"/>
              </a:rPr>
              <a:t>and elsewhere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Fast track option </a:t>
            </a:r>
            <a:r>
              <a:rPr lang="en-US" sz="1400" dirty="0">
                <a:latin typeface="Calibri"/>
                <a:cs typeface="Calibri"/>
              </a:rPr>
              <a:t>if require next as project after HL-LHC: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Lower energy initial option, e.g. 3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endParaRPr lang="en-US" sz="1400" dirty="0">
              <a:latin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Upgrade to 10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later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Little extra cost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Subject to funding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C80C72D-824A-0C9E-BE8C-A5B0937AE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4870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7504" y="4948014"/>
            <a:ext cx="6768752" cy="195485"/>
          </a:xfrm>
        </p:spPr>
        <p:txBody>
          <a:bodyPr/>
          <a:lstStyle/>
          <a:p>
            <a:pPr algn="l"/>
            <a:r>
              <a:rPr lang="en-US"/>
              <a:t>D. Schulte      Muon Collider, Sapporo, March 2024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 err="1">
                <a:latin typeface="Calibri"/>
                <a:cs typeface="Calibri"/>
              </a:rPr>
              <a:t>Muon</a:t>
            </a:r>
            <a:r>
              <a:rPr lang="en-US" sz="3200" dirty="0">
                <a:latin typeface="Calibri"/>
                <a:cs typeface="Calibri"/>
              </a:rPr>
              <a:t> Collider Community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2929" y="3921318"/>
            <a:ext cx="3570508" cy="738664"/>
          </a:xfrm>
          <a:prstGeom prst="rect">
            <a:avLst/>
          </a:prstGeom>
          <a:solidFill>
            <a:srgbClr val="E9D4EC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Looking for </a:t>
            </a:r>
            <a:r>
              <a:rPr lang="en-US" sz="1400" b="1" dirty="0">
                <a:latin typeface="Calibri"/>
                <a:cs typeface="Calibri"/>
              </a:rPr>
              <a:t>new partners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In particular 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But also other regions</a:t>
            </a: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4036848" y="3565335"/>
            <a:ext cx="4793968" cy="10974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>
                <a:latin typeface="Calibri"/>
                <a:cs typeface="Calibri"/>
              </a:rPr>
              <a:t>Increase resources of partners with other </a:t>
            </a:r>
            <a:r>
              <a:rPr lang="en-US" sz="1400" b="1" dirty="0">
                <a:latin typeface="Calibri"/>
                <a:cs typeface="Calibri"/>
              </a:rPr>
              <a:t>funding requests</a:t>
            </a:r>
            <a:r>
              <a:rPr lang="en-US" sz="1400" dirty="0">
                <a:latin typeface="Calibri"/>
                <a:cs typeface="Calibri"/>
              </a:rPr>
              <a:t>:</a:t>
            </a:r>
          </a:p>
          <a:p>
            <a:r>
              <a:rPr lang="en-US" sz="1400" dirty="0">
                <a:latin typeface="Calibri"/>
                <a:cs typeface="Calibri"/>
              </a:rPr>
              <a:t>Submit to </a:t>
            </a:r>
            <a:r>
              <a:rPr lang="en-US" sz="1400" b="1" dirty="0">
                <a:latin typeface="Calibri"/>
                <a:cs typeface="Calibri"/>
              </a:rPr>
              <a:t>HORIZON-INFRA-2024-TECH</a:t>
            </a:r>
          </a:p>
          <a:p>
            <a:pPr lvl="1"/>
            <a:r>
              <a:rPr lang="en-US" sz="1400" dirty="0">
                <a:latin typeface="Calibri"/>
                <a:cs typeface="Calibri"/>
              </a:rPr>
              <a:t>Focus on magnet technologies</a:t>
            </a:r>
          </a:p>
          <a:p>
            <a:r>
              <a:rPr lang="en-US" sz="1400" b="1" dirty="0">
                <a:latin typeface="Calibri"/>
                <a:cs typeface="Calibri"/>
              </a:rPr>
              <a:t>National funding agencies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79BAD83A-6419-6498-D07B-FB5E03EF9CAD}"/>
              </a:ext>
            </a:extLst>
          </p:cNvPr>
          <p:cNvSpPr txBox="1">
            <a:spLocks/>
          </p:cNvSpPr>
          <p:nvPr/>
        </p:nvSpPr>
        <p:spPr>
          <a:xfrm>
            <a:off x="4036848" y="1131589"/>
            <a:ext cx="4793968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sz="1400" dirty="0"/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343177F4-FB13-F568-B4CE-E27E6A24C98E}"/>
              </a:ext>
            </a:extLst>
          </p:cNvPr>
          <p:cNvSpPr txBox="1">
            <a:spLocks/>
          </p:cNvSpPr>
          <p:nvPr/>
        </p:nvSpPr>
        <p:spPr>
          <a:xfrm>
            <a:off x="4036848" y="771550"/>
            <a:ext cx="4207560" cy="20882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b="1" dirty="0">
                <a:latin typeface="Calibri"/>
                <a:cs typeface="Calibri"/>
              </a:rPr>
              <a:t>EU Design Study </a:t>
            </a:r>
            <a:r>
              <a:rPr lang="en-US" sz="1400" dirty="0">
                <a:latin typeface="Calibri"/>
                <a:cs typeface="Calibri"/>
              </a:rPr>
              <a:t>helped to kick-start collaboration</a:t>
            </a:r>
          </a:p>
          <a:p>
            <a:pPr marL="0" indent="0">
              <a:buFont typeface="Arial"/>
              <a:buNone/>
            </a:pPr>
            <a:r>
              <a:rPr lang="en-US" sz="1400" dirty="0">
                <a:latin typeface="Calibri"/>
                <a:cs typeface="Calibri"/>
              </a:rPr>
              <a:t>(since March 2023, </a:t>
            </a:r>
            <a:r>
              <a:rPr lang="en-US" sz="1400" dirty="0" err="1">
                <a:latin typeface="Calibri"/>
                <a:cs typeface="Calibri"/>
              </a:rPr>
              <a:t>EU+Switzerland+UK</a:t>
            </a:r>
            <a:r>
              <a:rPr lang="en-US" sz="1400" dirty="0">
                <a:latin typeface="Calibri"/>
                <a:cs typeface="Calibri"/>
              </a:rPr>
              <a:t> and partners)</a:t>
            </a:r>
          </a:p>
          <a:p>
            <a:pPr marL="0" indent="0">
              <a:buFont typeface="Arial"/>
              <a:buNone/>
            </a:pPr>
            <a:r>
              <a:rPr lang="en-US" sz="1400" dirty="0">
                <a:latin typeface="Calibri"/>
                <a:cs typeface="Calibri"/>
              </a:rPr>
              <a:t>EU support also helps with funding in institutes</a:t>
            </a:r>
          </a:p>
        </p:txBody>
      </p:sp>
      <p:pic>
        <p:nvPicPr>
          <p:cNvPr id="7" name="Picture 6" descr="Untitled3.tiff">
            <a:extLst>
              <a:ext uri="{FF2B5EF4-FFF2-40B4-BE49-F238E27FC236}">
                <a16:creationId xmlns:a16="http://schemas.microsoft.com/office/drawing/2014/main" id="{B58BF3EA-ABF1-0B9E-961F-BA0B7A83CB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208" y="1707654"/>
            <a:ext cx="4485248" cy="151216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F55F235-8F42-7C86-BC66-18789D143450}"/>
              </a:ext>
            </a:extLst>
          </p:cNvPr>
          <p:cNvSpPr txBox="1"/>
          <p:nvPr/>
        </p:nvSpPr>
        <p:spPr>
          <a:xfrm>
            <a:off x="182929" y="1189077"/>
            <a:ext cx="3591744" cy="22467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04272FF-58CE-9DEC-660B-8E0549C7DB8E}"/>
              </a:ext>
            </a:extLst>
          </p:cNvPr>
          <p:cNvSpPr txBox="1"/>
          <p:nvPr/>
        </p:nvSpPr>
        <p:spPr>
          <a:xfrm>
            <a:off x="971600" y="771550"/>
            <a:ext cx="2781837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                 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6BE989F-4776-EF6A-124E-B232983C6F29}"/>
              </a:ext>
            </a:extLst>
          </p:cNvPr>
          <p:cNvSpPr txBox="1"/>
          <p:nvPr/>
        </p:nvSpPr>
        <p:spPr>
          <a:xfrm>
            <a:off x="251520" y="771550"/>
            <a:ext cx="35614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                 CERN-hosted </a:t>
            </a:r>
            <a:r>
              <a:rPr lang="en-US" sz="1400" b="1" dirty="0">
                <a:latin typeface="Calibri"/>
                <a:cs typeface="Calibri"/>
              </a:rPr>
              <a:t>collaboration</a:t>
            </a:r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23FF0E1-B672-C32B-8EFE-7818568A6361}"/>
              </a:ext>
            </a:extLst>
          </p:cNvPr>
          <p:cNvSpPr txBox="1"/>
          <p:nvPr/>
        </p:nvSpPr>
        <p:spPr>
          <a:xfrm>
            <a:off x="251520" y="1183853"/>
            <a:ext cx="3501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O(70) partners, 60+ already signed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MoC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8" name="Picture 27" descr="governance_final_new.pdf">
            <a:extLst>
              <a:ext uri="{FF2B5EF4-FFF2-40B4-BE49-F238E27FC236}">
                <a16:creationId xmlns:a16="http://schemas.microsoft.com/office/drawing/2014/main" id="{F3A7FA35-8602-C6DF-1359-CC55DB763E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6" r="9722" b="6871"/>
          <a:stretch/>
        </p:blipFill>
        <p:spPr>
          <a:xfrm rot="16200000">
            <a:off x="997858" y="1157849"/>
            <a:ext cx="1953363" cy="2746647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1811F34-67DC-63E1-D163-2D5A65834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374677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429022</TotalTime>
  <Words>6560</Words>
  <Application>Microsoft Macintosh PowerPoint</Application>
  <PresentationFormat>On-screen Show (16:9)</PresentationFormat>
  <Paragraphs>1342</Paragraphs>
  <Slides>61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71" baseType="lpstr">
      <vt:lpstr>Arial</vt:lpstr>
      <vt:lpstr>Arial Narrow</vt:lpstr>
      <vt:lpstr>Calibri</vt:lpstr>
      <vt:lpstr>Fira Sans</vt:lpstr>
      <vt:lpstr>Graphik</vt:lpstr>
      <vt:lpstr>Graphik Semibold</vt:lpstr>
      <vt:lpstr>Montserrat</vt:lpstr>
      <vt:lpstr>Symbol</vt:lpstr>
      <vt:lpstr>Wingdings</vt:lpstr>
      <vt:lpstr>IMCC - 1</vt:lpstr>
      <vt:lpstr>PowerPoint Presentation</vt:lpstr>
      <vt:lpstr>Motivation and Goal</vt:lpstr>
      <vt:lpstr>Muon Collider Overview</vt:lpstr>
      <vt:lpstr>Initial Target Parameters</vt:lpstr>
      <vt:lpstr>Muon Collider Luminosity Scaling</vt:lpstr>
      <vt:lpstr>Muon Collider Promises</vt:lpstr>
      <vt:lpstr>Goal and Accelerator R&amp;D Roadmap</vt:lpstr>
      <vt:lpstr>Muon Collider Timeline (Roadmap)</vt:lpstr>
      <vt:lpstr>Muon Collider Community</vt:lpstr>
      <vt:lpstr>MoC and Design Study Partners</vt:lpstr>
      <vt:lpstr>US P5: The Muon Shot</vt:lpstr>
      <vt:lpstr>Key Challenges</vt:lpstr>
      <vt:lpstr>Muon Decay and Neutrino Flux</vt:lpstr>
      <vt:lpstr>Neutrino Flux</vt:lpstr>
      <vt:lpstr>Muon Decay and Detector Background</vt:lpstr>
      <vt:lpstr>Proton Complex and Target</vt:lpstr>
      <vt:lpstr>Target Design</vt:lpstr>
      <vt:lpstr>Final Cooling Principle</vt:lpstr>
      <vt:lpstr>Cooling: The System Chain</vt:lpstr>
      <vt:lpstr>Cooling Cell Technology</vt:lpstr>
      <vt:lpstr>RF Test Stand</vt:lpstr>
      <vt:lpstr>Solenoid R&amp;D</vt:lpstr>
      <vt:lpstr>Acceleration Complex</vt:lpstr>
      <vt:lpstr>Collective Effects and RF Design</vt:lpstr>
      <vt:lpstr>Fast-ramping Magnet System</vt:lpstr>
      <vt:lpstr>Collider Ring</vt:lpstr>
      <vt:lpstr>Collider Ring Technology</vt:lpstr>
      <vt:lpstr>CDR Phase, R&amp;D and Demonstrator Facility</vt:lpstr>
      <vt:lpstr>Test Facility Dimensions</vt:lpstr>
      <vt:lpstr>Implementation Considerations</vt:lpstr>
      <vt:lpstr>Roadmap</vt:lpstr>
      <vt:lpstr>Staging Approaches</vt:lpstr>
      <vt:lpstr>Collider Site Studies</vt:lpstr>
      <vt:lpstr>Conclusion</vt:lpstr>
      <vt:lpstr>Reserve</vt:lpstr>
      <vt:lpstr>Alternatives: The LEMMA Scheme</vt:lpstr>
      <vt:lpstr>Organisation</vt:lpstr>
      <vt:lpstr>EU Design Study</vt:lpstr>
      <vt:lpstr>US P5 Ask</vt:lpstr>
      <vt:lpstr>Muon Collider Luminosity Scaling</vt:lpstr>
      <vt:lpstr>Staging</vt:lpstr>
      <vt:lpstr>Alternatives: The LEMMA Scheme</vt:lpstr>
      <vt:lpstr>Muon Decay</vt:lpstr>
      <vt:lpstr>Key Challenges</vt:lpstr>
      <vt:lpstr>Roadmap</vt:lpstr>
      <vt:lpstr>R&amp;D Plan</vt:lpstr>
      <vt:lpstr>Minimal Scenario</vt:lpstr>
      <vt:lpstr>Key Technologies</vt:lpstr>
      <vt:lpstr>Key Technologies, cont.</vt:lpstr>
      <vt:lpstr>Collaboration Vision</vt:lpstr>
      <vt:lpstr>Initial Target Parameters</vt:lpstr>
      <vt:lpstr>US Snowmass</vt:lpstr>
      <vt:lpstr>Muon Collider magnets</vt:lpstr>
      <vt:lpstr>US Snowmass</vt:lpstr>
      <vt:lpstr>Coordination Committee Members</vt:lpstr>
      <vt:lpstr>Physics Goals</vt:lpstr>
      <vt:lpstr>Physics Studies</vt:lpstr>
      <vt:lpstr>Possible CERN Locations</vt:lpstr>
      <vt:lpstr>Collider Site Studies</vt:lpstr>
      <vt:lpstr>RF Test Stand</vt:lpstr>
      <vt:lpstr>MICE: Cooling Demonstration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Daniel Schulte</cp:lastModifiedBy>
  <cp:revision>520</cp:revision>
  <cp:lastPrinted>2024-03-04T08:56:34Z</cp:lastPrinted>
  <dcterms:created xsi:type="dcterms:W3CDTF">2021-05-17T12:13:58Z</dcterms:created>
  <dcterms:modified xsi:type="dcterms:W3CDTF">2024-03-04T09:40:13Z</dcterms:modified>
</cp:coreProperties>
</file>