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59" r:id="rId6"/>
    <p:sldId id="261" r:id="rId7"/>
    <p:sldId id="260" r:id="rId8"/>
    <p:sldId id="258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1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AC7C1-BACB-6B17-D5B2-4B3E5AFA0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FFFA9-12C4-4B68-ED37-1D5E321CE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5E4E4-67AA-4BB5-6F83-1D7A11C0B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D7C17-DEB7-83F0-91F9-DC412BCFF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5D10C-F7B6-3998-F132-DBD82F304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3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C8515-8AFC-D56E-9A16-2B324E76B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4F5F07-F87C-6E0B-38DE-8EB541BC77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08E37-939D-0AF6-F4A8-1D437A857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39575-97C9-2A0B-4776-A6D3CD50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50EA6-D9FB-CCF4-908E-2CF997A6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1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14ED8F-2504-729F-7425-CC178607E6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35F2F-E1B7-3112-5258-E9C89FD70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74288-C523-03C3-BBB5-829F3917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B512B-DF38-1F14-0843-0A3D2DDC0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3BE90-23B8-459C-8F9C-C53197AC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19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476E6-75E8-E88B-BF31-4D95352C6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4D421-5E66-2217-0118-428E10EC1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2C452-5559-CD82-98A3-B2FF93494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4CE85-D8CA-A433-354F-84473D05C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A6E89-27C8-768A-24BD-6E33D02A1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245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E935B-E01A-FC15-EA2D-3C8A7EDB6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9CA62-0E77-8A2B-8B96-F84F34B9D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6FE68-97F5-9931-D597-6BCE0371C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7C87F-AB8D-346B-3B37-E50E209D6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39067-F487-4CAD-0CC0-8BE70087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C5A8A-28EF-6B3E-0EDE-624C5DA5F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A395F-3054-660A-BF75-9B0FCC81F2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C0BB6-21DD-BAC9-7E84-70AA27083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3679F-3C1C-ECFD-4B13-70519BAA3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6F9740-AFDA-3107-8149-5716BF02D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9510-BC53-A419-D1FA-A07A10587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53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1E06F-2057-470C-BEB7-B66DB3D3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C07BB-0E6B-CED5-1F01-6E43DFAD3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5A6BB-A627-57CA-16BA-BFF803718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036EF-19D3-D791-CEF2-105D0807FE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27B45C-96DB-A1B3-5483-A25FC984A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39DD2A-0461-9F0B-EBE1-F2FA8EEF5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8C135B-B3D2-11A8-047F-DECEEDE2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53BFF-F41F-82D9-EC7D-90769BF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1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3C564-A6E6-0BDE-0DB3-D1968E6CE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63DFE8-7B45-7CC8-8D0D-AB82F7B1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48053-3308-1CC1-0DC9-01AE5BC9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F59330-6440-312C-6286-43D035FA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2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3BE65E-DA0B-321D-7EF0-0FF1ED49E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8F22B4-31DF-0F3C-CBA2-B3100F986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E7C8AD-B114-18EE-D481-5BA99C9C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946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B2C36-CFC1-761A-F54A-F7F108F3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5C5EE-AA4B-3AFC-34FC-FE9A9369A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DF092-1A3D-48A3-2093-D41A267DE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5A8FA-D8A7-5423-F655-23317201F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E7D2E-F0BA-D842-8BEE-5C04088DE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3CD6B-036C-4B1B-A39E-A84B4400B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3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75BBB-85E3-DF8E-0BD2-AE049E578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0E870B-6E4E-D485-BAC3-5286EE3DBB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B59A2-4B4F-4B18-D6BD-F6E2CAFAB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4C20A-8698-02E0-40E6-53BE80C9F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B1807-42A2-6FB4-595B-193BBBF4D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486E63-18F5-36B3-DD94-4AE7F7C3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27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342E02-965D-C14B-8F86-CBE13EA99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C06EF-DF5A-E6D9-6587-02D451D0D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9E41C-C478-A91F-C150-E1F3F4798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E8CD5-CD7D-496B-A7DD-8381EA3F7FC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4514F-C37E-148C-D0A2-E959AD104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2E206-3C57-E85B-9160-BDA10C2FB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FC73E-06CF-46D6-897C-5F4F8714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3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889DF-BACB-2024-CFB3-8E0BED93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8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HI-ECN3 target complex handling equipment</a:t>
            </a:r>
            <a:br>
              <a:rPr lang="en-GB" sz="44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3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rainstorming - Consolidation - Upgrade</a:t>
            </a:r>
            <a:endParaRPr lang="en-GB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B28D99-61DF-14D3-B2B4-D277959D16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J-L GRENARD SY-STI 05-03-2024</a:t>
            </a:r>
          </a:p>
          <a:p>
            <a:r>
              <a:rPr lang="fr-CH" dirty="0"/>
              <a:t>HI-ECN3 WP4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65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6755-C500-121E-681E-EDEB05AD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current equipment – TCC8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AA1D7-9483-A29B-3956-148092FF7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30t Overhead travelling crane CRPR-00560 (refurbishment 2014)</a:t>
            </a:r>
          </a:p>
          <a:p>
            <a:r>
              <a:rPr lang="en-GB" dirty="0"/>
              <a:t>Need to upgraded</a:t>
            </a:r>
          </a:p>
          <a:p>
            <a:r>
              <a:rPr lang="en-GB" dirty="0"/>
              <a:t>Full remote control</a:t>
            </a:r>
          </a:p>
          <a:p>
            <a:r>
              <a:rPr lang="en-GB" dirty="0"/>
              <a:t>Off board control cubicles</a:t>
            </a:r>
          </a:p>
          <a:p>
            <a:r>
              <a:rPr lang="en-GB" dirty="0"/>
              <a:t>Full redundancy</a:t>
            </a:r>
          </a:p>
          <a:p>
            <a:r>
              <a:rPr lang="en-GB" dirty="0"/>
              <a:t>Positioning system</a:t>
            </a:r>
          </a:p>
          <a:p>
            <a:r>
              <a:rPr lang="en-GB" dirty="0"/>
              <a:t>Full set of PTZ cameras</a:t>
            </a:r>
          </a:p>
          <a:p>
            <a:r>
              <a:rPr lang="en-GB" dirty="0"/>
              <a:t>Capability to attach tools and motorized spreaders</a:t>
            </a:r>
          </a:p>
          <a:p>
            <a:r>
              <a:rPr lang="en-GB" dirty="0"/>
              <a:t>Auxiliary hoist 5t/10t</a:t>
            </a:r>
          </a:p>
          <a:p>
            <a:pPr marL="0" indent="0">
              <a:buNone/>
            </a:pPr>
            <a:r>
              <a:rPr lang="en-GB" dirty="0"/>
              <a:t>~like the TCC2 crane after refurbishment</a:t>
            </a:r>
          </a:p>
          <a:p>
            <a:pPr marL="0" indent="0">
              <a:buNone/>
            </a:pPr>
            <a:r>
              <a:rPr lang="en-GB" dirty="0"/>
              <a:t>To be refurbished at beginning of LS3 </a:t>
            </a:r>
          </a:p>
          <a:p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371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6755-C500-121E-681E-EDEB05AD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current equipment – TCC8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CF5044-2FBB-4A7C-8F99-0C399C484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8250"/>
            <a:ext cx="10610850" cy="388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37D74-FCE5-C80B-C5C3-2187E7C9BCFE}"/>
              </a:ext>
            </a:extLst>
          </p:cNvPr>
          <p:cNvSpPr txBox="1"/>
          <p:nvPr/>
        </p:nvSpPr>
        <p:spPr>
          <a:xfrm>
            <a:off x="2039815" y="5901397"/>
            <a:ext cx="272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30t upgrade draft </a:t>
            </a:r>
            <a:r>
              <a:rPr lang="fr-CH" dirty="0" err="1"/>
              <a:t>schedule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436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5C64D-F060-244E-AF4F-EF6856C94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Old TCC8 crane equipment 912/S2-401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AA2A8-3F00-C589-963F-8FE0A39D5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146343" cy="4351338"/>
          </a:xfrm>
        </p:spPr>
        <p:txBody>
          <a:bodyPr/>
          <a:lstStyle/>
          <a:p>
            <a:r>
              <a:rPr lang="en-GB" dirty="0"/>
              <a:t>To be removed (YETS 24-25)</a:t>
            </a:r>
          </a:p>
          <a:p>
            <a:r>
              <a:rPr lang="en-GB" dirty="0"/>
              <a:t>Cables to be identified for future removal cable campaign</a:t>
            </a:r>
          </a:p>
          <a:p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FAADF21-61C8-89B6-771C-807424C2D998}"/>
              </a:ext>
            </a:extLst>
          </p:cNvPr>
          <p:cNvGrpSpPr>
            <a:grpSpLocks noChangeAspect="1"/>
          </p:cNvGrpSpPr>
          <p:nvPr/>
        </p:nvGrpSpPr>
        <p:grpSpPr>
          <a:xfrm>
            <a:off x="6101322" y="2613546"/>
            <a:ext cx="5725964" cy="4012442"/>
            <a:chOff x="5263852" y="2026693"/>
            <a:chExt cx="6563434" cy="45992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5DEBFE-8A74-4ACB-E38C-EBA68A1E39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824"/>
            <a:stretch/>
          </p:blipFill>
          <p:spPr>
            <a:xfrm>
              <a:off x="5263852" y="2026693"/>
              <a:ext cx="6563434" cy="4402715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0ABA908-15EB-22E1-23AA-05065A1C7D81}"/>
                </a:ext>
              </a:extLst>
            </p:cNvPr>
            <p:cNvSpPr/>
            <p:nvPr/>
          </p:nvSpPr>
          <p:spPr>
            <a:xfrm>
              <a:off x="5732060" y="2026693"/>
              <a:ext cx="2191512" cy="459929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3E2EBE-B9D1-183C-FEF2-D7D29A192D2B}"/>
                </a:ext>
              </a:extLst>
            </p:cNvPr>
            <p:cNvSpPr/>
            <p:nvPr/>
          </p:nvSpPr>
          <p:spPr>
            <a:xfrm>
              <a:off x="8961120" y="3602736"/>
              <a:ext cx="847936" cy="9204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0798962-ED06-B65B-C94D-B323DD5FE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92" y="3164459"/>
            <a:ext cx="4926056" cy="33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1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6755-C500-121E-681E-EDEB05AD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current equipment – 911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AA1D7-9483-A29B-3956-148092FF7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45t overhead travelling crane CRPR-00610 (replaced 2016)</a:t>
            </a:r>
          </a:p>
          <a:p>
            <a:pPr lvl="1"/>
            <a:r>
              <a:rPr lang="en-GB" dirty="0"/>
              <a:t>Assessment to understand if compatible with objects we need to handle</a:t>
            </a:r>
          </a:p>
          <a:p>
            <a:pPr lvl="1"/>
            <a:r>
              <a:rPr lang="en-GB" dirty="0"/>
              <a:t>Need to relocate Crane main switch (currently located on foreseen new door)</a:t>
            </a:r>
          </a:p>
          <a:p>
            <a:pPr lvl="1"/>
            <a:r>
              <a:rPr lang="en-GB" dirty="0"/>
              <a:t>Need to rework crane access (currently located on foreseen new door)</a:t>
            </a:r>
          </a:p>
          <a:p>
            <a:r>
              <a:rPr lang="en-GB" dirty="0"/>
              <a:t>1t Lift CRAS-00520 (Foreseen in NA-CONS) date?</a:t>
            </a:r>
          </a:p>
        </p:txBody>
      </p:sp>
    </p:spTree>
    <p:extLst>
      <p:ext uri="{BB962C8B-B14F-4D97-AF65-F5344CB8AC3E}">
        <p14:creationId xmlns:p14="http://schemas.microsoft.com/office/powerpoint/2010/main" val="326988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6755-C500-121E-681E-EDEB05AD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current equipment – 912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AA1D7-9483-A29B-3956-148092FF7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0.9t Lift CRAS-00529 (replaced 2020)</a:t>
            </a:r>
          </a:p>
          <a:p>
            <a:pPr lvl="1"/>
            <a:r>
              <a:rPr lang="en-GB" dirty="0"/>
              <a:t>No new actions?</a:t>
            </a:r>
          </a:p>
        </p:txBody>
      </p:sp>
    </p:spTree>
    <p:extLst>
      <p:ext uri="{BB962C8B-B14F-4D97-AF65-F5344CB8AC3E}">
        <p14:creationId xmlns:p14="http://schemas.microsoft.com/office/powerpoint/2010/main" val="148268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6755-C500-121E-681E-EDEB05AD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current equipment – ECN3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AA1D7-9483-A29B-3956-148092FF7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40t overhead travelling crane CRPR-00561 (refurbishment 2012-2013)</a:t>
            </a:r>
          </a:p>
          <a:p>
            <a:pPr lvl="1"/>
            <a:r>
              <a:rPr lang="en-GB" dirty="0"/>
              <a:t>Not needed in the handling process for target station objects</a:t>
            </a:r>
          </a:p>
          <a:p>
            <a:endParaRPr lang="en-GB" dirty="0"/>
          </a:p>
          <a:p>
            <a:r>
              <a:rPr lang="en-GB" dirty="0"/>
              <a:t>40t Transfer table CRCH-00415</a:t>
            </a:r>
          </a:p>
          <a:p>
            <a:pPr lvl="1"/>
            <a:r>
              <a:rPr lang="en-GB" dirty="0"/>
              <a:t>(Foreseen in NA-CONS) date YETS 24-25?</a:t>
            </a:r>
          </a:p>
          <a:p>
            <a:pPr lvl="1"/>
            <a:r>
              <a:rPr lang="en-GB" dirty="0"/>
              <a:t>Need to be refurbished</a:t>
            </a:r>
          </a:p>
          <a:p>
            <a:pPr lvl="1"/>
            <a:r>
              <a:rPr lang="en-GB" dirty="0"/>
              <a:t>Off board control cubicles (like for the PSB CRCH-00066/67)</a:t>
            </a:r>
          </a:p>
        </p:txBody>
      </p:sp>
      <p:pic>
        <p:nvPicPr>
          <p:cNvPr id="5" name="Picture 4" descr="A yellow and black machine&#10;&#10;Description automatically generated">
            <a:extLst>
              <a:ext uri="{FF2B5EF4-FFF2-40B4-BE49-F238E27FC236}">
                <a16:creationId xmlns:a16="http://schemas.microsoft.com/office/drawing/2014/main" id="{ED1E8FBA-078A-B1F9-21E9-80DC4F587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693" y="4072128"/>
            <a:ext cx="2871791" cy="215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1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9EDCF-A89F-5758-96CA-52DC4541B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service building 1/2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90A9D-3F8B-91DF-1824-1C93A73C5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30t Overhead travelling crane</a:t>
            </a:r>
          </a:p>
          <a:p>
            <a:pPr lvl="1"/>
            <a:r>
              <a:rPr lang="en-GB" dirty="0"/>
              <a:t>New</a:t>
            </a:r>
          </a:p>
          <a:p>
            <a:pPr lvl="1"/>
            <a:r>
              <a:rPr lang="en-GB" dirty="0"/>
              <a:t>Installation ~2029</a:t>
            </a:r>
          </a:p>
          <a:p>
            <a:endParaRPr lang="en-GB" dirty="0"/>
          </a:p>
          <a:p>
            <a:r>
              <a:rPr lang="en-GB" dirty="0"/>
              <a:t>Transfer trolley (between 911 and new building)</a:t>
            </a:r>
          </a:p>
          <a:p>
            <a:pPr lvl="1"/>
            <a:r>
              <a:rPr lang="en-GB" dirty="0"/>
              <a:t>On rail?</a:t>
            </a:r>
          </a:p>
          <a:p>
            <a:pPr lvl="1"/>
            <a:r>
              <a:rPr lang="en-GB" dirty="0"/>
              <a:t>Installation ~2029/2030</a:t>
            </a:r>
          </a:p>
          <a:p>
            <a:pPr lvl="1"/>
            <a:endParaRPr lang="en-GB" dirty="0"/>
          </a:p>
          <a:p>
            <a:r>
              <a:rPr lang="en-GB" dirty="0"/>
              <a:t>Hoist(s) for maintenance of cooling and ventilation systems</a:t>
            </a:r>
          </a:p>
          <a:p>
            <a:pPr lvl="1"/>
            <a:r>
              <a:rPr lang="en-GB" dirty="0"/>
              <a:t>Installation ~2029/2030</a:t>
            </a:r>
          </a:p>
        </p:txBody>
      </p:sp>
    </p:spTree>
    <p:extLst>
      <p:ext uri="{BB962C8B-B14F-4D97-AF65-F5344CB8AC3E}">
        <p14:creationId xmlns:p14="http://schemas.microsoft.com/office/powerpoint/2010/main" val="49904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9EDCF-A89F-5758-96CA-52DC4541B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service building 2/2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90A9D-3F8B-91DF-1824-1C93A73C5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(~10t) crane (inside service cell)</a:t>
            </a:r>
          </a:p>
          <a:p>
            <a:r>
              <a:rPr lang="en-GB" dirty="0"/>
              <a:t>New</a:t>
            </a:r>
          </a:p>
          <a:p>
            <a:r>
              <a:rPr lang="en-GB" dirty="0"/>
              <a:t>Full remote control</a:t>
            </a:r>
          </a:p>
          <a:p>
            <a:r>
              <a:rPr lang="en-GB" dirty="0"/>
              <a:t>Off board control cubicles</a:t>
            </a:r>
          </a:p>
          <a:p>
            <a:r>
              <a:rPr lang="en-GB" dirty="0"/>
              <a:t>Full redundancy</a:t>
            </a:r>
          </a:p>
          <a:p>
            <a:r>
              <a:rPr lang="en-GB" dirty="0"/>
              <a:t>Positioning system</a:t>
            </a:r>
          </a:p>
          <a:p>
            <a:r>
              <a:rPr lang="en-GB" dirty="0"/>
              <a:t>Full set of PTZ cameras</a:t>
            </a:r>
          </a:p>
          <a:p>
            <a:r>
              <a:rPr lang="en-GB" dirty="0"/>
              <a:t>Capability to attach tools and motorized spreaders</a:t>
            </a:r>
          </a:p>
          <a:p>
            <a:r>
              <a:rPr lang="en-GB" dirty="0"/>
              <a:t>Installation ~2030</a:t>
            </a:r>
          </a:p>
        </p:txBody>
      </p:sp>
    </p:spTree>
    <p:extLst>
      <p:ext uri="{BB962C8B-B14F-4D97-AF65-F5344CB8AC3E}">
        <p14:creationId xmlns:p14="http://schemas.microsoft.com/office/powerpoint/2010/main" val="1472273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328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HI-ECN3 target complex handling equipment Brainstorming - Consolidation - Upgrade</vt:lpstr>
      <vt:lpstr>List of current equipment – TCC8</vt:lpstr>
      <vt:lpstr>List of current equipment – TCC8</vt:lpstr>
      <vt:lpstr>Old TCC8 crane equipment 912/S2-401 </vt:lpstr>
      <vt:lpstr>List of current equipment – 911</vt:lpstr>
      <vt:lpstr>List of current equipment – 912</vt:lpstr>
      <vt:lpstr>List of current equipment – ECN3</vt:lpstr>
      <vt:lpstr>New target complex service building 1/2</vt:lpstr>
      <vt:lpstr>New target complex service building 2/2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HI-ECN3 target complex handling equipment Brainstorming – Consolidation -Upgrade</dc:title>
  <dc:creator>Jean-Louis Grenard</dc:creator>
  <cp:lastModifiedBy>Jean-Louis Grenard</cp:lastModifiedBy>
  <cp:revision>2</cp:revision>
  <dcterms:created xsi:type="dcterms:W3CDTF">2024-03-05T08:24:44Z</dcterms:created>
  <dcterms:modified xsi:type="dcterms:W3CDTF">2024-03-05T10:43:32Z</dcterms:modified>
</cp:coreProperties>
</file>