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38.jp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3" r:id="rId13"/>
    <p:sldId id="267" r:id="rId14"/>
    <p:sldId id="268" r:id="rId15"/>
    <p:sldId id="282" r:id="rId16"/>
    <p:sldId id="269" r:id="rId17"/>
    <p:sldId id="270" r:id="rId18"/>
    <p:sldId id="272" r:id="rId19"/>
    <p:sldId id="273" r:id="rId20"/>
    <p:sldId id="271" r:id="rId21"/>
    <p:sldId id="348" r:id="rId22"/>
    <p:sldId id="284" r:id="rId23"/>
    <p:sldId id="285" r:id="rId24"/>
    <p:sldId id="347" r:id="rId25"/>
    <p:sldId id="350" r:id="rId2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FA7C5-38F7-4D1F-A25B-23EB78636DD0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82115-C674-4A9A-85D0-96CF40ECC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0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82115-C674-4A9A-85D0-96CF40ECCA9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50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890206"/>
          </a:xfrm>
        </p:spPr>
        <p:txBody>
          <a:bodyPr/>
          <a:lstStyle/>
          <a:p>
            <a:pPr marL="171450" indent="-171450">
              <a:buFontTx/>
              <a:buChar char="-"/>
            </a:pPr>
            <a:r>
              <a:rPr lang="sr-Latn-RS" dirty="0"/>
              <a:t>Ljudsko društvo proizvodi podatke.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Ljudska delatnost ostavlja trag. Podatak je ne samo napisan, već i materijalan.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 početku, malo podataka je moglo da se sakupi i sačuva, ali danas živimo u eri velikih podataka gde se sakupljivi podaci proizvode u nesagledivim razmerama.</a:t>
            </a:r>
          </a:p>
          <a:p>
            <a:endParaRPr lang="sr-Latn-RS" dirty="0"/>
          </a:p>
          <a:p>
            <a:r>
              <a:rPr lang="sr-Latn-RS" dirty="0"/>
              <a:t>ZAŠTO JE TO TAKO?</a:t>
            </a:r>
          </a:p>
          <a:p>
            <a:endParaRPr lang="sr-Latn-RS" dirty="0"/>
          </a:p>
          <a:p>
            <a:pPr marL="171450" indent="-171450">
              <a:buFontTx/>
              <a:buChar char="-"/>
            </a:pPr>
            <a:r>
              <a:rPr lang="sr-Latn-RS" dirty="0"/>
              <a:t>Sakupljanjem i korišćenjem podataka, ljudi napreduju. Istraživanje fizike je dovelo do stvaranja CERN-a.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Upravo u CERN-u stvoren je Internet koji je postao okosnica razvoja modernog društva.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Razvoj tehnologije sa Internetom u osnovi je doveo do stvaranja i beleženja velike količine podataka razne vrste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Pravilna analiza tih podataka može dovesti do daljeg razvoja. KAKO ANALIZIRATI?</a:t>
            </a:r>
          </a:p>
          <a:p>
            <a:pPr marL="171450" indent="-171450">
              <a:buFontTx/>
              <a:buChar char="-"/>
            </a:pPr>
            <a:endParaRPr lang="sr-Latn-RS" dirty="0"/>
          </a:p>
          <a:p>
            <a:pPr marL="171450" indent="-171450">
              <a:buFontTx/>
              <a:buChar char="-"/>
            </a:pPr>
            <a:r>
              <a:rPr lang="sr-Latn-RS" dirty="0"/>
              <a:t>Isti problem ima i CERN. LHC sa četiri eksperimenta proizvodi ogromne količine naučnih podataka koje treba analizirati.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 spas dolazi oblast matematike i kompjuterskih nauka koja se zove MAŠINSKO UČENJE.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Ono je našlo primenu najpre u naučnoj analizi, međutim, poslednjih godina je nezaobilazan deo komercijalne primene.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Naučni algoritmi su pomogli razvoju komercijalnih koji su u ekspanziji. Sada komercijalni algoritmi nalaze svoju primenu u nauci, a povratna sprega je nikad jača.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BDB51B-E0EE-47E8-9247-0198B0B5C11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94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890206"/>
          </a:xfrm>
        </p:spPr>
        <p:txBody>
          <a:bodyPr/>
          <a:lstStyle/>
          <a:p>
            <a:pPr marL="171450" indent="-171450">
              <a:buFontTx/>
              <a:buChar char="-"/>
            </a:pPr>
            <a:r>
              <a:rPr lang="sr-Latn-RS" dirty="0"/>
              <a:t>Ljudsko društvo proizvodi podatke.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Ljudska delatnost ostavlja trag. Podatak je ne samo napisan, već i materijalan.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 početku, malo podataka je moglo da se sakupi i sačuva, ali danas živimo u eri velikih podataka gde se sakupljivi podaci proizvode u nesagledivim razmerama.</a:t>
            </a:r>
          </a:p>
          <a:p>
            <a:endParaRPr lang="sr-Latn-RS" dirty="0"/>
          </a:p>
          <a:p>
            <a:r>
              <a:rPr lang="sr-Latn-RS" dirty="0"/>
              <a:t>ZAŠTO JE TO TAKO?</a:t>
            </a:r>
          </a:p>
          <a:p>
            <a:endParaRPr lang="sr-Latn-RS" dirty="0"/>
          </a:p>
          <a:p>
            <a:pPr marL="171450" indent="-171450">
              <a:buFontTx/>
              <a:buChar char="-"/>
            </a:pPr>
            <a:r>
              <a:rPr lang="sr-Latn-RS" dirty="0"/>
              <a:t>Sakupljanjem i korišćenjem podataka, ljudi napreduju. Istraživanje fizike je dovelo do stvaranja CERN-a.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Upravo u CERN-u stvoren je Internet koji je postao okosnica razvoja modernog društva.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Razvoj tehnologije sa Internetom u osnovi je doveo do stvaranja i beleženja velike količine podataka razne vrste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Pravilna analiza tih podataka može dovesti do daljeg razvoja. KAKO ANALIZIRATI?</a:t>
            </a:r>
          </a:p>
          <a:p>
            <a:pPr marL="171450" indent="-171450">
              <a:buFontTx/>
              <a:buChar char="-"/>
            </a:pPr>
            <a:endParaRPr lang="sr-Latn-RS" dirty="0"/>
          </a:p>
          <a:p>
            <a:pPr marL="171450" indent="-171450">
              <a:buFontTx/>
              <a:buChar char="-"/>
            </a:pPr>
            <a:r>
              <a:rPr lang="sr-Latn-RS" dirty="0"/>
              <a:t>Isti problem ima i CERN. LHC sa četiri eksperimenta proizvodi ogromne količine naučnih podataka koje treba analizirati.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 spas dolazi oblast matematike i kompjuterskih nauka koja se zove MAŠINSKO UČENJE.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Ono je našlo primenu najpre u naučnoj analizi, međutim, poslednjih godina je nezaobilazan deo komercijalne primene.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Naučni algoritmi su pomogli razvoju komercijalnih koji su u ekspanziji. Sada komercijalni algoritmi nalaze svoju primenu u nauci, a povratna sprega je nikad jača.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BDB51B-E0EE-47E8-9247-0198B0B5C11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5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890206"/>
          </a:xfrm>
        </p:spPr>
        <p:txBody>
          <a:bodyPr/>
          <a:lstStyle/>
          <a:p>
            <a:pPr marL="171450" indent="-171450">
              <a:buFontTx/>
              <a:buChar char="-"/>
            </a:pPr>
            <a:r>
              <a:rPr lang="sr-Latn-RS" dirty="0"/>
              <a:t>Ljudsko društvo proizvodi podatke.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Ljudska delatnost ostavlja trag. Podatak je ne samo napisan, već i materijalan.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 početku, malo podataka je moglo da se sakupi i sačuva, ali danas živimo u eri velikih podataka gde se sakupljivi podaci proizvode u nesagledivim razmerama.</a:t>
            </a:r>
          </a:p>
          <a:p>
            <a:endParaRPr lang="sr-Latn-RS" dirty="0"/>
          </a:p>
          <a:p>
            <a:r>
              <a:rPr lang="sr-Latn-RS" dirty="0"/>
              <a:t>ZAŠTO JE TO TAKO?</a:t>
            </a:r>
          </a:p>
          <a:p>
            <a:endParaRPr lang="sr-Latn-RS" dirty="0"/>
          </a:p>
          <a:p>
            <a:pPr marL="171450" indent="-171450">
              <a:buFontTx/>
              <a:buChar char="-"/>
            </a:pPr>
            <a:r>
              <a:rPr lang="sr-Latn-RS" dirty="0"/>
              <a:t>Sakupljanjem i korišćenjem podataka, ljudi napreduju. Istraživanje fizike je dovelo do stvaranja CERN-a.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Upravo u CERN-u stvoren je Internet koji je postao okosnica razvoja modernog društva.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Razvoj tehnologije sa Internetom u osnovi je doveo do stvaranja i beleženja velike količine podataka razne vrste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Pravilna analiza tih podataka može dovesti do daljeg razvoja. KAKO ANALIZIRATI?</a:t>
            </a:r>
          </a:p>
          <a:p>
            <a:pPr marL="171450" indent="-171450">
              <a:buFontTx/>
              <a:buChar char="-"/>
            </a:pPr>
            <a:endParaRPr lang="sr-Latn-RS" dirty="0"/>
          </a:p>
          <a:p>
            <a:pPr marL="171450" indent="-171450">
              <a:buFontTx/>
              <a:buChar char="-"/>
            </a:pPr>
            <a:r>
              <a:rPr lang="sr-Latn-RS" dirty="0"/>
              <a:t>Isti problem ima i CERN. LHC sa četiri eksperimenta proizvodi ogromne količine naučnih podataka koje treba analizirati.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 spas dolazi oblast matematike i kompjuterskih nauka koja se zove MAŠINSKO UČENJE.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Ono je našlo primenu najpre u naučnoj analizi, međutim, poslednjih godina je nezaobilazan deo komercijalne primene.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Naučni algoritmi su pomogli razvoju komercijalnih koji su u ekspanziji. Sada komercijalni algoritmi nalaze svoju primenu u nauci, a povratna sprega je nikad jača.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BDB51B-E0EE-47E8-9247-0198B0B5C11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01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890206"/>
          </a:xfrm>
        </p:spPr>
        <p:txBody>
          <a:bodyPr/>
          <a:lstStyle/>
          <a:p>
            <a:pPr marL="171450" indent="-171450">
              <a:buFontTx/>
              <a:buChar char="-"/>
            </a:pPr>
            <a:r>
              <a:rPr lang="sr-Latn-RS" dirty="0"/>
              <a:t>Ljudsko društvo proizvodi podatke.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Ljudska delatnost ostavlja trag. Podatak je ne samo napisan, već i materijalan.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 početku, malo podataka je moglo da se sakupi i sačuva, ali danas živimo u eri velikih podataka gde se sakupljivi podaci proizvode u nesagledivim razmerama.</a:t>
            </a:r>
          </a:p>
          <a:p>
            <a:endParaRPr lang="sr-Latn-RS" dirty="0"/>
          </a:p>
          <a:p>
            <a:r>
              <a:rPr lang="sr-Latn-RS" dirty="0"/>
              <a:t>ZAŠTO JE TO TAKO?</a:t>
            </a:r>
          </a:p>
          <a:p>
            <a:endParaRPr lang="sr-Latn-RS" dirty="0"/>
          </a:p>
          <a:p>
            <a:pPr marL="171450" indent="-171450">
              <a:buFontTx/>
              <a:buChar char="-"/>
            </a:pPr>
            <a:r>
              <a:rPr lang="sr-Latn-RS" dirty="0"/>
              <a:t>Sakupljanjem i korišćenjem podataka, ljudi napreduju. Istraživanje fizike je dovelo do stvaranja CERN-a.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Upravo u CERN-u stvoren je Internet koji je postao okosnica razvoja modernog društva.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Razvoj tehnologije sa Internetom u osnovi je doveo do stvaranja i beleženja velike količine podataka razne vrste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Pravilna analiza tih podataka može dovesti do daljeg razvoja. KAKO ANALIZIRATI?</a:t>
            </a:r>
          </a:p>
          <a:p>
            <a:pPr marL="171450" indent="-171450">
              <a:buFontTx/>
              <a:buChar char="-"/>
            </a:pPr>
            <a:endParaRPr lang="sr-Latn-RS" dirty="0"/>
          </a:p>
          <a:p>
            <a:pPr marL="171450" indent="-171450">
              <a:buFontTx/>
              <a:buChar char="-"/>
            </a:pPr>
            <a:r>
              <a:rPr lang="sr-Latn-RS" dirty="0"/>
              <a:t>Isti problem ima i CERN. LHC sa četiri eksperimenta proizvodi ogromne količine naučnih podataka koje treba analizirati.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U spas dolazi oblast matematike i kompjuterskih nauka koja se zove MAŠINSKO UČENJE.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Ono je našlo primenu najpre u naučnoj analizi, međutim, poslednjih godina je nezaobilazan deo komercijalne primene.</a:t>
            </a:r>
          </a:p>
          <a:p>
            <a:pPr marL="171450" indent="-171450">
              <a:buFontTx/>
              <a:buChar char="-"/>
            </a:pPr>
            <a:r>
              <a:rPr lang="sr-Latn-RS" dirty="0"/>
              <a:t>Naučni algoritmi su pomogli razvoju komercijalnih koji su u ekspanziji. Sada komercijalni algoritmi nalaze svoju primenu u nauci, a povratna sprega je nikad jača.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BDB51B-E0EE-47E8-9247-0198B0B5C11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0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1"/>
            <a:ext cx="777240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spcBef>
                <a:spcPts val="40"/>
              </a:spcBef>
            </a:pPr>
            <a:fld id="{81D60167-4931-47E6-BA6A-407CBD079E47}" type="slidenum">
              <a:rPr lang="en-US" smtClean="0"/>
              <a:pPr marL="38100">
                <a:spcBef>
                  <a:spcPts val="40"/>
                </a:spcBef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spcBef>
                <a:spcPts val="40"/>
              </a:spcBef>
            </a:pPr>
            <a:fld id="{81D60167-4931-47E6-BA6A-407CBD079E47}" type="slidenum">
              <a:rPr lang="en-US" smtClean="0"/>
              <a:pPr marL="38100">
                <a:spcBef>
                  <a:spcPts val="40"/>
                </a:spcBef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spcBef>
                <a:spcPts val="40"/>
              </a:spcBef>
            </a:pPr>
            <a:fld id="{81D60167-4931-47E6-BA6A-407CBD079E47}" type="slidenum">
              <a:rPr lang="en-US" smtClean="0"/>
              <a:pPr marL="38100">
                <a:spcBef>
                  <a:spcPts val="40"/>
                </a:spcBef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spcBef>
                <a:spcPts val="40"/>
              </a:spcBef>
            </a:pPr>
            <a:fld id="{81D60167-4931-47E6-BA6A-407CBD079E47}" type="slidenum">
              <a:rPr lang="en-US" smtClean="0"/>
              <a:pPr marL="38100">
                <a:spcBef>
                  <a:spcPts val="40"/>
                </a:spcBef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spcBef>
                <a:spcPts val="40"/>
              </a:spcBef>
            </a:pPr>
            <a:fld id="{81D60167-4931-47E6-BA6A-407CBD079E47}" type="slidenum">
              <a:rPr lang="en-US" smtClean="0"/>
              <a:pPr marL="38100">
                <a:spcBef>
                  <a:spcPts val="40"/>
                </a:spcBef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2401" y="152399"/>
            <a:ext cx="2401829" cy="95852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4682" y="194784"/>
            <a:ext cx="8374634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6250" y="1468121"/>
            <a:ext cx="8191500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1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1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52816" y="6397614"/>
            <a:ext cx="23177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38100">
              <a:spcBef>
                <a:spcPts val="40"/>
              </a:spcBef>
            </a:pPr>
            <a:fld id="{81D60167-4931-47E6-BA6A-407CBD079E47}" type="slidenum">
              <a:rPr lang="en-US" smtClean="0"/>
              <a:pPr marL="38100">
                <a:spcBef>
                  <a:spcPts val="40"/>
                </a:spcBef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ome.web.cern.ch/about/accelerators" TargetMode="External"/><Relationship Id="rId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68387" y="2901578"/>
            <a:ext cx="7010400" cy="136906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652780" marR="5080" indent="-640715">
              <a:lnSpc>
                <a:spcPct val="100400"/>
              </a:lnSpc>
              <a:spcBef>
                <a:spcPts val="75"/>
              </a:spcBef>
            </a:pPr>
            <a:r>
              <a:rPr sz="4400" spc="-15" dirty="0">
                <a:solidFill>
                  <a:srgbClr val="0D0D0D"/>
                </a:solidFill>
                <a:latin typeface="Calibri"/>
                <a:cs typeface="Calibri"/>
              </a:rPr>
              <a:t>Велики</a:t>
            </a:r>
            <a:r>
              <a:rPr sz="4400" spc="-1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4400" spc="-5" dirty="0">
                <a:solidFill>
                  <a:srgbClr val="0D0D0D"/>
                </a:solidFill>
                <a:latin typeface="Calibri"/>
                <a:cs typeface="Calibri"/>
              </a:rPr>
              <a:t>хадронски</a:t>
            </a:r>
            <a:r>
              <a:rPr sz="4400" spc="-1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4400" spc="-25" dirty="0">
                <a:solidFill>
                  <a:srgbClr val="0D0D0D"/>
                </a:solidFill>
                <a:latin typeface="Calibri"/>
                <a:cs typeface="Calibri"/>
              </a:rPr>
              <a:t>сударач</a:t>
            </a:r>
            <a:r>
              <a:rPr sz="4400" spc="-1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4400" dirty="0">
                <a:solidFill>
                  <a:srgbClr val="0D0D0D"/>
                </a:solidFill>
                <a:latin typeface="Calibri"/>
                <a:cs typeface="Calibri"/>
              </a:rPr>
              <a:t>и </a:t>
            </a:r>
            <a:r>
              <a:rPr sz="4400" spc="-98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4400" spc="-10" dirty="0">
                <a:solidFill>
                  <a:srgbClr val="0D0D0D"/>
                </a:solidFill>
                <a:latin typeface="Calibri"/>
                <a:cs typeface="Calibri"/>
              </a:rPr>
              <a:t>експерименти </a:t>
            </a:r>
            <a:r>
              <a:rPr sz="4400" dirty="0">
                <a:solidFill>
                  <a:srgbClr val="0D0D0D"/>
                </a:solidFill>
                <a:latin typeface="Calibri"/>
                <a:cs typeface="Calibri"/>
              </a:rPr>
              <a:t>на</a:t>
            </a:r>
            <a:r>
              <a:rPr sz="4400" spc="-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4400" spc="-20" dirty="0">
                <a:solidFill>
                  <a:srgbClr val="0D0D0D"/>
                </a:solidFill>
                <a:latin typeface="Calibri"/>
                <a:cs typeface="Calibri"/>
              </a:rPr>
              <a:t>њему</a:t>
            </a:r>
            <a:endParaRPr sz="4400" dirty="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04800" y="228600"/>
            <a:ext cx="6019800" cy="2571750"/>
            <a:chOff x="304800" y="228600"/>
            <a:chExt cx="6019800" cy="257175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" y="228600"/>
              <a:ext cx="1335463" cy="12954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81200" y="1066800"/>
              <a:ext cx="4343400" cy="173337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ell diagram&#10;&#10;Description automatically generated">
            <a:extLst>
              <a:ext uri="{FF2B5EF4-FFF2-40B4-BE49-F238E27FC236}">
                <a16:creationId xmlns:a16="http://schemas.microsoft.com/office/drawing/2014/main" id="{D43054FD-2FF6-181B-EE45-9FAD7A0B75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76251" y="362423"/>
            <a:ext cx="268351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20" dirty="0"/>
              <a:t>Луминозност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1328421"/>
            <a:ext cx="820293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b="1" dirty="0">
                <a:solidFill>
                  <a:srgbClr val="002060"/>
                </a:solidFill>
                <a:latin typeface="Arial"/>
                <a:cs typeface="Arial"/>
              </a:rPr>
              <a:t>Поред</a:t>
            </a:r>
            <a:r>
              <a:rPr b="1" spc="-5" dirty="0">
                <a:solidFill>
                  <a:srgbClr val="002060"/>
                </a:solidFill>
                <a:latin typeface="Arial"/>
                <a:cs typeface="Arial"/>
              </a:rPr>
              <a:t> енергије</a:t>
            </a:r>
            <a:r>
              <a:rPr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002060"/>
                </a:solidFill>
                <a:latin typeface="Arial"/>
                <a:cs typeface="Arial"/>
              </a:rPr>
              <a:t>луминизност</a:t>
            </a:r>
            <a:r>
              <a:rPr b="1" spc="1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002060"/>
                </a:solidFill>
                <a:latin typeface="Arial"/>
                <a:cs typeface="Arial"/>
              </a:rPr>
              <a:t>представља</a:t>
            </a:r>
            <a:r>
              <a:rPr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002060"/>
                </a:solidFill>
                <a:latin typeface="Arial"/>
                <a:cs typeface="Arial"/>
              </a:rPr>
              <a:t>најважнији</a:t>
            </a:r>
            <a:r>
              <a:rPr b="1" spc="1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002060"/>
                </a:solidFill>
                <a:latin typeface="Arial"/>
                <a:cs typeface="Arial"/>
              </a:rPr>
              <a:t>параметар</a:t>
            </a:r>
            <a:r>
              <a:rPr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002060"/>
                </a:solidFill>
                <a:latin typeface="Arial"/>
                <a:cs typeface="Arial"/>
              </a:rPr>
              <a:t>судара </a:t>
            </a:r>
            <a:r>
              <a:rPr b="1" spc="-48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002060"/>
                </a:solidFill>
                <a:latin typeface="Arial"/>
                <a:cs typeface="Arial"/>
              </a:rPr>
              <a:t>снопова</a:t>
            </a:r>
            <a:r>
              <a:rPr b="1" spc="-10" dirty="0">
                <a:solidFill>
                  <a:srgbClr val="002060"/>
                </a:solidFill>
                <a:latin typeface="Arial"/>
                <a:cs typeface="Arial"/>
              </a:rPr>
              <a:t> протона.</a:t>
            </a:r>
            <a:endParaRPr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7873" y="2057400"/>
            <a:ext cx="4572000" cy="2362200"/>
          </a:xfrm>
          <a:custGeom>
            <a:avLst/>
            <a:gdLst/>
            <a:ahLst/>
            <a:cxnLst/>
            <a:rect l="l" t="t" r="r" b="b"/>
            <a:pathLst>
              <a:path w="4572000" h="2362200">
                <a:moveTo>
                  <a:pt x="0" y="0"/>
                </a:moveTo>
                <a:lnTo>
                  <a:pt x="4572000" y="0"/>
                </a:lnTo>
                <a:lnTo>
                  <a:pt x="4572000" y="2362200"/>
                </a:lnTo>
                <a:lnTo>
                  <a:pt x="0" y="23622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385D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08631" y="2097817"/>
            <a:ext cx="219265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spcBef>
                <a:spcPts val="100"/>
              </a:spcBef>
            </a:pPr>
            <a:r>
              <a:rPr sz="4200" baseline="-41666" dirty="0">
                <a:latin typeface="Cambria Math"/>
                <a:cs typeface="Cambria Math"/>
              </a:rPr>
              <a:t>𝑳</a:t>
            </a:r>
            <a:r>
              <a:rPr sz="4200" spc="187" baseline="-41666" dirty="0">
                <a:latin typeface="Cambria Math"/>
                <a:cs typeface="Cambria Math"/>
              </a:rPr>
              <a:t> </a:t>
            </a:r>
            <a:r>
              <a:rPr sz="4200" baseline="-41666" dirty="0">
                <a:latin typeface="Cambria Math"/>
                <a:cs typeface="Cambria Math"/>
              </a:rPr>
              <a:t>=</a:t>
            </a:r>
            <a:r>
              <a:rPr sz="4200" spc="179" baseline="-41666" dirty="0">
                <a:latin typeface="Cambria Math"/>
                <a:cs typeface="Cambria Math"/>
              </a:rPr>
              <a:t> </a:t>
            </a:r>
            <a:r>
              <a:rPr sz="2800" spc="35" dirty="0">
                <a:latin typeface="Cambria Math"/>
                <a:cs typeface="Cambria Math"/>
              </a:rPr>
              <a:t>𝑵</a:t>
            </a:r>
            <a:r>
              <a:rPr sz="3000" spc="52" baseline="-15277" dirty="0">
                <a:latin typeface="Cambria Math"/>
                <a:cs typeface="Cambria Math"/>
              </a:rPr>
              <a:t>𝟏</a:t>
            </a:r>
            <a:r>
              <a:rPr sz="2800" spc="35" dirty="0">
                <a:latin typeface="Cambria Math"/>
                <a:cs typeface="Cambria Math"/>
              </a:rPr>
              <a:t>𝑵</a:t>
            </a:r>
            <a:r>
              <a:rPr sz="3000" spc="52" baseline="-15277" dirty="0">
                <a:latin typeface="Cambria Math"/>
                <a:cs typeface="Cambria Math"/>
              </a:rPr>
              <a:t>𝟐</a:t>
            </a:r>
            <a:r>
              <a:rPr sz="2800" spc="35" dirty="0">
                <a:latin typeface="Cambria Math"/>
                <a:cs typeface="Cambria Math"/>
              </a:rPr>
              <a:t>𝒇𝒏</a:t>
            </a:r>
            <a:r>
              <a:rPr sz="3000" spc="52" baseline="-15277" dirty="0">
                <a:latin typeface="Cambria Math"/>
                <a:cs typeface="Cambria Math"/>
              </a:rPr>
              <a:t>𝒃</a:t>
            </a:r>
            <a:endParaRPr sz="3000" baseline="-15277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28479" y="2604801"/>
            <a:ext cx="23431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spcBef>
                <a:spcPts val="100"/>
              </a:spcBef>
            </a:pPr>
            <a:r>
              <a:rPr sz="2800" dirty="0">
                <a:latin typeface="Cambria Math"/>
                <a:cs typeface="Cambria Math"/>
              </a:rPr>
              <a:t>А</a:t>
            </a:r>
            <a:endParaRPr sz="2800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02105" y="2419351"/>
            <a:ext cx="3390900" cy="429259"/>
          </a:xfrm>
          <a:custGeom>
            <a:avLst/>
            <a:gdLst/>
            <a:ahLst/>
            <a:cxnLst/>
            <a:rect l="l" t="t" r="r" b="b"/>
            <a:pathLst>
              <a:path w="3390900" h="429260">
                <a:moveTo>
                  <a:pt x="1485900" y="207937"/>
                </a:moveTo>
                <a:lnTo>
                  <a:pt x="0" y="207937"/>
                </a:lnTo>
                <a:lnTo>
                  <a:pt x="0" y="233337"/>
                </a:lnTo>
                <a:lnTo>
                  <a:pt x="1485900" y="233337"/>
                </a:lnTo>
                <a:lnTo>
                  <a:pt x="1485900" y="207937"/>
                </a:lnTo>
                <a:close/>
              </a:path>
              <a:path w="3390900" h="429260">
                <a:moveTo>
                  <a:pt x="1890102" y="0"/>
                </a:moveTo>
                <a:lnTo>
                  <a:pt x="1810918" y="0"/>
                </a:lnTo>
                <a:lnTo>
                  <a:pt x="1810918" y="13970"/>
                </a:lnTo>
                <a:lnTo>
                  <a:pt x="1810918" y="415290"/>
                </a:lnTo>
                <a:lnTo>
                  <a:pt x="1810918" y="429260"/>
                </a:lnTo>
                <a:lnTo>
                  <a:pt x="1890102" y="429260"/>
                </a:lnTo>
                <a:lnTo>
                  <a:pt x="1890102" y="415290"/>
                </a:lnTo>
                <a:lnTo>
                  <a:pt x="1843214" y="415290"/>
                </a:lnTo>
                <a:lnTo>
                  <a:pt x="1843214" y="13970"/>
                </a:lnTo>
                <a:lnTo>
                  <a:pt x="1890102" y="13970"/>
                </a:lnTo>
                <a:lnTo>
                  <a:pt x="1890102" y="0"/>
                </a:lnTo>
                <a:close/>
              </a:path>
              <a:path w="3390900" h="429260">
                <a:moveTo>
                  <a:pt x="3390709" y="0"/>
                </a:moveTo>
                <a:lnTo>
                  <a:pt x="3311525" y="0"/>
                </a:lnTo>
                <a:lnTo>
                  <a:pt x="3311525" y="13970"/>
                </a:lnTo>
                <a:lnTo>
                  <a:pt x="3358413" y="13970"/>
                </a:lnTo>
                <a:lnTo>
                  <a:pt x="3358413" y="415290"/>
                </a:lnTo>
                <a:lnTo>
                  <a:pt x="3311525" y="415290"/>
                </a:lnTo>
                <a:lnTo>
                  <a:pt x="3311525" y="429260"/>
                </a:lnTo>
                <a:lnTo>
                  <a:pt x="3390709" y="429260"/>
                </a:lnTo>
                <a:lnTo>
                  <a:pt x="3390709" y="415290"/>
                </a:lnTo>
                <a:lnTo>
                  <a:pt x="3390709" y="13970"/>
                </a:lnTo>
                <a:lnTo>
                  <a:pt x="33907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98064" y="2236694"/>
            <a:ext cx="3728085" cy="2078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1875">
              <a:spcBef>
                <a:spcPts val="100"/>
              </a:spcBef>
            </a:pPr>
            <a:r>
              <a:rPr sz="4200" spc="412" baseline="-20833" dirty="0">
                <a:latin typeface="Cambria Math"/>
                <a:cs typeface="Cambria Math"/>
              </a:rPr>
              <a:t>𝒄𝒎</a:t>
            </a:r>
            <a:r>
              <a:rPr sz="2000" spc="275" dirty="0">
                <a:latin typeface="Cambria Math"/>
                <a:cs typeface="Cambria Math"/>
              </a:rPr>
              <a:t>`𝟐</a:t>
            </a:r>
            <a:r>
              <a:rPr sz="4200" spc="412" baseline="-20833" dirty="0">
                <a:latin typeface="Cambria Math"/>
                <a:cs typeface="Cambria Math"/>
              </a:rPr>
              <a:t>𝒔</a:t>
            </a:r>
            <a:r>
              <a:rPr sz="2000" spc="275" dirty="0">
                <a:latin typeface="Cambria Math"/>
                <a:cs typeface="Cambria Math"/>
              </a:rPr>
              <a:t>`𝟏</a:t>
            </a:r>
            <a:endParaRPr sz="2000">
              <a:latin typeface="Cambria Math"/>
              <a:cs typeface="Cambria Math"/>
            </a:endParaRPr>
          </a:p>
          <a:p>
            <a:pPr marR="149860" algn="ctr">
              <a:spcBef>
                <a:spcPts val="2165"/>
              </a:spcBef>
            </a:pPr>
            <a:r>
              <a:rPr sz="2200" spc="-235" dirty="0">
                <a:latin typeface="Cambria Math"/>
                <a:cs typeface="Cambria Math"/>
              </a:rPr>
              <a:t>𝑁</a:t>
            </a:r>
            <a:r>
              <a:rPr sz="2400" spc="465" baseline="-15625" dirty="0">
                <a:latin typeface="Cambria Math"/>
                <a:cs typeface="Cambria Math"/>
              </a:rPr>
              <a:t>c</a:t>
            </a:r>
            <a:r>
              <a:rPr sz="2200" dirty="0">
                <a:latin typeface="Cambria Math"/>
                <a:cs typeface="Cambria Math"/>
              </a:rPr>
              <a:t>,</a:t>
            </a:r>
            <a:r>
              <a:rPr sz="2200" spc="-120" dirty="0">
                <a:latin typeface="Cambria Math"/>
                <a:cs typeface="Cambria Math"/>
              </a:rPr>
              <a:t> </a:t>
            </a:r>
            <a:r>
              <a:rPr sz="2200" spc="-185" dirty="0">
                <a:latin typeface="Cambria Math"/>
                <a:cs typeface="Cambria Math"/>
              </a:rPr>
              <a:t>𝑁</a:t>
            </a:r>
            <a:r>
              <a:rPr sz="2400" spc="52" baseline="-15625" dirty="0">
                <a:latin typeface="Cambria Math"/>
                <a:cs typeface="Cambria Math"/>
              </a:rPr>
              <a:t>2</a:t>
            </a:r>
            <a:r>
              <a:rPr sz="2400" baseline="-15625" dirty="0">
                <a:latin typeface="Cambria Math"/>
                <a:cs typeface="Cambria Math"/>
              </a:rPr>
              <a:t> </a:t>
            </a:r>
            <a:r>
              <a:rPr sz="2400" spc="-172" baseline="-15625" dirty="0">
                <a:latin typeface="Cambria Math"/>
                <a:cs typeface="Cambria Math"/>
              </a:rPr>
              <a:t> </a:t>
            </a:r>
            <a:r>
              <a:rPr sz="2200" dirty="0">
                <a:latin typeface="Calibri"/>
                <a:cs typeface="Calibri"/>
              </a:rPr>
              <a:t>- б</a:t>
            </a:r>
            <a:r>
              <a:rPr sz="2200" spc="-5" dirty="0">
                <a:latin typeface="Calibri"/>
                <a:cs typeface="Calibri"/>
              </a:rPr>
              <a:t>р</a:t>
            </a:r>
            <a:r>
              <a:rPr sz="2200" dirty="0">
                <a:latin typeface="Calibri"/>
                <a:cs typeface="Calibri"/>
              </a:rPr>
              <a:t>ој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spc="5" dirty="0">
                <a:latin typeface="Calibri"/>
                <a:cs typeface="Calibri"/>
              </a:rPr>
              <a:t>п</a:t>
            </a:r>
            <a:r>
              <a:rPr sz="2200" spc="-5" dirty="0">
                <a:latin typeface="Calibri"/>
                <a:cs typeface="Calibri"/>
              </a:rPr>
              <a:t>р</a:t>
            </a:r>
            <a:r>
              <a:rPr sz="2200" spc="-15" dirty="0">
                <a:latin typeface="Calibri"/>
                <a:cs typeface="Calibri"/>
              </a:rPr>
              <a:t>о</a:t>
            </a:r>
            <a:r>
              <a:rPr sz="2200" spc="-30" dirty="0">
                <a:latin typeface="Calibri"/>
                <a:cs typeface="Calibri"/>
              </a:rPr>
              <a:t>т</a:t>
            </a:r>
            <a:r>
              <a:rPr sz="2200" dirty="0">
                <a:latin typeface="Calibri"/>
                <a:cs typeface="Calibri"/>
              </a:rPr>
              <a:t>о</a:t>
            </a:r>
            <a:r>
              <a:rPr sz="2200" spc="-5" dirty="0">
                <a:latin typeface="Calibri"/>
                <a:cs typeface="Calibri"/>
              </a:rPr>
              <a:t>н</a:t>
            </a:r>
            <a:r>
              <a:rPr sz="2200" dirty="0">
                <a:latin typeface="Calibri"/>
                <a:cs typeface="Calibri"/>
              </a:rPr>
              <a:t>а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у</a:t>
            </a:r>
            <a:r>
              <a:rPr sz="2200" spc="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б</a:t>
            </a:r>
            <a:r>
              <a:rPr sz="2200" spc="-5" dirty="0">
                <a:latin typeface="Calibri"/>
                <a:cs typeface="Calibri"/>
              </a:rPr>
              <a:t>ан</a:t>
            </a:r>
            <a:r>
              <a:rPr sz="2200" spc="5" dirty="0">
                <a:latin typeface="Calibri"/>
                <a:cs typeface="Calibri"/>
              </a:rPr>
              <a:t>ч</a:t>
            </a:r>
            <a:r>
              <a:rPr sz="2200" dirty="0">
                <a:latin typeface="Calibri"/>
                <a:cs typeface="Calibri"/>
              </a:rPr>
              <a:t>у</a:t>
            </a:r>
            <a:endParaRPr sz="2200">
              <a:latin typeface="Calibri"/>
              <a:cs typeface="Calibri"/>
            </a:endParaRPr>
          </a:p>
          <a:p>
            <a:pPr marR="148590" algn="ctr">
              <a:lnSpc>
                <a:spcPts val="2620"/>
              </a:lnSpc>
              <a:spcBef>
                <a:spcPts val="60"/>
              </a:spcBef>
            </a:pPr>
            <a:r>
              <a:rPr sz="2200" dirty="0">
                <a:latin typeface="Cambria Math"/>
                <a:cs typeface="Cambria Math"/>
              </a:rPr>
              <a:t>𝑓</a:t>
            </a:r>
            <a:r>
              <a:rPr sz="2200" spc="65" dirty="0">
                <a:latin typeface="Cambria Math"/>
                <a:cs typeface="Cambria Math"/>
              </a:rPr>
              <a:t> </a:t>
            </a:r>
            <a:r>
              <a:rPr sz="2200" dirty="0">
                <a:latin typeface="Calibri"/>
                <a:cs typeface="Calibri"/>
              </a:rPr>
              <a:t>–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фреквенција</a:t>
            </a:r>
            <a:r>
              <a:rPr sz="2200" spc="-15" dirty="0">
                <a:latin typeface="Calibri"/>
                <a:cs typeface="Calibri"/>
              </a:rPr>
              <a:t> </a:t>
            </a:r>
            <a:r>
              <a:rPr sz="2200" spc="-20" dirty="0">
                <a:latin typeface="Calibri"/>
                <a:cs typeface="Calibri"/>
              </a:rPr>
              <a:t>судара</a:t>
            </a:r>
            <a:endParaRPr sz="2200">
              <a:latin typeface="Calibri"/>
              <a:cs typeface="Calibri"/>
            </a:endParaRPr>
          </a:p>
          <a:p>
            <a:pPr marR="148590" algn="ctr">
              <a:lnSpc>
                <a:spcPts val="2620"/>
              </a:lnSpc>
            </a:pPr>
            <a:r>
              <a:rPr sz="2200" spc="45" dirty="0">
                <a:latin typeface="Cambria Math"/>
                <a:cs typeface="Cambria Math"/>
              </a:rPr>
              <a:t>𝑛</a:t>
            </a:r>
            <a:r>
              <a:rPr sz="2400" spc="67" baseline="-15625" dirty="0">
                <a:latin typeface="Cambria Math"/>
                <a:cs typeface="Cambria Math"/>
              </a:rPr>
              <a:t>𝑏</a:t>
            </a:r>
            <a:r>
              <a:rPr sz="2400" spc="397" baseline="-15625" dirty="0">
                <a:latin typeface="Cambria Math"/>
                <a:cs typeface="Cambria Math"/>
              </a:rPr>
              <a:t> </a:t>
            </a:r>
            <a:r>
              <a:rPr sz="2200" dirty="0">
                <a:latin typeface="Calibri"/>
                <a:cs typeface="Calibri"/>
              </a:rPr>
              <a:t>-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број</a:t>
            </a:r>
            <a:r>
              <a:rPr sz="2200" spc="-1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банчева</a:t>
            </a:r>
            <a:endParaRPr sz="2200">
              <a:latin typeface="Calibri"/>
              <a:cs typeface="Calibri"/>
            </a:endParaRPr>
          </a:p>
          <a:p>
            <a:pPr marR="147955" algn="ctr">
              <a:spcBef>
                <a:spcPts val="60"/>
              </a:spcBef>
            </a:pPr>
            <a:r>
              <a:rPr sz="2200" dirty="0">
                <a:latin typeface="Cambria Math"/>
                <a:cs typeface="Cambria Math"/>
              </a:rPr>
              <a:t>А</a:t>
            </a:r>
            <a:r>
              <a:rPr sz="2200" spc="10" dirty="0">
                <a:latin typeface="Cambria Math"/>
                <a:cs typeface="Cambria Math"/>
              </a:rPr>
              <a:t> </a:t>
            </a:r>
            <a:r>
              <a:rPr sz="2200" dirty="0">
                <a:latin typeface="Calibri"/>
                <a:cs typeface="Calibri"/>
              </a:rPr>
              <a:t>– </a:t>
            </a:r>
            <a:r>
              <a:rPr sz="2200" spc="-5" dirty="0">
                <a:latin typeface="Calibri"/>
                <a:cs typeface="Calibri"/>
              </a:rPr>
              <a:t>попречни пресек</a:t>
            </a:r>
            <a:r>
              <a:rPr sz="220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снопова</a:t>
            </a:r>
            <a:endParaRPr sz="22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42100" y="4097648"/>
            <a:ext cx="2994222" cy="150843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3992" y="2130860"/>
            <a:ext cx="3119966" cy="1688041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69238" y="4988707"/>
            <a:ext cx="6643370" cy="1272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74800" marR="1497330" indent="-1463675">
              <a:spcBef>
                <a:spcPts val="100"/>
              </a:spcBef>
            </a:pPr>
            <a:r>
              <a:rPr sz="3000" baseline="-29166" dirty="0">
                <a:solidFill>
                  <a:srgbClr val="FF0000"/>
                </a:solidFill>
                <a:latin typeface="Cambria Math"/>
                <a:cs typeface="Cambria Math"/>
              </a:rPr>
              <a:t>𝑵</a:t>
            </a:r>
            <a:r>
              <a:rPr sz="3000" spc="165" baseline="-29166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000" baseline="-29166" dirty="0">
                <a:solidFill>
                  <a:srgbClr val="FF0000"/>
                </a:solidFill>
                <a:latin typeface="Cambria Math"/>
                <a:cs typeface="Cambria Math"/>
              </a:rPr>
              <a:t>=</a:t>
            </a:r>
            <a:r>
              <a:rPr sz="3000" spc="172" baseline="-29166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000" baseline="-29166" dirty="0">
                <a:solidFill>
                  <a:srgbClr val="FF0000"/>
                </a:solidFill>
                <a:latin typeface="Cambria Math"/>
                <a:cs typeface="Cambria Math"/>
              </a:rPr>
              <a:t>𝑳×𝝈</a:t>
            </a:r>
            <a:r>
              <a:rPr sz="3000" spc="157" baseline="-29166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3000" baseline="-29166" dirty="0">
                <a:solidFill>
                  <a:srgbClr val="FF0000"/>
                </a:solidFill>
                <a:latin typeface="Cambria Math"/>
                <a:cs typeface="Cambria Math"/>
              </a:rPr>
              <a:t>⇒</a:t>
            </a:r>
            <a:r>
              <a:rPr sz="3000" spc="577" baseline="-29166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900" spc="-5" dirty="0">
                <a:latin typeface="Comic Sans MS"/>
                <a:cs typeface="Comic Sans MS"/>
              </a:rPr>
              <a:t>Потребна</a:t>
            </a:r>
            <a:r>
              <a:rPr sz="1900" spc="-10" dirty="0">
                <a:latin typeface="Comic Sans MS"/>
                <a:cs typeface="Comic Sans MS"/>
              </a:rPr>
              <a:t> </a:t>
            </a:r>
            <a:r>
              <a:rPr sz="1900" dirty="0">
                <a:latin typeface="Comic Sans MS"/>
                <a:cs typeface="Comic Sans MS"/>
              </a:rPr>
              <a:t>висока</a:t>
            </a:r>
            <a:r>
              <a:rPr sz="1900" spc="-10" dirty="0">
                <a:latin typeface="Comic Sans MS"/>
                <a:cs typeface="Comic Sans MS"/>
              </a:rPr>
              <a:t> </a:t>
            </a:r>
            <a:r>
              <a:rPr sz="1900" spc="-5" dirty="0">
                <a:latin typeface="Comic Sans MS"/>
                <a:cs typeface="Comic Sans MS"/>
              </a:rPr>
              <a:t>луминозност </a:t>
            </a:r>
            <a:r>
              <a:rPr sz="1900" spc="-555" dirty="0">
                <a:latin typeface="Comic Sans MS"/>
                <a:cs typeface="Comic Sans MS"/>
              </a:rPr>
              <a:t> </a:t>
            </a:r>
            <a:r>
              <a:rPr sz="1900" dirty="0">
                <a:latin typeface="Comic Sans MS"/>
                <a:cs typeface="Comic Sans MS"/>
              </a:rPr>
              <a:t>за</a:t>
            </a:r>
            <a:r>
              <a:rPr sz="1900" spc="-15" dirty="0">
                <a:latin typeface="Comic Sans MS"/>
                <a:cs typeface="Comic Sans MS"/>
              </a:rPr>
              <a:t> </a:t>
            </a:r>
            <a:r>
              <a:rPr sz="1900" spc="-5" dirty="0">
                <a:latin typeface="Comic Sans MS"/>
                <a:cs typeface="Comic Sans MS"/>
              </a:rPr>
              <a:t>ретке</a:t>
            </a:r>
            <a:r>
              <a:rPr sz="1900" spc="-20" dirty="0">
                <a:latin typeface="Comic Sans MS"/>
                <a:cs typeface="Comic Sans MS"/>
              </a:rPr>
              <a:t> </a:t>
            </a:r>
            <a:r>
              <a:rPr sz="1900" spc="-5" dirty="0">
                <a:latin typeface="Comic Sans MS"/>
                <a:cs typeface="Comic Sans MS"/>
              </a:rPr>
              <a:t>догађаје!</a:t>
            </a:r>
            <a:endParaRPr sz="1900">
              <a:latin typeface="Comic Sans MS"/>
              <a:cs typeface="Comic Sans MS"/>
            </a:endParaRPr>
          </a:p>
          <a:p>
            <a:pPr>
              <a:spcBef>
                <a:spcPts val="60"/>
              </a:spcBef>
            </a:pPr>
            <a:endParaRPr sz="1750">
              <a:latin typeface="Comic Sans MS"/>
              <a:cs typeface="Comic Sans MS"/>
            </a:endParaRPr>
          </a:p>
          <a:p>
            <a:pPr marL="50800">
              <a:tabLst>
                <a:tab pos="4389755" algn="l"/>
              </a:tabLst>
            </a:pP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Дизајнирана 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луминозност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 ЛХЦ-а:	</a:t>
            </a:r>
            <a:r>
              <a:rPr sz="2200" dirty="0">
                <a:solidFill>
                  <a:srgbClr val="002060"/>
                </a:solidFill>
                <a:latin typeface="Cambria Math"/>
                <a:cs typeface="Cambria Math"/>
              </a:rPr>
              <a:t>𝑳</a:t>
            </a:r>
            <a:r>
              <a:rPr sz="2200" spc="110" dirty="0">
                <a:solidFill>
                  <a:srgbClr val="002060"/>
                </a:solidFill>
                <a:latin typeface="Cambria Math"/>
                <a:cs typeface="Cambria Math"/>
              </a:rPr>
              <a:t> </a:t>
            </a:r>
            <a:r>
              <a:rPr sz="2200" dirty="0">
                <a:solidFill>
                  <a:srgbClr val="002060"/>
                </a:solidFill>
                <a:latin typeface="Cambria Math"/>
                <a:cs typeface="Cambria Math"/>
              </a:rPr>
              <a:t>=</a:t>
            </a:r>
            <a:r>
              <a:rPr sz="2200" spc="100" dirty="0">
                <a:solidFill>
                  <a:srgbClr val="002060"/>
                </a:solidFill>
                <a:latin typeface="Cambria Math"/>
                <a:cs typeface="Cambria Math"/>
              </a:rPr>
              <a:t> </a:t>
            </a:r>
            <a:r>
              <a:rPr sz="2200" spc="140" dirty="0">
                <a:solidFill>
                  <a:srgbClr val="002060"/>
                </a:solidFill>
                <a:latin typeface="Cambria Math"/>
                <a:cs typeface="Cambria Math"/>
              </a:rPr>
              <a:t>𝟏𝟎</a:t>
            </a:r>
            <a:r>
              <a:rPr sz="2400" spc="209" baseline="27777" dirty="0">
                <a:solidFill>
                  <a:srgbClr val="002060"/>
                </a:solidFill>
                <a:latin typeface="Cambria Math"/>
                <a:cs typeface="Cambria Math"/>
              </a:rPr>
              <a:t>𝟑𝟒</a:t>
            </a:r>
            <a:r>
              <a:rPr sz="2200" spc="140" dirty="0">
                <a:solidFill>
                  <a:srgbClr val="002060"/>
                </a:solidFill>
                <a:latin typeface="Cambria Math"/>
                <a:cs typeface="Cambria Math"/>
              </a:rPr>
              <a:t>𝒄𝒎</a:t>
            </a:r>
            <a:r>
              <a:rPr sz="2400" spc="209" baseline="27777" dirty="0">
                <a:solidFill>
                  <a:srgbClr val="002060"/>
                </a:solidFill>
                <a:latin typeface="Cambria Math"/>
                <a:cs typeface="Cambria Math"/>
              </a:rPr>
              <a:t>`𝟐</a:t>
            </a:r>
            <a:r>
              <a:rPr sz="2200" spc="140" dirty="0">
                <a:solidFill>
                  <a:srgbClr val="002060"/>
                </a:solidFill>
                <a:latin typeface="Cambria Math"/>
                <a:cs typeface="Cambria Math"/>
              </a:rPr>
              <a:t>𝒔</a:t>
            </a:r>
            <a:r>
              <a:rPr sz="2400" spc="209" baseline="27777" dirty="0">
                <a:solidFill>
                  <a:srgbClr val="002060"/>
                </a:solidFill>
                <a:latin typeface="Cambria Math"/>
                <a:cs typeface="Cambria Math"/>
              </a:rPr>
              <a:t>`𝟏</a:t>
            </a:r>
            <a:endParaRPr sz="2400" baseline="27777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xfrm>
            <a:off x="11403754" y="6397614"/>
            <a:ext cx="309033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dirty="0"/>
              <a:pPr marL="38100">
                <a:spcBef>
                  <a:spcPts val="40"/>
                </a:spcBef>
              </a:pPr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E1AE8-F4EB-BD23-D9FF-F1E473A94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0" y="381000"/>
            <a:ext cx="5943600" cy="492443"/>
          </a:xfrm>
        </p:spPr>
        <p:txBody>
          <a:bodyPr/>
          <a:lstStyle/>
          <a:p>
            <a:pPr algn="ctr"/>
            <a:r>
              <a:rPr lang="sr-Cyrl-RS" dirty="0"/>
              <a:t>Историјат и планови за ЛХЦ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26A278-A925-56A4-F05B-4C8ED7090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513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420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" y="1143000"/>
            <a:ext cx="9108281" cy="5715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00522" y="362423"/>
            <a:ext cx="355981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/>
              <a:t>Параметри</a:t>
            </a:r>
            <a:r>
              <a:rPr spc="-80" dirty="0"/>
              <a:t> </a:t>
            </a:r>
            <a:r>
              <a:rPr spc="-5" dirty="0"/>
              <a:t>ЛХЦ-а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46052" y="1136650"/>
          <a:ext cx="5714999" cy="548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246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Особине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ЛХЦ-а: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28575">
                      <a:solidFill>
                        <a:srgbClr val="9BBB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28575">
                      <a:solidFill>
                        <a:srgbClr val="9BBB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Обим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28575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26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659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m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28575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800" b="1" spc="-20" dirty="0">
                          <a:latin typeface="Calibri"/>
                          <a:cs typeface="Calibri"/>
                        </a:rPr>
                        <a:t>Температура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на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којој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раде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диполи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1.9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K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Број</a:t>
                      </a:r>
                      <a:r>
                        <a:rPr sz="18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магнета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593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Број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диполних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магнета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232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Број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квадруполних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магнета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392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Број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система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за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убрзавање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8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снопу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Номинална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енергија,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протони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7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60" dirty="0">
                          <a:latin typeface="Calibri"/>
                          <a:cs typeface="Calibri"/>
                        </a:rPr>
                        <a:t>TeV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Номинална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енергија,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јони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323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2.76</a:t>
                      </a:r>
                      <a:r>
                        <a:rPr sz="18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60" dirty="0">
                          <a:latin typeface="Calibri"/>
                          <a:cs typeface="Calibri"/>
                        </a:rPr>
                        <a:t>TeV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Јачина магнетног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поља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дипола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(мах)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tc>
                  <a:txBody>
                    <a:bodyPr/>
                    <a:lstStyle/>
                    <a:p>
                      <a:pPr marL="55816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8.33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Мин.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растојање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између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банчева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7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m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Број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банчева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снопу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808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Број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протона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по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банчу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(на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почетку)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1.1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sz="1800" b="1" baseline="23148" dirty="0">
                          <a:latin typeface="Calibri"/>
                          <a:cs typeface="Calibri"/>
                        </a:rPr>
                        <a:t>11</a:t>
                      </a:r>
                      <a:endParaRPr sz="1800" baseline="23148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Број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кругова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секунди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11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245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  <a:solidFill>
                      <a:srgbClr val="EB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Број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судара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секунди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600</a:t>
                      </a:r>
                      <a:r>
                        <a:rPr sz="18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милиона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3019" marB="0">
                    <a:lnL w="19050">
                      <a:solidFill>
                        <a:srgbClr val="9BBB59"/>
                      </a:solidFill>
                      <a:prstDash val="solid"/>
                    </a:lnL>
                    <a:lnR w="19050">
                      <a:solidFill>
                        <a:srgbClr val="9BBB59"/>
                      </a:solidFill>
                      <a:prstDash val="solid"/>
                    </a:lnR>
                    <a:lnT w="19050">
                      <a:solidFill>
                        <a:srgbClr val="9BBB59"/>
                      </a:solidFill>
                      <a:prstDash val="solid"/>
                    </a:lnT>
                    <a:lnB w="19050">
                      <a:solidFill>
                        <a:srgbClr val="9BBB5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08796" y="1368138"/>
            <a:ext cx="3145995" cy="2632363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11403754" y="6397614"/>
            <a:ext cx="309033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dirty="0"/>
              <a:pPr marL="38100">
                <a:spcBef>
                  <a:spcPts val="40"/>
                </a:spcBef>
              </a:pPr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4727" y="4730864"/>
            <a:ext cx="1179544" cy="125326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12911" y="194785"/>
            <a:ext cx="11166179" cy="674543"/>
          </a:xfrm>
          <a:prstGeom prst="rect">
            <a:avLst/>
          </a:prstGeom>
        </p:spPr>
        <p:txBody>
          <a:bodyPr vert="horz" wrap="square" lIns="0" tIns="180339" rIns="0" bIns="0" rtlCol="0">
            <a:spAutoFit/>
          </a:bodyPr>
          <a:lstStyle/>
          <a:p>
            <a:pPr marL="3070225">
              <a:spcBef>
                <a:spcPts val="100"/>
              </a:spcBef>
            </a:pPr>
            <a:r>
              <a:rPr spc="-15" dirty="0"/>
              <a:t>Акцелераторски</a:t>
            </a:r>
            <a:r>
              <a:rPr spc="-35" dirty="0"/>
              <a:t> </a:t>
            </a:r>
            <a:r>
              <a:rPr spc="-25" dirty="0"/>
              <a:t>комплекс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578217" y="6390322"/>
            <a:ext cx="18097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13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51200" y="812800"/>
            <a:ext cx="5613400" cy="36703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7200" y="1371600"/>
            <a:ext cx="2514600" cy="300682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355340" y="4429188"/>
            <a:ext cx="5201920" cy="16713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298450" marR="5080" indent="-285750">
              <a:lnSpc>
                <a:spcPts val="2100"/>
              </a:lnSpc>
              <a:spcBef>
                <a:spcPts val="219"/>
              </a:spcBef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b="1" spc="-10" dirty="0">
                <a:latin typeface="Calibri"/>
                <a:cs typeface="Calibri"/>
              </a:rPr>
              <a:t>Протони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5" dirty="0">
                <a:latin typeface="Calibri"/>
                <a:cs typeface="Calibri"/>
              </a:rPr>
              <a:t>се добијају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15" dirty="0">
                <a:latin typeface="Calibri"/>
                <a:cs typeface="Calibri"/>
              </a:rPr>
              <a:t>тако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што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5" dirty="0">
                <a:latin typeface="Calibri"/>
                <a:cs typeface="Calibri"/>
              </a:rPr>
              <a:t>се </a:t>
            </a:r>
            <a:r>
              <a:rPr b="1" spc="-10" dirty="0">
                <a:latin typeface="Calibri"/>
                <a:cs typeface="Calibri"/>
              </a:rPr>
              <a:t>електричним </a:t>
            </a:r>
            <a:r>
              <a:rPr b="1" spc="-5" dirty="0">
                <a:latin typeface="Calibri"/>
                <a:cs typeface="Calibri"/>
              </a:rPr>
              <a:t> </a:t>
            </a:r>
            <a:r>
              <a:rPr b="1" spc="-15" dirty="0">
                <a:latin typeface="Calibri"/>
                <a:cs typeface="Calibri"/>
              </a:rPr>
              <a:t>пољем</a:t>
            </a:r>
            <a:r>
              <a:rPr b="1" spc="5" dirty="0">
                <a:latin typeface="Calibri"/>
                <a:cs typeface="Calibri"/>
              </a:rPr>
              <a:t> </a:t>
            </a:r>
            <a:r>
              <a:rPr b="1" spc="-30" dirty="0">
                <a:latin typeface="Calibri"/>
                <a:cs typeface="Calibri"/>
              </a:rPr>
              <a:t>код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атома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15" dirty="0">
                <a:latin typeface="Calibri"/>
                <a:cs typeface="Calibri"/>
              </a:rPr>
              <a:t>водоника</a:t>
            </a:r>
            <a:r>
              <a:rPr b="1" spc="-5" dirty="0">
                <a:latin typeface="Calibri"/>
                <a:cs typeface="Calibri"/>
              </a:rPr>
              <a:t> уклањају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електрони.</a:t>
            </a:r>
            <a:endParaRPr dirty="0">
              <a:latin typeface="Calibri"/>
              <a:cs typeface="Calibri"/>
            </a:endParaRPr>
          </a:p>
          <a:p>
            <a:pPr marL="298450" marR="177165" indent="-285750">
              <a:lnSpc>
                <a:spcPts val="2200"/>
              </a:lnSpc>
              <a:spcBef>
                <a:spcPts val="20"/>
              </a:spcBef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b="1" spc="-5" dirty="0">
                <a:latin typeface="Calibri"/>
                <a:cs typeface="Calibri"/>
              </a:rPr>
              <a:t>Пре</a:t>
            </a:r>
            <a:r>
              <a:rPr b="1" spc="-10" dirty="0">
                <a:latin typeface="Calibri"/>
                <a:cs typeface="Calibri"/>
              </a:rPr>
              <a:t> </a:t>
            </a:r>
            <a:r>
              <a:rPr b="1" spc="-5" dirty="0">
                <a:latin typeface="Calibri"/>
                <a:cs typeface="Calibri"/>
              </a:rPr>
              <a:t>убацивања</a:t>
            </a:r>
            <a:r>
              <a:rPr b="1" dirty="0">
                <a:latin typeface="Calibri"/>
                <a:cs typeface="Calibri"/>
              </a:rPr>
              <a:t> у</a:t>
            </a:r>
            <a:r>
              <a:rPr b="1" spc="-5" dirty="0">
                <a:latin typeface="Calibri"/>
                <a:cs typeface="Calibri"/>
              </a:rPr>
              <a:t> </a:t>
            </a:r>
            <a:r>
              <a:rPr b="1" spc="10" dirty="0">
                <a:latin typeface="Calibri"/>
                <a:cs typeface="Calibri"/>
              </a:rPr>
              <a:t>ЛХЦ,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протони</a:t>
            </a:r>
            <a:r>
              <a:rPr b="1" spc="-5" dirty="0">
                <a:latin typeface="Calibri"/>
                <a:cs typeface="Calibri"/>
              </a:rPr>
              <a:t> се </a:t>
            </a:r>
            <a:r>
              <a:rPr b="1" spc="-10" dirty="0">
                <a:latin typeface="Calibri"/>
                <a:cs typeface="Calibri"/>
              </a:rPr>
              <a:t>до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одређене </a:t>
            </a:r>
            <a:r>
              <a:rPr b="1" spc="-395" dirty="0">
                <a:latin typeface="Calibri"/>
                <a:cs typeface="Calibri"/>
              </a:rPr>
              <a:t> </a:t>
            </a:r>
            <a:r>
              <a:rPr b="1" spc="-5" dirty="0">
                <a:latin typeface="Calibri"/>
                <a:cs typeface="Calibri"/>
              </a:rPr>
              <a:t>мере морају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5" dirty="0">
                <a:latin typeface="Calibri"/>
                <a:cs typeface="Calibri"/>
              </a:rPr>
              <a:t>убрзати!</a:t>
            </a:r>
            <a:endParaRPr dirty="0">
              <a:latin typeface="Calibri"/>
              <a:cs typeface="Calibri"/>
            </a:endParaRPr>
          </a:p>
          <a:p>
            <a:pPr marL="298450" indent="-285750">
              <a:lnSpc>
                <a:spcPts val="2020"/>
              </a:lnSpc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b="1" spc="-5" dirty="0">
                <a:solidFill>
                  <a:srgbClr val="C00000"/>
                </a:solidFill>
                <a:latin typeface="Calibri"/>
                <a:cs typeface="Calibri"/>
              </a:rPr>
              <a:t>Највећа могућа брзина </a:t>
            </a:r>
            <a:r>
              <a:rPr b="1" dirty="0">
                <a:solidFill>
                  <a:srgbClr val="C00000"/>
                </a:solidFill>
                <a:latin typeface="Calibri"/>
                <a:cs typeface="Calibri"/>
              </a:rPr>
              <a:t>у</a:t>
            </a:r>
            <a:r>
              <a:rPr b="1" spc="-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b="1" spc="-10" dirty="0">
                <a:solidFill>
                  <a:srgbClr val="C00000"/>
                </a:solidFill>
                <a:latin typeface="Calibri"/>
                <a:cs typeface="Calibri"/>
              </a:rPr>
              <a:t>Свемиру</a:t>
            </a:r>
            <a:r>
              <a:rPr b="1" spc="-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C00000"/>
                </a:solidFill>
                <a:latin typeface="Calibri"/>
                <a:cs typeface="Calibri"/>
              </a:rPr>
              <a:t>је</a:t>
            </a:r>
            <a:r>
              <a:rPr b="1" spc="-5" dirty="0">
                <a:solidFill>
                  <a:srgbClr val="C00000"/>
                </a:solidFill>
                <a:latin typeface="Calibri"/>
                <a:cs typeface="Calibri"/>
              </a:rPr>
              <a:t> брзина</a:t>
            </a:r>
            <a:endParaRPr dirty="0">
              <a:latin typeface="Calibri"/>
              <a:cs typeface="Calibri"/>
            </a:endParaRPr>
          </a:p>
          <a:p>
            <a:pPr marL="298450">
              <a:spcBef>
                <a:spcPts val="40"/>
              </a:spcBef>
            </a:pPr>
            <a:r>
              <a:rPr b="1" spc="-15" dirty="0">
                <a:solidFill>
                  <a:srgbClr val="C00000"/>
                </a:solidFill>
                <a:latin typeface="Calibri"/>
                <a:cs typeface="Calibri"/>
              </a:rPr>
              <a:t>светлости</a:t>
            </a:r>
            <a:r>
              <a:rPr b="1" dirty="0">
                <a:solidFill>
                  <a:srgbClr val="C00000"/>
                </a:solidFill>
                <a:latin typeface="Calibri"/>
                <a:cs typeface="Calibri"/>
              </a:rPr>
              <a:t> (c=299</a:t>
            </a:r>
            <a:r>
              <a:rPr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C00000"/>
                </a:solidFill>
                <a:latin typeface="Calibri"/>
                <a:cs typeface="Calibri"/>
              </a:rPr>
              <a:t>792</a:t>
            </a:r>
            <a:r>
              <a:rPr b="1" spc="-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C00000"/>
                </a:solidFill>
                <a:latin typeface="Calibri"/>
                <a:cs typeface="Calibri"/>
              </a:rPr>
              <a:t>458</a:t>
            </a:r>
            <a:r>
              <a:rPr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b="1" spc="-15" dirty="0">
                <a:solidFill>
                  <a:srgbClr val="C00000"/>
                </a:solidFill>
                <a:latin typeface="Calibri"/>
                <a:cs typeface="Calibri"/>
              </a:rPr>
              <a:t>m/s)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96439" y="6211385"/>
            <a:ext cx="539115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2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 MT"/>
                <a:cs typeface="Arial MT"/>
                <a:hlinkClick r:id="rId5"/>
              </a:rPr>
              <a:t>http://home.web.cern.ch/about/accelerators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creenshot of a computer&#10;&#10;Description automatically generated">
            <a:extLst>
              <a:ext uri="{FF2B5EF4-FFF2-40B4-BE49-F238E27FC236}">
                <a16:creationId xmlns:a16="http://schemas.microsoft.com/office/drawing/2014/main" id="{2AFF1D3A-4F7B-7E50-29E4-7CE94CB921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aerial view of a city&#10;&#10;Description automatically generated">
            <a:extLst>
              <a:ext uri="{FF2B5EF4-FFF2-40B4-BE49-F238E27FC236}">
                <a16:creationId xmlns:a16="http://schemas.microsoft.com/office/drawing/2014/main" id="{2AF3EC78-289A-143F-CCE5-513E64184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94500" y="368300"/>
              <a:ext cx="2019300" cy="622300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11403754" y="6397614"/>
            <a:ext cx="309033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dirty="0"/>
              <a:pPr marL="38100">
                <a:spcBef>
                  <a:spcPts val="40"/>
                </a:spcBef>
              </a:pPr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6926"/>
            <a:ext cx="9144000" cy="6851650"/>
            <a:chOff x="0" y="6926"/>
            <a:chExt cx="9144000" cy="68516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926"/>
              <a:ext cx="9144000" cy="685107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23100" y="380999"/>
              <a:ext cx="1765300" cy="5334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070090" y="435662"/>
              <a:ext cx="1648460" cy="414020"/>
            </a:xfrm>
            <a:custGeom>
              <a:avLst/>
              <a:gdLst/>
              <a:ahLst/>
              <a:cxnLst/>
              <a:rect l="l" t="t" r="r" b="b"/>
              <a:pathLst>
                <a:path w="1648459" h="414019">
                  <a:moveTo>
                    <a:pt x="241200" y="6821"/>
                  </a:moveTo>
                  <a:lnTo>
                    <a:pt x="155798" y="6821"/>
                  </a:lnTo>
                  <a:lnTo>
                    <a:pt x="0" y="406821"/>
                  </a:lnTo>
                  <a:lnTo>
                    <a:pt x="85675" y="406821"/>
                  </a:lnTo>
                  <a:lnTo>
                    <a:pt x="118690" y="315962"/>
                  </a:lnTo>
                  <a:lnTo>
                    <a:pt x="364983" y="315962"/>
                  </a:lnTo>
                  <a:lnTo>
                    <a:pt x="337998" y="248568"/>
                  </a:lnTo>
                  <a:lnTo>
                    <a:pt x="143520" y="248568"/>
                  </a:lnTo>
                  <a:lnTo>
                    <a:pt x="197544" y="100136"/>
                  </a:lnTo>
                  <a:lnTo>
                    <a:pt x="278565" y="100136"/>
                  </a:lnTo>
                  <a:lnTo>
                    <a:pt x="241200" y="6821"/>
                  </a:lnTo>
                  <a:close/>
                </a:path>
                <a:path w="1648459" h="414019">
                  <a:moveTo>
                    <a:pt x="364983" y="315962"/>
                  </a:moveTo>
                  <a:lnTo>
                    <a:pt x="278582" y="315962"/>
                  </a:lnTo>
                  <a:lnTo>
                    <a:pt x="313507" y="406821"/>
                  </a:lnTo>
                  <a:lnTo>
                    <a:pt x="401364" y="406821"/>
                  </a:lnTo>
                  <a:lnTo>
                    <a:pt x="364983" y="315962"/>
                  </a:lnTo>
                  <a:close/>
                </a:path>
                <a:path w="1648459" h="414019">
                  <a:moveTo>
                    <a:pt x="278565" y="100136"/>
                  </a:moveTo>
                  <a:lnTo>
                    <a:pt x="197544" y="100136"/>
                  </a:lnTo>
                  <a:lnTo>
                    <a:pt x="252660" y="248568"/>
                  </a:lnTo>
                  <a:lnTo>
                    <a:pt x="337998" y="248568"/>
                  </a:lnTo>
                  <a:lnTo>
                    <a:pt x="278565" y="100136"/>
                  </a:lnTo>
                  <a:close/>
                </a:path>
                <a:path w="1648459" h="414019">
                  <a:moveTo>
                    <a:pt x="526826" y="10095"/>
                  </a:moveTo>
                  <a:lnTo>
                    <a:pt x="446063" y="10095"/>
                  </a:lnTo>
                  <a:lnTo>
                    <a:pt x="446063" y="406821"/>
                  </a:lnTo>
                  <a:lnTo>
                    <a:pt x="727645" y="406821"/>
                  </a:lnTo>
                  <a:lnTo>
                    <a:pt x="727645" y="339427"/>
                  </a:lnTo>
                  <a:lnTo>
                    <a:pt x="526826" y="339427"/>
                  </a:lnTo>
                  <a:lnTo>
                    <a:pt x="526826" y="10095"/>
                  </a:lnTo>
                  <a:close/>
                </a:path>
                <a:path w="1648459" h="414019">
                  <a:moveTo>
                    <a:pt x="1640582" y="6821"/>
                  </a:moveTo>
                  <a:lnTo>
                    <a:pt x="1343992" y="6821"/>
                  </a:lnTo>
                  <a:lnTo>
                    <a:pt x="1343992" y="406821"/>
                  </a:lnTo>
                  <a:lnTo>
                    <a:pt x="1648222" y="406821"/>
                  </a:lnTo>
                  <a:lnTo>
                    <a:pt x="1648222" y="339427"/>
                  </a:lnTo>
                  <a:lnTo>
                    <a:pt x="1424757" y="339427"/>
                  </a:lnTo>
                  <a:lnTo>
                    <a:pt x="1424757" y="230559"/>
                  </a:lnTo>
                  <a:lnTo>
                    <a:pt x="1625575" y="230559"/>
                  </a:lnTo>
                  <a:lnTo>
                    <a:pt x="1625575" y="163165"/>
                  </a:lnTo>
                  <a:lnTo>
                    <a:pt x="1424757" y="163165"/>
                  </a:lnTo>
                  <a:lnTo>
                    <a:pt x="1424757" y="74488"/>
                  </a:lnTo>
                  <a:lnTo>
                    <a:pt x="1640582" y="74488"/>
                  </a:lnTo>
                  <a:lnTo>
                    <a:pt x="1640582" y="6821"/>
                  </a:lnTo>
                  <a:close/>
                </a:path>
                <a:path w="1648459" h="414019">
                  <a:moveTo>
                    <a:pt x="863500" y="6821"/>
                  </a:moveTo>
                  <a:lnTo>
                    <a:pt x="782736" y="6821"/>
                  </a:lnTo>
                  <a:lnTo>
                    <a:pt x="782736" y="406821"/>
                  </a:lnTo>
                  <a:lnTo>
                    <a:pt x="863500" y="406821"/>
                  </a:lnTo>
                  <a:lnTo>
                    <a:pt x="863500" y="6821"/>
                  </a:lnTo>
                  <a:close/>
                </a:path>
                <a:path w="1648459" h="414019">
                  <a:moveTo>
                    <a:pt x="1113755" y="0"/>
                  </a:moveTo>
                  <a:lnTo>
                    <a:pt x="1073765" y="3453"/>
                  </a:lnTo>
                  <a:lnTo>
                    <a:pt x="1005961" y="31079"/>
                  </a:lnTo>
                  <a:lnTo>
                    <a:pt x="955586" y="85667"/>
                  </a:lnTo>
                  <a:lnTo>
                    <a:pt x="939471" y="121658"/>
                  </a:lnTo>
                  <a:lnTo>
                    <a:pt x="929802" y="163225"/>
                  </a:lnTo>
                  <a:lnTo>
                    <a:pt x="926579" y="210369"/>
                  </a:lnTo>
                  <a:lnTo>
                    <a:pt x="929785" y="255074"/>
                  </a:lnTo>
                  <a:lnTo>
                    <a:pt x="939403" y="294782"/>
                  </a:lnTo>
                  <a:lnTo>
                    <a:pt x="955433" y="329494"/>
                  </a:lnTo>
                  <a:lnTo>
                    <a:pt x="1005297" y="383023"/>
                  </a:lnTo>
                  <a:lnTo>
                    <a:pt x="1070781" y="410240"/>
                  </a:lnTo>
                  <a:lnTo>
                    <a:pt x="1108844" y="413642"/>
                  </a:lnTo>
                  <a:lnTo>
                    <a:pt x="1139634" y="411656"/>
                  </a:lnTo>
                  <a:lnTo>
                    <a:pt x="1192771" y="395762"/>
                  </a:lnTo>
                  <a:lnTo>
                    <a:pt x="1234568" y="363856"/>
                  </a:lnTo>
                  <a:lnTo>
                    <a:pt x="1248833" y="344611"/>
                  </a:lnTo>
                  <a:lnTo>
                    <a:pt x="1108025" y="344611"/>
                  </a:lnTo>
                  <a:lnTo>
                    <a:pt x="1087220" y="342599"/>
                  </a:lnTo>
                  <a:lnTo>
                    <a:pt x="1051750" y="326500"/>
                  </a:lnTo>
                  <a:lnTo>
                    <a:pt x="1025147" y="293588"/>
                  </a:lnTo>
                  <a:lnTo>
                    <a:pt x="1011504" y="239563"/>
                  </a:lnTo>
                  <a:lnTo>
                    <a:pt x="1009798" y="204365"/>
                  </a:lnTo>
                  <a:lnTo>
                    <a:pt x="1011529" y="171095"/>
                  </a:lnTo>
                  <a:lnTo>
                    <a:pt x="1025376" y="119389"/>
                  </a:lnTo>
                  <a:lnTo>
                    <a:pt x="1052389" y="86988"/>
                  </a:lnTo>
                  <a:lnTo>
                    <a:pt x="1088474" y="71027"/>
                  </a:lnTo>
                  <a:lnTo>
                    <a:pt x="1109662" y="69032"/>
                  </a:lnTo>
                  <a:lnTo>
                    <a:pt x="1253223" y="69032"/>
                  </a:lnTo>
                  <a:lnTo>
                    <a:pt x="1245781" y="57605"/>
                  </a:lnTo>
                  <a:lnTo>
                    <a:pt x="1232990" y="43383"/>
                  </a:lnTo>
                  <a:lnTo>
                    <a:pt x="1208349" y="24403"/>
                  </a:lnTo>
                  <a:lnTo>
                    <a:pt x="1180262" y="10845"/>
                  </a:lnTo>
                  <a:lnTo>
                    <a:pt x="1148731" y="2711"/>
                  </a:lnTo>
                  <a:lnTo>
                    <a:pt x="1113755" y="0"/>
                  </a:lnTo>
                  <a:close/>
                </a:path>
                <a:path w="1648459" h="414019">
                  <a:moveTo>
                    <a:pt x="1196701" y="259754"/>
                  </a:moveTo>
                  <a:lnTo>
                    <a:pt x="1183332" y="297817"/>
                  </a:lnTo>
                  <a:lnTo>
                    <a:pt x="1151255" y="333101"/>
                  </a:lnTo>
                  <a:lnTo>
                    <a:pt x="1108025" y="344611"/>
                  </a:lnTo>
                  <a:lnTo>
                    <a:pt x="1248833" y="344611"/>
                  </a:lnTo>
                  <a:lnTo>
                    <a:pt x="1251033" y="341644"/>
                  </a:lnTo>
                  <a:lnTo>
                    <a:pt x="1264514" y="315220"/>
                  </a:lnTo>
                  <a:lnTo>
                    <a:pt x="1275010" y="284584"/>
                  </a:lnTo>
                  <a:lnTo>
                    <a:pt x="1196701" y="259754"/>
                  </a:lnTo>
                  <a:close/>
                </a:path>
                <a:path w="1648459" h="414019">
                  <a:moveTo>
                    <a:pt x="1253223" y="69032"/>
                  </a:moveTo>
                  <a:lnTo>
                    <a:pt x="1109662" y="69032"/>
                  </a:lnTo>
                  <a:lnTo>
                    <a:pt x="1125155" y="70157"/>
                  </a:lnTo>
                  <a:lnTo>
                    <a:pt x="1139437" y="73533"/>
                  </a:lnTo>
                  <a:lnTo>
                    <a:pt x="1174661" y="96862"/>
                  </a:lnTo>
                  <a:lnTo>
                    <a:pt x="1193973" y="136152"/>
                  </a:lnTo>
                  <a:lnTo>
                    <a:pt x="1273919" y="117053"/>
                  </a:lnTo>
                  <a:lnTo>
                    <a:pt x="1266245" y="94441"/>
                  </a:lnTo>
                  <a:lnTo>
                    <a:pt x="1256865" y="74625"/>
                  </a:lnTo>
                  <a:lnTo>
                    <a:pt x="1253223" y="69032"/>
                  </a:lnTo>
                  <a:close/>
                </a:path>
              </a:pathLst>
            </a:custGeom>
            <a:solidFill>
              <a:srgbClr val="F4F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070090" y="435662"/>
              <a:ext cx="1648460" cy="414020"/>
            </a:xfrm>
            <a:custGeom>
              <a:avLst/>
              <a:gdLst/>
              <a:ahLst/>
              <a:cxnLst/>
              <a:rect l="l" t="t" r="r" b="b"/>
              <a:pathLst>
                <a:path w="1648459" h="414019">
                  <a:moveTo>
                    <a:pt x="197544" y="100136"/>
                  </a:moveTo>
                  <a:lnTo>
                    <a:pt x="143519" y="248567"/>
                  </a:lnTo>
                  <a:lnTo>
                    <a:pt x="252660" y="248567"/>
                  </a:lnTo>
                  <a:lnTo>
                    <a:pt x="197544" y="100136"/>
                  </a:lnTo>
                  <a:close/>
                </a:path>
                <a:path w="1648459" h="414019">
                  <a:moveTo>
                    <a:pt x="446062" y="10095"/>
                  </a:moveTo>
                  <a:lnTo>
                    <a:pt x="526826" y="10095"/>
                  </a:lnTo>
                  <a:lnTo>
                    <a:pt x="526826" y="339427"/>
                  </a:lnTo>
                  <a:lnTo>
                    <a:pt x="727645" y="339427"/>
                  </a:lnTo>
                  <a:lnTo>
                    <a:pt x="727645" y="406821"/>
                  </a:lnTo>
                  <a:lnTo>
                    <a:pt x="446062" y="406821"/>
                  </a:lnTo>
                  <a:lnTo>
                    <a:pt x="446062" y="10095"/>
                  </a:lnTo>
                  <a:close/>
                </a:path>
                <a:path w="1648459" h="414019">
                  <a:moveTo>
                    <a:pt x="1343992" y="6821"/>
                  </a:moveTo>
                  <a:lnTo>
                    <a:pt x="1640582" y="6821"/>
                  </a:lnTo>
                  <a:lnTo>
                    <a:pt x="1640582" y="74488"/>
                  </a:lnTo>
                  <a:lnTo>
                    <a:pt x="1424755" y="74488"/>
                  </a:lnTo>
                  <a:lnTo>
                    <a:pt x="1424755" y="163165"/>
                  </a:lnTo>
                  <a:lnTo>
                    <a:pt x="1625574" y="163165"/>
                  </a:lnTo>
                  <a:lnTo>
                    <a:pt x="1625574" y="230559"/>
                  </a:lnTo>
                  <a:lnTo>
                    <a:pt x="1424755" y="230559"/>
                  </a:lnTo>
                  <a:lnTo>
                    <a:pt x="1424755" y="339427"/>
                  </a:lnTo>
                  <a:lnTo>
                    <a:pt x="1648221" y="339427"/>
                  </a:lnTo>
                  <a:lnTo>
                    <a:pt x="1648221" y="406821"/>
                  </a:lnTo>
                  <a:lnTo>
                    <a:pt x="1343992" y="406821"/>
                  </a:lnTo>
                  <a:lnTo>
                    <a:pt x="1343992" y="6821"/>
                  </a:lnTo>
                  <a:close/>
                </a:path>
                <a:path w="1648459" h="414019">
                  <a:moveTo>
                    <a:pt x="782736" y="6821"/>
                  </a:moveTo>
                  <a:lnTo>
                    <a:pt x="863500" y="6821"/>
                  </a:lnTo>
                  <a:lnTo>
                    <a:pt x="863500" y="406821"/>
                  </a:lnTo>
                  <a:lnTo>
                    <a:pt x="782736" y="406821"/>
                  </a:lnTo>
                  <a:lnTo>
                    <a:pt x="782736" y="6821"/>
                  </a:lnTo>
                  <a:close/>
                </a:path>
                <a:path w="1648459" h="414019">
                  <a:moveTo>
                    <a:pt x="155798" y="6821"/>
                  </a:moveTo>
                  <a:lnTo>
                    <a:pt x="241200" y="6821"/>
                  </a:lnTo>
                  <a:lnTo>
                    <a:pt x="401364" y="406821"/>
                  </a:lnTo>
                  <a:lnTo>
                    <a:pt x="313506" y="406821"/>
                  </a:lnTo>
                  <a:lnTo>
                    <a:pt x="278581" y="315962"/>
                  </a:lnTo>
                  <a:lnTo>
                    <a:pt x="118690" y="315962"/>
                  </a:lnTo>
                  <a:lnTo>
                    <a:pt x="85675" y="406821"/>
                  </a:lnTo>
                  <a:lnTo>
                    <a:pt x="0" y="406821"/>
                  </a:lnTo>
                  <a:lnTo>
                    <a:pt x="155798" y="6821"/>
                  </a:lnTo>
                  <a:close/>
                </a:path>
                <a:path w="1648459" h="414019">
                  <a:moveTo>
                    <a:pt x="1113755" y="0"/>
                  </a:moveTo>
                  <a:lnTo>
                    <a:pt x="1180262" y="10845"/>
                  </a:lnTo>
                  <a:lnTo>
                    <a:pt x="1232991" y="43383"/>
                  </a:lnTo>
                  <a:lnTo>
                    <a:pt x="1256865" y="74624"/>
                  </a:lnTo>
                  <a:lnTo>
                    <a:pt x="1273919" y="117053"/>
                  </a:lnTo>
                  <a:lnTo>
                    <a:pt x="1193973" y="136152"/>
                  </a:lnTo>
                  <a:lnTo>
                    <a:pt x="1189462" y="121418"/>
                  </a:lnTo>
                  <a:lnTo>
                    <a:pt x="1183025" y="108322"/>
                  </a:lnTo>
                  <a:lnTo>
                    <a:pt x="1152508" y="79160"/>
                  </a:lnTo>
                  <a:lnTo>
                    <a:pt x="1109662" y="69031"/>
                  </a:lnTo>
                  <a:lnTo>
                    <a:pt x="1088473" y="71026"/>
                  </a:lnTo>
                  <a:lnTo>
                    <a:pt x="1052389" y="86988"/>
                  </a:lnTo>
                  <a:lnTo>
                    <a:pt x="1025376" y="119389"/>
                  </a:lnTo>
                  <a:lnTo>
                    <a:pt x="1011529" y="171094"/>
                  </a:lnTo>
                  <a:lnTo>
                    <a:pt x="1009798" y="204365"/>
                  </a:lnTo>
                  <a:lnTo>
                    <a:pt x="1011504" y="239563"/>
                  </a:lnTo>
                  <a:lnTo>
                    <a:pt x="1025146" y="293588"/>
                  </a:lnTo>
                  <a:lnTo>
                    <a:pt x="1051749" y="326500"/>
                  </a:lnTo>
                  <a:lnTo>
                    <a:pt x="1087220" y="342599"/>
                  </a:lnTo>
                  <a:lnTo>
                    <a:pt x="1108025" y="344611"/>
                  </a:lnTo>
                  <a:lnTo>
                    <a:pt x="1123560" y="343332"/>
                  </a:lnTo>
                  <a:lnTo>
                    <a:pt x="1163414" y="324147"/>
                  </a:lnTo>
                  <a:lnTo>
                    <a:pt x="1190835" y="280252"/>
                  </a:lnTo>
                  <a:lnTo>
                    <a:pt x="1196702" y="259754"/>
                  </a:lnTo>
                  <a:lnTo>
                    <a:pt x="1275010" y="284584"/>
                  </a:lnTo>
                  <a:lnTo>
                    <a:pt x="1251033" y="341644"/>
                  </a:lnTo>
                  <a:lnTo>
                    <a:pt x="1215119" y="381855"/>
                  </a:lnTo>
                  <a:lnTo>
                    <a:pt x="1167609" y="405696"/>
                  </a:lnTo>
                  <a:lnTo>
                    <a:pt x="1108843" y="413642"/>
                  </a:lnTo>
                  <a:lnTo>
                    <a:pt x="1070781" y="410240"/>
                  </a:lnTo>
                  <a:lnTo>
                    <a:pt x="1005296" y="383023"/>
                  </a:lnTo>
                  <a:lnTo>
                    <a:pt x="955433" y="329493"/>
                  </a:lnTo>
                  <a:lnTo>
                    <a:pt x="939403" y="294781"/>
                  </a:lnTo>
                  <a:lnTo>
                    <a:pt x="929785" y="255073"/>
                  </a:lnTo>
                  <a:lnTo>
                    <a:pt x="926579" y="210368"/>
                  </a:lnTo>
                  <a:lnTo>
                    <a:pt x="929802" y="163224"/>
                  </a:lnTo>
                  <a:lnTo>
                    <a:pt x="939471" y="121657"/>
                  </a:lnTo>
                  <a:lnTo>
                    <a:pt x="955586" y="85666"/>
                  </a:lnTo>
                  <a:lnTo>
                    <a:pt x="1005961" y="31079"/>
                  </a:lnTo>
                  <a:lnTo>
                    <a:pt x="1073765" y="3453"/>
                  </a:lnTo>
                  <a:lnTo>
                    <a:pt x="1113755" y="0"/>
                  </a:lnTo>
                  <a:close/>
                </a:path>
              </a:pathLst>
            </a:custGeom>
            <a:ln w="12700">
              <a:solidFill>
                <a:srgbClr val="0546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11403754" y="6397614"/>
            <a:ext cx="309033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dirty="0"/>
              <a:pPr marL="38100">
                <a:spcBef>
                  <a:spcPts val="40"/>
                </a:spcBef>
              </a:pPr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51700" y="381000"/>
              <a:ext cx="1549400" cy="5334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300253" y="435662"/>
              <a:ext cx="1424940" cy="414020"/>
            </a:xfrm>
            <a:custGeom>
              <a:avLst/>
              <a:gdLst/>
              <a:ahLst/>
              <a:cxnLst/>
              <a:rect l="l" t="t" r="r" b="b"/>
              <a:pathLst>
                <a:path w="1424940" h="414019">
                  <a:moveTo>
                    <a:pt x="1395645" y="364257"/>
                  </a:moveTo>
                  <a:lnTo>
                    <a:pt x="1212973" y="364257"/>
                  </a:lnTo>
                  <a:lnTo>
                    <a:pt x="1222122" y="375657"/>
                  </a:lnTo>
                  <a:lnTo>
                    <a:pt x="1254583" y="400955"/>
                  </a:lnTo>
                  <a:lnTo>
                    <a:pt x="1291188" y="412593"/>
                  </a:lnTo>
                  <a:lnTo>
                    <a:pt x="1303559" y="413369"/>
                  </a:lnTo>
                  <a:lnTo>
                    <a:pt x="1327852" y="410862"/>
                  </a:lnTo>
                  <a:lnTo>
                    <a:pt x="1350252" y="403342"/>
                  </a:lnTo>
                  <a:lnTo>
                    <a:pt x="1370758" y="390808"/>
                  </a:lnTo>
                  <a:lnTo>
                    <a:pt x="1389372" y="373260"/>
                  </a:lnTo>
                  <a:lnTo>
                    <a:pt x="1395645" y="364257"/>
                  </a:lnTo>
                  <a:close/>
                </a:path>
                <a:path w="1424940" h="414019">
                  <a:moveTo>
                    <a:pt x="1218430" y="6821"/>
                  </a:moveTo>
                  <a:lnTo>
                    <a:pt x="1141759" y="6821"/>
                  </a:lnTo>
                  <a:lnTo>
                    <a:pt x="1141759" y="406821"/>
                  </a:lnTo>
                  <a:lnTo>
                    <a:pt x="1212973" y="406821"/>
                  </a:lnTo>
                  <a:lnTo>
                    <a:pt x="1212973" y="364257"/>
                  </a:lnTo>
                  <a:lnTo>
                    <a:pt x="1395645" y="364257"/>
                  </a:lnTo>
                  <a:lnTo>
                    <a:pt x="1403630" y="352797"/>
                  </a:lnTo>
                  <a:lnTo>
                    <a:pt x="1285006" y="352797"/>
                  </a:lnTo>
                  <a:lnTo>
                    <a:pt x="1269317" y="350887"/>
                  </a:lnTo>
                  <a:lnTo>
                    <a:pt x="1232072" y="322238"/>
                  </a:lnTo>
                  <a:lnTo>
                    <a:pt x="1218771" y="276706"/>
                  </a:lnTo>
                  <a:lnTo>
                    <a:pt x="1217884" y="255662"/>
                  </a:lnTo>
                  <a:lnTo>
                    <a:pt x="1219027" y="235223"/>
                  </a:lnTo>
                  <a:lnTo>
                    <a:pt x="1236165" y="190587"/>
                  </a:lnTo>
                  <a:lnTo>
                    <a:pt x="1268806" y="170506"/>
                  </a:lnTo>
                  <a:lnTo>
                    <a:pt x="1282005" y="169167"/>
                  </a:lnTo>
                  <a:lnTo>
                    <a:pt x="1404551" y="169167"/>
                  </a:lnTo>
                  <a:lnTo>
                    <a:pt x="1391514" y="150887"/>
                  </a:lnTo>
                  <a:lnTo>
                    <a:pt x="1218430" y="150887"/>
                  </a:lnTo>
                  <a:lnTo>
                    <a:pt x="1218430" y="6821"/>
                  </a:lnTo>
                  <a:close/>
                </a:path>
                <a:path w="1424940" h="414019">
                  <a:moveTo>
                    <a:pt x="1404551" y="169167"/>
                  </a:moveTo>
                  <a:lnTo>
                    <a:pt x="1282005" y="169167"/>
                  </a:lnTo>
                  <a:lnTo>
                    <a:pt x="1295425" y="170540"/>
                  </a:lnTo>
                  <a:lnTo>
                    <a:pt x="1307584" y="174658"/>
                  </a:lnTo>
                  <a:lnTo>
                    <a:pt x="1335995" y="203845"/>
                  </a:lnTo>
                  <a:lnTo>
                    <a:pt x="1346125" y="262756"/>
                  </a:lnTo>
                  <a:lnTo>
                    <a:pt x="1345008" y="284524"/>
                  </a:lnTo>
                  <a:lnTo>
                    <a:pt x="1328253" y="331105"/>
                  </a:lnTo>
                  <a:lnTo>
                    <a:pt x="1285006" y="352797"/>
                  </a:lnTo>
                  <a:lnTo>
                    <a:pt x="1403630" y="352797"/>
                  </a:lnTo>
                  <a:lnTo>
                    <a:pt x="1404830" y="351074"/>
                  </a:lnTo>
                  <a:lnTo>
                    <a:pt x="1415872" y="324625"/>
                  </a:lnTo>
                  <a:lnTo>
                    <a:pt x="1422497" y="293912"/>
                  </a:lnTo>
                  <a:lnTo>
                    <a:pt x="1424706" y="258936"/>
                  </a:lnTo>
                  <a:lnTo>
                    <a:pt x="1422540" y="225145"/>
                  </a:lnTo>
                  <a:lnTo>
                    <a:pt x="1416043" y="195532"/>
                  </a:lnTo>
                  <a:lnTo>
                    <a:pt x="1405214" y="170097"/>
                  </a:lnTo>
                  <a:lnTo>
                    <a:pt x="1404551" y="169167"/>
                  </a:lnTo>
                  <a:close/>
                </a:path>
                <a:path w="1424940" h="414019">
                  <a:moveTo>
                    <a:pt x="1302468" y="110505"/>
                  </a:moveTo>
                  <a:lnTo>
                    <a:pt x="1279003" y="113029"/>
                  </a:lnTo>
                  <a:lnTo>
                    <a:pt x="1257175" y="120600"/>
                  </a:lnTo>
                  <a:lnTo>
                    <a:pt x="1236984" y="133220"/>
                  </a:lnTo>
                  <a:lnTo>
                    <a:pt x="1218430" y="150887"/>
                  </a:lnTo>
                  <a:lnTo>
                    <a:pt x="1391514" y="150887"/>
                  </a:lnTo>
                  <a:lnTo>
                    <a:pt x="1350831" y="120089"/>
                  </a:lnTo>
                  <a:lnTo>
                    <a:pt x="1302468" y="110505"/>
                  </a:lnTo>
                  <a:close/>
                </a:path>
                <a:path w="1424940" h="414019">
                  <a:moveTo>
                    <a:pt x="80763" y="10095"/>
                  </a:moveTo>
                  <a:lnTo>
                    <a:pt x="0" y="10095"/>
                  </a:lnTo>
                  <a:lnTo>
                    <a:pt x="0" y="406821"/>
                  </a:lnTo>
                  <a:lnTo>
                    <a:pt x="281581" y="406821"/>
                  </a:lnTo>
                  <a:lnTo>
                    <a:pt x="281581" y="339427"/>
                  </a:lnTo>
                  <a:lnTo>
                    <a:pt x="80763" y="339427"/>
                  </a:lnTo>
                  <a:lnTo>
                    <a:pt x="80763" y="10095"/>
                  </a:lnTo>
                  <a:close/>
                </a:path>
                <a:path w="1424940" h="414019">
                  <a:moveTo>
                    <a:pt x="420165" y="6821"/>
                  </a:moveTo>
                  <a:lnTo>
                    <a:pt x="339402" y="6821"/>
                  </a:lnTo>
                  <a:lnTo>
                    <a:pt x="339402" y="406821"/>
                  </a:lnTo>
                  <a:lnTo>
                    <a:pt x="420165" y="406821"/>
                  </a:lnTo>
                  <a:lnTo>
                    <a:pt x="420165" y="231923"/>
                  </a:lnTo>
                  <a:lnTo>
                    <a:pt x="659184" y="231923"/>
                  </a:lnTo>
                  <a:lnTo>
                    <a:pt x="659184" y="164256"/>
                  </a:lnTo>
                  <a:lnTo>
                    <a:pt x="420165" y="164256"/>
                  </a:lnTo>
                  <a:lnTo>
                    <a:pt x="420165" y="6821"/>
                  </a:lnTo>
                  <a:close/>
                </a:path>
                <a:path w="1424940" h="414019">
                  <a:moveTo>
                    <a:pt x="659184" y="231923"/>
                  </a:moveTo>
                  <a:lnTo>
                    <a:pt x="578420" y="231923"/>
                  </a:lnTo>
                  <a:lnTo>
                    <a:pt x="578420" y="406821"/>
                  </a:lnTo>
                  <a:lnTo>
                    <a:pt x="659184" y="406821"/>
                  </a:lnTo>
                  <a:lnTo>
                    <a:pt x="659184" y="231923"/>
                  </a:lnTo>
                  <a:close/>
                </a:path>
                <a:path w="1424940" h="414019">
                  <a:moveTo>
                    <a:pt x="659184" y="6821"/>
                  </a:moveTo>
                  <a:lnTo>
                    <a:pt x="578420" y="6821"/>
                  </a:lnTo>
                  <a:lnTo>
                    <a:pt x="578420" y="164256"/>
                  </a:lnTo>
                  <a:lnTo>
                    <a:pt x="659184" y="164256"/>
                  </a:lnTo>
                  <a:lnTo>
                    <a:pt x="659184" y="6821"/>
                  </a:lnTo>
                  <a:close/>
                </a:path>
                <a:path w="1424940" h="414019">
                  <a:moveTo>
                    <a:pt x="915342" y="0"/>
                  </a:moveTo>
                  <a:lnTo>
                    <a:pt x="875352" y="3453"/>
                  </a:lnTo>
                  <a:lnTo>
                    <a:pt x="807548" y="31079"/>
                  </a:lnTo>
                  <a:lnTo>
                    <a:pt x="757173" y="85667"/>
                  </a:lnTo>
                  <a:lnTo>
                    <a:pt x="741058" y="121658"/>
                  </a:lnTo>
                  <a:lnTo>
                    <a:pt x="731388" y="163225"/>
                  </a:lnTo>
                  <a:lnTo>
                    <a:pt x="728165" y="210369"/>
                  </a:lnTo>
                  <a:lnTo>
                    <a:pt x="731372" y="255074"/>
                  </a:lnTo>
                  <a:lnTo>
                    <a:pt x="740990" y="294782"/>
                  </a:lnTo>
                  <a:lnTo>
                    <a:pt x="757020" y="329494"/>
                  </a:lnTo>
                  <a:lnTo>
                    <a:pt x="806884" y="383023"/>
                  </a:lnTo>
                  <a:lnTo>
                    <a:pt x="872368" y="410240"/>
                  </a:lnTo>
                  <a:lnTo>
                    <a:pt x="910431" y="413642"/>
                  </a:lnTo>
                  <a:lnTo>
                    <a:pt x="941220" y="411656"/>
                  </a:lnTo>
                  <a:lnTo>
                    <a:pt x="994358" y="395762"/>
                  </a:lnTo>
                  <a:lnTo>
                    <a:pt x="1036155" y="363856"/>
                  </a:lnTo>
                  <a:lnTo>
                    <a:pt x="1050420" y="344611"/>
                  </a:lnTo>
                  <a:lnTo>
                    <a:pt x="909612" y="344611"/>
                  </a:lnTo>
                  <a:lnTo>
                    <a:pt x="888807" y="342599"/>
                  </a:lnTo>
                  <a:lnTo>
                    <a:pt x="853336" y="326500"/>
                  </a:lnTo>
                  <a:lnTo>
                    <a:pt x="826733" y="293588"/>
                  </a:lnTo>
                  <a:lnTo>
                    <a:pt x="813090" y="239563"/>
                  </a:lnTo>
                  <a:lnTo>
                    <a:pt x="811385" y="204365"/>
                  </a:lnTo>
                  <a:lnTo>
                    <a:pt x="813116" y="171095"/>
                  </a:lnTo>
                  <a:lnTo>
                    <a:pt x="826963" y="119389"/>
                  </a:lnTo>
                  <a:lnTo>
                    <a:pt x="853976" y="86988"/>
                  </a:lnTo>
                  <a:lnTo>
                    <a:pt x="890060" y="71027"/>
                  </a:lnTo>
                  <a:lnTo>
                    <a:pt x="911249" y="69032"/>
                  </a:lnTo>
                  <a:lnTo>
                    <a:pt x="1054809" y="69032"/>
                  </a:lnTo>
                  <a:lnTo>
                    <a:pt x="1047367" y="57605"/>
                  </a:lnTo>
                  <a:lnTo>
                    <a:pt x="1034577" y="43383"/>
                  </a:lnTo>
                  <a:lnTo>
                    <a:pt x="1009935" y="24403"/>
                  </a:lnTo>
                  <a:lnTo>
                    <a:pt x="981849" y="10845"/>
                  </a:lnTo>
                  <a:lnTo>
                    <a:pt x="950318" y="2711"/>
                  </a:lnTo>
                  <a:lnTo>
                    <a:pt x="915342" y="0"/>
                  </a:lnTo>
                  <a:close/>
                </a:path>
                <a:path w="1424940" h="414019">
                  <a:moveTo>
                    <a:pt x="998288" y="259754"/>
                  </a:moveTo>
                  <a:lnTo>
                    <a:pt x="984919" y="297817"/>
                  </a:lnTo>
                  <a:lnTo>
                    <a:pt x="952841" y="333101"/>
                  </a:lnTo>
                  <a:lnTo>
                    <a:pt x="909612" y="344611"/>
                  </a:lnTo>
                  <a:lnTo>
                    <a:pt x="1050420" y="344611"/>
                  </a:lnTo>
                  <a:lnTo>
                    <a:pt x="1052620" y="341644"/>
                  </a:lnTo>
                  <a:lnTo>
                    <a:pt x="1066100" y="315220"/>
                  </a:lnTo>
                  <a:lnTo>
                    <a:pt x="1076596" y="284584"/>
                  </a:lnTo>
                  <a:lnTo>
                    <a:pt x="998288" y="259754"/>
                  </a:lnTo>
                  <a:close/>
                </a:path>
                <a:path w="1424940" h="414019">
                  <a:moveTo>
                    <a:pt x="1054809" y="69032"/>
                  </a:moveTo>
                  <a:lnTo>
                    <a:pt x="911249" y="69032"/>
                  </a:lnTo>
                  <a:lnTo>
                    <a:pt x="926741" y="70157"/>
                  </a:lnTo>
                  <a:lnTo>
                    <a:pt x="941024" y="73533"/>
                  </a:lnTo>
                  <a:lnTo>
                    <a:pt x="976247" y="96862"/>
                  </a:lnTo>
                  <a:lnTo>
                    <a:pt x="995560" y="136152"/>
                  </a:lnTo>
                  <a:lnTo>
                    <a:pt x="1075505" y="117053"/>
                  </a:lnTo>
                  <a:lnTo>
                    <a:pt x="1067832" y="94441"/>
                  </a:lnTo>
                  <a:lnTo>
                    <a:pt x="1058452" y="74625"/>
                  </a:lnTo>
                  <a:lnTo>
                    <a:pt x="1054809" y="69032"/>
                  </a:lnTo>
                  <a:close/>
                </a:path>
              </a:pathLst>
            </a:custGeom>
            <a:solidFill>
              <a:srgbClr val="F4F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11788" y="598479"/>
              <a:ext cx="140940" cy="19632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7300252" y="435662"/>
              <a:ext cx="1424940" cy="414020"/>
            </a:xfrm>
            <a:custGeom>
              <a:avLst/>
              <a:gdLst/>
              <a:ahLst/>
              <a:cxnLst/>
              <a:rect l="l" t="t" r="r" b="b"/>
              <a:pathLst>
                <a:path w="1424940" h="414019">
                  <a:moveTo>
                    <a:pt x="0" y="10095"/>
                  </a:moveTo>
                  <a:lnTo>
                    <a:pt x="80764" y="10095"/>
                  </a:lnTo>
                  <a:lnTo>
                    <a:pt x="80764" y="339427"/>
                  </a:lnTo>
                  <a:lnTo>
                    <a:pt x="281582" y="339427"/>
                  </a:lnTo>
                  <a:lnTo>
                    <a:pt x="281582" y="406821"/>
                  </a:lnTo>
                  <a:lnTo>
                    <a:pt x="0" y="406821"/>
                  </a:lnTo>
                  <a:lnTo>
                    <a:pt x="0" y="10095"/>
                  </a:lnTo>
                  <a:close/>
                </a:path>
                <a:path w="1424940" h="414019">
                  <a:moveTo>
                    <a:pt x="1141759" y="6821"/>
                  </a:moveTo>
                  <a:lnTo>
                    <a:pt x="1218431" y="6821"/>
                  </a:lnTo>
                  <a:lnTo>
                    <a:pt x="1218431" y="150886"/>
                  </a:lnTo>
                  <a:lnTo>
                    <a:pt x="1236985" y="133219"/>
                  </a:lnTo>
                  <a:lnTo>
                    <a:pt x="1257176" y="120600"/>
                  </a:lnTo>
                  <a:lnTo>
                    <a:pt x="1279004" y="113028"/>
                  </a:lnTo>
                  <a:lnTo>
                    <a:pt x="1302469" y="110504"/>
                  </a:lnTo>
                  <a:lnTo>
                    <a:pt x="1327793" y="112900"/>
                  </a:lnTo>
                  <a:lnTo>
                    <a:pt x="1371586" y="132068"/>
                  </a:lnTo>
                  <a:lnTo>
                    <a:pt x="1405215" y="170097"/>
                  </a:lnTo>
                  <a:lnTo>
                    <a:pt x="1422541" y="225145"/>
                  </a:lnTo>
                  <a:lnTo>
                    <a:pt x="1424706" y="258936"/>
                  </a:lnTo>
                  <a:lnTo>
                    <a:pt x="1422498" y="293912"/>
                  </a:lnTo>
                  <a:lnTo>
                    <a:pt x="1404831" y="351074"/>
                  </a:lnTo>
                  <a:lnTo>
                    <a:pt x="1370758" y="390808"/>
                  </a:lnTo>
                  <a:lnTo>
                    <a:pt x="1327853" y="410863"/>
                  </a:lnTo>
                  <a:lnTo>
                    <a:pt x="1303560" y="413370"/>
                  </a:lnTo>
                  <a:lnTo>
                    <a:pt x="1291188" y="412594"/>
                  </a:lnTo>
                  <a:lnTo>
                    <a:pt x="1254584" y="400955"/>
                  </a:lnTo>
                  <a:lnTo>
                    <a:pt x="1222123" y="375656"/>
                  </a:lnTo>
                  <a:lnTo>
                    <a:pt x="1212973" y="364256"/>
                  </a:lnTo>
                  <a:lnTo>
                    <a:pt x="1212973" y="406821"/>
                  </a:lnTo>
                  <a:lnTo>
                    <a:pt x="1141759" y="406821"/>
                  </a:lnTo>
                  <a:lnTo>
                    <a:pt x="1141759" y="6821"/>
                  </a:lnTo>
                  <a:close/>
                </a:path>
                <a:path w="1424940" h="414019">
                  <a:moveTo>
                    <a:pt x="339402" y="6821"/>
                  </a:moveTo>
                  <a:lnTo>
                    <a:pt x="420166" y="6821"/>
                  </a:lnTo>
                  <a:lnTo>
                    <a:pt x="420166" y="164256"/>
                  </a:lnTo>
                  <a:lnTo>
                    <a:pt x="578420" y="164256"/>
                  </a:lnTo>
                  <a:lnTo>
                    <a:pt x="578420" y="6821"/>
                  </a:lnTo>
                  <a:lnTo>
                    <a:pt x="659184" y="6821"/>
                  </a:lnTo>
                  <a:lnTo>
                    <a:pt x="659184" y="406821"/>
                  </a:lnTo>
                  <a:lnTo>
                    <a:pt x="578420" y="406821"/>
                  </a:lnTo>
                  <a:lnTo>
                    <a:pt x="578420" y="231923"/>
                  </a:lnTo>
                  <a:lnTo>
                    <a:pt x="420166" y="231923"/>
                  </a:lnTo>
                  <a:lnTo>
                    <a:pt x="420166" y="406821"/>
                  </a:lnTo>
                  <a:lnTo>
                    <a:pt x="339402" y="406821"/>
                  </a:lnTo>
                  <a:lnTo>
                    <a:pt x="339402" y="6821"/>
                  </a:lnTo>
                  <a:close/>
                </a:path>
                <a:path w="1424940" h="414019">
                  <a:moveTo>
                    <a:pt x="915342" y="0"/>
                  </a:moveTo>
                  <a:lnTo>
                    <a:pt x="981850" y="10845"/>
                  </a:lnTo>
                  <a:lnTo>
                    <a:pt x="1034578" y="43383"/>
                  </a:lnTo>
                  <a:lnTo>
                    <a:pt x="1058453" y="74624"/>
                  </a:lnTo>
                  <a:lnTo>
                    <a:pt x="1075506" y="117053"/>
                  </a:lnTo>
                  <a:lnTo>
                    <a:pt x="995560" y="136152"/>
                  </a:lnTo>
                  <a:lnTo>
                    <a:pt x="991050" y="121418"/>
                  </a:lnTo>
                  <a:lnTo>
                    <a:pt x="984612" y="108322"/>
                  </a:lnTo>
                  <a:lnTo>
                    <a:pt x="954096" y="79160"/>
                  </a:lnTo>
                  <a:lnTo>
                    <a:pt x="911249" y="69031"/>
                  </a:lnTo>
                  <a:lnTo>
                    <a:pt x="890061" y="71026"/>
                  </a:lnTo>
                  <a:lnTo>
                    <a:pt x="853976" y="86988"/>
                  </a:lnTo>
                  <a:lnTo>
                    <a:pt x="826964" y="119389"/>
                  </a:lnTo>
                  <a:lnTo>
                    <a:pt x="813117" y="171094"/>
                  </a:lnTo>
                  <a:lnTo>
                    <a:pt x="811386" y="204365"/>
                  </a:lnTo>
                  <a:lnTo>
                    <a:pt x="813091" y="239563"/>
                  </a:lnTo>
                  <a:lnTo>
                    <a:pt x="826734" y="293588"/>
                  </a:lnTo>
                  <a:lnTo>
                    <a:pt x="853337" y="326500"/>
                  </a:lnTo>
                  <a:lnTo>
                    <a:pt x="888807" y="342599"/>
                  </a:lnTo>
                  <a:lnTo>
                    <a:pt x="909612" y="344611"/>
                  </a:lnTo>
                  <a:lnTo>
                    <a:pt x="925148" y="343332"/>
                  </a:lnTo>
                  <a:lnTo>
                    <a:pt x="965001" y="324147"/>
                  </a:lnTo>
                  <a:lnTo>
                    <a:pt x="992423" y="280252"/>
                  </a:lnTo>
                  <a:lnTo>
                    <a:pt x="998289" y="259754"/>
                  </a:lnTo>
                  <a:lnTo>
                    <a:pt x="1076597" y="284584"/>
                  </a:lnTo>
                  <a:lnTo>
                    <a:pt x="1052621" y="341644"/>
                  </a:lnTo>
                  <a:lnTo>
                    <a:pt x="1016706" y="381855"/>
                  </a:lnTo>
                  <a:lnTo>
                    <a:pt x="969196" y="405696"/>
                  </a:lnTo>
                  <a:lnTo>
                    <a:pt x="910431" y="413642"/>
                  </a:lnTo>
                  <a:lnTo>
                    <a:pt x="872368" y="410240"/>
                  </a:lnTo>
                  <a:lnTo>
                    <a:pt x="806884" y="383023"/>
                  </a:lnTo>
                  <a:lnTo>
                    <a:pt x="757020" y="329493"/>
                  </a:lnTo>
                  <a:lnTo>
                    <a:pt x="740990" y="294781"/>
                  </a:lnTo>
                  <a:lnTo>
                    <a:pt x="731372" y="255073"/>
                  </a:lnTo>
                  <a:lnTo>
                    <a:pt x="728166" y="210368"/>
                  </a:lnTo>
                  <a:lnTo>
                    <a:pt x="731389" y="163224"/>
                  </a:lnTo>
                  <a:lnTo>
                    <a:pt x="741058" y="121657"/>
                  </a:lnTo>
                  <a:lnTo>
                    <a:pt x="757173" y="85666"/>
                  </a:lnTo>
                  <a:lnTo>
                    <a:pt x="807549" y="31079"/>
                  </a:lnTo>
                  <a:lnTo>
                    <a:pt x="875352" y="3453"/>
                  </a:lnTo>
                  <a:lnTo>
                    <a:pt x="915342" y="0"/>
                  </a:lnTo>
                  <a:close/>
                </a:path>
              </a:pathLst>
            </a:custGeom>
            <a:ln w="12700">
              <a:solidFill>
                <a:srgbClr val="0546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11403754" y="6397614"/>
            <a:ext cx="309033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dirty="0"/>
              <a:pPr marL="38100">
                <a:spcBef>
                  <a:spcPts val="40"/>
                </a:spcBef>
              </a:pPr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271436"/>
            <a:ext cx="9095740" cy="5586730"/>
            <a:chOff x="0" y="1271436"/>
            <a:chExt cx="9095740" cy="55867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58984" y="2153839"/>
              <a:ext cx="6636524" cy="340876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4521200"/>
              <a:ext cx="3454400" cy="2336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2397" y="4724400"/>
              <a:ext cx="2894736" cy="193192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2400" y="1271436"/>
              <a:ext cx="2894736" cy="2233763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600315" y="362423"/>
            <a:ext cx="115951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ЦЕРН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630602" y="6397614"/>
            <a:ext cx="153670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sz="1200" dirty="0">
                <a:solidFill>
                  <a:srgbClr val="898989"/>
                </a:solidFill>
                <a:latin typeface="Calibri"/>
                <a:cs typeface="Calibri"/>
              </a:rPr>
              <a:pPr marL="38100">
                <a:spcBef>
                  <a:spcPts val="40"/>
                </a:spcBef>
              </a:pPr>
              <a:t>2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96502" y="957580"/>
            <a:ext cx="5262245" cy="631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4625">
              <a:lnSpc>
                <a:spcPct val="109600"/>
              </a:lnSpc>
              <a:spcBef>
                <a:spcPts val="100"/>
              </a:spcBef>
            </a:pPr>
            <a:r>
              <a:rPr sz="1900" i="1" dirty="0">
                <a:latin typeface="Arial"/>
                <a:cs typeface="Arial"/>
              </a:rPr>
              <a:t>Conseil Européen pour la Recherche Nucléaire </a:t>
            </a:r>
            <a:r>
              <a:rPr sz="1900" i="1" spc="-515" dirty="0">
                <a:latin typeface="Arial"/>
                <a:cs typeface="Arial"/>
              </a:rPr>
              <a:t> </a:t>
            </a:r>
            <a:r>
              <a:rPr sz="1900" i="1" dirty="0">
                <a:latin typeface="Arial"/>
                <a:cs typeface="Arial"/>
              </a:rPr>
              <a:t>Европски</a:t>
            </a:r>
            <a:r>
              <a:rPr sz="1900" i="1" spc="-10" dirty="0">
                <a:latin typeface="Arial"/>
                <a:cs typeface="Arial"/>
              </a:rPr>
              <a:t> </a:t>
            </a:r>
            <a:r>
              <a:rPr sz="1900" i="1" spc="-5" dirty="0">
                <a:latin typeface="Arial"/>
                <a:cs typeface="Arial"/>
              </a:rPr>
              <a:t>центар </a:t>
            </a:r>
            <a:r>
              <a:rPr sz="1900" i="1" spc="-10" dirty="0">
                <a:latin typeface="Arial"/>
                <a:cs typeface="Arial"/>
              </a:rPr>
              <a:t>за</a:t>
            </a:r>
            <a:r>
              <a:rPr sz="1900" i="1" spc="-5" dirty="0">
                <a:latin typeface="Arial"/>
                <a:cs typeface="Arial"/>
              </a:rPr>
              <a:t> нуклеарна истраживања</a:t>
            </a:r>
            <a:endParaRPr sz="1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79142" y="5537392"/>
            <a:ext cx="5480685" cy="7924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950" spc="-50" dirty="0">
                <a:latin typeface="Wingdings"/>
                <a:cs typeface="Wingdings"/>
              </a:rPr>
              <a:t></a:t>
            </a:r>
            <a:r>
              <a:rPr sz="1950" spc="25" dirty="0">
                <a:latin typeface="Times New Roman"/>
                <a:cs typeface="Times New Roman"/>
              </a:rPr>
              <a:t> </a:t>
            </a:r>
            <a:r>
              <a:rPr sz="1900" i="1" spc="-5" dirty="0">
                <a:latin typeface="Arial"/>
                <a:cs typeface="Arial"/>
              </a:rPr>
              <a:t>Летњи</a:t>
            </a:r>
            <a:r>
              <a:rPr sz="1900" i="1" spc="-10" dirty="0">
                <a:latin typeface="Arial"/>
                <a:cs typeface="Arial"/>
              </a:rPr>
              <a:t> </a:t>
            </a:r>
            <a:r>
              <a:rPr sz="1900" i="1" spc="-5" dirty="0">
                <a:latin typeface="Arial"/>
                <a:cs typeface="Arial"/>
              </a:rPr>
              <a:t>студенти </a:t>
            </a:r>
            <a:r>
              <a:rPr sz="1900" i="1" dirty="0">
                <a:latin typeface="Arial"/>
                <a:cs typeface="Arial"/>
              </a:rPr>
              <a:t>из</a:t>
            </a:r>
            <a:r>
              <a:rPr sz="1900" i="1" spc="-10" dirty="0">
                <a:latin typeface="Arial"/>
                <a:cs typeface="Arial"/>
              </a:rPr>
              <a:t> </a:t>
            </a:r>
            <a:r>
              <a:rPr sz="1900" i="1" dirty="0">
                <a:latin typeface="Arial"/>
                <a:cs typeface="Arial"/>
              </a:rPr>
              <a:t>преко</a:t>
            </a:r>
            <a:r>
              <a:rPr sz="1900" i="1" spc="-10" dirty="0">
                <a:latin typeface="Arial"/>
                <a:cs typeface="Arial"/>
              </a:rPr>
              <a:t> </a:t>
            </a:r>
            <a:r>
              <a:rPr sz="1900" i="1" dirty="0">
                <a:latin typeface="Arial"/>
                <a:cs typeface="Arial"/>
              </a:rPr>
              <a:t>100</a:t>
            </a:r>
            <a:r>
              <a:rPr sz="1900" i="1" spc="-5" dirty="0">
                <a:latin typeface="Arial"/>
                <a:cs typeface="Arial"/>
              </a:rPr>
              <a:t> </a:t>
            </a:r>
            <a:r>
              <a:rPr sz="1900" i="1" spc="-10" dirty="0">
                <a:latin typeface="Arial"/>
                <a:cs typeface="Arial"/>
              </a:rPr>
              <a:t>земаља</a:t>
            </a:r>
            <a:endParaRPr sz="1900">
              <a:latin typeface="Arial"/>
              <a:cs typeface="Arial"/>
            </a:endParaRPr>
          </a:p>
          <a:p>
            <a:pPr marL="1966595">
              <a:spcBef>
                <a:spcPts val="1410"/>
              </a:spcBef>
            </a:pPr>
            <a:r>
              <a:rPr sz="1900" i="1" spc="-5" dirty="0">
                <a:latin typeface="Arial"/>
                <a:cs typeface="Arial"/>
              </a:rPr>
              <a:t>ЦЕРН</a:t>
            </a:r>
            <a:r>
              <a:rPr sz="1900" i="1" spc="-10" dirty="0">
                <a:latin typeface="Arial"/>
                <a:cs typeface="Arial"/>
              </a:rPr>
              <a:t> </a:t>
            </a:r>
            <a:r>
              <a:rPr sz="1900" i="1" dirty="0">
                <a:latin typeface="Arial"/>
                <a:cs typeface="Arial"/>
              </a:rPr>
              <a:t>је</a:t>
            </a:r>
            <a:r>
              <a:rPr sz="1900" i="1" spc="-10" dirty="0">
                <a:latin typeface="Arial"/>
                <a:cs typeface="Arial"/>
              </a:rPr>
              <a:t> </a:t>
            </a:r>
            <a:r>
              <a:rPr sz="1900" i="1" spc="-5" dirty="0">
                <a:latin typeface="Arial"/>
                <a:cs typeface="Arial"/>
              </a:rPr>
              <a:t>основан</a:t>
            </a:r>
            <a:r>
              <a:rPr sz="1900" i="1" spc="-10" dirty="0">
                <a:latin typeface="Arial"/>
                <a:cs typeface="Arial"/>
              </a:rPr>
              <a:t> </a:t>
            </a:r>
            <a:r>
              <a:rPr sz="1900" i="1" dirty="0">
                <a:latin typeface="Arial"/>
                <a:cs typeface="Arial"/>
              </a:rPr>
              <a:t>1952.</a:t>
            </a:r>
            <a:r>
              <a:rPr sz="1900" i="1" spc="-20" dirty="0">
                <a:latin typeface="Arial"/>
                <a:cs typeface="Arial"/>
              </a:rPr>
              <a:t> </a:t>
            </a:r>
            <a:r>
              <a:rPr sz="1900" i="1" spc="-5" dirty="0">
                <a:latin typeface="Arial"/>
                <a:cs typeface="Arial"/>
              </a:rPr>
              <a:t>године.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93000" y="381000"/>
              <a:ext cx="1295400" cy="5334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531531" y="435662"/>
              <a:ext cx="1187450" cy="414020"/>
            </a:xfrm>
            <a:custGeom>
              <a:avLst/>
              <a:gdLst/>
              <a:ahLst/>
              <a:cxnLst/>
              <a:rect l="l" t="t" r="r" b="b"/>
              <a:pathLst>
                <a:path w="1187450" h="414019">
                  <a:moveTo>
                    <a:pt x="537194" y="6821"/>
                  </a:moveTo>
                  <a:lnTo>
                    <a:pt x="416321" y="6821"/>
                  </a:lnTo>
                  <a:lnTo>
                    <a:pt x="416321" y="406821"/>
                  </a:lnTo>
                  <a:lnTo>
                    <a:pt x="491355" y="406821"/>
                  </a:lnTo>
                  <a:lnTo>
                    <a:pt x="491355" y="91950"/>
                  </a:lnTo>
                  <a:lnTo>
                    <a:pt x="559839" y="91950"/>
                  </a:lnTo>
                  <a:lnTo>
                    <a:pt x="537194" y="6821"/>
                  </a:lnTo>
                  <a:close/>
                </a:path>
                <a:path w="1187450" h="414019">
                  <a:moveTo>
                    <a:pt x="559839" y="91950"/>
                  </a:moveTo>
                  <a:lnTo>
                    <a:pt x="491355" y="91950"/>
                  </a:lnTo>
                  <a:lnTo>
                    <a:pt x="570482" y="406821"/>
                  </a:lnTo>
                  <a:lnTo>
                    <a:pt x="648246" y="406821"/>
                  </a:lnTo>
                  <a:lnTo>
                    <a:pt x="680308" y="279673"/>
                  </a:lnTo>
                  <a:lnTo>
                    <a:pt x="609773" y="279673"/>
                  </a:lnTo>
                  <a:lnTo>
                    <a:pt x="559839" y="91950"/>
                  </a:lnTo>
                  <a:close/>
                </a:path>
                <a:path w="1187450" h="414019">
                  <a:moveTo>
                    <a:pt x="802679" y="91950"/>
                  </a:moveTo>
                  <a:lnTo>
                    <a:pt x="727645" y="91950"/>
                  </a:lnTo>
                  <a:lnTo>
                    <a:pt x="727645" y="406821"/>
                  </a:lnTo>
                  <a:lnTo>
                    <a:pt x="802679" y="406821"/>
                  </a:lnTo>
                  <a:lnTo>
                    <a:pt x="802679" y="91950"/>
                  </a:lnTo>
                  <a:close/>
                </a:path>
                <a:path w="1187450" h="414019">
                  <a:moveTo>
                    <a:pt x="802679" y="6821"/>
                  </a:moveTo>
                  <a:lnTo>
                    <a:pt x="681534" y="6821"/>
                  </a:lnTo>
                  <a:lnTo>
                    <a:pt x="609773" y="279673"/>
                  </a:lnTo>
                  <a:lnTo>
                    <a:pt x="680308" y="279673"/>
                  </a:lnTo>
                  <a:lnTo>
                    <a:pt x="727645" y="91950"/>
                  </a:lnTo>
                  <a:lnTo>
                    <a:pt x="802679" y="91950"/>
                  </a:lnTo>
                  <a:lnTo>
                    <a:pt x="802679" y="6821"/>
                  </a:lnTo>
                  <a:close/>
                </a:path>
                <a:path w="1187450" h="414019">
                  <a:moveTo>
                    <a:pt x="940668" y="269031"/>
                  </a:moveTo>
                  <a:lnTo>
                    <a:pt x="862087" y="276672"/>
                  </a:lnTo>
                  <a:lnTo>
                    <a:pt x="868089" y="308228"/>
                  </a:lnTo>
                  <a:lnTo>
                    <a:pt x="878185" y="335778"/>
                  </a:lnTo>
                  <a:lnTo>
                    <a:pt x="910654" y="378854"/>
                  </a:lnTo>
                  <a:lnTo>
                    <a:pt x="960108" y="405150"/>
                  </a:lnTo>
                  <a:lnTo>
                    <a:pt x="1027162" y="413915"/>
                  </a:lnTo>
                  <a:lnTo>
                    <a:pt x="1052145" y="413003"/>
                  </a:lnTo>
                  <a:lnTo>
                    <a:pt x="1095664" y="405705"/>
                  </a:lnTo>
                  <a:lnTo>
                    <a:pt x="1145170" y="380866"/>
                  </a:lnTo>
                  <a:lnTo>
                    <a:pt x="1173150" y="345702"/>
                  </a:lnTo>
                  <a:lnTo>
                    <a:pt x="1027981" y="345702"/>
                  </a:lnTo>
                  <a:lnTo>
                    <a:pt x="1010509" y="344543"/>
                  </a:lnTo>
                  <a:lnTo>
                    <a:pt x="969454" y="327149"/>
                  </a:lnTo>
                  <a:lnTo>
                    <a:pt x="945128" y="287500"/>
                  </a:lnTo>
                  <a:lnTo>
                    <a:pt x="940668" y="269031"/>
                  </a:lnTo>
                  <a:close/>
                </a:path>
                <a:path w="1187450" h="414019">
                  <a:moveTo>
                    <a:pt x="1022523" y="0"/>
                  </a:moveTo>
                  <a:lnTo>
                    <a:pt x="979788" y="3478"/>
                  </a:lnTo>
                  <a:lnTo>
                    <a:pt x="928457" y="21666"/>
                  </a:lnTo>
                  <a:lnTo>
                    <a:pt x="893874" y="54433"/>
                  </a:lnTo>
                  <a:lnTo>
                    <a:pt x="877630" y="96564"/>
                  </a:lnTo>
                  <a:lnTo>
                    <a:pt x="876547" y="111596"/>
                  </a:lnTo>
                  <a:lnTo>
                    <a:pt x="878849" y="134430"/>
                  </a:lnTo>
                  <a:lnTo>
                    <a:pt x="897267" y="174676"/>
                  </a:lnTo>
                  <a:lnTo>
                    <a:pt x="928901" y="203359"/>
                  </a:lnTo>
                  <a:lnTo>
                    <a:pt x="974467" y="223141"/>
                  </a:lnTo>
                  <a:lnTo>
                    <a:pt x="1027485" y="237448"/>
                  </a:lnTo>
                  <a:lnTo>
                    <a:pt x="1045920" y="242292"/>
                  </a:lnTo>
                  <a:lnTo>
                    <a:pt x="1086813" y="257128"/>
                  </a:lnTo>
                  <a:lnTo>
                    <a:pt x="1106562" y="290587"/>
                  </a:lnTo>
                  <a:lnTo>
                    <a:pt x="1105325" y="301288"/>
                  </a:lnTo>
                  <a:lnTo>
                    <a:pt x="1075686" y="336417"/>
                  </a:lnTo>
                  <a:lnTo>
                    <a:pt x="1027981" y="345702"/>
                  </a:lnTo>
                  <a:lnTo>
                    <a:pt x="1173150" y="345702"/>
                  </a:lnTo>
                  <a:lnTo>
                    <a:pt x="1176582" y="339427"/>
                  </a:lnTo>
                  <a:lnTo>
                    <a:pt x="1182550" y="323602"/>
                  </a:lnTo>
                  <a:lnTo>
                    <a:pt x="1186131" y="307231"/>
                  </a:lnTo>
                  <a:lnTo>
                    <a:pt x="1187325" y="290314"/>
                  </a:lnTo>
                  <a:lnTo>
                    <a:pt x="1186328" y="272109"/>
                  </a:lnTo>
                  <a:lnTo>
                    <a:pt x="1171364" y="226603"/>
                  </a:lnTo>
                  <a:lnTo>
                    <a:pt x="1140514" y="194065"/>
                  </a:lnTo>
                  <a:lnTo>
                    <a:pt x="1091247" y="171316"/>
                  </a:lnTo>
                  <a:lnTo>
                    <a:pt x="1013246" y="150272"/>
                  </a:lnTo>
                  <a:lnTo>
                    <a:pt x="991964" y="143519"/>
                  </a:lnTo>
                  <a:lnTo>
                    <a:pt x="956766" y="119304"/>
                  </a:lnTo>
                  <a:lnTo>
                    <a:pt x="953764" y="106138"/>
                  </a:lnTo>
                  <a:lnTo>
                    <a:pt x="954566" y="98754"/>
                  </a:lnTo>
                  <a:lnTo>
                    <a:pt x="990327" y="70464"/>
                  </a:lnTo>
                  <a:lnTo>
                    <a:pt x="1021704" y="66848"/>
                  </a:lnTo>
                  <a:lnTo>
                    <a:pt x="1162125" y="66848"/>
                  </a:lnTo>
                  <a:lnTo>
                    <a:pt x="1152665" y="50903"/>
                  </a:lnTo>
                  <a:lnTo>
                    <a:pt x="1135893" y="33014"/>
                  </a:lnTo>
                  <a:lnTo>
                    <a:pt x="1114534" y="18571"/>
                  </a:lnTo>
                  <a:lnTo>
                    <a:pt x="1088519" y="8254"/>
                  </a:lnTo>
                  <a:lnTo>
                    <a:pt x="1057849" y="2063"/>
                  </a:lnTo>
                  <a:lnTo>
                    <a:pt x="1022523" y="0"/>
                  </a:lnTo>
                  <a:close/>
                </a:path>
                <a:path w="1187450" h="414019">
                  <a:moveTo>
                    <a:pt x="1162125" y="66848"/>
                  </a:moveTo>
                  <a:lnTo>
                    <a:pt x="1021704" y="66848"/>
                  </a:lnTo>
                  <a:lnTo>
                    <a:pt x="1037692" y="67693"/>
                  </a:lnTo>
                  <a:lnTo>
                    <a:pt x="1051547" y="70225"/>
                  </a:lnTo>
                  <a:lnTo>
                    <a:pt x="1086950" y="98192"/>
                  </a:lnTo>
                  <a:lnTo>
                    <a:pt x="1095101" y="124693"/>
                  </a:lnTo>
                  <a:lnTo>
                    <a:pt x="1175866" y="121146"/>
                  </a:lnTo>
                  <a:lnTo>
                    <a:pt x="1172651" y="94969"/>
                  </a:lnTo>
                  <a:lnTo>
                    <a:pt x="1164917" y="71555"/>
                  </a:lnTo>
                  <a:lnTo>
                    <a:pt x="1162125" y="66848"/>
                  </a:lnTo>
                  <a:close/>
                </a:path>
                <a:path w="1187450" h="414019">
                  <a:moveTo>
                    <a:pt x="187176" y="0"/>
                  </a:moveTo>
                  <a:lnTo>
                    <a:pt x="147186" y="3453"/>
                  </a:lnTo>
                  <a:lnTo>
                    <a:pt x="79382" y="31079"/>
                  </a:lnTo>
                  <a:lnTo>
                    <a:pt x="29007" y="85667"/>
                  </a:lnTo>
                  <a:lnTo>
                    <a:pt x="12892" y="121658"/>
                  </a:lnTo>
                  <a:lnTo>
                    <a:pt x="3223" y="163225"/>
                  </a:lnTo>
                  <a:lnTo>
                    <a:pt x="0" y="210369"/>
                  </a:lnTo>
                  <a:lnTo>
                    <a:pt x="3206" y="255074"/>
                  </a:lnTo>
                  <a:lnTo>
                    <a:pt x="12824" y="294782"/>
                  </a:lnTo>
                  <a:lnTo>
                    <a:pt x="28854" y="329494"/>
                  </a:lnTo>
                  <a:lnTo>
                    <a:pt x="78718" y="383023"/>
                  </a:lnTo>
                  <a:lnTo>
                    <a:pt x="144202" y="410240"/>
                  </a:lnTo>
                  <a:lnTo>
                    <a:pt x="182265" y="413642"/>
                  </a:lnTo>
                  <a:lnTo>
                    <a:pt x="213054" y="411656"/>
                  </a:lnTo>
                  <a:lnTo>
                    <a:pt x="266192" y="395762"/>
                  </a:lnTo>
                  <a:lnTo>
                    <a:pt x="307989" y="363856"/>
                  </a:lnTo>
                  <a:lnTo>
                    <a:pt x="322254" y="344611"/>
                  </a:lnTo>
                  <a:lnTo>
                    <a:pt x="181446" y="344611"/>
                  </a:lnTo>
                  <a:lnTo>
                    <a:pt x="160641" y="342599"/>
                  </a:lnTo>
                  <a:lnTo>
                    <a:pt x="125170" y="326500"/>
                  </a:lnTo>
                  <a:lnTo>
                    <a:pt x="98567" y="293588"/>
                  </a:lnTo>
                  <a:lnTo>
                    <a:pt x="84924" y="239563"/>
                  </a:lnTo>
                  <a:lnTo>
                    <a:pt x="83219" y="204365"/>
                  </a:lnTo>
                  <a:lnTo>
                    <a:pt x="84950" y="171095"/>
                  </a:lnTo>
                  <a:lnTo>
                    <a:pt x="98797" y="119389"/>
                  </a:lnTo>
                  <a:lnTo>
                    <a:pt x="125810" y="86988"/>
                  </a:lnTo>
                  <a:lnTo>
                    <a:pt x="161894" y="71027"/>
                  </a:lnTo>
                  <a:lnTo>
                    <a:pt x="183083" y="69032"/>
                  </a:lnTo>
                  <a:lnTo>
                    <a:pt x="326644" y="69032"/>
                  </a:lnTo>
                  <a:lnTo>
                    <a:pt x="319202" y="57605"/>
                  </a:lnTo>
                  <a:lnTo>
                    <a:pt x="306412" y="43383"/>
                  </a:lnTo>
                  <a:lnTo>
                    <a:pt x="281770" y="24403"/>
                  </a:lnTo>
                  <a:lnTo>
                    <a:pt x="253683" y="10845"/>
                  </a:lnTo>
                  <a:lnTo>
                    <a:pt x="222152" y="2711"/>
                  </a:lnTo>
                  <a:lnTo>
                    <a:pt x="187176" y="0"/>
                  </a:lnTo>
                  <a:close/>
                </a:path>
                <a:path w="1187450" h="414019">
                  <a:moveTo>
                    <a:pt x="270122" y="259754"/>
                  </a:moveTo>
                  <a:lnTo>
                    <a:pt x="256753" y="297817"/>
                  </a:lnTo>
                  <a:lnTo>
                    <a:pt x="224676" y="333101"/>
                  </a:lnTo>
                  <a:lnTo>
                    <a:pt x="181446" y="344611"/>
                  </a:lnTo>
                  <a:lnTo>
                    <a:pt x="322254" y="344611"/>
                  </a:lnTo>
                  <a:lnTo>
                    <a:pt x="324454" y="341644"/>
                  </a:lnTo>
                  <a:lnTo>
                    <a:pt x="337934" y="315220"/>
                  </a:lnTo>
                  <a:lnTo>
                    <a:pt x="348430" y="284584"/>
                  </a:lnTo>
                  <a:lnTo>
                    <a:pt x="270122" y="259754"/>
                  </a:lnTo>
                  <a:close/>
                </a:path>
                <a:path w="1187450" h="414019">
                  <a:moveTo>
                    <a:pt x="326644" y="69032"/>
                  </a:moveTo>
                  <a:lnTo>
                    <a:pt x="183083" y="69032"/>
                  </a:lnTo>
                  <a:lnTo>
                    <a:pt x="198576" y="70157"/>
                  </a:lnTo>
                  <a:lnTo>
                    <a:pt x="212858" y="73533"/>
                  </a:lnTo>
                  <a:lnTo>
                    <a:pt x="248081" y="96862"/>
                  </a:lnTo>
                  <a:lnTo>
                    <a:pt x="267394" y="136152"/>
                  </a:lnTo>
                  <a:lnTo>
                    <a:pt x="347339" y="117053"/>
                  </a:lnTo>
                  <a:lnTo>
                    <a:pt x="339666" y="94441"/>
                  </a:lnTo>
                  <a:lnTo>
                    <a:pt x="330286" y="74625"/>
                  </a:lnTo>
                  <a:lnTo>
                    <a:pt x="326644" y="69032"/>
                  </a:lnTo>
                  <a:close/>
                </a:path>
              </a:pathLst>
            </a:custGeom>
            <a:solidFill>
              <a:srgbClr val="F4F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531531" y="435662"/>
              <a:ext cx="1187450" cy="414020"/>
            </a:xfrm>
            <a:custGeom>
              <a:avLst/>
              <a:gdLst/>
              <a:ahLst/>
              <a:cxnLst/>
              <a:rect l="l" t="t" r="r" b="b"/>
              <a:pathLst>
                <a:path w="1187450" h="414019">
                  <a:moveTo>
                    <a:pt x="416321" y="6821"/>
                  </a:moveTo>
                  <a:lnTo>
                    <a:pt x="537195" y="6821"/>
                  </a:lnTo>
                  <a:lnTo>
                    <a:pt x="609773" y="279672"/>
                  </a:lnTo>
                  <a:lnTo>
                    <a:pt x="681533" y="6821"/>
                  </a:lnTo>
                  <a:lnTo>
                    <a:pt x="802679" y="6821"/>
                  </a:lnTo>
                  <a:lnTo>
                    <a:pt x="802679" y="406821"/>
                  </a:lnTo>
                  <a:lnTo>
                    <a:pt x="727645" y="406821"/>
                  </a:lnTo>
                  <a:lnTo>
                    <a:pt x="727645" y="91950"/>
                  </a:lnTo>
                  <a:lnTo>
                    <a:pt x="648245" y="406821"/>
                  </a:lnTo>
                  <a:lnTo>
                    <a:pt x="570483" y="406821"/>
                  </a:lnTo>
                  <a:lnTo>
                    <a:pt x="491356" y="91950"/>
                  </a:lnTo>
                  <a:lnTo>
                    <a:pt x="491356" y="406821"/>
                  </a:lnTo>
                  <a:lnTo>
                    <a:pt x="416321" y="406821"/>
                  </a:lnTo>
                  <a:lnTo>
                    <a:pt x="416321" y="6821"/>
                  </a:lnTo>
                  <a:close/>
                </a:path>
                <a:path w="1187450" h="414019">
                  <a:moveTo>
                    <a:pt x="1022523" y="0"/>
                  </a:moveTo>
                  <a:lnTo>
                    <a:pt x="1088519" y="8253"/>
                  </a:lnTo>
                  <a:lnTo>
                    <a:pt x="1135893" y="33015"/>
                  </a:lnTo>
                  <a:lnTo>
                    <a:pt x="1164918" y="71555"/>
                  </a:lnTo>
                  <a:lnTo>
                    <a:pt x="1175866" y="121146"/>
                  </a:lnTo>
                  <a:lnTo>
                    <a:pt x="1095102" y="124693"/>
                  </a:lnTo>
                  <a:lnTo>
                    <a:pt x="1091768" y="110359"/>
                  </a:lnTo>
                  <a:lnTo>
                    <a:pt x="1086950" y="98192"/>
                  </a:lnTo>
                  <a:lnTo>
                    <a:pt x="1051548" y="70225"/>
                  </a:lnTo>
                  <a:lnTo>
                    <a:pt x="1021705" y="66848"/>
                  </a:lnTo>
                  <a:lnTo>
                    <a:pt x="1005061" y="67752"/>
                  </a:lnTo>
                  <a:lnTo>
                    <a:pt x="966589" y="81309"/>
                  </a:lnTo>
                  <a:lnTo>
                    <a:pt x="953764" y="106139"/>
                  </a:lnTo>
                  <a:lnTo>
                    <a:pt x="954515" y="112977"/>
                  </a:lnTo>
                  <a:lnTo>
                    <a:pt x="991964" y="143519"/>
                  </a:lnTo>
                  <a:lnTo>
                    <a:pt x="1039986" y="157162"/>
                  </a:lnTo>
                  <a:lnTo>
                    <a:pt x="1067535" y="164179"/>
                  </a:lnTo>
                  <a:lnTo>
                    <a:pt x="1091248" y="171316"/>
                  </a:lnTo>
                  <a:lnTo>
                    <a:pt x="1127162" y="185948"/>
                  </a:lnTo>
                  <a:lnTo>
                    <a:pt x="1162615" y="214393"/>
                  </a:lnTo>
                  <a:lnTo>
                    <a:pt x="1183335" y="255423"/>
                  </a:lnTo>
                  <a:lnTo>
                    <a:pt x="1187325" y="290314"/>
                  </a:lnTo>
                  <a:lnTo>
                    <a:pt x="1186132" y="307230"/>
                  </a:lnTo>
                  <a:lnTo>
                    <a:pt x="1168226" y="354706"/>
                  </a:lnTo>
                  <a:lnTo>
                    <a:pt x="1130675" y="391055"/>
                  </a:lnTo>
                  <a:lnTo>
                    <a:pt x="1074979" y="410266"/>
                  </a:lnTo>
                  <a:lnTo>
                    <a:pt x="1027162" y="413915"/>
                  </a:lnTo>
                  <a:lnTo>
                    <a:pt x="991435" y="411724"/>
                  </a:lnTo>
                  <a:lnTo>
                    <a:pt x="933181" y="394193"/>
                  </a:lnTo>
                  <a:lnTo>
                    <a:pt x="892373" y="359319"/>
                  </a:lnTo>
                  <a:lnTo>
                    <a:pt x="868089" y="308228"/>
                  </a:lnTo>
                  <a:lnTo>
                    <a:pt x="862086" y="276671"/>
                  </a:lnTo>
                  <a:lnTo>
                    <a:pt x="940668" y="269031"/>
                  </a:lnTo>
                  <a:lnTo>
                    <a:pt x="945127" y="287500"/>
                  </a:lnTo>
                  <a:lnTo>
                    <a:pt x="951411" y="303342"/>
                  </a:lnTo>
                  <a:lnTo>
                    <a:pt x="981246" y="335266"/>
                  </a:lnTo>
                  <a:lnTo>
                    <a:pt x="1027980" y="345702"/>
                  </a:lnTo>
                  <a:lnTo>
                    <a:pt x="1046287" y="344671"/>
                  </a:lnTo>
                  <a:lnTo>
                    <a:pt x="1086780" y="329195"/>
                  </a:lnTo>
                  <a:lnTo>
                    <a:pt x="1106561" y="290586"/>
                  </a:lnTo>
                  <a:lnTo>
                    <a:pt x="1106041" y="283757"/>
                  </a:lnTo>
                  <a:lnTo>
                    <a:pt x="1078773" y="252958"/>
                  </a:lnTo>
                  <a:lnTo>
                    <a:pt x="1027486" y="237449"/>
                  </a:lnTo>
                  <a:lnTo>
                    <a:pt x="1004515" y="231650"/>
                  </a:lnTo>
                  <a:lnTo>
                    <a:pt x="974467" y="223141"/>
                  </a:lnTo>
                  <a:lnTo>
                    <a:pt x="928901" y="203359"/>
                  </a:lnTo>
                  <a:lnTo>
                    <a:pt x="897267" y="174676"/>
                  </a:lnTo>
                  <a:lnTo>
                    <a:pt x="878850" y="134430"/>
                  </a:lnTo>
                  <a:lnTo>
                    <a:pt x="876548" y="111596"/>
                  </a:lnTo>
                  <a:lnTo>
                    <a:pt x="877630" y="96563"/>
                  </a:lnTo>
                  <a:lnTo>
                    <a:pt x="893874" y="54433"/>
                  </a:lnTo>
                  <a:lnTo>
                    <a:pt x="928458" y="21666"/>
                  </a:lnTo>
                  <a:lnTo>
                    <a:pt x="979788" y="3478"/>
                  </a:lnTo>
                  <a:lnTo>
                    <a:pt x="1000311" y="869"/>
                  </a:lnTo>
                  <a:lnTo>
                    <a:pt x="1022523" y="0"/>
                  </a:lnTo>
                  <a:close/>
                </a:path>
                <a:path w="1187450" h="414019">
                  <a:moveTo>
                    <a:pt x="187176" y="0"/>
                  </a:moveTo>
                  <a:lnTo>
                    <a:pt x="253683" y="10845"/>
                  </a:lnTo>
                  <a:lnTo>
                    <a:pt x="306412" y="43383"/>
                  </a:lnTo>
                  <a:lnTo>
                    <a:pt x="330286" y="74624"/>
                  </a:lnTo>
                  <a:lnTo>
                    <a:pt x="347340" y="117053"/>
                  </a:lnTo>
                  <a:lnTo>
                    <a:pt x="267394" y="136152"/>
                  </a:lnTo>
                  <a:lnTo>
                    <a:pt x="262883" y="121418"/>
                  </a:lnTo>
                  <a:lnTo>
                    <a:pt x="256446" y="108322"/>
                  </a:lnTo>
                  <a:lnTo>
                    <a:pt x="225929" y="79160"/>
                  </a:lnTo>
                  <a:lnTo>
                    <a:pt x="183083" y="69031"/>
                  </a:lnTo>
                  <a:lnTo>
                    <a:pt x="161894" y="71026"/>
                  </a:lnTo>
                  <a:lnTo>
                    <a:pt x="125810" y="86988"/>
                  </a:lnTo>
                  <a:lnTo>
                    <a:pt x="98797" y="119389"/>
                  </a:lnTo>
                  <a:lnTo>
                    <a:pt x="84950" y="171094"/>
                  </a:lnTo>
                  <a:lnTo>
                    <a:pt x="83219" y="204365"/>
                  </a:lnTo>
                  <a:lnTo>
                    <a:pt x="84925" y="239563"/>
                  </a:lnTo>
                  <a:lnTo>
                    <a:pt x="98567" y="293588"/>
                  </a:lnTo>
                  <a:lnTo>
                    <a:pt x="125170" y="326500"/>
                  </a:lnTo>
                  <a:lnTo>
                    <a:pt x="160641" y="342599"/>
                  </a:lnTo>
                  <a:lnTo>
                    <a:pt x="181446" y="344611"/>
                  </a:lnTo>
                  <a:lnTo>
                    <a:pt x="196981" y="343332"/>
                  </a:lnTo>
                  <a:lnTo>
                    <a:pt x="236835" y="324147"/>
                  </a:lnTo>
                  <a:lnTo>
                    <a:pt x="264256" y="280252"/>
                  </a:lnTo>
                  <a:lnTo>
                    <a:pt x="270123" y="259754"/>
                  </a:lnTo>
                  <a:lnTo>
                    <a:pt x="348431" y="284584"/>
                  </a:lnTo>
                  <a:lnTo>
                    <a:pt x="324454" y="341644"/>
                  </a:lnTo>
                  <a:lnTo>
                    <a:pt x="288540" y="381855"/>
                  </a:lnTo>
                  <a:lnTo>
                    <a:pt x="241030" y="405696"/>
                  </a:lnTo>
                  <a:lnTo>
                    <a:pt x="182264" y="413642"/>
                  </a:lnTo>
                  <a:lnTo>
                    <a:pt x="144202" y="410240"/>
                  </a:lnTo>
                  <a:lnTo>
                    <a:pt x="78717" y="383023"/>
                  </a:lnTo>
                  <a:lnTo>
                    <a:pt x="28854" y="329493"/>
                  </a:lnTo>
                  <a:lnTo>
                    <a:pt x="12824" y="294781"/>
                  </a:lnTo>
                  <a:lnTo>
                    <a:pt x="3206" y="255073"/>
                  </a:lnTo>
                  <a:lnTo>
                    <a:pt x="0" y="210368"/>
                  </a:lnTo>
                  <a:lnTo>
                    <a:pt x="3223" y="163224"/>
                  </a:lnTo>
                  <a:lnTo>
                    <a:pt x="12892" y="121657"/>
                  </a:lnTo>
                  <a:lnTo>
                    <a:pt x="29007" y="85666"/>
                  </a:lnTo>
                  <a:lnTo>
                    <a:pt x="79382" y="31079"/>
                  </a:lnTo>
                  <a:lnTo>
                    <a:pt x="147186" y="3453"/>
                  </a:lnTo>
                  <a:lnTo>
                    <a:pt x="187176" y="0"/>
                  </a:lnTo>
                  <a:close/>
                </a:path>
              </a:pathLst>
            </a:custGeom>
            <a:ln w="12700">
              <a:solidFill>
                <a:srgbClr val="0546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11403754" y="6397614"/>
            <a:ext cx="309033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dirty="0"/>
              <a:pPr marL="38100">
                <a:spcBef>
                  <a:spcPts val="40"/>
                </a:spcBef>
              </a:pPr>
              <a:t>20</a:t>
            </a:fld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A957F92-A6F9-90C5-32D4-F7C04C417100}"/>
              </a:ext>
            </a:extLst>
          </p:cNvPr>
          <p:cNvSpPr txBox="1"/>
          <p:nvPr/>
        </p:nvSpPr>
        <p:spPr>
          <a:xfrm>
            <a:off x="3721382" y="3244334"/>
            <a:ext cx="1701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Овде иде филм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576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omputer screen shot of a blue object&#10;&#10;Description automatically generated">
            <a:extLst>
              <a:ext uri="{FF2B5EF4-FFF2-40B4-BE49-F238E27FC236}">
                <a16:creationId xmlns:a16="http://schemas.microsoft.com/office/drawing/2014/main" id="{D6FAB2CE-80EB-33B0-84B1-694F9AE9D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3520251"/>
            <a:ext cx="4953000" cy="3178175"/>
          </a:xfrm>
          <a:prstGeom prst="roundRect">
            <a:avLst>
              <a:gd name="adj" fmla="val 774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895C575D-3764-B1CD-6417-E824055EC9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91000" y="362423"/>
            <a:ext cx="4495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sr-Cyrl-RS" spc="-10" dirty="0"/>
              <a:t>Како раде детектори?</a:t>
            </a:r>
            <a:endParaRPr spc="-5" dirty="0"/>
          </a:p>
        </p:txBody>
      </p:sp>
      <p:sp>
        <p:nvSpPr>
          <p:cNvPr id="3" name="object 7">
            <a:extLst>
              <a:ext uri="{FF2B5EF4-FFF2-40B4-BE49-F238E27FC236}">
                <a16:creationId xmlns:a16="http://schemas.microsoft.com/office/drawing/2014/main" id="{1EC32E37-5B19-3C5C-B343-70EBB518A903}"/>
              </a:ext>
            </a:extLst>
          </p:cNvPr>
          <p:cNvSpPr txBox="1"/>
          <p:nvPr/>
        </p:nvSpPr>
        <p:spPr>
          <a:xfrm>
            <a:off x="1366520" y="1385934"/>
            <a:ext cx="6410960" cy="1951815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298450" marR="5080" indent="-285750" algn="ctr">
              <a:lnSpc>
                <a:spcPts val="2100"/>
              </a:lnSpc>
              <a:spcBef>
                <a:spcPts val="219"/>
              </a:spcBef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lang="sr-Cyrl-RS" b="1" spc="-10" dirty="0">
                <a:latin typeface="Calibri"/>
                <a:cs typeface="Calibri"/>
              </a:rPr>
              <a:t>Велике, цилиндричне, тродимензионалне камере</a:t>
            </a:r>
          </a:p>
          <a:p>
            <a:pPr marL="12700" marR="5080" algn="ctr">
              <a:lnSpc>
                <a:spcPts val="2100"/>
              </a:lnSpc>
              <a:spcBef>
                <a:spcPts val="219"/>
              </a:spcBef>
              <a:tabLst>
                <a:tab pos="297815" algn="l"/>
                <a:tab pos="298450" algn="l"/>
              </a:tabLst>
            </a:pPr>
            <a:endParaRPr dirty="0">
              <a:latin typeface="Calibri"/>
              <a:cs typeface="Calibri"/>
            </a:endParaRPr>
          </a:p>
          <a:p>
            <a:pPr marL="298450" marR="177165" indent="-285750" algn="ctr">
              <a:lnSpc>
                <a:spcPts val="2200"/>
              </a:lnSpc>
              <a:spcBef>
                <a:spcPts val="20"/>
              </a:spcBef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lang="sr-Cyrl-RS" b="1" spc="-5" dirty="0">
                <a:latin typeface="Calibri"/>
                <a:cs typeface="Calibri"/>
              </a:rPr>
              <a:t>Снимају „омнидирекционе фотографије“ судара честица до 40 милиона пута у секунди!</a:t>
            </a:r>
          </a:p>
          <a:p>
            <a:pPr marL="12700" marR="177165" algn="ctr">
              <a:lnSpc>
                <a:spcPts val="2200"/>
              </a:lnSpc>
              <a:spcBef>
                <a:spcPts val="20"/>
              </a:spcBef>
              <a:tabLst>
                <a:tab pos="297815" algn="l"/>
                <a:tab pos="298450" algn="l"/>
              </a:tabLst>
            </a:pPr>
            <a:endParaRPr dirty="0">
              <a:latin typeface="Calibri"/>
              <a:cs typeface="Calibri"/>
            </a:endParaRPr>
          </a:p>
          <a:p>
            <a:pPr marL="298450" indent="-285750" algn="ctr">
              <a:lnSpc>
                <a:spcPts val="2020"/>
              </a:lnSpc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lang="sr-Cyrl-RS" b="1" spc="-5" dirty="0">
                <a:latin typeface="Calibri"/>
                <a:cs typeface="Calibri"/>
              </a:rPr>
              <a:t>Бележе </a:t>
            </a:r>
            <a:r>
              <a:rPr lang="sr-Cyrl-RS" b="1" spc="-5" dirty="0">
                <a:solidFill>
                  <a:srgbClr val="FF0000"/>
                </a:solidFill>
                <a:latin typeface="Calibri"/>
                <a:cs typeface="Calibri"/>
              </a:rPr>
              <a:t>импулсе</a:t>
            </a:r>
            <a:r>
              <a:rPr lang="sr-Cyrl-RS" b="1" spc="-5" dirty="0">
                <a:latin typeface="Calibri"/>
                <a:cs typeface="Calibri"/>
              </a:rPr>
              <a:t>, </a:t>
            </a:r>
            <a:r>
              <a:rPr lang="sr-Cyrl-RS" b="1" spc="-5" dirty="0">
                <a:solidFill>
                  <a:srgbClr val="FF0000"/>
                </a:solidFill>
                <a:latin typeface="Calibri"/>
                <a:cs typeface="Calibri"/>
              </a:rPr>
              <a:t>енергије</a:t>
            </a:r>
            <a:r>
              <a:rPr lang="sr-Cyrl-RS" b="1" spc="-5" dirty="0">
                <a:latin typeface="Calibri"/>
                <a:cs typeface="Calibri"/>
              </a:rPr>
              <a:t> и </a:t>
            </a:r>
            <a:r>
              <a:rPr lang="sr-Cyrl-RS" b="1" spc="-5" dirty="0">
                <a:solidFill>
                  <a:srgbClr val="FF0000"/>
                </a:solidFill>
                <a:latin typeface="Calibri"/>
                <a:cs typeface="Calibri"/>
              </a:rPr>
              <a:t>трајекторије</a:t>
            </a:r>
            <a:r>
              <a:rPr lang="sr-Cyrl-RS" b="1" spc="-5" dirty="0">
                <a:latin typeface="Calibri"/>
                <a:cs typeface="Calibri"/>
              </a:rPr>
              <a:t> честица насталих као производ судара протона</a:t>
            </a:r>
            <a:endParaRPr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9833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0C98F49-0CFB-66B7-37AB-286B3192F763}"/>
              </a:ext>
            </a:extLst>
          </p:cNvPr>
          <p:cNvSpPr txBox="1"/>
          <p:nvPr/>
        </p:nvSpPr>
        <p:spPr>
          <a:xfrm>
            <a:off x="153539" y="1266207"/>
            <a:ext cx="3583033" cy="4422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350" dirty="0"/>
              <a:t>Пример: </a:t>
            </a:r>
            <a:r>
              <a:rPr lang="sr-Cyrl-RS" sz="1350" b="1" dirty="0"/>
              <a:t>Компактни Мионски Соленоид (ЦМС)</a:t>
            </a:r>
            <a:r>
              <a:rPr lang="sr-Cyrl-RS" sz="1350" dirty="0"/>
              <a:t>:</a:t>
            </a:r>
          </a:p>
          <a:p>
            <a:pPr>
              <a:lnSpc>
                <a:spcPct val="150000"/>
              </a:lnSpc>
            </a:pPr>
            <a:endParaRPr lang="en-US" sz="1350" dirty="0"/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</a:pPr>
            <a:r>
              <a:rPr lang="sr-Cyrl-RS" sz="1350" b="1" dirty="0"/>
              <a:t>Трекер систем</a:t>
            </a:r>
            <a:r>
              <a:rPr lang="en-US" sz="1350" b="1" dirty="0"/>
              <a:t>:</a:t>
            </a:r>
            <a:r>
              <a:rPr lang="en-US" sz="1350" dirty="0"/>
              <a:t> </a:t>
            </a:r>
            <a:r>
              <a:rPr lang="sr-Cyrl-RS" sz="1350" dirty="0"/>
              <a:t>Снима трајекторије наелектрисаних честица.</a:t>
            </a:r>
            <a:endParaRPr lang="en-US" sz="1350" dirty="0"/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</a:pPr>
            <a:r>
              <a:rPr lang="sr-Cyrl-RS" sz="1350" b="1" dirty="0"/>
              <a:t>Електромагнетски калориметар</a:t>
            </a:r>
            <a:r>
              <a:rPr lang="en-US" sz="1350" b="1" dirty="0"/>
              <a:t>:</a:t>
            </a:r>
            <a:r>
              <a:rPr lang="sr-Cyrl-RS" sz="1350" b="1" dirty="0"/>
              <a:t> </a:t>
            </a:r>
            <a:r>
              <a:rPr lang="sr-Cyrl-RS" sz="1350" dirty="0"/>
              <a:t>Мери енергије електрона, позитрона и фотона.</a:t>
            </a:r>
            <a:endParaRPr lang="en-US" sz="1350" dirty="0"/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</a:pPr>
            <a:r>
              <a:rPr lang="sr-Cyrl-RS" sz="1350" b="1" dirty="0"/>
              <a:t>Хадронски калориметар</a:t>
            </a:r>
            <a:r>
              <a:rPr lang="en-US" sz="1350" b="1" dirty="0"/>
              <a:t>:</a:t>
            </a:r>
            <a:r>
              <a:rPr lang="sr-Cyrl-RS" sz="1350" b="1" dirty="0"/>
              <a:t> </a:t>
            </a:r>
            <a:r>
              <a:rPr lang="sr-Cyrl-RS" sz="1350" dirty="0"/>
              <a:t>Мери енергије хадрона.</a:t>
            </a: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</a:pPr>
            <a:r>
              <a:rPr lang="sr-Cyrl-RS" sz="1350" b="1" dirty="0"/>
              <a:t>Соленоидни магнет</a:t>
            </a:r>
            <a:r>
              <a:rPr lang="en-US" sz="1350" b="1" dirty="0"/>
              <a:t>:</a:t>
            </a:r>
            <a:r>
              <a:rPr lang="en-US" sz="1350" dirty="0"/>
              <a:t> </a:t>
            </a:r>
            <a:r>
              <a:rPr lang="sr-Cyrl-RS" sz="1350" dirty="0"/>
              <a:t>Ствара јако магнетно поље за прецизније мерење трајекторија и импулса наелектрисаних честица.</a:t>
            </a:r>
            <a:endParaRPr lang="en-US" sz="1350" dirty="0"/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</a:pPr>
            <a:r>
              <a:rPr lang="sr-Cyrl-RS" sz="1350" b="1" dirty="0"/>
              <a:t>Мионске коморе</a:t>
            </a:r>
            <a:r>
              <a:rPr lang="en-US" sz="1350" b="1" dirty="0"/>
              <a:t>:</a:t>
            </a:r>
            <a:r>
              <a:rPr lang="en-US" sz="1350" dirty="0"/>
              <a:t> </a:t>
            </a:r>
            <a:r>
              <a:rPr lang="sr-Cyrl-RS" sz="1350" dirty="0"/>
              <a:t>Детектују мионе и друге наелектрисане честице.</a:t>
            </a:r>
            <a:endParaRPr lang="en-US" sz="1350" dirty="0"/>
          </a:p>
        </p:txBody>
      </p:sp>
      <p:pic>
        <p:nvPicPr>
          <p:cNvPr id="16" name="Picture 15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2FA58200-F4E9-D7E2-DF31-14223473EB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572" y="1875538"/>
            <a:ext cx="5300745" cy="3716255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E6EFD4CC-3998-145F-EE45-4947F30509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72345" y="426953"/>
            <a:ext cx="50292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sr-Cyrl-RS" spc="-10" dirty="0"/>
              <a:t>Компоненте детектора</a:t>
            </a:r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2412434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 of a diagram of a nuclear reactor&#10;&#10;Description automatically generated">
            <a:extLst>
              <a:ext uri="{FF2B5EF4-FFF2-40B4-BE49-F238E27FC236}">
                <a16:creationId xmlns:a16="http://schemas.microsoft.com/office/drawing/2014/main" id="{A774B1DA-85DB-91B1-1F1A-91565CB4C7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371600"/>
            <a:ext cx="7696200" cy="5088044"/>
          </a:xfrm>
          <a:prstGeom prst="rect">
            <a:avLst/>
          </a:prstGeom>
        </p:spPr>
      </p:pic>
      <p:sp>
        <p:nvSpPr>
          <p:cNvPr id="11" name="object 3">
            <a:extLst>
              <a:ext uri="{FF2B5EF4-FFF2-40B4-BE49-F238E27FC236}">
                <a16:creationId xmlns:a16="http://schemas.microsoft.com/office/drawing/2014/main" id="{476D61EB-4996-9DF6-0572-99FA08CE1D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81400" y="426953"/>
            <a:ext cx="519545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sr-Cyrl-RS" spc="-5" dirty="0"/>
              <a:t>Идентификација честица</a:t>
            </a:r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4185204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 of a diagram of a nuclear reactor&#10;&#10;Description automatically generated">
            <a:extLst>
              <a:ext uri="{FF2B5EF4-FFF2-40B4-BE49-F238E27FC236}">
                <a16:creationId xmlns:a16="http://schemas.microsoft.com/office/drawing/2014/main" id="{A774B1DA-85DB-91B1-1F1A-91565CB4C7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371600"/>
            <a:ext cx="7696200" cy="5088044"/>
          </a:xfrm>
          <a:prstGeom prst="rect">
            <a:avLst/>
          </a:prstGeom>
        </p:spPr>
      </p:pic>
      <p:sp>
        <p:nvSpPr>
          <p:cNvPr id="11" name="object 3">
            <a:extLst>
              <a:ext uri="{FF2B5EF4-FFF2-40B4-BE49-F238E27FC236}">
                <a16:creationId xmlns:a16="http://schemas.microsoft.com/office/drawing/2014/main" id="{476D61EB-4996-9DF6-0572-99FA08CE1D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81400" y="426953"/>
            <a:ext cx="519545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sr-Cyrl-RS" spc="-5" dirty="0"/>
              <a:t>Идентификација честица</a:t>
            </a:r>
            <a:endParaRPr spc="-5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5929B72D-CCE5-4CBA-9B10-EC33CFF59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250" y="3259723"/>
            <a:ext cx="8191500" cy="338554"/>
          </a:xfrm>
          <a:solidFill>
            <a:schemeClr val="bg1"/>
          </a:solidFill>
        </p:spPr>
        <p:txBody>
          <a:bodyPr/>
          <a:lstStyle/>
          <a:p>
            <a:r>
              <a:rPr lang="sr-Cyrl-RS" dirty="0"/>
              <a:t>Више о овоме на туторијалу за вежбе и на самим вежбама!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734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artoon of a field with a field and mountains&#10;&#10;Description automatically generated">
            <a:extLst>
              <a:ext uri="{FF2B5EF4-FFF2-40B4-BE49-F238E27FC236}">
                <a16:creationId xmlns:a16="http://schemas.microsoft.com/office/drawing/2014/main" id="{B383225E-A8D8-DAD7-D4A4-74F3E7F689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38878" y="362423"/>
            <a:ext cx="45212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30" dirty="0"/>
              <a:t>Главни</a:t>
            </a:r>
            <a:r>
              <a:rPr spc="-55" dirty="0"/>
              <a:t> </a:t>
            </a:r>
            <a:r>
              <a:rPr spc="-5" dirty="0"/>
              <a:t>циљеви</a:t>
            </a:r>
            <a:r>
              <a:rPr spc="-55" dirty="0"/>
              <a:t> </a:t>
            </a:r>
            <a:r>
              <a:rPr dirty="0"/>
              <a:t>ЛХЦ-а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1140" y="1092764"/>
            <a:ext cx="8287384" cy="1798320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355600" indent="-342900">
              <a:spcBef>
                <a:spcPts val="65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Потрага</a:t>
            </a:r>
            <a:r>
              <a:rPr sz="2000" b="1" spc="-2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за</a:t>
            </a:r>
            <a:r>
              <a:rPr sz="2000" b="1" spc="-2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Хигсовим</a:t>
            </a:r>
            <a:r>
              <a:rPr sz="2000" b="1" spc="-2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бозоном.</a:t>
            </a:r>
            <a:endParaRPr sz="2000">
              <a:latin typeface="Arial"/>
              <a:cs typeface="Arial"/>
            </a:endParaRPr>
          </a:p>
          <a:p>
            <a:pPr marL="378460">
              <a:spcBef>
                <a:spcPts val="500"/>
              </a:spcBef>
            </a:pPr>
            <a:r>
              <a:rPr i="1" spc="-10" dirty="0">
                <a:latin typeface="Arial"/>
                <a:cs typeface="Arial"/>
              </a:rPr>
              <a:t>Хигсов</a:t>
            </a:r>
            <a:r>
              <a:rPr i="1" spc="-5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бозон</a:t>
            </a:r>
            <a:r>
              <a:rPr i="1" dirty="0">
                <a:latin typeface="Arial"/>
                <a:cs typeface="Arial"/>
              </a:rPr>
              <a:t> је</a:t>
            </a:r>
            <a:r>
              <a:rPr i="1" spc="-5" dirty="0">
                <a:latin typeface="Arial"/>
                <a:cs typeface="Arial"/>
              </a:rPr>
              <a:t> честица</a:t>
            </a:r>
            <a:r>
              <a:rPr i="1" dirty="0">
                <a:latin typeface="Arial"/>
                <a:cs typeface="Arial"/>
              </a:rPr>
              <a:t> </a:t>
            </a:r>
            <a:r>
              <a:rPr i="1" spc="-5" dirty="0">
                <a:latin typeface="Arial"/>
                <a:cs typeface="Arial"/>
              </a:rPr>
              <a:t>која</a:t>
            </a:r>
            <a:r>
              <a:rPr i="1" dirty="0">
                <a:latin typeface="Arial"/>
                <a:cs typeface="Arial"/>
              </a:rPr>
              <a:t> даје</a:t>
            </a:r>
            <a:r>
              <a:rPr i="1" spc="-5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масу</a:t>
            </a:r>
            <a:r>
              <a:rPr i="1" dirty="0">
                <a:latin typeface="Arial"/>
                <a:cs typeface="Arial"/>
              </a:rPr>
              <a:t> </a:t>
            </a:r>
            <a:r>
              <a:rPr i="1" spc="-15" dirty="0">
                <a:latin typeface="Arial"/>
                <a:cs typeface="Arial"/>
              </a:rPr>
              <a:t>другим</a:t>
            </a:r>
            <a:r>
              <a:rPr i="1" spc="5" dirty="0">
                <a:latin typeface="Arial"/>
                <a:cs typeface="Arial"/>
              </a:rPr>
              <a:t> </a:t>
            </a:r>
            <a:r>
              <a:rPr i="1" spc="-5" dirty="0">
                <a:latin typeface="Arial"/>
                <a:cs typeface="Arial"/>
              </a:rPr>
              <a:t>честицама.</a:t>
            </a:r>
            <a:endParaRPr>
              <a:latin typeface="Arial"/>
              <a:cs typeface="Arial"/>
            </a:endParaRPr>
          </a:p>
          <a:p>
            <a:pPr marL="355600" indent="-342900">
              <a:spcBef>
                <a:spcPts val="44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Потрага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 за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суперсиметричним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честицама.</a:t>
            </a:r>
            <a:endParaRPr sz="2000">
              <a:latin typeface="Arial"/>
              <a:cs typeface="Arial"/>
            </a:endParaRPr>
          </a:p>
          <a:p>
            <a:pPr marL="378460">
              <a:spcBef>
                <a:spcPts val="500"/>
              </a:spcBef>
            </a:pPr>
            <a:r>
              <a:rPr i="1" spc="-15" dirty="0">
                <a:latin typeface="Arial"/>
                <a:cs typeface="Arial"/>
              </a:rPr>
              <a:t>Нова</a:t>
            </a:r>
            <a:r>
              <a:rPr i="1" dirty="0">
                <a:latin typeface="Arial"/>
                <a:cs typeface="Arial"/>
              </a:rPr>
              <a:t> </a:t>
            </a:r>
            <a:r>
              <a:rPr i="1" spc="-5" dirty="0">
                <a:latin typeface="Arial"/>
                <a:cs typeface="Arial"/>
              </a:rPr>
              <a:t>физика</a:t>
            </a:r>
            <a:r>
              <a:rPr i="1" dirty="0">
                <a:latin typeface="Arial"/>
                <a:cs typeface="Arial"/>
              </a:rPr>
              <a:t> је </a:t>
            </a:r>
            <a:r>
              <a:rPr i="1" spc="-5" dirty="0">
                <a:latin typeface="Arial"/>
                <a:cs typeface="Arial"/>
              </a:rPr>
              <a:t>неопходна</a:t>
            </a:r>
            <a:r>
              <a:rPr i="1" dirty="0">
                <a:latin typeface="Arial"/>
                <a:cs typeface="Arial"/>
              </a:rPr>
              <a:t> да </a:t>
            </a:r>
            <a:r>
              <a:rPr i="1" spc="-5" dirty="0">
                <a:latin typeface="Arial"/>
                <a:cs typeface="Arial"/>
              </a:rPr>
              <a:t>објасни</a:t>
            </a:r>
            <a:r>
              <a:rPr i="1" spc="5" dirty="0">
                <a:latin typeface="Arial"/>
                <a:cs typeface="Arial"/>
              </a:rPr>
              <a:t> </a:t>
            </a:r>
            <a:r>
              <a:rPr i="1" spc="-20" dirty="0">
                <a:latin typeface="Arial"/>
                <a:cs typeface="Arial"/>
              </a:rPr>
              <a:t>резултате</a:t>
            </a:r>
            <a:r>
              <a:rPr i="1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разних</a:t>
            </a:r>
            <a:r>
              <a:rPr i="1" dirty="0">
                <a:latin typeface="Arial"/>
                <a:cs typeface="Arial"/>
              </a:rPr>
              <a:t> </a:t>
            </a:r>
            <a:r>
              <a:rPr i="1" spc="-10" dirty="0">
                <a:latin typeface="Arial"/>
                <a:cs typeface="Arial"/>
              </a:rPr>
              <a:t>експеримената.</a:t>
            </a:r>
            <a:endParaRPr>
              <a:latin typeface="Arial"/>
              <a:cs typeface="Arial"/>
            </a:endParaRPr>
          </a:p>
          <a:p>
            <a:pPr marL="355600" indent="-342900">
              <a:spcBef>
                <a:spcPts val="44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Потрага</a:t>
            </a:r>
            <a:r>
              <a:rPr sz="2000" b="1" spc="-3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за</a:t>
            </a:r>
            <a:r>
              <a:rPr sz="2000" b="1" spc="-2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тамном</a:t>
            </a:r>
            <a:r>
              <a:rPr sz="2000" b="1" spc="-3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материјом.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1140" y="5417820"/>
            <a:ext cx="7405370" cy="76200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355600" indent="-342900">
              <a:spcBef>
                <a:spcPts val="6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Објаснити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зашто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има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више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 материје него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антиматерије.</a:t>
            </a:r>
            <a:endParaRPr sz="2000">
              <a:latin typeface="Arial"/>
              <a:cs typeface="Arial"/>
            </a:endParaRPr>
          </a:p>
          <a:p>
            <a:pPr marL="355600" indent="-342900">
              <a:spcBef>
                <a:spcPts val="5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Проучавање</a:t>
            </a:r>
            <a:r>
              <a:rPr sz="2000" b="1" spc="-2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кварк-глуонске</a:t>
            </a:r>
            <a:r>
              <a:rPr sz="2000" b="1" spc="-2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плазме.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6902" y="6205220"/>
            <a:ext cx="78911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i="1" dirty="0">
                <a:latin typeface="Arial"/>
                <a:cs typeface="Arial"/>
              </a:rPr>
              <a:t>У</a:t>
            </a:r>
            <a:r>
              <a:rPr i="1" spc="-10" dirty="0">
                <a:latin typeface="Arial"/>
                <a:cs typeface="Arial"/>
              </a:rPr>
              <a:t> </a:t>
            </a:r>
            <a:r>
              <a:rPr i="1" spc="-5" dirty="0">
                <a:latin typeface="Arial"/>
                <a:cs typeface="Arial"/>
              </a:rPr>
              <a:t>сударима </a:t>
            </a:r>
            <a:r>
              <a:rPr i="1" spc="-10" dirty="0">
                <a:latin typeface="Arial"/>
                <a:cs typeface="Arial"/>
              </a:rPr>
              <a:t>језгара</a:t>
            </a:r>
            <a:r>
              <a:rPr i="1" spc="-5" dirty="0">
                <a:latin typeface="Arial"/>
                <a:cs typeface="Arial"/>
              </a:rPr>
              <a:t> </a:t>
            </a:r>
            <a:r>
              <a:rPr i="1" spc="-20" dirty="0">
                <a:latin typeface="Arial"/>
                <a:cs typeface="Arial"/>
              </a:rPr>
              <a:t>олова</a:t>
            </a:r>
            <a:r>
              <a:rPr i="1" spc="-5" dirty="0">
                <a:latin typeface="Arial"/>
                <a:cs typeface="Arial"/>
              </a:rPr>
              <a:t> </a:t>
            </a:r>
            <a:r>
              <a:rPr i="1" spc="-15" dirty="0">
                <a:latin typeface="Arial"/>
                <a:cs typeface="Arial"/>
              </a:rPr>
              <a:t>проучава</a:t>
            </a:r>
            <a:r>
              <a:rPr i="1" spc="-10" dirty="0">
                <a:latin typeface="Arial"/>
                <a:cs typeface="Arial"/>
              </a:rPr>
              <a:t> </a:t>
            </a:r>
            <a:r>
              <a:rPr i="1" dirty="0">
                <a:latin typeface="Arial"/>
                <a:cs typeface="Arial"/>
              </a:rPr>
              <a:t>се</a:t>
            </a:r>
            <a:r>
              <a:rPr i="1" spc="-5" dirty="0">
                <a:latin typeface="Arial"/>
                <a:cs typeface="Arial"/>
              </a:rPr>
              <a:t> </a:t>
            </a:r>
            <a:r>
              <a:rPr i="1" spc="-20" dirty="0">
                <a:latin typeface="Arial"/>
                <a:cs typeface="Arial"/>
              </a:rPr>
              <a:t>ово</a:t>
            </a:r>
            <a:r>
              <a:rPr i="1" spc="-5" dirty="0">
                <a:latin typeface="Arial"/>
                <a:cs typeface="Arial"/>
              </a:rPr>
              <a:t> специфично </a:t>
            </a:r>
            <a:r>
              <a:rPr i="1" spc="-10" dirty="0">
                <a:latin typeface="Arial"/>
                <a:cs typeface="Arial"/>
              </a:rPr>
              <a:t>стање</a:t>
            </a:r>
            <a:r>
              <a:rPr i="1" spc="-5" dirty="0">
                <a:latin typeface="Arial"/>
                <a:cs typeface="Arial"/>
              </a:rPr>
              <a:t> материје.</a:t>
            </a:r>
            <a:endParaRPr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56002" y="6390322"/>
            <a:ext cx="10287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5800" y="990600"/>
            <a:ext cx="533400" cy="5334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52800" y="2895600"/>
            <a:ext cx="2590800" cy="26685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80016" y="385285"/>
            <a:ext cx="5579110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900" spc="-15" dirty="0"/>
              <a:t>Судари</a:t>
            </a:r>
            <a:r>
              <a:rPr sz="2900" spc="-20" dirty="0"/>
              <a:t> </a:t>
            </a:r>
            <a:r>
              <a:rPr sz="2900" spc="-5" dirty="0"/>
              <a:t>или</a:t>
            </a:r>
            <a:r>
              <a:rPr sz="2900" spc="-20" dirty="0"/>
              <a:t> </a:t>
            </a:r>
            <a:r>
              <a:rPr sz="2900" spc="-5" dirty="0"/>
              <a:t>стационарна</a:t>
            </a:r>
            <a:r>
              <a:rPr sz="2900" spc="-25" dirty="0"/>
              <a:t> </a:t>
            </a:r>
            <a:r>
              <a:rPr sz="2900" spc="-10" dirty="0"/>
              <a:t>мета</a:t>
            </a:r>
            <a:endParaRPr sz="29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4000" y="1409700"/>
            <a:ext cx="4343400" cy="289560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60900" y="1409700"/>
            <a:ext cx="4178300" cy="2895600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4786744" y="5403272"/>
            <a:ext cx="3919220" cy="1249680"/>
            <a:chOff x="4786744" y="5403272"/>
            <a:chExt cx="3919220" cy="1249680"/>
          </a:xfrm>
        </p:grpSpPr>
        <p:sp>
          <p:nvSpPr>
            <p:cNvPr id="6" name="object 6"/>
            <p:cNvSpPr/>
            <p:nvPr/>
          </p:nvSpPr>
          <p:spPr>
            <a:xfrm>
              <a:off x="4786744" y="5403272"/>
              <a:ext cx="3919220" cy="1249680"/>
            </a:xfrm>
            <a:custGeom>
              <a:avLst/>
              <a:gdLst/>
              <a:ahLst/>
              <a:cxnLst/>
              <a:rect l="l" t="t" r="r" b="b"/>
              <a:pathLst>
                <a:path w="3919220" h="1249679">
                  <a:moveTo>
                    <a:pt x="3918856" y="0"/>
                  </a:moveTo>
                  <a:lnTo>
                    <a:pt x="0" y="0"/>
                  </a:lnTo>
                  <a:lnTo>
                    <a:pt x="0" y="1249362"/>
                  </a:lnTo>
                  <a:lnTo>
                    <a:pt x="3918856" y="1249362"/>
                  </a:lnTo>
                  <a:lnTo>
                    <a:pt x="39188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80012" y="5567946"/>
              <a:ext cx="2908935" cy="612775"/>
            </a:xfrm>
            <a:custGeom>
              <a:avLst/>
              <a:gdLst/>
              <a:ahLst/>
              <a:cxnLst/>
              <a:rect l="l" t="t" r="r" b="b"/>
              <a:pathLst>
                <a:path w="2908934" h="612775">
                  <a:moveTo>
                    <a:pt x="1392847" y="466483"/>
                  </a:moveTo>
                  <a:lnTo>
                    <a:pt x="1390840" y="460756"/>
                  </a:lnTo>
                  <a:lnTo>
                    <a:pt x="1380604" y="464451"/>
                  </a:lnTo>
                  <a:lnTo>
                    <a:pt x="1371625" y="469798"/>
                  </a:lnTo>
                  <a:lnTo>
                    <a:pt x="1348727" y="506476"/>
                  </a:lnTo>
                  <a:lnTo>
                    <a:pt x="1345819" y="531368"/>
                  </a:lnTo>
                  <a:lnTo>
                    <a:pt x="1346542" y="544334"/>
                  </a:lnTo>
                  <a:lnTo>
                    <a:pt x="1363865" y="585889"/>
                  </a:lnTo>
                  <a:lnTo>
                    <a:pt x="1390840" y="601916"/>
                  </a:lnTo>
                  <a:lnTo>
                    <a:pt x="1392618" y="596188"/>
                  </a:lnTo>
                  <a:lnTo>
                    <a:pt x="1384579" y="592620"/>
                  </a:lnTo>
                  <a:lnTo>
                    <a:pt x="1377645" y="587667"/>
                  </a:lnTo>
                  <a:lnTo>
                    <a:pt x="1359217" y="543077"/>
                  </a:lnTo>
                  <a:lnTo>
                    <a:pt x="1358684" y="530631"/>
                  </a:lnTo>
                  <a:lnTo>
                    <a:pt x="1359217" y="518579"/>
                  </a:lnTo>
                  <a:lnTo>
                    <a:pt x="1371815" y="481215"/>
                  </a:lnTo>
                  <a:lnTo>
                    <a:pt x="1384706" y="470027"/>
                  </a:lnTo>
                  <a:lnTo>
                    <a:pt x="1392847" y="466483"/>
                  </a:lnTo>
                  <a:close/>
                </a:path>
                <a:path w="2908934" h="612775">
                  <a:moveTo>
                    <a:pt x="2118690" y="531368"/>
                  </a:moveTo>
                  <a:lnTo>
                    <a:pt x="2107044" y="485495"/>
                  </a:lnTo>
                  <a:lnTo>
                    <a:pt x="2073668" y="460756"/>
                  </a:lnTo>
                  <a:lnTo>
                    <a:pt x="2071662" y="466483"/>
                  </a:lnTo>
                  <a:lnTo>
                    <a:pt x="2079828" y="470027"/>
                  </a:lnTo>
                  <a:lnTo>
                    <a:pt x="2086864" y="474941"/>
                  </a:lnTo>
                  <a:lnTo>
                    <a:pt x="2105291" y="518579"/>
                  </a:lnTo>
                  <a:lnTo>
                    <a:pt x="2105812" y="530631"/>
                  </a:lnTo>
                  <a:lnTo>
                    <a:pt x="2105291" y="543077"/>
                  </a:lnTo>
                  <a:lnTo>
                    <a:pt x="2092706" y="581317"/>
                  </a:lnTo>
                  <a:lnTo>
                    <a:pt x="2071878" y="596188"/>
                  </a:lnTo>
                  <a:lnTo>
                    <a:pt x="2073668" y="601916"/>
                  </a:lnTo>
                  <a:lnTo>
                    <a:pt x="2107082" y="577253"/>
                  </a:lnTo>
                  <a:lnTo>
                    <a:pt x="2117966" y="544334"/>
                  </a:lnTo>
                  <a:lnTo>
                    <a:pt x="2118690" y="531368"/>
                  </a:lnTo>
                  <a:close/>
                </a:path>
                <a:path w="2908934" h="612775">
                  <a:moveTo>
                    <a:pt x="2192502" y="466483"/>
                  </a:moveTo>
                  <a:lnTo>
                    <a:pt x="2190496" y="460756"/>
                  </a:lnTo>
                  <a:lnTo>
                    <a:pt x="2180259" y="464451"/>
                  </a:lnTo>
                  <a:lnTo>
                    <a:pt x="2171281" y="469798"/>
                  </a:lnTo>
                  <a:lnTo>
                    <a:pt x="2148382" y="506476"/>
                  </a:lnTo>
                  <a:lnTo>
                    <a:pt x="2145474" y="531368"/>
                  </a:lnTo>
                  <a:lnTo>
                    <a:pt x="2146198" y="544334"/>
                  </a:lnTo>
                  <a:lnTo>
                    <a:pt x="2163521" y="585889"/>
                  </a:lnTo>
                  <a:lnTo>
                    <a:pt x="2190496" y="601916"/>
                  </a:lnTo>
                  <a:lnTo>
                    <a:pt x="2192274" y="596188"/>
                  </a:lnTo>
                  <a:lnTo>
                    <a:pt x="2184235" y="592620"/>
                  </a:lnTo>
                  <a:lnTo>
                    <a:pt x="2177288" y="587667"/>
                  </a:lnTo>
                  <a:lnTo>
                    <a:pt x="2158873" y="543077"/>
                  </a:lnTo>
                  <a:lnTo>
                    <a:pt x="2158352" y="530631"/>
                  </a:lnTo>
                  <a:lnTo>
                    <a:pt x="2158873" y="518579"/>
                  </a:lnTo>
                  <a:lnTo>
                    <a:pt x="2171471" y="481215"/>
                  </a:lnTo>
                  <a:lnTo>
                    <a:pt x="2184362" y="470027"/>
                  </a:lnTo>
                  <a:lnTo>
                    <a:pt x="2192502" y="466483"/>
                  </a:lnTo>
                  <a:close/>
                </a:path>
                <a:path w="2908934" h="612775">
                  <a:moveTo>
                    <a:pt x="2641727" y="9728"/>
                  </a:moveTo>
                  <a:lnTo>
                    <a:pt x="1097000" y="9728"/>
                  </a:lnTo>
                  <a:lnTo>
                    <a:pt x="1097000" y="0"/>
                  </a:lnTo>
                  <a:lnTo>
                    <a:pt x="1055331" y="0"/>
                  </a:lnTo>
                  <a:lnTo>
                    <a:pt x="964996" y="338594"/>
                  </a:lnTo>
                  <a:lnTo>
                    <a:pt x="913498" y="223697"/>
                  </a:lnTo>
                  <a:lnTo>
                    <a:pt x="864679" y="246024"/>
                  </a:lnTo>
                  <a:lnTo>
                    <a:pt x="869302" y="257175"/>
                  </a:lnTo>
                  <a:lnTo>
                    <a:pt x="894448" y="246024"/>
                  </a:lnTo>
                  <a:lnTo>
                    <a:pt x="956068" y="378472"/>
                  </a:lnTo>
                  <a:lnTo>
                    <a:pt x="970495" y="378472"/>
                  </a:lnTo>
                  <a:lnTo>
                    <a:pt x="1067244" y="19799"/>
                  </a:lnTo>
                  <a:lnTo>
                    <a:pt x="1079627" y="19799"/>
                  </a:lnTo>
                  <a:lnTo>
                    <a:pt x="1079627" y="35140"/>
                  </a:lnTo>
                  <a:lnTo>
                    <a:pt x="2641727" y="35140"/>
                  </a:lnTo>
                  <a:lnTo>
                    <a:pt x="2641727" y="9728"/>
                  </a:lnTo>
                  <a:close/>
                </a:path>
                <a:path w="2908934" h="612775">
                  <a:moveTo>
                    <a:pt x="2886595" y="531368"/>
                  </a:moveTo>
                  <a:lnTo>
                    <a:pt x="2874949" y="485495"/>
                  </a:lnTo>
                  <a:lnTo>
                    <a:pt x="2841574" y="460756"/>
                  </a:lnTo>
                  <a:lnTo>
                    <a:pt x="2839567" y="466483"/>
                  </a:lnTo>
                  <a:lnTo>
                    <a:pt x="2847733" y="470027"/>
                  </a:lnTo>
                  <a:lnTo>
                    <a:pt x="2854769" y="474941"/>
                  </a:lnTo>
                  <a:lnTo>
                    <a:pt x="2873197" y="518579"/>
                  </a:lnTo>
                  <a:lnTo>
                    <a:pt x="2873718" y="530631"/>
                  </a:lnTo>
                  <a:lnTo>
                    <a:pt x="2873197" y="543077"/>
                  </a:lnTo>
                  <a:lnTo>
                    <a:pt x="2860611" y="581317"/>
                  </a:lnTo>
                  <a:lnTo>
                    <a:pt x="2839783" y="596188"/>
                  </a:lnTo>
                  <a:lnTo>
                    <a:pt x="2841574" y="601916"/>
                  </a:lnTo>
                  <a:lnTo>
                    <a:pt x="2874988" y="577253"/>
                  </a:lnTo>
                  <a:lnTo>
                    <a:pt x="2885871" y="544334"/>
                  </a:lnTo>
                  <a:lnTo>
                    <a:pt x="2886595" y="531368"/>
                  </a:lnTo>
                  <a:close/>
                </a:path>
                <a:path w="2908934" h="612775">
                  <a:moveTo>
                    <a:pt x="2908427" y="428840"/>
                  </a:moveTo>
                  <a:lnTo>
                    <a:pt x="116166" y="428840"/>
                  </a:lnTo>
                  <a:lnTo>
                    <a:pt x="116166" y="423176"/>
                  </a:lnTo>
                  <a:lnTo>
                    <a:pt x="95326" y="423176"/>
                  </a:lnTo>
                  <a:lnTo>
                    <a:pt x="50165" y="592467"/>
                  </a:lnTo>
                  <a:lnTo>
                    <a:pt x="24409" y="535025"/>
                  </a:lnTo>
                  <a:lnTo>
                    <a:pt x="0" y="546188"/>
                  </a:lnTo>
                  <a:lnTo>
                    <a:pt x="2311" y="551764"/>
                  </a:lnTo>
                  <a:lnTo>
                    <a:pt x="14884" y="546188"/>
                  </a:lnTo>
                  <a:lnTo>
                    <a:pt x="45694" y="612406"/>
                  </a:lnTo>
                  <a:lnTo>
                    <a:pt x="52908" y="612406"/>
                  </a:lnTo>
                  <a:lnTo>
                    <a:pt x="101282" y="433070"/>
                  </a:lnTo>
                  <a:lnTo>
                    <a:pt x="114427" y="433070"/>
                  </a:lnTo>
                  <a:lnTo>
                    <a:pt x="114427" y="441540"/>
                  </a:lnTo>
                  <a:lnTo>
                    <a:pt x="2908427" y="441540"/>
                  </a:lnTo>
                  <a:lnTo>
                    <a:pt x="2908427" y="4288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786744" y="5403275"/>
            <a:ext cx="3919220" cy="1118319"/>
          </a:xfrm>
          <a:prstGeom prst="rect">
            <a:avLst/>
          </a:prstGeom>
          <a:ln w="25400">
            <a:solidFill>
              <a:srgbClr val="385D8A"/>
            </a:solidFill>
          </a:ln>
        </p:spPr>
        <p:txBody>
          <a:bodyPr vert="horz" wrap="square" lIns="0" tIns="180340" rIns="0" bIns="0" rtlCol="0">
            <a:spAutoFit/>
          </a:bodyPr>
          <a:lstStyle/>
          <a:p>
            <a:pPr marR="26034" algn="ctr">
              <a:spcBef>
                <a:spcPts val="1420"/>
              </a:spcBef>
              <a:tabLst>
                <a:tab pos="1144905" algn="l"/>
              </a:tabLst>
            </a:pPr>
            <a:r>
              <a:rPr sz="2400" spc="-30" dirty="0">
                <a:latin typeface="Cambria Math"/>
                <a:cs typeface="Cambria Math"/>
              </a:rPr>
              <a:t>𝐸</a:t>
            </a:r>
            <a:r>
              <a:rPr sz="2700" spc="-44" baseline="-15432" dirty="0">
                <a:latin typeface="Cambria Math"/>
                <a:cs typeface="Cambria Math"/>
              </a:rPr>
              <a:t>𝐶𝑀</a:t>
            </a:r>
            <a:r>
              <a:rPr sz="2700" spc="569" baseline="-15432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=	</a:t>
            </a:r>
            <a:r>
              <a:rPr sz="2400" spc="25" dirty="0">
                <a:latin typeface="Cambria Math"/>
                <a:cs typeface="Cambria Math"/>
              </a:rPr>
              <a:t>2𝑚</a:t>
            </a:r>
            <a:r>
              <a:rPr sz="2700" spc="37" baseline="21604" dirty="0">
                <a:latin typeface="Cambria Math"/>
                <a:cs typeface="Cambria Math"/>
              </a:rPr>
              <a:t>2</a:t>
            </a:r>
            <a:r>
              <a:rPr sz="2700" spc="277" baseline="21604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</a:t>
            </a:r>
            <a:r>
              <a:rPr sz="2400" spc="-20" dirty="0">
                <a:latin typeface="Cambria Math"/>
                <a:cs typeface="Cambria Math"/>
              </a:rPr>
              <a:t> </a:t>
            </a:r>
            <a:r>
              <a:rPr sz="2400" spc="-5" dirty="0">
                <a:latin typeface="Cambria Math"/>
                <a:cs typeface="Cambria Math"/>
              </a:rPr>
              <a:t>2𝑚𝐸</a:t>
            </a:r>
            <a:r>
              <a:rPr sz="2400" spc="204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=</a:t>
            </a:r>
            <a:endParaRPr sz="2400">
              <a:latin typeface="Cambria Math"/>
              <a:cs typeface="Cambria Math"/>
            </a:endParaRPr>
          </a:p>
          <a:p>
            <a:pPr marR="27305" algn="ctr">
              <a:lnSpc>
                <a:spcPts val="1420"/>
              </a:lnSpc>
              <a:spcBef>
                <a:spcPts val="320"/>
              </a:spcBef>
              <a:tabLst>
                <a:tab pos="269240" algn="l"/>
                <a:tab pos="2353945" algn="l"/>
              </a:tabLst>
            </a:pPr>
            <a:r>
              <a:rPr sz="1200" dirty="0">
                <a:latin typeface="Cambria Math"/>
                <a:cs typeface="Cambria Math"/>
              </a:rPr>
              <a:t>=	</a:t>
            </a:r>
            <a:r>
              <a:rPr sz="1200" spc="-5" dirty="0">
                <a:latin typeface="Cambria Math"/>
                <a:cs typeface="Cambria Math"/>
              </a:rPr>
              <a:t>2(0.938</a:t>
            </a:r>
            <a:r>
              <a:rPr sz="1200" dirty="0">
                <a:latin typeface="Cambria Math"/>
                <a:cs typeface="Cambria Math"/>
              </a:rPr>
              <a:t> </a:t>
            </a:r>
            <a:r>
              <a:rPr sz="1200" spc="5" dirty="0">
                <a:latin typeface="Cambria Math"/>
                <a:cs typeface="Cambria Math"/>
              </a:rPr>
              <a:t>𝐺𝑒𝑉)</a:t>
            </a:r>
            <a:r>
              <a:rPr sz="1350" spc="7" baseline="21604" dirty="0">
                <a:latin typeface="Cambria Math"/>
                <a:cs typeface="Cambria Math"/>
              </a:rPr>
              <a:t>2</a:t>
            </a:r>
            <a:r>
              <a:rPr sz="1350" spc="172" baseline="21604" dirty="0">
                <a:latin typeface="Cambria Math"/>
                <a:cs typeface="Cambria Math"/>
              </a:rPr>
              <a:t> </a:t>
            </a:r>
            <a:r>
              <a:rPr sz="1200" dirty="0">
                <a:latin typeface="Cambria Math"/>
                <a:cs typeface="Cambria Math"/>
              </a:rPr>
              <a:t>+</a:t>
            </a:r>
            <a:r>
              <a:rPr sz="1200" spc="10" dirty="0">
                <a:latin typeface="Cambria Math"/>
                <a:cs typeface="Cambria Math"/>
              </a:rPr>
              <a:t> </a:t>
            </a:r>
            <a:r>
              <a:rPr sz="1200" dirty="0">
                <a:latin typeface="Cambria Math"/>
                <a:cs typeface="Cambria Math"/>
              </a:rPr>
              <a:t>2</a:t>
            </a:r>
            <a:r>
              <a:rPr sz="1200" spc="240" dirty="0">
                <a:latin typeface="Cambria Math"/>
                <a:cs typeface="Cambria Math"/>
              </a:rPr>
              <a:t> </a:t>
            </a:r>
            <a:r>
              <a:rPr sz="1200" spc="-5" dirty="0">
                <a:latin typeface="Cambria Math"/>
                <a:cs typeface="Cambria Math"/>
              </a:rPr>
              <a:t>0.938</a:t>
            </a:r>
            <a:r>
              <a:rPr sz="1200" dirty="0">
                <a:latin typeface="Cambria Math"/>
                <a:cs typeface="Cambria Math"/>
              </a:rPr>
              <a:t> </a:t>
            </a:r>
            <a:r>
              <a:rPr sz="1200" spc="-5" dirty="0">
                <a:latin typeface="Cambria Math"/>
                <a:cs typeface="Cambria Math"/>
              </a:rPr>
              <a:t>𝐺𝑒𝑉	7000</a:t>
            </a:r>
            <a:r>
              <a:rPr sz="1200" spc="-20" dirty="0">
                <a:latin typeface="Cambria Math"/>
                <a:cs typeface="Cambria Math"/>
              </a:rPr>
              <a:t> </a:t>
            </a:r>
            <a:r>
              <a:rPr sz="1200" spc="-5" dirty="0">
                <a:latin typeface="Cambria Math"/>
                <a:cs typeface="Cambria Math"/>
              </a:rPr>
              <a:t>𝐺𝑒𝑉</a:t>
            </a:r>
            <a:r>
              <a:rPr sz="1200" spc="300" dirty="0">
                <a:latin typeface="Cambria Math"/>
                <a:cs typeface="Cambria Math"/>
              </a:rPr>
              <a:t> </a:t>
            </a:r>
            <a:r>
              <a:rPr sz="1200" dirty="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  <a:p>
            <a:pPr marR="36195" algn="ctr">
              <a:lnSpc>
                <a:spcPts val="2860"/>
              </a:lnSpc>
            </a:pPr>
            <a:r>
              <a:rPr sz="2400" dirty="0">
                <a:latin typeface="Cambria Math"/>
                <a:cs typeface="Cambria Math"/>
              </a:rPr>
              <a:t>=</a:t>
            </a:r>
            <a:r>
              <a:rPr sz="2400" spc="100" dirty="0">
                <a:latin typeface="Cambria Math"/>
                <a:cs typeface="Cambria Math"/>
              </a:rPr>
              <a:t> </a:t>
            </a:r>
            <a:r>
              <a:rPr sz="2400" spc="-5" dirty="0">
                <a:latin typeface="Cambria Math"/>
                <a:cs typeface="Cambria Math"/>
              </a:rPr>
              <a:t>114.6</a:t>
            </a:r>
            <a:r>
              <a:rPr sz="2400" spc="-35" dirty="0">
                <a:latin typeface="Cambria Math"/>
                <a:cs typeface="Cambria Math"/>
              </a:rPr>
              <a:t> </a:t>
            </a:r>
            <a:r>
              <a:rPr sz="2400" spc="-5" dirty="0">
                <a:latin typeface="Cambria Math"/>
                <a:cs typeface="Cambria Math"/>
              </a:rPr>
              <a:t>𝐺𝑒𝑉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xfrm>
            <a:off x="11403754" y="6397614"/>
            <a:ext cx="309033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dirty="0"/>
              <a:pPr marL="38100">
                <a:spcBef>
                  <a:spcPts val="40"/>
                </a:spcBef>
              </a:pPr>
              <a:t>5</a:t>
            </a:fld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381001" y="5403273"/>
            <a:ext cx="4114800" cy="1053558"/>
          </a:xfrm>
          <a:prstGeom prst="rect">
            <a:avLst/>
          </a:prstGeom>
          <a:ln w="25400">
            <a:solidFill>
              <a:srgbClr val="385D8A"/>
            </a:solidFill>
          </a:ln>
        </p:spPr>
        <p:txBody>
          <a:bodyPr vert="horz" wrap="square" lIns="0" tIns="154305" rIns="0" bIns="0" rtlCol="0">
            <a:spAutoFit/>
          </a:bodyPr>
          <a:lstStyle/>
          <a:p>
            <a:pPr marR="59690" algn="ctr">
              <a:spcBef>
                <a:spcPts val="1215"/>
              </a:spcBef>
            </a:pPr>
            <a:r>
              <a:rPr sz="2400" spc="-30" dirty="0">
                <a:latin typeface="Cambria Math"/>
                <a:cs typeface="Cambria Math"/>
              </a:rPr>
              <a:t>𝐸</a:t>
            </a:r>
            <a:r>
              <a:rPr sz="2700" spc="-44" baseline="-15432" dirty="0">
                <a:latin typeface="Cambria Math"/>
                <a:cs typeface="Cambria Math"/>
              </a:rPr>
              <a:t>𝐶𝑀</a:t>
            </a:r>
            <a:r>
              <a:rPr sz="2700" spc="-7" baseline="-15432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=</a:t>
            </a:r>
            <a:r>
              <a:rPr sz="2400" spc="110" dirty="0">
                <a:latin typeface="Cambria Math"/>
                <a:cs typeface="Cambria Math"/>
              </a:rPr>
              <a:t> </a:t>
            </a:r>
            <a:r>
              <a:rPr sz="2400" spc="-5" dirty="0">
                <a:latin typeface="Cambria Math"/>
                <a:cs typeface="Cambria Math"/>
              </a:rPr>
              <a:t>2𝐸</a:t>
            </a:r>
            <a:r>
              <a:rPr sz="2400" spc="21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=</a:t>
            </a:r>
            <a:endParaRPr sz="2400">
              <a:latin typeface="Cambria Math"/>
              <a:cs typeface="Cambria Math"/>
            </a:endParaRPr>
          </a:p>
          <a:p>
            <a:pPr marR="60960" algn="ctr">
              <a:lnSpc>
                <a:spcPts val="1420"/>
              </a:lnSpc>
              <a:spcBef>
                <a:spcPts val="20"/>
              </a:spcBef>
            </a:pPr>
            <a:r>
              <a:rPr sz="1200" dirty="0">
                <a:latin typeface="Cambria Math"/>
                <a:cs typeface="Cambria Math"/>
              </a:rPr>
              <a:t>=</a:t>
            </a:r>
            <a:r>
              <a:rPr sz="1200" spc="55" dirty="0">
                <a:latin typeface="Cambria Math"/>
                <a:cs typeface="Cambria Math"/>
              </a:rPr>
              <a:t> </a:t>
            </a:r>
            <a:r>
              <a:rPr sz="1200" dirty="0">
                <a:latin typeface="Cambria Math"/>
                <a:cs typeface="Cambria Math"/>
              </a:rPr>
              <a:t>7</a:t>
            </a:r>
            <a:r>
              <a:rPr sz="1200" spc="-20" dirty="0">
                <a:latin typeface="Cambria Math"/>
                <a:cs typeface="Cambria Math"/>
              </a:rPr>
              <a:t> </a:t>
            </a:r>
            <a:r>
              <a:rPr sz="1200" spc="-5" dirty="0">
                <a:latin typeface="Cambria Math"/>
                <a:cs typeface="Cambria Math"/>
              </a:rPr>
              <a:t>𝑇𝑒𝑉</a:t>
            </a:r>
            <a:r>
              <a:rPr sz="1200" spc="30" dirty="0">
                <a:latin typeface="Cambria Math"/>
                <a:cs typeface="Cambria Math"/>
              </a:rPr>
              <a:t> </a:t>
            </a:r>
            <a:r>
              <a:rPr sz="1200" dirty="0">
                <a:latin typeface="Cambria Math"/>
                <a:cs typeface="Cambria Math"/>
              </a:rPr>
              <a:t>+</a:t>
            </a:r>
            <a:r>
              <a:rPr sz="1200" spc="-10" dirty="0">
                <a:latin typeface="Cambria Math"/>
                <a:cs typeface="Cambria Math"/>
              </a:rPr>
              <a:t> </a:t>
            </a:r>
            <a:r>
              <a:rPr sz="1200" dirty="0">
                <a:latin typeface="Cambria Math"/>
                <a:cs typeface="Cambria Math"/>
              </a:rPr>
              <a:t>7</a:t>
            </a:r>
            <a:r>
              <a:rPr sz="1200" spc="-15" dirty="0">
                <a:latin typeface="Cambria Math"/>
                <a:cs typeface="Cambria Math"/>
              </a:rPr>
              <a:t> </a:t>
            </a:r>
            <a:r>
              <a:rPr sz="1200" spc="-5" dirty="0">
                <a:latin typeface="Cambria Math"/>
                <a:cs typeface="Cambria Math"/>
              </a:rPr>
              <a:t>𝑇𝑒𝑉</a:t>
            </a:r>
            <a:r>
              <a:rPr sz="1200" spc="90" dirty="0">
                <a:latin typeface="Cambria Math"/>
                <a:cs typeface="Cambria Math"/>
              </a:rPr>
              <a:t> </a:t>
            </a:r>
            <a:r>
              <a:rPr sz="1200" dirty="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  <a:p>
            <a:pPr marR="70485" algn="ctr">
              <a:lnSpc>
                <a:spcPts val="2860"/>
              </a:lnSpc>
            </a:pPr>
            <a:r>
              <a:rPr sz="2400" dirty="0">
                <a:latin typeface="Cambria Math"/>
                <a:cs typeface="Cambria Math"/>
              </a:rPr>
              <a:t>=</a:t>
            </a:r>
            <a:r>
              <a:rPr sz="2400" spc="75" dirty="0">
                <a:latin typeface="Cambria Math"/>
                <a:cs typeface="Cambria Math"/>
              </a:rPr>
              <a:t> </a:t>
            </a:r>
            <a:r>
              <a:rPr sz="2400" spc="-5" dirty="0">
                <a:latin typeface="Cambria Math"/>
                <a:cs typeface="Cambria Math"/>
              </a:rPr>
              <a:t>14</a:t>
            </a:r>
            <a:r>
              <a:rPr sz="2400" spc="-50" dirty="0">
                <a:latin typeface="Cambria Math"/>
                <a:cs typeface="Cambria Math"/>
              </a:rPr>
              <a:t> </a:t>
            </a:r>
            <a:r>
              <a:rPr sz="2400" spc="-5" dirty="0">
                <a:latin typeface="Cambria Math"/>
                <a:cs typeface="Cambria Math"/>
              </a:rPr>
              <a:t>𝑇𝑒𝑉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67514" y="988984"/>
            <a:ext cx="31324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-15" dirty="0">
                <a:latin typeface="Arial"/>
                <a:cs typeface="Arial"/>
              </a:rPr>
              <a:t>Радерфордов</a:t>
            </a:r>
            <a:r>
              <a:rPr b="1" spc="-30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експеримент</a:t>
            </a:r>
            <a:endParaRPr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86460" y="5062220"/>
            <a:ext cx="432181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Сноп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протона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који</a:t>
            </a:r>
            <a:r>
              <a:rPr sz="160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удара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 у 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протонску</a:t>
            </a:r>
            <a:r>
              <a:rPr sz="1600" b="1" dirty="0">
                <a:solidFill>
                  <a:srgbClr val="FF0000"/>
                </a:solidFill>
                <a:latin typeface="Arial"/>
                <a:cs typeface="Arial"/>
              </a:rPr>
              <a:t> мету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347670"/>
            <a:ext cx="9108350" cy="551033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62263" y="385285"/>
            <a:ext cx="5396865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900" spc="-30" dirty="0"/>
              <a:t>Главни </a:t>
            </a:r>
            <a:r>
              <a:rPr sz="2900" spc="-10" dirty="0"/>
              <a:t>делови</a:t>
            </a:r>
            <a:r>
              <a:rPr sz="2900" spc="-30" dirty="0"/>
              <a:t> </a:t>
            </a:r>
            <a:r>
              <a:rPr sz="2900" spc="-10" dirty="0"/>
              <a:t>акцелератора</a:t>
            </a:r>
            <a:endParaRPr sz="29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11403754" y="6397614"/>
            <a:ext cx="309033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dirty="0"/>
              <a:pPr marL="38100">
                <a:spcBef>
                  <a:spcPts val="40"/>
                </a:spcBef>
              </a:pPr>
              <a:t>6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238066" y="1603791"/>
            <a:ext cx="6977380" cy="42088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522470">
              <a:spcBef>
                <a:spcPts val="100"/>
              </a:spcBef>
            </a:pP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Два</a:t>
            </a:r>
            <a:r>
              <a:rPr sz="2000" b="1" spc="-3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2060"/>
                </a:solidFill>
                <a:latin typeface="Arial"/>
                <a:cs typeface="Arial"/>
              </a:rPr>
              <a:t>снопа</a:t>
            </a:r>
            <a:r>
              <a:rPr sz="2000" b="1" spc="-3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2060"/>
                </a:solidFill>
                <a:latin typeface="Arial"/>
                <a:cs typeface="Arial"/>
              </a:rPr>
              <a:t>се</a:t>
            </a:r>
            <a:r>
              <a:rPr sz="2000" b="1" spc="-3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крећу </a:t>
            </a:r>
            <a:r>
              <a:rPr sz="2000" b="1" spc="-54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2060"/>
                </a:solidFill>
                <a:latin typeface="Arial"/>
                <a:cs typeface="Arial"/>
              </a:rPr>
              <a:t>у 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супротним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смеровима</a:t>
            </a:r>
            <a:endParaRPr sz="2000" dirty="0">
              <a:latin typeface="Arial"/>
              <a:cs typeface="Arial"/>
            </a:endParaRPr>
          </a:p>
          <a:p>
            <a:pPr>
              <a:spcBef>
                <a:spcPts val="55"/>
              </a:spcBef>
            </a:pPr>
            <a:endParaRPr sz="2500" dirty="0">
              <a:latin typeface="Arial"/>
              <a:cs typeface="Arial"/>
            </a:endParaRPr>
          </a:p>
          <a:p>
            <a:pPr marL="2177415" indent="-343535">
              <a:buFont typeface="Arial MT"/>
              <a:buChar char="•"/>
              <a:tabLst>
                <a:tab pos="2177415" algn="l"/>
                <a:tab pos="2178050" algn="l"/>
              </a:tabLst>
            </a:pP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Вакуумска</a:t>
            </a:r>
            <a:r>
              <a:rPr sz="2000" b="1" spc="-4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цев.</a:t>
            </a:r>
            <a:endParaRPr sz="2000" dirty="0">
              <a:latin typeface="Arial"/>
              <a:cs typeface="Arial"/>
            </a:endParaRPr>
          </a:p>
          <a:p>
            <a:pPr marL="2177415" indent="-343535">
              <a:spcBef>
                <a:spcPts val="200"/>
              </a:spcBef>
              <a:buFont typeface="Arial MT"/>
              <a:buChar char="•"/>
              <a:tabLst>
                <a:tab pos="2177415" algn="l"/>
                <a:tab pos="2178050" algn="l"/>
              </a:tabLst>
            </a:pP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Систем</a:t>
            </a:r>
            <a:r>
              <a:rPr sz="2000" b="1" spc="-3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за</a:t>
            </a:r>
            <a:r>
              <a:rPr sz="2000" b="1" spc="-2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инјекцију</a:t>
            </a:r>
            <a:r>
              <a:rPr sz="2000" b="1" spc="-2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2060"/>
                </a:solidFill>
                <a:latin typeface="Arial"/>
                <a:cs typeface="Arial"/>
              </a:rPr>
              <a:t>снопа.</a:t>
            </a:r>
            <a:endParaRPr sz="2000" dirty="0">
              <a:latin typeface="Arial"/>
              <a:cs typeface="Arial"/>
            </a:endParaRPr>
          </a:p>
          <a:p>
            <a:pPr marL="2177415" indent="-343535">
              <a:spcBef>
                <a:spcPts val="300"/>
              </a:spcBef>
              <a:buFont typeface="Arial MT"/>
              <a:buChar char="•"/>
              <a:tabLst>
                <a:tab pos="2177415" algn="l"/>
                <a:tab pos="2178050" algn="l"/>
              </a:tabLst>
            </a:pP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Систем</a:t>
            </a:r>
            <a:r>
              <a:rPr sz="2000" b="1" spc="-2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за</a:t>
            </a:r>
            <a:r>
              <a:rPr sz="2000" b="1" spc="-2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убрзавање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снопа.</a:t>
            </a:r>
            <a:endParaRPr sz="2000" dirty="0">
              <a:latin typeface="Arial"/>
              <a:cs typeface="Arial"/>
            </a:endParaRPr>
          </a:p>
          <a:p>
            <a:pPr marL="2200275" marR="5080" algn="just">
              <a:lnSpc>
                <a:spcPts val="1600"/>
              </a:lnSpc>
              <a:spcBef>
                <a:spcPts val="420"/>
              </a:spcBef>
            </a:pPr>
            <a:r>
              <a:rPr sz="1500" i="1" spc="-5" dirty="0">
                <a:latin typeface="Arial"/>
                <a:cs typeface="Arial"/>
              </a:rPr>
              <a:t>Електрично поље убрзава снопове </a:t>
            </a:r>
            <a:r>
              <a:rPr sz="1500" i="1" dirty="0">
                <a:latin typeface="Arial"/>
                <a:cs typeface="Arial"/>
              </a:rPr>
              <a:t>(касније </a:t>
            </a:r>
            <a:r>
              <a:rPr sz="1500" i="1" spc="-10" dirty="0">
                <a:latin typeface="Arial"/>
                <a:cs typeface="Arial"/>
              </a:rPr>
              <a:t>одржава </a:t>
            </a:r>
            <a:r>
              <a:rPr sz="1500" i="1" spc="-405" dirty="0">
                <a:latin typeface="Arial"/>
                <a:cs typeface="Arial"/>
              </a:rPr>
              <a:t> </a:t>
            </a:r>
            <a:r>
              <a:rPr sz="1500" i="1" spc="-15" dirty="0">
                <a:latin typeface="Arial"/>
                <a:cs typeface="Arial"/>
              </a:rPr>
              <a:t>њихову </a:t>
            </a:r>
            <a:r>
              <a:rPr sz="1500" i="1" spc="-5" dirty="0">
                <a:latin typeface="Arial"/>
                <a:cs typeface="Arial"/>
              </a:rPr>
              <a:t>брзину константном </a:t>
            </a:r>
            <a:r>
              <a:rPr sz="1500" i="1" dirty="0">
                <a:latin typeface="Arial"/>
                <a:cs typeface="Arial"/>
              </a:rPr>
              <a:t>– </a:t>
            </a:r>
            <a:r>
              <a:rPr sz="1500" i="1" spc="-5" dirty="0">
                <a:latin typeface="Arial"/>
                <a:cs typeface="Arial"/>
              </a:rPr>
              <a:t>надокнађује </a:t>
            </a:r>
            <a:r>
              <a:rPr sz="1500" i="1" dirty="0">
                <a:latin typeface="Arial"/>
                <a:cs typeface="Arial"/>
              </a:rPr>
              <a:t>губитке </a:t>
            </a:r>
            <a:r>
              <a:rPr sz="1500" i="1" spc="5" dirty="0">
                <a:latin typeface="Arial"/>
                <a:cs typeface="Arial"/>
              </a:rPr>
              <a:t> </a:t>
            </a:r>
            <a:r>
              <a:rPr sz="1500" i="1" spc="-5" dirty="0">
                <a:latin typeface="Arial"/>
                <a:cs typeface="Arial"/>
              </a:rPr>
              <a:t>енергије).</a:t>
            </a:r>
            <a:endParaRPr sz="1500" dirty="0">
              <a:latin typeface="Arial"/>
              <a:cs typeface="Arial"/>
            </a:endParaRPr>
          </a:p>
          <a:p>
            <a:pPr marL="2177415" marR="866140" indent="-342900">
              <a:lnSpc>
                <a:spcPts val="2200"/>
              </a:lnSpc>
              <a:spcBef>
                <a:spcPts val="420"/>
              </a:spcBef>
              <a:buFont typeface="Arial MT"/>
              <a:buChar char="•"/>
              <a:tabLst>
                <a:tab pos="2177415" algn="l"/>
                <a:tab pos="2178050" algn="l"/>
              </a:tabLst>
            </a:pP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Диполни</a:t>
            </a:r>
            <a:r>
              <a:rPr sz="2000" b="1" spc="-3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магнети</a:t>
            </a:r>
            <a:r>
              <a:rPr sz="2000" b="1" spc="-3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држе</a:t>
            </a:r>
            <a:r>
              <a:rPr sz="2000" b="1" spc="-2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2060"/>
                </a:solidFill>
                <a:latin typeface="Arial"/>
                <a:cs typeface="Arial"/>
              </a:rPr>
              <a:t>сноп</a:t>
            </a:r>
            <a:r>
              <a:rPr sz="2000" b="1" spc="-2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2060"/>
                </a:solidFill>
                <a:latin typeface="Arial"/>
                <a:cs typeface="Arial"/>
              </a:rPr>
              <a:t>на </a:t>
            </a:r>
            <a:r>
              <a:rPr sz="2000" b="1" spc="-54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приближно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кружној</a:t>
            </a:r>
            <a:r>
              <a:rPr sz="2000" b="1" spc="-2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2060"/>
                </a:solidFill>
                <a:latin typeface="Arial"/>
                <a:cs typeface="Arial"/>
              </a:rPr>
              <a:t>путањи.</a:t>
            </a:r>
            <a:endParaRPr sz="2000" dirty="0">
              <a:latin typeface="Arial"/>
              <a:cs typeface="Arial"/>
            </a:endParaRPr>
          </a:p>
          <a:p>
            <a:pPr marL="2177415" indent="-343535">
              <a:spcBef>
                <a:spcPts val="160"/>
              </a:spcBef>
              <a:buFont typeface="Arial MT"/>
              <a:buChar char="•"/>
              <a:tabLst>
                <a:tab pos="2177415" algn="l"/>
                <a:tab pos="2178050" algn="l"/>
              </a:tabLst>
            </a:pPr>
            <a:r>
              <a:rPr sz="2000" b="1" spc="-10" dirty="0">
                <a:solidFill>
                  <a:srgbClr val="002060"/>
                </a:solidFill>
                <a:latin typeface="Arial"/>
                <a:cs typeface="Arial"/>
              </a:rPr>
              <a:t>Систем</a:t>
            </a:r>
            <a:r>
              <a:rPr sz="2000" b="1" spc="-2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за </a:t>
            </a:r>
            <a:r>
              <a:rPr sz="2000" b="1" spc="-20" dirty="0">
                <a:solidFill>
                  <a:srgbClr val="002060"/>
                </a:solidFill>
                <a:latin typeface="Arial"/>
                <a:cs typeface="Arial"/>
              </a:rPr>
              <a:t>колимацију</a:t>
            </a:r>
            <a:r>
              <a:rPr sz="2000" b="1" spc="-1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"/>
                <a:cs typeface="Arial"/>
              </a:rPr>
              <a:t>снопа.</a:t>
            </a:r>
            <a:endParaRPr sz="2000" dirty="0">
              <a:latin typeface="Arial"/>
              <a:cs typeface="Arial"/>
            </a:endParaRPr>
          </a:p>
          <a:p>
            <a:pPr marL="2200275" algn="just">
              <a:spcBef>
                <a:spcPts val="200"/>
              </a:spcBef>
            </a:pPr>
            <a:r>
              <a:rPr sz="1600" i="1" spc="-20" dirty="0">
                <a:latin typeface="Arial"/>
                <a:cs typeface="Arial"/>
              </a:rPr>
              <a:t>Квадруполни</a:t>
            </a:r>
            <a:r>
              <a:rPr sz="1600" i="1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магнети</a:t>
            </a:r>
            <a:r>
              <a:rPr sz="1600" i="1" dirty="0">
                <a:latin typeface="Arial"/>
                <a:cs typeface="Arial"/>
              </a:rPr>
              <a:t> </a:t>
            </a:r>
            <a:r>
              <a:rPr sz="1600" i="1" spc="-5" dirty="0">
                <a:latin typeface="Arial"/>
                <a:cs typeface="Arial"/>
              </a:rPr>
              <a:t>фокусирају</a:t>
            </a:r>
            <a:r>
              <a:rPr sz="1600" i="1" spc="10" dirty="0">
                <a:latin typeface="Arial"/>
                <a:cs typeface="Arial"/>
              </a:rPr>
              <a:t> </a:t>
            </a:r>
            <a:r>
              <a:rPr sz="1600" i="1" spc="-5" dirty="0">
                <a:latin typeface="Arial"/>
                <a:cs typeface="Arial"/>
              </a:rPr>
              <a:t>сноп.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diagram of a blue pipe&#10;&#10;Description automatically generated">
            <a:extLst>
              <a:ext uri="{FF2B5EF4-FFF2-40B4-BE49-F238E27FC236}">
                <a16:creationId xmlns:a16="http://schemas.microsoft.com/office/drawing/2014/main" id="{A410330B-E552-9A99-6995-B83790EE7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math book&#10;&#10;Description automatically generated">
            <a:extLst>
              <a:ext uri="{FF2B5EF4-FFF2-40B4-BE49-F238E27FC236}">
                <a16:creationId xmlns:a16="http://schemas.microsoft.com/office/drawing/2014/main" id="{C780D0D0-8E42-1421-543D-F33A41250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322" y="965858"/>
            <a:ext cx="8580953" cy="589214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76538" y="155260"/>
            <a:ext cx="6485890" cy="963294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427480">
              <a:spcBef>
                <a:spcPts val="800"/>
              </a:spcBef>
            </a:pPr>
            <a:r>
              <a:rPr spc="-15" dirty="0"/>
              <a:t>Судари</a:t>
            </a:r>
            <a:r>
              <a:rPr spc="-45" dirty="0"/>
              <a:t> </a:t>
            </a:r>
            <a:r>
              <a:rPr spc="-10" dirty="0"/>
              <a:t>снопова</a:t>
            </a:r>
            <a:r>
              <a:rPr spc="-40" dirty="0"/>
              <a:t> </a:t>
            </a:r>
            <a:r>
              <a:rPr spc="-20" dirty="0"/>
              <a:t>протона</a:t>
            </a:r>
          </a:p>
          <a:p>
            <a:pPr marL="12700">
              <a:spcBef>
                <a:spcPts val="440"/>
              </a:spcBef>
            </a:pPr>
            <a:r>
              <a:rPr sz="2000" b="0" spc="-855" dirty="0">
                <a:solidFill>
                  <a:srgbClr val="000000"/>
                </a:solidFill>
                <a:latin typeface="Arial MT"/>
                <a:cs typeface="Arial MT"/>
              </a:rPr>
              <a:t>Снопови</a:t>
            </a:r>
            <a:r>
              <a:rPr sz="2000" b="0" spc="-1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2000" b="0" spc="-944" dirty="0">
                <a:solidFill>
                  <a:srgbClr val="000000"/>
                </a:solidFill>
                <a:latin typeface="Arial MT"/>
                <a:cs typeface="Arial MT"/>
              </a:rPr>
              <a:t>се</a:t>
            </a:r>
            <a:r>
              <a:rPr sz="2000" b="0" spc="-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2000" b="0" spc="-1050" dirty="0">
                <a:solidFill>
                  <a:srgbClr val="000000"/>
                </a:solidFill>
                <a:latin typeface="Arial MT"/>
                <a:cs typeface="Arial MT"/>
              </a:rPr>
              <a:t>састоје</a:t>
            </a:r>
            <a:r>
              <a:rPr sz="2000" b="0" spc="-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2000" b="0" spc="-990" dirty="0">
                <a:solidFill>
                  <a:srgbClr val="000000"/>
                </a:solidFill>
                <a:latin typeface="Arial MT"/>
                <a:cs typeface="Arial MT"/>
              </a:rPr>
              <a:t>из</a:t>
            </a:r>
            <a:r>
              <a:rPr sz="2000" b="0" spc="-1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2000" b="0" spc="-944" dirty="0">
                <a:solidFill>
                  <a:srgbClr val="000000"/>
                </a:solidFill>
                <a:latin typeface="Arial MT"/>
                <a:cs typeface="Arial MT"/>
              </a:rPr>
              <a:t>низа</a:t>
            </a:r>
            <a:r>
              <a:rPr sz="2000" b="0" spc="-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2000" b="0" spc="-915" dirty="0">
                <a:solidFill>
                  <a:srgbClr val="000000"/>
                </a:solidFill>
                <a:latin typeface="Arial MT"/>
                <a:cs typeface="Arial MT"/>
              </a:rPr>
              <a:t>банчева</a:t>
            </a:r>
            <a:r>
              <a:rPr sz="2000" b="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2000" b="0" spc="-655" dirty="0">
                <a:solidFill>
                  <a:srgbClr val="000000"/>
                </a:solidFill>
                <a:latin typeface="Arial MT"/>
                <a:cs typeface="Arial MT"/>
              </a:rPr>
              <a:t>(„пакета“</a:t>
            </a:r>
            <a:r>
              <a:rPr sz="2000" b="0" spc="-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2000" b="0" spc="-819" dirty="0">
                <a:solidFill>
                  <a:srgbClr val="000000"/>
                </a:solidFill>
                <a:latin typeface="Arial MT"/>
                <a:cs typeface="Arial MT"/>
              </a:rPr>
              <a:t>протона)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11403754" y="6397614"/>
            <a:ext cx="309033" cy="18979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dirty="0"/>
              <a:pPr marL="38100">
                <a:spcBef>
                  <a:spcPts val="40"/>
                </a:spcBef>
              </a:pPr>
              <a:t>9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2208214" y="5410772"/>
            <a:ext cx="38868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-10" dirty="0">
                <a:solidFill>
                  <a:srgbClr val="002060"/>
                </a:solidFill>
                <a:latin typeface="Arial"/>
                <a:cs typeface="Arial"/>
              </a:rPr>
              <a:t>Партони</a:t>
            </a:r>
            <a:r>
              <a:rPr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002060"/>
                </a:solidFill>
                <a:latin typeface="Arial"/>
                <a:cs typeface="Arial"/>
              </a:rPr>
              <a:t>су</a:t>
            </a:r>
            <a:r>
              <a:rPr b="1" spc="-1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002060"/>
                </a:solidFill>
                <a:latin typeface="Arial"/>
                <a:cs typeface="Arial"/>
              </a:rPr>
              <a:t>конституенти</a:t>
            </a:r>
            <a:r>
              <a:rPr b="1" spc="5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002060"/>
                </a:solidFill>
                <a:latin typeface="Arial"/>
                <a:cs typeface="Arial"/>
              </a:rPr>
              <a:t>протона</a:t>
            </a:r>
            <a:endParaRPr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1356</Words>
  <Application>Microsoft Office PowerPoint</Application>
  <PresentationFormat>On-screen Show (4:3)</PresentationFormat>
  <Paragraphs>180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Aptos</vt:lpstr>
      <vt:lpstr>Arial</vt:lpstr>
      <vt:lpstr>Arial MT</vt:lpstr>
      <vt:lpstr>Calibri</vt:lpstr>
      <vt:lpstr>Cambria Math</vt:lpstr>
      <vt:lpstr>Comic Sans MS</vt:lpstr>
      <vt:lpstr>Times New Roman</vt:lpstr>
      <vt:lpstr>Wingdings</vt:lpstr>
      <vt:lpstr>Office Theme</vt:lpstr>
      <vt:lpstr>Велики хадронски сударач и  експерименти на њему</vt:lpstr>
      <vt:lpstr>ЦЕРН</vt:lpstr>
      <vt:lpstr>PowerPoint Presentation</vt:lpstr>
      <vt:lpstr>Главни циљеви ЛХЦ-а</vt:lpstr>
      <vt:lpstr>Судари или стационарна мета</vt:lpstr>
      <vt:lpstr>Главни делови акцелератора</vt:lpstr>
      <vt:lpstr>PowerPoint Presentation</vt:lpstr>
      <vt:lpstr>PowerPoint Presentation</vt:lpstr>
      <vt:lpstr>Судари снопова протона Снопови се састоје из низа банчева („пакета“ протона)</vt:lpstr>
      <vt:lpstr>PowerPoint Presentation</vt:lpstr>
      <vt:lpstr>Луминозност</vt:lpstr>
      <vt:lpstr>Историјат и планови за ЛХЦ</vt:lpstr>
      <vt:lpstr>Параметри ЛХЦ-а</vt:lpstr>
      <vt:lpstr>Акцелераторски комплекс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Како раде детектори?</vt:lpstr>
      <vt:lpstr>Компоненте детектора</vt:lpstr>
      <vt:lpstr>Идентификација честица</vt:lpstr>
      <vt:lpstr>Идентификација честица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 хадронски сударач и  експерименти на њему</dc:title>
  <cp:lastModifiedBy>Jovan Mitić</cp:lastModifiedBy>
  <cp:revision>12</cp:revision>
  <dcterms:created xsi:type="dcterms:W3CDTF">2024-03-20T17:28:02Z</dcterms:created>
  <dcterms:modified xsi:type="dcterms:W3CDTF">2024-03-22T09:39:07Z</dcterms:modified>
</cp:coreProperties>
</file>