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60" r:id="rId2"/>
  </p:sldMasterIdLst>
  <p:notesMasterIdLst>
    <p:notesMasterId r:id="rId58"/>
  </p:notesMasterIdLst>
  <p:sldIdLst>
    <p:sldId id="256" r:id="rId3"/>
    <p:sldId id="257" r:id="rId4"/>
    <p:sldId id="282" r:id="rId5"/>
    <p:sldId id="414" r:id="rId6"/>
    <p:sldId id="327" r:id="rId7"/>
    <p:sldId id="328" r:id="rId8"/>
    <p:sldId id="342" r:id="rId9"/>
    <p:sldId id="335" r:id="rId10"/>
    <p:sldId id="336" r:id="rId11"/>
    <p:sldId id="408" r:id="rId12"/>
    <p:sldId id="334" r:id="rId13"/>
    <p:sldId id="409" r:id="rId14"/>
    <p:sldId id="405" r:id="rId15"/>
    <p:sldId id="410" r:id="rId16"/>
    <p:sldId id="406" r:id="rId17"/>
    <p:sldId id="329" r:id="rId18"/>
    <p:sldId id="368" r:id="rId19"/>
    <p:sldId id="402" r:id="rId20"/>
    <p:sldId id="338" r:id="rId21"/>
    <p:sldId id="339" r:id="rId22"/>
    <p:sldId id="398" r:id="rId23"/>
    <p:sldId id="340" r:id="rId24"/>
    <p:sldId id="399" r:id="rId25"/>
    <p:sldId id="412" r:id="rId26"/>
    <p:sldId id="341" r:id="rId27"/>
    <p:sldId id="417" r:id="rId28"/>
    <p:sldId id="425" r:id="rId29"/>
    <p:sldId id="347" r:id="rId30"/>
    <p:sldId id="418" r:id="rId31"/>
    <p:sldId id="400" r:id="rId32"/>
    <p:sldId id="419" r:id="rId33"/>
    <p:sldId id="343" r:id="rId34"/>
    <p:sldId id="424" r:id="rId35"/>
    <p:sldId id="420" r:id="rId36"/>
    <p:sldId id="360" r:id="rId37"/>
    <p:sldId id="403" r:id="rId38"/>
    <p:sldId id="404" r:id="rId39"/>
    <p:sldId id="344" r:id="rId40"/>
    <p:sldId id="356" r:id="rId41"/>
    <p:sldId id="421" r:id="rId42"/>
    <p:sldId id="422" r:id="rId43"/>
    <p:sldId id="423" r:id="rId44"/>
    <p:sldId id="358" r:id="rId45"/>
    <p:sldId id="357" r:id="rId46"/>
    <p:sldId id="407" r:id="rId47"/>
    <p:sldId id="359" r:id="rId48"/>
    <p:sldId id="415" r:id="rId49"/>
    <p:sldId id="331" r:id="rId50"/>
    <p:sldId id="332" r:id="rId51"/>
    <p:sldId id="365" r:id="rId52"/>
    <p:sldId id="362" r:id="rId53"/>
    <p:sldId id="363" r:id="rId54"/>
    <p:sldId id="364" r:id="rId55"/>
    <p:sldId id="366" r:id="rId56"/>
    <p:sldId id="416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58EA36"/>
    <a:srgbClr val="FF3399"/>
    <a:srgbClr val="3333CC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05" autoAdjust="0"/>
    <p:restoredTop sz="85204" autoAdjust="0"/>
  </p:normalViewPr>
  <p:slideViewPr>
    <p:cSldViewPr snapToGrid="0" snapToObjects="1">
      <p:cViewPr>
        <p:scale>
          <a:sx n="66" d="100"/>
          <a:sy n="66" d="100"/>
        </p:scale>
        <p:origin x="2868" y="112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0" d="100"/>
          <a:sy n="100" d="100"/>
        </p:scale>
        <p:origin x="26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theme" Target="theme/theme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E631D-1DEF-4BFF-AD1E-7075D801C0D2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91FF3-B92E-4617-9C41-6B9696780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7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91FF3-B92E-4617-9C41-6B969678090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93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52067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03086"/>
            <a:ext cx="8226854" cy="488994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Espace réservé du titre 8"/>
          <p:cNvSpPr txBox="1">
            <a:spLocks/>
          </p:cNvSpPr>
          <p:nvPr userDrawn="1"/>
        </p:nvSpPr>
        <p:spPr>
          <a:xfrm>
            <a:off x="950425" y="6144698"/>
            <a:ext cx="1784462" cy="71330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000" b="1" dirty="0"/>
              <a:t>EN-CV</a:t>
            </a:r>
          </a:p>
          <a:p>
            <a:r>
              <a:rPr lang="en-US" sz="1000" b="0" dirty="0"/>
              <a:t>Engineering Department</a:t>
            </a:r>
          </a:p>
          <a:p>
            <a:r>
              <a:rPr lang="en-US" sz="1000" b="0" dirty="0"/>
              <a:t>Cooling and Ventilation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8686792" y="6542116"/>
            <a:ext cx="356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253B2715-6A16-49E0-8344-8E47C5D5816F}" type="slidenum">
              <a:rPr lang="en-US" sz="1100" smtClean="0"/>
              <a:pPr algn="r"/>
              <a:t>‹#›</a:t>
            </a:fld>
            <a:endParaRPr lang="en-US" sz="1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3917257" y="6540627"/>
            <a:ext cx="9781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Pietro</a:t>
            </a:r>
            <a:r>
              <a:rPr lang="en-US" sz="1100" baseline="0" dirty="0"/>
              <a:t> Avigni</a:t>
            </a:r>
            <a:endParaRPr lang="en-US" sz="11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484449" y="6540627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26/03/2019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9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48.jp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4.avi"/><Relationship Id="rId1" Type="http://schemas.microsoft.com/office/2007/relationships/media" Target="../media/media4.avi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Extraction Area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83"/>
          <a:stretch/>
        </p:blipFill>
        <p:spPr>
          <a:xfrm>
            <a:off x="315102" y="1519290"/>
            <a:ext cx="8516481" cy="383530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15102" y="5139149"/>
            <a:ext cx="79861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Google Maps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330299" y="4675699"/>
            <a:ext cx="1061778" cy="404061"/>
          </a:xfrm>
          <a:prstGeom prst="straightConnector1">
            <a:avLst/>
          </a:prstGeom>
          <a:ln>
            <a:solidFill>
              <a:srgbClr val="FFFF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2292" y="4296198"/>
            <a:ext cx="1440469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Beam direction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37955" y="3104612"/>
            <a:ext cx="1401522" cy="276999"/>
          </a:xfrm>
          <a:prstGeom prst="rect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Extraction Area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23" name="Straight Connector 22"/>
          <p:cNvCxnSpPr>
            <a:cxnSpLocks/>
            <a:endCxn id="16" idx="2"/>
          </p:cNvCxnSpPr>
          <p:nvPr/>
        </p:nvCxnSpPr>
        <p:spPr>
          <a:xfrm flipH="1" flipV="1">
            <a:off x="3738716" y="3381611"/>
            <a:ext cx="700761" cy="588902"/>
          </a:xfrm>
          <a:prstGeom prst="line">
            <a:avLst/>
          </a:prstGeom>
          <a:ln>
            <a:solidFill>
              <a:srgbClr val="FF0000"/>
            </a:solidFill>
            <a:headEnd type="triangle"/>
            <a:tailEnd type="non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6265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Extraction Area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730C33-6B48-4BE2-A4E6-8C8A78311D4D}"/>
              </a:ext>
            </a:extLst>
          </p:cNvPr>
          <p:cNvSpPr/>
          <p:nvPr/>
        </p:nvSpPr>
        <p:spPr>
          <a:xfrm>
            <a:off x="1296212" y="928251"/>
            <a:ext cx="28678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Junction Cavern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0F2B946-57D8-4EC1-BAE1-E3833C3C92C5}"/>
              </a:ext>
            </a:extLst>
          </p:cNvPr>
          <p:cNvSpPr/>
          <p:nvPr/>
        </p:nvSpPr>
        <p:spPr>
          <a:xfrm>
            <a:off x="1216155" y="3702877"/>
            <a:ext cx="28678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Extraction Tunnel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9F7E11B-50EB-42A8-A5BA-EDB928492281}"/>
              </a:ext>
            </a:extLst>
          </p:cNvPr>
          <p:cNvSpPr/>
          <p:nvPr/>
        </p:nvSpPr>
        <p:spPr>
          <a:xfrm>
            <a:off x="5371390" y="3643548"/>
            <a:ext cx="28678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Auxiliary Building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82D8582-D071-4C59-B401-578B3F021B44}"/>
              </a:ext>
            </a:extLst>
          </p:cNvPr>
          <p:cNvSpPr/>
          <p:nvPr/>
        </p:nvSpPr>
        <p:spPr>
          <a:xfrm>
            <a:off x="5313484" y="850656"/>
            <a:ext cx="28678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Access Building</a:t>
            </a:r>
            <a:endParaRPr lang="en-GB" u="sng" dirty="0">
              <a:solidFill>
                <a:srgbClr val="FF0000"/>
              </a:solidFill>
            </a:endParaRPr>
          </a:p>
        </p:txBody>
      </p:sp>
      <p:pic>
        <p:nvPicPr>
          <p:cNvPr id="14" name="Picture 13" descr="\\cern.ch\dfs\Users\l\ldougher\Desktop\test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484" y="1194683"/>
            <a:ext cx="2763679" cy="247417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0"/>
          <p:cNvSpPr txBox="1"/>
          <p:nvPr/>
        </p:nvSpPr>
        <p:spPr>
          <a:xfrm>
            <a:off x="6545695" y="1635192"/>
            <a:ext cx="637841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kern="12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30t crane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6441100" y="3040026"/>
            <a:ext cx="63784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100" kern="12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haft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TextBox 10"/>
          <p:cNvSpPr txBox="1"/>
          <p:nvPr/>
        </p:nvSpPr>
        <p:spPr>
          <a:xfrm>
            <a:off x="5313484" y="2253724"/>
            <a:ext cx="67372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kern="12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Lorry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Picture 17" descr="\\cern.ch\dfs\Users\l\ldougher\Desktop\test.bmp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7"/>
          <a:stretch/>
        </p:blipFill>
        <p:spPr bwMode="auto">
          <a:xfrm>
            <a:off x="4827684" y="4084057"/>
            <a:ext cx="3955300" cy="23567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TextBox 10"/>
          <p:cNvSpPr txBox="1"/>
          <p:nvPr/>
        </p:nvSpPr>
        <p:spPr>
          <a:xfrm>
            <a:off x="7374897" y="6092413"/>
            <a:ext cx="103758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False floor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TextBox 10"/>
          <p:cNvSpPr txBox="1"/>
          <p:nvPr/>
        </p:nvSpPr>
        <p:spPr>
          <a:xfrm>
            <a:off x="5131556" y="4262080"/>
            <a:ext cx="103758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Crane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TextBox 10"/>
          <p:cNvSpPr txBox="1"/>
          <p:nvPr/>
        </p:nvSpPr>
        <p:spPr>
          <a:xfrm>
            <a:off x="7005931" y="5234034"/>
            <a:ext cx="1258572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 control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2" name="Picture 21" descr="\\cern.ch\dfs\Users\l\ldougher\Desktop\test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67" y="1330771"/>
            <a:ext cx="4482466" cy="23426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" name="Straight Arrow Connector 22"/>
          <p:cNvCxnSpPr/>
          <p:nvPr/>
        </p:nvCxnSpPr>
        <p:spPr>
          <a:xfrm flipV="1">
            <a:off x="934241" y="3061748"/>
            <a:ext cx="501824" cy="374624"/>
          </a:xfrm>
          <a:prstGeom prst="straightConnector1">
            <a:avLst/>
          </a:prstGeom>
          <a:ln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10"/>
          <p:cNvSpPr txBox="1"/>
          <p:nvPr/>
        </p:nvSpPr>
        <p:spPr>
          <a:xfrm>
            <a:off x="1512939" y="2269695"/>
            <a:ext cx="63784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TT90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TextBox 10"/>
          <p:cNvSpPr txBox="1"/>
          <p:nvPr/>
        </p:nvSpPr>
        <p:spPr>
          <a:xfrm>
            <a:off x="3202136" y="2249197"/>
            <a:ext cx="63784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TDC2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6" name="TextBox 10"/>
          <p:cNvSpPr txBox="1"/>
          <p:nvPr/>
        </p:nvSpPr>
        <p:spPr>
          <a:xfrm rot="19800081">
            <a:off x="359953" y="2930943"/>
            <a:ext cx="123329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BDF beamline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7" name="Picture 26" descr="\\cern.ch\dfs\Users\l\ldougher\Desktop\test.bmp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55" y="4095049"/>
            <a:ext cx="3775020" cy="214657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" name="Straight Arrow Connector 27"/>
          <p:cNvCxnSpPr/>
          <p:nvPr/>
        </p:nvCxnSpPr>
        <p:spPr>
          <a:xfrm flipH="1" flipV="1">
            <a:off x="3839977" y="5495644"/>
            <a:ext cx="469226" cy="374624"/>
          </a:xfrm>
          <a:prstGeom prst="straightConnector1">
            <a:avLst/>
          </a:prstGeom>
          <a:ln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10"/>
          <p:cNvSpPr txBox="1"/>
          <p:nvPr/>
        </p:nvSpPr>
        <p:spPr>
          <a:xfrm rot="2402091">
            <a:off x="3547452" y="5360025"/>
            <a:ext cx="123329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BDF beamline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TextBox 10"/>
          <p:cNvSpPr txBox="1"/>
          <p:nvPr/>
        </p:nvSpPr>
        <p:spPr>
          <a:xfrm rot="18013633">
            <a:off x="1819259" y="5594357"/>
            <a:ext cx="1233298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Transport </a:t>
            </a:r>
            <a:r>
              <a:rPr lang="en-US" sz="1100" dirty="0" err="1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accessway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2" name="TextBox 10"/>
          <p:cNvSpPr txBox="1"/>
          <p:nvPr/>
        </p:nvSpPr>
        <p:spPr>
          <a:xfrm rot="20436300">
            <a:off x="3223328" y="4236074"/>
            <a:ext cx="123329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Ventilation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601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2" grpId="0"/>
      <p:bldP spid="15" grpId="0"/>
      <p:bldP spid="16" grpId="0"/>
      <p:bldP spid="17" grpId="0"/>
      <p:bldP spid="19" grpId="0"/>
      <p:bldP spid="20" grpId="0"/>
      <p:bldP spid="21" grpId="0"/>
      <p:bldP spid="24" grpId="0"/>
      <p:bldP spid="25" grpId="0"/>
      <p:bldP spid="26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Target Complex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83"/>
          <a:stretch/>
        </p:blipFill>
        <p:spPr>
          <a:xfrm>
            <a:off x="315102" y="1369661"/>
            <a:ext cx="8516481" cy="38353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086" y="1736946"/>
            <a:ext cx="1449801" cy="307777"/>
          </a:xfrm>
          <a:prstGeom prst="rect">
            <a:avLst/>
          </a:prstGeom>
          <a:solidFill>
            <a:srgbClr val="58EA36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Target Complex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315102" y="4989520"/>
            <a:ext cx="79861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Google Maps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330299" y="4526070"/>
            <a:ext cx="1061778" cy="404061"/>
          </a:xfrm>
          <a:prstGeom prst="straightConnector1">
            <a:avLst/>
          </a:prstGeom>
          <a:ln>
            <a:solidFill>
              <a:srgbClr val="FFFF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2292" y="4146569"/>
            <a:ext cx="1440469" cy="30777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Beam direction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 flipH="1" flipV="1">
            <a:off x="5020887" y="1890835"/>
            <a:ext cx="1238597" cy="95907"/>
          </a:xfrm>
          <a:prstGeom prst="line">
            <a:avLst/>
          </a:prstGeom>
          <a:ln>
            <a:solidFill>
              <a:srgbClr val="58EA36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7879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Two technical solutions</a:t>
            </a:r>
            <a:endParaRPr lang="en-GB" dirty="0"/>
          </a:p>
        </p:txBody>
      </p:sp>
      <p:sp>
        <p:nvSpPr>
          <p:cNvPr id="26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1023742"/>
            <a:ext cx="8145475" cy="225447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Target is located </a:t>
            </a:r>
            <a:r>
              <a:rPr lang="en-US" sz="1600" b="1" dirty="0">
                <a:solidFill>
                  <a:schemeClr val="tx2"/>
                </a:solidFill>
              </a:rPr>
              <a:t>15 m </a:t>
            </a:r>
            <a:r>
              <a:rPr lang="en-US" sz="1800" b="1" dirty="0">
                <a:solidFill>
                  <a:schemeClr val="tx2"/>
                </a:solidFill>
              </a:rPr>
              <a:t>underground</a:t>
            </a:r>
            <a:r>
              <a:rPr lang="en-US" sz="1600" dirty="0">
                <a:solidFill>
                  <a:schemeClr val="tx2"/>
                </a:solidFill>
              </a:rPr>
              <a:t>, relatively close to the CERN fence (~70 m)</a:t>
            </a:r>
          </a:p>
          <a:p>
            <a:r>
              <a:rPr lang="en-US" sz="1600" dirty="0">
                <a:solidFill>
                  <a:schemeClr val="tx2"/>
                </a:solidFill>
              </a:rPr>
              <a:t>Cast-iron and steel shielding enclose target (3700 </a:t>
            </a:r>
            <a:r>
              <a:rPr lang="en-US" sz="1600" dirty="0" err="1">
                <a:solidFill>
                  <a:schemeClr val="tx2"/>
                </a:solidFill>
              </a:rPr>
              <a:t>tonnes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</a:p>
          <a:p>
            <a:r>
              <a:rPr lang="en-US" sz="1600" dirty="0">
                <a:solidFill>
                  <a:schemeClr val="tx2"/>
                </a:solidFill>
              </a:rPr>
              <a:t>Target bunker inside an </a:t>
            </a:r>
            <a:r>
              <a:rPr lang="en-US" sz="1600" b="1" dirty="0">
                <a:solidFill>
                  <a:schemeClr val="tx2"/>
                </a:solidFill>
              </a:rPr>
              <a:t>active circulation He-vessel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Fully remote handling/manipulation</a:t>
            </a:r>
            <a:r>
              <a:rPr lang="en-US" sz="1600" dirty="0">
                <a:solidFill>
                  <a:schemeClr val="tx2"/>
                </a:solidFill>
              </a:rPr>
              <a:t> during the lifetime of the facility</a:t>
            </a:r>
          </a:p>
          <a:p>
            <a:r>
              <a:rPr lang="en-US" sz="1800" dirty="0">
                <a:solidFill>
                  <a:schemeClr val="tx2"/>
                </a:solidFill>
              </a:rPr>
              <a:t>Target complex design developed in detail </a:t>
            </a:r>
            <a:r>
              <a:rPr lang="en-US" sz="18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1800" b="1" dirty="0">
                <a:solidFill>
                  <a:schemeClr val="tx2"/>
                </a:solidFill>
                <a:sym typeface="Wingdings" panose="05000000000000000000" pitchFamily="2" charset="2"/>
              </a:rPr>
              <a:t>demonstrated feasibility </a:t>
            </a:r>
            <a:r>
              <a:rPr lang="en-US" sz="1800" dirty="0">
                <a:solidFill>
                  <a:schemeClr val="tx2"/>
                </a:solidFill>
                <a:sym typeface="Wingdings" panose="05000000000000000000" pitchFamily="2" charset="2"/>
              </a:rPr>
              <a:t>of construction, operation, maintenance and decommissioning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B67D7F8-8D2E-434C-AB01-6B387E168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03" y="3647817"/>
            <a:ext cx="4265647" cy="24661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5F6C53A-2347-5346-AB9C-2F35DCFDD5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39"/>
          <a:stretch/>
        </p:blipFill>
        <p:spPr>
          <a:xfrm>
            <a:off x="4732619" y="3646051"/>
            <a:ext cx="4029640" cy="2467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TextBox 28"/>
          <p:cNvSpPr txBox="1"/>
          <p:nvPr/>
        </p:nvSpPr>
        <p:spPr>
          <a:xfrm>
            <a:off x="818544" y="3037537"/>
            <a:ext cx="33971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Ubuntu" panose="020B0504030602030204" pitchFamily="34" charset="0"/>
              </a:rPr>
              <a:t>Crane handling solution</a:t>
            </a:r>
            <a:endParaRPr lang="en-US" sz="1200" b="1" dirty="0">
              <a:solidFill>
                <a:srgbClr val="FF0000"/>
              </a:solidFill>
              <a:latin typeface="Ubuntu" panose="020B0504030602030204" pitchFamily="34" charset="0"/>
            </a:endParaRPr>
          </a:p>
          <a:p>
            <a:pPr marL="141750" algn="ctr"/>
            <a:r>
              <a:rPr lang="en-US" sz="1200" dirty="0">
                <a:latin typeface="Ubuntu" panose="020B0504030602030204" pitchFamily="34" charset="0"/>
              </a:rPr>
              <a:t>Shielding, supports, target, moved by crane</a:t>
            </a:r>
            <a:endParaRPr lang="en-GB" sz="1200" dirty="0">
              <a:latin typeface="Ubuntu" panose="020B0504030602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71203" y="3039898"/>
            <a:ext cx="31524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Ubuntu" panose="020B0504030602030204" pitchFamily="34" charset="0"/>
              </a:rPr>
              <a:t>Trolley handling solution</a:t>
            </a:r>
          </a:p>
          <a:p>
            <a:pPr algn="ctr"/>
            <a:r>
              <a:rPr lang="en-US" sz="1200" dirty="0">
                <a:latin typeface="Ubuntu" panose="020B0504030602030204" pitchFamily="34" charset="0"/>
              </a:rPr>
              <a:t>Target and services on trolleys on rails</a:t>
            </a:r>
            <a:endParaRPr lang="en-GB" sz="1200" dirty="0">
              <a:latin typeface="Ubuntu" panose="020B0504030602030204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3807059" y="4314142"/>
            <a:ext cx="456534" cy="842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20978641">
            <a:off x="3721380" y="4081648"/>
            <a:ext cx="8522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accent5"/>
                </a:solidFill>
                <a:latin typeface="Ubuntu" panose="020B0504030602030204" pitchFamily="34" charset="0"/>
              </a:rPr>
              <a:t>SPS beam</a:t>
            </a:r>
            <a:endParaRPr lang="en-GB" sz="900" dirty="0">
              <a:solidFill>
                <a:schemeClr val="accent5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761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Experimental Area [</a:t>
            </a:r>
            <a:r>
              <a:rPr lang="en-US" dirty="0" err="1"/>
              <a:t>SHiP</a:t>
            </a:r>
            <a:r>
              <a:rPr lang="en-US" dirty="0"/>
              <a:t>]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83"/>
          <a:stretch/>
        </p:blipFill>
        <p:spPr>
          <a:xfrm>
            <a:off x="315102" y="1560850"/>
            <a:ext cx="8516481" cy="38353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95864" y="3480855"/>
            <a:ext cx="1652957" cy="307777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Experimental Area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5102" y="5180709"/>
            <a:ext cx="79861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Google Maps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330299" y="4717259"/>
            <a:ext cx="1061778" cy="404061"/>
          </a:xfrm>
          <a:prstGeom prst="straightConnector1">
            <a:avLst/>
          </a:prstGeom>
          <a:ln>
            <a:solidFill>
              <a:srgbClr val="FFFF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2292" y="4337758"/>
            <a:ext cx="1440469" cy="30777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Beam direction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11" name="Straight Connector 10"/>
          <p:cNvCxnSpPr>
            <a:cxnSpLocks/>
          </p:cNvCxnSpPr>
          <p:nvPr/>
        </p:nvCxnSpPr>
        <p:spPr>
          <a:xfrm flipH="1">
            <a:off x="7622342" y="2335876"/>
            <a:ext cx="83556" cy="1116966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headEnd type="triangle"/>
            <a:tailEnd type="non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996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Experimental Area [</a:t>
            </a:r>
            <a:r>
              <a:rPr lang="en-US" dirty="0" err="1"/>
              <a:t>SHiP</a:t>
            </a:r>
            <a:r>
              <a:rPr lang="en-US" dirty="0"/>
              <a:t>]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53DC11-216D-41ED-97FB-BB89760A54B0}"/>
              </a:ext>
            </a:extLst>
          </p:cNvPr>
          <p:cNvSpPr/>
          <p:nvPr/>
        </p:nvSpPr>
        <p:spPr>
          <a:xfrm>
            <a:off x="606264" y="3069543"/>
            <a:ext cx="15550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Experimental Hall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356FB8-8D3E-4C10-A1B7-8B699AAFBFAC}"/>
              </a:ext>
            </a:extLst>
          </p:cNvPr>
          <p:cNvSpPr/>
          <p:nvPr/>
        </p:nvSpPr>
        <p:spPr>
          <a:xfrm>
            <a:off x="851772" y="1353425"/>
            <a:ext cx="10640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Surface Hall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D0A3CB-EA70-42D5-A1B9-E1EFCBCD8332}"/>
              </a:ext>
            </a:extLst>
          </p:cNvPr>
          <p:cNvSpPr/>
          <p:nvPr/>
        </p:nvSpPr>
        <p:spPr>
          <a:xfrm>
            <a:off x="531731" y="5057703"/>
            <a:ext cx="17041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Service Building</a:t>
            </a:r>
            <a:endParaRPr lang="en-GB" u="sng" dirty="0">
              <a:solidFill>
                <a:srgbClr val="FF0000"/>
              </a:solidFill>
            </a:endParaRPr>
          </a:p>
        </p:txBody>
      </p:sp>
      <p:pic>
        <p:nvPicPr>
          <p:cNvPr id="13" name="Picture 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086" y="909751"/>
            <a:ext cx="6606316" cy="145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6620" y="4386788"/>
            <a:ext cx="3740331" cy="2007704"/>
          </a:xfrm>
          <a:prstGeom prst="rect">
            <a:avLst/>
          </a:prstGeom>
        </p:spPr>
      </p:pic>
      <p:pic>
        <p:nvPicPr>
          <p:cNvPr id="17" name="Picture 9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840" y="2638411"/>
            <a:ext cx="6802775" cy="1748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0"/>
          <p:cNvSpPr txBox="1"/>
          <p:nvPr/>
        </p:nvSpPr>
        <p:spPr>
          <a:xfrm>
            <a:off x="4339045" y="3559443"/>
            <a:ext cx="125519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Decay volume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TextBox 10"/>
          <p:cNvSpPr txBox="1"/>
          <p:nvPr/>
        </p:nvSpPr>
        <p:spPr>
          <a:xfrm>
            <a:off x="7276874" y="3821053"/>
            <a:ext cx="125519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Muon shield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TextBox 10"/>
          <p:cNvSpPr txBox="1"/>
          <p:nvPr/>
        </p:nvSpPr>
        <p:spPr>
          <a:xfrm>
            <a:off x="3020092" y="3381794"/>
            <a:ext cx="125519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 err="1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SHiP</a:t>
            </a: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magnet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TextBox 10"/>
          <p:cNvSpPr txBox="1"/>
          <p:nvPr/>
        </p:nvSpPr>
        <p:spPr>
          <a:xfrm>
            <a:off x="5594244" y="2292840"/>
            <a:ext cx="131360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access points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" name="Straight Arrow Connector 2"/>
          <p:cNvCxnSpPr>
            <a:stCxn id="21" idx="1"/>
          </p:cNvCxnSpPr>
          <p:nvPr/>
        </p:nvCxnSpPr>
        <p:spPr>
          <a:xfrm flipH="1" flipV="1">
            <a:off x="3760013" y="2224739"/>
            <a:ext cx="1834231" cy="1989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594245" y="2083307"/>
            <a:ext cx="462741" cy="2773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21" idx="3"/>
          </p:cNvCxnSpPr>
          <p:nvPr/>
        </p:nvCxnSpPr>
        <p:spPr>
          <a:xfrm flipV="1">
            <a:off x="6907853" y="2112179"/>
            <a:ext cx="912096" cy="3114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2366767" y="2984178"/>
            <a:ext cx="31875" cy="115053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10"/>
          <p:cNvSpPr txBox="1"/>
          <p:nvPr/>
        </p:nvSpPr>
        <p:spPr>
          <a:xfrm rot="16200000">
            <a:off x="1969902" y="3415732"/>
            <a:ext cx="62759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 m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2838298" y="2689617"/>
            <a:ext cx="5781473" cy="34576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10"/>
          <p:cNvSpPr txBox="1"/>
          <p:nvPr/>
        </p:nvSpPr>
        <p:spPr>
          <a:xfrm rot="176815">
            <a:off x="5188462" y="2633338"/>
            <a:ext cx="62759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effectLst>
                  <a:glow rad="101600">
                    <a:schemeClr val="bg1"/>
                  </a:glow>
                </a:effectLst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80 m</a:t>
            </a:r>
            <a:endParaRPr lang="en-GB" sz="1050" dirty="0">
              <a:solidFill>
                <a:srgbClr val="FF0000"/>
              </a:solidFill>
              <a:effectLst>
                <a:glow rad="101600">
                  <a:schemeClr val="bg1"/>
                </a:glo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569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8" grpId="0"/>
      <p:bldP spid="19" grpId="0"/>
      <p:bldP spid="20" grpId="0"/>
      <p:bldP spid="21" grpId="0"/>
      <p:bldP spid="25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Provisional Schedule</a:t>
            </a:r>
            <a:endParaRPr lang="en-GB" dirty="0"/>
          </a:p>
        </p:txBody>
      </p:sp>
      <p:pic>
        <p:nvPicPr>
          <p:cNvPr id="2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84" y="1648326"/>
            <a:ext cx="8763086" cy="3719303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3694174" y="2713939"/>
            <a:ext cx="1" cy="12582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969136" y="3913718"/>
            <a:ext cx="14500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We are here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(Q1 2019)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5213388-488E-3B4C-89FD-9D4EE19AE416}"/>
              </a:ext>
            </a:extLst>
          </p:cNvPr>
          <p:cNvCxnSpPr/>
          <p:nvPr/>
        </p:nvCxnSpPr>
        <p:spPr>
          <a:xfrm flipH="1" flipV="1">
            <a:off x="5056174" y="3360270"/>
            <a:ext cx="1" cy="12582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5054F13E-E2CE-0046-A4F3-EC170BEE3695}"/>
              </a:ext>
            </a:extLst>
          </p:cNvPr>
          <p:cNvSpPr/>
          <p:nvPr/>
        </p:nvSpPr>
        <p:spPr>
          <a:xfrm>
            <a:off x="4130282" y="4560049"/>
            <a:ext cx="18517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Project approval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(Possible date)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2298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CV Design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92024"/>
              </p:ext>
            </p:extLst>
          </p:nvPr>
        </p:nvGraphicFramePr>
        <p:xfrm>
          <a:off x="138259" y="1036816"/>
          <a:ext cx="8864736" cy="34188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53808">
                  <a:extLst>
                    <a:ext uri="{9D8B030D-6E8A-4147-A177-3AD203B41FA5}">
                      <a16:colId xmlns:a16="http://schemas.microsoft.com/office/drawing/2014/main" val="956473150"/>
                    </a:ext>
                  </a:extLst>
                </a:gridCol>
                <a:gridCol w="2097207">
                  <a:extLst>
                    <a:ext uri="{9D8B030D-6E8A-4147-A177-3AD203B41FA5}">
                      <a16:colId xmlns:a16="http://schemas.microsoft.com/office/drawing/2014/main" val="2992549583"/>
                    </a:ext>
                  </a:extLst>
                </a:gridCol>
                <a:gridCol w="2776745">
                  <a:extLst>
                    <a:ext uri="{9D8B030D-6E8A-4147-A177-3AD203B41FA5}">
                      <a16:colId xmlns:a16="http://schemas.microsoft.com/office/drawing/2014/main" val="2312833329"/>
                    </a:ext>
                  </a:extLst>
                </a:gridCol>
                <a:gridCol w="2436976">
                  <a:extLst>
                    <a:ext uri="{9D8B030D-6E8A-4147-A177-3AD203B41FA5}">
                      <a16:colId xmlns:a16="http://schemas.microsoft.com/office/drawing/2014/main" val="686488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Cooling Systems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Ventilation Systems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Other Systems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1556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Extraction</a:t>
                      </a:r>
                      <a:r>
                        <a:rPr lang="en-US" baseline="0" dirty="0"/>
                        <a:t> Area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Magnets </a:t>
                      </a:r>
                    </a:p>
                    <a:p>
                      <a:pPr marL="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Power converters</a:t>
                      </a:r>
                    </a:p>
                    <a:p>
                      <a:pPr marL="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Primary</a:t>
                      </a:r>
                      <a:r>
                        <a:rPr lang="en-US" sz="1400" baseline="0" dirty="0"/>
                        <a:t> system</a:t>
                      </a:r>
                    </a:p>
                    <a:p>
                      <a:pPr marL="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/>
                        <a:t>Cooling towers</a:t>
                      </a:r>
                    </a:p>
                    <a:p>
                      <a:pPr marL="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/>
                        <a:t>(Chilled water)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Tunnel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Auxiliary building</a:t>
                      </a:r>
                      <a:endParaRPr lang="en-US" sz="1400" baseline="0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/>
                        <a:t>Access building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/>
                        <a:t>Evaporators room (TBC)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Compressed air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Rising system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5913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Target Complex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Target </a:t>
                      </a:r>
                    </a:p>
                    <a:p>
                      <a:pPr marL="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Proximity shielding </a:t>
                      </a:r>
                    </a:p>
                    <a:p>
                      <a:pPr marL="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Magnetic coil </a:t>
                      </a:r>
                    </a:p>
                    <a:p>
                      <a:pPr marL="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Helium circulation </a:t>
                      </a:r>
                    </a:p>
                    <a:p>
                      <a:pPr marL="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Helium Passivation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/>
                        <a:t>Surface hall</a:t>
                      </a:r>
                    </a:p>
                    <a:p>
                      <a:pPr marL="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/>
                        <a:t>Access Area</a:t>
                      </a:r>
                    </a:p>
                    <a:p>
                      <a:pPr marL="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/>
                        <a:t>Hot Area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Compressed air for draining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Rising system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Evaporation system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Smoke extraction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9769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Experimental Area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Magnets</a:t>
                      </a:r>
                    </a:p>
                    <a:p>
                      <a:pPr marL="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Power converters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Surface</a:t>
                      </a:r>
                      <a:r>
                        <a:rPr lang="en-US" sz="1400" baseline="0" dirty="0"/>
                        <a:t> Hall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/>
                        <a:t>Experimental Hall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/>
                        <a:t>Service Building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Compressed air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Rising system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Smoke extraction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1266913"/>
                  </a:ext>
                </a:extLst>
              </a:tr>
            </a:tbl>
          </a:graphicData>
        </a:graphic>
      </p:graphicFrame>
      <p:sp>
        <p:nvSpPr>
          <p:cNvPr id="2" name="Horizontal Scroll 1">
            <a:extLst>
              <a:ext uri="{FF2B5EF4-FFF2-40B4-BE49-F238E27FC236}">
                <a16:creationId xmlns:a16="http://schemas.microsoft.com/office/drawing/2014/main" id="{93ACE0E7-FEE2-3144-B80B-90A8034CD4A7}"/>
              </a:ext>
            </a:extLst>
          </p:cNvPr>
          <p:cNvSpPr/>
          <p:nvPr/>
        </p:nvSpPr>
        <p:spPr>
          <a:xfrm>
            <a:off x="686919" y="5184000"/>
            <a:ext cx="7767416" cy="799200"/>
          </a:xfrm>
          <a:prstGeom prst="horizontalScroll">
            <a:avLst/>
          </a:prstGeom>
          <a:solidFill>
            <a:srgbClr val="0055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Let’s see the cooling and the ventilation design now…</a:t>
            </a:r>
          </a:p>
        </p:txBody>
      </p:sp>
    </p:spTree>
    <p:extLst>
      <p:ext uri="{BB962C8B-B14F-4D97-AF65-F5344CB8AC3E}">
        <p14:creationId xmlns:p14="http://schemas.microsoft.com/office/powerpoint/2010/main" val="113484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Cooling Requirements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39965"/>
              </p:ext>
            </p:extLst>
          </p:nvPr>
        </p:nvGraphicFramePr>
        <p:xfrm>
          <a:off x="458788" y="1131137"/>
          <a:ext cx="8226428" cy="1923688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863727">
                  <a:extLst>
                    <a:ext uri="{9D8B030D-6E8A-4147-A177-3AD203B41FA5}">
                      <a16:colId xmlns:a16="http://schemas.microsoft.com/office/drawing/2014/main" val="2182798154"/>
                    </a:ext>
                  </a:extLst>
                </a:gridCol>
                <a:gridCol w="603845">
                  <a:extLst>
                    <a:ext uri="{9D8B030D-6E8A-4147-A177-3AD203B41FA5}">
                      <a16:colId xmlns:a16="http://schemas.microsoft.com/office/drawing/2014/main" val="971132889"/>
                    </a:ext>
                  </a:extLst>
                </a:gridCol>
                <a:gridCol w="521676">
                  <a:extLst>
                    <a:ext uri="{9D8B030D-6E8A-4147-A177-3AD203B41FA5}">
                      <a16:colId xmlns:a16="http://schemas.microsoft.com/office/drawing/2014/main" val="452491467"/>
                    </a:ext>
                  </a:extLst>
                </a:gridCol>
                <a:gridCol w="521676">
                  <a:extLst>
                    <a:ext uri="{9D8B030D-6E8A-4147-A177-3AD203B41FA5}">
                      <a16:colId xmlns:a16="http://schemas.microsoft.com/office/drawing/2014/main" val="1607340292"/>
                    </a:ext>
                  </a:extLst>
                </a:gridCol>
                <a:gridCol w="351605">
                  <a:extLst>
                    <a:ext uri="{9D8B030D-6E8A-4147-A177-3AD203B41FA5}">
                      <a16:colId xmlns:a16="http://schemas.microsoft.com/office/drawing/2014/main" val="1067269508"/>
                    </a:ext>
                  </a:extLst>
                </a:gridCol>
                <a:gridCol w="443329">
                  <a:extLst>
                    <a:ext uri="{9D8B030D-6E8A-4147-A177-3AD203B41FA5}">
                      <a16:colId xmlns:a16="http://schemas.microsoft.com/office/drawing/2014/main" val="217591005"/>
                    </a:ext>
                  </a:extLst>
                </a:gridCol>
                <a:gridCol w="466260">
                  <a:extLst>
                    <a:ext uri="{9D8B030D-6E8A-4147-A177-3AD203B41FA5}">
                      <a16:colId xmlns:a16="http://schemas.microsoft.com/office/drawing/2014/main" val="1335518944"/>
                    </a:ext>
                  </a:extLst>
                </a:gridCol>
                <a:gridCol w="590468">
                  <a:extLst>
                    <a:ext uri="{9D8B030D-6E8A-4147-A177-3AD203B41FA5}">
                      <a16:colId xmlns:a16="http://schemas.microsoft.com/office/drawing/2014/main" val="1078407060"/>
                    </a:ext>
                  </a:extLst>
                </a:gridCol>
                <a:gridCol w="772004">
                  <a:extLst>
                    <a:ext uri="{9D8B030D-6E8A-4147-A177-3AD203B41FA5}">
                      <a16:colId xmlns:a16="http://schemas.microsoft.com/office/drawing/2014/main" val="3864661548"/>
                    </a:ext>
                  </a:extLst>
                </a:gridCol>
                <a:gridCol w="613399">
                  <a:extLst>
                    <a:ext uri="{9D8B030D-6E8A-4147-A177-3AD203B41FA5}">
                      <a16:colId xmlns:a16="http://schemas.microsoft.com/office/drawing/2014/main" val="381893473"/>
                    </a:ext>
                  </a:extLst>
                </a:gridCol>
                <a:gridCol w="428042">
                  <a:extLst>
                    <a:ext uri="{9D8B030D-6E8A-4147-A177-3AD203B41FA5}">
                      <a16:colId xmlns:a16="http://schemas.microsoft.com/office/drawing/2014/main" val="640313017"/>
                    </a:ext>
                  </a:extLst>
                </a:gridCol>
                <a:gridCol w="428042">
                  <a:extLst>
                    <a:ext uri="{9D8B030D-6E8A-4147-A177-3AD203B41FA5}">
                      <a16:colId xmlns:a16="http://schemas.microsoft.com/office/drawing/2014/main" val="2719255181"/>
                    </a:ext>
                  </a:extLst>
                </a:gridCol>
                <a:gridCol w="407022">
                  <a:extLst>
                    <a:ext uri="{9D8B030D-6E8A-4147-A177-3AD203B41FA5}">
                      <a16:colId xmlns:a16="http://schemas.microsoft.com/office/drawing/2014/main" val="4260606193"/>
                    </a:ext>
                  </a:extLst>
                </a:gridCol>
                <a:gridCol w="634419">
                  <a:extLst>
                    <a:ext uri="{9D8B030D-6E8A-4147-A177-3AD203B41FA5}">
                      <a16:colId xmlns:a16="http://schemas.microsoft.com/office/drawing/2014/main" val="3554745357"/>
                    </a:ext>
                  </a:extLst>
                </a:gridCol>
                <a:gridCol w="580914">
                  <a:extLst>
                    <a:ext uri="{9D8B030D-6E8A-4147-A177-3AD203B41FA5}">
                      <a16:colId xmlns:a16="http://schemas.microsoft.com/office/drawing/2014/main" val="2809249545"/>
                    </a:ext>
                  </a:extLst>
                </a:gridCol>
              </a:tblGrid>
              <a:tr h="3214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Equipment</a:t>
                      </a:r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Number of equipment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T</a:t>
                      </a:r>
                      <a:r>
                        <a:rPr lang="en-GB" sz="700" u="none" strike="noStrike" baseline="-25000">
                          <a:effectLst/>
                        </a:rPr>
                        <a:t>in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Delta 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T</a:t>
                      </a:r>
                      <a:r>
                        <a:rPr lang="en-GB" sz="700" u="none" strike="noStrike" baseline="-25000">
                          <a:effectLst/>
                        </a:rPr>
                        <a:t>out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Flow / unit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Dissipated power / unit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Total dissipated Power</a:t>
                      </a:r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Pin</a:t>
                      </a:r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Pressure drop 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Pout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Total flow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Type of water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Activated water?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4019116769"/>
                  </a:ext>
                </a:extLst>
              </a:tr>
              <a:tr h="12052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(°C)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(°C)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(°C)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(l/min)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(m3/h)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(kW)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(kW)</a:t>
                      </a:r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u="none" strike="noStrike" dirty="0">
                          <a:effectLst/>
                        </a:rPr>
                        <a:t>(bar)</a:t>
                      </a:r>
                      <a:endParaRPr lang="en-GB" sz="7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(bar)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(bar)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(m3/h)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2032695895"/>
                  </a:ext>
                </a:extLst>
              </a:tr>
              <a:tr h="1147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QTG.01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27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7.3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34.3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6.9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0.4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3.5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u="none" strike="noStrike" dirty="0">
                          <a:effectLst/>
                        </a:rPr>
                        <a:t>7.5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6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0.4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Demineralized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Yes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1441372531"/>
                  </a:ext>
                </a:extLst>
              </a:tr>
              <a:tr h="1147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QTL.02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7.5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34.5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26.0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13.6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14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u="none" strike="noStrike" dirty="0">
                          <a:effectLst/>
                        </a:rPr>
                        <a:t>7.5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6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Demineralized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Yes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930598027"/>
                  </a:ext>
                </a:extLst>
              </a:tr>
              <a:tr h="1147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QTL.03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5.8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32.8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26.0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10.6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11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u="none" strike="noStrike" dirty="0">
                          <a:effectLst/>
                        </a:rPr>
                        <a:t>7.5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6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Demineralized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Yes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699540006"/>
                  </a:ext>
                </a:extLst>
              </a:tr>
              <a:tr h="1147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QTL.04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2.3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29.3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26.0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4.2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4.2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u="none" strike="noStrike" dirty="0">
                          <a:effectLst/>
                        </a:rPr>
                        <a:t>7.5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6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Demineralized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Yes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1676676756"/>
                  </a:ext>
                </a:extLst>
              </a:tr>
              <a:tr h="1147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QTL.05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7.9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34.9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26.0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14.4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14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u="none" strike="noStrike" dirty="0">
                          <a:effectLst/>
                        </a:rPr>
                        <a:t>7.5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6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Demineralized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Yes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3750870216"/>
                  </a:ext>
                </a:extLst>
              </a:tr>
              <a:tr h="1147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QTL.06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12.5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39.5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26.0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22.6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23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u="none" strike="noStrike" dirty="0">
                          <a:effectLst/>
                        </a:rPr>
                        <a:t>7.5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>
                          <a:effectLst/>
                        </a:rPr>
                        <a:t>6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Demineralized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Yes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95102716"/>
                  </a:ext>
                </a:extLst>
              </a:tr>
              <a:tr h="1147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MBB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15.2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42.2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57.1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3.4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60.7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303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u="none" strike="noStrike" dirty="0">
                          <a:effectLst/>
                        </a:rPr>
                        <a:t>13.5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12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17.1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Demineralized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Yes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118133474"/>
                  </a:ext>
                </a:extLst>
              </a:tr>
              <a:tr h="1147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MBN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15.4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42.4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27.7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29.8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536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u="none" strike="noStrike" dirty="0">
                          <a:effectLst/>
                        </a:rPr>
                        <a:t>2.5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1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29.9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Demineralized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Yes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427498222"/>
                  </a:ext>
                </a:extLst>
              </a:tr>
              <a:tr h="1147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MDXl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3.7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30.7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7.3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0.4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12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u="none" strike="noStrike" dirty="0">
                          <a:effectLst/>
                        </a:rPr>
                        <a:t>7.5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6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Demineralized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Yes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2804476078"/>
                  </a:ext>
                </a:extLst>
              </a:tr>
              <a:tr h="1147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MDXl dill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3.3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30.3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7.3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0.4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10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u="none" strike="noStrike" dirty="0">
                          <a:effectLst/>
                        </a:rPr>
                        <a:t>7.5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>
                          <a:effectLst/>
                        </a:rPr>
                        <a:t>6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Demineralized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Yes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2317432104"/>
                  </a:ext>
                </a:extLst>
              </a:tr>
              <a:tr h="1147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Water-cooled cables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17.2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44.2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167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10.0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200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u="none" strike="noStrike" dirty="0">
                          <a:effectLst/>
                        </a:rPr>
                        <a:t>6.5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5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10.0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Demineralized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Yes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3053107654"/>
                  </a:ext>
                </a:extLst>
              </a:tr>
              <a:tr h="1147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Power converters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3.3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30.3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660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39.6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150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>
                          <a:effectLst/>
                        </a:rPr>
                        <a:t>150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u="none" strike="noStrike" dirty="0">
                          <a:effectLst/>
                        </a:rPr>
                        <a:t>4.5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3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39.6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Demineralized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No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74356045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930047"/>
              </p:ext>
            </p:extLst>
          </p:nvPr>
        </p:nvGraphicFramePr>
        <p:xfrm>
          <a:off x="458788" y="4724460"/>
          <a:ext cx="8226428" cy="1341648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863727">
                  <a:extLst>
                    <a:ext uri="{9D8B030D-6E8A-4147-A177-3AD203B41FA5}">
                      <a16:colId xmlns:a16="http://schemas.microsoft.com/office/drawing/2014/main" val="1393737348"/>
                    </a:ext>
                  </a:extLst>
                </a:gridCol>
                <a:gridCol w="603845">
                  <a:extLst>
                    <a:ext uri="{9D8B030D-6E8A-4147-A177-3AD203B41FA5}">
                      <a16:colId xmlns:a16="http://schemas.microsoft.com/office/drawing/2014/main" val="56124955"/>
                    </a:ext>
                  </a:extLst>
                </a:gridCol>
                <a:gridCol w="521676">
                  <a:extLst>
                    <a:ext uri="{9D8B030D-6E8A-4147-A177-3AD203B41FA5}">
                      <a16:colId xmlns:a16="http://schemas.microsoft.com/office/drawing/2014/main" val="4256721109"/>
                    </a:ext>
                  </a:extLst>
                </a:gridCol>
                <a:gridCol w="521676">
                  <a:extLst>
                    <a:ext uri="{9D8B030D-6E8A-4147-A177-3AD203B41FA5}">
                      <a16:colId xmlns:a16="http://schemas.microsoft.com/office/drawing/2014/main" val="4003315650"/>
                    </a:ext>
                  </a:extLst>
                </a:gridCol>
                <a:gridCol w="351605">
                  <a:extLst>
                    <a:ext uri="{9D8B030D-6E8A-4147-A177-3AD203B41FA5}">
                      <a16:colId xmlns:a16="http://schemas.microsoft.com/office/drawing/2014/main" val="2713468503"/>
                    </a:ext>
                  </a:extLst>
                </a:gridCol>
                <a:gridCol w="443329">
                  <a:extLst>
                    <a:ext uri="{9D8B030D-6E8A-4147-A177-3AD203B41FA5}">
                      <a16:colId xmlns:a16="http://schemas.microsoft.com/office/drawing/2014/main" val="1895915912"/>
                    </a:ext>
                  </a:extLst>
                </a:gridCol>
                <a:gridCol w="466260">
                  <a:extLst>
                    <a:ext uri="{9D8B030D-6E8A-4147-A177-3AD203B41FA5}">
                      <a16:colId xmlns:a16="http://schemas.microsoft.com/office/drawing/2014/main" val="3543305295"/>
                    </a:ext>
                  </a:extLst>
                </a:gridCol>
                <a:gridCol w="590468">
                  <a:extLst>
                    <a:ext uri="{9D8B030D-6E8A-4147-A177-3AD203B41FA5}">
                      <a16:colId xmlns:a16="http://schemas.microsoft.com/office/drawing/2014/main" val="2384069754"/>
                    </a:ext>
                  </a:extLst>
                </a:gridCol>
                <a:gridCol w="772004">
                  <a:extLst>
                    <a:ext uri="{9D8B030D-6E8A-4147-A177-3AD203B41FA5}">
                      <a16:colId xmlns:a16="http://schemas.microsoft.com/office/drawing/2014/main" val="4022983756"/>
                    </a:ext>
                  </a:extLst>
                </a:gridCol>
                <a:gridCol w="613399">
                  <a:extLst>
                    <a:ext uri="{9D8B030D-6E8A-4147-A177-3AD203B41FA5}">
                      <a16:colId xmlns:a16="http://schemas.microsoft.com/office/drawing/2014/main" val="193655102"/>
                    </a:ext>
                  </a:extLst>
                </a:gridCol>
                <a:gridCol w="428042">
                  <a:extLst>
                    <a:ext uri="{9D8B030D-6E8A-4147-A177-3AD203B41FA5}">
                      <a16:colId xmlns:a16="http://schemas.microsoft.com/office/drawing/2014/main" val="2235737805"/>
                    </a:ext>
                  </a:extLst>
                </a:gridCol>
                <a:gridCol w="428042">
                  <a:extLst>
                    <a:ext uri="{9D8B030D-6E8A-4147-A177-3AD203B41FA5}">
                      <a16:colId xmlns:a16="http://schemas.microsoft.com/office/drawing/2014/main" val="3027315611"/>
                    </a:ext>
                  </a:extLst>
                </a:gridCol>
                <a:gridCol w="407022">
                  <a:extLst>
                    <a:ext uri="{9D8B030D-6E8A-4147-A177-3AD203B41FA5}">
                      <a16:colId xmlns:a16="http://schemas.microsoft.com/office/drawing/2014/main" val="3464313281"/>
                    </a:ext>
                  </a:extLst>
                </a:gridCol>
                <a:gridCol w="634419">
                  <a:extLst>
                    <a:ext uri="{9D8B030D-6E8A-4147-A177-3AD203B41FA5}">
                      <a16:colId xmlns:a16="http://schemas.microsoft.com/office/drawing/2014/main" val="2751690760"/>
                    </a:ext>
                  </a:extLst>
                </a:gridCol>
                <a:gridCol w="580914">
                  <a:extLst>
                    <a:ext uri="{9D8B030D-6E8A-4147-A177-3AD203B41FA5}">
                      <a16:colId xmlns:a16="http://schemas.microsoft.com/office/drawing/2014/main" val="473918831"/>
                    </a:ext>
                  </a:extLst>
                </a:gridCol>
              </a:tblGrid>
              <a:tr h="3214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Equipment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Number of equipment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T</a:t>
                      </a:r>
                      <a:r>
                        <a:rPr lang="en-GB" sz="700" u="none" strike="noStrike" baseline="-25000">
                          <a:effectLst/>
                        </a:rPr>
                        <a:t>in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Delta 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T</a:t>
                      </a:r>
                      <a:r>
                        <a:rPr lang="en-GB" sz="700" u="none" strike="noStrike" baseline="-25000">
                          <a:effectLst/>
                        </a:rPr>
                        <a:t>out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Flow / unit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Dissipated power / unit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Total dissipated Power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Pin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Pressure drop 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Pout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Total flow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Type of water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Activated water?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2875632937"/>
                  </a:ext>
                </a:extLst>
              </a:tr>
              <a:tr h="12052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(°C)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(°C)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(°C)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(l/min)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(m3/h)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(kW)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(kW)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(bar)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(bar)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(bar)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(m3/h)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56099333"/>
                  </a:ext>
                </a:extLst>
              </a:tr>
              <a:tr h="2295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Emulsion spectrometer magnet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15.1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42.1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1800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108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1900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1900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13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12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108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Demi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No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2813019181"/>
                  </a:ext>
                </a:extLst>
              </a:tr>
              <a:tr h="2295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Decay volume / vacuum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40.9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67.9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6.67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0.40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19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12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0.40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Demi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No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2861724389"/>
                  </a:ext>
                </a:extLst>
              </a:tr>
              <a:tr h="2295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Main spectrometer magnet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14.3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41.3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1084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65.0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1083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1083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12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65.04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Demi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No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1955557028"/>
                  </a:ext>
                </a:extLst>
              </a:tr>
              <a:tr h="1147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</a:rPr>
                        <a:t>Power converters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3.8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30.8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480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28.8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126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126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4.5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effectLst/>
                        </a:rPr>
                        <a:t>3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28.8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Demi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No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322496937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531970"/>
              </p:ext>
            </p:extLst>
          </p:nvPr>
        </p:nvGraphicFramePr>
        <p:xfrm>
          <a:off x="458788" y="3444340"/>
          <a:ext cx="8226428" cy="890605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756717">
                  <a:extLst>
                    <a:ext uri="{9D8B030D-6E8A-4147-A177-3AD203B41FA5}">
                      <a16:colId xmlns:a16="http://schemas.microsoft.com/office/drawing/2014/main" val="2494162689"/>
                    </a:ext>
                  </a:extLst>
                </a:gridCol>
                <a:gridCol w="603845">
                  <a:extLst>
                    <a:ext uri="{9D8B030D-6E8A-4147-A177-3AD203B41FA5}">
                      <a16:colId xmlns:a16="http://schemas.microsoft.com/office/drawing/2014/main" val="3581531142"/>
                    </a:ext>
                  </a:extLst>
                </a:gridCol>
                <a:gridCol w="521676">
                  <a:extLst>
                    <a:ext uri="{9D8B030D-6E8A-4147-A177-3AD203B41FA5}">
                      <a16:colId xmlns:a16="http://schemas.microsoft.com/office/drawing/2014/main" val="275947169"/>
                    </a:ext>
                  </a:extLst>
                </a:gridCol>
                <a:gridCol w="521676">
                  <a:extLst>
                    <a:ext uri="{9D8B030D-6E8A-4147-A177-3AD203B41FA5}">
                      <a16:colId xmlns:a16="http://schemas.microsoft.com/office/drawing/2014/main" val="1397006884"/>
                    </a:ext>
                  </a:extLst>
                </a:gridCol>
                <a:gridCol w="351605">
                  <a:extLst>
                    <a:ext uri="{9D8B030D-6E8A-4147-A177-3AD203B41FA5}">
                      <a16:colId xmlns:a16="http://schemas.microsoft.com/office/drawing/2014/main" val="3420317158"/>
                    </a:ext>
                  </a:extLst>
                </a:gridCol>
                <a:gridCol w="443329">
                  <a:extLst>
                    <a:ext uri="{9D8B030D-6E8A-4147-A177-3AD203B41FA5}">
                      <a16:colId xmlns:a16="http://schemas.microsoft.com/office/drawing/2014/main" val="3511947829"/>
                    </a:ext>
                  </a:extLst>
                </a:gridCol>
                <a:gridCol w="466260">
                  <a:extLst>
                    <a:ext uri="{9D8B030D-6E8A-4147-A177-3AD203B41FA5}">
                      <a16:colId xmlns:a16="http://schemas.microsoft.com/office/drawing/2014/main" val="2462366790"/>
                    </a:ext>
                  </a:extLst>
                </a:gridCol>
                <a:gridCol w="590468">
                  <a:extLst>
                    <a:ext uri="{9D8B030D-6E8A-4147-A177-3AD203B41FA5}">
                      <a16:colId xmlns:a16="http://schemas.microsoft.com/office/drawing/2014/main" val="1005375022"/>
                    </a:ext>
                  </a:extLst>
                </a:gridCol>
                <a:gridCol w="772004">
                  <a:extLst>
                    <a:ext uri="{9D8B030D-6E8A-4147-A177-3AD203B41FA5}">
                      <a16:colId xmlns:a16="http://schemas.microsoft.com/office/drawing/2014/main" val="318435923"/>
                    </a:ext>
                  </a:extLst>
                </a:gridCol>
                <a:gridCol w="613399">
                  <a:extLst>
                    <a:ext uri="{9D8B030D-6E8A-4147-A177-3AD203B41FA5}">
                      <a16:colId xmlns:a16="http://schemas.microsoft.com/office/drawing/2014/main" val="801107111"/>
                    </a:ext>
                  </a:extLst>
                </a:gridCol>
                <a:gridCol w="428042">
                  <a:extLst>
                    <a:ext uri="{9D8B030D-6E8A-4147-A177-3AD203B41FA5}">
                      <a16:colId xmlns:a16="http://schemas.microsoft.com/office/drawing/2014/main" val="4132032279"/>
                    </a:ext>
                  </a:extLst>
                </a:gridCol>
                <a:gridCol w="428042">
                  <a:extLst>
                    <a:ext uri="{9D8B030D-6E8A-4147-A177-3AD203B41FA5}">
                      <a16:colId xmlns:a16="http://schemas.microsoft.com/office/drawing/2014/main" val="3585766625"/>
                    </a:ext>
                  </a:extLst>
                </a:gridCol>
                <a:gridCol w="407022">
                  <a:extLst>
                    <a:ext uri="{9D8B030D-6E8A-4147-A177-3AD203B41FA5}">
                      <a16:colId xmlns:a16="http://schemas.microsoft.com/office/drawing/2014/main" val="2898670096"/>
                    </a:ext>
                  </a:extLst>
                </a:gridCol>
                <a:gridCol w="634419">
                  <a:extLst>
                    <a:ext uri="{9D8B030D-6E8A-4147-A177-3AD203B41FA5}">
                      <a16:colId xmlns:a16="http://schemas.microsoft.com/office/drawing/2014/main" val="153290837"/>
                    </a:ext>
                  </a:extLst>
                </a:gridCol>
                <a:gridCol w="687924">
                  <a:extLst>
                    <a:ext uri="{9D8B030D-6E8A-4147-A177-3AD203B41FA5}">
                      <a16:colId xmlns:a16="http://schemas.microsoft.com/office/drawing/2014/main" val="1080381708"/>
                    </a:ext>
                  </a:extLst>
                </a:gridCol>
              </a:tblGrid>
              <a:tr h="3214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Equipment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Number of equipment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T</a:t>
                      </a:r>
                      <a:r>
                        <a:rPr lang="en-GB" sz="700" u="none" strike="noStrike" baseline="-25000">
                          <a:effectLst/>
                        </a:rPr>
                        <a:t>in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Delta 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T</a:t>
                      </a:r>
                      <a:r>
                        <a:rPr lang="en-GB" sz="700" u="none" strike="noStrike" baseline="-25000">
                          <a:effectLst/>
                        </a:rPr>
                        <a:t>out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Flow / unit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Dissipated power / unit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Total dissipated Power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Pin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Pressure drop 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Pout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Total flow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Type of water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Activated water?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1120603048"/>
                  </a:ext>
                </a:extLst>
              </a:tr>
              <a:tr h="12052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(°C)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(°C)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(°C)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(l/min)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(m3/h)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(kW)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(kW)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(bar)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(bar)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(bar)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(m3/h)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ctr"/>
                </a:tc>
                <a:extLst>
                  <a:ext uri="{0D108BD9-81ED-4DB2-BD59-A6C34878D82A}">
                    <a16:rowId xmlns:a16="http://schemas.microsoft.com/office/drawing/2014/main" val="2518644433"/>
                  </a:ext>
                </a:extLst>
              </a:tr>
              <a:tr h="114787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Target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6.7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33.7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750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effectLst/>
                        </a:rPr>
                        <a:t>350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>
                          <a:effectLst/>
                        </a:rPr>
                        <a:t>22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>
                          <a:effectLst/>
                        </a:rPr>
                        <a:t>3.5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18.5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Demineralized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Yes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extLst>
                  <a:ext uri="{0D108BD9-81ED-4DB2-BD59-A6C34878D82A}">
                    <a16:rowId xmlns:a16="http://schemas.microsoft.com/office/drawing/2014/main" val="956592338"/>
                  </a:ext>
                </a:extLst>
              </a:tr>
              <a:tr h="114787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Proximity shielding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3.0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30.0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96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5.76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effectLst/>
                        </a:rPr>
                        <a:t>20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effectLst/>
                        </a:rPr>
                        <a:t>2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>
                          <a:effectLst/>
                        </a:rPr>
                        <a:t>1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5.76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Demineralized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Yes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extLst>
                  <a:ext uri="{0D108BD9-81ED-4DB2-BD59-A6C34878D82A}">
                    <a16:rowId xmlns:a16="http://schemas.microsoft.com/office/drawing/2014/main" val="2020638818"/>
                  </a:ext>
                </a:extLst>
              </a:tr>
              <a:tr h="114787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Magnetic coil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250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150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>
                          <a:effectLst/>
                        </a:rPr>
                        <a:t>150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effectLst/>
                        </a:rPr>
                        <a:t>20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effectLst/>
                        </a:rPr>
                        <a:t>19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Demineralized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Yes (Not much)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9" marR="5739" marT="5739" marB="0" anchor="b"/>
                </a:tc>
                <a:extLst>
                  <a:ext uri="{0D108BD9-81ED-4DB2-BD59-A6C34878D82A}">
                    <a16:rowId xmlns:a16="http://schemas.microsoft.com/office/drawing/2014/main" val="1986613524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353076" y="794855"/>
            <a:ext cx="41374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Extraction Area</a:t>
            </a:r>
            <a:r>
              <a:rPr lang="en-US" dirty="0">
                <a:solidFill>
                  <a:srgbClr val="FF0000"/>
                </a:solidFill>
              </a:rPr>
              <a:t> (WP: EDMS 2050765)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2979" y="3075008"/>
            <a:ext cx="42976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Target Complex</a:t>
            </a:r>
            <a:r>
              <a:rPr lang="en-US" dirty="0">
                <a:solidFill>
                  <a:srgbClr val="FF0000"/>
                </a:solidFill>
              </a:rPr>
              <a:t> (WP: EDMS 2050757)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2979" y="4354922"/>
            <a:ext cx="46021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Experimental Area </a:t>
            </a:r>
            <a:r>
              <a:rPr lang="en-US" dirty="0">
                <a:solidFill>
                  <a:srgbClr val="FF0000"/>
                </a:solidFill>
              </a:rPr>
              <a:t> (WP: EDMS 2050772)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830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3" y="1237668"/>
            <a:ext cx="8877144" cy="405838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Cooling Design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3655" y="1140892"/>
            <a:ext cx="5403484" cy="427169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749142" y="2560556"/>
            <a:ext cx="106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Extraction 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64301" y="3414852"/>
            <a:ext cx="3025576" cy="1574114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321052" y="4649018"/>
            <a:ext cx="23630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Experimental 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64301" y="1140892"/>
            <a:ext cx="2948915" cy="2071599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50529" y="2891631"/>
            <a:ext cx="106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Target Complex</a:t>
            </a:r>
            <a:endParaRPr lang="en-GB" sz="1400" dirty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324378"/>
              </p:ext>
            </p:extLst>
          </p:nvPr>
        </p:nvGraphicFramePr>
        <p:xfrm>
          <a:off x="3786440" y="5484376"/>
          <a:ext cx="4688726" cy="867732"/>
        </p:xfrm>
        <a:graphic>
          <a:graphicData uri="http://schemas.openxmlformats.org/drawingml/2006/table">
            <a:tbl>
              <a:tblPr firstRow="1" firstCol="1" lastCol="1" bandRow="1">
                <a:tableStyleId>{793D81CF-94F2-401A-BA57-92F5A7B2D0C5}</a:tableStyleId>
              </a:tblPr>
              <a:tblGrid>
                <a:gridCol w="1338898">
                  <a:extLst>
                    <a:ext uri="{9D8B030D-6E8A-4147-A177-3AD203B41FA5}">
                      <a16:colId xmlns:a16="http://schemas.microsoft.com/office/drawing/2014/main" val="2468219548"/>
                    </a:ext>
                  </a:extLst>
                </a:gridCol>
                <a:gridCol w="1037512">
                  <a:extLst>
                    <a:ext uri="{9D8B030D-6E8A-4147-A177-3AD203B41FA5}">
                      <a16:colId xmlns:a16="http://schemas.microsoft.com/office/drawing/2014/main" val="3712190442"/>
                    </a:ext>
                  </a:extLst>
                </a:gridCol>
                <a:gridCol w="538385">
                  <a:extLst>
                    <a:ext uri="{9D8B030D-6E8A-4147-A177-3AD203B41FA5}">
                      <a16:colId xmlns:a16="http://schemas.microsoft.com/office/drawing/2014/main" val="3358177977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616893842"/>
                    </a:ext>
                  </a:extLst>
                </a:gridCol>
                <a:gridCol w="1021901">
                  <a:extLst>
                    <a:ext uri="{9D8B030D-6E8A-4147-A177-3AD203B41FA5}">
                      <a16:colId xmlns:a16="http://schemas.microsoft.com/office/drawing/2014/main" val="3594564233"/>
                    </a:ext>
                  </a:extLst>
                </a:gridCol>
              </a:tblGrid>
              <a:tr h="40405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Type of cooling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Extraction</a:t>
                      </a:r>
                      <a:r>
                        <a:rPr lang="en-US" sz="1000" baseline="0" dirty="0">
                          <a:effectLst/>
                        </a:rPr>
                        <a:t> Area</a:t>
                      </a:r>
                      <a:endParaRPr lang="en-GB" sz="10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[kW]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TC</a:t>
                      </a:r>
                      <a:endParaRPr lang="en-GB" sz="10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[kW]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Exp.</a:t>
                      </a:r>
                      <a:r>
                        <a:rPr lang="en-US" sz="1000" baseline="0" dirty="0">
                          <a:effectLst/>
                        </a:rPr>
                        <a:t> Area</a:t>
                      </a:r>
                      <a:endParaRPr lang="en-GB" sz="10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[kW]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BDF complex</a:t>
                      </a:r>
                    </a:p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TOTAL [kW]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89063088"/>
                  </a:ext>
                </a:extLst>
              </a:tr>
              <a:tr h="20829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Demineralized water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1300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>
                          <a:effectLst/>
                        </a:rPr>
                        <a:t>4500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83197661"/>
                  </a:ext>
                </a:extLst>
              </a:tr>
              <a:tr h="20829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Chilled water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185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>
                          <a:effectLst/>
                        </a:rPr>
                        <a:t>770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1788516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659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880790"/>
            <a:ext cx="8226854" cy="940443"/>
          </a:xfrm>
        </p:spPr>
        <p:txBody>
          <a:bodyPr>
            <a:noAutofit/>
          </a:bodyPr>
          <a:lstStyle/>
          <a:p>
            <a:r>
              <a:rPr lang="en-GB" sz="3600" dirty="0"/>
              <a:t>BDF Project: Cooling and Ventilation Infrastructure and Target CV Systems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791513"/>
            <a:ext cx="5063384" cy="732508"/>
          </a:xfrm>
        </p:spPr>
        <p:txBody>
          <a:bodyPr wrap="square" anchor="t" anchorCtr="0">
            <a:spAutoFit/>
          </a:bodyPr>
          <a:lstStyle/>
          <a:p>
            <a:r>
              <a:rPr lang="en-US" b="1" dirty="0"/>
              <a:t>CV Technical Review</a:t>
            </a:r>
            <a:endParaRPr lang="en-US" dirty="0"/>
          </a:p>
          <a:p>
            <a:endParaRPr lang="en-US" dirty="0"/>
          </a:p>
          <a:p>
            <a:r>
              <a:rPr lang="en-US" u="sng" dirty="0"/>
              <a:t>Pietro </a:t>
            </a:r>
            <a:r>
              <a:rPr lang="en-US" u="sng" dirty="0" err="1"/>
              <a:t>Avigni</a:t>
            </a:r>
            <a:r>
              <a:rPr lang="en-US" dirty="0"/>
              <a:t>, Michele Battistin</a:t>
            </a:r>
          </a:p>
        </p:txBody>
      </p:sp>
    </p:spTree>
    <p:extLst>
      <p:ext uri="{BB962C8B-B14F-4D97-AF65-F5344CB8AC3E}">
        <p14:creationId xmlns:p14="http://schemas.microsoft.com/office/powerpoint/2010/main" val="35500652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Cooling Synoptic (CS)</a:t>
            </a:r>
            <a:endParaRPr lang="en-GB" dirty="0"/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42401" y="2103424"/>
            <a:ext cx="8857716" cy="3360116"/>
            <a:chOff x="271941" y="1455724"/>
            <a:chExt cx="10725517" cy="406865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941" y="1455725"/>
              <a:ext cx="4365339" cy="4068653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7279" y="1455724"/>
              <a:ext cx="6360179" cy="4068653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>
          <a:xfrm>
            <a:off x="1340127" y="1461447"/>
            <a:ext cx="1209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Extraction Area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18607" y="1461447"/>
            <a:ext cx="1209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Target</a:t>
            </a:r>
          </a:p>
          <a:p>
            <a:pPr algn="ctr"/>
            <a:r>
              <a:rPr lang="en-US" u="sng" dirty="0">
                <a:solidFill>
                  <a:srgbClr val="FF0000"/>
                </a:solidFill>
              </a:rPr>
              <a:t>Complex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01746" y="1457092"/>
            <a:ext cx="15888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Experimental</a:t>
            </a:r>
          </a:p>
          <a:p>
            <a:pPr algn="ctr"/>
            <a:r>
              <a:rPr lang="en-US" u="sng" dirty="0">
                <a:solidFill>
                  <a:srgbClr val="FF0000"/>
                </a:solidFill>
              </a:rPr>
              <a:t>Area</a:t>
            </a:r>
            <a:endParaRPr lang="en-GB" u="sng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738070" y="1185064"/>
            <a:ext cx="0" cy="4637837"/>
          </a:xfrm>
          <a:prstGeom prst="line">
            <a:avLst/>
          </a:prstGeom>
          <a:ln w="12700">
            <a:solidFill>
              <a:srgbClr val="FF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297171" y="1192379"/>
            <a:ext cx="0" cy="4637837"/>
          </a:xfrm>
          <a:prstGeom prst="line">
            <a:avLst/>
          </a:prstGeom>
          <a:ln w="12700">
            <a:solidFill>
              <a:srgbClr val="FF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2279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376" y="380390"/>
            <a:ext cx="6532869" cy="608886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effectLst>
            <a:glow rad="127000">
              <a:schemeClr val="bg1"/>
            </a:glow>
          </a:effectLst>
        </p:spPr>
        <p:txBody>
          <a:bodyPr>
            <a:normAutofit/>
          </a:bodyPr>
          <a:lstStyle/>
          <a:p>
            <a:r>
              <a:rPr lang="en-US" dirty="0">
                <a:effectLst>
                  <a:glow rad="127000">
                    <a:schemeClr val="bg1"/>
                  </a:glow>
                </a:effectLst>
              </a:rPr>
              <a:t>Extraction Area CS</a:t>
            </a:r>
            <a:endParaRPr lang="en-GB" dirty="0">
              <a:effectLst>
                <a:glow rad="127000">
                  <a:schemeClr val="bg1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38451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18"/>
          <a:stretch/>
        </p:blipFill>
        <p:spPr>
          <a:xfrm>
            <a:off x="2059586" y="-11786"/>
            <a:ext cx="5022081" cy="665395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>
                  <a:glow rad="127000">
                    <a:schemeClr val="bg1"/>
                  </a:glow>
                </a:effectLst>
              </a:rPr>
              <a:t>Target Complex CS</a:t>
            </a:r>
            <a:endParaRPr lang="en-GB" dirty="0">
              <a:effectLst>
                <a:glow rad="127000">
                  <a:schemeClr val="bg1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70620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84"/>
          <a:stretch/>
        </p:blipFill>
        <p:spPr>
          <a:xfrm>
            <a:off x="2209190" y="703495"/>
            <a:ext cx="5036515" cy="632787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Experimental Area 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12988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3" y="1237668"/>
            <a:ext cx="8877144" cy="405838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Primary Cooling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3655" y="1140892"/>
            <a:ext cx="1946130" cy="2866113"/>
          </a:xfrm>
          <a:prstGeom prst="rect">
            <a:avLst/>
          </a:prstGeom>
          <a:solidFill>
            <a:srgbClr val="FFFF00">
              <a:alpha val="17000"/>
            </a:srgbClr>
          </a:solidFill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749142" y="2560556"/>
            <a:ext cx="106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Extraction 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21052" y="4649018"/>
            <a:ext cx="23630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Experimental 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529" y="2891631"/>
            <a:ext cx="106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Target Complex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412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Primary Cooling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2311832" y="4764637"/>
            <a:ext cx="52530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4500 kW </a:t>
            </a:r>
            <a:r>
              <a:rPr lang="en-US" dirty="0"/>
              <a:t>nominal, </a:t>
            </a:r>
            <a:r>
              <a:rPr lang="en-US" b="1" dirty="0"/>
              <a:t>600 m3/h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3 CT </a:t>
            </a:r>
            <a:r>
              <a:rPr lang="en-US" dirty="0"/>
              <a:t>(N+1 redundancy) 2500 kW each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DT: 7 K (9 K for high power </a:t>
            </a:r>
            <a:r>
              <a:rPr lang="en-US" dirty="0" err="1"/>
              <a:t>SHiP</a:t>
            </a:r>
            <a:r>
              <a:rPr lang="en-US" dirty="0"/>
              <a:t> magnet)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2 pumps </a:t>
            </a:r>
            <a:r>
              <a:rPr lang="en-US" dirty="0"/>
              <a:t>(N+1) in auxiliary building</a:t>
            </a:r>
            <a:endParaRPr lang="en-GB" dirty="0"/>
          </a:p>
        </p:txBody>
      </p:sp>
      <p:pic>
        <p:nvPicPr>
          <p:cNvPr id="8" name="Picture 7" descr="C:\Users\pavigni\OneDrive\CERN_Fellow\201_BDF_PJ144\30_Design\31_BDF_TargetComplex\10_3D_Model\03_Revit_PAVIGNI\Images_TC\SB_Primary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24" y="1150123"/>
            <a:ext cx="4467225" cy="321500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489734"/>
              </p:ext>
            </p:extLst>
          </p:nvPr>
        </p:nvGraphicFramePr>
        <p:xfrm>
          <a:off x="4938379" y="1392019"/>
          <a:ext cx="3998068" cy="2731212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1998804">
                  <a:extLst>
                    <a:ext uri="{9D8B030D-6E8A-4147-A177-3AD203B41FA5}">
                      <a16:colId xmlns:a16="http://schemas.microsoft.com/office/drawing/2014/main" val="392069114"/>
                    </a:ext>
                  </a:extLst>
                </a:gridCol>
                <a:gridCol w="1999264">
                  <a:extLst>
                    <a:ext uri="{9D8B030D-6E8A-4147-A177-3AD203B41FA5}">
                      <a16:colId xmlns:a16="http://schemas.microsoft.com/office/drawing/2014/main" val="434555323"/>
                    </a:ext>
                  </a:extLst>
                </a:gridCol>
              </a:tblGrid>
              <a:tr h="4446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Option 1</a:t>
                      </a:r>
                      <a:endParaRPr lang="en-GB" sz="1000">
                        <a:effectLst/>
                      </a:endParaRPr>
                    </a:p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Local cooling towers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Option 2</a:t>
                      </a:r>
                      <a:endParaRPr lang="en-GB" sz="1000">
                        <a:effectLst/>
                      </a:endParaRPr>
                    </a:p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CT2 cooling towers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/>
                </a:tc>
                <a:extLst>
                  <a:ext uri="{0D108BD9-81ED-4DB2-BD59-A6C34878D82A}">
                    <a16:rowId xmlns:a16="http://schemas.microsoft.com/office/drawing/2014/main" val="3899133718"/>
                  </a:ext>
                </a:extLst>
              </a:tr>
              <a:tr h="6236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0" dirty="0">
                          <a:effectLst/>
                        </a:rPr>
                        <a:t>Operation independent from other cooling systems in the </a:t>
                      </a:r>
                      <a:r>
                        <a:rPr lang="en-US" sz="1000" b="0" dirty="0" err="1">
                          <a:effectLst/>
                        </a:rPr>
                        <a:t>Prevessin</a:t>
                      </a:r>
                      <a:r>
                        <a:rPr lang="en-US" sz="1000" b="0" dirty="0">
                          <a:effectLst/>
                        </a:rPr>
                        <a:t> area</a:t>
                      </a:r>
                      <a:endParaRPr lang="en-GB" sz="1000" b="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Operation dependent on CT2 towers availability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/>
                </a:tc>
                <a:extLst>
                  <a:ext uri="{0D108BD9-81ED-4DB2-BD59-A6C34878D82A}">
                    <a16:rowId xmlns:a16="http://schemas.microsoft.com/office/drawing/2014/main" val="3688683862"/>
                  </a:ext>
                </a:extLst>
              </a:tr>
              <a:tr h="6236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0" dirty="0">
                          <a:effectLst/>
                        </a:rPr>
                        <a:t>Operation and maintenance more complex (water treatment, etc.)</a:t>
                      </a:r>
                      <a:endParaRPr lang="en-GB" sz="1000" b="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No added complexity from operation and maintenance standpoint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/>
                </a:tc>
                <a:extLst>
                  <a:ext uri="{0D108BD9-81ED-4DB2-BD59-A6C34878D82A}">
                    <a16:rowId xmlns:a16="http://schemas.microsoft.com/office/drawing/2014/main" val="3786235014"/>
                  </a:ext>
                </a:extLst>
              </a:tr>
              <a:tr h="4157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0" dirty="0">
                          <a:effectLst/>
                        </a:rPr>
                        <a:t>Potential activation confined to new experimental area</a:t>
                      </a:r>
                      <a:endParaRPr lang="en-GB" sz="1000" b="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Potential activation spreading over CT2 cooling system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/>
                </a:tc>
                <a:extLst>
                  <a:ext uri="{0D108BD9-81ED-4DB2-BD59-A6C34878D82A}">
                    <a16:rowId xmlns:a16="http://schemas.microsoft.com/office/drawing/2014/main" val="3012708351"/>
                  </a:ext>
                </a:extLst>
              </a:tr>
              <a:tr h="6236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b="0" dirty="0">
                          <a:effectLst/>
                        </a:rPr>
                        <a:t>Requires installation of cooling towers and pumping station on the new site</a:t>
                      </a:r>
                      <a:endParaRPr lang="en-GB" sz="1000" b="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Requires the upgrade of the CT2 pumps and a new pipeline (technical gallery)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/>
                </a:tc>
                <a:extLst>
                  <a:ext uri="{0D108BD9-81ED-4DB2-BD59-A6C34878D82A}">
                    <a16:rowId xmlns:a16="http://schemas.microsoft.com/office/drawing/2014/main" val="23459412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0843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Helium Vessel CV Systems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38" y="1572768"/>
            <a:ext cx="7326378" cy="357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8700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3" y="1237668"/>
            <a:ext cx="8877144" cy="405838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Target Water Cooling System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924019" y="2799276"/>
            <a:ext cx="3487566" cy="615575"/>
          </a:xfrm>
          <a:prstGeom prst="rect">
            <a:avLst/>
          </a:prstGeom>
          <a:solidFill>
            <a:srgbClr val="FFFF00">
              <a:alpha val="17000"/>
            </a:srgbClr>
          </a:solidFill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749142" y="2560556"/>
            <a:ext cx="106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Extraction 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21052" y="4649018"/>
            <a:ext cx="23630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Experimental 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529" y="2891631"/>
            <a:ext cx="106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Target Complex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4431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pavigni\OneDrive\CERN_Fellow\201_BDF_PJ144\30_Design\31_BDF_TargetComplex\10_3D_Model\03_Revit_PAVIGNI\Images_TC\TargetPS20181126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159" y="913709"/>
            <a:ext cx="6754951" cy="493008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Target Water Cooling System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691665" y="3619331"/>
            <a:ext cx="3308272" cy="25545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/>
              <a:t>On trolley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Secondary demi water,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350 kW on average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/>
              <a:t>Double-wall heat exchanger</a:t>
            </a:r>
            <a:r>
              <a:rPr lang="en-US" sz="1600" dirty="0"/>
              <a:t>: prevent cross-contamination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EPDM OK for gaskets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Automated filling, pressurization and draining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Radioactive area: </a:t>
            </a:r>
            <a:r>
              <a:rPr lang="en-US" sz="1600" u="sng" dirty="0"/>
              <a:t>pneumatic actuators</a:t>
            </a:r>
            <a:endParaRPr lang="en-GB" sz="1600" u="sng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F6C53A-2347-5346-AB9C-2F35DCFDD55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639"/>
          <a:stretch/>
        </p:blipFill>
        <p:spPr>
          <a:xfrm>
            <a:off x="5119903" y="987794"/>
            <a:ext cx="4024097" cy="246455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301665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3" y="1237668"/>
            <a:ext cx="8877144" cy="405838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BDF Shielding &amp; Magnet Cooling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023772" y="1544054"/>
            <a:ext cx="3487566" cy="1257335"/>
          </a:xfrm>
          <a:prstGeom prst="rect">
            <a:avLst/>
          </a:prstGeom>
          <a:solidFill>
            <a:srgbClr val="FFFF00">
              <a:alpha val="17000"/>
            </a:srgbClr>
          </a:solidFill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749142" y="2560556"/>
            <a:ext cx="106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Extraction 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21052" y="4649018"/>
            <a:ext cx="23630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Experimental 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529" y="2891631"/>
            <a:ext cx="106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Target Complex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878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481875" y="967551"/>
            <a:ext cx="8226854" cy="5108507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dirty="0"/>
              <a:t>BDF Project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Overview of the Project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Cooling Design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Ventilation Design</a:t>
            </a:r>
          </a:p>
          <a:p>
            <a:pPr>
              <a:buFont typeface="+mj-lt"/>
              <a:buAutoNum type="arabicPeriod"/>
            </a:pPr>
            <a:r>
              <a:rPr lang="en-US" dirty="0"/>
              <a:t>BDF Target Prototype (TCC2)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Target and Target Prototype Design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Cooling Skid Design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Installation and Testing</a:t>
            </a:r>
          </a:p>
          <a:p>
            <a:pPr>
              <a:buFont typeface="+mj-lt"/>
              <a:buAutoNum type="arabicPeriod"/>
            </a:pPr>
            <a:r>
              <a:rPr lang="en-US" dirty="0"/>
              <a:t>BDF Helium Passivation System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Overview and Process Description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Selection of Components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Budget &amp; Schedule</a:t>
            </a:r>
          </a:p>
        </p:txBody>
      </p:sp>
    </p:spTree>
    <p:extLst>
      <p:ext uri="{BB962C8B-B14F-4D97-AF65-F5344CB8AC3E}">
        <p14:creationId xmlns:p14="http://schemas.microsoft.com/office/powerpoint/2010/main" val="12140341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BDF Shielding &amp; Magnet Cooling</a:t>
            </a:r>
            <a:endParaRPr lang="en-GB" dirty="0"/>
          </a:p>
        </p:txBody>
      </p:sp>
      <p:pic>
        <p:nvPicPr>
          <p:cNvPr id="7" name="Picture 6" descr="C:\Users\pavigni\OneDrive\CERN_Fellow\201_BDF_PJ144\30_Design\31_BDF_TargetComplex\10_3D_Model\03_Revit_PAVIGNI\Images_TC\MagCoilPS201811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498" y="985928"/>
            <a:ext cx="5106690" cy="37268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4046091" y="4769490"/>
            <a:ext cx="48280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 circuits: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Shielding: 20 kW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Magnet: 150 kW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Demineralized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Redundant shielded cartridges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Investigating He cooling for magnet</a:t>
            </a:r>
          </a:p>
        </p:txBody>
      </p:sp>
      <p:pic>
        <p:nvPicPr>
          <p:cNvPr id="3" name="Picture 2" descr="A picture containing indoor&#10;&#10;Description automatically generated">
            <a:extLst>
              <a:ext uri="{FF2B5EF4-FFF2-40B4-BE49-F238E27FC236}">
                <a16:creationId xmlns:a16="http://schemas.microsoft.com/office/drawing/2014/main" id="{D4A93E0E-D6B5-4806-A0E4-424849C17A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376" r="16604"/>
          <a:stretch/>
        </p:blipFill>
        <p:spPr>
          <a:xfrm>
            <a:off x="98117" y="1496071"/>
            <a:ext cx="3499350" cy="412899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E964AEC-DF44-4621-B5F4-6CAD77DA948A}"/>
              </a:ext>
            </a:extLst>
          </p:cNvPr>
          <p:cNvSpPr/>
          <p:nvPr/>
        </p:nvSpPr>
        <p:spPr>
          <a:xfrm>
            <a:off x="843379" y="3982842"/>
            <a:ext cx="1535837" cy="1050498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BEB49CB-7519-4261-99DB-738E138DCE0F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2379216" y="2849360"/>
            <a:ext cx="1388282" cy="16587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EA366676-464C-4A42-8501-1DFDAD3CE953}"/>
              </a:ext>
            </a:extLst>
          </p:cNvPr>
          <p:cNvSpPr/>
          <p:nvPr/>
        </p:nvSpPr>
        <p:spPr>
          <a:xfrm>
            <a:off x="1424031" y="1732383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glow rad="127000">
                    <a:schemeClr val="accent1">
                      <a:alpha val="40000"/>
                    </a:schemeClr>
                  </a:glow>
                </a:effectLst>
              </a:rPr>
              <a:t>CV room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85009A-4679-484A-9B28-A595745E7E4A}"/>
              </a:ext>
            </a:extLst>
          </p:cNvPr>
          <p:cNvSpPr/>
          <p:nvPr/>
        </p:nvSpPr>
        <p:spPr>
          <a:xfrm>
            <a:off x="3767498" y="4323425"/>
            <a:ext cx="2740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effectLst>
                  <a:glow rad="88900">
                    <a:schemeClr val="accent1">
                      <a:alpha val="40000"/>
                    </a:schemeClr>
                  </a:glow>
                </a:effectLst>
              </a:rPr>
              <a:t>CV room: lowest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964AEC-DF44-4621-B5F4-6CAD77DA948A}"/>
              </a:ext>
            </a:extLst>
          </p:cNvPr>
          <p:cNvSpPr/>
          <p:nvPr/>
        </p:nvSpPr>
        <p:spPr>
          <a:xfrm>
            <a:off x="733425" y="1685925"/>
            <a:ext cx="2247900" cy="3648075"/>
          </a:xfrm>
          <a:prstGeom prst="rect">
            <a:avLst/>
          </a:prstGeom>
          <a:noFill/>
          <a:ln w="28575">
            <a:solidFill>
              <a:srgbClr val="FFFF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070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3" y="1237668"/>
            <a:ext cx="8877144" cy="405838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Target Helium Circulation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023772" y="3397883"/>
            <a:ext cx="3487566" cy="675353"/>
          </a:xfrm>
          <a:prstGeom prst="rect">
            <a:avLst/>
          </a:prstGeom>
          <a:solidFill>
            <a:srgbClr val="FFFF00">
              <a:alpha val="17000"/>
            </a:srgbClr>
          </a:solidFill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749142" y="2560556"/>
            <a:ext cx="106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Extraction 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21052" y="4649018"/>
            <a:ext cx="23630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Experimental 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529" y="2891631"/>
            <a:ext cx="106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Target Complex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1969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Target Helium Circulation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531818"/>
              </p:ext>
            </p:extLst>
          </p:nvPr>
        </p:nvGraphicFramePr>
        <p:xfrm>
          <a:off x="4453907" y="4291736"/>
          <a:ext cx="3739327" cy="182168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560332">
                  <a:extLst>
                    <a:ext uri="{9D8B030D-6E8A-4147-A177-3AD203B41FA5}">
                      <a16:colId xmlns:a16="http://schemas.microsoft.com/office/drawing/2014/main" val="3465488443"/>
                    </a:ext>
                  </a:extLst>
                </a:gridCol>
                <a:gridCol w="1060315">
                  <a:extLst>
                    <a:ext uri="{9D8B030D-6E8A-4147-A177-3AD203B41FA5}">
                      <a16:colId xmlns:a16="http://schemas.microsoft.com/office/drawing/2014/main" val="3451345624"/>
                    </a:ext>
                  </a:extLst>
                </a:gridCol>
                <a:gridCol w="1118680">
                  <a:extLst>
                    <a:ext uri="{9D8B030D-6E8A-4147-A177-3AD203B41FA5}">
                      <a16:colId xmlns:a16="http://schemas.microsoft.com/office/drawing/2014/main" val="22118632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Parameter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Unit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Value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extLst>
                  <a:ext uri="{0D108BD9-81ED-4DB2-BD59-A6C34878D82A}">
                    <a16:rowId xmlns:a16="http://schemas.microsoft.com/office/drawing/2014/main" val="7060993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Location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Trolley 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extLst>
                  <a:ext uri="{0D108BD9-81ED-4DB2-BD59-A6C34878D82A}">
                    <a16:rowId xmlns:a16="http://schemas.microsoft.com/office/drawing/2014/main" val="21566297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Flow rate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g/s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4.1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extLst>
                  <a:ext uri="{0D108BD9-81ED-4DB2-BD59-A6C34878D82A}">
                    <a16:rowId xmlns:a16="http://schemas.microsoft.com/office/drawing/2014/main" val="31592790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Changes per hour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1/h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1000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extLst>
                  <a:ext uri="{0D108BD9-81ED-4DB2-BD59-A6C34878D82A}">
                    <a16:rowId xmlns:a16="http://schemas.microsoft.com/office/drawing/2014/main" val="16693573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T in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°C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28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extLst>
                  <a:ext uri="{0D108BD9-81ED-4DB2-BD59-A6C34878D82A}">
                    <a16:rowId xmlns:a16="http://schemas.microsoft.com/office/drawing/2014/main" val="16820919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T out max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°C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50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extLst>
                  <a:ext uri="{0D108BD9-81ED-4DB2-BD59-A6C34878D82A}">
                    <a16:rowId xmlns:a16="http://schemas.microsoft.com/office/drawing/2014/main" val="27330937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DT max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°C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22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extLst>
                  <a:ext uri="{0D108BD9-81ED-4DB2-BD59-A6C34878D82A}">
                    <a16:rowId xmlns:a16="http://schemas.microsoft.com/office/drawing/2014/main" val="4282003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Thermal load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kW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0.5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extLst>
                  <a:ext uri="{0D108BD9-81ED-4DB2-BD59-A6C34878D82A}">
                    <a16:rowId xmlns:a16="http://schemas.microsoft.com/office/drawing/2014/main" val="30343895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Piping size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DN25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extLst>
                  <a:ext uri="{0D108BD9-81ED-4DB2-BD59-A6C34878D82A}">
                    <a16:rowId xmlns:a16="http://schemas.microsoft.com/office/drawing/2014/main" val="36347434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Pressure supply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bara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1.1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extLst>
                  <a:ext uri="{0D108BD9-81ED-4DB2-BD59-A6C34878D82A}">
                    <a16:rowId xmlns:a16="http://schemas.microsoft.com/office/drawing/2014/main" val="35520822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Pressure drop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Pa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6000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0" anchor="ctr"/>
                </a:tc>
                <a:extLst>
                  <a:ext uri="{0D108BD9-81ED-4DB2-BD59-A6C34878D82A}">
                    <a16:rowId xmlns:a16="http://schemas.microsoft.com/office/drawing/2014/main" val="3081672814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809320" y="4428085"/>
            <a:ext cx="35078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Purpose:</a:t>
            </a:r>
          </a:p>
          <a:p>
            <a:pPr marL="285750" indent="-285750">
              <a:buFontTx/>
              <a:buChar char="-"/>
            </a:pPr>
            <a:r>
              <a:rPr lang="en-US" u="sng" dirty="0"/>
              <a:t>Blow helium</a:t>
            </a:r>
            <a:r>
              <a:rPr lang="en-US" dirty="0"/>
              <a:t> around target containment;</a:t>
            </a:r>
          </a:p>
          <a:p>
            <a:pPr marL="285750" indent="-285750">
              <a:buFontTx/>
              <a:buChar char="-"/>
            </a:pPr>
            <a:r>
              <a:rPr lang="en-US" u="sng" dirty="0"/>
              <a:t>Detect leaks</a:t>
            </a:r>
            <a:r>
              <a:rPr lang="en-US" dirty="0"/>
              <a:t> from target containment;</a:t>
            </a:r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824"/>
            <a:ext cx="9144000" cy="390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649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3" y="1237668"/>
            <a:ext cx="8877144" cy="405838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Helium Passivation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7749142" y="2560556"/>
            <a:ext cx="106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Extraction 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21052" y="4649018"/>
            <a:ext cx="23630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Experimental 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529" y="2891631"/>
            <a:ext cx="106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Target Complex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9259" y="4095749"/>
            <a:ext cx="3336016" cy="679451"/>
          </a:xfrm>
          <a:prstGeom prst="rect">
            <a:avLst/>
          </a:prstGeom>
          <a:solidFill>
            <a:srgbClr val="FFFF00">
              <a:alpha val="17000"/>
            </a:srgbClr>
          </a:solidFill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6640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3" y="1237668"/>
            <a:ext cx="8877144" cy="405838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Magnets Cooling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099195" y="1127724"/>
            <a:ext cx="2914022" cy="705839"/>
          </a:xfrm>
          <a:prstGeom prst="rect">
            <a:avLst/>
          </a:prstGeom>
          <a:solidFill>
            <a:srgbClr val="FFFF00">
              <a:alpha val="17000"/>
            </a:srgbClr>
          </a:solidFill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749142" y="2560556"/>
            <a:ext cx="106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Extraction 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21052" y="4649018"/>
            <a:ext cx="23630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Experimental 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529" y="2891631"/>
            <a:ext cx="106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Target Complex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69935" y="3486150"/>
            <a:ext cx="3028478" cy="720090"/>
          </a:xfrm>
          <a:prstGeom prst="rect">
            <a:avLst/>
          </a:prstGeom>
          <a:solidFill>
            <a:srgbClr val="FFFF00">
              <a:alpha val="17000"/>
            </a:srgbClr>
          </a:solidFill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7853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9077" y="3892887"/>
            <a:ext cx="4774923" cy="17501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775" y="1582056"/>
            <a:ext cx="3977299" cy="342197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Magnets Cooling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399363" y="1098520"/>
            <a:ext cx="20290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Extraction Tunnel</a:t>
            </a:r>
            <a:endParaRPr lang="en-GB" u="sng" dirty="0">
              <a:solidFill>
                <a:srgbClr val="FF0000"/>
              </a:solidFill>
            </a:endParaRPr>
          </a:p>
        </p:txBody>
      </p:sp>
      <p:pic>
        <p:nvPicPr>
          <p:cNvPr id="8" name="Picture 7" descr="C:\Users\pavigni\Desktop\BDFSB_MagP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255" y="968302"/>
            <a:ext cx="2610158" cy="19194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9" name="Picture 8" descr="C:\Users\pavigni\Desktop\SHiP_SBDemiSt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8" t="19895" r="8011" b="3909"/>
          <a:stretch/>
        </p:blipFill>
        <p:spPr bwMode="auto">
          <a:xfrm>
            <a:off x="6241538" y="1729803"/>
            <a:ext cx="2629941" cy="2066819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6453628" y="1283186"/>
            <a:ext cx="22057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Experimental Area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7486" y="5023319"/>
            <a:ext cx="376101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1200 kW, 75 m3/h, 41°C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20 bar, demi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Cooling station in auxiliary building</a:t>
            </a:r>
            <a:endParaRPr lang="en-GB" sz="1400" dirty="0"/>
          </a:p>
        </p:txBody>
      </p:sp>
      <p:sp>
        <p:nvSpPr>
          <p:cNvPr id="12" name="Rectangle 11"/>
          <p:cNvSpPr/>
          <p:nvPr/>
        </p:nvSpPr>
        <p:spPr>
          <a:xfrm>
            <a:off x="5110464" y="5500521"/>
            <a:ext cx="376101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2200 kW, 185 m3/h, 37°C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Demi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Cooling station in service building</a:t>
            </a:r>
            <a:endParaRPr lang="en-GB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6" r="1" b="27870"/>
          <a:stretch/>
        </p:blipFill>
        <p:spPr>
          <a:xfrm>
            <a:off x="6241538" y="160728"/>
            <a:ext cx="2672220" cy="1015077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5469413" y="4854892"/>
            <a:ext cx="602203" cy="526694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7776059" y="4801799"/>
            <a:ext cx="873658" cy="698722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371456" y="668266"/>
            <a:ext cx="1702342" cy="6651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8464402" y="399056"/>
            <a:ext cx="185316" cy="14754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756538" y="3625446"/>
            <a:ext cx="1207588" cy="7879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7961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Chilled Water and Rising System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90995" y="1237932"/>
            <a:ext cx="2860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Technical Gallery, options: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95" y="1675181"/>
            <a:ext cx="4300057" cy="43829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63958" y="1104316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Evaporation System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604" y="1607264"/>
            <a:ext cx="3380042" cy="24336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188" y="4231660"/>
            <a:ext cx="2874874" cy="211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7385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Ventilation Requirements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122306"/>
              </p:ext>
            </p:extLst>
          </p:nvPr>
        </p:nvGraphicFramePr>
        <p:xfrm>
          <a:off x="1416050" y="1452448"/>
          <a:ext cx="6311900" cy="1127760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933378693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3948421452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3707830812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1860199026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65067457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616720224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Ventilation Area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T Range [°C]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RH range [%]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Min Heat Load [kW]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Max Heat Load [kW]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RP Class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624900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Extraction tunnel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18-26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&lt;70%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-33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28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NC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163926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Access building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18-26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-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-22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NC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5498026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Auxiliary building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18-26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&lt;70%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-102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138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NC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5359469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277008"/>
              </p:ext>
            </p:extLst>
          </p:nvPr>
        </p:nvGraphicFramePr>
        <p:xfrm>
          <a:off x="1416050" y="3171825"/>
          <a:ext cx="6311900" cy="1127760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754404644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3118857052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4062103321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4212382491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61290829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53840028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Ventilation Area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T Range [°C]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RH range [%]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Min Heat Load [kW]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Max Heat Load [kW]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RP Class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233118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Surface hall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18-26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-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-129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48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C1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386711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Access area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18-26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&lt;70%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-3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C1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3185238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Hot area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18-24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&lt;70%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-2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45915026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102233"/>
              </p:ext>
            </p:extLst>
          </p:nvPr>
        </p:nvGraphicFramePr>
        <p:xfrm>
          <a:off x="1416050" y="4835881"/>
          <a:ext cx="6311900" cy="1127760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281351159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222870279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1894937334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1704818609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147498117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787774292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Ventilation Area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T Range [°C]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RH range [%]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Min Heat Load [kW]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Max Heat Load [kW]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RP Class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6276654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Experimental hall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18-26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40-70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-75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253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NC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68508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Surface hall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18-26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-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-173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57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NC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9005798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Service building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18-26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&lt;70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-49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125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NC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9640588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501899" y="1016128"/>
            <a:ext cx="41374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Extraction Area</a:t>
            </a:r>
            <a:r>
              <a:rPr lang="en-US" dirty="0">
                <a:solidFill>
                  <a:srgbClr val="FF0000"/>
                </a:solidFill>
              </a:rPr>
              <a:t> (WP: EDMS 2050765)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21802" y="2731655"/>
            <a:ext cx="42976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Target Complex</a:t>
            </a:r>
            <a:r>
              <a:rPr lang="en-US" dirty="0">
                <a:solidFill>
                  <a:srgbClr val="FF0000"/>
                </a:solidFill>
              </a:rPr>
              <a:t> (WP: EDMS 2050757)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69552" y="4420527"/>
            <a:ext cx="46021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Experimental Area </a:t>
            </a:r>
            <a:r>
              <a:rPr lang="en-US" dirty="0">
                <a:solidFill>
                  <a:srgbClr val="FF0000"/>
                </a:solidFill>
              </a:rPr>
              <a:t> (WP: EDMS 2050772)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5458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BDF Dynamic Confinement Requirements</a:t>
            </a:r>
            <a:endParaRPr lang="en-GB" sz="3200" dirty="0"/>
          </a:p>
        </p:txBody>
      </p:sp>
      <p:sp>
        <p:nvSpPr>
          <p:cNvPr id="5" name="Rectangle 4"/>
          <p:cNvSpPr/>
          <p:nvPr/>
        </p:nvSpPr>
        <p:spPr>
          <a:xfrm>
            <a:off x="182875" y="5285920"/>
            <a:ext cx="43219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RP requirements: ISO 17873:2004(E) 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297482"/>
              </p:ext>
            </p:extLst>
          </p:nvPr>
        </p:nvGraphicFramePr>
        <p:xfrm>
          <a:off x="4342283" y="4785317"/>
          <a:ext cx="3493208" cy="1554480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875682">
                  <a:extLst>
                    <a:ext uri="{9D8B030D-6E8A-4147-A177-3AD203B41FA5}">
                      <a16:colId xmlns:a16="http://schemas.microsoft.com/office/drawing/2014/main" val="2218312132"/>
                    </a:ext>
                  </a:extLst>
                </a:gridCol>
                <a:gridCol w="1208821">
                  <a:extLst>
                    <a:ext uri="{9D8B030D-6E8A-4147-A177-3AD203B41FA5}">
                      <a16:colId xmlns:a16="http://schemas.microsoft.com/office/drawing/2014/main" val="3347960800"/>
                    </a:ext>
                  </a:extLst>
                </a:gridCol>
                <a:gridCol w="1408705">
                  <a:extLst>
                    <a:ext uri="{9D8B030D-6E8A-4147-A177-3AD203B41FA5}">
                      <a16:colId xmlns:a16="http://schemas.microsoft.com/office/drawing/2014/main" val="411726310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Row Labels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Tot Volume [m</a:t>
                      </a:r>
                      <a:r>
                        <a:rPr lang="en-GB" sz="1100" u="none" strike="noStrike" baseline="30000" dirty="0">
                          <a:effectLst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</a:rPr>
                        <a:t>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Min RP flow [m</a:t>
                      </a:r>
                      <a:r>
                        <a:rPr lang="en-GB" sz="1100" u="none" strike="noStrike" baseline="30000" dirty="0">
                          <a:effectLst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</a:rPr>
                        <a:t>/h]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10140866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C1A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28 786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28 800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41134669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C1B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618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1 250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38094241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C1C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291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1 200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20066553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C2A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901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1 800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2543380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C2B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746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3 750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3739643413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015" y="840556"/>
            <a:ext cx="5859224" cy="387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8569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Ventilation Synoptic (VS)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5051"/>
            <a:ext cx="9144000" cy="4243287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803905" y="1185064"/>
            <a:ext cx="0" cy="4637837"/>
          </a:xfrm>
          <a:prstGeom prst="line">
            <a:avLst/>
          </a:prstGeom>
          <a:ln w="12700">
            <a:solidFill>
              <a:srgbClr val="FF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202071" y="1170433"/>
            <a:ext cx="0" cy="4637837"/>
          </a:xfrm>
          <a:prstGeom prst="line">
            <a:avLst/>
          </a:prstGeom>
          <a:ln w="12700">
            <a:solidFill>
              <a:srgbClr val="FF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339287" y="1164702"/>
            <a:ext cx="1265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Extraction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Area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59550" y="1164701"/>
            <a:ext cx="1265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Target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Complex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30571" y="1164700"/>
            <a:ext cx="1554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Experimental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Area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050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481875" y="967551"/>
            <a:ext cx="8226854" cy="5108507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dirty="0"/>
              <a:t>BDF Project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Overview of the Project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Cooling Design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Ventilation Design</a:t>
            </a: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BDF Target Prototype (TCC2)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Target and Target Prototype Design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Cooling Skid Design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Installation and Testing</a:t>
            </a: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BDF Helium Passivation System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Overview and Process Description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Selection of Components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Budget &amp; Schedule</a:t>
            </a:r>
          </a:p>
        </p:txBody>
      </p:sp>
    </p:spTree>
    <p:extLst>
      <p:ext uri="{BB962C8B-B14F-4D97-AF65-F5344CB8AC3E}">
        <p14:creationId xmlns:p14="http://schemas.microsoft.com/office/powerpoint/2010/main" val="23894656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VS Extraction Area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333"/>
          <a:stretch/>
        </p:blipFill>
        <p:spPr>
          <a:xfrm>
            <a:off x="1531620" y="636588"/>
            <a:ext cx="5623560" cy="626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7080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VS Target Complex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33" r="32167"/>
          <a:stretch/>
        </p:blipFill>
        <p:spPr>
          <a:xfrm>
            <a:off x="2750821" y="696831"/>
            <a:ext cx="3510074" cy="6146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9085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VS Experimental Area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50" r="1583"/>
          <a:stretch/>
        </p:blipFill>
        <p:spPr>
          <a:xfrm>
            <a:off x="2788920" y="795891"/>
            <a:ext cx="3992880" cy="604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2021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Extraction Area Ventilation</a:t>
            </a:r>
            <a:endParaRPr lang="en-GB" dirty="0"/>
          </a:p>
        </p:txBody>
      </p:sp>
      <p:pic>
        <p:nvPicPr>
          <p:cNvPr id="6" name="Picture 5" descr="C:\Users\pavigni\Desktop\BDFET_VentOverview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19"/>
          <a:stretch/>
        </p:blipFill>
        <p:spPr bwMode="auto">
          <a:xfrm>
            <a:off x="6180906" y="1273022"/>
            <a:ext cx="2746248" cy="23295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/>
          <p:cNvSpPr/>
          <p:nvPr/>
        </p:nvSpPr>
        <p:spPr>
          <a:xfrm>
            <a:off x="6117407" y="4048109"/>
            <a:ext cx="2809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AHUs in auxiliary building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Activation only for Tunnel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 dynamic confinement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Extraction only during shutdown</a:t>
            </a:r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71" y="1491000"/>
            <a:ext cx="5861519" cy="371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1725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TC Ventilation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6117406" y="3848543"/>
            <a:ext cx="284371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AHUs in auxiliary building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Pressure cascade from -20 Pa to -100 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3 classes: C1A, C1B, C2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Extractors for depressurization</a:t>
            </a:r>
            <a:endParaRPr lang="en-GB" sz="1600" dirty="0"/>
          </a:p>
        </p:txBody>
      </p:sp>
      <p:pic>
        <p:nvPicPr>
          <p:cNvPr id="7" name="Picture 6" descr="C:\Users\pavigni\Desktop\TC_Vent_Overview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7" r="10190"/>
          <a:stretch/>
        </p:blipFill>
        <p:spPr bwMode="auto">
          <a:xfrm>
            <a:off x="6050804" y="681442"/>
            <a:ext cx="2998426" cy="26358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1" y="1286252"/>
            <a:ext cx="5761060" cy="381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9641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5"/>
          <a:stretch/>
        </p:blipFill>
        <p:spPr>
          <a:xfrm>
            <a:off x="907084" y="599848"/>
            <a:ext cx="7282001" cy="62824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19621"/>
            <a:ext cx="2969971" cy="213837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TC Hot Area HVAC </a:t>
            </a:r>
            <a:r>
              <a:rPr lang="en-US" dirty="0" err="1"/>
              <a:t>Flownex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44" r="4334"/>
          <a:stretch/>
        </p:blipFill>
        <p:spPr>
          <a:xfrm>
            <a:off x="412115" y="892455"/>
            <a:ext cx="3667988" cy="827637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6192315" y="892455"/>
            <a:ext cx="1049731" cy="8276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825081" y="1727058"/>
            <a:ext cx="625447" cy="10816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377634" y="2454640"/>
            <a:ext cx="473047" cy="3934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293510" y="2983436"/>
            <a:ext cx="1248461" cy="5528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767329" y="4374490"/>
            <a:ext cx="1536660" cy="6364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909621" y="1675851"/>
            <a:ext cx="791870" cy="11722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196374" y="981838"/>
            <a:ext cx="16672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Humidity source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367077" y="1658955"/>
            <a:ext cx="10600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Air leakage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124145" y="2779744"/>
            <a:ext cx="9519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Heat loads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45376" y="1510019"/>
            <a:ext cx="22683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Regulation approach (PID controller, control components)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07978" y="5017910"/>
            <a:ext cx="18946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Sizing (piping, dampers, control valves)</a:t>
            </a:r>
          </a:p>
        </p:txBody>
      </p:sp>
    </p:spTree>
    <p:extLst>
      <p:ext uri="{BB962C8B-B14F-4D97-AF65-F5344CB8AC3E}">
        <p14:creationId xmlns:p14="http://schemas.microsoft.com/office/powerpoint/2010/main" val="54911924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Experimental Area Ventilation</a:t>
            </a:r>
            <a:endParaRPr lang="en-GB" dirty="0"/>
          </a:p>
        </p:txBody>
      </p:sp>
      <p:pic>
        <p:nvPicPr>
          <p:cNvPr id="5" name="Picture 4" descr="C:\Users\pavigni\Desktop\SHiP_VentOverview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6" r="17981" b="3273"/>
          <a:stretch/>
        </p:blipFill>
        <p:spPr bwMode="auto">
          <a:xfrm>
            <a:off x="5758773" y="1460684"/>
            <a:ext cx="3136347" cy="29556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/>
          <p:cNvSpPr/>
          <p:nvPr/>
        </p:nvSpPr>
        <p:spPr>
          <a:xfrm>
            <a:off x="5874742" y="4596951"/>
            <a:ext cx="28093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AHUs in service building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 activation expected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 dynamic confinement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CFD for underground flow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9" y="1665510"/>
            <a:ext cx="5551232" cy="3718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2378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481875" y="967551"/>
            <a:ext cx="8226854" cy="5108507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BDF Project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Overview of the Project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Cooling Design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Ventilation Design</a:t>
            </a:r>
          </a:p>
          <a:p>
            <a:pPr>
              <a:buFont typeface="+mj-lt"/>
              <a:buAutoNum type="arabicPeriod"/>
            </a:pPr>
            <a:r>
              <a:rPr lang="en-US" dirty="0"/>
              <a:t>BDF Target Prototype (TCC2)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Target and Target Prototype Design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Cooling Skid Design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Installation and Testing</a:t>
            </a: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BDF Helium Passivation System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Overview and Process Description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Selection of Components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Budget &amp; Schedule</a:t>
            </a:r>
          </a:p>
        </p:txBody>
      </p:sp>
    </p:spTree>
    <p:extLst>
      <p:ext uri="{BB962C8B-B14F-4D97-AF65-F5344CB8AC3E}">
        <p14:creationId xmlns:p14="http://schemas.microsoft.com/office/powerpoint/2010/main" val="376994292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408" y="2268212"/>
            <a:ext cx="2944753" cy="183556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Target Design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62645" y="1012844"/>
            <a:ext cx="53696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Need to dissipate around </a:t>
            </a:r>
            <a:r>
              <a:rPr lang="en-US" b="1" dirty="0">
                <a:sym typeface="Wingdings" panose="05000000000000000000" pitchFamily="2" charset="2"/>
              </a:rPr>
              <a:t>320 kW </a:t>
            </a:r>
            <a:r>
              <a:rPr lang="en-US" dirty="0">
                <a:sym typeface="Wingdings" panose="05000000000000000000" pitchFamily="2" charset="2"/>
              </a:rPr>
              <a:t>of heating power (</a:t>
            </a:r>
            <a:r>
              <a:rPr lang="en-GB" b="1" dirty="0"/>
              <a:t>~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5</a:t>
            </a:r>
            <a:r>
              <a:rPr lang="en-US" b="1" dirty="0">
                <a:sym typeface="Wingdings" panose="05000000000000000000" pitchFamily="2" charset="2"/>
              </a:rPr>
              <a:t> MW/m</a:t>
            </a:r>
            <a:r>
              <a:rPr lang="en-US" b="1" baseline="30000" dirty="0">
                <a:sym typeface="Wingdings" panose="05000000000000000000" pitchFamily="2" charset="2"/>
              </a:rPr>
              <a:t>3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Optimized segmentation, forced water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CFD simulation mainly by CV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Thermo-mechanical design</a:t>
            </a:r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167341" y="2943194"/>
            <a:ext cx="5946210" cy="2934997"/>
            <a:chOff x="1558933" y="3260189"/>
            <a:chExt cx="5676980" cy="280210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98980" y="3812956"/>
              <a:ext cx="5336933" cy="2142269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 flipH="1">
              <a:off x="2350155" y="4924149"/>
              <a:ext cx="4784228" cy="1031075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376982" y="5534566"/>
              <a:ext cx="871650" cy="293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Ubuntu" panose="020B0504030602030204" pitchFamily="34" charset="0"/>
                  <a:cs typeface="Arial" panose="020B0604020202020204" pitchFamily="34" charset="0"/>
                </a:rPr>
                <a:t>~1.5 m</a:t>
              </a:r>
              <a:endParaRPr lang="en-US" sz="1400" dirty="0">
                <a:latin typeface="Ubuntu" panose="020B050403060203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1236127" y="5363655"/>
              <a:ext cx="1094277" cy="303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Ubuntu" panose="020B0504030602030204" pitchFamily="34" charset="0"/>
                  <a:cs typeface="Arial" panose="020B0604020202020204" pitchFamily="34" charset="0"/>
                </a:rPr>
                <a:t>Ø</a:t>
              </a:r>
              <a:r>
                <a:rPr lang="en-US" sz="1400" dirty="0">
                  <a:latin typeface="Ubuntu" panose="020B0504030602030204" pitchFamily="34" charset="0"/>
                </a:rPr>
                <a:t>250 mm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>
              <a:off x="1884795" y="5909520"/>
              <a:ext cx="413113" cy="9141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1558933" y="3464520"/>
              <a:ext cx="2159743" cy="99906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lvl="1" algn="ctr"/>
              <a:r>
                <a:rPr lang="en-US" sz="1300" u="sng" dirty="0">
                  <a:latin typeface="Ubuntu" panose="020B0504030602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1</a:t>
              </a:r>
              <a:r>
                <a:rPr lang="en-US" sz="1300" u="sng" baseline="30000" dirty="0">
                  <a:latin typeface="Ubuntu" panose="020B0504030602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st</a:t>
              </a:r>
              <a:r>
                <a:rPr lang="en-US" sz="1300" u="sng" dirty="0">
                  <a:latin typeface="Ubuntu" panose="020B0504030602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part: </a:t>
              </a:r>
              <a:r>
                <a:rPr lang="en-US" sz="1300" b="1" u="sng" dirty="0">
                  <a:latin typeface="Ubuntu" panose="020B0504030602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TZM core</a:t>
              </a:r>
            </a:p>
            <a:p>
              <a:pPr marL="0" lvl="1" algn="ctr"/>
              <a:r>
                <a:rPr lang="en-US" sz="1200" dirty="0">
                  <a:latin typeface="Ubuntu" panose="020B0504030602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Molybdenum alloy, higher strength and recrystallization temperature than pure Mo </a:t>
              </a:r>
            </a:p>
            <a:p>
              <a:pPr marL="0" lvl="1" algn="ctr"/>
              <a:endParaRPr lang="en-US" sz="1300" b="1" dirty="0">
                <a:latin typeface="Ubuntu" panose="020B050403060203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812807" y="3260189"/>
              <a:ext cx="2220251" cy="82275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lvl="1" algn="ctr"/>
              <a:r>
                <a:rPr lang="en-US" sz="1300" u="sng" dirty="0">
                  <a:latin typeface="Ubuntu" panose="020B0504030602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2</a:t>
              </a:r>
              <a:r>
                <a:rPr lang="en-US" sz="1300" u="sng" baseline="30000" dirty="0">
                  <a:latin typeface="Ubuntu" panose="020B0504030602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nd</a:t>
              </a:r>
              <a:r>
                <a:rPr lang="en-US" sz="1300" u="sng" dirty="0">
                  <a:latin typeface="Ubuntu" panose="020B0504030602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part: </a:t>
              </a:r>
              <a:r>
                <a:rPr lang="en-US" sz="1300" b="1" u="sng" dirty="0">
                  <a:latin typeface="Ubuntu" panose="020B0504030602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Tungsten</a:t>
              </a:r>
              <a:r>
                <a:rPr lang="en-US" sz="1300" u="sng" dirty="0">
                  <a:latin typeface="Ubuntu" panose="020B0504030602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1300" b="1" u="sng" dirty="0">
                  <a:latin typeface="Ubuntu" panose="020B0504030602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core</a:t>
              </a:r>
            </a:p>
            <a:p>
              <a:pPr marL="0" lvl="1" algn="ctr"/>
              <a:r>
                <a:rPr lang="en-US" sz="1200" dirty="0">
                  <a:latin typeface="Ubuntu" panose="020B0504030602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High-Z and good performance under irradiation</a:t>
              </a:r>
              <a:endParaRPr lang="en-US" sz="1200" dirty="0">
                <a:latin typeface="Ubuntu" panose="020B0504030602030204" pitchFamily="34" charset="0"/>
                <a:cs typeface="Arial" panose="020B0604020202020204" pitchFamily="34" charset="0"/>
              </a:endParaRPr>
            </a:p>
            <a:p>
              <a:pPr marL="0" lvl="1" algn="ctr"/>
              <a:endParaRPr lang="en-US" sz="1300" b="1" dirty="0">
                <a:latin typeface="Ubuntu" panose="020B050403060203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2736381" y="4283185"/>
              <a:ext cx="0" cy="80844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1884796" y="5025515"/>
              <a:ext cx="413113" cy="9141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6062576" y="3898957"/>
              <a:ext cx="0" cy="36797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3703217" y="3583755"/>
              <a:ext cx="1129410" cy="470146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lvl="1" algn="ctr"/>
              <a:r>
                <a:rPr lang="en-US" sz="1300" b="1" u="sng" dirty="0">
                  <a:latin typeface="Ubuntu" panose="020B050403060203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Ta/Ta2.5W cladding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4278088" y="4088611"/>
              <a:ext cx="0" cy="42914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1944880" y="5091632"/>
              <a:ext cx="0" cy="88586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" t="1087" r="50957" b="53618"/>
          <a:stretch/>
        </p:blipFill>
        <p:spPr>
          <a:xfrm>
            <a:off x="6113551" y="347900"/>
            <a:ext cx="2711804" cy="1769362"/>
          </a:xfrm>
          <a:prstGeom prst="rect">
            <a:avLst/>
          </a:prstGeom>
        </p:spPr>
      </p:pic>
      <p:pic>
        <p:nvPicPr>
          <p:cNvPr id="22" name="Beam dilution 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r="35214" b="14470"/>
          <a:stretch>
            <a:fillRect/>
          </a:stretch>
        </p:blipFill>
        <p:spPr>
          <a:xfrm>
            <a:off x="5677430" y="4328933"/>
            <a:ext cx="3234835" cy="1794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690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66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516952" y="992510"/>
            <a:ext cx="451339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Reliability</a:t>
            </a:r>
            <a:r>
              <a:rPr lang="en-GB" dirty="0"/>
              <a:t> of the target is a critical aspect for the design of BDF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/>
              <a:t>Representative beam test executed before LS2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Reduced scale prototype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b="1" dirty="0"/>
              <a:t>Reduced diameter </a:t>
            </a:r>
            <a:r>
              <a:rPr lang="en-GB" dirty="0"/>
              <a:t>(80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Experimental setup installed in </a:t>
            </a:r>
            <a:r>
              <a:rPr lang="en-GB" b="1" dirty="0"/>
              <a:t>TCC2</a:t>
            </a:r>
            <a:r>
              <a:rPr lang="en-GB" dirty="0"/>
              <a:t>, upstream T6 primary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intensity beam on target during &gt;14 h (</a:t>
            </a:r>
            <a:r>
              <a:rPr lang="en-GB" b="1" dirty="0"/>
              <a:t>45 kW deposited </a:t>
            </a:r>
            <a:r>
              <a:rPr lang="en-GB" dirty="0"/>
              <a:t>~6 MW/m3)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/>
              <a:t>Online measurements performed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/>
              <a:t>Good correlation with simulations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Validation</a:t>
            </a:r>
            <a:r>
              <a:rPr lang="en-US" dirty="0"/>
              <a:t> of final target operational conditions</a:t>
            </a:r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527" y="396798"/>
            <a:ext cx="2880321" cy="1782462"/>
          </a:xfrm>
          <a:prstGeom prst="roundRect">
            <a:avLst>
              <a:gd name="adj" fmla="val 0"/>
            </a:avLst>
          </a:prstGeom>
        </p:spPr>
      </p:pic>
      <p:pic>
        <p:nvPicPr>
          <p:cNvPr id="28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1" t="10821" r="12224" b="22103"/>
          <a:stretch/>
        </p:blipFill>
        <p:spPr>
          <a:xfrm>
            <a:off x="5593311" y="4468399"/>
            <a:ext cx="2968434" cy="206967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Target Proto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97" b="27850"/>
          <a:stretch/>
        </p:blipFill>
        <p:spPr>
          <a:xfrm>
            <a:off x="5304814" y="2179260"/>
            <a:ext cx="3481790" cy="2198726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255223" y="4939469"/>
            <a:ext cx="1529996" cy="81185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373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Introduction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28250" y="1180883"/>
            <a:ext cx="8084323" cy="83099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Ubuntu" panose="020B0504030602030204" pitchFamily="34" charset="0"/>
              </a:rPr>
              <a:t>BDF is a </a:t>
            </a:r>
            <a:r>
              <a:rPr lang="en-US" sz="2400" b="1" dirty="0">
                <a:latin typeface="Ubuntu" panose="020B0504030602030204" pitchFamily="34" charset="0"/>
              </a:rPr>
              <a:t>planned high intensity fixed target facility </a:t>
            </a:r>
            <a:r>
              <a:rPr lang="en-US" sz="2400" dirty="0">
                <a:latin typeface="Ubuntu" panose="020B0504030602030204" pitchFamily="34" charset="0"/>
              </a:rPr>
              <a:t>in the North Area of the SPS for beam dump experiments</a:t>
            </a:r>
            <a:endParaRPr lang="en-GB" sz="2400" dirty="0">
              <a:latin typeface="Ubuntu" panose="020B0504030602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41782" y="2341293"/>
            <a:ext cx="7594822" cy="3777567"/>
          </a:xfrm>
          <a:prstGeom prst="rect">
            <a:avLst/>
          </a:prstGeom>
        </p:spPr>
        <p:txBody>
          <a:bodyPr wrap="square">
            <a:normAutofit fontScale="92500" lnSpcReduction="10000"/>
          </a:bodyPr>
          <a:lstStyle/>
          <a:p>
            <a:pPr marL="285750" indent="-285750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High intensity proton beam:</a:t>
            </a:r>
          </a:p>
          <a:p>
            <a:pPr marL="742950" lvl="1" indent="-285750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Pulsed power deposition: 2.5 MW over 1 second, repeated every 7.2 seconds (Cyclic);</a:t>
            </a:r>
          </a:p>
          <a:p>
            <a:pPr marL="742950" lvl="1" indent="-285750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355 kW </a:t>
            </a:r>
            <a:r>
              <a:rPr lang="en-US" sz="2000" dirty="0"/>
              <a:t>average beam power over time;</a:t>
            </a:r>
          </a:p>
          <a:p>
            <a:pPr marL="285750" indent="-285750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Dense target/dump to </a:t>
            </a:r>
            <a:r>
              <a:rPr lang="en-US" sz="2000" b="1" dirty="0"/>
              <a:t>maximize particle interaction/production;</a:t>
            </a:r>
            <a:endParaRPr lang="en-GB" sz="2000" dirty="0">
              <a:latin typeface="Symbol" panose="05050102010706020507" pitchFamily="18" charset="2"/>
            </a:endParaRPr>
          </a:p>
          <a:p>
            <a:pPr marL="285750" indent="-285750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Facility designed so that can be reused for multiple experiments;</a:t>
            </a:r>
          </a:p>
          <a:p>
            <a:pPr marL="285750" indent="-285750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First experiment to be hosted: </a:t>
            </a:r>
            <a:r>
              <a:rPr lang="en-US" sz="2000" dirty="0" err="1"/>
              <a:t>SHiP</a:t>
            </a:r>
            <a:r>
              <a:rPr lang="en-US" sz="2000" dirty="0"/>
              <a:t> (Search for Hidden Particles);</a:t>
            </a:r>
          </a:p>
          <a:p>
            <a:pPr marL="285750" indent="-285750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Minimal impact on running the North Area program.</a:t>
            </a:r>
          </a:p>
        </p:txBody>
      </p:sp>
    </p:spTree>
    <p:extLst>
      <p:ext uri="{BB962C8B-B14F-4D97-AF65-F5344CB8AC3E}">
        <p14:creationId xmlns:p14="http://schemas.microsoft.com/office/powerpoint/2010/main" val="180638414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591" y="3692769"/>
            <a:ext cx="3388932" cy="256973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Target Prototype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780" y="1102835"/>
            <a:ext cx="6007693" cy="2403077"/>
          </a:xfrm>
          <a:prstGeom prst="rect">
            <a:avLst/>
          </a:prstGeom>
        </p:spPr>
      </p:pic>
      <p:pic>
        <p:nvPicPr>
          <p:cNvPr id="5" name="5cyclesFas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25416" y="971492"/>
            <a:ext cx="6542856" cy="5255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73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P&amp;ID prototype target cooling skid</a:t>
            </a:r>
            <a:endParaRPr lang="en-GB" dirty="0"/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C4F246B0-BAF6-4514-84CA-84E1DBA28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8671"/>
            <a:ext cx="9144000" cy="44406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31697C7-7C2A-D545-A66F-6A428A2E7867}"/>
              </a:ext>
            </a:extLst>
          </p:cNvPr>
          <p:cNvSpPr/>
          <p:nvPr/>
        </p:nvSpPr>
        <p:spPr>
          <a:xfrm>
            <a:off x="2469114" y="5557712"/>
            <a:ext cx="37610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Installed in TA801 to supply cooling in TCC2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064466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sign&#10;&#10;Description generated with high confidence">
            <a:extLst>
              <a:ext uri="{FF2B5EF4-FFF2-40B4-BE49-F238E27FC236}">
                <a16:creationId xmlns:a16="http://schemas.microsoft.com/office/drawing/2014/main" id="{573AE5E8-C261-4181-88FB-1A420B179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577" y="992510"/>
            <a:ext cx="3651221" cy="27376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CAE50F-A29A-4352-A848-714D68F994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05" b="8817"/>
          <a:stretch/>
        </p:blipFill>
        <p:spPr>
          <a:xfrm>
            <a:off x="84080" y="3730206"/>
            <a:ext cx="5100287" cy="26231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ACF20D-3064-4FF7-92DD-CF3797A128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864" y="3542764"/>
            <a:ext cx="3477284" cy="26231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F488F0-A184-4C88-A8C2-6CB9D6AB59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366" y="238944"/>
            <a:ext cx="4077952" cy="3076292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1522971" y="3076486"/>
            <a:ext cx="852760" cy="5597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712250" y="2172286"/>
            <a:ext cx="852760" cy="5597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1256232" y="880383"/>
            <a:ext cx="1207335" cy="82022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281727" y="3636202"/>
            <a:ext cx="495656" cy="80210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654741" y="2528928"/>
            <a:ext cx="3888435" cy="13134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579365" y="1373124"/>
            <a:ext cx="2169817" cy="2581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640" y="52067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/>
              <a:t>Installation – BA80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6E5D9F-91B5-D546-B8B3-0897B59A88BD}"/>
              </a:ext>
            </a:extLst>
          </p:cNvPr>
          <p:cNvSpPr/>
          <p:nvPr/>
        </p:nvSpPr>
        <p:spPr>
          <a:xfrm rot="19553936">
            <a:off x="7221558" y="3862771"/>
            <a:ext cx="12359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TCC2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FAFA3F-92BD-CA4D-93B0-043780AF7C50}"/>
              </a:ext>
            </a:extLst>
          </p:cNvPr>
          <p:cNvSpPr/>
          <p:nvPr/>
        </p:nvSpPr>
        <p:spPr>
          <a:xfrm rot="831207">
            <a:off x="7030524" y="5278976"/>
            <a:ext cx="12359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TA801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2C5CA16-3CEB-FE46-BB80-26CC73C5C07B}"/>
              </a:ext>
            </a:extLst>
          </p:cNvPr>
          <p:cNvSpPr/>
          <p:nvPr/>
        </p:nvSpPr>
        <p:spPr>
          <a:xfrm>
            <a:off x="1522971" y="5266333"/>
            <a:ext cx="12359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TA801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C48075-6180-3744-9C8D-12013D8F2EAB}"/>
              </a:ext>
            </a:extLst>
          </p:cNvPr>
          <p:cNvSpPr/>
          <p:nvPr/>
        </p:nvSpPr>
        <p:spPr>
          <a:xfrm rot="2670144">
            <a:off x="1432413" y="2856225"/>
            <a:ext cx="12359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TA801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15794CF-D43D-C846-B2EE-74FCCD405E98}"/>
              </a:ext>
            </a:extLst>
          </p:cNvPr>
          <p:cNvSpPr/>
          <p:nvPr/>
        </p:nvSpPr>
        <p:spPr>
          <a:xfrm rot="18783249">
            <a:off x="281015" y="1192674"/>
            <a:ext cx="12359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TCC2</a:t>
            </a:r>
          </a:p>
        </p:txBody>
      </p:sp>
    </p:spTree>
    <p:extLst>
      <p:ext uri="{BB962C8B-B14F-4D97-AF65-F5344CB8AC3E}">
        <p14:creationId xmlns:p14="http://schemas.microsoft.com/office/powerpoint/2010/main" val="252187021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Skid in TA801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01988"/>
            <a:ext cx="5249967" cy="3937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812" y="696622"/>
            <a:ext cx="2599244" cy="1949433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813" y="2799629"/>
            <a:ext cx="2599244" cy="3447348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101764"/>
              </p:ext>
            </p:extLst>
          </p:nvPr>
        </p:nvGraphicFramePr>
        <p:xfrm>
          <a:off x="390551" y="5116677"/>
          <a:ext cx="5552439" cy="988060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830628">
                  <a:extLst>
                    <a:ext uri="{9D8B030D-6E8A-4147-A177-3AD203B41FA5}">
                      <a16:colId xmlns:a16="http://schemas.microsoft.com/office/drawing/2014/main" val="2465661574"/>
                    </a:ext>
                  </a:extLst>
                </a:gridCol>
                <a:gridCol w="880216">
                  <a:extLst>
                    <a:ext uri="{9D8B030D-6E8A-4147-A177-3AD203B41FA5}">
                      <a16:colId xmlns:a16="http://schemas.microsoft.com/office/drawing/2014/main" val="130040224"/>
                    </a:ext>
                  </a:extLst>
                </a:gridCol>
                <a:gridCol w="891350">
                  <a:extLst>
                    <a:ext uri="{9D8B030D-6E8A-4147-A177-3AD203B41FA5}">
                      <a16:colId xmlns:a16="http://schemas.microsoft.com/office/drawing/2014/main" val="4230204883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2105457297"/>
                    </a:ext>
                  </a:extLst>
                </a:gridCol>
                <a:gridCol w="1069452">
                  <a:extLst>
                    <a:ext uri="{9D8B030D-6E8A-4147-A177-3AD203B41FA5}">
                      <a16:colId xmlns:a16="http://schemas.microsoft.com/office/drawing/2014/main" val="4102364413"/>
                    </a:ext>
                  </a:extLst>
                </a:gridCol>
                <a:gridCol w="1128763">
                  <a:extLst>
                    <a:ext uri="{9D8B030D-6E8A-4147-A177-3AD203B41FA5}">
                      <a16:colId xmlns:a16="http://schemas.microsoft.com/office/drawing/2014/main" val="1241525499"/>
                    </a:ext>
                  </a:extLst>
                </a:gridCol>
              </a:tblGrid>
              <a:tr h="3517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Start date</a:t>
                      </a:r>
                      <a:endParaRPr lang="en-GB" sz="8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End date</a:t>
                      </a:r>
                      <a:endParaRPr lang="en-GB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Monitoring System</a:t>
                      </a:r>
                      <a:endParaRPr lang="en-GB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R-factor</a:t>
                      </a:r>
                      <a:endParaRPr lang="en-GB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Φ</a:t>
                      </a:r>
                      <a:r>
                        <a:rPr lang="en-GB" sz="1000" baseline="-25000">
                          <a:effectLst/>
                        </a:rPr>
                        <a:t>HEH </a:t>
                      </a:r>
                      <a:br>
                        <a:rPr lang="en-GB" sz="1000" baseline="-25000">
                          <a:effectLst/>
                        </a:rPr>
                      </a:br>
                      <a:r>
                        <a:rPr lang="en-GB" sz="1000">
                          <a:effectLst/>
                        </a:rPr>
                        <a:t>[pp/cm</a:t>
                      </a:r>
                      <a:r>
                        <a:rPr lang="en-GB" sz="1000" baseline="30000">
                          <a:effectLst/>
                        </a:rPr>
                        <a:t>2</a:t>
                      </a:r>
                      <a:r>
                        <a:rPr lang="en-GB" sz="1000">
                          <a:effectLst/>
                        </a:rPr>
                        <a:t>]</a:t>
                      </a:r>
                      <a:endParaRPr lang="en-GB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Φ</a:t>
                      </a:r>
                      <a:r>
                        <a:rPr lang="en-GB" sz="1000" baseline="-25000">
                          <a:effectLst/>
                        </a:rPr>
                        <a:t>ThN</a:t>
                      </a:r>
                      <a:r>
                        <a:rPr lang="en-GB" sz="1000">
                          <a:effectLst/>
                        </a:rPr>
                        <a:t> </a:t>
                      </a:r>
                      <a:br>
                        <a:rPr lang="en-GB" sz="1000">
                          <a:effectLst/>
                        </a:rPr>
                      </a:br>
                      <a:r>
                        <a:rPr lang="en-GB" sz="1000">
                          <a:effectLst/>
                        </a:rPr>
                        <a:t>[pp/cm</a:t>
                      </a:r>
                      <a:r>
                        <a:rPr lang="en-GB" sz="1000" baseline="30000">
                          <a:effectLst/>
                        </a:rPr>
                        <a:t>2</a:t>
                      </a:r>
                      <a:r>
                        <a:rPr lang="en-GB" sz="1000">
                          <a:effectLst/>
                        </a:rPr>
                        <a:t>]</a:t>
                      </a:r>
                      <a:endParaRPr lang="en-GB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07734118"/>
                  </a:ext>
                </a:extLst>
              </a:tr>
              <a:tr h="21209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dirty="0">
                          <a:effectLst/>
                        </a:rPr>
                        <a:t>1</a:t>
                      </a:r>
                      <a:r>
                        <a:rPr lang="it-IT" sz="1000" b="0" dirty="0">
                          <a:effectLst/>
                        </a:rPr>
                        <a:t>9/09/2018</a:t>
                      </a:r>
                      <a:endParaRPr lang="en-GB" sz="800" b="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17/10/2018</a:t>
                      </a:r>
                      <a:endParaRPr lang="en-GB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BatMon pair</a:t>
                      </a:r>
                      <a:endParaRPr lang="en-GB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7.8</a:t>
                      </a:r>
                      <a:r>
                        <a:rPr lang="en-GB" sz="1000" baseline="30000">
                          <a:effectLst/>
                        </a:rPr>
                        <a:t>*</a:t>
                      </a:r>
                      <a:endParaRPr lang="en-GB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5.11</a:t>
                      </a:r>
                      <a:r>
                        <a:rPr lang="en-GB" sz="1000" dirty="0">
                          <a:effectLst/>
                        </a:rPr>
                        <a:t> x 10</a:t>
                      </a:r>
                      <a:r>
                        <a:rPr lang="fr-FR" sz="1000" baseline="30000" dirty="0">
                          <a:effectLst/>
                        </a:rPr>
                        <a:t>8</a:t>
                      </a:r>
                      <a:endParaRPr lang="en-GB" sz="8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4.00</a:t>
                      </a:r>
                      <a:r>
                        <a:rPr lang="en-GB" sz="1000" dirty="0">
                          <a:effectLst/>
                        </a:rPr>
                        <a:t> x 10</a:t>
                      </a:r>
                      <a:r>
                        <a:rPr lang="fr-FR" sz="1000" baseline="30000" dirty="0">
                          <a:effectLst/>
                        </a:rPr>
                        <a:t>9</a:t>
                      </a:r>
                      <a:endParaRPr lang="en-GB" sz="8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87628045"/>
                  </a:ext>
                </a:extLst>
              </a:tr>
              <a:tr h="2120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RadMon 1</a:t>
                      </a:r>
                      <a:endParaRPr lang="en-GB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45.4</a:t>
                      </a:r>
                      <a:endParaRPr lang="en-GB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6.26</a:t>
                      </a:r>
                      <a:r>
                        <a:rPr lang="en-GB" sz="1000">
                          <a:effectLst/>
                        </a:rPr>
                        <a:t> x 10</a:t>
                      </a:r>
                      <a:r>
                        <a:rPr lang="fr-FR" sz="1000" baseline="30000">
                          <a:effectLst/>
                        </a:rPr>
                        <a:t>6</a:t>
                      </a:r>
                      <a:endParaRPr lang="en-GB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2.84</a:t>
                      </a:r>
                      <a:r>
                        <a:rPr lang="en-GB" sz="1000" dirty="0">
                          <a:effectLst/>
                        </a:rPr>
                        <a:t> x 10</a:t>
                      </a:r>
                      <a:r>
                        <a:rPr lang="fr-FR" sz="1000" baseline="30000" dirty="0">
                          <a:effectLst/>
                        </a:rPr>
                        <a:t>8</a:t>
                      </a:r>
                      <a:endParaRPr lang="en-GB" sz="8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00510594"/>
                  </a:ext>
                </a:extLst>
              </a:tr>
              <a:tr h="2120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RadMon 2</a:t>
                      </a:r>
                      <a:endParaRPr lang="en-GB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29.0</a:t>
                      </a:r>
                      <a:endParaRPr lang="en-GB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2.31</a:t>
                      </a:r>
                      <a:r>
                        <a:rPr lang="en-GB" sz="1000">
                          <a:effectLst/>
                        </a:rPr>
                        <a:t> x 10</a:t>
                      </a:r>
                      <a:r>
                        <a:rPr lang="fr-FR" sz="1000" baseline="30000">
                          <a:effectLst/>
                        </a:rPr>
                        <a:t>7</a:t>
                      </a:r>
                      <a:endParaRPr lang="en-GB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6.69</a:t>
                      </a:r>
                      <a:r>
                        <a:rPr lang="en-GB" sz="1000" dirty="0">
                          <a:effectLst/>
                        </a:rPr>
                        <a:t> x 10</a:t>
                      </a:r>
                      <a:r>
                        <a:rPr lang="fr-FR" sz="1000" baseline="30000" dirty="0">
                          <a:effectLst/>
                        </a:rPr>
                        <a:t>8</a:t>
                      </a:r>
                      <a:endParaRPr lang="en-GB" sz="8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668558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669509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R2E - LOFC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02" y="992509"/>
            <a:ext cx="8536070" cy="48015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2" t="1319" r="3146" b="3059"/>
          <a:stretch/>
        </p:blipFill>
        <p:spPr>
          <a:xfrm>
            <a:off x="1596674" y="1154333"/>
            <a:ext cx="5443670" cy="422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57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481875" y="967551"/>
            <a:ext cx="8226854" cy="5108507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BDF Project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Overview of the Project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Cooling Design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Ventilation Design</a:t>
            </a: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BDF Target Prototype (TCC2)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Target and Target Prototype Design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Cooling Skid Design</a:t>
            </a:r>
          </a:p>
          <a:p>
            <a:pPr lvl="1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Installation and Testing</a:t>
            </a:r>
          </a:p>
          <a:p>
            <a:pPr>
              <a:buFont typeface="+mj-lt"/>
              <a:buAutoNum type="arabicPeriod"/>
            </a:pPr>
            <a:r>
              <a:rPr lang="en-US" dirty="0"/>
              <a:t>BDF Helium Passivation System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Overview and Process Description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Selection of Components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Budget &amp; Schedule</a:t>
            </a:r>
          </a:p>
        </p:txBody>
      </p:sp>
    </p:spTree>
    <p:extLst>
      <p:ext uri="{BB962C8B-B14F-4D97-AF65-F5344CB8AC3E}">
        <p14:creationId xmlns:p14="http://schemas.microsoft.com/office/powerpoint/2010/main" val="3308274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Layout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83"/>
          <a:stretch/>
        </p:blipFill>
        <p:spPr>
          <a:xfrm>
            <a:off x="315102" y="1020523"/>
            <a:ext cx="8516481" cy="38353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53266" y="1113284"/>
            <a:ext cx="1449801" cy="307777"/>
          </a:xfrm>
          <a:prstGeom prst="rect">
            <a:avLst/>
          </a:prstGeom>
          <a:solidFill>
            <a:srgbClr val="58EA36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Target Complex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134647" y="2270382"/>
            <a:ext cx="1652957" cy="307777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Experimental Area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5102" y="4640382"/>
            <a:ext cx="79861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Google Maps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2857831" y="1335201"/>
            <a:ext cx="208210" cy="571918"/>
          </a:xfrm>
          <a:prstGeom prst="straightConnector1">
            <a:avLst/>
          </a:prstGeom>
          <a:ln>
            <a:solidFill>
              <a:srgbClr val="00206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625334" y="4247210"/>
            <a:ext cx="232118" cy="534170"/>
          </a:xfrm>
          <a:prstGeom prst="straightConnector1">
            <a:avLst/>
          </a:prstGeom>
          <a:ln>
            <a:solidFill>
              <a:srgbClr val="00206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330299" y="4176932"/>
            <a:ext cx="1061778" cy="404061"/>
          </a:xfrm>
          <a:prstGeom prst="straightConnector1">
            <a:avLst/>
          </a:prstGeom>
          <a:ln>
            <a:solidFill>
              <a:srgbClr val="FFFF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114973" y="1289353"/>
            <a:ext cx="644825" cy="307777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Jura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7452" y="4107859"/>
            <a:ext cx="747150" cy="307777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chemeClr val="bg1"/>
                </a:solidFill>
              </a:rPr>
              <a:t>Salève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20488981">
            <a:off x="816234" y="3953971"/>
            <a:ext cx="1440469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Beam direction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12550" y="2452053"/>
            <a:ext cx="1401522" cy="276999"/>
          </a:xfrm>
          <a:prstGeom prst="rect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Extraction Tunnel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28369" y="3538030"/>
            <a:ext cx="614386" cy="276999"/>
          </a:xfrm>
          <a:prstGeom prst="rect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TDC2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28609" y="1761087"/>
            <a:ext cx="1400684" cy="276999"/>
          </a:xfrm>
          <a:prstGeom prst="rect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Auxiliary Building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03067" y="2983318"/>
            <a:ext cx="1263160" cy="276999"/>
          </a:xfrm>
          <a:prstGeom prst="rect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Access Building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42755" y="2899416"/>
            <a:ext cx="1308266" cy="276999"/>
          </a:xfrm>
          <a:prstGeom prst="rect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Junction Cavern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21" name="Straight Connector 20"/>
          <p:cNvCxnSpPr>
            <a:endCxn id="17" idx="2"/>
          </p:cNvCxnSpPr>
          <p:nvPr/>
        </p:nvCxnSpPr>
        <p:spPr>
          <a:xfrm flipH="1" flipV="1">
            <a:off x="3035562" y="3815029"/>
            <a:ext cx="158822" cy="25961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20" idx="2"/>
          </p:cNvCxnSpPr>
          <p:nvPr/>
        </p:nvCxnSpPr>
        <p:spPr>
          <a:xfrm flipH="1" flipV="1">
            <a:off x="3996888" y="3176415"/>
            <a:ext cx="99604" cy="48482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5117168" y="2729052"/>
            <a:ext cx="155483" cy="30758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8" idx="3"/>
          </p:cNvCxnSpPr>
          <p:nvPr/>
        </p:nvCxnSpPr>
        <p:spPr>
          <a:xfrm flipH="1" flipV="1">
            <a:off x="5729293" y="1899587"/>
            <a:ext cx="220324" cy="13850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6222861" y="2517776"/>
            <a:ext cx="388492" cy="46554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83079" y="5063556"/>
            <a:ext cx="84745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Full integration from transfer line to experimental area completed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Locations of structures and services defined and optimized in terms of radiation protection, safety and accessibility.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05" y="882377"/>
            <a:ext cx="2011191" cy="179994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27" name="TextBox 26"/>
          <p:cNvSpPr txBox="1"/>
          <p:nvPr/>
        </p:nvSpPr>
        <p:spPr>
          <a:xfrm rot="20210700">
            <a:off x="5574243" y="2898136"/>
            <a:ext cx="61438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effectLst>
                  <a:glow rad="101600">
                    <a:schemeClr val="accent1">
                      <a:alpha val="40000"/>
                    </a:schemeClr>
                  </a:glow>
                </a:effectLst>
              </a:rPr>
              <a:t>TCC2</a:t>
            </a:r>
            <a:endParaRPr lang="en-GB" sz="1200" dirty="0">
              <a:solidFill>
                <a:srgbClr val="FFFF00"/>
              </a:solidFill>
              <a:effectLst>
                <a:glow rad="1016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 rot="20210700">
            <a:off x="5952098" y="3483385"/>
            <a:ext cx="614386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effectLst>
                  <a:glow rad="101600">
                    <a:schemeClr val="accent1">
                      <a:alpha val="40000"/>
                    </a:schemeClr>
                  </a:glow>
                </a:effectLst>
              </a:rPr>
              <a:t>BA80</a:t>
            </a:r>
            <a:endParaRPr lang="en-GB" sz="1200" dirty="0">
              <a:solidFill>
                <a:srgbClr val="FFFF00"/>
              </a:solidFill>
              <a:effectLst>
                <a:glow rad="101600">
                  <a:schemeClr val="accent1">
                    <a:alpha val="40000"/>
                  </a:schemeClr>
                </a:glow>
              </a:effectLst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 flipV="1">
            <a:off x="6259291" y="1386424"/>
            <a:ext cx="220324" cy="138502"/>
          </a:xfrm>
          <a:prstGeom prst="line">
            <a:avLst/>
          </a:prstGeom>
          <a:ln>
            <a:solidFill>
              <a:srgbClr val="58EA3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7494440" y="1867258"/>
            <a:ext cx="0" cy="403124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04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Naming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05" y="992510"/>
            <a:ext cx="8384649" cy="44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538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Video: Facility Overview</a:t>
            </a:r>
            <a:endParaRPr lang="en-GB" dirty="0"/>
          </a:p>
        </p:txBody>
      </p:sp>
      <p:pic>
        <p:nvPicPr>
          <p:cNvPr id="27" name="Beam Dump Facility 07-11-2018">
            <a:hlinkClick r:id="" action="ppaction://media"/>
          </p:cNvPr>
          <p:cNvPicPr>
            <a:picLocks noGrp="1" noChangeAspect="1"/>
          </p:cNvPicPr>
          <p:nvPr>
            <p:ph sz="quarter" idx="4294967295"/>
            <a:videoFile r:link="rId1"/>
            <p:extLst>
              <p:ext uri="{DAA4B4D4-6D71-4841-9C94-3DE7FCFB9230}">
                <p14:media xmlns:p14="http://schemas.microsoft.com/office/powerpoint/2010/main" r:embed="rId2">
                  <p14:trim end="2733.2439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07283" y="943870"/>
            <a:ext cx="7048864" cy="528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77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34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7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BDF Video: Target Complex</a:t>
            </a:r>
            <a:endParaRPr lang="en-GB" dirty="0"/>
          </a:p>
        </p:txBody>
      </p:sp>
      <p:pic>
        <p:nvPicPr>
          <p:cNvPr id="5" name="Media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373" y="1278974"/>
            <a:ext cx="9144000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18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4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ontrol xmlns="http://schemas.microsoft.com/VisualStudio/2011/storyboarding/control">
  <Id Name="System.Storyboarding.Backgrounds.WindowsPhone" Revision="1" Stencil="System.Storyboarding.Backgrounds" StencilVersion="0.1"/>
</Control>
</file>

<file path=customXml/itemProps1.xml><?xml version="1.0" encoding="utf-8"?>
<ds:datastoreItem xmlns:ds="http://schemas.openxmlformats.org/officeDocument/2006/customXml" ds:itemID="{1A762031-4B9E-4785-9547-CF4D22037E63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CERNCobranding4-3.potx</Template>
  <TotalTime>5195</TotalTime>
  <Words>2217</Words>
  <Application>Microsoft Office PowerPoint</Application>
  <PresentationFormat>On-screen Show (4:3)</PresentationFormat>
  <Paragraphs>879</Paragraphs>
  <Slides>55</Slides>
  <Notes>1</Notes>
  <HiddenSlides>6</HiddenSlides>
  <MMClips>4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6" baseType="lpstr">
      <vt:lpstr>Arial</vt:lpstr>
      <vt:lpstr>Calibri</vt:lpstr>
      <vt:lpstr>Courier New</vt:lpstr>
      <vt:lpstr>Optima</vt:lpstr>
      <vt:lpstr>Symbol</vt:lpstr>
      <vt:lpstr>Tahoma</vt:lpstr>
      <vt:lpstr>Times New Roman</vt:lpstr>
      <vt:lpstr>Ubuntu</vt:lpstr>
      <vt:lpstr>Verdana</vt:lpstr>
      <vt:lpstr>Wingdings</vt:lpstr>
      <vt:lpstr>CERNCobranding4-3</vt:lpstr>
      <vt:lpstr>PowerPoint Presentation</vt:lpstr>
      <vt:lpstr>BDF Project: Cooling and Ventilation Infrastructure and Target CV Systems</vt:lpstr>
      <vt:lpstr>Outline</vt:lpstr>
      <vt:lpstr>Outline</vt:lpstr>
      <vt:lpstr>BDF Introduction</vt:lpstr>
      <vt:lpstr>BDF Layout</vt:lpstr>
      <vt:lpstr>BDF Naming</vt:lpstr>
      <vt:lpstr>BDF Video: Facility Overview</vt:lpstr>
      <vt:lpstr>BDF Video: Target Complex</vt:lpstr>
      <vt:lpstr>BDF Extraction Area</vt:lpstr>
      <vt:lpstr>BDF Extraction Area</vt:lpstr>
      <vt:lpstr>BDF Target Complex</vt:lpstr>
      <vt:lpstr>Two technical solutions</vt:lpstr>
      <vt:lpstr>BDF Experimental Area [SHiP]</vt:lpstr>
      <vt:lpstr>BDF Experimental Area [SHiP]</vt:lpstr>
      <vt:lpstr>BDF Provisional Schedule</vt:lpstr>
      <vt:lpstr>BDF CV Design</vt:lpstr>
      <vt:lpstr>BDF Cooling Requirements</vt:lpstr>
      <vt:lpstr>BDF Cooling Design</vt:lpstr>
      <vt:lpstr>BDF Cooling Synoptic (CS)</vt:lpstr>
      <vt:lpstr>Extraction Area CS</vt:lpstr>
      <vt:lpstr>Target Complex CS</vt:lpstr>
      <vt:lpstr>Experimental Area CS</vt:lpstr>
      <vt:lpstr>BDF Primary Cooling</vt:lpstr>
      <vt:lpstr>BDF Primary Cooling</vt:lpstr>
      <vt:lpstr>Helium Vessel CV Systems</vt:lpstr>
      <vt:lpstr>Target Water Cooling System</vt:lpstr>
      <vt:lpstr>Target Water Cooling System</vt:lpstr>
      <vt:lpstr>BDF Shielding &amp; Magnet Cooling</vt:lpstr>
      <vt:lpstr>BDF Shielding &amp; Magnet Cooling</vt:lpstr>
      <vt:lpstr>BDF Target Helium Circulation</vt:lpstr>
      <vt:lpstr>BDF Target Helium Circulation</vt:lpstr>
      <vt:lpstr>BDF Helium Passivation</vt:lpstr>
      <vt:lpstr>BDF Magnets Cooling</vt:lpstr>
      <vt:lpstr>BDF Magnets Cooling</vt:lpstr>
      <vt:lpstr>Chilled Water and Rising System</vt:lpstr>
      <vt:lpstr>BDF Ventilation Requirements</vt:lpstr>
      <vt:lpstr>BDF Dynamic Confinement Requirements</vt:lpstr>
      <vt:lpstr>BDF Ventilation Synoptic (VS)</vt:lpstr>
      <vt:lpstr>BDF VS Extraction Area</vt:lpstr>
      <vt:lpstr>BDF VS Target Complex</vt:lpstr>
      <vt:lpstr>BDF VS Experimental Area</vt:lpstr>
      <vt:lpstr>Extraction Area Ventilation</vt:lpstr>
      <vt:lpstr>TC Ventilation</vt:lpstr>
      <vt:lpstr>TC Hot Area HVAC Flownex</vt:lpstr>
      <vt:lpstr>Experimental Area Ventilation</vt:lpstr>
      <vt:lpstr>Outline</vt:lpstr>
      <vt:lpstr>BDF Target Design</vt:lpstr>
      <vt:lpstr>BDF Target Proto</vt:lpstr>
      <vt:lpstr>BDF Target Prototype</vt:lpstr>
      <vt:lpstr>P&amp;ID prototype target cooling skid</vt:lpstr>
      <vt:lpstr>Installation – BA80</vt:lpstr>
      <vt:lpstr>Skid in TA801</vt:lpstr>
      <vt:lpstr>R2E - LOFC</vt:lpstr>
      <vt:lpstr>Outline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Francesco Dragoni</cp:lastModifiedBy>
  <cp:revision>558</cp:revision>
  <dcterms:created xsi:type="dcterms:W3CDTF">2012-11-30T11:04:26Z</dcterms:created>
  <dcterms:modified xsi:type="dcterms:W3CDTF">2024-03-12T16:13:52Z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