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70" r:id="rId2"/>
    <p:sldId id="340" r:id="rId3"/>
    <p:sldId id="319" r:id="rId4"/>
    <p:sldId id="339" r:id="rId5"/>
    <p:sldId id="317" r:id="rId6"/>
    <p:sldId id="320" r:id="rId7"/>
    <p:sldId id="321" r:id="rId8"/>
    <p:sldId id="334" r:id="rId9"/>
    <p:sldId id="273" r:id="rId10"/>
    <p:sldId id="332" r:id="rId11"/>
    <p:sldId id="322" r:id="rId12"/>
    <p:sldId id="323" r:id="rId13"/>
    <p:sldId id="324" r:id="rId14"/>
    <p:sldId id="325" r:id="rId15"/>
    <p:sldId id="335" r:id="rId16"/>
    <p:sldId id="326" r:id="rId17"/>
    <p:sldId id="328" r:id="rId18"/>
    <p:sldId id="336" r:id="rId19"/>
    <p:sldId id="257" r:id="rId20"/>
    <p:sldId id="258" r:id="rId21"/>
    <p:sldId id="338" r:id="rId22"/>
    <p:sldId id="337" r:id="rId23"/>
    <p:sldId id="262" r:id="rId24"/>
    <p:sldId id="259" r:id="rId25"/>
    <p:sldId id="32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9E9"/>
    <a:srgbClr val="F4E1E5"/>
    <a:srgbClr val="FF91B4"/>
    <a:srgbClr val="B3E0E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869"/>
    <p:restoredTop sz="94626"/>
  </p:normalViewPr>
  <p:slideViewPr>
    <p:cSldViewPr snapToGrid="0" snapToObjects="1">
      <p:cViewPr varScale="1">
        <p:scale>
          <a:sx n="120" d="100"/>
          <a:sy n="120" d="100"/>
        </p:scale>
        <p:origin x="18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B63B0D-B123-2B4F-8D2B-FD5F6E1B74EA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30377B-A536-CF47-95F3-CBA4A9F6E02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5500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0377B-A536-CF47-95F3-CBA4A9F6E02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91547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30377B-A536-CF47-95F3-CBA4A9F6E02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0825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715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74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5956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4671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225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11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0119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355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559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703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5657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886757-F94D-5949-B385-848295F9D3FC}" type="datetimeFigureOut">
              <a:rPr lang="en-US" smtClean="0"/>
              <a:t>8/30/24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9833EF-0935-4F48-8382-ECA905D773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4555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tiff"/><Relationship Id="rId13" Type="http://schemas.openxmlformats.org/officeDocument/2006/relationships/image" Target="../media/image46.tiff"/><Relationship Id="rId3" Type="http://schemas.openxmlformats.org/officeDocument/2006/relationships/image" Target="../media/image1.jpg"/><Relationship Id="rId7" Type="http://schemas.openxmlformats.org/officeDocument/2006/relationships/image" Target="../media/image40.tiff"/><Relationship Id="rId12" Type="http://schemas.openxmlformats.org/officeDocument/2006/relationships/image" Target="../media/image4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tiff"/><Relationship Id="rId11" Type="http://schemas.openxmlformats.org/officeDocument/2006/relationships/image" Target="../media/image44.tiff"/><Relationship Id="rId5" Type="http://schemas.openxmlformats.org/officeDocument/2006/relationships/image" Target="../media/image38.tiff"/><Relationship Id="rId10" Type="http://schemas.openxmlformats.org/officeDocument/2006/relationships/image" Target="../media/image43.tiff"/><Relationship Id="rId4" Type="http://schemas.openxmlformats.org/officeDocument/2006/relationships/image" Target="../media/image37.tiff"/><Relationship Id="rId9" Type="http://schemas.openxmlformats.org/officeDocument/2006/relationships/image" Target="../media/image42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tiff"/><Relationship Id="rId3" Type="http://schemas.openxmlformats.org/officeDocument/2006/relationships/image" Target="../media/image7.tiff"/><Relationship Id="rId7" Type="http://schemas.openxmlformats.org/officeDocument/2006/relationships/image" Target="../media/image50.tif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tiff"/><Relationship Id="rId5" Type="http://schemas.openxmlformats.org/officeDocument/2006/relationships/image" Target="../media/image48.tiff"/><Relationship Id="rId10" Type="http://schemas.openxmlformats.org/officeDocument/2006/relationships/image" Target="../media/image53.tiff"/><Relationship Id="rId4" Type="http://schemas.openxmlformats.org/officeDocument/2006/relationships/image" Target="../media/image47.tiff"/><Relationship Id="rId9" Type="http://schemas.openxmlformats.org/officeDocument/2006/relationships/image" Target="../media/image52.tif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tiff"/><Relationship Id="rId3" Type="http://schemas.openxmlformats.org/officeDocument/2006/relationships/image" Target="../media/image54.tiff"/><Relationship Id="rId7" Type="http://schemas.openxmlformats.org/officeDocument/2006/relationships/image" Target="../media/image58.tif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g"/><Relationship Id="rId5" Type="http://schemas.openxmlformats.org/officeDocument/2006/relationships/image" Target="../media/image56.tiff"/><Relationship Id="rId4" Type="http://schemas.openxmlformats.org/officeDocument/2006/relationships/image" Target="../media/image55.tif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tiff"/><Relationship Id="rId3" Type="http://schemas.microsoft.com/office/2007/relationships/media" Target="../media/media3.mp4"/><Relationship Id="rId7" Type="http://schemas.openxmlformats.org/officeDocument/2006/relationships/image" Target="../media/image62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image" Target="../media/image61.png"/><Relationship Id="rId5" Type="http://schemas.openxmlformats.org/officeDocument/2006/relationships/slideLayout" Target="../slideLayouts/slideLayout2.xml"/><Relationship Id="rId4" Type="http://schemas.openxmlformats.org/officeDocument/2006/relationships/video" Target="../media/media3.mp4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7" Type="http://schemas.openxmlformats.org/officeDocument/2006/relationships/image" Target="../media/image66.tif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tiff"/><Relationship Id="rId5" Type="http://schemas.openxmlformats.org/officeDocument/2006/relationships/image" Target="../media/image55.tiff"/><Relationship Id="rId4" Type="http://schemas.openxmlformats.org/officeDocument/2006/relationships/image" Target="../media/image64.tif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emf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png"/><Relationship Id="rId5" Type="http://schemas.openxmlformats.org/officeDocument/2006/relationships/image" Target="../media/image70.emf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emf"/><Relationship Id="rId3" Type="http://schemas.openxmlformats.org/officeDocument/2006/relationships/image" Target="../media/image73.gif"/><Relationship Id="rId7" Type="http://schemas.openxmlformats.org/officeDocument/2006/relationships/image" Target="../media/image77.emf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emf"/><Relationship Id="rId5" Type="http://schemas.openxmlformats.org/officeDocument/2006/relationships/image" Target="../media/image75.emf"/><Relationship Id="rId10" Type="http://schemas.openxmlformats.org/officeDocument/2006/relationships/image" Target="../media/image79.emf"/><Relationship Id="rId4" Type="http://schemas.openxmlformats.org/officeDocument/2006/relationships/image" Target="../media/image74.emf"/><Relationship Id="rId9" Type="http://schemas.openxmlformats.org/officeDocument/2006/relationships/image" Target="../media/image70.emf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emf"/><Relationship Id="rId3" Type="http://schemas.microsoft.com/office/2007/relationships/media" Target="../media/media5.mp4"/><Relationship Id="rId7" Type="http://schemas.openxmlformats.org/officeDocument/2006/relationships/image" Target="../media/image81.png"/><Relationship Id="rId12" Type="http://schemas.openxmlformats.org/officeDocument/2006/relationships/image" Target="../media/image67.png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6" Type="http://schemas.openxmlformats.org/officeDocument/2006/relationships/image" Target="../media/image80.png"/><Relationship Id="rId11" Type="http://schemas.openxmlformats.org/officeDocument/2006/relationships/image" Target="../media/image84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83.png"/><Relationship Id="rId4" Type="http://schemas.openxmlformats.org/officeDocument/2006/relationships/video" Target="../media/media5.mp4"/><Relationship Id="rId9" Type="http://schemas.openxmlformats.org/officeDocument/2006/relationships/image" Target="../media/image8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g"/><Relationship Id="rId5" Type="http://schemas.openxmlformats.org/officeDocument/2006/relationships/image" Target="../media/image86.png"/><Relationship Id="rId4" Type="http://schemas.openxmlformats.org/officeDocument/2006/relationships/image" Target="../media/image7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emf"/><Relationship Id="rId7" Type="http://schemas.openxmlformats.org/officeDocument/2006/relationships/image" Target="../media/image86.png"/><Relationship Id="rId2" Type="http://schemas.openxmlformats.org/officeDocument/2006/relationships/image" Target="../media/image8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2.png"/><Relationship Id="rId5" Type="http://schemas.openxmlformats.org/officeDocument/2006/relationships/image" Target="../media/image91.emf"/><Relationship Id="rId4" Type="http://schemas.openxmlformats.org/officeDocument/2006/relationships/image" Target="../media/image90.jp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jpg"/><Relationship Id="rId3" Type="http://schemas.openxmlformats.org/officeDocument/2006/relationships/image" Target="../media/image94.emf"/><Relationship Id="rId7" Type="http://schemas.openxmlformats.org/officeDocument/2006/relationships/image" Target="../media/image79.emf"/><Relationship Id="rId2" Type="http://schemas.openxmlformats.org/officeDocument/2006/relationships/image" Target="../media/image9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emf"/><Relationship Id="rId5" Type="http://schemas.openxmlformats.org/officeDocument/2006/relationships/image" Target="../media/image96.jpg"/><Relationship Id="rId4" Type="http://schemas.openxmlformats.org/officeDocument/2006/relationships/image" Target="../media/image95.emf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tiff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tiff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tiff"/><Relationship Id="rId3" Type="http://schemas.openxmlformats.org/officeDocument/2006/relationships/image" Target="../media/image13.tiff"/><Relationship Id="rId7" Type="http://schemas.openxmlformats.org/officeDocument/2006/relationships/image" Target="../media/image17.tif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tiff"/><Relationship Id="rId5" Type="http://schemas.openxmlformats.org/officeDocument/2006/relationships/image" Target="../media/image15.tiff"/><Relationship Id="rId10" Type="http://schemas.openxmlformats.org/officeDocument/2006/relationships/image" Target="../media/image20.tiff"/><Relationship Id="rId4" Type="http://schemas.openxmlformats.org/officeDocument/2006/relationships/image" Target="../media/image14.tiff"/><Relationship Id="rId9" Type="http://schemas.openxmlformats.org/officeDocument/2006/relationships/image" Target="../media/image19.tif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tiff"/><Relationship Id="rId7" Type="http://schemas.openxmlformats.org/officeDocument/2006/relationships/image" Target="../media/image25.tiff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tiff"/><Relationship Id="rId5" Type="http://schemas.openxmlformats.org/officeDocument/2006/relationships/image" Target="../media/image23.tiff"/><Relationship Id="rId4" Type="http://schemas.openxmlformats.org/officeDocument/2006/relationships/image" Target="../media/image22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4" Type="http://schemas.openxmlformats.org/officeDocument/2006/relationships/image" Target="../media/image27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g"/><Relationship Id="rId3" Type="http://schemas.openxmlformats.org/officeDocument/2006/relationships/image" Target="../media/image31.jpg"/><Relationship Id="rId7" Type="http://schemas.openxmlformats.org/officeDocument/2006/relationships/image" Target="../media/image35.tiff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tiff"/><Relationship Id="rId5" Type="http://schemas.openxmlformats.org/officeDocument/2006/relationships/image" Target="../media/image33.tiff"/><Relationship Id="rId4" Type="http://schemas.openxmlformats.org/officeDocument/2006/relationships/image" Target="../media/image3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6429" cy="6858000"/>
          </a:xfrm>
          <a:prstGeom prst="rect">
            <a:avLst/>
          </a:prstGeom>
          <a:effectLst>
            <a:outerShdw dist="50800" dir="5400000" algn="ctr" rotWithShape="0">
              <a:srgbClr val="000000">
                <a:alpha val="6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02871" y="583605"/>
            <a:ext cx="11586258" cy="569078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812800" dist="546100" dir="5400000" sx="90000" sy="90000" rotWithShape="0">
              <a:prstClr val="black">
                <a:alpha val="64000"/>
              </a:prstClr>
            </a:outerShdw>
            <a:softEdge rad="1016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x-none" sz="4000" b="1" dirty="0">
              <a:solidFill>
                <a:srgbClr val="6505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endParaRPr lang="en-US" altLang="x-none" sz="4000" b="1" dirty="0">
              <a:solidFill>
                <a:srgbClr val="6505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r>
              <a:rPr lang="en-US" sz="4400" b="1" dirty="0"/>
              <a:t>      </a:t>
            </a:r>
            <a:r>
              <a:rPr lang="en-US" sz="3600" b="1" dirty="0"/>
              <a:t>TIMECRYSTALLINE VORTICES, STAGNATION POINTS </a:t>
            </a:r>
          </a:p>
          <a:p>
            <a:r>
              <a:rPr lang="en-US" sz="3600" b="1" dirty="0"/>
              <a:t>                   AND THE POINCARÉ INDEX FORMULA </a:t>
            </a:r>
            <a:endParaRPr lang="en-SE" sz="3600" dirty="0"/>
          </a:p>
          <a:p>
            <a:pPr>
              <a:lnSpc>
                <a:spcPct val="150000"/>
              </a:lnSpc>
            </a:pPr>
            <a:r>
              <a:rPr lang="en-GB" altLang="x-none" sz="2800" b="1" dirty="0">
                <a:solidFill>
                  <a:srgbClr val="6505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  <a:ea typeface="American Typewriter" charset="0"/>
                <a:cs typeface="American Typewriter" charset="0"/>
              </a:rPr>
              <a:t>              </a:t>
            </a:r>
            <a:r>
              <a:rPr lang="en-GB" altLang="x-none" sz="2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merican Typewriter" charset="0"/>
                <a:ea typeface="American Typewriter" charset="0"/>
                <a:cs typeface="American Typewriter" charset="0"/>
              </a:rPr>
              <a:t>        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merican Typewriter" charset="0"/>
              </a:rPr>
              <a:t>                                              Antti Niemi -- 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merican Typewriter" charset="0"/>
              </a:rPr>
              <a:t>Nordita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merican Typewriter" charset="0"/>
            </a:endParaRPr>
          </a:p>
          <a:p>
            <a:pPr>
              <a:lnSpc>
                <a:spcPct val="150000"/>
              </a:lnSpc>
            </a:pP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merican Typewriter" charset="0"/>
            </a:endParaRPr>
          </a:p>
          <a:p>
            <a:pPr>
              <a:lnSpc>
                <a:spcPct val="150000"/>
              </a:lnSpc>
            </a:pPr>
            <a:r>
              <a:rPr lang="en-GB" sz="2400"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merican Typewriter" charset="0"/>
              </a:rPr>
              <a:t>                       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merican Typewriter" charset="0"/>
            </a:endParaRPr>
          </a:p>
          <a:p>
            <a:pPr>
              <a:lnSpc>
                <a:spcPct val="150000"/>
              </a:lnSpc>
            </a:pP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35372" y="49799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8603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46429" cy="6858000"/>
          </a:xfrm>
          <a:prstGeom prst="rect">
            <a:avLst/>
          </a:prstGeom>
          <a:effectLst>
            <a:outerShdw dist="50800" dir="5400000" algn="ctr" rotWithShape="0">
              <a:srgbClr val="000000">
                <a:alpha val="6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567177" y="167317"/>
            <a:ext cx="5512904" cy="7534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812800" dir="5400000" sx="90000" sy="90000" rotWithShape="0">
              <a:prstClr val="black">
                <a:alpha val="64000"/>
              </a:prstClr>
            </a:outerShdw>
            <a:softEdge rad="1016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x-none" b="1" dirty="0">
                <a:solidFill>
                  <a:srgbClr val="6505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   </a:t>
            </a:r>
            <a:r>
              <a:rPr lang="en-US" altLang="x-none" sz="3200" b="1" dirty="0">
                <a:solidFill>
                  <a:srgbClr val="6505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Constrained optimization: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35372" y="49799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E51DCB28-2CE5-E449-A145-1E74A8C576A7}"/>
              </a:ext>
            </a:extLst>
          </p:cNvPr>
          <p:cNvCxnSpPr>
            <a:cxnSpLocks/>
          </p:cNvCxnSpPr>
          <p:nvPr/>
        </p:nvCxnSpPr>
        <p:spPr>
          <a:xfrm>
            <a:off x="4872782" y="962035"/>
            <a:ext cx="0" cy="5529402"/>
          </a:xfrm>
          <a:prstGeom prst="line">
            <a:avLst/>
          </a:prstGeom>
          <a:ln w="3810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F309EF96-C1F7-F945-9FCB-2706590F14C9}"/>
              </a:ext>
            </a:extLst>
          </p:cNvPr>
          <p:cNvSpPr txBox="1"/>
          <p:nvPr/>
        </p:nvSpPr>
        <p:spPr>
          <a:xfrm>
            <a:off x="224460" y="1169135"/>
            <a:ext cx="1835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Energy</a:t>
            </a:r>
            <a:r>
              <a:rPr lang="en-US" sz="2800" i="1" dirty="0">
                <a:latin typeface="American Typewriter" panose="02090604020004020304" pitchFamily="18" charset="77"/>
              </a:rPr>
              <a:t>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14AF656-AC5F-5C4B-A57B-6ACD6BDAA99E}"/>
              </a:ext>
            </a:extLst>
          </p:cNvPr>
          <p:cNvSpPr txBox="1"/>
          <p:nvPr/>
        </p:nvSpPr>
        <p:spPr>
          <a:xfrm>
            <a:off x="224460" y="1685365"/>
            <a:ext cx="40671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>
                <a:latin typeface="American Typewriter" panose="02090604020004020304" pitchFamily="18" charset="77"/>
              </a:rPr>
              <a:t>Minimize energy </a:t>
            </a:r>
          </a:p>
          <a:p>
            <a:r>
              <a:rPr lang="en-US" sz="2800" dirty="0">
                <a:latin typeface="American Typewriter" panose="02090604020004020304" pitchFamily="18" charset="77"/>
              </a:rPr>
              <a:t>         critical point of </a:t>
            </a:r>
            <a:r>
              <a:rPr lang="en-US" sz="2800" i="1" dirty="0">
                <a:latin typeface="American Typewriter" panose="02090604020004020304" pitchFamily="18" charset="77"/>
              </a:rPr>
              <a:t>H</a:t>
            </a:r>
            <a:r>
              <a:rPr lang="en-US" sz="2800" dirty="0">
                <a:latin typeface="American Typewriter" panose="02090604020004020304" pitchFamily="18" charset="77"/>
              </a:rPr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E59AFE-97B2-B744-A37A-D164C5D690A7}"/>
              </a:ext>
            </a:extLst>
          </p:cNvPr>
          <p:cNvSpPr txBox="1"/>
          <p:nvPr/>
        </p:nvSpPr>
        <p:spPr>
          <a:xfrm>
            <a:off x="5464285" y="1083797"/>
            <a:ext cx="58300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Energy</a:t>
            </a:r>
            <a:r>
              <a:rPr lang="en-US" sz="2400" i="1" dirty="0">
                <a:latin typeface="American Typewriter" panose="02090604020004020304" pitchFamily="18" charset="77"/>
              </a:rPr>
              <a:t> H  </a:t>
            </a:r>
            <a:r>
              <a:rPr lang="en-US" sz="2400" dirty="0">
                <a:latin typeface="American Typewriter" panose="02090604020004020304" pitchFamily="18" charset="77"/>
              </a:rPr>
              <a:t>and set of </a:t>
            </a:r>
            <a:r>
              <a:rPr lang="en-US" sz="2400" i="1" u="sng" dirty="0">
                <a:solidFill>
                  <a:srgbClr val="7030A0"/>
                </a:solidFill>
                <a:latin typeface="American Typewriter" panose="02090604020004020304" pitchFamily="18" charset="77"/>
              </a:rPr>
              <a:t>conditions</a:t>
            </a:r>
            <a:r>
              <a:rPr lang="en-US" sz="2400" dirty="0">
                <a:latin typeface="American Typewriter" panose="02090604020004020304" pitchFamily="18" charset="77"/>
              </a:rPr>
              <a:t> </a:t>
            </a:r>
            <a:r>
              <a:rPr lang="en-US" sz="2400" i="1" dirty="0">
                <a:latin typeface="American Typewriter" panose="02090604020004020304" pitchFamily="18" charset="77"/>
              </a:rPr>
              <a:t>G</a:t>
            </a:r>
            <a:r>
              <a:rPr lang="en-US" sz="2400" i="1" baseline="30000" dirty="0">
                <a:latin typeface="American Typewriter" panose="02090604020004020304" pitchFamily="18" charset="77"/>
              </a:rPr>
              <a:t>a</a:t>
            </a:r>
            <a:r>
              <a:rPr lang="en-US" sz="2400" baseline="30000" dirty="0">
                <a:latin typeface="American Typewriter" panose="02090604020004020304" pitchFamily="18" charset="77"/>
              </a:rPr>
              <a:t>  </a:t>
            </a:r>
            <a:r>
              <a:rPr lang="en-US" sz="2400" dirty="0">
                <a:latin typeface="American Typewriter" panose="02090604020004020304" pitchFamily="18" charset="77"/>
              </a:rPr>
              <a:t>= 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4876C1-559F-504F-93BF-AB7030F70323}"/>
              </a:ext>
            </a:extLst>
          </p:cNvPr>
          <p:cNvSpPr txBox="1"/>
          <p:nvPr/>
        </p:nvSpPr>
        <p:spPr>
          <a:xfrm>
            <a:off x="5464285" y="1664339"/>
            <a:ext cx="60485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Minimize energy</a:t>
            </a:r>
            <a:r>
              <a:rPr lang="en-US" sz="2400" i="1" dirty="0">
                <a:latin typeface="American Typewriter" panose="02090604020004020304" pitchFamily="18" charset="77"/>
              </a:rPr>
              <a:t> H  </a:t>
            </a:r>
            <a:r>
              <a:rPr lang="en-US" sz="2400" dirty="0">
                <a:latin typeface="American Typewriter" panose="02090604020004020304" pitchFamily="18" charset="77"/>
              </a:rPr>
              <a:t>subject to </a:t>
            </a:r>
            <a:r>
              <a:rPr lang="en-US" sz="2400" i="1" u="sng" dirty="0">
                <a:solidFill>
                  <a:srgbClr val="7030A0"/>
                </a:solidFill>
                <a:latin typeface="American Typewriter" panose="02090604020004020304" pitchFamily="18" charset="77"/>
              </a:rPr>
              <a:t>conditions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A72803B-48EA-D44A-876C-0FF765095C1E}"/>
              </a:ext>
            </a:extLst>
          </p:cNvPr>
          <p:cNvSpPr txBox="1"/>
          <p:nvPr/>
        </p:nvSpPr>
        <p:spPr>
          <a:xfrm>
            <a:off x="1095803" y="6095234"/>
            <a:ext cx="2710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American Typewriter" panose="02090604020004020304" pitchFamily="18" charset="77"/>
              </a:rPr>
              <a:t>No “time crystal”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90F8729-AE3A-3440-A32D-4BB72975EC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2945" y="4203647"/>
            <a:ext cx="924853" cy="237577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675C84DB-1A1F-6346-998E-1EFA0054C0D1}"/>
              </a:ext>
            </a:extLst>
          </p:cNvPr>
          <p:cNvSpPr txBox="1"/>
          <p:nvPr/>
        </p:nvSpPr>
        <p:spPr>
          <a:xfrm>
            <a:off x="8431800" y="5405173"/>
            <a:ext cx="2403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American Typewriter" panose="02090604020004020304" pitchFamily="18" charset="77"/>
              </a:rPr>
              <a:t>time crystal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7F6E882F-651B-5B43-8A9D-A79BE53A6E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25053" y="4879444"/>
            <a:ext cx="3108542" cy="36933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AB52EFF-6171-B149-9CE9-48E71E8F135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04034" y="2452012"/>
            <a:ext cx="4639191" cy="30436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3B0D195-85F1-1140-A6AC-28A23CF26C3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0761" y="4522921"/>
            <a:ext cx="3005024" cy="42484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67ADA0FB-8062-1C4B-AAEA-ACADCCE21F55}"/>
              </a:ext>
            </a:extLst>
          </p:cNvPr>
          <p:cNvSpPr txBox="1"/>
          <p:nvPr/>
        </p:nvSpPr>
        <p:spPr>
          <a:xfrm>
            <a:off x="284540" y="2834158"/>
            <a:ext cx="40070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latin typeface="American Typewriter" panose="02090604020004020304" pitchFamily="18" charset="77"/>
              </a:rPr>
              <a:t>  Hamilton’s equation: 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1C3ADFF2-9472-4F45-B10A-4D17F86FDD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408757" y="5172635"/>
            <a:ext cx="2877271" cy="45026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BDB6CD0D-0561-0441-A8B5-64E58D8E786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57376" y="3750310"/>
            <a:ext cx="2424531" cy="368950"/>
          </a:xfrm>
          <a:prstGeom prst="rect">
            <a:avLst/>
          </a:prstGeom>
        </p:spPr>
      </p:pic>
      <p:sp>
        <p:nvSpPr>
          <p:cNvPr id="40" name="Left Brace 39">
            <a:extLst>
              <a:ext uri="{FF2B5EF4-FFF2-40B4-BE49-F238E27FC236}">
                <a16:creationId xmlns:a16="http://schemas.microsoft.com/office/drawing/2014/main" id="{B1167EDC-CFC2-E34C-894B-43CECD93617B}"/>
              </a:ext>
            </a:extLst>
          </p:cNvPr>
          <p:cNvSpPr/>
          <p:nvPr/>
        </p:nvSpPr>
        <p:spPr>
          <a:xfrm>
            <a:off x="1022784" y="4388645"/>
            <a:ext cx="260795" cy="1416335"/>
          </a:xfrm>
          <a:prstGeom prst="lef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666283BD-FBCE-AD4A-A512-8E1CD8B9C86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078009" y="6157446"/>
            <a:ext cx="6963194" cy="333991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E68CEC4-CD9F-7941-B355-592E0122E7F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79891" y="5456928"/>
            <a:ext cx="2073232" cy="4390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018F609-DFA4-BC41-9916-F3237DA6017A}"/>
              </a:ext>
            </a:extLst>
          </p:cNvPr>
          <p:cNvSpPr/>
          <p:nvPr/>
        </p:nvSpPr>
        <p:spPr>
          <a:xfrm>
            <a:off x="5538913" y="3174555"/>
            <a:ext cx="3315847" cy="1443677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C8CA6F4-15D0-E942-8185-A4CE053ADA9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625576" y="3321944"/>
            <a:ext cx="5980810" cy="33729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539CC6D-519C-3144-BE3C-AE5D7E81AAC4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625576" y="3758023"/>
            <a:ext cx="6142180" cy="333991"/>
          </a:xfrm>
          <a:prstGeom prst="rect">
            <a:avLst/>
          </a:prstGeom>
        </p:spPr>
      </p:pic>
      <p:sp>
        <p:nvSpPr>
          <p:cNvPr id="2" name="Right Arrow 1">
            <a:extLst>
              <a:ext uri="{FF2B5EF4-FFF2-40B4-BE49-F238E27FC236}">
                <a16:creationId xmlns:a16="http://schemas.microsoft.com/office/drawing/2014/main" id="{CF243603-BDFD-ED17-FB35-0F3DE0D24DE7}"/>
              </a:ext>
            </a:extLst>
          </p:cNvPr>
          <p:cNvSpPr/>
          <p:nvPr/>
        </p:nvSpPr>
        <p:spPr>
          <a:xfrm>
            <a:off x="351983" y="2266087"/>
            <a:ext cx="559180" cy="253102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A89E92E-4527-4D66-B6FD-D1FB5AE399CD}"/>
              </a:ext>
            </a:extLst>
          </p:cNvPr>
          <p:cNvSpPr txBox="1"/>
          <p:nvPr/>
        </p:nvSpPr>
        <p:spPr>
          <a:xfrm>
            <a:off x="480009" y="233708"/>
            <a:ext cx="3182444" cy="75347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812800" dir="5400000" sx="90000" sy="90000" rotWithShape="0">
              <a:prstClr val="black">
                <a:alpha val="64000"/>
              </a:prstClr>
            </a:outerShdw>
            <a:softEdge rad="1016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x-none" b="1" dirty="0">
                <a:solidFill>
                  <a:srgbClr val="6505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   </a:t>
            </a:r>
            <a:r>
              <a:rPr lang="en-US" altLang="x-none" sz="3200" b="1" dirty="0">
                <a:solidFill>
                  <a:srgbClr val="6505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</a:rPr>
              <a:t>Critical point: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762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2681598-ECD4-F34F-BC1E-A4D59591E19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0" y="17708"/>
            <a:ext cx="12142038" cy="7011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17348A-49B9-FB4D-BD42-CF0853759D57}"/>
              </a:ext>
            </a:extLst>
          </p:cNvPr>
          <p:cNvSpPr txBox="1"/>
          <p:nvPr/>
        </p:nvSpPr>
        <p:spPr>
          <a:xfrm>
            <a:off x="948911" y="260033"/>
            <a:ext cx="1009757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Question</a:t>
            </a:r>
            <a:r>
              <a:rPr lang="en-US" sz="2400" dirty="0"/>
              <a:t>:   </a:t>
            </a:r>
            <a:r>
              <a:rPr lang="en-US" i="1" dirty="0"/>
              <a:t>Are there non-symmetric </a:t>
            </a:r>
            <a:r>
              <a:rPr lang="en-US" i="1" u="sng" dirty="0"/>
              <a:t>minimal energy </a:t>
            </a:r>
            <a:r>
              <a:rPr lang="en-US" i="1" dirty="0"/>
              <a:t>vortex solutions of the Gross-</a:t>
            </a:r>
            <a:r>
              <a:rPr lang="en-US" i="1" dirty="0" err="1"/>
              <a:t>Pitaevskii</a:t>
            </a:r>
            <a:r>
              <a:rPr lang="en-US" i="1" dirty="0"/>
              <a:t> equation </a:t>
            </a:r>
          </a:p>
          <a:p>
            <a:r>
              <a:rPr lang="en-US" i="1" dirty="0"/>
              <a:t>                           that are NOT critical points of the free energy?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CBF67E-FCC0-314A-98F3-BB5BB8D505D7}"/>
              </a:ext>
            </a:extLst>
          </p:cNvPr>
          <p:cNvSpPr txBox="1"/>
          <p:nvPr/>
        </p:nvSpPr>
        <p:spPr>
          <a:xfrm>
            <a:off x="675751" y="1396539"/>
            <a:ext cx="1336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Minimize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60C7AF-6EB1-4846-B5C3-B3C80D240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989" y="1277389"/>
            <a:ext cx="4686003" cy="6445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3A0DCB-10A3-0249-A661-34EEE5629CFA}"/>
              </a:ext>
            </a:extLst>
          </p:cNvPr>
          <p:cNvSpPr txBox="1"/>
          <p:nvPr/>
        </p:nvSpPr>
        <p:spPr>
          <a:xfrm>
            <a:off x="656891" y="2728665"/>
            <a:ext cx="2447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Subject to conditions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57372EE-CD63-EC4A-8809-2FB325D46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6315" y="2246807"/>
            <a:ext cx="2712605" cy="659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3738E5-43C3-B44D-BEB0-277C55D381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12142" y="2877326"/>
            <a:ext cx="4686003" cy="667047"/>
          </a:xfrm>
          <a:prstGeom prst="rect">
            <a:avLst/>
          </a:prstGeom>
        </p:spPr>
      </p:pic>
      <p:sp>
        <p:nvSpPr>
          <p:cNvPr id="12" name="Left Brace 11">
            <a:extLst>
              <a:ext uri="{FF2B5EF4-FFF2-40B4-BE49-F238E27FC236}">
                <a16:creationId xmlns:a16="http://schemas.microsoft.com/office/drawing/2014/main" id="{912C7C24-6BF1-8B44-9B00-2C9C153CF12E}"/>
              </a:ext>
            </a:extLst>
          </p:cNvPr>
          <p:cNvSpPr/>
          <p:nvPr/>
        </p:nvSpPr>
        <p:spPr>
          <a:xfrm>
            <a:off x="3799689" y="2300287"/>
            <a:ext cx="612453" cy="1223413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3CE8E66-EFED-1F44-9097-4BA63DE342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68433" y="4146509"/>
            <a:ext cx="5101316" cy="33172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06A3224-E91D-2B49-AAAD-E2093682BE4A}"/>
              </a:ext>
            </a:extLst>
          </p:cNvPr>
          <p:cNvSpPr txBox="1"/>
          <p:nvPr/>
        </p:nvSpPr>
        <p:spPr>
          <a:xfrm>
            <a:off x="1958127" y="3614538"/>
            <a:ext cx="71677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minimum of </a:t>
            </a:r>
            <a:r>
              <a:rPr lang="en-US" i="1" dirty="0"/>
              <a:t>F </a:t>
            </a:r>
            <a:r>
              <a:rPr lang="en-US" dirty="0"/>
              <a:t>subject to conditions can be found as a critical point of </a:t>
            </a:r>
            <a:endParaRPr lang="en-US" i="1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4E9F28B-0A0A-B64A-A987-DCF94875A07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15657" y="4757402"/>
            <a:ext cx="5101316" cy="495091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84790DA-1C17-F04B-A899-8E0F6E46A0E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9698" y="6092747"/>
            <a:ext cx="1889991" cy="65738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A1104E3-12D9-EA4C-B5D1-45408D62901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58127" y="5413463"/>
            <a:ext cx="3378119" cy="595262"/>
          </a:xfrm>
          <a:prstGeom prst="rect">
            <a:avLst/>
          </a:prstGeom>
        </p:spPr>
      </p:pic>
      <p:sp>
        <p:nvSpPr>
          <p:cNvPr id="18" name="Left Brace 17">
            <a:extLst>
              <a:ext uri="{FF2B5EF4-FFF2-40B4-BE49-F238E27FC236}">
                <a16:creationId xmlns:a16="http://schemas.microsoft.com/office/drawing/2014/main" id="{EC772F12-D50B-F84F-8BE3-E533805F2982}"/>
              </a:ext>
            </a:extLst>
          </p:cNvPr>
          <p:cNvSpPr/>
          <p:nvPr/>
        </p:nvSpPr>
        <p:spPr>
          <a:xfrm>
            <a:off x="1232407" y="4799518"/>
            <a:ext cx="612453" cy="1992733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02A3D9-45EA-CF4A-A313-B9256CF91E0D}"/>
              </a:ext>
            </a:extLst>
          </p:cNvPr>
          <p:cNvSpPr txBox="1"/>
          <p:nvPr/>
        </p:nvSpPr>
        <p:spPr>
          <a:xfrm>
            <a:off x="7884992" y="5554973"/>
            <a:ext cx="10559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Solve for 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3676034-1245-514C-98EE-111C2E0385C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269801" y="5131376"/>
            <a:ext cx="1422400" cy="121652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5B9CBCB-6A83-8D4B-832D-2324C8114C1F}"/>
              </a:ext>
            </a:extLst>
          </p:cNvPr>
          <p:cNvSpPr txBox="1"/>
          <p:nvPr/>
        </p:nvSpPr>
        <p:spPr>
          <a:xfrm rot="21036192">
            <a:off x="7958775" y="4576841"/>
            <a:ext cx="3181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“Time independent GP in rotating frame”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9A4DECF-8807-CE45-972A-83954B865324}"/>
              </a:ext>
            </a:extLst>
          </p:cNvPr>
          <p:cNvCxnSpPr>
            <a:cxnSpLocks/>
          </p:cNvCxnSpPr>
          <p:nvPr/>
        </p:nvCxnSpPr>
        <p:spPr>
          <a:xfrm flipH="1">
            <a:off x="7538314" y="4989188"/>
            <a:ext cx="466725" cy="71426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1D857BDE-E843-E84A-ACD7-F24E7B9A37B1}"/>
              </a:ext>
            </a:extLst>
          </p:cNvPr>
          <p:cNvSpPr txBox="1"/>
          <p:nvPr/>
        </p:nvSpPr>
        <p:spPr>
          <a:xfrm rot="20755157">
            <a:off x="9683220" y="2058115"/>
            <a:ext cx="28015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NOTE: </a:t>
            </a:r>
          </a:p>
          <a:p>
            <a:r>
              <a:rPr lang="en-US" sz="1400" i="1" u="sng" dirty="0"/>
              <a:t>Macroscopic</a:t>
            </a:r>
            <a:r>
              <a:rPr lang="en-US" sz="1400" i="1" dirty="0"/>
              <a:t> </a:t>
            </a:r>
          </a:p>
          <a:p>
            <a:r>
              <a:rPr lang="en-US" sz="1400" i="1" dirty="0"/>
              <a:t>angular momentum </a:t>
            </a:r>
          </a:p>
          <a:p>
            <a:r>
              <a:rPr lang="en-US" sz="1400" i="1" dirty="0"/>
              <a:t>Does not need to be integer</a:t>
            </a:r>
            <a:r>
              <a:rPr lang="en-US" sz="1400" dirty="0"/>
              <a:t>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B0C81-AB30-B245-A8FA-FF04E73B471C}"/>
              </a:ext>
            </a:extLst>
          </p:cNvPr>
          <p:cNvSpPr txBox="1"/>
          <p:nvPr/>
        </p:nvSpPr>
        <p:spPr>
          <a:xfrm>
            <a:off x="7206363" y="2389985"/>
            <a:ext cx="2010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≡ 1  (normalization)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6FB2F2D-7F00-289A-3370-31D08B3C929B}"/>
              </a:ext>
            </a:extLst>
          </p:cNvPr>
          <p:cNvSpPr txBox="1"/>
          <p:nvPr/>
        </p:nvSpPr>
        <p:spPr>
          <a:xfrm>
            <a:off x="9549371" y="3641169"/>
            <a:ext cx="24192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“Lagrange multiplier theorem”</a:t>
            </a:r>
          </a:p>
        </p:txBody>
      </p:sp>
    </p:spTree>
    <p:extLst>
      <p:ext uri="{BB962C8B-B14F-4D97-AF65-F5344CB8AC3E}">
        <p14:creationId xmlns:p14="http://schemas.microsoft.com/office/powerpoint/2010/main" val="1259442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82092A-870F-E642-A180-3ACD6B6C4EA4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0" y="3853"/>
            <a:ext cx="12142038" cy="7011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AEC1815-BA31-A04A-A7C5-1A9F55B25691}"/>
              </a:ext>
            </a:extLst>
          </p:cNvPr>
          <p:cNvSpPr txBox="1"/>
          <p:nvPr/>
        </p:nvSpPr>
        <p:spPr>
          <a:xfrm>
            <a:off x="471055" y="221672"/>
            <a:ext cx="9139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/>
              <a:t>Note</a:t>
            </a:r>
            <a:r>
              <a:rPr lang="en-US" dirty="0"/>
              <a:t>: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3DD3447-0954-2F40-B151-A2CD8A4E3A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0200" y="647085"/>
            <a:ext cx="8991600" cy="30976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CCE5B05-539A-F546-A4C5-F3815C4BA4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7472" y="1231325"/>
            <a:ext cx="5601085" cy="4269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49316AD-ADED-274F-BD12-77273C9BC1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7752" y="1896653"/>
            <a:ext cx="3354945" cy="35418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A44120-27FA-D045-BD5B-280893C2DB7A}"/>
              </a:ext>
            </a:extLst>
          </p:cNvPr>
          <p:cNvSpPr txBox="1"/>
          <p:nvPr/>
        </p:nvSpPr>
        <p:spPr>
          <a:xfrm>
            <a:off x="2914216" y="2601172"/>
            <a:ext cx="56857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Spontaneous symmetry breakdown:   U(1)</a:t>
            </a:r>
            <a:r>
              <a:rPr lang="en-US" sz="1200" dirty="0"/>
              <a:t>X</a:t>
            </a:r>
            <a:r>
              <a:rPr lang="en-US" dirty="0"/>
              <a:t>U(1) -&gt; U(1)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Timecrystalline</a:t>
            </a:r>
            <a:r>
              <a:rPr lang="en-US" dirty="0"/>
              <a:t> evolution is a symmetry transformation </a:t>
            </a:r>
            <a:endParaRPr lang="en-US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3AEFE8-D30C-8946-8555-21AC8B04F6FD}"/>
              </a:ext>
            </a:extLst>
          </p:cNvPr>
          <p:cNvSpPr txBox="1"/>
          <p:nvPr/>
        </p:nvSpPr>
        <p:spPr>
          <a:xfrm>
            <a:off x="471055" y="4351573"/>
            <a:ext cx="3370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Search for a solution numerically: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157A87E-C47B-464F-9A6C-CDA3E68EF1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34406" y="3832128"/>
            <a:ext cx="4516583" cy="271610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CEE0783-2754-3045-8C01-0B0CF401850C}"/>
              </a:ext>
            </a:extLst>
          </p:cNvPr>
          <p:cNvSpPr txBox="1"/>
          <p:nvPr/>
        </p:nvSpPr>
        <p:spPr>
          <a:xfrm>
            <a:off x="2544564" y="1841838"/>
            <a:ext cx="7393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with</a:t>
            </a:r>
          </a:p>
        </p:txBody>
      </p:sp>
      <p:sp>
        <p:nvSpPr>
          <p:cNvPr id="14" name="Left Brace 13">
            <a:extLst>
              <a:ext uri="{FF2B5EF4-FFF2-40B4-BE49-F238E27FC236}">
                <a16:creationId xmlns:a16="http://schemas.microsoft.com/office/drawing/2014/main" id="{4D490CA8-B47E-F042-A3F7-8AF39FF31BA0}"/>
              </a:ext>
            </a:extLst>
          </p:cNvPr>
          <p:cNvSpPr/>
          <p:nvPr/>
        </p:nvSpPr>
        <p:spPr>
          <a:xfrm>
            <a:off x="827186" y="1215058"/>
            <a:ext cx="576403" cy="1088446"/>
          </a:xfrm>
          <a:prstGeom prst="leftBrac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C85271-334E-B74D-A4B3-3FFEC45DFC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79307" y="1137059"/>
            <a:ext cx="3785507" cy="65075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BAFBF00-B683-A44F-BB85-85100A6E8BB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993396">
            <a:off x="7998606" y="2446853"/>
            <a:ext cx="3370860" cy="327147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FD270BE-8AEC-0E4E-A190-45404D231B50}"/>
              </a:ext>
            </a:extLst>
          </p:cNvPr>
          <p:cNvCxnSpPr>
            <a:cxnSpLocks/>
          </p:cNvCxnSpPr>
          <p:nvPr/>
        </p:nvCxnSpPr>
        <p:spPr>
          <a:xfrm flipH="1" flipV="1">
            <a:off x="7067550" y="1841838"/>
            <a:ext cx="850900" cy="26636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9999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inima-all" descr="minima-all">
            <a:hlinkClick r:id="" action="ppaction://media"/>
            <a:extLst>
              <a:ext uri="{FF2B5EF4-FFF2-40B4-BE49-F238E27FC236}">
                <a16:creationId xmlns:a16="http://schemas.microsoft.com/office/drawing/2014/main" id="{AE50870E-6128-DD4C-AB21-EFAF60298A8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75126" y="1159616"/>
            <a:ext cx="10841747" cy="4411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61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5C83C3E-2B83-3D42-980B-B092CEB0D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767" y="699244"/>
            <a:ext cx="5720470" cy="44135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C7A22E1-C2AE-194A-A6F2-06023BDFD269}"/>
              </a:ext>
            </a:extLst>
          </p:cNvPr>
          <p:cNvSpPr txBox="1"/>
          <p:nvPr/>
        </p:nvSpPr>
        <p:spPr>
          <a:xfrm>
            <a:off x="3573161" y="5389417"/>
            <a:ext cx="504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Vortices are </a:t>
            </a:r>
            <a:r>
              <a:rPr lang="en-US" dirty="0" err="1"/>
              <a:t>timecrystalline</a:t>
            </a:r>
            <a:r>
              <a:rPr lang="en-US" dirty="0"/>
              <a:t> – a vortex always moves</a:t>
            </a:r>
          </a:p>
        </p:txBody>
      </p:sp>
    </p:spTree>
    <p:extLst>
      <p:ext uri="{BB962C8B-B14F-4D97-AF65-F5344CB8AC3E}">
        <p14:creationId xmlns:p14="http://schemas.microsoft.com/office/powerpoint/2010/main" val="33822094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543CB6-BE8B-9873-F8DA-E70D53C7FE1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6929FC-6564-68F3-F749-A9EEEC8CC044}"/>
              </a:ext>
            </a:extLst>
          </p:cNvPr>
          <p:cNvSpPr txBox="1"/>
          <p:nvPr/>
        </p:nvSpPr>
        <p:spPr>
          <a:xfrm>
            <a:off x="3135204" y="1994695"/>
            <a:ext cx="5593160" cy="18158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812800" dist="546100" dir="5400000" sx="90000" sy="90000" rotWithShape="0">
              <a:prstClr val="black">
                <a:alpha val="64000"/>
              </a:prstClr>
            </a:outerShdw>
            <a:softEdge rad="1016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x-none" sz="4000" b="1" dirty="0">
              <a:solidFill>
                <a:srgbClr val="6505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r>
              <a:rPr lang="en-US" sz="4400" b="1" dirty="0"/>
              <a:t>   Vortices are </a:t>
            </a:r>
            <a:r>
              <a:rPr lang="en-US" sz="4400" b="1" dirty="0" err="1"/>
              <a:t>anyons</a:t>
            </a:r>
            <a:endParaRPr lang="en-US" sz="4400" b="1" dirty="0"/>
          </a:p>
          <a:p>
            <a:r>
              <a:rPr lang="en-GB" altLang="x-none" sz="2800" b="1" dirty="0">
                <a:solidFill>
                  <a:srgbClr val="6505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  <a:ea typeface="American Typewriter" charset="0"/>
                <a:cs typeface="American Typewriter" charset="0"/>
              </a:rPr>
              <a:t>              </a:t>
            </a:r>
            <a:r>
              <a:rPr lang="en-GB" altLang="x-none" sz="2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merican Typewriter" charset="0"/>
                <a:ea typeface="American Typewriter" charset="0"/>
                <a:cs typeface="American Typewriter" charset="0"/>
              </a:rPr>
              <a:t>      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C7D779-BF39-204C-1F19-0CB4CC0768A6}"/>
              </a:ext>
            </a:extLst>
          </p:cNvPr>
          <p:cNvSpPr txBox="1"/>
          <p:nvPr/>
        </p:nvSpPr>
        <p:spPr>
          <a:xfrm>
            <a:off x="1828800" y="5289257"/>
            <a:ext cx="98921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i="1" dirty="0"/>
              <a:t>“In two dimensions, exchanging identical particles twice is not equivalent to leaving them alone. The particles’ wavefunction after swapping places twice may differ from the original one; particles with such unusual exchange  statistics are known as </a:t>
            </a:r>
            <a:r>
              <a:rPr lang="en-US" sz="1600" i="1" dirty="0" err="1"/>
              <a:t>anyons</a:t>
            </a:r>
            <a:r>
              <a:rPr lang="en-US" sz="1600" i="1" dirty="0"/>
              <a:t>. By contrast, in three dimensions, exchanging particles twice cannot change their wavefunction, leaving us with only two possibilities: bosons, whose wavefunction remains the same even after a single exchange, and fermions, whose exchange only changes the sign of their wavefunction.”</a:t>
            </a:r>
            <a:endParaRPr lang="en-SE" sz="1600" i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1C6382-831B-A6A3-8A3C-32FC113F16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051" y="5289257"/>
            <a:ext cx="1248698" cy="1233376"/>
          </a:xfrm>
          <a:prstGeom prst="rect">
            <a:avLst/>
          </a:prstGeom>
          <a:effectLst>
            <a:softEdge rad="38100"/>
          </a:effectLst>
        </p:spPr>
      </p:pic>
    </p:spTree>
    <p:extLst>
      <p:ext uri="{BB962C8B-B14F-4D97-AF65-F5344CB8AC3E}">
        <p14:creationId xmlns:p14="http://schemas.microsoft.com/office/powerpoint/2010/main" val="3197617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=5_Lz=0.8-all" descr="g=5_Lz=0.8-all">
            <a:hlinkClick r:id="" action="ppaction://media"/>
            <a:extLst>
              <a:ext uri="{FF2B5EF4-FFF2-40B4-BE49-F238E27FC236}">
                <a16:creationId xmlns:a16="http://schemas.microsoft.com/office/drawing/2014/main" id="{907CA4FB-53A9-2240-B885-12E0766634EE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254849" y="1000970"/>
            <a:ext cx="5682299" cy="2312134"/>
          </a:xfrm>
          <a:prstGeom prst="rect">
            <a:avLst/>
          </a:prstGeom>
        </p:spPr>
      </p:pic>
      <p:pic>
        <p:nvPicPr>
          <p:cNvPr id="5" name="g=5_Lz=1.7-all" descr="g=5_Lz=1.7-all">
            <a:hlinkClick r:id="" action="ppaction://media"/>
            <a:extLst>
              <a:ext uri="{FF2B5EF4-FFF2-40B4-BE49-F238E27FC236}">
                <a16:creationId xmlns:a16="http://schemas.microsoft.com/office/drawing/2014/main" id="{3D09DB28-5685-254E-AAAF-4AD40D7DA74C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254850" y="3929690"/>
            <a:ext cx="5682299" cy="231213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0DC0AC4-80F5-0A48-B328-F2BFCB7E5DEC}"/>
              </a:ext>
            </a:extLst>
          </p:cNvPr>
          <p:cNvSpPr txBox="1"/>
          <p:nvPr/>
        </p:nvSpPr>
        <p:spPr>
          <a:xfrm>
            <a:off x="325464" y="232475"/>
            <a:ext cx="1651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Time evolution</a:t>
            </a:r>
            <a:r>
              <a:rPr lang="en-US" dirty="0"/>
              <a:t>: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C2A2AD-A386-6942-A7CE-DEEAAF860D2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4849" y="373334"/>
            <a:ext cx="5601085" cy="426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0168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8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F73D1B0-4FF7-7441-A540-FFD295BFC4E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0" y="3853"/>
            <a:ext cx="12142038" cy="7011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5421AF3-5A7E-4C40-919C-65F3D764507A}"/>
              </a:ext>
            </a:extLst>
          </p:cNvPr>
          <p:cNvSpPr txBox="1"/>
          <p:nvPr/>
        </p:nvSpPr>
        <p:spPr>
          <a:xfrm>
            <a:off x="402893" y="296940"/>
            <a:ext cx="35602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Vortices are </a:t>
            </a:r>
            <a:r>
              <a:rPr lang="en-US" u="sng" dirty="0" err="1"/>
              <a:t>timecrystalline</a:t>
            </a:r>
            <a:r>
              <a:rPr lang="en-US" u="sng" dirty="0"/>
              <a:t> </a:t>
            </a:r>
            <a:r>
              <a:rPr lang="en-US" u="sng" dirty="0" err="1"/>
              <a:t>anyons</a:t>
            </a:r>
            <a:r>
              <a:rPr lang="en-US" dirty="0"/>
              <a:t>: </a:t>
            </a:r>
          </a:p>
          <a:p>
            <a:r>
              <a:rPr lang="en-US" dirty="0"/>
              <a:t> 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273BFE9-1B02-7647-AD07-D935526908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5099" y="2772007"/>
            <a:ext cx="4527591" cy="302870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65C554-2C1A-FD46-B656-FC06F464AB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4770" y="6008693"/>
            <a:ext cx="1215591" cy="3075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B61DD92-0E6F-BA4F-972B-0BDA2E63A8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0640" y="271911"/>
            <a:ext cx="5425569" cy="4135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28CA14E-B82A-2E4F-8ADA-99B36D63954C}"/>
              </a:ext>
            </a:extLst>
          </p:cNvPr>
          <p:cNvSpPr txBox="1"/>
          <p:nvPr/>
        </p:nvSpPr>
        <p:spPr>
          <a:xfrm>
            <a:off x="1446581" y="5963380"/>
            <a:ext cx="4396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Accrued phase of wavefunction depends on 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2E322C-4A38-7C99-00F5-5B049BE3FA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78251" y="923159"/>
            <a:ext cx="5904497" cy="70854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3A722D5-4E65-2B9A-D630-5122E5CFFF3B}"/>
              </a:ext>
            </a:extLst>
          </p:cNvPr>
          <p:cNvSpPr txBox="1"/>
          <p:nvPr/>
        </p:nvSpPr>
        <p:spPr>
          <a:xfrm>
            <a:off x="7294691" y="5977806"/>
            <a:ext cx="235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 statistical parameter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DBD678-C59D-A335-A76C-E7077EE222AD}"/>
              </a:ext>
            </a:extLst>
          </p:cNvPr>
          <p:cNvSpPr txBox="1"/>
          <p:nvPr/>
        </p:nvSpPr>
        <p:spPr>
          <a:xfrm>
            <a:off x="8998736" y="1108152"/>
            <a:ext cx="29187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”Kinetic angular momentum”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C827576-225B-B56D-DE3B-1177D95100E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44715" y="1862576"/>
            <a:ext cx="3605485" cy="72109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D4298EE-9912-9266-FC83-D1BE5D9995A0}"/>
              </a:ext>
            </a:extLst>
          </p:cNvPr>
          <p:cNvSpPr txBox="1"/>
          <p:nvPr/>
        </p:nvSpPr>
        <p:spPr>
          <a:xfrm>
            <a:off x="9127211" y="2078890"/>
            <a:ext cx="21007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"Statistical gauge field”</a:t>
            </a:r>
          </a:p>
        </p:txBody>
      </p:sp>
    </p:spTree>
    <p:extLst>
      <p:ext uri="{BB962C8B-B14F-4D97-AF65-F5344CB8AC3E}">
        <p14:creationId xmlns:p14="http://schemas.microsoft.com/office/powerpoint/2010/main" val="3097434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543CB6-BE8B-9873-F8DA-E70D53C7FE1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384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6929FC-6564-68F3-F749-A9EEEC8CC044}"/>
              </a:ext>
            </a:extLst>
          </p:cNvPr>
          <p:cNvSpPr txBox="1"/>
          <p:nvPr/>
        </p:nvSpPr>
        <p:spPr>
          <a:xfrm>
            <a:off x="542544" y="2314888"/>
            <a:ext cx="11106912" cy="24929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812800" dist="546100" dir="5400000" sx="90000" sy="90000" rotWithShape="0">
              <a:prstClr val="black">
                <a:alpha val="64000"/>
              </a:prstClr>
            </a:outerShdw>
            <a:softEdge rad="1016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x-none" sz="4000" b="1" dirty="0">
              <a:solidFill>
                <a:srgbClr val="6505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r>
              <a:rPr lang="en-US" sz="4400" b="1" dirty="0"/>
              <a:t>   Saddle points, topological (phase) transitions</a:t>
            </a:r>
          </a:p>
          <a:p>
            <a:r>
              <a:rPr lang="en-US" sz="4400" b="1" dirty="0"/>
              <a:t>                 And the </a:t>
            </a:r>
            <a:r>
              <a:rPr lang="en-US" sz="4400" b="1" dirty="0" err="1"/>
              <a:t>Poincaré</a:t>
            </a:r>
            <a:r>
              <a:rPr lang="en-US" sz="4400" b="1" dirty="0"/>
              <a:t> index formula</a:t>
            </a:r>
          </a:p>
          <a:p>
            <a:r>
              <a:rPr lang="en-GB" altLang="x-none" sz="2800" b="1" dirty="0">
                <a:solidFill>
                  <a:srgbClr val="6505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  <a:ea typeface="American Typewriter" charset="0"/>
                <a:cs typeface="American Typewriter" charset="0"/>
              </a:rPr>
              <a:t>              </a:t>
            </a:r>
            <a:r>
              <a:rPr lang="en-GB" altLang="x-none" sz="2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merican Typewriter" charset="0"/>
                <a:ea typeface="American Typewriter" charset="0"/>
                <a:cs typeface="American Typewriter" charset="0"/>
              </a:rPr>
              <a:t>      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30683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411CBD8-CC09-D145-A458-46B5D9E49976}"/>
              </a:ext>
            </a:extLst>
          </p:cNvPr>
          <p:cNvSpPr txBox="1"/>
          <p:nvPr/>
        </p:nvSpPr>
        <p:spPr>
          <a:xfrm>
            <a:off x="2428850" y="140871"/>
            <a:ext cx="6575262" cy="64633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SE" sz="3600" u="sng" dirty="0"/>
              <a:t>conventional (super)fluid vortices</a:t>
            </a:r>
            <a:r>
              <a:rPr lang="en-SE" sz="3600" dirty="0"/>
              <a:t>:</a:t>
            </a:r>
          </a:p>
        </p:txBody>
      </p:sp>
      <p:pic>
        <p:nvPicPr>
          <p:cNvPr id="8" name="Picture 4" descr="enter image description here">
            <a:extLst>
              <a:ext uri="{FF2B5EF4-FFF2-40B4-BE49-F238E27FC236}">
                <a16:creationId xmlns:a16="http://schemas.microsoft.com/office/drawing/2014/main" id="{8AB0A461-D8D8-E64B-ADD5-00B732757B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50068" y="1607777"/>
            <a:ext cx="2418596" cy="241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8D65B9-CAE9-A34F-A400-06CC481C0EA4}"/>
              </a:ext>
            </a:extLst>
          </p:cNvPr>
          <p:cNvSpPr txBox="1"/>
          <p:nvPr/>
        </p:nvSpPr>
        <p:spPr>
          <a:xfrm>
            <a:off x="2301504" y="4512517"/>
            <a:ext cx="167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Circulation: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5DFCBAA-0B94-334D-8931-E57E0EEB2C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306" y="3048895"/>
            <a:ext cx="3441572" cy="3586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7D82D56-8EFA-AD4E-A74C-1A8C9C3ABA57}"/>
              </a:ext>
            </a:extLst>
          </p:cNvPr>
          <p:cNvSpPr txBox="1"/>
          <p:nvPr/>
        </p:nvSpPr>
        <p:spPr>
          <a:xfrm>
            <a:off x="2104092" y="5351356"/>
            <a:ext cx="8052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Circulation = +1 for a single vortex, and -1 for a single antivortex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53A13C4-76C1-D547-A087-90220AE8FC22}"/>
              </a:ext>
            </a:extLst>
          </p:cNvPr>
          <p:cNvSpPr txBox="1"/>
          <p:nvPr/>
        </p:nvSpPr>
        <p:spPr>
          <a:xfrm>
            <a:off x="1754170" y="5996585"/>
            <a:ext cx="86836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Normally, no other topological invariant  -- but is this the full story??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E60B268-D2CF-4F3F-0AD6-152874588B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483" y="2228911"/>
            <a:ext cx="3562121" cy="264952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D2F0A717-FE1C-3089-9DEC-9B523D9E8A96}"/>
              </a:ext>
            </a:extLst>
          </p:cNvPr>
          <p:cNvSpPr/>
          <p:nvPr/>
        </p:nvSpPr>
        <p:spPr>
          <a:xfrm>
            <a:off x="4439939" y="4200525"/>
            <a:ext cx="4086225" cy="1013107"/>
          </a:xfrm>
          <a:prstGeom prst="rect">
            <a:avLst/>
          </a:prstGeom>
          <a:solidFill>
            <a:srgbClr val="F8C9E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39FBFAA-6F1B-C299-159C-4C5288C37B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2624" y="4390238"/>
            <a:ext cx="3760857" cy="706224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D7564F7-F48F-4A64-5BE2-C2EB1D3F3C37}"/>
              </a:ext>
            </a:extLst>
          </p:cNvPr>
          <p:cNvCxnSpPr>
            <a:cxnSpLocks/>
          </p:cNvCxnSpPr>
          <p:nvPr/>
        </p:nvCxnSpPr>
        <p:spPr>
          <a:xfrm flipH="1">
            <a:off x="7949184" y="2389965"/>
            <a:ext cx="1328928" cy="11859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A9DBF7F-3D28-FC25-EAA2-02AF2B1B33F6}"/>
              </a:ext>
            </a:extLst>
          </p:cNvPr>
          <p:cNvCxnSpPr>
            <a:cxnSpLocks/>
          </p:cNvCxnSpPr>
          <p:nvPr/>
        </p:nvCxnSpPr>
        <p:spPr>
          <a:xfrm flipH="1">
            <a:off x="8060208" y="3369924"/>
            <a:ext cx="1217904" cy="0"/>
          </a:xfrm>
          <a:prstGeom prst="straightConnector1">
            <a:avLst/>
          </a:prstGeom>
          <a:ln w="38100">
            <a:solidFill>
              <a:schemeClr val="tx1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6D825F2D-20F1-2BAA-D4B9-9B99CA2774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536" y="1186453"/>
            <a:ext cx="5564731" cy="24793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6A43765-C368-9862-2E2C-74A1F3118978}"/>
              </a:ext>
            </a:extLst>
          </p:cNvPr>
          <p:cNvSpPr txBox="1"/>
          <p:nvPr/>
        </p:nvSpPr>
        <p:spPr>
          <a:xfrm>
            <a:off x="9558632" y="2170196"/>
            <a:ext cx="774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vortex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EDACF8-D159-E73B-AC63-8C5D9B0D6AB6}"/>
              </a:ext>
            </a:extLst>
          </p:cNvPr>
          <p:cNvSpPr txBox="1"/>
          <p:nvPr/>
        </p:nvSpPr>
        <p:spPr>
          <a:xfrm>
            <a:off x="9558632" y="3185258"/>
            <a:ext cx="1134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antivortex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7AEF32F-B6D3-1917-7465-03787E98A973}"/>
              </a:ext>
            </a:extLst>
          </p:cNvPr>
          <p:cNvSpPr txBox="1"/>
          <p:nvPr/>
        </p:nvSpPr>
        <p:spPr>
          <a:xfrm>
            <a:off x="8986204" y="2632458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O</a:t>
            </a:r>
            <a:r>
              <a:rPr lang="en-SE" dirty="0"/>
              <a:t>pposite circulations</a:t>
            </a:r>
          </a:p>
        </p:txBody>
      </p:sp>
    </p:spTree>
    <p:extLst>
      <p:ext uri="{BB962C8B-B14F-4D97-AF65-F5344CB8AC3E}">
        <p14:creationId xmlns:p14="http://schemas.microsoft.com/office/powerpoint/2010/main" val="3562211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085A010-5886-B0F0-120B-65A4F77C0D2B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25000"/>
          </a:blip>
          <a:stretch>
            <a:fillRect/>
          </a:stretch>
        </p:blipFill>
        <p:spPr>
          <a:xfrm>
            <a:off x="0" y="27476"/>
            <a:ext cx="12192000" cy="6998989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4644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C742EB2-6FD2-C088-A8BA-EA2C48C1F9F5}"/>
              </a:ext>
            </a:extLst>
          </p:cNvPr>
          <p:cNvSpPr txBox="1"/>
          <p:nvPr/>
        </p:nvSpPr>
        <p:spPr>
          <a:xfrm>
            <a:off x="199618" y="724632"/>
            <a:ext cx="11309684" cy="92333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SE" sz="5400" dirty="0"/>
              <a:t>    </a:t>
            </a:r>
            <a:r>
              <a:rPr lang="en-SE" sz="4400" dirty="0"/>
              <a:t>70</a:t>
            </a:r>
            <a:r>
              <a:rPr lang="en-SE" sz="4400" baseline="30000" dirty="0"/>
              <a:t>th</a:t>
            </a:r>
            <a:r>
              <a:rPr lang="en-SE" sz="4400" dirty="0"/>
              <a:t> Anniversary of  the mass-gap problem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D35BECF-7799-392B-F884-BD0567847A85}"/>
              </a:ext>
            </a:extLst>
          </p:cNvPr>
          <p:cNvSpPr/>
          <p:nvPr/>
        </p:nvSpPr>
        <p:spPr>
          <a:xfrm>
            <a:off x="1839468" y="5395297"/>
            <a:ext cx="8513064" cy="1069803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BFCEE5-E1E0-1AD4-4647-98BD32D522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5961494"/>
            <a:ext cx="7772400" cy="39188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50B5A1-37D0-D292-C1CD-92B3EA864E82}"/>
              </a:ext>
            </a:extLst>
          </p:cNvPr>
          <p:cNvSpPr txBox="1"/>
          <p:nvPr/>
        </p:nvSpPr>
        <p:spPr>
          <a:xfrm>
            <a:off x="1978928" y="5480441"/>
            <a:ext cx="1788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C.N. Yang (1954):</a:t>
            </a:r>
          </a:p>
        </p:txBody>
      </p:sp>
    </p:spTree>
    <p:extLst>
      <p:ext uri="{BB962C8B-B14F-4D97-AF65-F5344CB8AC3E}">
        <p14:creationId xmlns:p14="http://schemas.microsoft.com/office/powerpoint/2010/main" val="17527286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enter image description here">
            <a:extLst>
              <a:ext uri="{FF2B5EF4-FFF2-40B4-BE49-F238E27FC236}">
                <a16:creationId xmlns:a16="http://schemas.microsoft.com/office/drawing/2014/main" id="{266B25E7-3961-5549-9F78-1AF3CBE573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176170" y="1039257"/>
            <a:ext cx="2177709" cy="2177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vortex-antivortex">
            <a:extLst>
              <a:ext uri="{FF2B5EF4-FFF2-40B4-BE49-F238E27FC236}">
                <a16:creationId xmlns:a16="http://schemas.microsoft.com/office/drawing/2014/main" id="{835BFB5C-212E-5C47-A403-ECBDC303F5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112" y="877161"/>
            <a:ext cx="4637195" cy="244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5933B1C-FB91-134C-B44E-64A937ADABF0}"/>
              </a:ext>
            </a:extLst>
          </p:cNvPr>
          <p:cNvSpPr txBox="1"/>
          <p:nvPr/>
        </p:nvSpPr>
        <p:spPr>
          <a:xfrm>
            <a:off x="1660256" y="337979"/>
            <a:ext cx="86150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b="1" dirty="0"/>
              <a:t>Vortices and saddles (stagnation points) as topological structures: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1D9E79-1F46-FF41-B13D-30444F92E84B}"/>
              </a:ext>
            </a:extLst>
          </p:cNvPr>
          <p:cNvSpPr txBox="1"/>
          <p:nvPr/>
        </p:nvSpPr>
        <p:spPr>
          <a:xfrm>
            <a:off x="611531" y="4360908"/>
            <a:ext cx="1676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Circulation: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2498121-4D1A-8C40-896F-6E17B86B5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1953" y="4144660"/>
            <a:ext cx="945388" cy="295434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97538A2-A63F-AA4B-838B-A55FD9CCC543}"/>
              </a:ext>
            </a:extLst>
          </p:cNvPr>
          <p:cNvCxnSpPr>
            <a:cxnSpLocks/>
          </p:cNvCxnSpPr>
          <p:nvPr/>
        </p:nvCxnSpPr>
        <p:spPr>
          <a:xfrm>
            <a:off x="2571864" y="1569995"/>
            <a:ext cx="119083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435660F-540D-DB41-BEC9-E4794509196C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2840644" y="2604524"/>
            <a:ext cx="922059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0A700663-E84C-1847-B1DE-A5921051CBA8}"/>
              </a:ext>
            </a:extLst>
          </p:cNvPr>
          <p:cNvSpPr txBox="1"/>
          <p:nvPr/>
        </p:nvSpPr>
        <p:spPr>
          <a:xfrm>
            <a:off x="611531" y="1358006"/>
            <a:ext cx="19940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(anti)vortex=center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AF1C71-29AB-7544-BA5A-3F02649F1192}"/>
              </a:ext>
            </a:extLst>
          </p:cNvPr>
          <p:cNvSpPr txBox="1"/>
          <p:nvPr/>
        </p:nvSpPr>
        <p:spPr>
          <a:xfrm>
            <a:off x="291548" y="2419858"/>
            <a:ext cx="2549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stagnation point = saddle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43DFC57-FB9B-334E-B993-3691A8A63A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1953" y="4708737"/>
            <a:ext cx="673100" cy="330200"/>
          </a:xfrm>
          <a:prstGeom prst="rect">
            <a:avLst/>
          </a:prstGeom>
        </p:spPr>
      </p:pic>
      <p:sp>
        <p:nvSpPr>
          <p:cNvPr id="21" name="Left Brace 20">
            <a:extLst>
              <a:ext uri="{FF2B5EF4-FFF2-40B4-BE49-F238E27FC236}">
                <a16:creationId xmlns:a16="http://schemas.microsoft.com/office/drawing/2014/main" id="{9D95DCCF-2D71-A44B-89A9-BEDD6A480B11}"/>
              </a:ext>
            </a:extLst>
          </p:cNvPr>
          <p:cNvSpPr/>
          <p:nvPr/>
        </p:nvSpPr>
        <p:spPr>
          <a:xfrm>
            <a:off x="8277500" y="4038042"/>
            <a:ext cx="417306" cy="1107398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15202E-852E-B940-B84D-19F4C74C002C}"/>
              </a:ext>
            </a:extLst>
          </p:cNvPr>
          <p:cNvSpPr txBox="1"/>
          <p:nvPr/>
        </p:nvSpPr>
        <p:spPr>
          <a:xfrm>
            <a:off x="10146300" y="4073593"/>
            <a:ext cx="987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center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36ED8EF-B2AA-E64B-93AD-A9285DC2DE01}"/>
              </a:ext>
            </a:extLst>
          </p:cNvPr>
          <p:cNvSpPr txBox="1"/>
          <p:nvPr/>
        </p:nvSpPr>
        <p:spPr>
          <a:xfrm>
            <a:off x="9857952" y="4634246"/>
            <a:ext cx="12763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    saddle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1C40D1B-4B66-AE4C-AE83-7414C8D5286F}"/>
              </a:ext>
            </a:extLst>
          </p:cNvPr>
          <p:cNvSpPr txBox="1"/>
          <p:nvPr/>
        </p:nvSpPr>
        <p:spPr>
          <a:xfrm>
            <a:off x="276643" y="5782327"/>
            <a:ext cx="24416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Winding number: </a:t>
            </a:r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E82DFC09-043B-0C44-9071-B8C3ED2945EC}"/>
              </a:ext>
            </a:extLst>
          </p:cNvPr>
          <p:cNvSpPr/>
          <p:nvPr/>
        </p:nvSpPr>
        <p:spPr>
          <a:xfrm>
            <a:off x="8288730" y="5518970"/>
            <a:ext cx="417306" cy="1107398"/>
          </a:xfrm>
          <a:prstGeom prst="lef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65D114E-43BD-5048-8DD7-CE67DB1484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841953" y="5656564"/>
            <a:ext cx="1016000" cy="3556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297C97B8-8554-0843-BF05-099C9F458CC6}"/>
              </a:ext>
            </a:extLst>
          </p:cNvPr>
          <p:cNvSpPr txBox="1"/>
          <p:nvPr/>
        </p:nvSpPr>
        <p:spPr>
          <a:xfrm>
            <a:off x="10206839" y="5551494"/>
            <a:ext cx="987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center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BECBF58-4406-CF48-9AC7-0288E747290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841953" y="6085242"/>
            <a:ext cx="1016000" cy="3175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4F755E97-796E-C94F-89D3-005E8366D312}"/>
              </a:ext>
            </a:extLst>
          </p:cNvPr>
          <p:cNvSpPr txBox="1"/>
          <p:nvPr/>
        </p:nvSpPr>
        <p:spPr>
          <a:xfrm>
            <a:off x="10206839" y="6000995"/>
            <a:ext cx="10005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saddle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844E0C67-6F9F-766A-ABB7-5507E5D52AA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79685" y="3435464"/>
            <a:ext cx="4965038" cy="22997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B5B0CC7-A718-0A20-84F4-D7DE635B7293}"/>
              </a:ext>
            </a:extLst>
          </p:cNvPr>
          <p:cNvSpPr txBox="1"/>
          <p:nvPr/>
        </p:nvSpPr>
        <p:spPr>
          <a:xfrm>
            <a:off x="887675" y="3532219"/>
            <a:ext cx="36613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000" b="1" u="sng" dirty="0"/>
              <a:t>Two different integral invariants</a:t>
            </a:r>
            <a:r>
              <a:rPr lang="en-SE" sz="2000" dirty="0"/>
              <a:t>: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D4366F-6D3F-FFC3-6163-A85A85CEDF29}"/>
              </a:ext>
            </a:extLst>
          </p:cNvPr>
          <p:cNvSpPr/>
          <p:nvPr/>
        </p:nvSpPr>
        <p:spPr>
          <a:xfrm>
            <a:off x="2840644" y="5527894"/>
            <a:ext cx="5099200" cy="983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43FD577-A530-20E4-6D46-55CB51C268C7}"/>
              </a:ext>
            </a:extLst>
          </p:cNvPr>
          <p:cNvSpPr/>
          <p:nvPr/>
        </p:nvSpPr>
        <p:spPr>
          <a:xfrm>
            <a:off x="2811420" y="4144660"/>
            <a:ext cx="4198980" cy="9837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80418DF-0410-0C19-53E5-8C3F09841D6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042206" y="4296553"/>
            <a:ext cx="3760857" cy="70622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FE778AE-51AF-39DE-C03D-401BE5907CC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35281" y="5741522"/>
            <a:ext cx="4637195" cy="719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6632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ntivortex-rotate" descr="antivortex-rotate">
            <a:hlinkClick r:id="" action="ppaction://media"/>
            <a:extLst>
              <a:ext uri="{FF2B5EF4-FFF2-40B4-BE49-F238E27FC236}">
                <a16:creationId xmlns:a16="http://schemas.microsoft.com/office/drawing/2014/main" id="{EC412A38-4C00-37CD-CB70-005FC800FDBD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087626" y="2948152"/>
            <a:ext cx="3251951" cy="2823237"/>
          </a:xfrm>
          <a:prstGeom prst="rect">
            <a:avLst/>
          </a:prstGeom>
        </p:spPr>
      </p:pic>
      <p:pic>
        <p:nvPicPr>
          <p:cNvPr id="5" name="vortex-rotate" descr="vortex-rotate">
            <a:hlinkClick r:id="" action="ppaction://media"/>
            <a:extLst>
              <a:ext uri="{FF2B5EF4-FFF2-40B4-BE49-F238E27FC236}">
                <a16:creationId xmlns:a16="http://schemas.microsoft.com/office/drawing/2014/main" id="{8E0B63E1-C1E2-D316-F9B7-CBBF32AA2BB8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1852423" y="2948151"/>
            <a:ext cx="3251952" cy="28232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57FBD48-48D0-7FDA-C0E3-B870FF89151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18233" y="1172353"/>
            <a:ext cx="4063297" cy="63002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CCFEB8-5485-5B3E-F1A8-633CADF4EE66}"/>
              </a:ext>
            </a:extLst>
          </p:cNvPr>
          <p:cNvSpPr txBox="1"/>
          <p:nvPr/>
        </p:nvSpPr>
        <p:spPr>
          <a:xfrm>
            <a:off x="721515" y="6135671"/>
            <a:ext cx="5374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counterclockwise center, source, sink, clockwise center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E48A113-C6CC-E7FA-538D-1010291F9378}"/>
              </a:ext>
            </a:extLst>
          </p:cNvPr>
          <p:cNvSpPr txBox="1"/>
          <p:nvPr/>
        </p:nvSpPr>
        <p:spPr>
          <a:xfrm>
            <a:off x="1852423" y="6397103"/>
            <a:ext cx="2853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have winding number +1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C496DF-16E5-865F-FD4A-0036A7150B4B}"/>
              </a:ext>
            </a:extLst>
          </p:cNvPr>
          <p:cNvSpPr txBox="1"/>
          <p:nvPr/>
        </p:nvSpPr>
        <p:spPr>
          <a:xfrm>
            <a:off x="7087626" y="6243566"/>
            <a:ext cx="34868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saddle has winding number -1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884B1B8-1D8F-FF2F-E4D1-1106F0479CC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02906" y="2524710"/>
            <a:ext cx="2552700" cy="241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7CB0694-7DBA-8C1C-FEF9-F85E7215EDE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526151" y="2569769"/>
            <a:ext cx="2374900" cy="2413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7B538A-43DC-A16A-51C3-3DD4CEB5791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47341" y="1108993"/>
            <a:ext cx="3692236" cy="63002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4958EB3-6303-AE17-9090-FA212D554B8E}"/>
              </a:ext>
            </a:extLst>
          </p:cNvPr>
          <p:cNvSpPr txBox="1"/>
          <p:nvPr/>
        </p:nvSpPr>
        <p:spPr>
          <a:xfrm>
            <a:off x="2589784" y="261016"/>
            <a:ext cx="701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b="1" dirty="0"/>
              <a:t>Vector fields, critical points and the winding number: </a:t>
            </a:r>
          </a:p>
        </p:txBody>
      </p:sp>
      <p:pic>
        <p:nvPicPr>
          <p:cNvPr id="7" name="Picture 4" descr="enter image description here">
            <a:extLst>
              <a:ext uri="{FF2B5EF4-FFF2-40B4-BE49-F238E27FC236}">
                <a16:creationId xmlns:a16="http://schemas.microsoft.com/office/drawing/2014/main" id="{AF111DDC-D6BD-8896-3170-B828F4C040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405" y="529600"/>
            <a:ext cx="1475018" cy="1475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761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21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64D4E4F-F221-1988-D2FC-F2146C8A014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49962" y="0"/>
            <a:ext cx="12142038" cy="70116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D44F34A-E9AE-AD0E-6317-41CB61DA4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2474" y="922265"/>
            <a:ext cx="6738046" cy="4653035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5A4F2E2-80EB-E92A-1593-3A08C12C3C30}"/>
              </a:ext>
            </a:extLst>
          </p:cNvPr>
          <p:cNvCxnSpPr/>
          <p:nvPr/>
        </p:nvCxnSpPr>
        <p:spPr>
          <a:xfrm>
            <a:off x="5636525" y="4339988"/>
            <a:ext cx="21836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3AB92340-3881-C180-7F22-1E7663E2A3B9}"/>
              </a:ext>
            </a:extLst>
          </p:cNvPr>
          <p:cNvSpPr txBox="1"/>
          <p:nvPr/>
        </p:nvSpPr>
        <p:spPr>
          <a:xfrm>
            <a:off x="1289377" y="313917"/>
            <a:ext cx="91353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b="1" dirty="0"/>
              <a:t>Vortices and </a:t>
            </a:r>
            <a:r>
              <a:rPr lang="en-SE" sz="2400" b="1" u="sng" dirty="0"/>
              <a:t>stagnation points</a:t>
            </a:r>
            <a:r>
              <a:rPr lang="en-SE" sz="2400" b="1" dirty="0"/>
              <a:t> (saddles) for small angular momentum:</a:t>
            </a:r>
          </a:p>
        </p:txBody>
      </p:sp>
      <p:sp>
        <p:nvSpPr>
          <p:cNvPr id="9" name="Curved Right Arrow 8">
            <a:extLst>
              <a:ext uri="{FF2B5EF4-FFF2-40B4-BE49-F238E27FC236}">
                <a16:creationId xmlns:a16="http://schemas.microsoft.com/office/drawing/2014/main" id="{177860D9-C466-8C31-34BB-64FBA569A3B2}"/>
              </a:ext>
            </a:extLst>
          </p:cNvPr>
          <p:cNvSpPr/>
          <p:nvPr/>
        </p:nvSpPr>
        <p:spPr>
          <a:xfrm>
            <a:off x="299568" y="2351309"/>
            <a:ext cx="863600" cy="2308982"/>
          </a:xfrm>
          <a:prstGeom prst="curvedRightArrow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>
              <a:solidFill>
                <a:schemeClr val="tx1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6A5DF5F-2B3A-6ADA-5C39-293872605F4E}"/>
              </a:ext>
            </a:extLst>
          </p:cNvPr>
          <p:cNvCxnSpPr>
            <a:cxnSpLocks/>
          </p:cNvCxnSpPr>
          <p:nvPr/>
        </p:nvCxnSpPr>
        <p:spPr>
          <a:xfrm flipV="1">
            <a:off x="4838700" y="5045885"/>
            <a:ext cx="1257300" cy="86530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8B5C158-A9CB-08FA-A633-B61C37DEC3B7}"/>
              </a:ext>
            </a:extLst>
          </p:cNvPr>
          <p:cNvSpPr txBox="1"/>
          <p:nvPr/>
        </p:nvSpPr>
        <p:spPr>
          <a:xfrm>
            <a:off x="2454587" y="6050363"/>
            <a:ext cx="5646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dirty="0"/>
              <a:t>Vortices form lattices but Saddles aggregate</a:t>
            </a:r>
          </a:p>
        </p:txBody>
      </p:sp>
      <p:pic>
        <p:nvPicPr>
          <p:cNvPr id="17" name="Picture 6" descr="enter image description here">
            <a:extLst>
              <a:ext uri="{FF2B5EF4-FFF2-40B4-BE49-F238E27FC236}">
                <a16:creationId xmlns:a16="http://schemas.microsoft.com/office/drawing/2014/main" id="{DEA3F33A-8A41-C037-9B3D-1D07CFD31F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577438" y="1603714"/>
            <a:ext cx="2539477" cy="2539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9D2AA67-DF77-3314-F4D5-D6C255DB80B5}"/>
              </a:ext>
            </a:extLst>
          </p:cNvPr>
          <p:cNvCxnSpPr>
            <a:cxnSpLocks/>
            <a:stCxn id="23" idx="2"/>
          </p:cNvCxnSpPr>
          <p:nvPr/>
        </p:nvCxnSpPr>
        <p:spPr>
          <a:xfrm>
            <a:off x="8679826" y="1497982"/>
            <a:ext cx="509570" cy="1212792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2C68424-4557-00EF-A6F1-41DDC0492ACA}"/>
              </a:ext>
            </a:extLst>
          </p:cNvPr>
          <p:cNvSpPr txBox="1"/>
          <p:nvPr/>
        </p:nvSpPr>
        <p:spPr>
          <a:xfrm>
            <a:off x="7877010" y="1128650"/>
            <a:ext cx="1605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Vortex = center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7CA1D35-E76C-8A3B-AE1F-5C61FEE74431}"/>
              </a:ext>
            </a:extLst>
          </p:cNvPr>
          <p:cNvSpPr txBox="1"/>
          <p:nvPr/>
        </p:nvSpPr>
        <p:spPr>
          <a:xfrm>
            <a:off x="9652522" y="930190"/>
            <a:ext cx="2539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Stagnation point = saddle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25CEEA5-6F2A-5387-1DA2-80FD640FF1F1}"/>
              </a:ext>
            </a:extLst>
          </p:cNvPr>
          <p:cNvCxnSpPr>
            <a:cxnSpLocks/>
          </p:cNvCxnSpPr>
          <p:nvPr/>
        </p:nvCxnSpPr>
        <p:spPr>
          <a:xfrm flipH="1">
            <a:off x="10479932" y="1279370"/>
            <a:ext cx="259404" cy="1431404"/>
          </a:xfrm>
          <a:prstGeom prst="straightConnector1">
            <a:avLst/>
          </a:prstGeom>
          <a:ln w="28575">
            <a:solidFill>
              <a:srgbClr val="7030A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357FBE4B-A783-0F28-A125-3EB115B4AE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5707" y="5575300"/>
            <a:ext cx="2630252" cy="3265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A336D94-F339-3166-A339-1879491CFA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76214" y="4362982"/>
            <a:ext cx="2228264" cy="1994072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C51CD3EF-8C57-0B14-1647-E2276D493459}"/>
              </a:ext>
            </a:extLst>
          </p:cNvPr>
          <p:cNvCxnSpPr>
            <a:cxnSpLocks/>
          </p:cNvCxnSpPr>
          <p:nvPr/>
        </p:nvCxnSpPr>
        <p:spPr>
          <a:xfrm flipV="1">
            <a:off x="8101005" y="6060675"/>
            <a:ext cx="578821" cy="240521"/>
          </a:xfrm>
          <a:prstGeom prst="straightConnector1">
            <a:avLst/>
          </a:prstGeom>
          <a:ln w="571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11550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AB79E9-95F6-044B-8BF9-F38864BFF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093" y="931595"/>
            <a:ext cx="5986633" cy="409611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28D0D21-5181-BA4F-A2DC-03861A26E8F3}"/>
              </a:ext>
            </a:extLst>
          </p:cNvPr>
          <p:cNvSpPr txBox="1"/>
          <p:nvPr/>
        </p:nvSpPr>
        <p:spPr>
          <a:xfrm>
            <a:off x="2788499" y="123169"/>
            <a:ext cx="6516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b="1" dirty="0"/>
              <a:t>Vortices and saddles at large angular momentum: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0F07BB3-CA2D-6341-9591-9FC0DF3C58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21248" y="4356920"/>
            <a:ext cx="1784035" cy="19176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E71CD9-2752-7C44-AC20-2766FFC03668}"/>
              </a:ext>
            </a:extLst>
          </p:cNvPr>
          <p:cNvSpPr txBox="1"/>
          <p:nvPr/>
        </p:nvSpPr>
        <p:spPr>
          <a:xfrm>
            <a:off x="1030928" y="6092460"/>
            <a:ext cx="9853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u="sng" dirty="0"/>
              <a:t>IMPORTANT DIFFERENCE</a:t>
            </a:r>
            <a:r>
              <a:rPr lang="en-SE" dirty="0"/>
              <a:t>: Energy of vortices diverges but energy of saddles finite in London limit of GP!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D71FFE4-08A8-4B4E-BBEF-AF262BBBF6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0800000">
            <a:off x="7705329" y="2389205"/>
            <a:ext cx="3461578" cy="178190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912D91A-589F-1940-92EC-CE3186B95A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7208" y="4376871"/>
            <a:ext cx="1627857" cy="18209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CCE6D9-8F86-258D-BDC8-97FA87602C04}"/>
              </a:ext>
            </a:extLst>
          </p:cNvPr>
          <p:cNvSpPr txBox="1"/>
          <p:nvPr/>
        </p:nvSpPr>
        <p:spPr>
          <a:xfrm>
            <a:off x="159723" y="5524116"/>
            <a:ext cx="2173865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SE" sz="2000" dirty="0"/>
              <a:t>Saddle aggregation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EC4971F-ADE9-7465-4000-828561FBAA8B}"/>
              </a:ext>
            </a:extLst>
          </p:cNvPr>
          <p:cNvSpPr txBox="1"/>
          <p:nvPr/>
        </p:nvSpPr>
        <p:spPr>
          <a:xfrm>
            <a:off x="5148327" y="5502393"/>
            <a:ext cx="2394053" cy="400110"/>
          </a:xfrm>
          <a:prstGeom prst="rect">
            <a:avLst/>
          </a:prstGeom>
          <a:solidFill>
            <a:srgbClr val="B3E0EC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SE" sz="2000" dirty="0"/>
              <a:t>Vortex-saddle pairing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9102F93-6315-7127-82F8-D2E297EA5130}"/>
              </a:ext>
            </a:extLst>
          </p:cNvPr>
          <p:cNvCxnSpPr>
            <a:cxnSpLocks/>
          </p:cNvCxnSpPr>
          <p:nvPr/>
        </p:nvCxnSpPr>
        <p:spPr>
          <a:xfrm flipV="1">
            <a:off x="1134533" y="4953631"/>
            <a:ext cx="415160" cy="548762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45ACF82-E372-4439-66B1-91E603449900}"/>
              </a:ext>
            </a:extLst>
          </p:cNvPr>
          <p:cNvCxnSpPr>
            <a:cxnSpLocks/>
          </p:cNvCxnSpPr>
          <p:nvPr/>
        </p:nvCxnSpPr>
        <p:spPr>
          <a:xfrm flipH="1" flipV="1">
            <a:off x="5874527" y="4911365"/>
            <a:ext cx="383720" cy="51729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ight Arrow 24">
            <a:extLst>
              <a:ext uri="{FF2B5EF4-FFF2-40B4-BE49-F238E27FC236}">
                <a16:creationId xmlns:a16="http://schemas.microsoft.com/office/drawing/2014/main" id="{3C69A4E2-B853-5869-A957-54316F84C98C}"/>
              </a:ext>
            </a:extLst>
          </p:cNvPr>
          <p:cNvSpPr/>
          <p:nvPr/>
        </p:nvSpPr>
        <p:spPr>
          <a:xfrm>
            <a:off x="2530684" y="5413248"/>
            <a:ext cx="2488231" cy="589788"/>
          </a:xfrm>
          <a:prstGeom prst="rightArrow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8C8A5E-7504-63C3-6961-BFE77B39E70E}"/>
              </a:ext>
            </a:extLst>
          </p:cNvPr>
          <p:cNvSpPr txBox="1"/>
          <p:nvPr/>
        </p:nvSpPr>
        <p:spPr>
          <a:xfrm>
            <a:off x="7856617" y="955942"/>
            <a:ext cx="2897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Kosterlitz-Thouless XY Model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8C180D6-552C-D8BE-2621-DA679466FA5D}"/>
              </a:ext>
            </a:extLst>
          </p:cNvPr>
          <p:cNvSpPr txBox="1"/>
          <p:nvPr/>
        </p:nvSpPr>
        <p:spPr>
          <a:xfrm>
            <a:off x="8127935" y="1637395"/>
            <a:ext cx="2756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of vortices and saddles </a:t>
            </a:r>
          </a:p>
          <a:p>
            <a:r>
              <a:rPr lang="en-S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(logarithmically) divergent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2E2C5C3-369A-0611-AB8F-EBCB17D1A4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7633" y="1383933"/>
            <a:ext cx="3035300" cy="22860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198AEB52-029A-9947-B26B-89D161FAC4D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58247" y="4911365"/>
            <a:ext cx="2184211" cy="3231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AC1156-38B7-3F01-2D04-8A97297E1B69}"/>
              </a:ext>
            </a:extLst>
          </p:cNvPr>
          <p:cNvSpPr txBox="1"/>
          <p:nvPr/>
        </p:nvSpPr>
        <p:spPr>
          <a:xfrm>
            <a:off x="3056434" y="5502393"/>
            <a:ext cx="1239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i="1" dirty="0"/>
              <a:t>l</a:t>
            </a:r>
            <a:r>
              <a:rPr lang="en-SE" i="1" baseline="-25000" dirty="0"/>
              <a:t>z</a:t>
            </a:r>
            <a:r>
              <a:rPr lang="en-SE" baseline="-25000" dirty="0"/>
              <a:t> </a:t>
            </a:r>
            <a:r>
              <a:rPr lang="en-SE" dirty="0"/>
              <a:t>increases</a:t>
            </a:r>
            <a:r>
              <a:rPr lang="en-SE" baseline="-25000" dirty="0"/>
              <a:t> </a:t>
            </a:r>
            <a:endParaRPr lang="en-SE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337333B-FB14-F067-AF65-2E7CBA31BFC0}"/>
              </a:ext>
            </a:extLst>
          </p:cNvPr>
          <p:cNvSpPr txBox="1"/>
          <p:nvPr/>
        </p:nvSpPr>
        <p:spPr>
          <a:xfrm>
            <a:off x="2235670" y="543387"/>
            <a:ext cx="29126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000" b="1" dirty="0"/>
              <a:t>Change in local topology: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80500DE-493C-8336-21F2-914A8F5B1DDA}"/>
              </a:ext>
            </a:extLst>
          </p:cNvPr>
          <p:cNvSpPr txBox="1"/>
          <p:nvPr/>
        </p:nvSpPr>
        <p:spPr>
          <a:xfrm>
            <a:off x="2168425" y="5020425"/>
            <a:ext cx="32908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000" b="1" dirty="0"/>
              <a:t>Topological phase transition </a:t>
            </a:r>
          </a:p>
        </p:txBody>
      </p:sp>
    </p:spTree>
    <p:extLst>
      <p:ext uri="{BB962C8B-B14F-4D97-AF65-F5344CB8AC3E}">
        <p14:creationId xmlns:p14="http://schemas.microsoft.com/office/powerpoint/2010/main" val="27628794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ECC041-3CE1-AF42-84C5-57AC77557C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9640" y="2587749"/>
            <a:ext cx="7408129" cy="21501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748E199-70D6-7C42-9748-5BA91059D9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9640" y="5549097"/>
            <a:ext cx="5875391" cy="9083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C020EA7-D8E1-BA48-BD0E-374BF2FFF516}"/>
              </a:ext>
            </a:extLst>
          </p:cNvPr>
          <p:cNvSpPr txBox="1"/>
          <p:nvPr/>
        </p:nvSpPr>
        <p:spPr>
          <a:xfrm>
            <a:off x="1193325" y="4858478"/>
            <a:ext cx="80720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400" b="1" u="sng" dirty="0"/>
              <a:t>Order parameter</a:t>
            </a:r>
            <a:r>
              <a:rPr lang="en-SE" sz="2400" dirty="0"/>
              <a:t>: Poincare index formula (for winding number)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479F66C-98E4-034B-B181-08A66A8BEB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18393" y="5845005"/>
            <a:ext cx="2343778" cy="31649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FC4FF1F-FE04-651A-8671-4B359ED760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43677" y="200942"/>
            <a:ext cx="3302826" cy="23127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FD199CA-C342-BF63-6BD3-698423315E99}"/>
              </a:ext>
            </a:extLst>
          </p:cNvPr>
          <p:cNvSpPr txBox="1"/>
          <p:nvPr/>
        </p:nvSpPr>
        <p:spPr>
          <a:xfrm>
            <a:off x="650284" y="346441"/>
            <a:ext cx="2793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How to resolve centers and </a:t>
            </a:r>
          </a:p>
          <a:p>
            <a:r>
              <a:rPr lang="en-SE" dirty="0"/>
              <a:t>saddles in a given region: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F0EFC84-3E61-18A8-46C5-A4B71F0B361C}"/>
              </a:ext>
            </a:extLst>
          </p:cNvPr>
          <p:cNvSpPr txBox="1"/>
          <p:nvPr/>
        </p:nvSpPr>
        <p:spPr>
          <a:xfrm>
            <a:off x="10390282" y="589150"/>
            <a:ext cx="176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(Winding number)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B9927B-179C-6B8B-9552-E0D7E9648B69}"/>
              </a:ext>
            </a:extLst>
          </p:cNvPr>
          <p:cNvSpPr txBox="1"/>
          <p:nvPr/>
        </p:nvSpPr>
        <p:spPr>
          <a:xfrm>
            <a:off x="10590307" y="1549407"/>
            <a:ext cx="13003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(Circulation)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9E752E3-C1D5-2C05-9034-6599DE0187CD}"/>
              </a:ext>
            </a:extLst>
          </p:cNvPr>
          <p:cNvSpPr/>
          <p:nvPr/>
        </p:nvSpPr>
        <p:spPr>
          <a:xfrm>
            <a:off x="2106357" y="5440756"/>
            <a:ext cx="6245955" cy="11460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C34AFCF-23C8-8C8F-2227-2A6C3CB8D5F7}"/>
              </a:ext>
            </a:extLst>
          </p:cNvPr>
          <p:cNvSpPr/>
          <p:nvPr/>
        </p:nvSpPr>
        <p:spPr>
          <a:xfrm>
            <a:off x="6414655" y="317371"/>
            <a:ext cx="3837709" cy="1885502"/>
          </a:xfrm>
          <a:prstGeom prst="rect">
            <a:avLst/>
          </a:prstGeom>
          <a:solidFill>
            <a:srgbClr val="F4E1E5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E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38D723-A744-3810-C4C5-4C0CAA86F1E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02033" y="1490306"/>
            <a:ext cx="2770526" cy="5202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5DB75B1-0DDC-2FBC-4A8D-BC7E72E0AE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02033" y="547269"/>
            <a:ext cx="3378967" cy="5239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9706E0-4E93-9BF4-3A0D-BC3E4846299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3662" y="1199296"/>
            <a:ext cx="1321281" cy="118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9838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BCE6008-01E6-2848-AA1C-44A4CCFF20B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0" y="3853"/>
            <a:ext cx="12142038" cy="7011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B26BF7B-41CB-FA41-9250-57137CF2CCAF}"/>
              </a:ext>
            </a:extLst>
          </p:cNvPr>
          <p:cNvSpPr txBox="1"/>
          <p:nvPr/>
        </p:nvSpPr>
        <p:spPr>
          <a:xfrm>
            <a:off x="470926" y="264570"/>
            <a:ext cx="14302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/>
              <a:t>Lessons</a:t>
            </a:r>
            <a:r>
              <a:rPr lang="en-US" sz="2800" b="1" dirty="0"/>
              <a:t>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1B5FC0-0622-D240-9B51-1495917662DA}"/>
              </a:ext>
            </a:extLst>
          </p:cNvPr>
          <p:cNvSpPr txBox="1"/>
          <p:nvPr/>
        </p:nvSpPr>
        <p:spPr>
          <a:xfrm>
            <a:off x="1828801" y="751344"/>
            <a:ext cx="8921417" cy="618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(Free) energy minima do not need to be critical points</a:t>
            </a:r>
          </a:p>
          <a:p>
            <a:r>
              <a:rPr lang="en-US" sz="2400" dirty="0"/>
              <a:t>      </a:t>
            </a:r>
            <a:r>
              <a:rPr lang="en-US" dirty="0"/>
              <a:t> This can take place when there are symmetries with conditions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Energy minima that are not critical points are often time dependent</a:t>
            </a:r>
          </a:p>
          <a:p>
            <a:r>
              <a:rPr lang="en-US" sz="2400" dirty="0"/>
              <a:t>        </a:t>
            </a:r>
            <a:r>
              <a:rPr lang="en-US" dirty="0" err="1"/>
              <a:t>Timecrystalline</a:t>
            </a:r>
            <a:r>
              <a:rPr lang="en-US" dirty="0"/>
              <a:t> dynamics, in Hamiltonian or Schrödinger context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Time dependent minimum energy trajectories are symmetries</a:t>
            </a:r>
          </a:p>
          <a:p>
            <a:r>
              <a:rPr lang="en-US" sz="2400" dirty="0"/>
              <a:t>        </a:t>
            </a:r>
            <a:r>
              <a:rPr lang="en-US" dirty="0"/>
              <a:t>Spontaneous symmetry breaking seems to be prerequisite for time crystals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sz="2400" dirty="0"/>
              <a:t>New physical phenomena</a:t>
            </a:r>
            <a:endParaRPr lang="en-US" dirty="0"/>
          </a:p>
          <a:p>
            <a:r>
              <a:rPr lang="en-US" sz="2400" dirty="0"/>
              <a:t>        </a:t>
            </a:r>
            <a:r>
              <a:rPr lang="en-US" dirty="0"/>
              <a:t> </a:t>
            </a:r>
            <a:r>
              <a:rPr lang="en-US" dirty="0" err="1"/>
              <a:t>Anyonic</a:t>
            </a:r>
            <a:r>
              <a:rPr lang="en-US" dirty="0"/>
              <a:t> and </a:t>
            </a:r>
            <a:r>
              <a:rPr lang="en-US" dirty="0" err="1"/>
              <a:t>timecrystalline</a:t>
            </a:r>
            <a:r>
              <a:rPr lang="en-US" dirty="0"/>
              <a:t> vortices, topological phase transition in cold atoms,  …</a:t>
            </a:r>
          </a:p>
          <a:p>
            <a:endParaRPr lang="en-US" dirty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400" dirty="0"/>
              <a:t>Examples of </a:t>
            </a:r>
            <a:r>
              <a:rPr lang="en-US" sz="2400" dirty="0" err="1"/>
              <a:t>Poincaré</a:t>
            </a:r>
            <a:r>
              <a:rPr lang="en-US" sz="2400" dirty="0"/>
              <a:t> Index formula and other index theorems </a:t>
            </a:r>
          </a:p>
          <a:p>
            <a:pPr>
              <a:lnSpc>
                <a:spcPct val="150000"/>
              </a:lnSpc>
            </a:pPr>
            <a:r>
              <a:rPr lang="en-US" dirty="0"/>
              <a:t>            Centers, saddles and topology of 2D vector fields </a:t>
            </a:r>
          </a:p>
          <a:p>
            <a:endParaRPr lang="en-US" dirty="0"/>
          </a:p>
          <a:p>
            <a:pPr lvl="1">
              <a:lnSpc>
                <a:spcPct val="200000"/>
              </a:lnSpc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5A953D-A779-E0E6-A0BA-5B6D2CBE02CF}"/>
              </a:ext>
            </a:extLst>
          </p:cNvPr>
          <p:cNvSpPr txBox="1"/>
          <p:nvPr/>
        </p:nvSpPr>
        <p:spPr>
          <a:xfrm>
            <a:off x="2215522" y="5814268"/>
            <a:ext cx="73831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3200" b="1" u="sng" dirty="0">
                <a:solidFill>
                  <a:srgbClr val="FF0000"/>
                </a:solidFill>
              </a:rPr>
              <a:t>What about D=3 (and higher) dimensions?</a:t>
            </a:r>
          </a:p>
        </p:txBody>
      </p:sp>
    </p:spTree>
    <p:extLst>
      <p:ext uri="{BB962C8B-B14F-4D97-AF65-F5344CB8AC3E}">
        <p14:creationId xmlns:p14="http://schemas.microsoft.com/office/powerpoint/2010/main" val="3830963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2629619-6038-444D-9C3A-73844612F99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B516857-17E1-054A-924D-8943D2992C11}"/>
              </a:ext>
            </a:extLst>
          </p:cNvPr>
          <p:cNvSpPr txBox="1"/>
          <p:nvPr/>
        </p:nvSpPr>
        <p:spPr>
          <a:xfrm>
            <a:off x="402568" y="2213974"/>
            <a:ext cx="300351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Gross-</a:t>
            </a:r>
            <a:r>
              <a:rPr lang="en-US" sz="2000" dirty="0" err="1"/>
              <a:t>Pitaevskii</a:t>
            </a:r>
            <a:r>
              <a:rPr lang="en-US" sz="2000" dirty="0"/>
              <a:t> equation </a:t>
            </a:r>
          </a:p>
          <a:p>
            <a:r>
              <a:rPr lang="en-US" sz="2000" dirty="0"/>
              <a:t>with harmonic trap (NLSE):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1AD674B-8EA0-6445-8D7E-52674FC71E8A}"/>
              </a:ext>
            </a:extLst>
          </p:cNvPr>
          <p:cNvSpPr/>
          <p:nvPr/>
        </p:nvSpPr>
        <p:spPr>
          <a:xfrm>
            <a:off x="4095800" y="2097853"/>
            <a:ext cx="5167325" cy="9401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194821-9BBE-BB4F-99D0-F21AC73A9E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7954" y="2293590"/>
            <a:ext cx="4852883" cy="65255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217607-104E-AF43-B331-A7514536AC42}"/>
              </a:ext>
            </a:extLst>
          </p:cNvPr>
          <p:cNvSpPr txBox="1"/>
          <p:nvPr/>
        </p:nvSpPr>
        <p:spPr>
          <a:xfrm>
            <a:off x="477652" y="3888243"/>
            <a:ext cx="3143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Gross-</a:t>
            </a:r>
            <a:r>
              <a:rPr lang="en-US" sz="2000" dirty="0" err="1"/>
              <a:t>Pitaevskii</a:t>
            </a:r>
            <a:r>
              <a:rPr lang="en-US" sz="2000" dirty="0"/>
              <a:t> free energy: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D2D2ED-6BE0-0F4B-BB93-3D66BE6A2BF9}"/>
              </a:ext>
            </a:extLst>
          </p:cNvPr>
          <p:cNvSpPr/>
          <p:nvPr/>
        </p:nvSpPr>
        <p:spPr>
          <a:xfrm>
            <a:off x="4095800" y="3533355"/>
            <a:ext cx="5167325" cy="11473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FD69F5A-57D9-6B41-99C7-0561F2EB10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4834" y="3821361"/>
            <a:ext cx="4686003" cy="6445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60948D-688A-224D-D758-C4AF4BA91F50}"/>
              </a:ext>
            </a:extLst>
          </p:cNvPr>
          <p:cNvSpPr txBox="1"/>
          <p:nvPr/>
        </p:nvSpPr>
        <p:spPr>
          <a:xfrm>
            <a:off x="564611" y="5265449"/>
            <a:ext cx="321696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Rigorous results  (</a:t>
            </a:r>
            <a:r>
              <a:rPr lang="en-US" sz="2000" dirty="0" err="1"/>
              <a:t>Lieb</a:t>
            </a:r>
            <a:r>
              <a:rPr lang="en-US" sz="2000" dirty="0"/>
              <a:t> </a:t>
            </a:r>
            <a:r>
              <a:rPr lang="en-US" sz="2000" i="1" dirty="0" err="1"/>
              <a:t>et.al</a:t>
            </a:r>
            <a:r>
              <a:rPr lang="en-US" sz="2000" i="1" dirty="0"/>
              <a:t>.)</a:t>
            </a:r>
          </a:p>
          <a:p>
            <a:endParaRPr lang="en-US" i="1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BB72DD-01BA-6271-EB0A-67671B1A35F6}"/>
              </a:ext>
            </a:extLst>
          </p:cNvPr>
          <p:cNvSpPr txBox="1"/>
          <p:nvPr/>
        </p:nvSpPr>
        <p:spPr>
          <a:xfrm>
            <a:off x="4489841" y="5264073"/>
            <a:ext cx="4641511" cy="120032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For </a:t>
            </a:r>
            <a:r>
              <a:rPr lang="en-US" dirty="0">
                <a:latin typeface="Century Gothic" panose="020B0502020202020204" pitchFamily="34" charset="0"/>
                <a:cs typeface="Times New Roman" panose="02020603050405020304" pitchFamily="18" charset="0"/>
              </a:rPr>
              <a:t>g ∈ [5,500] </a:t>
            </a:r>
            <a:r>
              <a:rPr lang="en-US" dirty="0">
                <a:cs typeface="Times New Roman" panose="02020603050405020304" pitchFamily="18" charset="0"/>
              </a:rPr>
              <a:t>2D Gross-</a:t>
            </a:r>
            <a:r>
              <a:rPr lang="en-US" dirty="0" err="1">
                <a:cs typeface="Times New Roman" panose="02020603050405020304" pitchFamily="18" charset="0"/>
              </a:rPr>
              <a:t>Pitaevskii</a:t>
            </a:r>
            <a:r>
              <a:rPr lang="en-US" dirty="0">
                <a:cs typeface="Times New Roman" panose="02020603050405020304" pitchFamily="18" charset="0"/>
              </a:rPr>
              <a:t>  equation</a:t>
            </a:r>
          </a:p>
          <a:p>
            <a:r>
              <a:rPr lang="en-US" dirty="0">
                <a:cs typeface="Times New Roman" panose="02020603050405020304" pitchFamily="18" charset="0"/>
              </a:rPr>
              <a:t>d</a:t>
            </a:r>
            <a:r>
              <a:rPr lang="en-US" dirty="0"/>
              <a:t>escribes </a:t>
            </a:r>
            <a:r>
              <a:rPr lang="en-US" i="1" dirty="0"/>
              <a:t>N</a:t>
            </a:r>
            <a:r>
              <a:rPr lang="en-US" dirty="0"/>
              <a:t> ∼10</a:t>
            </a:r>
            <a:r>
              <a:rPr lang="en-US" baseline="30000" dirty="0"/>
              <a:t>4 </a:t>
            </a:r>
            <a:r>
              <a:rPr lang="en-US" dirty="0"/>
              <a:t>- 10</a:t>
            </a:r>
            <a:r>
              <a:rPr lang="en-US" baseline="30000" dirty="0"/>
              <a:t>6</a:t>
            </a:r>
            <a:r>
              <a:rPr lang="en-US" dirty="0"/>
              <a:t> ultracold Bose-Einstein </a:t>
            </a:r>
          </a:p>
          <a:p>
            <a:r>
              <a:rPr lang="en-US" dirty="0"/>
              <a:t>condensed alkali atoms in a typical experiment </a:t>
            </a:r>
          </a:p>
          <a:p>
            <a:r>
              <a:rPr lang="en-US" dirty="0"/>
              <a:t>with axially symmetric oblate harmonic trap</a:t>
            </a:r>
            <a:endParaRPr lang="en-US" dirty="0">
              <a:latin typeface="Century Gothic" panose="020B0502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6E9930-2CF1-9A10-D757-AAA0170A4E0E}"/>
              </a:ext>
            </a:extLst>
          </p:cNvPr>
          <p:cNvSpPr txBox="1"/>
          <p:nvPr/>
        </p:nvSpPr>
        <p:spPr>
          <a:xfrm>
            <a:off x="556477" y="5654847"/>
            <a:ext cx="3216967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- Relevant point:</a:t>
            </a:r>
          </a:p>
          <a:p>
            <a:endParaRPr lang="en-US" i="1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CE0EAF7-E449-88CE-A449-BB22781736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82955" y="442095"/>
            <a:ext cx="2006600" cy="482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BDC6AFC-8588-3CE1-B57A-29CC6B4174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8984" y="576569"/>
            <a:ext cx="3781768" cy="31361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A936C80-3B06-FC2F-1048-70038C3D2A2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51648" y="579375"/>
            <a:ext cx="1549602" cy="31361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400165E-7F32-5DE7-5BE4-20C6FCC35FD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20837" y="300930"/>
            <a:ext cx="1270000" cy="2286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58088D8-427E-74E9-10A4-BFE969B961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20837" y="725000"/>
            <a:ext cx="1765300" cy="5461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0606307-4DDA-0D98-879A-A093A2CE3F22}"/>
              </a:ext>
            </a:extLst>
          </p:cNvPr>
          <p:cNvSpPr txBox="1"/>
          <p:nvPr/>
        </p:nvSpPr>
        <p:spPr>
          <a:xfrm>
            <a:off x="556477" y="121920"/>
            <a:ext cx="219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SU(2) YM motivation: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181A21E-31AE-12C6-A7BE-625ACF26E249}"/>
              </a:ext>
            </a:extLst>
          </p:cNvPr>
          <p:cNvCxnSpPr>
            <a:cxnSpLocks/>
          </p:cNvCxnSpPr>
          <p:nvPr/>
        </p:nvCxnSpPr>
        <p:spPr>
          <a:xfrm>
            <a:off x="847433" y="1602478"/>
            <a:ext cx="10418468" cy="0"/>
          </a:xfrm>
          <a:prstGeom prst="line">
            <a:avLst/>
          </a:prstGeom>
          <a:ln w="539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D9C91345-DAF8-E2FC-EF82-2C934A71AD8E}"/>
              </a:ext>
            </a:extLst>
          </p:cNvPr>
          <p:cNvSpPr txBox="1"/>
          <p:nvPr/>
        </p:nvSpPr>
        <p:spPr>
          <a:xfrm>
            <a:off x="1321793" y="1028414"/>
            <a:ext cx="2568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“on-shell” decomposition</a:t>
            </a:r>
          </a:p>
        </p:txBody>
      </p:sp>
    </p:spTree>
    <p:extLst>
      <p:ext uri="{BB962C8B-B14F-4D97-AF65-F5344CB8AC3E}">
        <p14:creationId xmlns:p14="http://schemas.microsoft.com/office/powerpoint/2010/main" val="5401320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192"/>
            <a:ext cx="12246429" cy="6858000"/>
          </a:xfrm>
          <a:prstGeom prst="rect">
            <a:avLst/>
          </a:prstGeom>
          <a:effectLst>
            <a:outerShdw dist="50800" dir="5400000" algn="ctr" rotWithShape="0">
              <a:srgbClr val="000000">
                <a:alpha val="6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459524" y="1496513"/>
            <a:ext cx="9664263" cy="317009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812800" dist="546100" dir="5400000" sx="90000" sy="90000" rotWithShape="0">
              <a:prstClr val="black">
                <a:alpha val="64000"/>
              </a:prstClr>
            </a:outerShdw>
            <a:softEdge rad="1016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571500" indent="-571500">
              <a:buFont typeface="Wingdings" pitchFamily="2" charset="2"/>
              <a:buChar char="q"/>
            </a:pPr>
            <a:endParaRPr lang="en-US" altLang="x-none" sz="4000" b="1" dirty="0">
              <a:solidFill>
                <a:srgbClr val="6505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altLang="x-none" sz="4000" b="1" dirty="0">
              <a:solidFill>
                <a:srgbClr val="6505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571500" indent="-571500">
              <a:buFont typeface="Wingdings" pitchFamily="2" charset="2"/>
              <a:buChar char="q"/>
            </a:pP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35372" y="497996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63D2CA-8154-0C12-839F-E435D57F39E4}"/>
              </a:ext>
            </a:extLst>
          </p:cNvPr>
          <p:cNvSpPr txBox="1"/>
          <p:nvPr/>
        </p:nvSpPr>
        <p:spPr>
          <a:xfrm>
            <a:off x="2653589" y="2086863"/>
            <a:ext cx="7825797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800" b="1" dirty="0"/>
              <a:t>Vortices and Gross-</a:t>
            </a:r>
            <a:r>
              <a:rPr lang="en-US" sz="2800" b="1" dirty="0" err="1"/>
              <a:t>Pitaevskii</a:t>
            </a:r>
            <a:r>
              <a:rPr lang="en-US" sz="2800" b="1" dirty="0"/>
              <a:t> – textbook results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800" b="1" dirty="0"/>
              <a:t> Vortices and time crystals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800" b="1" dirty="0"/>
              <a:t> Vortices are </a:t>
            </a:r>
            <a:r>
              <a:rPr lang="en-US" sz="2800" b="1" dirty="0" err="1"/>
              <a:t>anyons</a:t>
            </a:r>
            <a:endParaRPr lang="en-US" sz="2800" b="1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sz="2800" b="1" dirty="0"/>
              <a:t> Topological (phase) transition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sz="2800" b="1" dirty="0"/>
              <a:t> Order parameter and the </a:t>
            </a:r>
            <a:r>
              <a:rPr lang="en-US" sz="2800" b="1" dirty="0" err="1"/>
              <a:t>Poincaré</a:t>
            </a:r>
            <a:r>
              <a:rPr lang="en-US" sz="2800" b="1" dirty="0"/>
              <a:t> index formula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800" b="1" dirty="0"/>
          </a:p>
          <a:p>
            <a:pPr marL="285750" indent="-285750">
              <a:buFont typeface="Wingdings" pitchFamily="2" charset="2"/>
              <a:buChar char="ü"/>
            </a:pPr>
            <a:endParaRPr lang="en-US" sz="1800" b="1" dirty="0"/>
          </a:p>
          <a:p>
            <a:pPr marL="285750" indent="-285750">
              <a:buFont typeface="Wingdings" pitchFamily="2" charset="2"/>
              <a:buChar char="ü"/>
            </a:pPr>
            <a:endParaRPr lang="en-SE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0EA25F0-B5C8-E038-B58E-30E11B7F6715}"/>
              </a:ext>
            </a:extLst>
          </p:cNvPr>
          <p:cNvSpPr txBox="1"/>
          <p:nvPr/>
        </p:nvSpPr>
        <p:spPr>
          <a:xfrm>
            <a:off x="1620558" y="1597729"/>
            <a:ext cx="82586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Plan: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1800" b="1" dirty="0"/>
          </a:p>
          <a:p>
            <a:pPr marL="285750" indent="-285750">
              <a:buFont typeface="Wingdings" pitchFamily="2" charset="2"/>
              <a:buChar char="ü"/>
            </a:pPr>
            <a:endParaRPr lang="en-SE" dirty="0"/>
          </a:p>
        </p:txBody>
      </p:sp>
    </p:spTree>
    <p:extLst>
      <p:ext uri="{BB962C8B-B14F-4D97-AF65-F5344CB8AC3E}">
        <p14:creationId xmlns:p14="http://schemas.microsoft.com/office/powerpoint/2010/main" val="1582073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57AA727F-FC20-364F-9A18-324D86475096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18076" y="0"/>
            <a:ext cx="12142038" cy="7011600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AD019F4C-C1C5-554B-89C1-756694C7C926}"/>
              </a:ext>
            </a:extLst>
          </p:cNvPr>
          <p:cNvSpPr txBox="1"/>
          <p:nvPr/>
        </p:nvSpPr>
        <p:spPr>
          <a:xfrm>
            <a:off x="546046" y="1304089"/>
            <a:ext cx="1785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Poisson brackets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770A2A4-7CBB-724B-B515-6D549FBF7639}"/>
              </a:ext>
            </a:extLst>
          </p:cNvPr>
          <p:cNvSpPr txBox="1"/>
          <p:nvPr/>
        </p:nvSpPr>
        <p:spPr>
          <a:xfrm>
            <a:off x="266735" y="142705"/>
            <a:ext cx="3373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/>
              <a:t>Properties of Gross-</a:t>
            </a:r>
            <a:r>
              <a:rPr lang="en-US" sz="2000" b="1" u="sng" dirty="0" err="1"/>
              <a:t>Pitaevskii</a:t>
            </a:r>
            <a:r>
              <a:rPr lang="en-US" b="1" dirty="0"/>
              <a:t>: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17102B8-A392-3A4F-8DAC-5481C1E5AAD9}"/>
              </a:ext>
            </a:extLst>
          </p:cNvPr>
          <p:cNvSpPr/>
          <p:nvPr/>
        </p:nvSpPr>
        <p:spPr>
          <a:xfrm>
            <a:off x="4070581" y="234860"/>
            <a:ext cx="6718157" cy="89331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49E48E15-32EB-AC49-AEF5-04A27B5A7B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35107" y="342760"/>
            <a:ext cx="6389103" cy="68099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42A5578-010F-FF4E-82E5-46645FD145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580" y="1673421"/>
            <a:ext cx="1132893" cy="22536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0535ABD0-FBDB-984C-A94B-03A7891B0ED7}"/>
              </a:ext>
            </a:extLst>
          </p:cNvPr>
          <p:cNvSpPr/>
          <p:nvPr/>
        </p:nvSpPr>
        <p:spPr>
          <a:xfrm>
            <a:off x="4070581" y="1388024"/>
            <a:ext cx="3203055" cy="59565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B46261F-CE39-4341-A7D1-E67B0C6ED7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4845" y="1546634"/>
            <a:ext cx="2859089" cy="260557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B2CA4133-97D6-E843-85F5-1B3B6F7E2C5E}"/>
              </a:ext>
            </a:extLst>
          </p:cNvPr>
          <p:cNvSpPr txBox="1"/>
          <p:nvPr/>
        </p:nvSpPr>
        <p:spPr>
          <a:xfrm>
            <a:off x="395401" y="2891533"/>
            <a:ext cx="22326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Conserved quantities: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514BC054-109F-DF46-A97F-7CA4D1BEA313}"/>
              </a:ext>
            </a:extLst>
          </p:cNvPr>
          <p:cNvSpPr/>
          <p:nvPr/>
        </p:nvSpPr>
        <p:spPr>
          <a:xfrm>
            <a:off x="4051351" y="2219710"/>
            <a:ext cx="4395379" cy="73163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6AF421B-872B-C34B-A246-0DEFF9A2255E}"/>
              </a:ext>
            </a:extLst>
          </p:cNvPr>
          <p:cNvSpPr/>
          <p:nvPr/>
        </p:nvSpPr>
        <p:spPr>
          <a:xfrm>
            <a:off x="4037586" y="3118935"/>
            <a:ext cx="4409145" cy="78772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BEA02A41-3579-FD49-993C-5AD8145D5C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34845" y="2325449"/>
            <a:ext cx="1924123" cy="568007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FBD55790-27EE-2241-A918-88053D05564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55868" y="3162411"/>
            <a:ext cx="4138953" cy="63190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36F12EEE-241A-C846-A810-258AF93A6A85}"/>
              </a:ext>
            </a:extLst>
          </p:cNvPr>
          <p:cNvSpPr txBox="1"/>
          <p:nvPr/>
        </p:nvSpPr>
        <p:spPr>
          <a:xfrm>
            <a:off x="9148297" y="2423070"/>
            <a:ext cx="1660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/>
              <a:t>number of atoms 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47EB3267-15CA-A943-8A37-CA44683A3714}"/>
              </a:ext>
            </a:extLst>
          </p:cNvPr>
          <p:cNvSpPr txBox="1"/>
          <p:nvPr/>
        </p:nvSpPr>
        <p:spPr>
          <a:xfrm>
            <a:off x="9148297" y="3220408"/>
            <a:ext cx="30256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z-component of macroscopic angular momentum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D70FB85-744C-5849-8FEF-A9EFD652C1F5}"/>
              </a:ext>
            </a:extLst>
          </p:cNvPr>
          <p:cNvSpPr txBox="1"/>
          <p:nvPr/>
        </p:nvSpPr>
        <p:spPr>
          <a:xfrm>
            <a:off x="9318644" y="5480234"/>
            <a:ext cx="1280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vorticity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6C589538-A2E5-4145-AEAE-8C63F282E13C}"/>
              </a:ext>
            </a:extLst>
          </p:cNvPr>
          <p:cNvSpPr/>
          <p:nvPr/>
        </p:nvSpPr>
        <p:spPr>
          <a:xfrm>
            <a:off x="4010545" y="5311366"/>
            <a:ext cx="3722309" cy="855217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82F79698-6AD5-444D-9861-876D61D1CB0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364076" y="5409489"/>
            <a:ext cx="3015246" cy="683342"/>
          </a:xfrm>
          <a:prstGeom prst="rect">
            <a:avLst/>
          </a:prstGeom>
        </p:spPr>
      </p:pic>
      <p:sp>
        <p:nvSpPr>
          <p:cNvPr id="32" name="Left Brace 31">
            <a:extLst>
              <a:ext uri="{FF2B5EF4-FFF2-40B4-BE49-F238E27FC236}">
                <a16:creationId xmlns:a16="http://schemas.microsoft.com/office/drawing/2014/main" id="{E4DB33BD-23CC-6C4C-A6B5-605A6962353B}"/>
              </a:ext>
            </a:extLst>
          </p:cNvPr>
          <p:cNvSpPr/>
          <p:nvPr/>
        </p:nvSpPr>
        <p:spPr>
          <a:xfrm>
            <a:off x="2888964" y="2219709"/>
            <a:ext cx="640586" cy="1713103"/>
          </a:xfrm>
          <a:prstGeom prst="leftBrace">
            <a:avLst>
              <a:gd name="adj1" fmla="val 19396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F4A09B-3431-294C-9420-3817740386DC}"/>
              </a:ext>
            </a:extLst>
          </p:cNvPr>
          <p:cNvSpPr/>
          <p:nvPr/>
        </p:nvSpPr>
        <p:spPr>
          <a:xfrm>
            <a:off x="4010545" y="4154382"/>
            <a:ext cx="4635366" cy="639781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B3956AC-D059-EA42-B9D0-9FF6E470A4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21297" y="4339996"/>
            <a:ext cx="4325434" cy="315663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F195799-E75D-9E46-8913-5B0DE715CC50}"/>
              </a:ext>
            </a:extLst>
          </p:cNvPr>
          <p:cNvSpPr txBox="1"/>
          <p:nvPr/>
        </p:nvSpPr>
        <p:spPr>
          <a:xfrm>
            <a:off x="546046" y="5480234"/>
            <a:ext cx="21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Topological quantity: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4F2E6F-958E-0B43-A465-186A3F700EE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598698" y="1938383"/>
            <a:ext cx="330200" cy="317500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B85AE40-1885-C740-A41E-D164838F09CD}"/>
              </a:ext>
            </a:extLst>
          </p:cNvPr>
          <p:cNvCxnSpPr>
            <a:cxnSpLocks/>
          </p:cNvCxnSpPr>
          <p:nvPr/>
        </p:nvCxnSpPr>
        <p:spPr>
          <a:xfrm flipH="1" flipV="1">
            <a:off x="9128604" y="1546634"/>
            <a:ext cx="1313718" cy="51204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95E45A5D-8BA0-DC43-9001-02DEAB1D6950}"/>
              </a:ext>
            </a:extLst>
          </p:cNvPr>
          <p:cNvSpPr txBox="1"/>
          <p:nvPr/>
        </p:nvSpPr>
        <p:spPr>
          <a:xfrm>
            <a:off x="6201173" y="2409592"/>
            <a:ext cx="20109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= 1  (normalization)</a:t>
            </a:r>
          </a:p>
        </p:txBody>
      </p:sp>
      <p:sp>
        <p:nvSpPr>
          <p:cNvPr id="2" name="Left Brace 1">
            <a:extLst>
              <a:ext uri="{FF2B5EF4-FFF2-40B4-BE49-F238E27FC236}">
                <a16:creationId xmlns:a16="http://schemas.microsoft.com/office/drawing/2014/main" id="{93ED4E73-AC55-965D-9297-44FED882448F}"/>
              </a:ext>
            </a:extLst>
          </p:cNvPr>
          <p:cNvSpPr/>
          <p:nvPr/>
        </p:nvSpPr>
        <p:spPr>
          <a:xfrm rot="16200000">
            <a:off x="8501604" y="-484260"/>
            <a:ext cx="640586" cy="3604631"/>
          </a:xfrm>
          <a:prstGeom prst="leftBrace">
            <a:avLst>
              <a:gd name="adj1" fmla="val 19396"/>
              <a:gd name="adj2" fmla="val 50000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D7A79B-ECE3-6BC8-8141-7A1553F569ED}"/>
              </a:ext>
            </a:extLst>
          </p:cNvPr>
          <p:cNvSpPr txBox="1"/>
          <p:nvPr/>
        </p:nvSpPr>
        <p:spPr>
          <a:xfrm>
            <a:off x="10412201" y="1802229"/>
            <a:ext cx="2952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sz="2800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212773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97A486F5-72DC-4F47-9E94-5B9B95DA9040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5000"/>
          </a:blip>
          <a:stretch>
            <a:fillRect/>
          </a:stretch>
        </p:blipFill>
        <p:spPr>
          <a:xfrm>
            <a:off x="-86396" y="1"/>
            <a:ext cx="12142038" cy="7011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391DC4-12F0-604F-8A30-A49C8D4DE4D1}"/>
              </a:ext>
            </a:extLst>
          </p:cNvPr>
          <p:cNvSpPr txBox="1"/>
          <p:nvPr/>
        </p:nvSpPr>
        <p:spPr>
          <a:xfrm>
            <a:off x="155604" y="162811"/>
            <a:ext cx="20832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/>
              <a:t>Known results</a:t>
            </a:r>
            <a:r>
              <a:rPr lang="en-US" sz="2400" b="1" dirty="0"/>
              <a:t>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513424-D893-3141-8C26-E73232CE5E83}"/>
              </a:ext>
            </a:extLst>
          </p:cNvPr>
          <p:cNvSpPr txBox="1"/>
          <p:nvPr/>
        </p:nvSpPr>
        <p:spPr>
          <a:xfrm>
            <a:off x="4867835" y="100852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34F9AFE-9581-E943-9592-A50F935FFD2D}"/>
              </a:ext>
            </a:extLst>
          </p:cNvPr>
          <p:cNvSpPr txBox="1"/>
          <p:nvPr/>
        </p:nvSpPr>
        <p:spPr>
          <a:xfrm>
            <a:off x="2702095" y="590652"/>
            <a:ext cx="4417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Fundamental excitations are vortices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C65AD12-A9F5-034A-95EE-1012088DD961}"/>
              </a:ext>
            </a:extLst>
          </p:cNvPr>
          <p:cNvSpPr txBox="1"/>
          <p:nvPr/>
        </p:nvSpPr>
        <p:spPr>
          <a:xfrm>
            <a:off x="1570991" y="1206456"/>
            <a:ext cx="66171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There is no stable vortex solution of the static GP equation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DA07BA8-1A3A-1049-AFCF-6E087948A2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6093" y="1707127"/>
            <a:ext cx="4827121" cy="7203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DD5A14A-3BE8-7C4A-B72C-D51DAF530E3A}"/>
              </a:ext>
            </a:extLst>
          </p:cNvPr>
          <p:cNvSpPr txBox="1"/>
          <p:nvPr/>
        </p:nvSpPr>
        <p:spPr>
          <a:xfrm>
            <a:off x="1349937" y="2743941"/>
            <a:ext cx="90767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There are stable vortex solutions that are stationary in a uniformly rotating frame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C0416E3-D5D4-4A4F-8A60-D469E15E3E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5001" y="3390735"/>
            <a:ext cx="7399244" cy="313457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ED75A02E-E25A-3A4C-9CD6-FD75CDF14FE4}"/>
              </a:ext>
            </a:extLst>
          </p:cNvPr>
          <p:cNvSpPr txBox="1"/>
          <p:nvPr/>
        </p:nvSpPr>
        <p:spPr>
          <a:xfrm>
            <a:off x="4960200" y="262514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3AE2ED9-C100-CA45-A646-4124E52C9A24}"/>
              </a:ext>
            </a:extLst>
          </p:cNvPr>
          <p:cNvSpPr txBox="1"/>
          <p:nvPr/>
        </p:nvSpPr>
        <p:spPr>
          <a:xfrm>
            <a:off x="1670298" y="4888553"/>
            <a:ext cx="88514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These vortices solve the time independent GP (nonlinear Schrödinger) equation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8B5041-C0E9-A947-93B9-3C27FFB3A98F}"/>
              </a:ext>
            </a:extLst>
          </p:cNvPr>
          <p:cNvSpPr txBox="1"/>
          <p:nvPr/>
        </p:nvSpPr>
        <p:spPr>
          <a:xfrm>
            <a:off x="8295337" y="4662711"/>
            <a:ext cx="19359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chemical potential for </a:t>
            </a:r>
            <a:r>
              <a:rPr lang="en-US" sz="1400" i="1" dirty="0"/>
              <a:t>N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FD1BD01-843C-5247-913C-8570D866DB84}"/>
              </a:ext>
            </a:extLst>
          </p:cNvPr>
          <p:cNvCxnSpPr>
            <a:cxnSpLocks/>
          </p:cNvCxnSpPr>
          <p:nvPr/>
        </p:nvCxnSpPr>
        <p:spPr>
          <a:xfrm flipH="1" flipV="1">
            <a:off x="6591869" y="4515767"/>
            <a:ext cx="1538532" cy="30083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042600A4-6DEF-EA4C-A568-000B6747136E}"/>
              </a:ext>
            </a:extLst>
          </p:cNvPr>
          <p:cNvSpPr/>
          <p:nvPr/>
        </p:nvSpPr>
        <p:spPr>
          <a:xfrm>
            <a:off x="1782979" y="5418498"/>
            <a:ext cx="8643722" cy="97729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16EFCA1-21C4-1F4B-9F90-189D22F3C8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3275" y="5589687"/>
            <a:ext cx="1721368" cy="74683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B7B15CF-B314-CE44-B8DD-D2907BDCB063}"/>
              </a:ext>
            </a:extLst>
          </p:cNvPr>
          <p:cNvSpPr/>
          <p:nvPr/>
        </p:nvSpPr>
        <p:spPr>
          <a:xfrm>
            <a:off x="7361135" y="3834027"/>
            <a:ext cx="2016972" cy="78034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16D2B96-05F9-884D-9A35-ED8EC4D3DC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11543" y="5589687"/>
            <a:ext cx="5797182" cy="6441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363D8A4-FE65-8A4E-BA71-96FE8723199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557618" y="3887094"/>
            <a:ext cx="9003754" cy="682567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3D6AC16F-E35E-C6C8-81D0-7DFFF76E3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4347" y="261046"/>
            <a:ext cx="3353811" cy="2204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499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2D74056-F3E4-1D4B-B259-AEEA156D3A16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15000"/>
          </a:blip>
          <a:stretch>
            <a:fillRect/>
          </a:stretch>
        </p:blipFill>
        <p:spPr>
          <a:xfrm>
            <a:off x="-86396" y="1"/>
            <a:ext cx="12142038" cy="70116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2D83664-AB1F-C449-AABD-53FD9D648E37}"/>
              </a:ext>
            </a:extLst>
          </p:cNvPr>
          <p:cNvSpPr txBox="1"/>
          <p:nvPr/>
        </p:nvSpPr>
        <p:spPr>
          <a:xfrm>
            <a:off x="2778089" y="112972"/>
            <a:ext cx="51439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/>
              <a:t>Vortices in rotating condensates</a:t>
            </a:r>
            <a:r>
              <a:rPr lang="en-US" sz="2800" b="1" dirty="0"/>
              <a:t>: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E679FA-76BB-9C43-AD7A-3EAB16E28C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4250" y="1886169"/>
            <a:ext cx="4033568" cy="19520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83B19AE-FE84-1149-A87D-061F1AB3BC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53177" y="1886169"/>
            <a:ext cx="3894057" cy="43528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E855554-9CAC-1F40-86CC-CE26E59E62A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4250" y="4028012"/>
            <a:ext cx="4033568" cy="253037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72E4F8-E466-C649-BEC6-ADAC495F0EA1}"/>
              </a:ext>
            </a:extLst>
          </p:cNvPr>
          <p:cNvSpPr txBox="1"/>
          <p:nvPr/>
        </p:nvSpPr>
        <p:spPr>
          <a:xfrm>
            <a:off x="310104" y="813508"/>
            <a:ext cx="3068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Numerical simulations</a:t>
            </a:r>
            <a:r>
              <a:rPr lang="en-US" dirty="0"/>
              <a:t>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77C6EAF-36C3-B742-990B-059E741E686D}"/>
              </a:ext>
            </a:extLst>
          </p:cNvPr>
          <p:cNvSpPr txBox="1"/>
          <p:nvPr/>
        </p:nvSpPr>
        <p:spPr>
          <a:xfrm>
            <a:off x="310104" y="3880158"/>
            <a:ext cx="38940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u="sng" dirty="0"/>
              <a:t>Experimental observations</a:t>
            </a:r>
            <a:r>
              <a:rPr lang="en-US" dirty="0"/>
              <a:t>: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0AA1F5-6CE8-B14C-9385-96B977A719E5}"/>
              </a:ext>
            </a:extLst>
          </p:cNvPr>
          <p:cNvSpPr txBox="1"/>
          <p:nvPr/>
        </p:nvSpPr>
        <p:spPr>
          <a:xfrm>
            <a:off x="7942920" y="932314"/>
            <a:ext cx="4087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Vortex (</a:t>
            </a:r>
            <a:r>
              <a:rPr lang="en-US" dirty="0" err="1"/>
              <a:t>Abrikosov</a:t>
            </a:r>
            <a:r>
              <a:rPr lang="en-US" dirty="0"/>
              <a:t>) lattices  are modeled as minimum energy critical points of  </a:t>
            </a:r>
            <a:r>
              <a:rPr lang="en-US" i="1" dirty="0"/>
              <a:t>F</a:t>
            </a:r>
            <a:r>
              <a:rPr lang="en-US" baseline="-25000" dirty="0"/>
              <a:t>𝛺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6943B91-8586-F147-A9DF-59C0BCF7367E}"/>
              </a:ext>
            </a:extLst>
          </p:cNvPr>
          <p:cNvSpPr txBox="1"/>
          <p:nvPr/>
        </p:nvSpPr>
        <p:spPr>
          <a:xfrm>
            <a:off x="1031854" y="1204687"/>
            <a:ext cx="783646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Vortices in a rotating condensate form </a:t>
            </a:r>
            <a:r>
              <a:rPr lang="en-US" sz="2000" i="1" u="sng" dirty="0"/>
              <a:t>highly symmetric </a:t>
            </a:r>
            <a:r>
              <a:rPr lang="en-US" sz="2000" i="1" dirty="0"/>
              <a:t>lattices.</a:t>
            </a:r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9D66A4F-3D9D-564C-A7B6-86AB47DE1B6F}"/>
              </a:ext>
            </a:extLst>
          </p:cNvPr>
          <p:cNvSpPr txBox="1"/>
          <p:nvPr/>
        </p:nvSpPr>
        <p:spPr>
          <a:xfrm>
            <a:off x="1995116" y="1571261"/>
            <a:ext cx="19400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Ω</a:t>
            </a:r>
            <a:r>
              <a:rPr lang="en-US" sz="2800" dirty="0"/>
              <a:t> increases 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E511263F-0C08-BB4D-A8FF-696152F356CB}"/>
              </a:ext>
            </a:extLst>
          </p:cNvPr>
          <p:cNvCxnSpPr>
            <a:cxnSpLocks/>
          </p:cNvCxnSpPr>
          <p:nvPr/>
        </p:nvCxnSpPr>
        <p:spPr>
          <a:xfrm>
            <a:off x="3935134" y="1832871"/>
            <a:ext cx="19425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062A9D0-10C5-AA44-87A6-258970ABC299}"/>
              </a:ext>
            </a:extLst>
          </p:cNvPr>
          <p:cNvSpPr txBox="1"/>
          <p:nvPr/>
        </p:nvSpPr>
        <p:spPr>
          <a:xfrm>
            <a:off x="603324" y="5016200"/>
            <a:ext cx="25867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/>
              <a:t>“Highly symmetric”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1102D92A-E57E-3CF9-DA28-4FFD54ED4798}"/>
              </a:ext>
            </a:extLst>
          </p:cNvPr>
          <p:cNvCxnSpPr>
            <a:cxnSpLocks/>
          </p:cNvCxnSpPr>
          <p:nvPr/>
        </p:nvCxnSpPr>
        <p:spPr>
          <a:xfrm>
            <a:off x="3377050" y="2094481"/>
            <a:ext cx="0" cy="118457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7BB4DAFC-380D-F60A-9D62-F471E4730600}"/>
              </a:ext>
            </a:extLst>
          </p:cNvPr>
          <p:cNvSpPr txBox="1"/>
          <p:nvPr/>
        </p:nvSpPr>
        <p:spPr>
          <a:xfrm>
            <a:off x="486519" y="2305472"/>
            <a:ext cx="19952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>
                <a:solidFill>
                  <a:srgbClr val="FF0000"/>
                </a:solidFill>
              </a:rPr>
              <a:t>NOTE: Unlike Euler </a:t>
            </a:r>
          </a:p>
          <a:p>
            <a:r>
              <a:rPr lang="en-SE" dirty="0">
                <a:solidFill>
                  <a:srgbClr val="FF0000"/>
                </a:solidFill>
              </a:rPr>
              <a:t>vortices the vortex </a:t>
            </a:r>
          </a:p>
          <a:p>
            <a:r>
              <a:rPr lang="en-SE" dirty="0">
                <a:solidFill>
                  <a:srgbClr val="FF0000"/>
                </a:solidFill>
              </a:rPr>
              <a:t>energy is finite! No</a:t>
            </a:r>
          </a:p>
          <a:p>
            <a:r>
              <a:rPr lang="en-SE" dirty="0">
                <a:solidFill>
                  <a:srgbClr val="FF0000"/>
                </a:solidFill>
              </a:rPr>
              <a:t>delta-functions!</a:t>
            </a:r>
          </a:p>
        </p:txBody>
      </p:sp>
    </p:spTree>
    <p:extLst>
      <p:ext uri="{BB962C8B-B14F-4D97-AF65-F5344CB8AC3E}">
        <p14:creationId xmlns:p14="http://schemas.microsoft.com/office/powerpoint/2010/main" val="1111469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2543CB6-BE8B-9873-F8DA-E70D53C7FE12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6929FC-6564-68F3-F749-A9EEEC8CC044}"/>
              </a:ext>
            </a:extLst>
          </p:cNvPr>
          <p:cNvSpPr txBox="1"/>
          <p:nvPr/>
        </p:nvSpPr>
        <p:spPr>
          <a:xfrm>
            <a:off x="2367454" y="2370934"/>
            <a:ext cx="6940320" cy="181588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>
            <a:outerShdw blurRad="812800" dist="546100" dir="5400000" sx="90000" sy="90000" rotWithShape="0">
              <a:prstClr val="black">
                <a:alpha val="64000"/>
              </a:prstClr>
            </a:outerShdw>
            <a:softEdge rad="101600"/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 altLang="x-none" sz="4000" b="1" dirty="0">
              <a:solidFill>
                <a:srgbClr val="65052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mic Sans MS" charset="0"/>
            </a:endParaRPr>
          </a:p>
          <a:p>
            <a:r>
              <a:rPr lang="en-US" sz="4400" b="1" dirty="0"/>
              <a:t>   Vortices and time crystals</a:t>
            </a:r>
          </a:p>
          <a:p>
            <a:r>
              <a:rPr lang="en-GB" altLang="x-none" sz="2800" b="1" dirty="0">
                <a:solidFill>
                  <a:srgbClr val="65052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charset="0"/>
                <a:ea typeface="American Typewriter" charset="0"/>
                <a:cs typeface="American Typewriter" charset="0"/>
              </a:rPr>
              <a:t>              </a:t>
            </a:r>
            <a:r>
              <a:rPr lang="en-GB" altLang="x-none" sz="24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merican Typewriter" charset="0"/>
                <a:ea typeface="American Typewriter" charset="0"/>
                <a:cs typeface="American Typewriter" charset="0"/>
              </a:rPr>
              <a:t>        </a:t>
            </a:r>
            <a:endParaRPr lang="en-US" sz="4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543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alphaModFix amt="1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48"/>
            <a:ext cx="12192000" cy="6858000"/>
          </a:xfrm>
          <a:prstGeom prst="rect">
            <a:avLst/>
          </a:prstGeom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extBox 1"/>
          <p:cNvSpPr txBox="1"/>
          <p:nvPr/>
        </p:nvSpPr>
        <p:spPr>
          <a:xfrm>
            <a:off x="1758761" y="306286"/>
            <a:ext cx="10205776" cy="892552"/>
          </a:xfrm>
          <a:prstGeom prst="rect">
            <a:avLst/>
          </a:prstGeom>
          <a:effectLst>
            <a:softEdge rad="88900"/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u="sng" dirty="0">
                <a:latin typeface="Chalkboard" charset="0"/>
                <a:ea typeface="Chalkboard" charset="0"/>
                <a:cs typeface="Chalkboard" charset="0"/>
              </a:rPr>
              <a:t>PARADIGM</a:t>
            </a:r>
            <a:r>
              <a:rPr lang="en-US" sz="1600" dirty="0">
                <a:latin typeface="Chalkboard" charset="0"/>
                <a:ea typeface="Chalkboard" charset="0"/>
                <a:cs typeface="Chalkboard" charset="0"/>
              </a:rPr>
              <a:t>:</a:t>
            </a:r>
            <a:endParaRPr lang="en-US" sz="1600" dirty="0"/>
          </a:p>
          <a:p>
            <a:pPr algn="just"/>
            <a:r>
              <a:rPr lang="en-US" sz="1400" dirty="0"/>
              <a:t>“A time crystal never reaches thermal equilibrium, as it is a type of </a:t>
            </a:r>
            <a:r>
              <a:rPr lang="en-US" sz="1400" dirty="0" err="1"/>
              <a:t>nonequilibrium</a:t>
            </a:r>
            <a:r>
              <a:rPr lang="en-US" sz="1400" dirty="0"/>
              <a:t> matter, a form of matter proposed in 2012, and first observed in 2017. This state of matter cannot be isolated from its environment—it is an open system in nonequilibrium.”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66" y="224391"/>
            <a:ext cx="1492826" cy="1474508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4" name="TextBox 3"/>
          <p:cNvSpPr txBox="1"/>
          <p:nvPr/>
        </p:nvSpPr>
        <p:spPr>
          <a:xfrm>
            <a:off x="7486048" y="1594820"/>
            <a:ext cx="4164916" cy="646331"/>
          </a:xfrm>
          <a:prstGeom prst="rect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        Energy minimum is critical point</a:t>
            </a:r>
          </a:p>
          <a:p>
            <a:r>
              <a:rPr lang="en-US" dirty="0"/>
              <a:t>     There are no </a:t>
            </a:r>
            <a:r>
              <a:rPr lang="en-US" dirty="0" err="1"/>
              <a:t>hamiltonian</a:t>
            </a:r>
            <a:r>
              <a:rPr lang="en-US" dirty="0"/>
              <a:t> time crystals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715" y="1337305"/>
            <a:ext cx="2426310" cy="133591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softEdge rad="0"/>
          </a:effectLst>
        </p:spPr>
      </p:pic>
      <p:sp>
        <p:nvSpPr>
          <p:cNvPr id="8" name="Right Arrow 7"/>
          <p:cNvSpPr/>
          <p:nvPr/>
        </p:nvSpPr>
        <p:spPr>
          <a:xfrm>
            <a:off x="6375581" y="1813208"/>
            <a:ext cx="744413" cy="153974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5339E5-512D-B049-B7DD-2461432E32D2}"/>
              </a:ext>
            </a:extLst>
          </p:cNvPr>
          <p:cNvSpPr txBox="1"/>
          <p:nvPr/>
        </p:nvSpPr>
        <p:spPr>
          <a:xfrm>
            <a:off x="227212" y="2843711"/>
            <a:ext cx="2445478" cy="584775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u="sng" dirty="0"/>
              <a:t>Counterexample</a:t>
            </a:r>
            <a:r>
              <a:rPr lang="en-US" sz="1600" dirty="0"/>
              <a:t>:  </a:t>
            </a:r>
          </a:p>
          <a:p>
            <a:r>
              <a:rPr lang="en-US" sz="1600" i="1" dirty="0"/>
              <a:t>Hamiltonian with condition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520AE6-3F4C-5440-8C85-B9189591EDF4}"/>
              </a:ext>
            </a:extLst>
          </p:cNvPr>
          <p:cNvSpPr/>
          <p:nvPr/>
        </p:nvSpPr>
        <p:spPr>
          <a:xfrm>
            <a:off x="3120011" y="2836259"/>
            <a:ext cx="2408013" cy="102898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E05B53A-C0A7-A343-8354-1E6389F241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75241" y="3033500"/>
            <a:ext cx="1827101" cy="70912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D8E13EB-9B42-6A4E-B2B9-33397D8C2BE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3610" y="3035795"/>
            <a:ext cx="2976240" cy="25465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8F34E32-7411-024D-8305-7587585404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93610" y="3350750"/>
            <a:ext cx="2722230" cy="3708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C443CEF-1F7B-DE46-B493-E2E1C20BF76F}"/>
              </a:ext>
            </a:extLst>
          </p:cNvPr>
          <p:cNvSpPr txBox="1"/>
          <p:nvPr/>
        </p:nvSpPr>
        <p:spPr>
          <a:xfrm>
            <a:off x="3143973" y="4110068"/>
            <a:ext cx="5899273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/>
              <a:t>Hamilton’s equation has no time independent solution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8341D802-2DE0-334C-4676-491076C3A5F8}"/>
              </a:ext>
            </a:extLst>
          </p:cNvPr>
          <p:cNvSpPr/>
          <p:nvPr/>
        </p:nvSpPr>
        <p:spPr>
          <a:xfrm flipV="1">
            <a:off x="7571815" y="2030202"/>
            <a:ext cx="171535" cy="66637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1FC0A5-61E1-95CD-200A-F2607A14D45B}"/>
              </a:ext>
            </a:extLst>
          </p:cNvPr>
          <p:cNvSpPr txBox="1"/>
          <p:nvPr/>
        </p:nvSpPr>
        <p:spPr>
          <a:xfrm>
            <a:off x="227463" y="5069171"/>
            <a:ext cx="3486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D42581C-B0F0-AC24-5559-C73BCF9E27C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4466" y="5189778"/>
            <a:ext cx="11826790" cy="15449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AEC1B63-A63C-7A21-7037-D171047A920A}"/>
              </a:ext>
            </a:extLst>
          </p:cNvPr>
          <p:cNvSpPr txBox="1"/>
          <p:nvPr/>
        </p:nvSpPr>
        <p:spPr>
          <a:xfrm>
            <a:off x="154107" y="4726048"/>
            <a:ext cx="292573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SE" dirty="0"/>
              <a:t>Lagrange multiplier theorem:</a:t>
            </a:r>
          </a:p>
        </p:txBody>
      </p:sp>
    </p:spTree>
    <p:extLst>
      <p:ext uri="{BB962C8B-B14F-4D97-AF65-F5344CB8AC3E}">
        <p14:creationId xmlns:p14="http://schemas.microsoft.com/office/powerpoint/2010/main" val="1377039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11928</TotalTime>
  <Words>975</Words>
  <Application>Microsoft Macintosh PowerPoint</Application>
  <PresentationFormat>Widescreen</PresentationFormat>
  <Paragraphs>171</Paragraphs>
  <Slides>25</Slides>
  <Notes>2</Notes>
  <HiddenSlides>0</HiddenSlides>
  <MMClips>5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American Typewriter</vt:lpstr>
      <vt:lpstr>Arial</vt:lpstr>
      <vt:lpstr>Calibri</vt:lpstr>
      <vt:lpstr>Calibri Light</vt:lpstr>
      <vt:lpstr>Century Gothic</vt:lpstr>
      <vt:lpstr>Chalkboard</vt:lpstr>
      <vt:lpstr>Comic Sans MS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Antti Niemi</cp:lastModifiedBy>
  <cp:revision>323</cp:revision>
  <dcterms:created xsi:type="dcterms:W3CDTF">2018-06-25T19:09:35Z</dcterms:created>
  <dcterms:modified xsi:type="dcterms:W3CDTF">2024-08-30T06:11:05Z</dcterms:modified>
</cp:coreProperties>
</file>