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81" r:id="rId2"/>
    <p:sldId id="366" r:id="rId3"/>
    <p:sldId id="392" r:id="rId4"/>
    <p:sldId id="394" r:id="rId5"/>
    <p:sldId id="393" r:id="rId6"/>
    <p:sldId id="395" r:id="rId7"/>
    <p:sldId id="396" r:id="rId8"/>
    <p:sldId id="300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A0"/>
    <a:srgbClr val="FBE5D6"/>
    <a:srgbClr val="1155CC"/>
    <a:srgbClr val="FF0000"/>
    <a:srgbClr val="FFFFBD"/>
    <a:srgbClr val="CC6600"/>
    <a:srgbClr val="FFA3A3"/>
    <a:srgbClr val="E7E8F0"/>
    <a:srgbClr val="FF33CC"/>
    <a:srgbClr val="F4B1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–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–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–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–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301B821-A1FF-4177-AEE7-76D212191A09}" styleName="Medium Style 1 –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493" autoAdjust="0"/>
    <p:restoredTop sz="95794" autoAdjust="0"/>
  </p:normalViewPr>
  <p:slideViewPr>
    <p:cSldViewPr snapToGrid="0">
      <p:cViewPr varScale="1">
        <p:scale>
          <a:sx n="114" d="100"/>
          <a:sy n="114" d="100"/>
        </p:scale>
        <p:origin x="110" y="1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9" d="100"/>
        <a:sy n="89" d="100"/>
      </p:scale>
      <p:origin x="0" y="443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888132-8B2C-184A-BAAE-DF0D7E0B9123}" type="datetimeFigureOut">
              <a:rPr lang="en-US" smtClean="0"/>
              <a:t>3/6/2024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258976-FBEE-D045-A4E0-E1C2C1A5C0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66784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9100CC-7E80-0A4E-A694-EC391BAE0D0E}" type="datetimeFigureOut">
              <a:rPr lang="en-US" smtClean="0"/>
              <a:t>3/6/2024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C2FEBE-04E2-2949-ACFA-1F7B99823A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09406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22713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7382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F757B70-7B9B-F349-9275-D1388EF8F2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35929"/>
            <a:ext cx="411480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06/03/2024</a:t>
            </a:r>
          </a:p>
        </p:txBody>
      </p:sp>
    </p:spTree>
    <p:extLst>
      <p:ext uri="{BB962C8B-B14F-4D97-AF65-F5344CB8AC3E}">
        <p14:creationId xmlns:p14="http://schemas.microsoft.com/office/powerpoint/2010/main" val="19345982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3054" y="7868"/>
            <a:ext cx="10515600" cy="717134"/>
          </a:xfrm>
        </p:spPr>
        <p:txBody>
          <a:bodyPr>
            <a:normAutofit/>
          </a:bodyPr>
          <a:lstStyle>
            <a:lvl1pPr>
              <a:defRPr sz="3600">
                <a:solidFill>
                  <a:srgbClr val="0033A0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3054" y="1174060"/>
            <a:ext cx="11010745" cy="4351338"/>
          </a:xfrm>
        </p:spPr>
        <p:txBody>
          <a:bodyPr/>
          <a:lstStyle>
            <a:lvl1pPr indent="-230400">
              <a:defRPr/>
            </a:lvl1pPr>
            <a:lvl2pPr indent="-230400">
              <a:defRPr/>
            </a:lvl2pPr>
            <a:lvl3pPr indent="-230400">
              <a:defRPr/>
            </a:lvl3pPr>
            <a:lvl4pPr indent="-230400">
              <a:defRPr/>
            </a:lvl4pPr>
            <a:lvl5pPr indent="-230400"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38199" y="6335929"/>
            <a:ext cx="411480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06/03/2024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483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6 March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81363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3057" y="7868"/>
            <a:ext cx="10515600" cy="7171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3057" y="1174060"/>
            <a:ext cx="1101074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38199" y="634799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r>
              <a:rPr lang="en-US" dirty="0"/>
              <a:t>06/03/2024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666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0033A0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1155CC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018707DD-C2DF-3B4B-854A-D15506BFC6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647653"/>
            <a:ext cx="9144000" cy="2387600"/>
          </a:xfrm>
        </p:spPr>
        <p:txBody>
          <a:bodyPr anchor="ctr">
            <a:normAutofit/>
          </a:bodyPr>
          <a:lstStyle/>
          <a:p>
            <a:r>
              <a:rPr lang="en-US" dirty="0"/>
              <a:t>LS3 preparations</a:t>
            </a:r>
            <a:endParaRPr lang="en-CH" dirty="0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7ADF3B80-2BE5-E644-80F6-2B3CEA1325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881991"/>
            <a:ext cx="9144000" cy="628148"/>
          </a:xfrm>
        </p:spPr>
        <p:txBody>
          <a:bodyPr>
            <a:normAutofit/>
          </a:bodyPr>
          <a:lstStyle/>
          <a:p>
            <a:r>
              <a:rPr lang="en-GB" sz="2800" dirty="0">
                <a:solidFill>
                  <a:schemeClr val="bg1">
                    <a:lumMod val="50000"/>
                  </a:schemeClr>
                </a:solidFill>
              </a:rPr>
              <a:t>06 March 2024</a:t>
            </a:r>
          </a:p>
        </p:txBody>
      </p:sp>
      <p:pic>
        <p:nvPicPr>
          <p:cNvPr id="8" name="Google Shape;9;p1">
            <a:extLst>
              <a:ext uri="{FF2B5EF4-FFF2-40B4-BE49-F238E27FC236}">
                <a16:creationId xmlns:a16="http://schemas.microsoft.com/office/drawing/2014/main" id="{6FBBD269-6F10-FD48-89F4-0269D172D569}"/>
              </a:ext>
            </a:extLst>
          </p:cNvPr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65072" y="237516"/>
            <a:ext cx="985679" cy="978307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Shape 10">
            <a:extLst>
              <a:ext uri="{FF2B5EF4-FFF2-40B4-BE49-F238E27FC236}">
                <a16:creationId xmlns:a16="http://schemas.microsoft.com/office/drawing/2014/main" id="{1C0B3729-F815-E445-A8EB-E7EC7DE486BA}"/>
              </a:ext>
            </a:extLst>
          </p:cNvPr>
          <p:cNvPicPr preferRelativeResize="0"/>
          <p:nvPr/>
        </p:nvPicPr>
        <p:blipFill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9002" y="309220"/>
            <a:ext cx="1815852" cy="90660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700063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6217F0-F791-5539-BAEA-E71B5046C4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LS3 roadmap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241EA9C-1B23-3033-8671-D1AC83F3DF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06/03/2024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96A3A6-8981-E260-2038-5D8A21511A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2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BD0BD7B-ECCA-6DEC-1F46-9CE6B13B0D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319" y="548390"/>
            <a:ext cx="11833362" cy="5761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22033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Symbole magnétique ATTENTION: h x l 35 x 40 mm, lot de 20 pièces |  kaiserkraft">
            <a:extLst>
              <a:ext uri="{FF2B5EF4-FFF2-40B4-BE49-F238E27FC236}">
                <a16:creationId xmlns:a16="http://schemas.microsoft.com/office/drawing/2014/main" id="{54F7D03B-D9DC-FB86-F1DC-64A284D70EF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11" t="30850" r="28409" b="28498"/>
          <a:stretch/>
        </p:blipFill>
        <p:spPr bwMode="auto">
          <a:xfrm>
            <a:off x="1374807" y="900999"/>
            <a:ext cx="921131" cy="87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Symbole magnétique ATTENTION: h x l 35 x 40 mm, lot de 20 pièces |  kaiserkraft">
            <a:extLst>
              <a:ext uri="{FF2B5EF4-FFF2-40B4-BE49-F238E27FC236}">
                <a16:creationId xmlns:a16="http://schemas.microsoft.com/office/drawing/2014/main" id="{A94AF711-1D1D-999C-8494-CBDE4444556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11" t="30850" r="28409" b="28498"/>
          <a:stretch/>
        </p:blipFill>
        <p:spPr bwMode="auto">
          <a:xfrm>
            <a:off x="1374807" y="3632388"/>
            <a:ext cx="921131" cy="87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6C6D1F-2672-B14F-B46E-63288B349B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023772B-3B2C-F343-9923-A3D494D189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Global CERN timelines</a:t>
            </a:r>
          </a:p>
        </p:txBody>
      </p:sp>
      <p:sp>
        <p:nvSpPr>
          <p:cNvPr id="2" name="Content Placeholder 6">
            <a:extLst>
              <a:ext uri="{FF2B5EF4-FFF2-40B4-BE49-F238E27FC236}">
                <a16:creationId xmlns:a16="http://schemas.microsoft.com/office/drawing/2014/main" id="{036FDA7B-407E-590C-616F-C17ECF75E9BB}"/>
              </a:ext>
            </a:extLst>
          </p:cNvPr>
          <p:cNvSpPr txBox="1">
            <a:spLocks/>
          </p:cNvSpPr>
          <p:nvPr/>
        </p:nvSpPr>
        <p:spPr>
          <a:xfrm>
            <a:off x="341785" y="5242590"/>
            <a:ext cx="1954153" cy="104859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lnSpc>
                <a:spcPct val="90000"/>
              </a:lnSpc>
              <a:spcBef>
                <a:spcPts val="0"/>
              </a:spcBef>
              <a:buNone/>
              <a:defRPr/>
            </a:pPr>
            <a:r>
              <a:rPr lang="en-GB" dirty="0">
                <a:solidFill>
                  <a:srgbClr val="002060"/>
                </a:solidFill>
              </a:rPr>
              <a:t>The injectors must remain aligned with the global CERN timelines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802304D-B854-CF2C-8B1B-279A2BDB42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95938" y="968991"/>
            <a:ext cx="9466193" cy="5326795"/>
          </a:xfrm>
          <a:prstGeom prst="rect">
            <a:avLst/>
          </a:prstGeom>
          <a:ln>
            <a:solidFill>
              <a:srgbClr val="002060"/>
            </a:solidFill>
          </a:ln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7974E78-6A02-974E-9A2B-B0DD9A64D327}"/>
              </a:ext>
            </a:extLst>
          </p:cNvPr>
          <p:cNvSpPr/>
          <p:nvPr/>
        </p:nvSpPr>
        <p:spPr>
          <a:xfrm>
            <a:off x="2295938" y="1483200"/>
            <a:ext cx="2592862" cy="29088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5E596A71-CFB1-B420-4CD9-576BC4442262}"/>
              </a:ext>
            </a:extLst>
          </p:cNvPr>
          <p:cNvSpPr/>
          <p:nvPr/>
        </p:nvSpPr>
        <p:spPr>
          <a:xfrm>
            <a:off x="2736000" y="4118400"/>
            <a:ext cx="1137600" cy="273600"/>
          </a:xfrm>
          <a:prstGeom prst="roundRect">
            <a:avLst/>
          </a:prstGeom>
          <a:solidFill>
            <a:srgbClr val="FFFF00">
              <a:alpha val="40000"/>
            </a:srgbClr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09972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B53445-C12E-4DA4-C018-36FC8468ED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PLAN </a:t>
            </a:r>
            <a:r>
              <a:rPr lang="fr-CH" dirty="0" err="1"/>
              <a:t>tool</a:t>
            </a:r>
            <a:r>
              <a:rPr lang="fr-CH" dirty="0"/>
              <a:t> : plan.cern.ch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CBF321-F049-0C52-7F72-90B8EA32CE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33107" y="725002"/>
            <a:ext cx="2444886" cy="1201075"/>
          </a:xfrm>
          <a:ln w="19050"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2400" dirty="0"/>
              <a:t>Everyone</a:t>
            </a:r>
            <a:r>
              <a:rPr lang="fr-CH" sz="2400" dirty="0"/>
              <a:t> </a:t>
            </a:r>
            <a:r>
              <a:rPr lang="en-GB" sz="2400" dirty="0"/>
              <a:t>should have EN-EL in the resources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DA89680-3735-BA2F-AF3D-5F88FB65B1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06/03/2024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8A7EA6D-9817-31E5-AF2E-107D250B9D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4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7394C15-9E14-1178-9D15-0E79E295CC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711" y="746220"/>
            <a:ext cx="8075902" cy="3366063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3C8A4B9-0743-FD2B-78D2-48EA0656FC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5405" y="2429251"/>
            <a:ext cx="7808068" cy="3201500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EC447AD-E607-C146-FDE1-81F43A980D2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-2" r="65465"/>
          <a:stretch/>
        </p:blipFill>
        <p:spPr>
          <a:xfrm>
            <a:off x="9350266" y="3208898"/>
            <a:ext cx="2696687" cy="3434388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47778E1D-3F21-C977-2E96-09C58368C4D0}"/>
              </a:ext>
            </a:extLst>
          </p:cNvPr>
          <p:cNvCxnSpPr>
            <a:cxnSpLocks/>
            <a:stCxn id="3" idx="2"/>
            <a:endCxn id="11" idx="0"/>
          </p:cNvCxnSpPr>
          <p:nvPr/>
        </p:nvCxnSpPr>
        <p:spPr>
          <a:xfrm flipH="1">
            <a:off x="10698610" y="1926077"/>
            <a:ext cx="56940" cy="1282821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02831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35B3C0-4977-62CE-2DDC-2CB32E7DB5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PLAN </a:t>
            </a:r>
            <a:r>
              <a:rPr lang="en-GB" dirty="0"/>
              <a:t>activities</a:t>
            </a:r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6544D622-B4C4-A9E7-57A9-44751CB6EEB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15630595"/>
              </p:ext>
            </p:extLst>
          </p:nvPr>
        </p:nvGraphicFramePr>
        <p:xfrm>
          <a:off x="148347" y="644672"/>
          <a:ext cx="11576726" cy="6141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5509">
                  <a:extLst>
                    <a:ext uri="{9D8B030D-6E8A-4147-A177-3AD203B41FA5}">
                      <a16:colId xmlns:a16="http://schemas.microsoft.com/office/drawing/2014/main" val="785510445"/>
                    </a:ext>
                  </a:extLst>
                </a:gridCol>
                <a:gridCol w="3171216">
                  <a:extLst>
                    <a:ext uri="{9D8B030D-6E8A-4147-A177-3AD203B41FA5}">
                      <a16:colId xmlns:a16="http://schemas.microsoft.com/office/drawing/2014/main" val="1913738674"/>
                    </a:ext>
                  </a:extLst>
                </a:gridCol>
                <a:gridCol w="7620001">
                  <a:extLst>
                    <a:ext uri="{9D8B030D-6E8A-4147-A177-3AD203B41FA5}">
                      <a16:colId xmlns:a16="http://schemas.microsoft.com/office/drawing/2014/main" val="418349162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CP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Description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PLAN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15627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CP1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/>
                        <a:t>SPS beam, RF timing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/>
                        <a:t>one PLAN </a:t>
                      </a:r>
                      <a:r>
                        <a:rPr lang="fr-CH" sz="1200" dirty="0" err="1"/>
                        <a:t>activity</a:t>
                      </a:r>
                      <a:r>
                        <a:rPr lang="fr-CH" sz="1200" dirty="0"/>
                        <a:t> «Upgrade of SPS </a:t>
                      </a:r>
                      <a:r>
                        <a:rPr lang="fr-CH" sz="1200" dirty="0" err="1"/>
                        <a:t>beam</a:t>
                      </a:r>
                      <a:r>
                        <a:rPr lang="fr-CH" sz="1200" dirty="0"/>
                        <a:t> and RF timing in AWAKE»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18058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CP2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/>
                        <a:t>Proton &amp; Electron beam lines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/>
                        <a:t>One PLAN </a:t>
                      </a:r>
                      <a:r>
                        <a:rPr lang="fr-CH" sz="1200" dirty="0" err="1"/>
                        <a:t>activity</a:t>
                      </a:r>
                      <a:r>
                        <a:rPr lang="fr-CH" sz="1200" dirty="0"/>
                        <a:t> «installation of proton and </a:t>
                      </a:r>
                      <a:r>
                        <a:rPr lang="fr-CH" sz="1200" dirty="0" err="1"/>
                        <a:t>electron</a:t>
                      </a:r>
                      <a:r>
                        <a:rPr lang="fr-CH" sz="1200" dirty="0"/>
                        <a:t> </a:t>
                      </a:r>
                      <a:r>
                        <a:rPr lang="fr-CH" sz="1200" dirty="0" err="1"/>
                        <a:t>lines</a:t>
                      </a:r>
                      <a:r>
                        <a:rPr lang="fr-CH" sz="1200" dirty="0"/>
                        <a:t> in AWAKE»</a:t>
                      </a:r>
                    </a:p>
                    <a:p>
                      <a:r>
                        <a:rPr lang="en-GB" sz="1200" dirty="0"/>
                        <a:t>Or two PLAN: “installation of proton line in AWAKE” + “installation of electron lines in AWAKE”</a:t>
                      </a:r>
                    </a:p>
                    <a:p>
                      <a:r>
                        <a:rPr lang="en-GB" sz="1200" dirty="0"/>
                        <a:t>+ PLAN activity for EPC ? “new converters for AWAKE” ?</a:t>
                      </a:r>
                    </a:p>
                    <a:p>
                      <a:r>
                        <a:rPr lang="en-GB" sz="1200" dirty="0"/>
                        <a:t>+ PLAN activity for magnets 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18728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CP3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/>
                        <a:t>Electron source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CH" dirty="0"/>
                    </a:p>
                    <a:p>
                      <a:endParaRPr lang="fr-CH" dirty="0"/>
                    </a:p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662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CP4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/>
                        <a:t>Infrastructure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CH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75889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CP5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/>
                        <a:t>Laser beam line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CH" dirty="0"/>
                    </a:p>
                    <a:p>
                      <a:endParaRPr lang="en-GB" sz="1200" dirty="0"/>
                    </a:p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88475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CP6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/>
                        <a:t>Beam instrumentation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CH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sz="1600" dirty="0"/>
                    </a:p>
                    <a:p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95059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CP7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/>
                        <a:t>Plasma cell technology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5430730"/>
                  </a:ext>
                </a:extLst>
              </a:tr>
            </a:tbl>
          </a:graphicData>
        </a:graphic>
      </p:graphicFrame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3A2F29-3F4C-EACA-8E8E-3D6B9A974E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5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5257DC8-D8B8-B964-3A3F-BA08B337501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2543"/>
          <a:stretch/>
        </p:blipFill>
        <p:spPr>
          <a:xfrm>
            <a:off x="4231531" y="5116261"/>
            <a:ext cx="7234138" cy="127417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59D704A-B68E-6E21-372D-F7189382DA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1531" y="4372185"/>
            <a:ext cx="7234138" cy="63144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332F9A3-F5BF-F20B-37E3-EB535D4BCC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31530" y="2298956"/>
            <a:ext cx="7234138" cy="76225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7C88DC5C-D908-B37D-7201-519932C30AB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31531" y="3258994"/>
            <a:ext cx="7234138" cy="268836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FD7EC599-9233-7E97-6996-F326775EB35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31530" y="3587635"/>
            <a:ext cx="7234138" cy="274838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F48E8E97-4614-AF26-9AB1-D3BA568F779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31530" y="3906570"/>
            <a:ext cx="7234138" cy="283309"/>
          </a:xfrm>
          <a:prstGeom prst="rect">
            <a:avLst/>
          </a:prstGeom>
        </p:spPr>
      </p:pic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C25DD2EC-73D3-1969-D5ED-3EC32965CCDB}"/>
              </a:ext>
            </a:extLst>
          </p:cNvPr>
          <p:cNvSpPr txBox="1">
            <a:spLocks/>
          </p:cNvSpPr>
          <p:nvPr/>
        </p:nvSpPr>
        <p:spPr>
          <a:xfrm>
            <a:off x="7101191" y="50352"/>
            <a:ext cx="4623881" cy="481686"/>
          </a:xfrm>
          <a:prstGeom prst="rect">
            <a:avLst/>
          </a:prstGeom>
          <a:ln w="38100">
            <a:solidFill>
              <a:srgbClr val="FF000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304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304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1155CC"/>
                </a:solidFill>
                <a:latin typeface="+mn-lt"/>
                <a:ea typeface="+mn-ea"/>
                <a:cs typeface="+mn-cs"/>
              </a:defRPr>
            </a:lvl2pPr>
            <a:lvl3pPr marL="1143000" indent="-2304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304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304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fr-CH" sz="2400" dirty="0">
                <a:solidFill>
                  <a:srgbClr val="FF0000"/>
                </a:solidFill>
              </a:rPr>
              <a:t>To </a:t>
            </a:r>
            <a:r>
              <a:rPr lang="en-GB" sz="2400" dirty="0">
                <a:solidFill>
                  <a:srgbClr val="FF0000"/>
                </a:solidFill>
              </a:rPr>
              <a:t>be</a:t>
            </a:r>
            <a:r>
              <a:rPr lang="fr-CH" sz="2400" dirty="0">
                <a:solidFill>
                  <a:srgbClr val="FF0000"/>
                </a:solidFill>
              </a:rPr>
              <a:t> </a:t>
            </a:r>
            <a:r>
              <a:rPr lang="en-GB" sz="2400" dirty="0">
                <a:solidFill>
                  <a:srgbClr val="FF0000"/>
                </a:solidFill>
              </a:rPr>
              <a:t>filled</a:t>
            </a:r>
            <a:r>
              <a:rPr lang="fr-CH" sz="2400" dirty="0">
                <a:solidFill>
                  <a:srgbClr val="FF0000"/>
                </a:solidFill>
              </a:rPr>
              <a:t> </a:t>
            </a:r>
            <a:r>
              <a:rPr lang="en-GB" sz="2400" dirty="0">
                <a:solidFill>
                  <a:srgbClr val="FF0000"/>
                </a:solidFill>
              </a:rPr>
              <a:t>before</a:t>
            </a:r>
            <a:r>
              <a:rPr lang="fr-CH" sz="2400" dirty="0">
                <a:solidFill>
                  <a:srgbClr val="FF0000"/>
                </a:solidFill>
              </a:rPr>
              <a:t> 31.03.2024</a:t>
            </a:r>
            <a:endParaRPr lang="en-GB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46101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D1A575-7ADC-D001-1750-90134A6CF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Cabling</a:t>
            </a:r>
            <a:r>
              <a:rPr lang="fr-CH" dirty="0"/>
              <a:t> </a:t>
            </a:r>
            <a:r>
              <a:rPr lang="en-GB" dirty="0"/>
              <a:t>requests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36B26E-D8EA-D762-A409-5AB5DB732C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3054" y="3015574"/>
            <a:ext cx="11010745" cy="1887166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Important dates for AWAKE:</a:t>
            </a:r>
          </a:p>
          <a:p>
            <a:pPr marL="457200" indent="-457200"/>
            <a:r>
              <a:rPr lang="en-GB" dirty="0">
                <a:solidFill>
                  <a:srgbClr val="FF0000"/>
                </a:solidFill>
              </a:rPr>
              <a:t>Cabling request deadline = 31.03.2024</a:t>
            </a:r>
          </a:p>
          <a:p>
            <a:pPr marL="457200" indent="-457200"/>
            <a:r>
              <a:rPr lang="en-GB" dirty="0"/>
              <a:t>Electrical network facility deadline = April 2024 ?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14FAD43-9BEF-1199-7D3B-1EBA6F8CAA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06/03/2024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3798FE2-4782-6980-35D2-1CA62E45E2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6</a:t>
            </a:fld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6E308A22-5E82-FC4C-ABA6-E9F4109A99E2}"/>
              </a:ext>
            </a:extLst>
          </p:cNvPr>
          <p:cNvSpPr txBox="1">
            <a:spLocks/>
          </p:cNvSpPr>
          <p:nvPr/>
        </p:nvSpPr>
        <p:spPr>
          <a:xfrm>
            <a:off x="7101191" y="50352"/>
            <a:ext cx="4623881" cy="481686"/>
          </a:xfrm>
          <a:prstGeom prst="rect">
            <a:avLst/>
          </a:prstGeom>
          <a:ln w="38100">
            <a:solidFill>
              <a:srgbClr val="FF000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304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304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1155CC"/>
                </a:solidFill>
                <a:latin typeface="+mn-lt"/>
                <a:ea typeface="+mn-ea"/>
                <a:cs typeface="+mn-cs"/>
              </a:defRPr>
            </a:lvl2pPr>
            <a:lvl3pPr marL="1143000" indent="-2304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304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304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fr-CH" sz="2400" dirty="0">
                <a:solidFill>
                  <a:srgbClr val="FF0000"/>
                </a:solidFill>
              </a:rPr>
              <a:t>To </a:t>
            </a:r>
            <a:r>
              <a:rPr lang="en-GB" sz="2400" dirty="0">
                <a:solidFill>
                  <a:srgbClr val="FF0000"/>
                </a:solidFill>
              </a:rPr>
              <a:t>be</a:t>
            </a:r>
            <a:r>
              <a:rPr lang="fr-CH" sz="2400" dirty="0">
                <a:solidFill>
                  <a:srgbClr val="FF0000"/>
                </a:solidFill>
              </a:rPr>
              <a:t> </a:t>
            </a:r>
            <a:r>
              <a:rPr lang="en-GB" sz="2400" dirty="0">
                <a:solidFill>
                  <a:srgbClr val="FF0000"/>
                </a:solidFill>
              </a:rPr>
              <a:t>sent</a:t>
            </a:r>
            <a:r>
              <a:rPr lang="fr-CH" sz="2400" dirty="0">
                <a:solidFill>
                  <a:srgbClr val="FF0000"/>
                </a:solidFill>
              </a:rPr>
              <a:t> </a:t>
            </a:r>
            <a:r>
              <a:rPr lang="en-GB" sz="2400" dirty="0">
                <a:solidFill>
                  <a:srgbClr val="FF0000"/>
                </a:solidFill>
              </a:rPr>
              <a:t>before</a:t>
            </a:r>
            <a:r>
              <a:rPr lang="fr-CH" sz="2400" dirty="0">
                <a:solidFill>
                  <a:srgbClr val="FF0000"/>
                </a:solidFill>
              </a:rPr>
              <a:t> 31.03.2024</a:t>
            </a:r>
            <a:endParaRPr lang="en-GB" sz="2400" dirty="0">
              <a:solidFill>
                <a:srgbClr val="FF0000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4EF9117-220F-6E7D-3C51-9F0C38161C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8698" b="22130"/>
          <a:stretch/>
        </p:blipFill>
        <p:spPr>
          <a:xfrm>
            <a:off x="343054" y="767486"/>
            <a:ext cx="10440857" cy="2068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3458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9CC9D4-D428-246F-5522-15FA6327D2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AWAKE run 2c installation </a:t>
            </a:r>
            <a:r>
              <a:rPr lang="fr-CH" dirty="0" err="1"/>
              <a:t>schedule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FD49CD-9FF9-94EB-314D-ECB20502EC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1855" y="786653"/>
            <a:ext cx="4114800" cy="5095337"/>
          </a:xfrm>
        </p:spPr>
        <p:txBody>
          <a:bodyPr>
            <a:normAutofit/>
          </a:bodyPr>
          <a:lstStyle/>
          <a:p>
            <a:r>
              <a:rPr lang="en-GB" sz="2400" dirty="0"/>
              <a:t>The LS3 roadmap foresees:</a:t>
            </a:r>
          </a:p>
          <a:p>
            <a:pPr lvl="1"/>
            <a:r>
              <a:rPr lang="en-GB" sz="2000" dirty="0"/>
              <a:t>Master schedule by June 2024</a:t>
            </a:r>
          </a:p>
          <a:p>
            <a:pPr lvl="1"/>
            <a:r>
              <a:rPr lang="en-GB" sz="2000" dirty="0"/>
              <a:t>LS3 readiness review September 2024</a:t>
            </a:r>
          </a:p>
          <a:p>
            <a:pPr marL="0" indent="0">
              <a:buNone/>
            </a:pPr>
            <a:endParaRPr lang="en-GB" sz="1100" dirty="0"/>
          </a:p>
          <a:p>
            <a:r>
              <a:rPr lang="en-GB" sz="2400" dirty="0"/>
              <a:t>For AWAKE, this means:</a:t>
            </a:r>
          </a:p>
          <a:p>
            <a:pPr lvl="1"/>
            <a:r>
              <a:rPr lang="en-GB" sz="2000" b="1" dirty="0"/>
              <a:t>Review of run2c schedule</a:t>
            </a:r>
          </a:p>
          <a:p>
            <a:pPr lvl="1"/>
            <a:r>
              <a:rPr lang="en-GB" sz="2000" dirty="0"/>
              <a:t>Identify which groups intervenes when</a:t>
            </a:r>
          </a:p>
          <a:p>
            <a:pPr lvl="1"/>
            <a:r>
              <a:rPr lang="en-GB" sz="2000" dirty="0"/>
              <a:t>Probable bottlenecks = EN-EL &amp; EN-CV activities for 2026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A44760C-F5FC-7842-BC72-550A149455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06/03/2024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3EE1ACD-0463-314F-838D-C854415521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7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0B835E8-0375-9531-DEC7-44A12EC452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39574" y="624288"/>
            <a:ext cx="7505532" cy="3654161"/>
          </a:xfrm>
          <a:prstGeom prst="rect">
            <a:avLst/>
          </a:prstGeom>
        </p:spPr>
      </p:pic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08D4D947-1F33-398D-F7E1-CF3F753AF955}"/>
              </a:ext>
            </a:extLst>
          </p:cNvPr>
          <p:cNvSpPr/>
          <p:nvPr/>
        </p:nvSpPr>
        <p:spPr>
          <a:xfrm>
            <a:off x="5363423" y="1733089"/>
            <a:ext cx="3482502" cy="56649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6E9AD5CE-2B4E-9734-CF16-A7913BE60210}"/>
              </a:ext>
            </a:extLst>
          </p:cNvPr>
          <p:cNvSpPr txBox="1">
            <a:spLocks/>
          </p:cNvSpPr>
          <p:nvPr/>
        </p:nvSpPr>
        <p:spPr>
          <a:xfrm>
            <a:off x="7421225" y="92512"/>
            <a:ext cx="4623881" cy="481686"/>
          </a:xfrm>
          <a:prstGeom prst="rect">
            <a:avLst/>
          </a:prstGeom>
          <a:ln w="38100">
            <a:solidFill>
              <a:srgbClr val="FF0000"/>
            </a:solidFill>
          </a:ln>
        </p:spPr>
        <p:txBody>
          <a:bodyPr vert="horz" lIns="91440" tIns="45720" rIns="91440" bIns="45720" rtlCol="0">
            <a:normAutofit fontScale="92500"/>
          </a:bodyPr>
          <a:lstStyle>
            <a:lvl1pPr marL="228600" indent="-2304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304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1155CC"/>
                </a:solidFill>
                <a:latin typeface="+mn-lt"/>
                <a:ea typeface="+mn-ea"/>
                <a:cs typeface="+mn-cs"/>
              </a:defRPr>
            </a:lvl2pPr>
            <a:lvl3pPr marL="1143000" indent="-2304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304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304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fr-CH" sz="2400" dirty="0">
                <a:solidFill>
                  <a:srgbClr val="FF0000"/>
                </a:solidFill>
              </a:rPr>
              <a:t>Draft planning </a:t>
            </a:r>
            <a:r>
              <a:rPr lang="en-GB" sz="2400" dirty="0">
                <a:solidFill>
                  <a:srgbClr val="FF0000"/>
                </a:solidFill>
              </a:rPr>
              <a:t>expected</a:t>
            </a:r>
            <a:r>
              <a:rPr lang="fr-CH" sz="2400" dirty="0">
                <a:solidFill>
                  <a:srgbClr val="FF0000"/>
                </a:solidFill>
              </a:rPr>
              <a:t> for June 2024</a:t>
            </a:r>
            <a:endParaRPr lang="en-GB" sz="2400" dirty="0">
              <a:solidFill>
                <a:srgbClr val="FF0000"/>
              </a:solidFill>
            </a:endParaRP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07A467AF-49F4-75F3-1A9B-6EA9C63393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0124" y="3577607"/>
            <a:ext cx="7841876" cy="3187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63130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27045F-A99E-655C-D56E-E7B3A53C35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4612BA-95B3-EE58-E275-1E32195549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8</a:t>
            </a:fld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09913F4-C604-2CE8-27DB-3E385ADEFC41}"/>
              </a:ext>
            </a:extLst>
          </p:cNvPr>
          <p:cNvSpPr txBox="1">
            <a:spLocks/>
          </p:cNvSpPr>
          <p:nvPr/>
        </p:nvSpPr>
        <p:spPr>
          <a:xfrm>
            <a:off x="299667" y="1636181"/>
            <a:ext cx="8310933" cy="35856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304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304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1155CC"/>
                </a:solidFill>
                <a:latin typeface="+mn-lt"/>
                <a:ea typeface="+mn-ea"/>
                <a:cs typeface="+mn-cs"/>
              </a:defRPr>
            </a:lvl2pPr>
            <a:lvl3pPr marL="1143000" indent="-2304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304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304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GB" b="1" dirty="0"/>
              <a:t>Before 31.03.2024:</a:t>
            </a:r>
          </a:p>
          <a:p>
            <a:pPr lvl="1" algn="just"/>
            <a:r>
              <a:rPr lang="en-GB" dirty="0"/>
              <a:t>Send </a:t>
            </a:r>
            <a:r>
              <a:rPr lang="en-GB" b="1" dirty="0"/>
              <a:t>cabling requests </a:t>
            </a:r>
            <a:r>
              <a:rPr lang="en-GB" dirty="0"/>
              <a:t>to EN-EL</a:t>
            </a:r>
            <a:endParaRPr lang="en-GB" b="1" dirty="0"/>
          </a:p>
          <a:p>
            <a:pPr lvl="1" algn="just"/>
            <a:r>
              <a:rPr lang="en-GB" dirty="0"/>
              <a:t>Enter your activity </a:t>
            </a:r>
            <a:r>
              <a:rPr lang="en-GB" b="1" dirty="0"/>
              <a:t>in PLAN</a:t>
            </a:r>
          </a:p>
          <a:p>
            <a:pPr lvl="2" algn="just"/>
            <a:endParaRPr lang="en-GB" b="1" dirty="0"/>
          </a:p>
          <a:p>
            <a:pPr algn="just"/>
            <a:r>
              <a:rPr lang="en-GB" b="1" dirty="0"/>
              <a:t>In the coming months, to be finalised by June:</a:t>
            </a:r>
          </a:p>
          <a:p>
            <a:pPr lvl="1" algn="just"/>
            <a:r>
              <a:rPr lang="en-GB" dirty="0"/>
              <a:t>Review</a:t>
            </a:r>
            <a:r>
              <a:rPr lang="en-GB" b="1" dirty="0"/>
              <a:t> run2c installation schedule</a:t>
            </a: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4997933B-C7B6-4E24-F45D-8C5BC47EC0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35929"/>
            <a:ext cx="411480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06/03/2024</a:t>
            </a:r>
          </a:p>
        </p:txBody>
      </p:sp>
    </p:spTree>
    <p:extLst>
      <p:ext uri="{BB962C8B-B14F-4D97-AF65-F5344CB8AC3E}">
        <p14:creationId xmlns:p14="http://schemas.microsoft.com/office/powerpoint/2010/main" val="38351140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77944</TotalTime>
  <Words>258</Words>
  <Application>Microsoft Office PowerPoint</Application>
  <PresentationFormat>Widescreen</PresentationFormat>
  <Paragraphs>74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 Theme</vt:lpstr>
      <vt:lpstr>LS3 preparations</vt:lpstr>
      <vt:lpstr>LS3 roadmap</vt:lpstr>
      <vt:lpstr>Global CERN timelines</vt:lpstr>
      <vt:lpstr>PLAN tool : plan.cern.ch</vt:lpstr>
      <vt:lpstr>PLAN activities</vt:lpstr>
      <vt:lpstr>Cabling requests</vt:lpstr>
      <vt:lpstr>AWAKE run 2c installation schedule</vt:lpstr>
      <vt:lpstr>Summary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AWAKE: Advanced Proton Driven Plasma Wakefield Acceleration Experiment at CERN</dc:title>
  <dc:creator>Marlene Turner</dc:creator>
  <cp:lastModifiedBy>Eloise Daria Guran</cp:lastModifiedBy>
  <cp:revision>788</cp:revision>
  <cp:lastPrinted>2019-03-15T16:40:57Z</cp:lastPrinted>
  <dcterms:created xsi:type="dcterms:W3CDTF">2016-07-07T11:05:41Z</dcterms:created>
  <dcterms:modified xsi:type="dcterms:W3CDTF">2024-03-06T13:13:37Z</dcterms:modified>
</cp:coreProperties>
</file>