
<file path=[Content_Types].xml><?xml version="1.0" encoding="utf-8"?>
<Types xmlns="http://schemas.openxmlformats.org/package/2006/content-types">
  <Default Extension="emf" ContentType="image/x-emf"/>
  <Default Extension="jpg" ContentType="image/jp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6"/>
  </p:notesMasterIdLst>
  <p:sldIdLst>
    <p:sldId id="256" r:id="rId2"/>
    <p:sldId id="257" r:id="rId3"/>
    <p:sldId id="258" r:id="rId4"/>
    <p:sldId id="279" r:id="rId5"/>
    <p:sldId id="260" r:id="rId6"/>
    <p:sldId id="261" r:id="rId7"/>
    <p:sldId id="262" r:id="rId8"/>
    <p:sldId id="280" r:id="rId9"/>
    <p:sldId id="264" r:id="rId10"/>
    <p:sldId id="283" r:id="rId11"/>
    <p:sldId id="265" r:id="rId12"/>
    <p:sldId id="266" r:id="rId13"/>
    <p:sldId id="267" r:id="rId14"/>
    <p:sldId id="268" r:id="rId15"/>
    <p:sldId id="282" r:id="rId16"/>
    <p:sldId id="269" r:id="rId17"/>
    <p:sldId id="270" r:id="rId18"/>
    <p:sldId id="281" r:id="rId19"/>
    <p:sldId id="271" r:id="rId20"/>
    <p:sldId id="272" r:id="rId21"/>
    <p:sldId id="273" r:id="rId22"/>
    <p:sldId id="274" r:id="rId23"/>
    <p:sldId id="275" r:id="rId24"/>
    <p:sldId id="278" r:id="rId25"/>
  </p:sldIdLst>
  <p:sldSz cx="12192000" cy="6858000"/>
  <p:notesSz cx="12192000" cy="6858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2" d="100"/>
          <a:sy n="112" d="100"/>
        </p:scale>
        <p:origin x="835" y="7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52832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C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6905625" y="0"/>
            <a:ext cx="52832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970E6ED-937A-4D29-BA89-14A865E913CB}" type="datetimeFigureOut">
              <a:rPr lang="fr-CH" smtClean="0"/>
              <a:t>30.01.2024</a:t>
            </a:fld>
            <a:endParaRPr lang="fr-CH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038600" y="857250"/>
            <a:ext cx="4114800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CH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1219200" y="3300413"/>
            <a:ext cx="9753600" cy="270033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513"/>
            <a:ext cx="52832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6905625" y="6513513"/>
            <a:ext cx="52832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9AC785-78B4-4F9F-BB2C-5AD4C854AB8C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4750582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69AC785-78B4-4F9F-BB2C-5AD4C854AB8C}" type="slidenum">
              <a:rPr lang="fr-CH" smtClean="0"/>
              <a:t>2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84140319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69AC785-78B4-4F9F-BB2C-5AD4C854AB8C}" type="slidenum">
              <a:rPr lang="fr-CH" smtClean="0"/>
              <a:t>4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91339576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69AC785-78B4-4F9F-BB2C-5AD4C854AB8C}" type="slidenum">
              <a:rPr lang="fr-CH" smtClean="0"/>
              <a:t>13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0109136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395427" y="3865575"/>
            <a:ext cx="11401145" cy="104965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395427" y="3865575"/>
            <a:ext cx="11401145" cy="104965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rgbClr val="00339F"/>
                </a:solidFill>
                <a:latin typeface="Arial"/>
                <a:cs typeface="Arial"/>
              </a:defRPr>
            </a:lvl1pPr>
          </a:lstStyle>
          <a:p>
            <a:pPr marL="12700">
              <a:lnSpc>
                <a:spcPts val="1425"/>
              </a:lnSpc>
            </a:pPr>
            <a:r>
              <a:rPr spc="-15" dirty="0"/>
              <a:t>AWAKE </a:t>
            </a:r>
            <a:r>
              <a:rPr dirty="0"/>
              <a:t>Run1 vs </a:t>
            </a:r>
            <a:r>
              <a:rPr spc="-5" dirty="0"/>
              <a:t>Run2 </a:t>
            </a:r>
            <a:r>
              <a:rPr dirty="0"/>
              <a:t>Infrastructure</a:t>
            </a:r>
            <a:r>
              <a:rPr spc="-130" dirty="0"/>
              <a:t> </a:t>
            </a:r>
            <a:r>
              <a:rPr dirty="0"/>
              <a:t>Integration</a:t>
            </a: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>
              <a:defRPr sz="1000" b="0" i="0">
                <a:solidFill>
                  <a:srgbClr val="00339F"/>
                </a:solidFill>
                <a:latin typeface="Arial"/>
                <a:cs typeface="Arial"/>
              </a:defRPr>
            </a:lvl1pPr>
          </a:lstStyle>
          <a:p>
            <a:pPr marL="12700">
              <a:lnSpc>
                <a:spcPct val="100000"/>
              </a:lnSpc>
              <a:spcBef>
                <a:spcPts val="10"/>
              </a:spcBef>
            </a:pPr>
            <a:r>
              <a:rPr spc="-5" dirty="0"/>
              <a:t>10/22/2020</a:t>
            </a:r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000" b="0" i="0">
                <a:solidFill>
                  <a:srgbClr val="00339F"/>
                </a:solidFill>
                <a:latin typeface="Arial"/>
                <a:cs typeface="Arial"/>
              </a:defRPr>
            </a:lvl1pPr>
          </a:lstStyle>
          <a:p>
            <a:pPr marL="38100">
              <a:lnSpc>
                <a:spcPct val="100000"/>
              </a:lnSpc>
              <a:spcBef>
                <a:spcPts val="10"/>
              </a:spcBef>
            </a:pPr>
            <a:fld id="{81D60167-4931-47E6-BA6A-407CBD079E47}" type="slidenum">
              <a:rPr dirty="0"/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400" b="1" i="0">
                <a:solidFill>
                  <a:srgbClr val="002578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rgbClr val="00339F"/>
                </a:solidFill>
                <a:latin typeface="Arial"/>
                <a:cs typeface="Arial"/>
              </a:defRPr>
            </a:lvl1pPr>
          </a:lstStyle>
          <a:p>
            <a:pPr marL="12700">
              <a:lnSpc>
                <a:spcPts val="1425"/>
              </a:lnSpc>
            </a:pPr>
            <a:r>
              <a:rPr spc="-15" dirty="0"/>
              <a:t>AWAKE </a:t>
            </a:r>
            <a:r>
              <a:rPr dirty="0"/>
              <a:t>Run1 vs </a:t>
            </a:r>
            <a:r>
              <a:rPr spc="-5" dirty="0"/>
              <a:t>Run2 </a:t>
            </a:r>
            <a:r>
              <a:rPr dirty="0"/>
              <a:t>Infrastructure</a:t>
            </a:r>
            <a:r>
              <a:rPr spc="-130" dirty="0"/>
              <a:t> </a:t>
            </a:r>
            <a:r>
              <a:rPr dirty="0"/>
              <a:t>Integration</a:t>
            </a: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>
              <a:defRPr sz="1000" b="0" i="0">
                <a:solidFill>
                  <a:srgbClr val="00339F"/>
                </a:solidFill>
                <a:latin typeface="Arial"/>
                <a:cs typeface="Arial"/>
              </a:defRPr>
            </a:lvl1pPr>
          </a:lstStyle>
          <a:p>
            <a:pPr marL="12700">
              <a:lnSpc>
                <a:spcPct val="100000"/>
              </a:lnSpc>
              <a:spcBef>
                <a:spcPts val="10"/>
              </a:spcBef>
            </a:pPr>
            <a:r>
              <a:rPr spc="-5" dirty="0"/>
              <a:t>10/22/2020</a:t>
            </a:r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000" b="0" i="0">
                <a:solidFill>
                  <a:srgbClr val="00339F"/>
                </a:solidFill>
                <a:latin typeface="Arial"/>
                <a:cs typeface="Arial"/>
              </a:defRPr>
            </a:lvl1pPr>
          </a:lstStyle>
          <a:p>
            <a:pPr marL="38100">
              <a:lnSpc>
                <a:spcPct val="100000"/>
              </a:lnSpc>
              <a:spcBef>
                <a:spcPts val="10"/>
              </a:spcBef>
            </a:pPr>
            <a:fld id="{81D60167-4931-47E6-BA6A-407CBD079E47}" type="slidenum">
              <a:rPr dirty="0"/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400" b="1" i="0">
                <a:solidFill>
                  <a:srgbClr val="002578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609600" y="1577340"/>
            <a:ext cx="530352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6278880" y="1577340"/>
            <a:ext cx="530352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rgbClr val="00339F"/>
                </a:solidFill>
                <a:latin typeface="Arial"/>
                <a:cs typeface="Arial"/>
              </a:defRPr>
            </a:lvl1pPr>
          </a:lstStyle>
          <a:p>
            <a:pPr marL="12700">
              <a:lnSpc>
                <a:spcPts val="1425"/>
              </a:lnSpc>
            </a:pPr>
            <a:r>
              <a:rPr spc="-15" dirty="0"/>
              <a:t>AWAKE </a:t>
            </a:r>
            <a:r>
              <a:rPr dirty="0"/>
              <a:t>Run1 vs </a:t>
            </a:r>
            <a:r>
              <a:rPr spc="-5" dirty="0"/>
              <a:t>Run2 </a:t>
            </a:r>
            <a:r>
              <a:rPr dirty="0"/>
              <a:t>Infrastructure</a:t>
            </a:r>
            <a:r>
              <a:rPr spc="-130" dirty="0"/>
              <a:t> </a:t>
            </a:r>
            <a:r>
              <a:rPr dirty="0"/>
              <a:t>Integration</a:t>
            </a:r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>
              <a:defRPr sz="1000" b="0" i="0">
                <a:solidFill>
                  <a:srgbClr val="00339F"/>
                </a:solidFill>
                <a:latin typeface="Arial"/>
                <a:cs typeface="Arial"/>
              </a:defRPr>
            </a:lvl1pPr>
          </a:lstStyle>
          <a:p>
            <a:pPr marL="12700">
              <a:lnSpc>
                <a:spcPct val="100000"/>
              </a:lnSpc>
              <a:spcBef>
                <a:spcPts val="10"/>
              </a:spcBef>
            </a:pPr>
            <a:r>
              <a:rPr spc="-5" dirty="0"/>
              <a:t>10/22/2020</a:t>
            </a:r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000" b="0" i="0">
                <a:solidFill>
                  <a:srgbClr val="00339F"/>
                </a:solidFill>
                <a:latin typeface="Arial"/>
                <a:cs typeface="Arial"/>
              </a:defRPr>
            </a:lvl1pPr>
          </a:lstStyle>
          <a:p>
            <a:pPr marL="38100">
              <a:lnSpc>
                <a:spcPct val="100000"/>
              </a:lnSpc>
              <a:spcBef>
                <a:spcPts val="10"/>
              </a:spcBef>
            </a:pPr>
            <a:fld id="{81D60167-4931-47E6-BA6A-407CBD079E47}" type="slidenum">
              <a:rPr dirty="0"/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400" b="1" i="0">
                <a:solidFill>
                  <a:srgbClr val="002578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rgbClr val="00339F"/>
                </a:solidFill>
                <a:latin typeface="Arial"/>
                <a:cs typeface="Arial"/>
              </a:defRPr>
            </a:lvl1pPr>
          </a:lstStyle>
          <a:p>
            <a:pPr marL="12700">
              <a:lnSpc>
                <a:spcPts val="1425"/>
              </a:lnSpc>
            </a:pPr>
            <a:r>
              <a:rPr spc="-15" dirty="0"/>
              <a:t>AWAKE </a:t>
            </a:r>
            <a:r>
              <a:rPr dirty="0"/>
              <a:t>Run1 vs </a:t>
            </a:r>
            <a:r>
              <a:rPr spc="-5" dirty="0"/>
              <a:t>Run2 </a:t>
            </a:r>
            <a:r>
              <a:rPr dirty="0"/>
              <a:t>Infrastructure</a:t>
            </a:r>
            <a:r>
              <a:rPr spc="-130" dirty="0"/>
              <a:t> </a:t>
            </a:r>
            <a:r>
              <a:rPr dirty="0"/>
              <a:t>Integration</a:t>
            </a:r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>
              <a:defRPr sz="1000" b="0" i="0">
                <a:solidFill>
                  <a:srgbClr val="00339F"/>
                </a:solidFill>
                <a:latin typeface="Arial"/>
                <a:cs typeface="Arial"/>
              </a:defRPr>
            </a:lvl1pPr>
          </a:lstStyle>
          <a:p>
            <a:pPr marL="12700">
              <a:lnSpc>
                <a:spcPct val="100000"/>
              </a:lnSpc>
              <a:spcBef>
                <a:spcPts val="10"/>
              </a:spcBef>
            </a:pPr>
            <a:r>
              <a:rPr spc="-5" dirty="0"/>
              <a:t>10/22/2020</a:t>
            </a:r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000" b="0" i="0">
                <a:solidFill>
                  <a:srgbClr val="00339F"/>
                </a:solidFill>
                <a:latin typeface="Arial"/>
                <a:cs typeface="Arial"/>
              </a:defRPr>
            </a:lvl1pPr>
          </a:lstStyle>
          <a:p>
            <a:pPr marL="38100">
              <a:lnSpc>
                <a:spcPct val="100000"/>
              </a:lnSpc>
              <a:spcBef>
                <a:spcPts val="10"/>
              </a:spcBef>
            </a:pPr>
            <a:fld id="{81D60167-4931-47E6-BA6A-407CBD079E47}" type="slidenum">
              <a:rPr dirty="0"/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>
          <a:xfrm>
            <a:off x="5906770" y="6476602"/>
            <a:ext cx="3694430" cy="359073"/>
          </a:xfrm>
        </p:spPr>
        <p:txBody>
          <a:bodyPr lIns="0" tIns="0" rIns="0" bIns="0"/>
          <a:lstStyle>
            <a:lvl1pPr>
              <a:defRPr sz="1200" b="0" i="0">
                <a:solidFill>
                  <a:srgbClr val="00339F"/>
                </a:solidFill>
                <a:latin typeface="Arial"/>
                <a:cs typeface="Arial"/>
              </a:defRPr>
            </a:lvl1pPr>
          </a:lstStyle>
          <a:p>
            <a:pPr marL="12700">
              <a:lnSpc>
                <a:spcPts val="1425"/>
              </a:lnSpc>
            </a:pPr>
            <a:r>
              <a:rPr lang="en-GB" spc="-15" dirty="0"/>
              <a:t>AWAKE </a:t>
            </a:r>
            <a:r>
              <a:rPr lang="en-GB" dirty="0"/>
              <a:t>Run2ab vs </a:t>
            </a:r>
            <a:r>
              <a:rPr lang="en-GB" spc="-5" dirty="0"/>
              <a:t>Run2c </a:t>
            </a:r>
            <a:r>
              <a:rPr lang="en-GB" dirty="0"/>
              <a:t>Infrastructure</a:t>
            </a:r>
            <a:r>
              <a:rPr lang="en-GB" spc="-130" dirty="0"/>
              <a:t> </a:t>
            </a:r>
            <a:r>
              <a:rPr lang="en-GB" dirty="0"/>
              <a:t>Integration</a:t>
            </a:r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>
          <a:xfrm>
            <a:off x="3473322" y="6484046"/>
            <a:ext cx="1327278" cy="307777"/>
          </a:xfrm>
        </p:spPr>
        <p:txBody>
          <a:bodyPr lIns="0" tIns="0" rIns="0" bIns="0"/>
          <a:lstStyle>
            <a:lvl1pPr>
              <a:defRPr sz="1000" b="0" i="0">
                <a:solidFill>
                  <a:srgbClr val="00339F"/>
                </a:solidFill>
                <a:latin typeface="Arial"/>
                <a:cs typeface="Arial"/>
              </a:defRPr>
            </a:lvl1pPr>
          </a:lstStyle>
          <a:p>
            <a:pPr marL="12700">
              <a:lnSpc>
                <a:spcPct val="100000"/>
              </a:lnSpc>
              <a:spcBef>
                <a:spcPts val="10"/>
              </a:spcBef>
            </a:pPr>
            <a:r>
              <a:rPr lang="en-US" spc="-5" dirty="0"/>
              <a:t>Update January 2024</a:t>
            </a:r>
            <a:endParaRPr spc="-5" dirty="0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000" b="0" i="0">
                <a:solidFill>
                  <a:srgbClr val="00339F"/>
                </a:solidFill>
                <a:latin typeface="Arial"/>
                <a:cs typeface="Arial"/>
              </a:defRPr>
            </a:lvl1pPr>
          </a:lstStyle>
          <a:p>
            <a:pPr marL="38100">
              <a:lnSpc>
                <a:spcPct val="100000"/>
              </a:lnSpc>
              <a:spcBef>
                <a:spcPts val="10"/>
              </a:spcBef>
            </a:pPr>
            <a:fld id="{81D60167-4931-47E6-BA6A-407CBD079E47}" type="slidenum">
              <a:rPr dirty="0"/>
              <a:t>‹#›</a:t>
            </a:fld>
            <a:endParaRPr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409955" y="6268211"/>
            <a:ext cx="11376025" cy="0"/>
          </a:xfrm>
          <a:custGeom>
            <a:avLst/>
            <a:gdLst/>
            <a:ahLst/>
            <a:cxnLst/>
            <a:rect l="l" t="t" r="r" b="b"/>
            <a:pathLst>
              <a:path w="11376025">
                <a:moveTo>
                  <a:pt x="0" y="0"/>
                </a:moveTo>
                <a:lnTo>
                  <a:pt x="11376025" y="0"/>
                </a:lnTo>
              </a:path>
            </a:pathLst>
          </a:custGeom>
          <a:ln w="9525">
            <a:solidFill>
              <a:srgbClr val="00339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g object 17"/>
          <p:cNvSpPr/>
          <p:nvPr/>
        </p:nvSpPr>
        <p:spPr>
          <a:xfrm>
            <a:off x="408419" y="6363284"/>
            <a:ext cx="393700" cy="389890"/>
          </a:xfrm>
          <a:custGeom>
            <a:avLst/>
            <a:gdLst/>
            <a:ahLst/>
            <a:cxnLst/>
            <a:rect l="l" t="t" r="r" b="b"/>
            <a:pathLst>
              <a:path w="393700" h="389890">
                <a:moveTo>
                  <a:pt x="82931" y="111760"/>
                </a:moveTo>
                <a:lnTo>
                  <a:pt x="70548" y="106984"/>
                </a:lnTo>
                <a:lnTo>
                  <a:pt x="62915" y="106984"/>
                </a:lnTo>
                <a:lnTo>
                  <a:pt x="50368" y="109207"/>
                </a:lnTo>
                <a:lnTo>
                  <a:pt x="40398" y="115468"/>
                </a:lnTo>
                <a:lnTo>
                  <a:pt x="33832" y="125120"/>
                </a:lnTo>
                <a:lnTo>
                  <a:pt x="31457" y="137553"/>
                </a:lnTo>
                <a:lnTo>
                  <a:pt x="33693" y="149428"/>
                </a:lnTo>
                <a:lnTo>
                  <a:pt x="40043" y="158800"/>
                </a:lnTo>
                <a:lnTo>
                  <a:pt x="49961" y="164960"/>
                </a:lnTo>
                <a:lnTo>
                  <a:pt x="62915" y="167157"/>
                </a:lnTo>
                <a:lnTo>
                  <a:pt x="73406" y="167157"/>
                </a:lnTo>
                <a:lnTo>
                  <a:pt x="80073" y="162382"/>
                </a:lnTo>
                <a:lnTo>
                  <a:pt x="81978" y="161429"/>
                </a:lnTo>
                <a:lnTo>
                  <a:pt x="82931" y="153784"/>
                </a:lnTo>
                <a:lnTo>
                  <a:pt x="78168" y="157619"/>
                </a:lnTo>
                <a:lnTo>
                  <a:pt x="73406" y="162382"/>
                </a:lnTo>
                <a:lnTo>
                  <a:pt x="63868" y="162382"/>
                </a:lnTo>
                <a:lnTo>
                  <a:pt x="55321" y="160769"/>
                </a:lnTo>
                <a:lnTo>
                  <a:pt x="47663" y="155930"/>
                </a:lnTo>
                <a:lnTo>
                  <a:pt x="42151" y="147878"/>
                </a:lnTo>
                <a:lnTo>
                  <a:pt x="40043" y="136588"/>
                </a:lnTo>
                <a:lnTo>
                  <a:pt x="42138" y="125310"/>
                </a:lnTo>
                <a:lnTo>
                  <a:pt x="47548" y="117259"/>
                </a:lnTo>
                <a:lnTo>
                  <a:pt x="54914" y="112420"/>
                </a:lnTo>
                <a:lnTo>
                  <a:pt x="62915" y="110807"/>
                </a:lnTo>
                <a:lnTo>
                  <a:pt x="71501" y="110807"/>
                </a:lnTo>
                <a:lnTo>
                  <a:pt x="77216" y="114630"/>
                </a:lnTo>
                <a:lnTo>
                  <a:pt x="80073" y="118452"/>
                </a:lnTo>
                <a:lnTo>
                  <a:pt x="81026" y="118452"/>
                </a:lnTo>
                <a:lnTo>
                  <a:pt x="81026" y="116535"/>
                </a:lnTo>
                <a:lnTo>
                  <a:pt x="81978" y="113665"/>
                </a:lnTo>
                <a:lnTo>
                  <a:pt x="82931" y="111760"/>
                </a:lnTo>
                <a:close/>
              </a:path>
              <a:path w="393700" h="389890">
                <a:moveTo>
                  <a:pt x="89611" y="257911"/>
                </a:moveTo>
                <a:lnTo>
                  <a:pt x="79476" y="238823"/>
                </a:lnTo>
                <a:lnTo>
                  <a:pt x="72923" y="220535"/>
                </a:lnTo>
                <a:lnTo>
                  <a:pt x="69227" y="203504"/>
                </a:lnTo>
                <a:lnTo>
                  <a:pt x="67678" y="188175"/>
                </a:lnTo>
                <a:lnTo>
                  <a:pt x="60058" y="188175"/>
                </a:lnTo>
                <a:lnTo>
                  <a:pt x="69850" y="236270"/>
                </a:lnTo>
                <a:lnTo>
                  <a:pt x="85801" y="256959"/>
                </a:lnTo>
                <a:lnTo>
                  <a:pt x="89611" y="257911"/>
                </a:lnTo>
                <a:close/>
              </a:path>
              <a:path w="393700" h="389890">
                <a:moveTo>
                  <a:pt x="128689" y="159524"/>
                </a:moveTo>
                <a:lnTo>
                  <a:pt x="122758" y="160070"/>
                </a:lnTo>
                <a:lnTo>
                  <a:pt x="114871" y="160362"/>
                </a:lnTo>
                <a:lnTo>
                  <a:pt x="106972" y="160464"/>
                </a:lnTo>
                <a:lnTo>
                  <a:pt x="101041" y="160477"/>
                </a:lnTo>
                <a:lnTo>
                  <a:pt x="101041" y="138506"/>
                </a:lnTo>
                <a:lnTo>
                  <a:pt x="116293" y="138506"/>
                </a:lnTo>
                <a:lnTo>
                  <a:pt x="122021" y="139458"/>
                </a:lnTo>
                <a:lnTo>
                  <a:pt x="122021" y="138506"/>
                </a:lnTo>
                <a:lnTo>
                  <a:pt x="122021" y="133731"/>
                </a:lnTo>
                <a:lnTo>
                  <a:pt x="122021" y="132778"/>
                </a:lnTo>
                <a:lnTo>
                  <a:pt x="117246" y="133731"/>
                </a:lnTo>
                <a:lnTo>
                  <a:pt x="101041" y="133731"/>
                </a:lnTo>
                <a:lnTo>
                  <a:pt x="101041" y="112712"/>
                </a:lnTo>
                <a:lnTo>
                  <a:pt x="109220" y="112877"/>
                </a:lnTo>
                <a:lnTo>
                  <a:pt x="116420" y="113309"/>
                </a:lnTo>
                <a:lnTo>
                  <a:pt x="122364" y="113919"/>
                </a:lnTo>
                <a:lnTo>
                  <a:pt x="126784" y="114630"/>
                </a:lnTo>
                <a:lnTo>
                  <a:pt x="126784" y="112712"/>
                </a:lnTo>
                <a:lnTo>
                  <a:pt x="126784" y="108889"/>
                </a:lnTo>
                <a:lnTo>
                  <a:pt x="92468" y="108889"/>
                </a:lnTo>
                <a:lnTo>
                  <a:pt x="92468" y="115582"/>
                </a:lnTo>
                <a:lnTo>
                  <a:pt x="93421" y="123215"/>
                </a:lnTo>
                <a:lnTo>
                  <a:pt x="93421" y="150926"/>
                </a:lnTo>
                <a:lnTo>
                  <a:pt x="92468" y="158572"/>
                </a:lnTo>
                <a:lnTo>
                  <a:pt x="92468" y="166204"/>
                </a:lnTo>
                <a:lnTo>
                  <a:pt x="97231" y="165252"/>
                </a:lnTo>
                <a:lnTo>
                  <a:pt x="124879" y="165252"/>
                </a:lnTo>
                <a:lnTo>
                  <a:pt x="128689" y="166204"/>
                </a:lnTo>
                <a:lnTo>
                  <a:pt x="127736" y="165252"/>
                </a:lnTo>
                <a:lnTo>
                  <a:pt x="127736" y="161429"/>
                </a:lnTo>
                <a:lnTo>
                  <a:pt x="128689" y="160477"/>
                </a:lnTo>
                <a:lnTo>
                  <a:pt x="128689" y="159524"/>
                </a:lnTo>
                <a:close/>
              </a:path>
              <a:path w="393700" h="389890">
                <a:moveTo>
                  <a:pt x="159194" y="313321"/>
                </a:moveTo>
                <a:lnTo>
                  <a:pt x="142709" y="306247"/>
                </a:lnTo>
                <a:lnTo>
                  <a:pt x="128803" y="298272"/>
                </a:lnTo>
                <a:lnTo>
                  <a:pt x="117233" y="289941"/>
                </a:lnTo>
                <a:lnTo>
                  <a:pt x="107721" y="281800"/>
                </a:lnTo>
                <a:lnTo>
                  <a:pt x="102958" y="280835"/>
                </a:lnTo>
                <a:lnTo>
                  <a:pt x="97231" y="278930"/>
                </a:lnTo>
                <a:lnTo>
                  <a:pt x="93421" y="277977"/>
                </a:lnTo>
                <a:lnTo>
                  <a:pt x="106553" y="290842"/>
                </a:lnTo>
                <a:lnTo>
                  <a:pt x="121297" y="302094"/>
                </a:lnTo>
                <a:lnTo>
                  <a:pt x="137121" y="311556"/>
                </a:lnTo>
                <a:lnTo>
                  <a:pt x="153466" y="319049"/>
                </a:lnTo>
                <a:lnTo>
                  <a:pt x="159194" y="313321"/>
                </a:lnTo>
                <a:close/>
              </a:path>
              <a:path w="393700" h="389890">
                <a:moveTo>
                  <a:pt x="182067" y="166204"/>
                </a:moveTo>
                <a:lnTo>
                  <a:pt x="181292" y="165252"/>
                </a:lnTo>
                <a:lnTo>
                  <a:pt x="177025" y="159981"/>
                </a:lnTo>
                <a:lnTo>
                  <a:pt x="159194" y="137553"/>
                </a:lnTo>
                <a:lnTo>
                  <a:pt x="164909" y="136588"/>
                </a:lnTo>
                <a:lnTo>
                  <a:pt x="170637" y="134683"/>
                </a:lnTo>
                <a:lnTo>
                  <a:pt x="176352" y="132778"/>
                </a:lnTo>
                <a:lnTo>
                  <a:pt x="176352" y="111760"/>
                </a:lnTo>
                <a:lnTo>
                  <a:pt x="176352" y="110807"/>
                </a:lnTo>
                <a:lnTo>
                  <a:pt x="167767" y="108889"/>
                </a:lnTo>
                <a:lnTo>
                  <a:pt x="167767" y="114630"/>
                </a:lnTo>
                <a:lnTo>
                  <a:pt x="167767" y="132778"/>
                </a:lnTo>
                <a:lnTo>
                  <a:pt x="159194" y="134683"/>
                </a:lnTo>
                <a:lnTo>
                  <a:pt x="146799" y="134683"/>
                </a:lnTo>
                <a:lnTo>
                  <a:pt x="146799" y="112712"/>
                </a:lnTo>
                <a:lnTo>
                  <a:pt x="148704" y="111760"/>
                </a:lnTo>
                <a:lnTo>
                  <a:pt x="161099" y="111760"/>
                </a:lnTo>
                <a:lnTo>
                  <a:pt x="167767" y="114630"/>
                </a:lnTo>
                <a:lnTo>
                  <a:pt x="167767" y="108889"/>
                </a:lnTo>
                <a:lnTo>
                  <a:pt x="138214" y="108889"/>
                </a:lnTo>
                <a:lnTo>
                  <a:pt x="139166" y="115582"/>
                </a:lnTo>
                <a:lnTo>
                  <a:pt x="139166" y="158572"/>
                </a:lnTo>
                <a:lnTo>
                  <a:pt x="138214" y="166204"/>
                </a:lnTo>
                <a:lnTo>
                  <a:pt x="140131" y="165252"/>
                </a:lnTo>
                <a:lnTo>
                  <a:pt x="145846" y="165252"/>
                </a:lnTo>
                <a:lnTo>
                  <a:pt x="147751" y="166204"/>
                </a:lnTo>
                <a:lnTo>
                  <a:pt x="147637" y="165252"/>
                </a:lnTo>
                <a:lnTo>
                  <a:pt x="146799" y="158572"/>
                </a:lnTo>
                <a:lnTo>
                  <a:pt x="146799" y="137553"/>
                </a:lnTo>
                <a:lnTo>
                  <a:pt x="150609" y="137553"/>
                </a:lnTo>
                <a:lnTo>
                  <a:pt x="156705" y="144449"/>
                </a:lnTo>
                <a:lnTo>
                  <a:pt x="162890" y="152603"/>
                </a:lnTo>
                <a:lnTo>
                  <a:pt x="168173" y="160388"/>
                </a:lnTo>
                <a:lnTo>
                  <a:pt x="171577" y="166204"/>
                </a:lnTo>
                <a:lnTo>
                  <a:pt x="173494" y="165252"/>
                </a:lnTo>
                <a:lnTo>
                  <a:pt x="180162" y="165252"/>
                </a:lnTo>
                <a:lnTo>
                  <a:pt x="182067" y="166204"/>
                </a:lnTo>
                <a:close/>
              </a:path>
              <a:path w="393700" h="389890">
                <a:moveTo>
                  <a:pt x="196367" y="165252"/>
                </a:moveTo>
                <a:lnTo>
                  <a:pt x="196367" y="166204"/>
                </a:lnTo>
                <a:lnTo>
                  <a:pt x="196367" y="165252"/>
                </a:lnTo>
                <a:close/>
              </a:path>
              <a:path w="393700" h="389890">
                <a:moveTo>
                  <a:pt x="240220" y="108889"/>
                </a:moveTo>
                <a:lnTo>
                  <a:pt x="233540" y="108889"/>
                </a:lnTo>
                <a:lnTo>
                  <a:pt x="233692" y="114820"/>
                </a:lnTo>
                <a:lnTo>
                  <a:pt x="234340" y="129171"/>
                </a:lnTo>
                <a:lnTo>
                  <a:pt x="234365" y="130213"/>
                </a:lnTo>
                <a:lnTo>
                  <a:pt x="234492" y="150926"/>
                </a:lnTo>
                <a:lnTo>
                  <a:pt x="226872" y="143535"/>
                </a:lnTo>
                <a:lnTo>
                  <a:pt x="213525" y="129794"/>
                </a:lnTo>
                <a:lnTo>
                  <a:pt x="206298" y="122262"/>
                </a:lnTo>
                <a:lnTo>
                  <a:pt x="192557" y="107937"/>
                </a:lnTo>
                <a:lnTo>
                  <a:pt x="190652" y="107937"/>
                </a:lnTo>
                <a:lnTo>
                  <a:pt x="190588" y="143535"/>
                </a:lnTo>
                <a:lnTo>
                  <a:pt x="190474" y="150926"/>
                </a:lnTo>
                <a:lnTo>
                  <a:pt x="190246" y="158242"/>
                </a:lnTo>
                <a:lnTo>
                  <a:pt x="189699" y="166204"/>
                </a:lnTo>
                <a:lnTo>
                  <a:pt x="190652" y="165252"/>
                </a:lnTo>
                <a:lnTo>
                  <a:pt x="196342" y="165252"/>
                </a:lnTo>
                <a:lnTo>
                  <a:pt x="196215" y="159727"/>
                </a:lnTo>
                <a:lnTo>
                  <a:pt x="195567" y="144983"/>
                </a:lnTo>
                <a:lnTo>
                  <a:pt x="195529" y="143535"/>
                </a:lnTo>
                <a:lnTo>
                  <a:pt x="195414" y="122262"/>
                </a:lnTo>
                <a:lnTo>
                  <a:pt x="229730" y="158267"/>
                </a:lnTo>
                <a:lnTo>
                  <a:pt x="237350" y="166204"/>
                </a:lnTo>
                <a:lnTo>
                  <a:pt x="239268" y="166204"/>
                </a:lnTo>
                <a:lnTo>
                  <a:pt x="239280" y="150926"/>
                </a:lnTo>
                <a:lnTo>
                  <a:pt x="239382" y="125260"/>
                </a:lnTo>
                <a:lnTo>
                  <a:pt x="239674" y="116319"/>
                </a:lnTo>
                <a:lnTo>
                  <a:pt x="240220" y="108889"/>
                </a:lnTo>
                <a:close/>
              </a:path>
              <a:path w="393700" h="389890">
                <a:moveTo>
                  <a:pt x="305993" y="279882"/>
                </a:moveTo>
                <a:lnTo>
                  <a:pt x="304076" y="271284"/>
                </a:lnTo>
                <a:lnTo>
                  <a:pt x="283832" y="290995"/>
                </a:lnTo>
                <a:lnTo>
                  <a:pt x="259397" y="306400"/>
                </a:lnTo>
                <a:lnTo>
                  <a:pt x="231559" y="316420"/>
                </a:lnTo>
                <a:lnTo>
                  <a:pt x="201129" y="320001"/>
                </a:lnTo>
                <a:lnTo>
                  <a:pt x="194157" y="319824"/>
                </a:lnTo>
                <a:lnTo>
                  <a:pt x="187553" y="319290"/>
                </a:lnTo>
                <a:lnTo>
                  <a:pt x="181292" y="318389"/>
                </a:lnTo>
                <a:lnTo>
                  <a:pt x="175399" y="317144"/>
                </a:lnTo>
                <a:lnTo>
                  <a:pt x="169672" y="323824"/>
                </a:lnTo>
                <a:lnTo>
                  <a:pt x="178079" y="325628"/>
                </a:lnTo>
                <a:lnTo>
                  <a:pt x="186118" y="326809"/>
                </a:lnTo>
                <a:lnTo>
                  <a:pt x="193802" y="327456"/>
                </a:lnTo>
                <a:lnTo>
                  <a:pt x="201129" y="327647"/>
                </a:lnTo>
                <a:lnTo>
                  <a:pt x="232664" y="324078"/>
                </a:lnTo>
                <a:lnTo>
                  <a:pt x="261061" y="314159"/>
                </a:lnTo>
                <a:lnTo>
                  <a:pt x="285711" y="299034"/>
                </a:lnTo>
                <a:lnTo>
                  <a:pt x="305993" y="279882"/>
                </a:lnTo>
                <a:close/>
              </a:path>
              <a:path w="393700" h="389890">
                <a:moveTo>
                  <a:pt x="361276" y="34391"/>
                </a:moveTo>
                <a:lnTo>
                  <a:pt x="353644" y="34391"/>
                </a:lnTo>
                <a:lnTo>
                  <a:pt x="341261" y="167157"/>
                </a:lnTo>
                <a:lnTo>
                  <a:pt x="340309" y="167157"/>
                </a:lnTo>
                <a:lnTo>
                  <a:pt x="330530" y="127762"/>
                </a:lnTo>
                <a:lnTo>
                  <a:pt x="310756" y="92659"/>
                </a:lnTo>
                <a:lnTo>
                  <a:pt x="262382" y="54203"/>
                </a:lnTo>
                <a:lnTo>
                  <a:pt x="201129" y="40119"/>
                </a:lnTo>
                <a:lnTo>
                  <a:pt x="170522" y="43548"/>
                </a:lnTo>
                <a:lnTo>
                  <a:pt x="142151" y="53251"/>
                </a:lnTo>
                <a:lnTo>
                  <a:pt x="116814" y="68326"/>
                </a:lnTo>
                <a:lnTo>
                  <a:pt x="95326" y="87884"/>
                </a:lnTo>
                <a:lnTo>
                  <a:pt x="101993" y="92659"/>
                </a:lnTo>
                <a:lnTo>
                  <a:pt x="121907" y="73952"/>
                </a:lnTo>
                <a:lnTo>
                  <a:pt x="145491" y="59817"/>
                </a:lnTo>
                <a:lnTo>
                  <a:pt x="172110" y="50876"/>
                </a:lnTo>
                <a:lnTo>
                  <a:pt x="201129" y="47764"/>
                </a:lnTo>
                <a:lnTo>
                  <a:pt x="235839" y="52171"/>
                </a:lnTo>
                <a:lnTo>
                  <a:pt x="292023" y="83223"/>
                </a:lnTo>
                <a:lnTo>
                  <a:pt x="324243" y="131216"/>
                </a:lnTo>
                <a:lnTo>
                  <a:pt x="335026" y="181813"/>
                </a:lnTo>
                <a:lnTo>
                  <a:pt x="333629" y="204419"/>
                </a:lnTo>
                <a:lnTo>
                  <a:pt x="331863" y="213652"/>
                </a:lnTo>
                <a:lnTo>
                  <a:pt x="328866" y="225310"/>
                </a:lnTo>
                <a:lnTo>
                  <a:pt x="323710" y="238937"/>
                </a:lnTo>
                <a:lnTo>
                  <a:pt x="315518" y="254088"/>
                </a:lnTo>
                <a:lnTo>
                  <a:pt x="318376" y="264604"/>
                </a:lnTo>
                <a:lnTo>
                  <a:pt x="328625" y="245948"/>
                </a:lnTo>
                <a:lnTo>
                  <a:pt x="336727" y="224955"/>
                </a:lnTo>
                <a:lnTo>
                  <a:pt x="343039" y="198234"/>
                </a:lnTo>
                <a:lnTo>
                  <a:pt x="347929" y="162382"/>
                </a:lnTo>
                <a:lnTo>
                  <a:pt x="361276" y="34391"/>
                </a:lnTo>
                <a:close/>
              </a:path>
              <a:path w="393700" h="389890">
                <a:moveTo>
                  <a:pt x="393687" y="952"/>
                </a:moveTo>
                <a:lnTo>
                  <a:pt x="146799" y="0"/>
                </a:lnTo>
                <a:lnTo>
                  <a:pt x="137261" y="0"/>
                </a:lnTo>
                <a:lnTo>
                  <a:pt x="130594" y="952"/>
                </a:lnTo>
                <a:lnTo>
                  <a:pt x="128689" y="952"/>
                </a:lnTo>
                <a:lnTo>
                  <a:pt x="87122" y="10134"/>
                </a:lnTo>
                <a:lnTo>
                  <a:pt x="51689" y="31330"/>
                </a:lnTo>
                <a:lnTo>
                  <a:pt x="24168" y="61887"/>
                </a:lnTo>
                <a:lnTo>
                  <a:pt x="6337" y="99136"/>
                </a:lnTo>
                <a:lnTo>
                  <a:pt x="0" y="140411"/>
                </a:lnTo>
                <a:lnTo>
                  <a:pt x="889" y="156222"/>
                </a:lnTo>
                <a:lnTo>
                  <a:pt x="3467" y="173736"/>
                </a:lnTo>
                <a:lnTo>
                  <a:pt x="7645" y="193205"/>
                </a:lnTo>
                <a:lnTo>
                  <a:pt x="13347" y="214922"/>
                </a:lnTo>
                <a:lnTo>
                  <a:pt x="22606" y="246138"/>
                </a:lnTo>
                <a:lnTo>
                  <a:pt x="31026" y="275310"/>
                </a:lnTo>
                <a:lnTo>
                  <a:pt x="36804" y="295668"/>
                </a:lnTo>
                <a:lnTo>
                  <a:pt x="39090" y="303771"/>
                </a:lnTo>
                <a:lnTo>
                  <a:pt x="46710" y="303771"/>
                </a:lnTo>
                <a:lnTo>
                  <a:pt x="19075" y="210159"/>
                </a:lnTo>
                <a:lnTo>
                  <a:pt x="38912" y="237718"/>
                </a:lnTo>
                <a:lnTo>
                  <a:pt x="66967" y="260184"/>
                </a:lnTo>
                <a:lnTo>
                  <a:pt x="101104" y="275310"/>
                </a:lnTo>
                <a:lnTo>
                  <a:pt x="139166" y="280835"/>
                </a:lnTo>
                <a:lnTo>
                  <a:pt x="160197" y="279412"/>
                </a:lnTo>
                <a:lnTo>
                  <a:pt x="180162" y="275107"/>
                </a:lnTo>
                <a:lnTo>
                  <a:pt x="182638" y="274154"/>
                </a:lnTo>
                <a:lnTo>
                  <a:pt x="198691" y="267944"/>
                </a:lnTo>
                <a:lnTo>
                  <a:pt x="215430" y="257911"/>
                </a:lnTo>
                <a:lnTo>
                  <a:pt x="215430" y="258864"/>
                </a:lnTo>
                <a:lnTo>
                  <a:pt x="92468" y="389737"/>
                </a:lnTo>
                <a:lnTo>
                  <a:pt x="102958" y="389737"/>
                </a:lnTo>
                <a:lnTo>
                  <a:pt x="187794" y="298665"/>
                </a:lnTo>
                <a:lnTo>
                  <a:pt x="218287" y="266509"/>
                </a:lnTo>
                <a:lnTo>
                  <a:pt x="226225" y="257911"/>
                </a:lnTo>
                <a:lnTo>
                  <a:pt x="233375" y="250177"/>
                </a:lnTo>
                <a:lnTo>
                  <a:pt x="244627" y="236893"/>
                </a:lnTo>
                <a:lnTo>
                  <a:pt x="271310" y="192608"/>
                </a:lnTo>
                <a:lnTo>
                  <a:pt x="280250" y="144246"/>
                </a:lnTo>
                <a:lnTo>
                  <a:pt x="334581" y="389737"/>
                </a:lnTo>
                <a:lnTo>
                  <a:pt x="342214" y="389737"/>
                </a:lnTo>
                <a:lnTo>
                  <a:pt x="334924" y="357733"/>
                </a:lnTo>
                <a:lnTo>
                  <a:pt x="318262" y="284187"/>
                </a:lnTo>
                <a:lnTo>
                  <a:pt x="299986" y="202742"/>
                </a:lnTo>
                <a:lnTo>
                  <a:pt x="287870" y="147104"/>
                </a:lnTo>
                <a:lnTo>
                  <a:pt x="287197" y="144246"/>
                </a:lnTo>
                <a:lnTo>
                  <a:pt x="273812" y="95643"/>
                </a:lnTo>
                <a:lnTo>
                  <a:pt x="248793" y="60172"/>
                </a:lnTo>
                <a:lnTo>
                  <a:pt x="245935" y="60172"/>
                </a:lnTo>
                <a:lnTo>
                  <a:pt x="257086" y="76873"/>
                </a:lnTo>
                <a:lnTo>
                  <a:pt x="265836" y="96354"/>
                </a:lnTo>
                <a:lnTo>
                  <a:pt x="271538" y="117805"/>
                </a:lnTo>
                <a:lnTo>
                  <a:pt x="273583" y="140411"/>
                </a:lnTo>
                <a:lnTo>
                  <a:pt x="266750" y="182575"/>
                </a:lnTo>
                <a:lnTo>
                  <a:pt x="247738" y="219265"/>
                </a:lnTo>
                <a:lnTo>
                  <a:pt x="218808" y="248259"/>
                </a:lnTo>
                <a:lnTo>
                  <a:pt x="182194" y="267309"/>
                </a:lnTo>
                <a:lnTo>
                  <a:pt x="140131" y="274154"/>
                </a:lnTo>
                <a:lnTo>
                  <a:pt x="98069" y="267309"/>
                </a:lnTo>
                <a:lnTo>
                  <a:pt x="61442" y="248259"/>
                </a:lnTo>
                <a:lnTo>
                  <a:pt x="32512" y="219265"/>
                </a:lnTo>
                <a:lnTo>
                  <a:pt x="27800" y="210159"/>
                </a:lnTo>
                <a:lnTo>
                  <a:pt x="13512" y="182575"/>
                </a:lnTo>
                <a:lnTo>
                  <a:pt x="6680" y="140411"/>
                </a:lnTo>
                <a:lnTo>
                  <a:pt x="13512" y="98259"/>
                </a:lnTo>
                <a:lnTo>
                  <a:pt x="32512" y="61569"/>
                </a:lnTo>
                <a:lnTo>
                  <a:pt x="61442" y="32575"/>
                </a:lnTo>
                <a:lnTo>
                  <a:pt x="98069" y="13538"/>
                </a:lnTo>
                <a:lnTo>
                  <a:pt x="140131" y="6680"/>
                </a:lnTo>
                <a:lnTo>
                  <a:pt x="164007" y="8928"/>
                </a:lnTo>
                <a:lnTo>
                  <a:pt x="186715" y="15278"/>
                </a:lnTo>
                <a:lnTo>
                  <a:pt x="207822" y="25222"/>
                </a:lnTo>
                <a:lnTo>
                  <a:pt x="226872" y="38201"/>
                </a:lnTo>
                <a:lnTo>
                  <a:pt x="230682" y="39166"/>
                </a:lnTo>
                <a:lnTo>
                  <a:pt x="237350" y="40119"/>
                </a:lnTo>
                <a:lnTo>
                  <a:pt x="240220" y="42024"/>
                </a:lnTo>
                <a:lnTo>
                  <a:pt x="227215" y="30035"/>
                </a:lnTo>
                <a:lnTo>
                  <a:pt x="212686" y="19939"/>
                </a:lnTo>
                <a:lnTo>
                  <a:pt x="196913" y="11811"/>
                </a:lnTo>
                <a:lnTo>
                  <a:pt x="182791" y="6680"/>
                </a:lnTo>
                <a:lnTo>
                  <a:pt x="180162" y="5727"/>
                </a:lnTo>
                <a:lnTo>
                  <a:pt x="393687" y="7632"/>
                </a:lnTo>
                <a:lnTo>
                  <a:pt x="393687" y="5727"/>
                </a:lnTo>
                <a:lnTo>
                  <a:pt x="393687" y="952"/>
                </a:lnTo>
                <a:close/>
              </a:path>
            </a:pathLst>
          </a:custGeom>
          <a:solidFill>
            <a:srgbClr val="00339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g object 18"/>
          <p:cNvSpPr/>
          <p:nvPr/>
        </p:nvSpPr>
        <p:spPr>
          <a:xfrm>
            <a:off x="903146" y="6363276"/>
            <a:ext cx="0" cy="394970"/>
          </a:xfrm>
          <a:custGeom>
            <a:avLst/>
            <a:gdLst/>
            <a:ahLst/>
            <a:cxnLst/>
            <a:rect l="l" t="t" r="r" b="b"/>
            <a:pathLst>
              <a:path h="394970">
                <a:moveTo>
                  <a:pt x="0" y="0"/>
                </a:moveTo>
                <a:lnTo>
                  <a:pt x="0" y="0"/>
                </a:lnTo>
                <a:lnTo>
                  <a:pt x="0" y="394517"/>
                </a:lnTo>
              </a:path>
            </a:pathLst>
          </a:custGeom>
          <a:ln w="7634">
            <a:solidFill>
              <a:srgbClr val="00339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4532503" y="215341"/>
            <a:ext cx="3126993" cy="39179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400" b="1" i="0">
                <a:solidFill>
                  <a:srgbClr val="002578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610920" y="1114348"/>
            <a:ext cx="10970158" cy="322770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5906770" y="6476602"/>
            <a:ext cx="3694430" cy="17953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200" b="0" i="0">
                <a:solidFill>
                  <a:srgbClr val="00339F"/>
                </a:solidFill>
                <a:latin typeface="Arial"/>
                <a:cs typeface="Arial"/>
              </a:defRPr>
            </a:lvl1pPr>
          </a:lstStyle>
          <a:p>
            <a:pPr marL="12700">
              <a:lnSpc>
                <a:spcPts val="1425"/>
              </a:lnSpc>
            </a:pPr>
            <a:r>
              <a:rPr lang="en-GB" spc="-15" dirty="0"/>
              <a:t>AWAKE </a:t>
            </a:r>
            <a:r>
              <a:rPr lang="en-GB" dirty="0"/>
              <a:t>Run2ab vs </a:t>
            </a:r>
            <a:r>
              <a:rPr lang="en-GB" spc="-5" dirty="0"/>
              <a:t>Run2c </a:t>
            </a:r>
            <a:r>
              <a:rPr lang="en-GB" dirty="0"/>
              <a:t>Infrastructure</a:t>
            </a:r>
            <a:r>
              <a:rPr lang="en-GB" spc="-130" dirty="0"/>
              <a:t> </a:t>
            </a:r>
            <a:r>
              <a:rPr lang="en-GB" dirty="0"/>
              <a:t>Integration</a:t>
            </a:r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2743200" y="6484046"/>
            <a:ext cx="1391157" cy="15388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000" b="0" i="0">
                <a:solidFill>
                  <a:srgbClr val="00339F"/>
                </a:solidFill>
                <a:latin typeface="Arial"/>
                <a:cs typeface="Arial"/>
              </a:defRPr>
            </a:lvl1pPr>
          </a:lstStyle>
          <a:p>
            <a:pPr marL="12700">
              <a:lnSpc>
                <a:spcPct val="100000"/>
              </a:lnSpc>
              <a:spcBef>
                <a:spcPts val="10"/>
              </a:spcBef>
            </a:pPr>
            <a:r>
              <a:rPr lang="en-US" spc="-5" dirty="0"/>
              <a:t>Update January 2024</a:t>
            </a:r>
            <a:endParaRPr spc="-5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11611609" y="6489532"/>
            <a:ext cx="217804" cy="1689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000" b="0" i="0">
                <a:solidFill>
                  <a:srgbClr val="00339F"/>
                </a:solidFill>
                <a:latin typeface="Arial"/>
                <a:cs typeface="Arial"/>
              </a:defRPr>
            </a:lvl1pPr>
          </a:lstStyle>
          <a:p>
            <a:pPr marL="38100">
              <a:lnSpc>
                <a:spcPct val="100000"/>
              </a:lnSpc>
              <a:spcBef>
                <a:spcPts val="10"/>
              </a:spcBef>
            </a:pPr>
            <a:fld id="{81D60167-4931-47E6-BA6A-407CBD079E47}" type="slidenum">
              <a:rPr dirty="0"/>
              <a:t>‹#›</a:t>
            </a:fld>
            <a:endParaRPr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5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156.w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157.w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8.w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jp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159.w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0.e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161.wm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162.wm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3.em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4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6.png"/><Relationship Id="rId2" Type="http://schemas.openxmlformats.org/officeDocument/2006/relationships/image" Target="../media/image165.w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8.png"/><Relationship Id="rId4" Type="http://schemas.openxmlformats.org/officeDocument/2006/relationships/image" Target="../media/image167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9.emf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170.emf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17" Type="http://schemas.openxmlformats.org/officeDocument/2006/relationships/image" Target="../media/image117.png"/><Relationship Id="rId21" Type="http://schemas.openxmlformats.org/officeDocument/2006/relationships/image" Target="../media/image21.png"/><Relationship Id="rId42" Type="http://schemas.openxmlformats.org/officeDocument/2006/relationships/image" Target="../media/image42.png"/><Relationship Id="rId63" Type="http://schemas.openxmlformats.org/officeDocument/2006/relationships/image" Target="../media/image63.png"/><Relationship Id="rId84" Type="http://schemas.openxmlformats.org/officeDocument/2006/relationships/image" Target="../media/image84.png"/><Relationship Id="rId138" Type="http://schemas.openxmlformats.org/officeDocument/2006/relationships/image" Target="../media/image138.png"/><Relationship Id="rId107" Type="http://schemas.openxmlformats.org/officeDocument/2006/relationships/image" Target="../media/image107.png"/><Relationship Id="rId11" Type="http://schemas.openxmlformats.org/officeDocument/2006/relationships/image" Target="../media/image11.png"/><Relationship Id="rId32" Type="http://schemas.openxmlformats.org/officeDocument/2006/relationships/image" Target="../media/image32.png"/><Relationship Id="rId53" Type="http://schemas.openxmlformats.org/officeDocument/2006/relationships/image" Target="../media/image53.png"/><Relationship Id="rId74" Type="http://schemas.openxmlformats.org/officeDocument/2006/relationships/image" Target="../media/image74.png"/><Relationship Id="rId128" Type="http://schemas.openxmlformats.org/officeDocument/2006/relationships/image" Target="../media/image128.png"/><Relationship Id="rId5" Type="http://schemas.openxmlformats.org/officeDocument/2006/relationships/image" Target="../media/image5.png"/><Relationship Id="rId90" Type="http://schemas.openxmlformats.org/officeDocument/2006/relationships/image" Target="../media/image90.png"/><Relationship Id="rId95" Type="http://schemas.openxmlformats.org/officeDocument/2006/relationships/image" Target="../media/image95.png"/><Relationship Id="rId22" Type="http://schemas.openxmlformats.org/officeDocument/2006/relationships/image" Target="../media/image22.png"/><Relationship Id="rId27" Type="http://schemas.openxmlformats.org/officeDocument/2006/relationships/image" Target="../media/image27.png"/><Relationship Id="rId43" Type="http://schemas.openxmlformats.org/officeDocument/2006/relationships/image" Target="../media/image43.png"/><Relationship Id="rId48" Type="http://schemas.openxmlformats.org/officeDocument/2006/relationships/image" Target="../media/image48.png"/><Relationship Id="rId64" Type="http://schemas.openxmlformats.org/officeDocument/2006/relationships/image" Target="../media/image64.png"/><Relationship Id="rId69" Type="http://schemas.openxmlformats.org/officeDocument/2006/relationships/image" Target="../media/image69.png"/><Relationship Id="rId113" Type="http://schemas.openxmlformats.org/officeDocument/2006/relationships/image" Target="../media/image113.png"/><Relationship Id="rId118" Type="http://schemas.openxmlformats.org/officeDocument/2006/relationships/image" Target="../media/image118.png"/><Relationship Id="rId134" Type="http://schemas.openxmlformats.org/officeDocument/2006/relationships/image" Target="../media/image134.png"/><Relationship Id="rId139" Type="http://schemas.openxmlformats.org/officeDocument/2006/relationships/image" Target="../media/image139.png"/><Relationship Id="rId80" Type="http://schemas.openxmlformats.org/officeDocument/2006/relationships/image" Target="../media/image80.png"/><Relationship Id="rId85" Type="http://schemas.openxmlformats.org/officeDocument/2006/relationships/image" Target="../media/image85.png"/><Relationship Id="rId12" Type="http://schemas.openxmlformats.org/officeDocument/2006/relationships/image" Target="../media/image12.png"/><Relationship Id="rId17" Type="http://schemas.openxmlformats.org/officeDocument/2006/relationships/image" Target="../media/image17.png"/><Relationship Id="rId33" Type="http://schemas.openxmlformats.org/officeDocument/2006/relationships/image" Target="../media/image33.png"/><Relationship Id="rId38" Type="http://schemas.openxmlformats.org/officeDocument/2006/relationships/image" Target="../media/image38.png"/><Relationship Id="rId59" Type="http://schemas.openxmlformats.org/officeDocument/2006/relationships/image" Target="../media/image59.png"/><Relationship Id="rId103" Type="http://schemas.openxmlformats.org/officeDocument/2006/relationships/image" Target="../media/image103.png"/><Relationship Id="rId108" Type="http://schemas.openxmlformats.org/officeDocument/2006/relationships/image" Target="../media/image108.png"/><Relationship Id="rId124" Type="http://schemas.openxmlformats.org/officeDocument/2006/relationships/image" Target="../media/image124.png"/><Relationship Id="rId129" Type="http://schemas.openxmlformats.org/officeDocument/2006/relationships/image" Target="../media/image129.png"/><Relationship Id="rId54" Type="http://schemas.openxmlformats.org/officeDocument/2006/relationships/image" Target="../media/image54.png"/><Relationship Id="rId70" Type="http://schemas.openxmlformats.org/officeDocument/2006/relationships/image" Target="../media/image70.png"/><Relationship Id="rId75" Type="http://schemas.openxmlformats.org/officeDocument/2006/relationships/image" Target="../media/image75.png"/><Relationship Id="rId91" Type="http://schemas.openxmlformats.org/officeDocument/2006/relationships/image" Target="../media/image91.png"/><Relationship Id="rId96" Type="http://schemas.openxmlformats.org/officeDocument/2006/relationships/image" Target="../media/image96.png"/><Relationship Id="rId140" Type="http://schemas.openxmlformats.org/officeDocument/2006/relationships/image" Target="../media/image140.png"/><Relationship Id="rId145" Type="http://schemas.openxmlformats.org/officeDocument/2006/relationships/image" Target="../media/image14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23" Type="http://schemas.openxmlformats.org/officeDocument/2006/relationships/image" Target="../media/image23.png"/><Relationship Id="rId28" Type="http://schemas.openxmlformats.org/officeDocument/2006/relationships/image" Target="../media/image28.png"/><Relationship Id="rId49" Type="http://schemas.openxmlformats.org/officeDocument/2006/relationships/image" Target="../media/image49.png"/><Relationship Id="rId114" Type="http://schemas.openxmlformats.org/officeDocument/2006/relationships/image" Target="../media/image114.png"/><Relationship Id="rId119" Type="http://schemas.openxmlformats.org/officeDocument/2006/relationships/image" Target="../media/image119.png"/><Relationship Id="rId44" Type="http://schemas.openxmlformats.org/officeDocument/2006/relationships/image" Target="../media/image44.png"/><Relationship Id="rId60" Type="http://schemas.openxmlformats.org/officeDocument/2006/relationships/image" Target="../media/image60.png"/><Relationship Id="rId65" Type="http://schemas.openxmlformats.org/officeDocument/2006/relationships/image" Target="../media/image65.png"/><Relationship Id="rId81" Type="http://schemas.openxmlformats.org/officeDocument/2006/relationships/image" Target="../media/image81.png"/><Relationship Id="rId86" Type="http://schemas.openxmlformats.org/officeDocument/2006/relationships/image" Target="../media/image86.png"/><Relationship Id="rId130" Type="http://schemas.openxmlformats.org/officeDocument/2006/relationships/image" Target="../media/image130.png"/><Relationship Id="rId135" Type="http://schemas.openxmlformats.org/officeDocument/2006/relationships/image" Target="../media/image135.png"/><Relationship Id="rId13" Type="http://schemas.openxmlformats.org/officeDocument/2006/relationships/image" Target="../media/image13.png"/><Relationship Id="rId18" Type="http://schemas.openxmlformats.org/officeDocument/2006/relationships/image" Target="../media/image18.png"/><Relationship Id="rId39" Type="http://schemas.openxmlformats.org/officeDocument/2006/relationships/image" Target="../media/image39.png"/><Relationship Id="rId109" Type="http://schemas.openxmlformats.org/officeDocument/2006/relationships/image" Target="../media/image109.png"/><Relationship Id="rId34" Type="http://schemas.openxmlformats.org/officeDocument/2006/relationships/image" Target="../media/image34.png"/><Relationship Id="rId50" Type="http://schemas.openxmlformats.org/officeDocument/2006/relationships/image" Target="../media/image50.png"/><Relationship Id="rId55" Type="http://schemas.openxmlformats.org/officeDocument/2006/relationships/image" Target="../media/image55.png"/><Relationship Id="rId76" Type="http://schemas.openxmlformats.org/officeDocument/2006/relationships/image" Target="../media/image76.png"/><Relationship Id="rId97" Type="http://schemas.openxmlformats.org/officeDocument/2006/relationships/image" Target="../media/image97.png"/><Relationship Id="rId104" Type="http://schemas.openxmlformats.org/officeDocument/2006/relationships/image" Target="../media/image104.png"/><Relationship Id="rId120" Type="http://schemas.openxmlformats.org/officeDocument/2006/relationships/image" Target="../media/image120.png"/><Relationship Id="rId125" Type="http://schemas.openxmlformats.org/officeDocument/2006/relationships/image" Target="../media/image125.png"/><Relationship Id="rId141" Type="http://schemas.openxmlformats.org/officeDocument/2006/relationships/image" Target="../media/image141.png"/><Relationship Id="rId146" Type="http://schemas.openxmlformats.org/officeDocument/2006/relationships/image" Target="../media/image146.png"/><Relationship Id="rId7" Type="http://schemas.openxmlformats.org/officeDocument/2006/relationships/image" Target="../media/image7.png"/><Relationship Id="rId71" Type="http://schemas.openxmlformats.org/officeDocument/2006/relationships/image" Target="../media/image71.png"/><Relationship Id="rId92" Type="http://schemas.openxmlformats.org/officeDocument/2006/relationships/image" Target="../media/image92.png"/><Relationship Id="rId2" Type="http://schemas.openxmlformats.org/officeDocument/2006/relationships/image" Target="../media/image2.png"/><Relationship Id="rId29" Type="http://schemas.openxmlformats.org/officeDocument/2006/relationships/image" Target="../media/image29.png"/><Relationship Id="rId24" Type="http://schemas.openxmlformats.org/officeDocument/2006/relationships/image" Target="../media/image24.png"/><Relationship Id="rId40" Type="http://schemas.openxmlformats.org/officeDocument/2006/relationships/image" Target="../media/image40.png"/><Relationship Id="rId45" Type="http://schemas.openxmlformats.org/officeDocument/2006/relationships/image" Target="../media/image45.png"/><Relationship Id="rId66" Type="http://schemas.openxmlformats.org/officeDocument/2006/relationships/image" Target="../media/image66.png"/><Relationship Id="rId87" Type="http://schemas.openxmlformats.org/officeDocument/2006/relationships/image" Target="../media/image87.png"/><Relationship Id="rId110" Type="http://schemas.openxmlformats.org/officeDocument/2006/relationships/image" Target="../media/image110.png"/><Relationship Id="rId115" Type="http://schemas.openxmlformats.org/officeDocument/2006/relationships/image" Target="../media/image115.png"/><Relationship Id="rId131" Type="http://schemas.openxmlformats.org/officeDocument/2006/relationships/image" Target="../media/image131.png"/><Relationship Id="rId136" Type="http://schemas.openxmlformats.org/officeDocument/2006/relationships/image" Target="../media/image136.png"/><Relationship Id="rId61" Type="http://schemas.openxmlformats.org/officeDocument/2006/relationships/image" Target="../media/image61.png"/><Relationship Id="rId82" Type="http://schemas.openxmlformats.org/officeDocument/2006/relationships/image" Target="../media/image82.png"/><Relationship Id="rId19" Type="http://schemas.openxmlformats.org/officeDocument/2006/relationships/image" Target="../media/image19.png"/><Relationship Id="rId14" Type="http://schemas.openxmlformats.org/officeDocument/2006/relationships/image" Target="../media/image14.png"/><Relationship Id="rId30" Type="http://schemas.openxmlformats.org/officeDocument/2006/relationships/image" Target="../media/image30.png"/><Relationship Id="rId35" Type="http://schemas.openxmlformats.org/officeDocument/2006/relationships/image" Target="../media/image35.png"/><Relationship Id="rId56" Type="http://schemas.openxmlformats.org/officeDocument/2006/relationships/image" Target="../media/image56.png"/><Relationship Id="rId77" Type="http://schemas.openxmlformats.org/officeDocument/2006/relationships/image" Target="../media/image77.png"/><Relationship Id="rId100" Type="http://schemas.openxmlformats.org/officeDocument/2006/relationships/image" Target="../media/image100.png"/><Relationship Id="rId105" Type="http://schemas.openxmlformats.org/officeDocument/2006/relationships/image" Target="../media/image105.png"/><Relationship Id="rId126" Type="http://schemas.openxmlformats.org/officeDocument/2006/relationships/image" Target="../media/image126.png"/><Relationship Id="rId147" Type="http://schemas.openxmlformats.org/officeDocument/2006/relationships/image" Target="../media/image147.png"/><Relationship Id="rId8" Type="http://schemas.openxmlformats.org/officeDocument/2006/relationships/image" Target="../media/image8.png"/><Relationship Id="rId51" Type="http://schemas.openxmlformats.org/officeDocument/2006/relationships/image" Target="../media/image51.png"/><Relationship Id="rId72" Type="http://schemas.openxmlformats.org/officeDocument/2006/relationships/image" Target="../media/image72.png"/><Relationship Id="rId93" Type="http://schemas.openxmlformats.org/officeDocument/2006/relationships/image" Target="../media/image93.png"/><Relationship Id="rId98" Type="http://schemas.openxmlformats.org/officeDocument/2006/relationships/image" Target="../media/image98.png"/><Relationship Id="rId121" Type="http://schemas.openxmlformats.org/officeDocument/2006/relationships/image" Target="../media/image121.png"/><Relationship Id="rId142" Type="http://schemas.openxmlformats.org/officeDocument/2006/relationships/image" Target="../media/image142.png"/><Relationship Id="rId3" Type="http://schemas.openxmlformats.org/officeDocument/2006/relationships/image" Target="../media/image3.png"/><Relationship Id="rId25" Type="http://schemas.openxmlformats.org/officeDocument/2006/relationships/image" Target="../media/image25.png"/><Relationship Id="rId46" Type="http://schemas.openxmlformats.org/officeDocument/2006/relationships/image" Target="../media/image46.png"/><Relationship Id="rId67" Type="http://schemas.openxmlformats.org/officeDocument/2006/relationships/image" Target="../media/image67.png"/><Relationship Id="rId116" Type="http://schemas.openxmlformats.org/officeDocument/2006/relationships/image" Target="../media/image116.png"/><Relationship Id="rId137" Type="http://schemas.openxmlformats.org/officeDocument/2006/relationships/image" Target="../media/image137.png"/><Relationship Id="rId20" Type="http://schemas.openxmlformats.org/officeDocument/2006/relationships/image" Target="../media/image20.png"/><Relationship Id="rId41" Type="http://schemas.openxmlformats.org/officeDocument/2006/relationships/image" Target="../media/image41.png"/><Relationship Id="rId62" Type="http://schemas.openxmlformats.org/officeDocument/2006/relationships/image" Target="../media/image62.png"/><Relationship Id="rId83" Type="http://schemas.openxmlformats.org/officeDocument/2006/relationships/image" Target="../media/image83.png"/><Relationship Id="rId88" Type="http://schemas.openxmlformats.org/officeDocument/2006/relationships/image" Target="../media/image88.png"/><Relationship Id="rId111" Type="http://schemas.openxmlformats.org/officeDocument/2006/relationships/image" Target="../media/image111.png"/><Relationship Id="rId132" Type="http://schemas.openxmlformats.org/officeDocument/2006/relationships/image" Target="../media/image132.png"/><Relationship Id="rId15" Type="http://schemas.openxmlformats.org/officeDocument/2006/relationships/image" Target="../media/image15.png"/><Relationship Id="rId36" Type="http://schemas.openxmlformats.org/officeDocument/2006/relationships/image" Target="../media/image36.png"/><Relationship Id="rId57" Type="http://schemas.openxmlformats.org/officeDocument/2006/relationships/image" Target="../media/image57.png"/><Relationship Id="rId106" Type="http://schemas.openxmlformats.org/officeDocument/2006/relationships/image" Target="../media/image106.png"/><Relationship Id="rId127" Type="http://schemas.openxmlformats.org/officeDocument/2006/relationships/image" Target="../media/image127.png"/><Relationship Id="rId10" Type="http://schemas.openxmlformats.org/officeDocument/2006/relationships/image" Target="../media/image10.png"/><Relationship Id="rId31" Type="http://schemas.openxmlformats.org/officeDocument/2006/relationships/image" Target="../media/image31.png"/><Relationship Id="rId52" Type="http://schemas.openxmlformats.org/officeDocument/2006/relationships/image" Target="../media/image52.png"/><Relationship Id="rId73" Type="http://schemas.openxmlformats.org/officeDocument/2006/relationships/image" Target="../media/image73.png"/><Relationship Id="rId78" Type="http://schemas.openxmlformats.org/officeDocument/2006/relationships/image" Target="../media/image78.png"/><Relationship Id="rId94" Type="http://schemas.openxmlformats.org/officeDocument/2006/relationships/image" Target="../media/image94.png"/><Relationship Id="rId99" Type="http://schemas.openxmlformats.org/officeDocument/2006/relationships/image" Target="../media/image99.png"/><Relationship Id="rId101" Type="http://schemas.openxmlformats.org/officeDocument/2006/relationships/image" Target="../media/image101.png"/><Relationship Id="rId122" Type="http://schemas.openxmlformats.org/officeDocument/2006/relationships/image" Target="../media/image122.png"/><Relationship Id="rId143" Type="http://schemas.openxmlformats.org/officeDocument/2006/relationships/image" Target="../media/image143.png"/><Relationship Id="rId148" Type="http://schemas.openxmlformats.org/officeDocument/2006/relationships/image" Target="../media/image148.png"/><Relationship Id="rId4" Type="http://schemas.openxmlformats.org/officeDocument/2006/relationships/image" Target="../media/image4.png"/><Relationship Id="rId9" Type="http://schemas.openxmlformats.org/officeDocument/2006/relationships/image" Target="../media/image9.png"/><Relationship Id="rId26" Type="http://schemas.openxmlformats.org/officeDocument/2006/relationships/image" Target="../media/image26.png"/><Relationship Id="rId47" Type="http://schemas.openxmlformats.org/officeDocument/2006/relationships/image" Target="../media/image47.png"/><Relationship Id="rId68" Type="http://schemas.openxmlformats.org/officeDocument/2006/relationships/image" Target="../media/image68.png"/><Relationship Id="rId89" Type="http://schemas.openxmlformats.org/officeDocument/2006/relationships/image" Target="../media/image89.png"/><Relationship Id="rId112" Type="http://schemas.openxmlformats.org/officeDocument/2006/relationships/image" Target="../media/image112.png"/><Relationship Id="rId133" Type="http://schemas.openxmlformats.org/officeDocument/2006/relationships/image" Target="../media/image133.png"/><Relationship Id="rId16" Type="http://schemas.openxmlformats.org/officeDocument/2006/relationships/image" Target="../media/image16.png"/><Relationship Id="rId37" Type="http://schemas.openxmlformats.org/officeDocument/2006/relationships/image" Target="../media/image37.png"/><Relationship Id="rId58" Type="http://schemas.openxmlformats.org/officeDocument/2006/relationships/image" Target="../media/image58.png"/><Relationship Id="rId79" Type="http://schemas.openxmlformats.org/officeDocument/2006/relationships/image" Target="../media/image79.png"/><Relationship Id="rId102" Type="http://schemas.openxmlformats.org/officeDocument/2006/relationships/image" Target="../media/image102.png"/><Relationship Id="rId123" Type="http://schemas.openxmlformats.org/officeDocument/2006/relationships/image" Target="../media/image123.png"/><Relationship Id="rId144" Type="http://schemas.openxmlformats.org/officeDocument/2006/relationships/image" Target="../media/image14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9.w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0.jpg"/><Relationship Id="rId4" Type="http://schemas.openxmlformats.org/officeDocument/2006/relationships/image" Target="../media/image1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1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3.w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154.w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12192000" cy="6858000"/>
          </a:xfrm>
          <a:custGeom>
            <a:avLst/>
            <a:gdLst/>
            <a:ahLst/>
            <a:cxnLst/>
            <a:rect l="l" t="t" r="r" b="b"/>
            <a:pathLst>
              <a:path w="12192000" h="6858000">
                <a:moveTo>
                  <a:pt x="12192000" y="0"/>
                </a:moveTo>
                <a:lnTo>
                  <a:pt x="0" y="0"/>
                </a:lnTo>
                <a:lnTo>
                  <a:pt x="0" y="6858000"/>
                </a:lnTo>
                <a:lnTo>
                  <a:pt x="12192000" y="6858000"/>
                </a:lnTo>
                <a:lnTo>
                  <a:pt x="12192000" y="0"/>
                </a:lnTo>
                <a:close/>
              </a:path>
            </a:pathLst>
          </a:custGeom>
          <a:solidFill>
            <a:srgbClr val="00339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5266187" y="1258078"/>
            <a:ext cx="260985" cy="299720"/>
          </a:xfrm>
          <a:custGeom>
            <a:avLst/>
            <a:gdLst/>
            <a:ahLst/>
            <a:cxnLst/>
            <a:rect l="l" t="t" r="r" b="b"/>
            <a:pathLst>
              <a:path w="260985" h="299719">
                <a:moveTo>
                  <a:pt x="160778" y="0"/>
                </a:moveTo>
                <a:lnTo>
                  <a:pt x="108570" y="6899"/>
                </a:lnTo>
                <a:lnTo>
                  <a:pt x="64261" y="26680"/>
                </a:lnTo>
                <a:lnTo>
                  <a:pt x="29979" y="57968"/>
                </a:lnTo>
                <a:lnTo>
                  <a:pt x="7849" y="99388"/>
                </a:lnTo>
                <a:lnTo>
                  <a:pt x="0" y="149564"/>
                </a:lnTo>
                <a:lnTo>
                  <a:pt x="7398" y="199740"/>
                </a:lnTo>
                <a:lnTo>
                  <a:pt x="28536" y="241160"/>
                </a:lnTo>
                <a:lnTo>
                  <a:pt x="61828" y="272448"/>
                </a:lnTo>
                <a:lnTo>
                  <a:pt x="105686" y="292229"/>
                </a:lnTo>
                <a:lnTo>
                  <a:pt x="158524" y="299129"/>
                </a:lnTo>
                <a:lnTo>
                  <a:pt x="194047" y="295613"/>
                </a:lnTo>
                <a:lnTo>
                  <a:pt x="222386" y="287308"/>
                </a:lnTo>
                <a:lnTo>
                  <a:pt x="242837" y="277575"/>
                </a:lnTo>
                <a:lnTo>
                  <a:pt x="254693" y="269777"/>
                </a:lnTo>
                <a:lnTo>
                  <a:pt x="260712" y="237520"/>
                </a:lnTo>
                <a:lnTo>
                  <a:pt x="259199" y="235216"/>
                </a:lnTo>
                <a:lnTo>
                  <a:pt x="242062" y="249751"/>
                </a:lnTo>
                <a:lnTo>
                  <a:pt x="221823" y="263365"/>
                </a:lnTo>
                <a:lnTo>
                  <a:pt x="196230" y="273449"/>
                </a:lnTo>
                <a:lnTo>
                  <a:pt x="163031" y="277390"/>
                </a:lnTo>
                <a:lnTo>
                  <a:pt x="120595" y="269129"/>
                </a:lnTo>
                <a:lnTo>
                  <a:pt x="82174" y="244582"/>
                </a:lnTo>
                <a:lnTo>
                  <a:pt x="54318" y="204107"/>
                </a:lnTo>
                <a:lnTo>
                  <a:pt x="43577" y="148061"/>
                </a:lnTo>
                <a:lnTo>
                  <a:pt x="54048" y="91272"/>
                </a:lnTo>
                <a:lnTo>
                  <a:pt x="81141" y="50627"/>
                </a:lnTo>
                <a:lnTo>
                  <a:pt x="118377" y="26191"/>
                </a:lnTo>
                <a:lnTo>
                  <a:pt x="159275" y="18031"/>
                </a:lnTo>
                <a:lnTo>
                  <a:pt x="188331" y="21045"/>
                </a:lnTo>
                <a:lnTo>
                  <a:pt x="212527" y="29139"/>
                </a:lnTo>
                <a:lnTo>
                  <a:pt x="232074" y="40895"/>
                </a:lnTo>
                <a:lnTo>
                  <a:pt x="247181" y="54897"/>
                </a:lnTo>
                <a:lnTo>
                  <a:pt x="250186" y="54095"/>
                </a:lnTo>
                <a:lnTo>
                  <a:pt x="251723" y="46594"/>
                </a:lnTo>
                <a:lnTo>
                  <a:pt x="254036" y="38042"/>
                </a:lnTo>
                <a:lnTo>
                  <a:pt x="257056" y="29076"/>
                </a:lnTo>
                <a:lnTo>
                  <a:pt x="260712" y="20335"/>
                </a:lnTo>
                <a:lnTo>
                  <a:pt x="240235" y="13016"/>
                </a:lnTo>
                <a:lnTo>
                  <a:pt x="215252" y="6486"/>
                </a:lnTo>
                <a:lnTo>
                  <a:pt x="188015" y="1796"/>
                </a:lnTo>
                <a:lnTo>
                  <a:pt x="160778" y="0"/>
                </a:lnTo>
                <a:close/>
              </a:path>
            </a:pathLst>
          </a:custGeom>
          <a:solidFill>
            <a:srgbClr val="FDFDF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5574233" y="1263387"/>
            <a:ext cx="180340" cy="288925"/>
          </a:xfrm>
          <a:custGeom>
            <a:avLst/>
            <a:gdLst/>
            <a:ahLst/>
            <a:cxnLst/>
            <a:rect l="l" t="t" r="r" b="b"/>
            <a:pathLst>
              <a:path w="180339" h="288925">
                <a:moveTo>
                  <a:pt x="175060" y="0"/>
                </a:moveTo>
                <a:lnTo>
                  <a:pt x="136079" y="1364"/>
                </a:lnTo>
                <a:lnTo>
                  <a:pt x="110923" y="1958"/>
                </a:lnTo>
                <a:lnTo>
                  <a:pt x="88656" y="2203"/>
                </a:lnTo>
                <a:lnTo>
                  <a:pt x="67828" y="2070"/>
                </a:lnTo>
                <a:lnTo>
                  <a:pt x="44324" y="1665"/>
                </a:lnTo>
                <a:lnTo>
                  <a:pt x="20822" y="978"/>
                </a:lnTo>
                <a:lnTo>
                  <a:pt x="0" y="0"/>
                </a:lnTo>
                <a:lnTo>
                  <a:pt x="2065" y="53707"/>
                </a:lnTo>
                <a:lnTo>
                  <a:pt x="2746" y="80735"/>
                </a:lnTo>
                <a:lnTo>
                  <a:pt x="3004" y="107490"/>
                </a:lnTo>
                <a:lnTo>
                  <a:pt x="3004" y="179617"/>
                </a:lnTo>
                <a:lnTo>
                  <a:pt x="2746" y="206678"/>
                </a:lnTo>
                <a:lnTo>
                  <a:pt x="2065" y="233813"/>
                </a:lnTo>
                <a:lnTo>
                  <a:pt x="0" y="288610"/>
                </a:lnTo>
                <a:lnTo>
                  <a:pt x="21268" y="287616"/>
                </a:lnTo>
                <a:lnTo>
                  <a:pt x="45075" y="286894"/>
                </a:lnTo>
                <a:lnTo>
                  <a:pt x="68884" y="286455"/>
                </a:lnTo>
                <a:lnTo>
                  <a:pt x="108186" y="286406"/>
                </a:lnTo>
                <a:lnTo>
                  <a:pt x="116308" y="286644"/>
                </a:lnTo>
                <a:lnTo>
                  <a:pt x="124712" y="287107"/>
                </a:lnTo>
                <a:lnTo>
                  <a:pt x="139847" y="287229"/>
                </a:lnTo>
                <a:lnTo>
                  <a:pt x="168141" y="288037"/>
                </a:lnTo>
                <a:lnTo>
                  <a:pt x="180318" y="288610"/>
                </a:lnTo>
                <a:lnTo>
                  <a:pt x="180318" y="284102"/>
                </a:lnTo>
                <a:lnTo>
                  <a:pt x="179567" y="279594"/>
                </a:lnTo>
                <a:lnTo>
                  <a:pt x="179567" y="266771"/>
                </a:lnTo>
                <a:lnTo>
                  <a:pt x="180318" y="259959"/>
                </a:lnTo>
                <a:lnTo>
                  <a:pt x="180318" y="256954"/>
                </a:lnTo>
                <a:lnTo>
                  <a:pt x="151119" y="258756"/>
                </a:lnTo>
                <a:lnTo>
                  <a:pt x="112413" y="260473"/>
                </a:lnTo>
                <a:lnTo>
                  <a:pt x="73286" y="261758"/>
                </a:lnTo>
                <a:lnTo>
                  <a:pt x="42826" y="262263"/>
                </a:lnTo>
                <a:lnTo>
                  <a:pt x="42509" y="172752"/>
                </a:lnTo>
                <a:lnTo>
                  <a:pt x="42826" y="150265"/>
                </a:lnTo>
                <a:lnTo>
                  <a:pt x="60315" y="150437"/>
                </a:lnTo>
                <a:lnTo>
                  <a:pt x="89216" y="151042"/>
                </a:lnTo>
                <a:lnTo>
                  <a:pt x="121217" y="152209"/>
                </a:lnTo>
                <a:lnTo>
                  <a:pt x="148008" y="154072"/>
                </a:lnTo>
                <a:lnTo>
                  <a:pt x="147257" y="150265"/>
                </a:lnTo>
                <a:lnTo>
                  <a:pt x="147257" y="127725"/>
                </a:lnTo>
                <a:lnTo>
                  <a:pt x="148008" y="124019"/>
                </a:lnTo>
                <a:lnTo>
                  <a:pt x="128401" y="125232"/>
                </a:lnTo>
                <a:lnTo>
                  <a:pt x="104994" y="126436"/>
                </a:lnTo>
                <a:lnTo>
                  <a:pt x="76798" y="127358"/>
                </a:lnTo>
                <a:lnTo>
                  <a:pt x="42826" y="127725"/>
                </a:lnTo>
                <a:lnTo>
                  <a:pt x="43295" y="78301"/>
                </a:lnTo>
                <a:lnTo>
                  <a:pt x="43776" y="45694"/>
                </a:lnTo>
                <a:lnTo>
                  <a:pt x="44328" y="23241"/>
                </a:lnTo>
                <a:lnTo>
                  <a:pt x="83666" y="23746"/>
                </a:lnTo>
                <a:lnTo>
                  <a:pt x="119553" y="25031"/>
                </a:lnTo>
                <a:lnTo>
                  <a:pt x="150510" y="26748"/>
                </a:lnTo>
                <a:lnTo>
                  <a:pt x="175060" y="28550"/>
                </a:lnTo>
                <a:lnTo>
                  <a:pt x="174308" y="25545"/>
                </a:lnTo>
                <a:lnTo>
                  <a:pt x="174308" y="3706"/>
                </a:lnTo>
                <a:close/>
              </a:path>
            </a:pathLst>
          </a:custGeom>
          <a:solidFill>
            <a:srgbClr val="FDFDF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5805640" y="1260385"/>
            <a:ext cx="514350" cy="295910"/>
          </a:xfrm>
          <a:custGeom>
            <a:avLst/>
            <a:gdLst/>
            <a:ahLst/>
            <a:cxnLst/>
            <a:rect l="l" t="t" r="r" b="b"/>
            <a:pathLst>
              <a:path w="514350" h="295909">
                <a:moveTo>
                  <a:pt x="220891" y="291617"/>
                </a:moveTo>
                <a:lnTo>
                  <a:pt x="195160" y="261556"/>
                </a:lnTo>
                <a:lnTo>
                  <a:pt x="160489" y="219989"/>
                </a:lnTo>
                <a:lnTo>
                  <a:pt x="126530" y="178727"/>
                </a:lnTo>
                <a:lnTo>
                  <a:pt x="102920" y="149567"/>
                </a:lnTo>
                <a:lnTo>
                  <a:pt x="129857" y="143040"/>
                </a:lnTo>
                <a:lnTo>
                  <a:pt x="146964" y="134543"/>
                </a:lnTo>
                <a:lnTo>
                  <a:pt x="158330" y="128892"/>
                </a:lnTo>
                <a:lnTo>
                  <a:pt x="180898" y="105143"/>
                </a:lnTo>
                <a:lnTo>
                  <a:pt x="190080" y="69824"/>
                </a:lnTo>
                <a:lnTo>
                  <a:pt x="182524" y="37198"/>
                </a:lnTo>
                <a:lnTo>
                  <a:pt x="165862" y="20243"/>
                </a:lnTo>
                <a:lnTo>
                  <a:pt x="162369" y="16700"/>
                </a:lnTo>
                <a:lnTo>
                  <a:pt x="149504" y="11988"/>
                </a:lnTo>
                <a:lnTo>
                  <a:pt x="149504" y="75133"/>
                </a:lnTo>
                <a:lnTo>
                  <a:pt x="141922" y="104584"/>
                </a:lnTo>
                <a:lnTo>
                  <a:pt x="122643" y="122567"/>
                </a:lnTo>
                <a:lnTo>
                  <a:pt x="96888" y="131686"/>
                </a:lnTo>
                <a:lnTo>
                  <a:pt x="69862" y="134543"/>
                </a:lnTo>
                <a:lnTo>
                  <a:pt x="42075" y="134543"/>
                </a:lnTo>
                <a:lnTo>
                  <a:pt x="42214" y="88988"/>
                </a:lnTo>
                <a:lnTo>
                  <a:pt x="43332" y="45148"/>
                </a:lnTo>
                <a:lnTo>
                  <a:pt x="84899" y="20243"/>
                </a:lnTo>
                <a:lnTo>
                  <a:pt x="107035" y="22999"/>
                </a:lnTo>
                <a:lnTo>
                  <a:pt x="127901" y="32169"/>
                </a:lnTo>
                <a:lnTo>
                  <a:pt x="143421" y="49098"/>
                </a:lnTo>
                <a:lnTo>
                  <a:pt x="149504" y="75133"/>
                </a:lnTo>
                <a:lnTo>
                  <a:pt x="149504" y="11988"/>
                </a:lnTo>
                <a:lnTo>
                  <a:pt x="133337" y="6057"/>
                </a:lnTo>
                <a:lnTo>
                  <a:pt x="123901" y="5207"/>
                </a:lnTo>
                <a:lnTo>
                  <a:pt x="99161" y="3009"/>
                </a:lnTo>
                <a:lnTo>
                  <a:pt x="87337" y="3352"/>
                </a:lnTo>
                <a:lnTo>
                  <a:pt x="63665" y="4864"/>
                </a:lnTo>
                <a:lnTo>
                  <a:pt x="51828" y="5207"/>
                </a:lnTo>
                <a:lnTo>
                  <a:pt x="39293" y="5080"/>
                </a:lnTo>
                <a:lnTo>
                  <a:pt x="25908" y="4673"/>
                </a:lnTo>
                <a:lnTo>
                  <a:pt x="12534" y="3987"/>
                </a:lnTo>
                <a:lnTo>
                  <a:pt x="0" y="3009"/>
                </a:lnTo>
                <a:lnTo>
                  <a:pt x="1168" y="32169"/>
                </a:lnTo>
                <a:lnTo>
                  <a:pt x="2057" y="57099"/>
                </a:lnTo>
                <a:lnTo>
                  <a:pt x="2743" y="84150"/>
                </a:lnTo>
                <a:lnTo>
                  <a:pt x="2933" y="104584"/>
                </a:lnTo>
                <a:lnTo>
                  <a:pt x="2997" y="184010"/>
                </a:lnTo>
                <a:lnTo>
                  <a:pt x="2743" y="210375"/>
                </a:lnTo>
                <a:lnTo>
                  <a:pt x="2057" y="237439"/>
                </a:lnTo>
                <a:lnTo>
                  <a:pt x="1092" y="264515"/>
                </a:lnTo>
                <a:lnTo>
                  <a:pt x="0" y="291617"/>
                </a:lnTo>
                <a:lnTo>
                  <a:pt x="6756" y="290118"/>
                </a:lnTo>
                <a:lnTo>
                  <a:pt x="38315" y="290118"/>
                </a:lnTo>
                <a:lnTo>
                  <a:pt x="45072" y="291617"/>
                </a:lnTo>
                <a:lnTo>
                  <a:pt x="45008" y="290118"/>
                </a:lnTo>
                <a:lnTo>
                  <a:pt x="43967" y="264515"/>
                </a:lnTo>
                <a:lnTo>
                  <a:pt x="43002" y="237439"/>
                </a:lnTo>
                <a:lnTo>
                  <a:pt x="42329" y="210375"/>
                </a:lnTo>
                <a:lnTo>
                  <a:pt x="42075" y="184010"/>
                </a:lnTo>
                <a:lnTo>
                  <a:pt x="42075" y="149567"/>
                </a:lnTo>
                <a:lnTo>
                  <a:pt x="63106" y="149567"/>
                </a:lnTo>
                <a:lnTo>
                  <a:pt x="92430" y="184010"/>
                </a:lnTo>
                <a:lnTo>
                  <a:pt x="123024" y="225069"/>
                </a:lnTo>
                <a:lnTo>
                  <a:pt x="149948" y="263880"/>
                </a:lnTo>
                <a:lnTo>
                  <a:pt x="168287" y="291617"/>
                </a:lnTo>
                <a:lnTo>
                  <a:pt x="175361" y="290753"/>
                </a:lnTo>
                <a:lnTo>
                  <a:pt x="183134" y="290309"/>
                </a:lnTo>
                <a:lnTo>
                  <a:pt x="190055" y="290144"/>
                </a:lnTo>
                <a:lnTo>
                  <a:pt x="197904" y="290144"/>
                </a:lnTo>
                <a:lnTo>
                  <a:pt x="199110" y="290144"/>
                </a:lnTo>
                <a:lnTo>
                  <a:pt x="206044" y="290309"/>
                </a:lnTo>
                <a:lnTo>
                  <a:pt x="213817" y="290753"/>
                </a:lnTo>
                <a:lnTo>
                  <a:pt x="220891" y="291617"/>
                </a:lnTo>
                <a:close/>
              </a:path>
              <a:path w="514350" h="295909">
                <a:moveTo>
                  <a:pt x="513930" y="3009"/>
                </a:moveTo>
                <a:lnTo>
                  <a:pt x="503415" y="4508"/>
                </a:lnTo>
                <a:lnTo>
                  <a:pt x="488391" y="4508"/>
                </a:lnTo>
                <a:lnTo>
                  <a:pt x="477875" y="3009"/>
                </a:lnTo>
                <a:lnTo>
                  <a:pt x="479615" y="33159"/>
                </a:lnTo>
                <a:lnTo>
                  <a:pt x="481304" y="69672"/>
                </a:lnTo>
                <a:lnTo>
                  <a:pt x="482574" y="107619"/>
                </a:lnTo>
                <a:lnTo>
                  <a:pt x="483082" y="142049"/>
                </a:lnTo>
                <a:lnTo>
                  <a:pt x="482993" y="185064"/>
                </a:lnTo>
                <a:lnTo>
                  <a:pt x="482777" y="202272"/>
                </a:lnTo>
                <a:lnTo>
                  <a:pt x="482384" y="215684"/>
                </a:lnTo>
                <a:lnTo>
                  <a:pt x="295554" y="21666"/>
                </a:lnTo>
                <a:lnTo>
                  <a:pt x="274980" y="0"/>
                </a:lnTo>
                <a:lnTo>
                  <a:pt x="261454" y="0"/>
                </a:lnTo>
                <a:lnTo>
                  <a:pt x="262496" y="44221"/>
                </a:lnTo>
                <a:lnTo>
                  <a:pt x="262826" y="72796"/>
                </a:lnTo>
                <a:lnTo>
                  <a:pt x="262953" y="108191"/>
                </a:lnTo>
                <a:lnTo>
                  <a:pt x="262788" y="159143"/>
                </a:lnTo>
                <a:lnTo>
                  <a:pt x="262115" y="208622"/>
                </a:lnTo>
                <a:lnTo>
                  <a:pt x="260743" y="253746"/>
                </a:lnTo>
                <a:lnTo>
                  <a:pt x="258457" y="291617"/>
                </a:lnTo>
                <a:lnTo>
                  <a:pt x="269722" y="290118"/>
                </a:lnTo>
                <a:lnTo>
                  <a:pt x="283997" y="290118"/>
                </a:lnTo>
                <a:lnTo>
                  <a:pt x="290004" y="290817"/>
                </a:lnTo>
                <a:lnTo>
                  <a:pt x="294513" y="291617"/>
                </a:lnTo>
                <a:lnTo>
                  <a:pt x="291312" y="224574"/>
                </a:lnTo>
                <a:lnTo>
                  <a:pt x="289864" y="186842"/>
                </a:lnTo>
                <a:lnTo>
                  <a:pt x="289255" y="152577"/>
                </a:lnTo>
                <a:lnTo>
                  <a:pt x="290004" y="73634"/>
                </a:lnTo>
                <a:lnTo>
                  <a:pt x="346773" y="133096"/>
                </a:lnTo>
                <a:lnTo>
                  <a:pt x="393128" y="181927"/>
                </a:lnTo>
                <a:lnTo>
                  <a:pt x="439623" y="231330"/>
                </a:lnTo>
                <a:lnTo>
                  <a:pt x="477342" y="272173"/>
                </a:lnTo>
                <a:lnTo>
                  <a:pt x="497395" y="295325"/>
                </a:lnTo>
                <a:lnTo>
                  <a:pt x="510921" y="295325"/>
                </a:lnTo>
                <a:lnTo>
                  <a:pt x="509866" y="250672"/>
                </a:lnTo>
                <a:lnTo>
                  <a:pt x="509536" y="221843"/>
                </a:lnTo>
                <a:lnTo>
                  <a:pt x="509422" y="186334"/>
                </a:lnTo>
                <a:lnTo>
                  <a:pt x="509701" y="135382"/>
                </a:lnTo>
                <a:lnTo>
                  <a:pt x="510552" y="85915"/>
                </a:lnTo>
                <a:lnTo>
                  <a:pt x="511949" y="40817"/>
                </a:lnTo>
                <a:lnTo>
                  <a:pt x="513930" y="3009"/>
                </a:lnTo>
                <a:close/>
              </a:path>
            </a:pathLst>
          </a:custGeom>
          <a:solidFill>
            <a:srgbClr val="FDFDF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5105387" y="713219"/>
            <a:ext cx="1987550" cy="1966595"/>
          </a:xfrm>
          <a:custGeom>
            <a:avLst/>
            <a:gdLst/>
            <a:ahLst/>
            <a:cxnLst/>
            <a:rect l="l" t="t" r="r" b="b"/>
            <a:pathLst>
              <a:path w="1987550" h="1966595">
                <a:moveTo>
                  <a:pt x="453809" y="1303210"/>
                </a:moveTo>
                <a:lnTo>
                  <a:pt x="421906" y="1247838"/>
                </a:lnTo>
                <a:lnTo>
                  <a:pt x="396595" y="1193444"/>
                </a:lnTo>
                <a:lnTo>
                  <a:pt x="377177" y="1140472"/>
                </a:lnTo>
                <a:lnTo>
                  <a:pt x="362978" y="1089355"/>
                </a:lnTo>
                <a:lnTo>
                  <a:pt x="353326" y="1040536"/>
                </a:lnTo>
                <a:lnTo>
                  <a:pt x="347510" y="994435"/>
                </a:lnTo>
                <a:lnTo>
                  <a:pt x="344868" y="951484"/>
                </a:lnTo>
                <a:lnTo>
                  <a:pt x="306552" y="951484"/>
                </a:lnTo>
                <a:lnTo>
                  <a:pt x="309245" y="996835"/>
                </a:lnTo>
                <a:lnTo>
                  <a:pt x="314858" y="1042606"/>
                </a:lnTo>
                <a:lnTo>
                  <a:pt x="323545" y="1088707"/>
                </a:lnTo>
                <a:lnTo>
                  <a:pt x="335470" y="1135011"/>
                </a:lnTo>
                <a:lnTo>
                  <a:pt x="350774" y="1181379"/>
                </a:lnTo>
                <a:lnTo>
                  <a:pt x="369633" y="1227721"/>
                </a:lnTo>
                <a:lnTo>
                  <a:pt x="392201" y="1273898"/>
                </a:lnTo>
                <a:lnTo>
                  <a:pt x="439115" y="1298308"/>
                </a:lnTo>
                <a:lnTo>
                  <a:pt x="453809" y="1303210"/>
                </a:lnTo>
                <a:close/>
              </a:path>
              <a:path w="1987550" h="1966595">
                <a:moveTo>
                  <a:pt x="806183" y="1579778"/>
                </a:moveTo>
                <a:lnTo>
                  <a:pt x="749528" y="1557959"/>
                </a:lnTo>
                <a:lnTo>
                  <a:pt x="698271" y="1533042"/>
                </a:lnTo>
                <a:lnTo>
                  <a:pt x="652449" y="1506029"/>
                </a:lnTo>
                <a:lnTo>
                  <a:pt x="612063" y="1477949"/>
                </a:lnTo>
                <a:lnTo>
                  <a:pt x="577151" y="1449832"/>
                </a:lnTo>
                <a:lnTo>
                  <a:pt x="547725" y="1422692"/>
                </a:lnTo>
                <a:lnTo>
                  <a:pt x="528840" y="1419123"/>
                </a:lnTo>
                <a:lnTo>
                  <a:pt x="509409" y="1414335"/>
                </a:lnTo>
                <a:lnTo>
                  <a:pt x="491096" y="1408861"/>
                </a:lnTo>
                <a:lnTo>
                  <a:pt x="475602" y="1403159"/>
                </a:lnTo>
                <a:lnTo>
                  <a:pt x="512127" y="1441310"/>
                </a:lnTo>
                <a:lnTo>
                  <a:pt x="551764" y="1477010"/>
                </a:lnTo>
                <a:lnTo>
                  <a:pt x="593940" y="1509991"/>
                </a:lnTo>
                <a:lnTo>
                  <a:pt x="638111" y="1540014"/>
                </a:lnTo>
                <a:lnTo>
                  <a:pt x="683704" y="1566824"/>
                </a:lnTo>
                <a:lnTo>
                  <a:pt x="730148" y="1590192"/>
                </a:lnTo>
                <a:lnTo>
                  <a:pt x="776884" y="1609839"/>
                </a:lnTo>
                <a:lnTo>
                  <a:pt x="806183" y="1579778"/>
                </a:lnTo>
                <a:close/>
              </a:path>
              <a:path w="1987550" h="1966595">
                <a:moveTo>
                  <a:pt x="1546987" y="1415186"/>
                </a:moveTo>
                <a:lnTo>
                  <a:pt x="1536471" y="1369339"/>
                </a:lnTo>
                <a:lnTo>
                  <a:pt x="1505242" y="1404962"/>
                </a:lnTo>
                <a:lnTo>
                  <a:pt x="1471345" y="1438427"/>
                </a:lnTo>
                <a:lnTo>
                  <a:pt x="1434947" y="1469555"/>
                </a:lnTo>
                <a:lnTo>
                  <a:pt x="1396161" y="1498168"/>
                </a:lnTo>
                <a:lnTo>
                  <a:pt x="1355140" y="1524063"/>
                </a:lnTo>
                <a:lnTo>
                  <a:pt x="1312024" y="1547088"/>
                </a:lnTo>
                <a:lnTo>
                  <a:pt x="1266913" y="1567027"/>
                </a:lnTo>
                <a:lnTo>
                  <a:pt x="1219987" y="1583728"/>
                </a:lnTo>
                <a:lnTo>
                  <a:pt x="1171346" y="1596986"/>
                </a:lnTo>
                <a:lnTo>
                  <a:pt x="1121143" y="1606638"/>
                </a:lnTo>
                <a:lnTo>
                  <a:pt x="1069505" y="1612480"/>
                </a:lnTo>
                <a:lnTo>
                  <a:pt x="1016571" y="1614347"/>
                </a:lnTo>
                <a:lnTo>
                  <a:pt x="982446" y="1613522"/>
                </a:lnTo>
                <a:lnTo>
                  <a:pt x="949312" y="1611160"/>
                </a:lnTo>
                <a:lnTo>
                  <a:pt x="917867" y="1607375"/>
                </a:lnTo>
                <a:lnTo>
                  <a:pt x="888822" y="1602320"/>
                </a:lnTo>
                <a:lnTo>
                  <a:pt x="858024" y="1634642"/>
                </a:lnTo>
                <a:lnTo>
                  <a:pt x="900785" y="1643278"/>
                </a:lnTo>
                <a:lnTo>
                  <a:pt x="941514" y="1649107"/>
                </a:lnTo>
                <a:lnTo>
                  <a:pt x="980681" y="1652397"/>
                </a:lnTo>
                <a:lnTo>
                  <a:pt x="1018781" y="1653425"/>
                </a:lnTo>
                <a:lnTo>
                  <a:pt x="1073124" y="1651317"/>
                </a:lnTo>
                <a:lnTo>
                  <a:pt x="1125994" y="1645170"/>
                </a:lnTo>
                <a:lnTo>
                  <a:pt x="1177277" y="1635226"/>
                </a:lnTo>
                <a:lnTo>
                  <a:pt x="1226858" y="1621726"/>
                </a:lnTo>
                <a:lnTo>
                  <a:pt x="1274597" y="1604911"/>
                </a:lnTo>
                <a:lnTo>
                  <a:pt x="1320368" y="1585036"/>
                </a:lnTo>
                <a:lnTo>
                  <a:pt x="1364068" y="1562341"/>
                </a:lnTo>
                <a:lnTo>
                  <a:pt x="1405547" y="1537081"/>
                </a:lnTo>
                <a:lnTo>
                  <a:pt x="1444713" y="1509483"/>
                </a:lnTo>
                <a:lnTo>
                  <a:pt x="1481416" y="1479804"/>
                </a:lnTo>
                <a:lnTo>
                  <a:pt x="1515554" y="1448295"/>
                </a:lnTo>
                <a:lnTo>
                  <a:pt x="1546987" y="1415186"/>
                </a:lnTo>
                <a:close/>
              </a:path>
              <a:path w="1987550" h="1966595">
                <a:moveTo>
                  <a:pt x="1823516" y="175907"/>
                </a:moveTo>
                <a:lnTo>
                  <a:pt x="1786661" y="175907"/>
                </a:lnTo>
                <a:lnTo>
                  <a:pt x="1722069" y="843991"/>
                </a:lnTo>
                <a:lnTo>
                  <a:pt x="1720557" y="843991"/>
                </a:lnTo>
                <a:lnTo>
                  <a:pt x="1714728" y="795883"/>
                </a:lnTo>
                <a:lnTo>
                  <a:pt x="1704276" y="746328"/>
                </a:lnTo>
                <a:lnTo>
                  <a:pt x="1689696" y="696290"/>
                </a:lnTo>
                <a:lnTo>
                  <a:pt x="1671447" y="646696"/>
                </a:lnTo>
                <a:lnTo>
                  <a:pt x="1649984" y="598512"/>
                </a:lnTo>
                <a:lnTo>
                  <a:pt x="1625790" y="552691"/>
                </a:lnTo>
                <a:lnTo>
                  <a:pt x="1599311" y="510184"/>
                </a:lnTo>
                <a:lnTo>
                  <a:pt x="1571028" y="471932"/>
                </a:lnTo>
                <a:lnTo>
                  <a:pt x="1538732" y="434962"/>
                </a:lnTo>
                <a:lnTo>
                  <a:pt x="1504327" y="400405"/>
                </a:lnTo>
                <a:lnTo>
                  <a:pt x="1467916" y="368363"/>
                </a:lnTo>
                <a:lnTo>
                  <a:pt x="1429588" y="338924"/>
                </a:lnTo>
                <a:lnTo>
                  <a:pt x="1389468" y="312178"/>
                </a:lnTo>
                <a:lnTo>
                  <a:pt x="1347635" y="288213"/>
                </a:lnTo>
                <a:lnTo>
                  <a:pt x="1304201" y="267144"/>
                </a:lnTo>
                <a:lnTo>
                  <a:pt x="1259281" y="249059"/>
                </a:lnTo>
                <a:lnTo>
                  <a:pt x="1212951" y="234048"/>
                </a:lnTo>
                <a:lnTo>
                  <a:pt x="1165339" y="222211"/>
                </a:lnTo>
                <a:lnTo>
                  <a:pt x="1116533" y="213639"/>
                </a:lnTo>
                <a:lnTo>
                  <a:pt x="1066647" y="208419"/>
                </a:lnTo>
                <a:lnTo>
                  <a:pt x="1015771" y="206667"/>
                </a:lnTo>
                <a:lnTo>
                  <a:pt x="963320" y="208597"/>
                </a:lnTo>
                <a:lnTo>
                  <a:pt x="911948" y="214312"/>
                </a:lnTo>
                <a:lnTo>
                  <a:pt x="861796" y="223647"/>
                </a:lnTo>
                <a:lnTo>
                  <a:pt x="812990" y="236486"/>
                </a:lnTo>
                <a:lnTo>
                  <a:pt x="765632" y="252666"/>
                </a:lnTo>
                <a:lnTo>
                  <a:pt x="719874" y="272059"/>
                </a:lnTo>
                <a:lnTo>
                  <a:pt x="675805" y="294513"/>
                </a:lnTo>
                <a:lnTo>
                  <a:pt x="633564" y="319900"/>
                </a:lnTo>
                <a:lnTo>
                  <a:pt x="593280" y="348081"/>
                </a:lnTo>
                <a:lnTo>
                  <a:pt x="555078" y="378891"/>
                </a:lnTo>
                <a:lnTo>
                  <a:pt x="519061" y="412216"/>
                </a:lnTo>
                <a:lnTo>
                  <a:pt x="485368" y="447890"/>
                </a:lnTo>
                <a:lnTo>
                  <a:pt x="514667" y="471932"/>
                </a:lnTo>
                <a:lnTo>
                  <a:pt x="546557" y="438264"/>
                </a:lnTo>
                <a:lnTo>
                  <a:pt x="580542" y="406819"/>
                </a:lnTo>
                <a:lnTo>
                  <a:pt x="616534" y="377736"/>
                </a:lnTo>
                <a:lnTo>
                  <a:pt x="654443" y="351142"/>
                </a:lnTo>
                <a:lnTo>
                  <a:pt x="694169" y="327190"/>
                </a:lnTo>
                <a:lnTo>
                  <a:pt x="735647" y="305981"/>
                </a:lnTo>
                <a:lnTo>
                  <a:pt x="778764" y="287667"/>
                </a:lnTo>
                <a:lnTo>
                  <a:pt x="823429" y="272389"/>
                </a:lnTo>
                <a:lnTo>
                  <a:pt x="869543" y="260273"/>
                </a:lnTo>
                <a:lnTo>
                  <a:pt x="917041" y="251447"/>
                </a:lnTo>
                <a:lnTo>
                  <a:pt x="965809" y="246062"/>
                </a:lnTo>
                <a:lnTo>
                  <a:pt x="1015771" y="244233"/>
                </a:lnTo>
                <a:lnTo>
                  <a:pt x="1067866" y="246138"/>
                </a:lnTo>
                <a:lnTo>
                  <a:pt x="1118476" y="251726"/>
                </a:lnTo>
                <a:lnTo>
                  <a:pt x="1167498" y="260832"/>
                </a:lnTo>
                <a:lnTo>
                  <a:pt x="1214831" y="273278"/>
                </a:lnTo>
                <a:lnTo>
                  <a:pt x="1260386" y="288861"/>
                </a:lnTo>
                <a:lnTo>
                  <a:pt x="1304086" y="307441"/>
                </a:lnTo>
                <a:lnTo>
                  <a:pt x="1345831" y="328803"/>
                </a:lnTo>
                <a:lnTo>
                  <a:pt x="1385531" y="352806"/>
                </a:lnTo>
                <a:lnTo>
                  <a:pt x="1423085" y="379234"/>
                </a:lnTo>
                <a:lnTo>
                  <a:pt x="1458404" y="407936"/>
                </a:lnTo>
                <a:lnTo>
                  <a:pt x="1491399" y="438734"/>
                </a:lnTo>
                <a:lnTo>
                  <a:pt x="1521993" y="471436"/>
                </a:lnTo>
                <a:lnTo>
                  <a:pt x="1550060" y="505866"/>
                </a:lnTo>
                <a:lnTo>
                  <a:pt x="1575536" y="541858"/>
                </a:lnTo>
                <a:lnTo>
                  <a:pt x="1603527" y="589064"/>
                </a:lnTo>
                <a:lnTo>
                  <a:pt x="1627568" y="638263"/>
                </a:lnTo>
                <a:lnTo>
                  <a:pt x="1647710" y="688886"/>
                </a:lnTo>
                <a:lnTo>
                  <a:pt x="1664042" y="740384"/>
                </a:lnTo>
                <a:lnTo>
                  <a:pt x="1676603" y="792162"/>
                </a:lnTo>
                <a:lnTo>
                  <a:pt x="1685467" y="843686"/>
                </a:lnTo>
                <a:lnTo>
                  <a:pt x="1690700" y="894359"/>
                </a:lnTo>
                <a:lnTo>
                  <a:pt x="1692351" y="943622"/>
                </a:lnTo>
                <a:lnTo>
                  <a:pt x="1690509" y="990904"/>
                </a:lnTo>
                <a:lnTo>
                  <a:pt x="1685201" y="1035659"/>
                </a:lnTo>
                <a:lnTo>
                  <a:pt x="1668843" y="1113574"/>
                </a:lnTo>
                <a:lnTo>
                  <a:pt x="1652536" y="1165250"/>
                </a:lnTo>
                <a:lnTo>
                  <a:pt x="1628521" y="1223238"/>
                </a:lnTo>
                <a:lnTo>
                  <a:pt x="1595069" y="1285913"/>
                </a:lnTo>
                <a:lnTo>
                  <a:pt x="1606384" y="1335519"/>
                </a:lnTo>
                <a:lnTo>
                  <a:pt x="1627149" y="1302105"/>
                </a:lnTo>
                <a:lnTo>
                  <a:pt x="1646123" y="1268526"/>
                </a:lnTo>
                <a:lnTo>
                  <a:pt x="1663407" y="1233970"/>
                </a:lnTo>
                <a:lnTo>
                  <a:pt x="1679155" y="1197610"/>
                </a:lnTo>
                <a:lnTo>
                  <a:pt x="1693494" y="1158608"/>
                </a:lnTo>
                <a:lnTo>
                  <a:pt x="1706562" y="1116152"/>
                </a:lnTo>
                <a:lnTo>
                  <a:pt x="1718475" y="1069390"/>
                </a:lnTo>
                <a:lnTo>
                  <a:pt x="1729371" y="1017524"/>
                </a:lnTo>
                <a:lnTo>
                  <a:pt x="1739392" y="959713"/>
                </a:lnTo>
                <a:lnTo>
                  <a:pt x="1748663" y="895134"/>
                </a:lnTo>
                <a:lnTo>
                  <a:pt x="1757311" y="822960"/>
                </a:lnTo>
                <a:lnTo>
                  <a:pt x="1777847" y="631164"/>
                </a:lnTo>
                <a:lnTo>
                  <a:pt x="1799475" y="418820"/>
                </a:lnTo>
                <a:lnTo>
                  <a:pt x="1823516" y="175907"/>
                </a:lnTo>
                <a:close/>
              </a:path>
              <a:path w="1987550" h="1966595">
                <a:moveTo>
                  <a:pt x="1987270" y="6807"/>
                </a:moveTo>
                <a:lnTo>
                  <a:pt x="741565" y="0"/>
                </a:lnTo>
                <a:lnTo>
                  <a:pt x="709117" y="482"/>
                </a:lnTo>
                <a:lnTo>
                  <a:pt x="683158" y="1600"/>
                </a:lnTo>
                <a:lnTo>
                  <a:pt x="604939" y="8636"/>
                </a:lnTo>
                <a:lnTo>
                  <a:pt x="558101" y="16751"/>
                </a:lnTo>
                <a:lnTo>
                  <a:pt x="512483" y="28028"/>
                </a:lnTo>
                <a:lnTo>
                  <a:pt x="468172" y="42341"/>
                </a:lnTo>
                <a:lnTo>
                  <a:pt x="425284" y="59524"/>
                </a:lnTo>
                <a:lnTo>
                  <a:pt x="383895" y="79476"/>
                </a:lnTo>
                <a:lnTo>
                  <a:pt x="344106" y="102044"/>
                </a:lnTo>
                <a:lnTo>
                  <a:pt x="306006" y="127101"/>
                </a:lnTo>
                <a:lnTo>
                  <a:pt x="269684" y="154520"/>
                </a:lnTo>
                <a:lnTo>
                  <a:pt x="235229" y="184150"/>
                </a:lnTo>
                <a:lnTo>
                  <a:pt x="202755" y="215861"/>
                </a:lnTo>
                <a:lnTo>
                  <a:pt x="172326" y="249529"/>
                </a:lnTo>
                <a:lnTo>
                  <a:pt x="144056" y="285013"/>
                </a:lnTo>
                <a:lnTo>
                  <a:pt x="118021" y="322186"/>
                </a:lnTo>
                <a:lnTo>
                  <a:pt x="94322" y="360895"/>
                </a:lnTo>
                <a:lnTo>
                  <a:pt x="73063" y="401027"/>
                </a:lnTo>
                <a:lnTo>
                  <a:pt x="54317" y="442429"/>
                </a:lnTo>
                <a:lnTo>
                  <a:pt x="38188" y="484987"/>
                </a:lnTo>
                <a:lnTo>
                  <a:pt x="24765" y="528561"/>
                </a:lnTo>
                <a:lnTo>
                  <a:pt x="14147" y="572998"/>
                </a:lnTo>
                <a:lnTo>
                  <a:pt x="6413" y="618185"/>
                </a:lnTo>
                <a:lnTo>
                  <a:pt x="1676" y="663981"/>
                </a:lnTo>
                <a:lnTo>
                  <a:pt x="0" y="710260"/>
                </a:lnTo>
                <a:lnTo>
                  <a:pt x="1257" y="749528"/>
                </a:lnTo>
                <a:lnTo>
                  <a:pt x="4927" y="790409"/>
                </a:lnTo>
                <a:lnTo>
                  <a:pt x="10896" y="833208"/>
                </a:lnTo>
                <a:lnTo>
                  <a:pt x="19075" y="878268"/>
                </a:lnTo>
                <a:lnTo>
                  <a:pt x="29324" y="925893"/>
                </a:lnTo>
                <a:lnTo>
                  <a:pt x="41529" y="976426"/>
                </a:lnTo>
                <a:lnTo>
                  <a:pt x="55587" y="1030185"/>
                </a:lnTo>
                <a:lnTo>
                  <a:pt x="71386" y="1087501"/>
                </a:lnTo>
                <a:lnTo>
                  <a:pt x="116497" y="1244777"/>
                </a:lnTo>
                <a:lnTo>
                  <a:pt x="166344" y="1417802"/>
                </a:lnTo>
                <a:lnTo>
                  <a:pt x="199859" y="1533931"/>
                </a:lnTo>
                <a:lnTo>
                  <a:pt x="237426" y="1533931"/>
                </a:lnTo>
                <a:lnTo>
                  <a:pt x="98425" y="1063447"/>
                </a:lnTo>
                <a:lnTo>
                  <a:pt x="99187" y="1062697"/>
                </a:lnTo>
                <a:lnTo>
                  <a:pt x="121386" y="1101686"/>
                </a:lnTo>
                <a:lnTo>
                  <a:pt x="146977" y="1139431"/>
                </a:lnTo>
                <a:lnTo>
                  <a:pt x="175806" y="1175727"/>
                </a:lnTo>
                <a:lnTo>
                  <a:pt x="207657" y="1210360"/>
                </a:lnTo>
                <a:lnTo>
                  <a:pt x="242354" y="1243101"/>
                </a:lnTo>
                <a:lnTo>
                  <a:pt x="279717" y="1273746"/>
                </a:lnTo>
                <a:lnTo>
                  <a:pt x="319570" y="1302080"/>
                </a:lnTo>
                <a:lnTo>
                  <a:pt x="361708" y="1327899"/>
                </a:lnTo>
                <a:lnTo>
                  <a:pt x="405955" y="1350962"/>
                </a:lnTo>
                <a:lnTo>
                  <a:pt x="452145" y="1371066"/>
                </a:lnTo>
                <a:lnTo>
                  <a:pt x="500062" y="1387995"/>
                </a:lnTo>
                <a:lnTo>
                  <a:pt x="549541" y="1401546"/>
                </a:lnTo>
                <a:lnTo>
                  <a:pt x="600405" y="1411478"/>
                </a:lnTo>
                <a:lnTo>
                  <a:pt x="652449" y="1417599"/>
                </a:lnTo>
                <a:lnTo>
                  <a:pt x="705510" y="1419694"/>
                </a:lnTo>
                <a:lnTo>
                  <a:pt x="759345" y="1417802"/>
                </a:lnTo>
                <a:lnTo>
                  <a:pt x="811987" y="1412189"/>
                </a:lnTo>
                <a:lnTo>
                  <a:pt x="863206" y="1402930"/>
                </a:lnTo>
                <a:lnTo>
                  <a:pt x="912774" y="1390103"/>
                </a:lnTo>
                <a:lnTo>
                  <a:pt x="960475" y="1373784"/>
                </a:lnTo>
                <a:lnTo>
                  <a:pt x="1006094" y="1354061"/>
                </a:lnTo>
                <a:lnTo>
                  <a:pt x="1049401" y="1331010"/>
                </a:lnTo>
                <a:lnTo>
                  <a:pt x="1090193" y="1304709"/>
                </a:lnTo>
                <a:lnTo>
                  <a:pt x="1090891" y="1305458"/>
                </a:lnTo>
                <a:lnTo>
                  <a:pt x="471093" y="1966074"/>
                </a:lnTo>
                <a:lnTo>
                  <a:pt x="519176" y="1966074"/>
                </a:lnTo>
                <a:lnTo>
                  <a:pt x="1102906" y="1344536"/>
                </a:lnTo>
                <a:lnTo>
                  <a:pt x="1139698" y="1304709"/>
                </a:lnTo>
                <a:lnTo>
                  <a:pt x="1199070" y="1238148"/>
                </a:lnTo>
                <a:lnTo>
                  <a:pt x="1234986" y="1195171"/>
                </a:lnTo>
                <a:lnTo>
                  <a:pt x="1263497" y="1158824"/>
                </a:lnTo>
                <a:lnTo>
                  <a:pt x="1300518" y="1105547"/>
                </a:lnTo>
                <a:lnTo>
                  <a:pt x="1330642" y="1055077"/>
                </a:lnTo>
                <a:lnTo>
                  <a:pt x="1349921" y="1018222"/>
                </a:lnTo>
                <a:lnTo>
                  <a:pt x="1369568" y="974026"/>
                </a:lnTo>
                <a:lnTo>
                  <a:pt x="1387767" y="922794"/>
                </a:lnTo>
                <a:lnTo>
                  <a:pt x="1402702" y="864806"/>
                </a:lnTo>
                <a:lnTo>
                  <a:pt x="1412557" y="800379"/>
                </a:lnTo>
                <a:lnTo>
                  <a:pt x="1415491" y="729792"/>
                </a:lnTo>
                <a:lnTo>
                  <a:pt x="1416291" y="729792"/>
                </a:lnTo>
                <a:lnTo>
                  <a:pt x="1688211" y="1965325"/>
                </a:lnTo>
                <a:lnTo>
                  <a:pt x="1727276" y="1965325"/>
                </a:lnTo>
                <a:lnTo>
                  <a:pt x="1691005" y="1803958"/>
                </a:lnTo>
                <a:lnTo>
                  <a:pt x="1607908" y="1433106"/>
                </a:lnTo>
                <a:lnTo>
                  <a:pt x="1516519" y="1022667"/>
                </a:lnTo>
                <a:lnTo>
                  <a:pt x="1455356" y="742518"/>
                </a:lnTo>
                <a:lnTo>
                  <a:pt x="1452511" y="729792"/>
                </a:lnTo>
                <a:lnTo>
                  <a:pt x="1440522" y="676021"/>
                </a:lnTo>
                <a:lnTo>
                  <a:pt x="1425117" y="615149"/>
                </a:lnTo>
                <a:lnTo>
                  <a:pt x="1409179" y="559790"/>
                </a:lnTo>
                <a:lnTo>
                  <a:pt x="1392745" y="509689"/>
                </a:lnTo>
                <a:lnTo>
                  <a:pt x="1375829" y="464654"/>
                </a:lnTo>
                <a:lnTo>
                  <a:pt x="1358493" y="424510"/>
                </a:lnTo>
                <a:lnTo>
                  <a:pt x="1340777" y="389064"/>
                </a:lnTo>
                <a:lnTo>
                  <a:pt x="1304315" y="331482"/>
                </a:lnTo>
                <a:lnTo>
                  <a:pt x="1254721" y="309333"/>
                </a:lnTo>
                <a:lnTo>
                  <a:pt x="1241920" y="305142"/>
                </a:lnTo>
                <a:lnTo>
                  <a:pt x="1267917" y="340944"/>
                </a:lnTo>
                <a:lnTo>
                  <a:pt x="1292085" y="379971"/>
                </a:lnTo>
                <a:lnTo>
                  <a:pt x="1314094" y="421830"/>
                </a:lnTo>
                <a:lnTo>
                  <a:pt x="1333614" y="466128"/>
                </a:lnTo>
                <a:lnTo>
                  <a:pt x="1350314" y="512457"/>
                </a:lnTo>
                <a:lnTo>
                  <a:pt x="1363878" y="560438"/>
                </a:lnTo>
                <a:lnTo>
                  <a:pt x="1373974" y="609663"/>
                </a:lnTo>
                <a:lnTo>
                  <a:pt x="1380274" y="659726"/>
                </a:lnTo>
                <a:lnTo>
                  <a:pt x="1382433" y="710260"/>
                </a:lnTo>
                <a:lnTo>
                  <a:pt x="1380744" y="758164"/>
                </a:lnTo>
                <a:lnTo>
                  <a:pt x="1375752" y="805180"/>
                </a:lnTo>
                <a:lnTo>
                  <a:pt x="1367574" y="851192"/>
                </a:lnTo>
                <a:lnTo>
                  <a:pt x="1356321" y="896061"/>
                </a:lnTo>
                <a:lnTo>
                  <a:pt x="1342097" y="939698"/>
                </a:lnTo>
                <a:lnTo>
                  <a:pt x="1325041" y="981964"/>
                </a:lnTo>
                <a:lnTo>
                  <a:pt x="1305242" y="1022769"/>
                </a:lnTo>
                <a:lnTo>
                  <a:pt x="1282827" y="1061999"/>
                </a:lnTo>
                <a:lnTo>
                  <a:pt x="1257909" y="1099515"/>
                </a:lnTo>
                <a:lnTo>
                  <a:pt x="1230604" y="1135214"/>
                </a:lnTo>
                <a:lnTo>
                  <a:pt x="1201026" y="1168996"/>
                </a:lnTo>
                <a:lnTo>
                  <a:pt x="1169276" y="1200721"/>
                </a:lnTo>
                <a:lnTo>
                  <a:pt x="1135481" y="1230299"/>
                </a:lnTo>
                <a:lnTo>
                  <a:pt x="1099756" y="1257592"/>
                </a:lnTo>
                <a:lnTo>
                  <a:pt x="1062202" y="1282509"/>
                </a:lnTo>
                <a:lnTo>
                  <a:pt x="1022959" y="1304912"/>
                </a:lnTo>
                <a:lnTo>
                  <a:pt x="982103" y="1324711"/>
                </a:lnTo>
                <a:lnTo>
                  <a:pt x="939787" y="1341780"/>
                </a:lnTo>
                <a:lnTo>
                  <a:pt x="896099" y="1355991"/>
                </a:lnTo>
                <a:lnTo>
                  <a:pt x="851166" y="1367243"/>
                </a:lnTo>
                <a:lnTo>
                  <a:pt x="805103" y="1375435"/>
                </a:lnTo>
                <a:lnTo>
                  <a:pt x="758012" y="1380426"/>
                </a:lnTo>
                <a:lnTo>
                  <a:pt x="710006" y="1382115"/>
                </a:lnTo>
                <a:lnTo>
                  <a:pt x="662114" y="1380426"/>
                </a:lnTo>
                <a:lnTo>
                  <a:pt x="615111" y="1375435"/>
                </a:lnTo>
                <a:lnTo>
                  <a:pt x="569112" y="1367243"/>
                </a:lnTo>
                <a:lnTo>
                  <a:pt x="524256" y="1355991"/>
                </a:lnTo>
                <a:lnTo>
                  <a:pt x="480631" y="1341780"/>
                </a:lnTo>
                <a:lnTo>
                  <a:pt x="438365" y="1324711"/>
                </a:lnTo>
                <a:lnTo>
                  <a:pt x="397573" y="1304912"/>
                </a:lnTo>
                <a:lnTo>
                  <a:pt x="358355" y="1282509"/>
                </a:lnTo>
                <a:lnTo>
                  <a:pt x="320852" y="1257592"/>
                </a:lnTo>
                <a:lnTo>
                  <a:pt x="285153" y="1230299"/>
                </a:lnTo>
                <a:lnTo>
                  <a:pt x="251396" y="1200721"/>
                </a:lnTo>
                <a:lnTo>
                  <a:pt x="219671" y="1168996"/>
                </a:lnTo>
                <a:lnTo>
                  <a:pt x="190106" y="1135214"/>
                </a:lnTo>
                <a:lnTo>
                  <a:pt x="162814" y="1099515"/>
                </a:lnTo>
                <a:lnTo>
                  <a:pt x="138379" y="1062697"/>
                </a:lnTo>
                <a:lnTo>
                  <a:pt x="137909" y="1061999"/>
                </a:lnTo>
                <a:lnTo>
                  <a:pt x="115455" y="1022667"/>
                </a:lnTo>
                <a:lnTo>
                  <a:pt x="95707" y="981964"/>
                </a:lnTo>
                <a:lnTo>
                  <a:pt x="78651" y="939698"/>
                </a:lnTo>
                <a:lnTo>
                  <a:pt x="64439" y="896061"/>
                </a:lnTo>
                <a:lnTo>
                  <a:pt x="53187" y="851192"/>
                </a:lnTo>
                <a:lnTo>
                  <a:pt x="45008" y="805180"/>
                </a:lnTo>
                <a:lnTo>
                  <a:pt x="40017" y="758164"/>
                </a:lnTo>
                <a:lnTo>
                  <a:pt x="38328" y="710260"/>
                </a:lnTo>
                <a:lnTo>
                  <a:pt x="40017" y="662254"/>
                </a:lnTo>
                <a:lnTo>
                  <a:pt x="45021" y="615149"/>
                </a:lnTo>
                <a:lnTo>
                  <a:pt x="53225" y="569061"/>
                </a:lnTo>
                <a:lnTo>
                  <a:pt x="64503" y="524116"/>
                </a:lnTo>
                <a:lnTo>
                  <a:pt x="78740" y="480415"/>
                </a:lnTo>
                <a:lnTo>
                  <a:pt x="95834" y="438073"/>
                </a:lnTo>
                <a:lnTo>
                  <a:pt x="115671" y="397217"/>
                </a:lnTo>
                <a:lnTo>
                  <a:pt x="138112" y="357949"/>
                </a:lnTo>
                <a:lnTo>
                  <a:pt x="163068" y="320382"/>
                </a:lnTo>
                <a:lnTo>
                  <a:pt x="190411" y="284645"/>
                </a:lnTo>
                <a:lnTo>
                  <a:pt x="220014" y="250837"/>
                </a:lnTo>
                <a:lnTo>
                  <a:pt x="251790" y="219075"/>
                </a:lnTo>
                <a:lnTo>
                  <a:pt x="285610" y="189471"/>
                </a:lnTo>
                <a:lnTo>
                  <a:pt x="321348" y="162153"/>
                </a:lnTo>
                <a:lnTo>
                  <a:pt x="358902" y="137223"/>
                </a:lnTo>
                <a:lnTo>
                  <a:pt x="398157" y="114795"/>
                </a:lnTo>
                <a:lnTo>
                  <a:pt x="438988" y="94996"/>
                </a:lnTo>
                <a:lnTo>
                  <a:pt x="481291" y="77927"/>
                </a:lnTo>
                <a:lnTo>
                  <a:pt x="524941" y="63703"/>
                </a:lnTo>
                <a:lnTo>
                  <a:pt x="569836" y="52438"/>
                </a:lnTo>
                <a:lnTo>
                  <a:pt x="615835" y="44259"/>
                </a:lnTo>
                <a:lnTo>
                  <a:pt x="662851" y="39255"/>
                </a:lnTo>
                <a:lnTo>
                  <a:pt x="710768" y="37566"/>
                </a:lnTo>
                <a:lnTo>
                  <a:pt x="764908" y="39763"/>
                </a:lnTo>
                <a:lnTo>
                  <a:pt x="818019" y="46240"/>
                </a:lnTo>
                <a:lnTo>
                  <a:pt x="869911" y="56832"/>
                </a:lnTo>
                <a:lnTo>
                  <a:pt x="920369" y="71348"/>
                </a:lnTo>
                <a:lnTo>
                  <a:pt x="969200" y="89636"/>
                </a:lnTo>
                <a:lnTo>
                  <a:pt x="1016203" y="111506"/>
                </a:lnTo>
                <a:lnTo>
                  <a:pt x="1061173" y="136804"/>
                </a:lnTo>
                <a:lnTo>
                  <a:pt x="1103934" y="165341"/>
                </a:lnTo>
                <a:lnTo>
                  <a:pt x="1144270" y="196951"/>
                </a:lnTo>
                <a:lnTo>
                  <a:pt x="1162291" y="200266"/>
                </a:lnTo>
                <a:lnTo>
                  <a:pt x="1181366" y="204431"/>
                </a:lnTo>
                <a:lnTo>
                  <a:pt x="1199743" y="209181"/>
                </a:lnTo>
                <a:lnTo>
                  <a:pt x="1215682" y="214185"/>
                </a:lnTo>
                <a:lnTo>
                  <a:pt x="1215682" y="213474"/>
                </a:lnTo>
                <a:lnTo>
                  <a:pt x="1178356" y="179031"/>
                </a:lnTo>
                <a:lnTo>
                  <a:pt x="1138605" y="147294"/>
                </a:lnTo>
                <a:lnTo>
                  <a:pt x="1096594" y="118440"/>
                </a:lnTo>
                <a:lnTo>
                  <a:pt x="1052474" y="92583"/>
                </a:lnTo>
                <a:lnTo>
                  <a:pt x="1006424" y="69888"/>
                </a:lnTo>
                <a:lnTo>
                  <a:pt x="958583" y="50507"/>
                </a:lnTo>
                <a:lnTo>
                  <a:pt x="918438" y="37566"/>
                </a:lnTo>
                <a:lnTo>
                  <a:pt x="909116" y="34556"/>
                </a:lnTo>
                <a:lnTo>
                  <a:pt x="909116" y="33858"/>
                </a:lnTo>
                <a:lnTo>
                  <a:pt x="1987270" y="40576"/>
                </a:lnTo>
                <a:lnTo>
                  <a:pt x="1987270" y="33858"/>
                </a:lnTo>
                <a:lnTo>
                  <a:pt x="1987270" y="6807"/>
                </a:lnTo>
                <a:close/>
              </a:path>
            </a:pathLst>
          </a:custGeom>
          <a:solidFill>
            <a:srgbClr val="FDFDF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 txBox="1"/>
          <p:nvPr/>
        </p:nvSpPr>
        <p:spPr>
          <a:xfrm>
            <a:off x="2422651" y="5139308"/>
            <a:ext cx="7357745" cy="878446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90"/>
              </a:spcBef>
            </a:pPr>
            <a:r>
              <a:rPr sz="2000" spc="-5" dirty="0">
                <a:solidFill>
                  <a:srgbClr val="FFFFFF"/>
                </a:solidFill>
                <a:latin typeface="Calibri"/>
                <a:cs typeface="Calibri"/>
              </a:rPr>
              <a:t>Integration </a:t>
            </a:r>
            <a:r>
              <a:rPr sz="2000" spc="-10" dirty="0">
                <a:solidFill>
                  <a:srgbClr val="FFFFFF"/>
                </a:solidFill>
                <a:latin typeface="Calibri"/>
                <a:cs typeface="Calibri"/>
              </a:rPr>
              <a:t>Team: </a:t>
            </a:r>
            <a:r>
              <a:rPr sz="2000" spc="-5" dirty="0">
                <a:solidFill>
                  <a:srgbClr val="FFFFFF"/>
                </a:solidFill>
                <a:latin typeface="Calibri"/>
                <a:cs typeface="Calibri"/>
              </a:rPr>
              <a:t>A. Pardons, </a:t>
            </a:r>
            <a:r>
              <a:rPr lang="en-US" sz="2000" spc="-5" dirty="0">
                <a:solidFill>
                  <a:srgbClr val="FFFFFF"/>
                </a:solidFill>
                <a:latin typeface="Calibri"/>
                <a:cs typeface="Calibri"/>
              </a:rPr>
              <a:t>E. Guran</a:t>
            </a:r>
            <a:r>
              <a:rPr sz="2000" spc="-5" dirty="0">
                <a:solidFill>
                  <a:srgbClr val="FFFFFF"/>
                </a:solidFill>
                <a:latin typeface="Calibri"/>
                <a:cs typeface="Calibri"/>
              </a:rPr>
              <a:t>, </a:t>
            </a:r>
            <a:r>
              <a:rPr sz="2000" spc="-10" dirty="0">
                <a:solidFill>
                  <a:srgbClr val="FFFFFF"/>
                </a:solidFill>
                <a:latin typeface="Calibri"/>
                <a:cs typeface="Calibri"/>
              </a:rPr>
              <a:t>V. Clerc (3D</a:t>
            </a:r>
            <a:r>
              <a:rPr sz="2000" spc="31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000" spc="-5" dirty="0">
                <a:solidFill>
                  <a:srgbClr val="FFFFFF"/>
                </a:solidFill>
                <a:latin typeface="Calibri"/>
                <a:cs typeface="Calibri"/>
              </a:rPr>
              <a:t>Drawing</a:t>
            </a:r>
            <a:r>
              <a:rPr lang="en-US" sz="2000" spc="-5" dirty="0">
                <a:solidFill>
                  <a:srgbClr val="FFFFFF"/>
                </a:solidFill>
                <a:latin typeface="Calibri"/>
                <a:cs typeface="Calibri"/>
              </a:rPr>
              <a:t>s</a:t>
            </a:r>
            <a:r>
              <a:rPr sz="2000" spc="-5" dirty="0">
                <a:solidFill>
                  <a:srgbClr val="FFFFFF"/>
                </a:solidFill>
                <a:latin typeface="Calibri"/>
                <a:cs typeface="Calibri"/>
              </a:rPr>
              <a:t>)</a:t>
            </a:r>
            <a:endParaRPr sz="2000" dirty="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55"/>
              </a:spcBef>
            </a:pPr>
            <a:endParaRPr sz="1550" dirty="0">
              <a:latin typeface="Calibri"/>
              <a:cs typeface="Calibri"/>
            </a:endParaRPr>
          </a:p>
          <a:p>
            <a:pPr marR="10160" algn="ctr">
              <a:lnSpc>
                <a:spcPct val="100000"/>
              </a:lnSpc>
            </a:pPr>
            <a:r>
              <a:rPr lang="en-US" sz="2000" i="1" spc="-5" dirty="0">
                <a:solidFill>
                  <a:srgbClr val="FFFFFF"/>
                </a:solidFill>
                <a:latin typeface="Calibri"/>
                <a:cs typeface="Calibri"/>
              </a:rPr>
              <a:t>Update from 2020 document (P. Wiwattananon)</a:t>
            </a:r>
            <a:endParaRPr sz="2000" dirty="0">
              <a:latin typeface="Calibri"/>
              <a:cs typeface="Calibri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D71AA45-5D50-F1FB-CF5D-C53CCF108771}"/>
              </a:ext>
            </a:extLst>
          </p:cNvPr>
          <p:cNvSpPr txBox="1"/>
          <p:nvPr/>
        </p:nvSpPr>
        <p:spPr>
          <a:xfrm>
            <a:off x="2438400" y="3073454"/>
            <a:ext cx="6705600" cy="152939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2700" marR="5080" indent="533400" algn="ctr">
              <a:lnSpc>
                <a:spcPts val="5830"/>
              </a:lnSpc>
              <a:spcBef>
                <a:spcPts val="835"/>
              </a:spcBef>
            </a:pPr>
            <a:r>
              <a:rPr lang="en-GB" sz="4000" b="0" spc="-130" dirty="0">
                <a:solidFill>
                  <a:srgbClr val="FFFFFF"/>
                </a:solidFill>
                <a:latin typeface="Calibri Light"/>
                <a:cs typeface="Calibri Light"/>
              </a:rPr>
              <a:t>AWAKE </a:t>
            </a:r>
            <a:r>
              <a:rPr lang="en-GB" sz="4000" b="0" spc="-25" dirty="0">
                <a:solidFill>
                  <a:srgbClr val="FFFFFF"/>
                </a:solidFill>
                <a:latin typeface="Calibri Light"/>
                <a:cs typeface="Calibri Light"/>
              </a:rPr>
              <a:t>Run2c vs Run2a&amp;2b </a:t>
            </a:r>
            <a:r>
              <a:rPr lang="en-GB" sz="4000" b="0" spc="-55" dirty="0">
                <a:solidFill>
                  <a:srgbClr val="FFFFFF"/>
                </a:solidFill>
                <a:latin typeface="Calibri Light"/>
                <a:cs typeface="Calibri Light"/>
              </a:rPr>
              <a:t>Infrastructure</a:t>
            </a:r>
            <a:r>
              <a:rPr lang="en-GB" sz="4000" b="0" spc="-204" dirty="0">
                <a:solidFill>
                  <a:srgbClr val="FFFFFF"/>
                </a:solidFill>
                <a:latin typeface="Calibri Light"/>
                <a:cs typeface="Calibri Light"/>
              </a:rPr>
              <a:t> </a:t>
            </a:r>
            <a:r>
              <a:rPr lang="en-GB" sz="4000" b="0" spc="-60" dirty="0">
                <a:solidFill>
                  <a:srgbClr val="FFFFFF"/>
                </a:solidFill>
                <a:latin typeface="Calibri Light"/>
                <a:cs typeface="Calibri Light"/>
              </a:rPr>
              <a:t>Integration</a:t>
            </a:r>
            <a:endParaRPr lang="en-GB" sz="4000" dirty="0">
              <a:latin typeface="Calibri Light"/>
              <a:cs typeface="Calibri Light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A7010142-66F4-66D4-0D1B-720F0F5DDD6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3267" y="1823895"/>
            <a:ext cx="11415084" cy="2110522"/>
          </a:xfrm>
          <a:prstGeom prst="rect">
            <a:avLst/>
          </a:prstGeom>
        </p:spPr>
      </p:pic>
      <p:sp>
        <p:nvSpPr>
          <p:cNvPr id="5" name="object 3">
            <a:extLst>
              <a:ext uri="{FF2B5EF4-FFF2-40B4-BE49-F238E27FC236}">
                <a16:creationId xmlns:a16="http://schemas.microsoft.com/office/drawing/2014/main" id="{C01DED0F-5355-F812-C7E4-BFC3EAD5DC0D}"/>
              </a:ext>
            </a:extLst>
          </p:cNvPr>
          <p:cNvSpPr txBox="1">
            <a:spLocks/>
          </p:cNvSpPr>
          <p:nvPr/>
        </p:nvSpPr>
        <p:spPr>
          <a:xfrm>
            <a:off x="4140438" y="152400"/>
            <a:ext cx="3276600" cy="38215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>
            <a:lvl1pPr>
              <a:defRPr sz="2400" b="1" i="0">
                <a:solidFill>
                  <a:srgbClr val="002578"/>
                </a:solidFill>
                <a:latin typeface="Arial"/>
                <a:ea typeface="+mj-ea"/>
                <a:cs typeface="Arial"/>
              </a:defRPr>
            </a:lvl1pPr>
          </a:lstStyle>
          <a:p>
            <a:pPr marL="13335">
              <a:spcBef>
                <a:spcPts val="100"/>
              </a:spcBef>
            </a:pPr>
            <a:r>
              <a:rPr lang="en-US" kern="0" dirty="0"/>
              <a:t>BEAM HEIGHT –</a:t>
            </a:r>
            <a:r>
              <a:rPr lang="en-US" kern="0" spc="-90" dirty="0"/>
              <a:t> </a:t>
            </a:r>
            <a:r>
              <a:rPr lang="en-US" kern="0" spc="-5" dirty="0"/>
              <a:t>TT41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8ECA5255-EF14-A95E-307A-274D152B946A}"/>
              </a:ext>
            </a:extLst>
          </p:cNvPr>
          <p:cNvCxnSpPr>
            <a:cxnSpLocks/>
          </p:cNvCxnSpPr>
          <p:nvPr/>
        </p:nvCxnSpPr>
        <p:spPr>
          <a:xfrm>
            <a:off x="4267202" y="3000375"/>
            <a:ext cx="12698" cy="523875"/>
          </a:xfrm>
          <a:prstGeom prst="straightConnector1">
            <a:avLst/>
          </a:prstGeom>
          <a:ln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object 7">
            <a:extLst>
              <a:ext uri="{FF2B5EF4-FFF2-40B4-BE49-F238E27FC236}">
                <a16:creationId xmlns:a16="http://schemas.microsoft.com/office/drawing/2014/main" id="{73E7E7E7-29F1-6053-54E2-DDECD5378BFE}"/>
              </a:ext>
            </a:extLst>
          </p:cNvPr>
          <p:cNvSpPr txBox="1"/>
          <p:nvPr/>
        </p:nvSpPr>
        <p:spPr>
          <a:xfrm>
            <a:off x="3895128" y="3638698"/>
            <a:ext cx="800577" cy="56682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US" dirty="0">
                <a:solidFill>
                  <a:srgbClr val="00339F"/>
                </a:solidFill>
                <a:latin typeface="Arial"/>
                <a:cs typeface="Arial"/>
              </a:rPr>
              <a:t> BEAM </a:t>
            </a:r>
            <a:r>
              <a:rPr lang="en-US" sz="1800" dirty="0">
                <a:solidFill>
                  <a:srgbClr val="00339F"/>
                </a:solidFill>
                <a:latin typeface="Arial"/>
                <a:cs typeface="Arial"/>
              </a:rPr>
              <a:t>1.418m</a:t>
            </a:r>
            <a:endParaRPr sz="1800" dirty="0">
              <a:latin typeface="Arial"/>
              <a:cs typeface="Arial"/>
            </a:endParaRP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6D18C864-E926-1974-D5A5-0CC3169922F7}"/>
              </a:ext>
            </a:extLst>
          </p:cNvPr>
          <p:cNvCxnSpPr>
            <a:cxnSpLocks/>
          </p:cNvCxnSpPr>
          <p:nvPr/>
        </p:nvCxnSpPr>
        <p:spPr>
          <a:xfrm>
            <a:off x="7118350" y="3213100"/>
            <a:ext cx="6350" cy="279400"/>
          </a:xfrm>
          <a:prstGeom prst="straightConnector1">
            <a:avLst/>
          </a:prstGeom>
          <a:ln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36B66B29-82A5-C364-2201-4AA0176FEE90}"/>
              </a:ext>
            </a:extLst>
          </p:cNvPr>
          <p:cNvCxnSpPr>
            <a:cxnSpLocks/>
          </p:cNvCxnSpPr>
          <p:nvPr/>
        </p:nvCxnSpPr>
        <p:spPr>
          <a:xfrm flipV="1">
            <a:off x="6546850" y="3219450"/>
            <a:ext cx="635000" cy="1905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BEA5FE40-2925-4132-F21A-D325B323C355}"/>
              </a:ext>
            </a:extLst>
          </p:cNvPr>
          <p:cNvCxnSpPr/>
          <p:nvPr/>
        </p:nvCxnSpPr>
        <p:spPr>
          <a:xfrm flipV="1">
            <a:off x="6546850" y="3346450"/>
            <a:ext cx="361950" cy="1905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F5F9962E-F1B7-A70E-EDB7-C23D04A8D497}"/>
              </a:ext>
            </a:extLst>
          </p:cNvPr>
          <p:cNvCxnSpPr>
            <a:cxnSpLocks/>
          </p:cNvCxnSpPr>
          <p:nvPr/>
        </p:nvCxnSpPr>
        <p:spPr>
          <a:xfrm>
            <a:off x="6902450" y="3340100"/>
            <a:ext cx="63500" cy="13335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1652EF7D-7512-500E-630B-B1BF325E2ECB}"/>
              </a:ext>
            </a:extLst>
          </p:cNvPr>
          <p:cNvCxnSpPr>
            <a:cxnSpLocks/>
          </p:cNvCxnSpPr>
          <p:nvPr/>
        </p:nvCxnSpPr>
        <p:spPr>
          <a:xfrm flipV="1">
            <a:off x="6959600" y="3460750"/>
            <a:ext cx="260350" cy="635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object 7">
            <a:extLst>
              <a:ext uri="{FF2B5EF4-FFF2-40B4-BE49-F238E27FC236}">
                <a16:creationId xmlns:a16="http://schemas.microsoft.com/office/drawing/2014/main" id="{71A4EEF3-B8E9-D3B8-00CD-947542ABA055}"/>
              </a:ext>
            </a:extLst>
          </p:cNvPr>
          <p:cNvSpPr txBox="1"/>
          <p:nvPr/>
        </p:nvSpPr>
        <p:spPr>
          <a:xfrm>
            <a:off x="6648211" y="3509600"/>
            <a:ext cx="800577" cy="28982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US" sz="1800" dirty="0">
                <a:solidFill>
                  <a:srgbClr val="00339F"/>
                </a:solidFill>
                <a:latin typeface="Arial"/>
                <a:cs typeface="Arial"/>
              </a:rPr>
              <a:t>0.270m</a:t>
            </a:r>
            <a:endParaRPr sz="1800" dirty="0">
              <a:latin typeface="Arial"/>
              <a:cs typeface="Arial"/>
            </a:endParaRPr>
          </a:p>
        </p:txBody>
      </p: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7D53FB30-DC12-123C-65B1-35561114A950}"/>
              </a:ext>
            </a:extLst>
          </p:cNvPr>
          <p:cNvCxnSpPr>
            <a:cxnSpLocks/>
          </p:cNvCxnSpPr>
          <p:nvPr/>
        </p:nvCxnSpPr>
        <p:spPr>
          <a:xfrm flipV="1">
            <a:off x="2546350" y="3448050"/>
            <a:ext cx="449263" cy="1270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BEDB56B3-148D-9497-D4B1-FFB9D9B83A03}"/>
              </a:ext>
            </a:extLst>
          </p:cNvPr>
          <p:cNvCxnSpPr>
            <a:cxnSpLocks/>
          </p:cNvCxnSpPr>
          <p:nvPr/>
        </p:nvCxnSpPr>
        <p:spPr>
          <a:xfrm>
            <a:off x="2605088" y="3467396"/>
            <a:ext cx="4762" cy="342604"/>
          </a:xfrm>
          <a:prstGeom prst="straightConnector1">
            <a:avLst/>
          </a:prstGeom>
          <a:ln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E324977B-D53B-CE69-E2CC-C445BEFF9D61}"/>
              </a:ext>
            </a:extLst>
          </p:cNvPr>
          <p:cNvCxnSpPr>
            <a:cxnSpLocks/>
          </p:cNvCxnSpPr>
          <p:nvPr/>
        </p:nvCxnSpPr>
        <p:spPr>
          <a:xfrm flipV="1">
            <a:off x="2792413" y="3646487"/>
            <a:ext cx="157162" cy="9525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F3D9BAED-B07D-444D-9175-36DF7809C052}"/>
              </a:ext>
            </a:extLst>
          </p:cNvPr>
          <p:cNvCxnSpPr>
            <a:cxnSpLocks/>
          </p:cNvCxnSpPr>
          <p:nvPr/>
        </p:nvCxnSpPr>
        <p:spPr>
          <a:xfrm flipH="1">
            <a:off x="2736850" y="3654721"/>
            <a:ext cx="63500" cy="143171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54E89798-21E1-1C02-5393-FB7FBDC811B2}"/>
              </a:ext>
            </a:extLst>
          </p:cNvPr>
          <p:cNvCxnSpPr>
            <a:cxnSpLocks/>
          </p:cNvCxnSpPr>
          <p:nvPr/>
        </p:nvCxnSpPr>
        <p:spPr>
          <a:xfrm flipV="1">
            <a:off x="2527300" y="3803650"/>
            <a:ext cx="215900" cy="1270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object 7">
            <a:extLst>
              <a:ext uri="{FF2B5EF4-FFF2-40B4-BE49-F238E27FC236}">
                <a16:creationId xmlns:a16="http://schemas.microsoft.com/office/drawing/2014/main" id="{82BCA0E0-5A76-BF5D-48AB-0DAB136F324F}"/>
              </a:ext>
            </a:extLst>
          </p:cNvPr>
          <p:cNvSpPr txBox="1"/>
          <p:nvPr/>
        </p:nvSpPr>
        <p:spPr>
          <a:xfrm>
            <a:off x="2184161" y="3994237"/>
            <a:ext cx="800577" cy="28982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US" sz="1800" dirty="0">
                <a:solidFill>
                  <a:srgbClr val="00339F"/>
                </a:solidFill>
                <a:latin typeface="Arial"/>
                <a:cs typeface="Arial"/>
              </a:rPr>
              <a:t>0.544m</a:t>
            </a:r>
            <a:endParaRPr sz="1800" dirty="0">
              <a:latin typeface="Arial"/>
              <a:cs typeface="Arial"/>
            </a:endParaRPr>
          </a:p>
        </p:txBody>
      </p:sp>
      <p:sp>
        <p:nvSpPr>
          <p:cNvPr id="23" name="Arrow: Curved Up 22">
            <a:extLst>
              <a:ext uri="{FF2B5EF4-FFF2-40B4-BE49-F238E27FC236}">
                <a16:creationId xmlns:a16="http://schemas.microsoft.com/office/drawing/2014/main" id="{C189EF77-585C-02B1-3A76-15495786FDDB}"/>
              </a:ext>
            </a:extLst>
          </p:cNvPr>
          <p:cNvSpPr/>
          <p:nvPr/>
        </p:nvSpPr>
        <p:spPr>
          <a:xfrm rot="4441601">
            <a:off x="8398024" y="2872332"/>
            <a:ext cx="444082" cy="209616"/>
          </a:xfrm>
          <a:prstGeom prst="curvedUp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>
              <a:solidFill>
                <a:schemeClr val="tx1"/>
              </a:solidFill>
            </a:endParaRPr>
          </a:p>
        </p:txBody>
      </p:sp>
      <p:sp>
        <p:nvSpPr>
          <p:cNvPr id="32" name="object 7">
            <a:extLst>
              <a:ext uri="{FF2B5EF4-FFF2-40B4-BE49-F238E27FC236}">
                <a16:creationId xmlns:a16="http://schemas.microsoft.com/office/drawing/2014/main" id="{5F85903E-8F93-A26E-B805-23809EE9516A}"/>
              </a:ext>
            </a:extLst>
          </p:cNvPr>
          <p:cNvSpPr txBox="1"/>
          <p:nvPr/>
        </p:nvSpPr>
        <p:spPr>
          <a:xfrm>
            <a:off x="8318261" y="3261863"/>
            <a:ext cx="1143000" cy="28982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US" sz="1800" dirty="0">
                <a:solidFill>
                  <a:srgbClr val="00339F"/>
                </a:solidFill>
                <a:latin typeface="Arial"/>
                <a:cs typeface="Arial"/>
              </a:rPr>
              <a:t>About</a:t>
            </a:r>
            <a:r>
              <a:rPr lang="en-US" dirty="0">
                <a:solidFill>
                  <a:srgbClr val="00339F"/>
                </a:solidFill>
                <a:latin typeface="Arial"/>
                <a:cs typeface="Arial"/>
              </a:rPr>
              <a:t> 1°</a:t>
            </a:r>
            <a:endParaRPr lang="en-US" sz="1800" dirty="0">
              <a:solidFill>
                <a:srgbClr val="00339F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26773943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E848E26C-0DF8-7E1F-4063-44EA413FF2DB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974242" y="1143540"/>
            <a:ext cx="9904648" cy="3961859"/>
          </a:xfrm>
          <a:prstGeom prst="rect">
            <a:avLst/>
          </a:prstGeom>
        </p:spPr>
      </p:pic>
      <p:sp>
        <p:nvSpPr>
          <p:cNvPr id="2" name="object 2"/>
          <p:cNvSpPr/>
          <p:nvPr/>
        </p:nvSpPr>
        <p:spPr>
          <a:xfrm>
            <a:off x="1152144" y="6364222"/>
            <a:ext cx="911352" cy="460246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4182236" y="191465"/>
            <a:ext cx="3827145" cy="3917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/>
              <a:t>Experimental </a:t>
            </a:r>
            <a:r>
              <a:rPr spc="-20" dirty="0"/>
              <a:t>Area </a:t>
            </a:r>
            <a:r>
              <a:rPr dirty="0"/>
              <a:t>–</a:t>
            </a:r>
            <a:r>
              <a:rPr spc="-85" dirty="0"/>
              <a:t> </a:t>
            </a:r>
            <a:r>
              <a:rPr spc="-5" dirty="0"/>
              <a:t>TCC4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7514970" y="967485"/>
            <a:ext cx="3076830" cy="28982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spc="-15" dirty="0">
                <a:solidFill>
                  <a:srgbClr val="00339F"/>
                </a:solidFill>
                <a:latin typeface="Arial"/>
                <a:cs typeface="Arial"/>
              </a:rPr>
              <a:t>AWAKE </a:t>
            </a:r>
            <a:r>
              <a:rPr sz="1800" dirty="0">
                <a:solidFill>
                  <a:srgbClr val="00339F"/>
                </a:solidFill>
                <a:latin typeface="Arial"/>
                <a:cs typeface="Arial"/>
              </a:rPr>
              <a:t>Run</a:t>
            </a:r>
            <a:r>
              <a:rPr lang="en-US" sz="1800" dirty="0">
                <a:solidFill>
                  <a:srgbClr val="00339F"/>
                </a:solidFill>
                <a:latin typeface="Arial"/>
                <a:cs typeface="Arial"/>
              </a:rPr>
              <a:t>2ab</a:t>
            </a:r>
            <a:r>
              <a:rPr sz="1800" dirty="0">
                <a:solidFill>
                  <a:srgbClr val="00339F"/>
                </a:solidFill>
                <a:latin typeface="Arial"/>
                <a:cs typeface="Arial"/>
              </a:rPr>
              <a:t> Plasma</a:t>
            </a:r>
            <a:r>
              <a:rPr sz="1800" spc="-160" dirty="0">
                <a:solidFill>
                  <a:srgbClr val="00339F"/>
                </a:solidFill>
                <a:latin typeface="Arial"/>
                <a:cs typeface="Arial"/>
              </a:rPr>
              <a:t> </a:t>
            </a:r>
            <a:r>
              <a:rPr sz="1800" dirty="0">
                <a:solidFill>
                  <a:srgbClr val="00339F"/>
                </a:solidFill>
                <a:latin typeface="Arial"/>
                <a:cs typeface="Arial"/>
              </a:rPr>
              <a:t>Cell</a:t>
            </a:r>
            <a:endParaRPr sz="1800" dirty="0">
              <a:latin typeface="Arial"/>
              <a:cs typeface="Arial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1414272" y="1267967"/>
            <a:ext cx="7473950" cy="3122295"/>
          </a:xfrm>
          <a:custGeom>
            <a:avLst/>
            <a:gdLst/>
            <a:ahLst/>
            <a:cxnLst/>
            <a:rect l="l" t="t" r="r" b="b"/>
            <a:pathLst>
              <a:path w="7473950" h="3122295">
                <a:moveTo>
                  <a:pt x="7473696" y="0"/>
                </a:moveTo>
                <a:lnTo>
                  <a:pt x="7473696" y="341630"/>
                </a:lnTo>
              </a:path>
              <a:path w="7473950" h="3122295">
                <a:moveTo>
                  <a:pt x="0" y="1712976"/>
                </a:moveTo>
                <a:lnTo>
                  <a:pt x="0" y="3122168"/>
                </a:lnTo>
              </a:path>
            </a:pathLst>
          </a:custGeom>
          <a:ln w="6350">
            <a:solidFill>
              <a:srgbClr val="C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 txBox="1"/>
          <p:nvPr/>
        </p:nvSpPr>
        <p:spPr>
          <a:xfrm>
            <a:off x="399389" y="2543378"/>
            <a:ext cx="3410611" cy="28982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spc="-15" dirty="0">
                <a:solidFill>
                  <a:srgbClr val="00339F"/>
                </a:solidFill>
                <a:latin typeface="Arial"/>
                <a:cs typeface="Arial"/>
              </a:rPr>
              <a:t>AWAKE </a:t>
            </a:r>
            <a:r>
              <a:rPr sz="1800" dirty="0">
                <a:solidFill>
                  <a:srgbClr val="00339F"/>
                </a:solidFill>
                <a:latin typeface="Arial"/>
                <a:cs typeface="Arial"/>
              </a:rPr>
              <a:t>Run2</a:t>
            </a:r>
            <a:r>
              <a:rPr lang="en-US" sz="1800" dirty="0">
                <a:solidFill>
                  <a:srgbClr val="00339F"/>
                </a:solidFill>
                <a:latin typeface="Arial"/>
                <a:cs typeface="Arial"/>
              </a:rPr>
              <a:t>c</a:t>
            </a:r>
            <a:r>
              <a:rPr sz="1800" dirty="0">
                <a:solidFill>
                  <a:srgbClr val="00339F"/>
                </a:solidFill>
                <a:latin typeface="Arial"/>
                <a:cs typeface="Arial"/>
              </a:rPr>
              <a:t> Plasma</a:t>
            </a:r>
            <a:r>
              <a:rPr sz="1800" spc="-175" dirty="0">
                <a:solidFill>
                  <a:srgbClr val="00339F"/>
                </a:solidFill>
                <a:latin typeface="Arial"/>
                <a:cs typeface="Arial"/>
              </a:rPr>
              <a:t> </a:t>
            </a:r>
            <a:r>
              <a:rPr sz="1800" dirty="0">
                <a:solidFill>
                  <a:srgbClr val="00339F"/>
                </a:solidFill>
                <a:latin typeface="Arial"/>
                <a:cs typeface="Arial"/>
              </a:rPr>
              <a:t>Cell1</a:t>
            </a:r>
            <a:endParaRPr sz="1800" dirty="0">
              <a:latin typeface="Arial"/>
              <a:cs typeface="Arial"/>
            </a:endParaRPr>
          </a:p>
        </p:txBody>
      </p:sp>
      <p:sp>
        <p:nvSpPr>
          <p:cNvPr id="11" name="object 11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127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"/>
              </a:spcBef>
            </a:pPr>
            <a:fld id="{81D60167-4931-47E6-BA6A-407CBD079E47}" type="slidenum">
              <a:rPr dirty="0"/>
              <a:t>11</a:t>
            </a:fld>
            <a:endParaRPr dirty="0"/>
          </a:p>
        </p:txBody>
      </p:sp>
      <p:sp>
        <p:nvSpPr>
          <p:cNvPr id="8" name="object 8"/>
          <p:cNvSpPr txBox="1"/>
          <p:nvPr/>
        </p:nvSpPr>
        <p:spPr>
          <a:xfrm>
            <a:off x="974243" y="5070325"/>
            <a:ext cx="9998558" cy="1125949"/>
          </a:xfrm>
          <a:prstGeom prst="rect">
            <a:avLst/>
          </a:prstGeom>
        </p:spPr>
        <p:txBody>
          <a:bodyPr vert="horz" wrap="square" lIns="0" tIns="152400" rIns="0" bIns="0" rtlCol="0">
            <a:spAutoFit/>
          </a:bodyPr>
          <a:lstStyle/>
          <a:p>
            <a:pPr marL="21590">
              <a:lnSpc>
                <a:spcPct val="100000"/>
              </a:lnSpc>
              <a:spcBef>
                <a:spcPts val="1200"/>
              </a:spcBef>
            </a:pPr>
            <a:r>
              <a:rPr sz="1800" spc="-15" dirty="0">
                <a:solidFill>
                  <a:srgbClr val="00339F"/>
                </a:solidFill>
                <a:latin typeface="Arial"/>
                <a:cs typeface="Arial"/>
              </a:rPr>
              <a:t>AWAKE</a:t>
            </a:r>
            <a:r>
              <a:rPr sz="1800" spc="-70" dirty="0">
                <a:solidFill>
                  <a:srgbClr val="00339F"/>
                </a:solidFill>
                <a:latin typeface="Arial"/>
                <a:cs typeface="Arial"/>
              </a:rPr>
              <a:t> </a:t>
            </a:r>
            <a:r>
              <a:rPr sz="1800" dirty="0">
                <a:solidFill>
                  <a:srgbClr val="00339F"/>
                </a:solidFill>
                <a:latin typeface="Arial"/>
                <a:cs typeface="Arial"/>
              </a:rPr>
              <a:t>Run</a:t>
            </a:r>
            <a:r>
              <a:rPr lang="en-US" sz="1800" dirty="0">
                <a:solidFill>
                  <a:srgbClr val="00339F"/>
                </a:solidFill>
                <a:latin typeface="Arial"/>
                <a:cs typeface="Arial"/>
              </a:rPr>
              <a:t>2ab</a:t>
            </a:r>
            <a:r>
              <a:rPr sz="1800" spc="-20" dirty="0">
                <a:solidFill>
                  <a:srgbClr val="00339F"/>
                </a:solidFill>
                <a:latin typeface="Arial"/>
                <a:cs typeface="Arial"/>
              </a:rPr>
              <a:t> </a:t>
            </a:r>
            <a:r>
              <a:rPr sz="1800" dirty="0">
                <a:solidFill>
                  <a:srgbClr val="00339F"/>
                </a:solidFill>
                <a:latin typeface="Arial"/>
                <a:cs typeface="Arial"/>
              </a:rPr>
              <a:t>Plasma</a:t>
            </a:r>
            <a:r>
              <a:rPr sz="1800" spc="-45" dirty="0">
                <a:solidFill>
                  <a:srgbClr val="00339F"/>
                </a:solidFill>
                <a:latin typeface="Arial"/>
                <a:cs typeface="Arial"/>
              </a:rPr>
              <a:t> </a:t>
            </a:r>
            <a:r>
              <a:rPr sz="1800" dirty="0">
                <a:solidFill>
                  <a:srgbClr val="00339F"/>
                </a:solidFill>
                <a:latin typeface="Arial"/>
                <a:cs typeface="Arial"/>
              </a:rPr>
              <a:t>Cell</a:t>
            </a:r>
            <a:r>
              <a:rPr sz="1800" spc="-15" dirty="0">
                <a:solidFill>
                  <a:srgbClr val="00339F"/>
                </a:solidFill>
                <a:latin typeface="Arial"/>
                <a:cs typeface="Arial"/>
              </a:rPr>
              <a:t> </a:t>
            </a:r>
            <a:r>
              <a:rPr sz="1800" spc="-5" dirty="0">
                <a:solidFill>
                  <a:srgbClr val="00339F"/>
                </a:solidFill>
                <a:latin typeface="Arial"/>
                <a:cs typeface="Arial"/>
              </a:rPr>
              <a:t>moves</a:t>
            </a:r>
            <a:r>
              <a:rPr sz="1800" spc="-15" dirty="0">
                <a:solidFill>
                  <a:srgbClr val="00339F"/>
                </a:solidFill>
                <a:latin typeface="Arial"/>
                <a:cs typeface="Arial"/>
              </a:rPr>
              <a:t> </a:t>
            </a:r>
            <a:r>
              <a:rPr sz="1800" dirty="0">
                <a:solidFill>
                  <a:srgbClr val="00339F"/>
                </a:solidFill>
                <a:latin typeface="Arial"/>
                <a:cs typeface="Arial"/>
              </a:rPr>
              <a:t>40m</a:t>
            </a:r>
            <a:r>
              <a:rPr sz="1800" spc="-40" dirty="0">
                <a:solidFill>
                  <a:srgbClr val="00339F"/>
                </a:solidFill>
                <a:latin typeface="Arial"/>
                <a:cs typeface="Arial"/>
              </a:rPr>
              <a:t> </a:t>
            </a:r>
            <a:r>
              <a:rPr sz="1800" spc="-5" dirty="0">
                <a:solidFill>
                  <a:srgbClr val="00339F"/>
                </a:solidFill>
                <a:latin typeface="Arial"/>
                <a:cs typeface="Arial"/>
              </a:rPr>
              <a:t>downstream</a:t>
            </a:r>
            <a:r>
              <a:rPr sz="1800" spc="20" dirty="0">
                <a:solidFill>
                  <a:srgbClr val="00339F"/>
                </a:solidFill>
                <a:latin typeface="Arial"/>
                <a:cs typeface="Arial"/>
              </a:rPr>
              <a:t> </a:t>
            </a:r>
            <a:r>
              <a:rPr lang="en-US" sz="1800" spc="20" dirty="0">
                <a:solidFill>
                  <a:srgbClr val="00339F"/>
                </a:solidFill>
                <a:latin typeface="Arial"/>
                <a:cs typeface="Arial"/>
                <a:sym typeface="Wingdings" panose="05000000000000000000" pitchFamily="2" charset="2"/>
              </a:rPr>
              <a:t></a:t>
            </a:r>
            <a:r>
              <a:rPr sz="1800" spc="-30" dirty="0">
                <a:solidFill>
                  <a:srgbClr val="00339F"/>
                </a:solidFill>
                <a:latin typeface="Times New Roman"/>
                <a:cs typeface="Times New Roman"/>
              </a:rPr>
              <a:t> </a:t>
            </a:r>
            <a:r>
              <a:rPr sz="1800" spc="-15" dirty="0">
                <a:solidFill>
                  <a:srgbClr val="00339F"/>
                </a:solidFill>
                <a:latin typeface="Arial"/>
                <a:cs typeface="Arial"/>
              </a:rPr>
              <a:t>AWAKE</a:t>
            </a:r>
            <a:r>
              <a:rPr sz="1800" spc="-75" dirty="0">
                <a:solidFill>
                  <a:srgbClr val="00339F"/>
                </a:solidFill>
                <a:latin typeface="Arial"/>
                <a:cs typeface="Arial"/>
              </a:rPr>
              <a:t> </a:t>
            </a:r>
            <a:r>
              <a:rPr sz="1800" dirty="0">
                <a:solidFill>
                  <a:srgbClr val="00339F"/>
                </a:solidFill>
                <a:latin typeface="Arial"/>
                <a:cs typeface="Arial"/>
              </a:rPr>
              <a:t>Run2</a:t>
            </a:r>
            <a:r>
              <a:rPr lang="en-US" sz="1800" dirty="0">
                <a:solidFill>
                  <a:srgbClr val="00339F"/>
                </a:solidFill>
                <a:latin typeface="Arial"/>
                <a:cs typeface="Arial"/>
              </a:rPr>
              <a:t>c</a:t>
            </a:r>
            <a:r>
              <a:rPr sz="1800" spc="-15" dirty="0">
                <a:solidFill>
                  <a:srgbClr val="00339F"/>
                </a:solidFill>
                <a:latin typeface="Arial"/>
                <a:cs typeface="Arial"/>
              </a:rPr>
              <a:t> </a:t>
            </a:r>
            <a:r>
              <a:rPr sz="1800" dirty="0">
                <a:solidFill>
                  <a:srgbClr val="00339F"/>
                </a:solidFill>
                <a:latin typeface="Arial"/>
                <a:cs typeface="Arial"/>
              </a:rPr>
              <a:t>Plasma</a:t>
            </a:r>
            <a:r>
              <a:rPr sz="1800" spc="-65" dirty="0">
                <a:solidFill>
                  <a:srgbClr val="00339F"/>
                </a:solidFill>
                <a:latin typeface="Arial"/>
                <a:cs typeface="Arial"/>
              </a:rPr>
              <a:t> </a:t>
            </a:r>
            <a:r>
              <a:rPr sz="1800" dirty="0">
                <a:solidFill>
                  <a:srgbClr val="00339F"/>
                </a:solidFill>
                <a:latin typeface="Arial"/>
                <a:cs typeface="Arial"/>
              </a:rPr>
              <a:t>Cell1</a:t>
            </a:r>
            <a:endParaRPr sz="1800" dirty="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1095"/>
              </a:spcBef>
            </a:pPr>
            <a:r>
              <a:rPr sz="1800" dirty="0">
                <a:solidFill>
                  <a:srgbClr val="00339F"/>
                </a:solidFill>
                <a:latin typeface="Arial"/>
                <a:cs typeface="Arial"/>
              </a:rPr>
              <a:t>Working</a:t>
            </a:r>
            <a:r>
              <a:rPr sz="1800" spc="-80" dirty="0">
                <a:solidFill>
                  <a:srgbClr val="00339F"/>
                </a:solidFill>
                <a:latin typeface="Arial"/>
                <a:cs typeface="Arial"/>
              </a:rPr>
              <a:t> </a:t>
            </a:r>
            <a:r>
              <a:rPr sz="1800" spc="5" dirty="0">
                <a:solidFill>
                  <a:srgbClr val="00339F"/>
                </a:solidFill>
                <a:latin typeface="Arial"/>
                <a:cs typeface="Arial"/>
              </a:rPr>
              <a:t>spaces</a:t>
            </a:r>
            <a:r>
              <a:rPr sz="1800" spc="-25" dirty="0">
                <a:solidFill>
                  <a:srgbClr val="00339F"/>
                </a:solidFill>
                <a:latin typeface="Arial"/>
                <a:cs typeface="Arial"/>
              </a:rPr>
              <a:t> </a:t>
            </a:r>
            <a:r>
              <a:rPr sz="1800" dirty="0">
                <a:solidFill>
                  <a:srgbClr val="00339F"/>
                </a:solidFill>
                <a:latin typeface="Arial"/>
                <a:cs typeface="Arial"/>
              </a:rPr>
              <a:t>around</a:t>
            </a:r>
            <a:r>
              <a:rPr sz="1800" spc="-30" dirty="0">
                <a:solidFill>
                  <a:srgbClr val="00339F"/>
                </a:solidFill>
                <a:latin typeface="Arial"/>
                <a:cs typeface="Arial"/>
              </a:rPr>
              <a:t> </a:t>
            </a:r>
            <a:r>
              <a:rPr sz="1800" dirty="0">
                <a:solidFill>
                  <a:srgbClr val="00339F"/>
                </a:solidFill>
                <a:latin typeface="Arial"/>
                <a:cs typeface="Arial"/>
              </a:rPr>
              <a:t>the laser</a:t>
            </a:r>
            <a:r>
              <a:rPr sz="1800" spc="-35" dirty="0">
                <a:solidFill>
                  <a:srgbClr val="00339F"/>
                </a:solidFill>
                <a:latin typeface="Arial"/>
                <a:cs typeface="Arial"/>
              </a:rPr>
              <a:t> </a:t>
            </a:r>
            <a:r>
              <a:rPr sz="1800" dirty="0">
                <a:solidFill>
                  <a:srgbClr val="00339F"/>
                </a:solidFill>
                <a:latin typeface="Arial"/>
                <a:cs typeface="Arial"/>
              </a:rPr>
              <a:t>merging</a:t>
            </a:r>
            <a:r>
              <a:rPr sz="1800" spc="-30" dirty="0">
                <a:solidFill>
                  <a:srgbClr val="00339F"/>
                </a:solidFill>
                <a:latin typeface="Arial"/>
                <a:cs typeface="Arial"/>
              </a:rPr>
              <a:t> </a:t>
            </a:r>
            <a:r>
              <a:rPr sz="1800" spc="-15" dirty="0">
                <a:solidFill>
                  <a:srgbClr val="00339F"/>
                </a:solidFill>
                <a:latin typeface="Arial"/>
                <a:cs typeface="Arial"/>
              </a:rPr>
              <a:t>mirror,</a:t>
            </a:r>
            <a:r>
              <a:rPr sz="1800" spc="-30" dirty="0">
                <a:solidFill>
                  <a:srgbClr val="00339F"/>
                </a:solidFill>
                <a:latin typeface="Arial"/>
                <a:cs typeface="Arial"/>
              </a:rPr>
              <a:t> </a:t>
            </a:r>
            <a:r>
              <a:rPr sz="1800" spc="5" dirty="0">
                <a:solidFill>
                  <a:srgbClr val="00339F"/>
                </a:solidFill>
                <a:latin typeface="Arial"/>
                <a:cs typeface="Arial"/>
              </a:rPr>
              <a:t>compressor1,</a:t>
            </a:r>
            <a:r>
              <a:rPr sz="1800" spc="-80" dirty="0">
                <a:solidFill>
                  <a:srgbClr val="00339F"/>
                </a:solidFill>
                <a:latin typeface="Arial"/>
                <a:cs typeface="Arial"/>
              </a:rPr>
              <a:t> </a:t>
            </a:r>
            <a:r>
              <a:rPr lang="en-US" sz="1800" spc="-80" dirty="0">
                <a:solidFill>
                  <a:srgbClr val="00339F"/>
                </a:solidFill>
                <a:latin typeface="Arial"/>
                <a:cs typeface="Arial"/>
              </a:rPr>
              <a:t>and </a:t>
            </a:r>
            <a:r>
              <a:rPr sz="1800" dirty="0">
                <a:solidFill>
                  <a:srgbClr val="00339F"/>
                </a:solidFill>
                <a:latin typeface="Arial"/>
                <a:cs typeface="Arial"/>
              </a:rPr>
              <a:t>electron</a:t>
            </a:r>
            <a:r>
              <a:rPr sz="1800" spc="-30" dirty="0">
                <a:solidFill>
                  <a:srgbClr val="00339F"/>
                </a:solidFill>
                <a:latin typeface="Arial"/>
                <a:cs typeface="Arial"/>
              </a:rPr>
              <a:t> </a:t>
            </a:r>
            <a:r>
              <a:rPr sz="1800" dirty="0">
                <a:solidFill>
                  <a:srgbClr val="00339F"/>
                </a:solidFill>
                <a:latin typeface="Arial"/>
                <a:cs typeface="Arial"/>
              </a:rPr>
              <a:t>sources</a:t>
            </a:r>
            <a:r>
              <a:rPr sz="1800" spc="-50" dirty="0">
                <a:solidFill>
                  <a:srgbClr val="00339F"/>
                </a:solidFill>
                <a:latin typeface="Arial"/>
                <a:cs typeface="Arial"/>
              </a:rPr>
              <a:t> </a:t>
            </a:r>
            <a:r>
              <a:rPr sz="1800" dirty="0">
                <a:solidFill>
                  <a:srgbClr val="00339F"/>
                </a:solidFill>
                <a:latin typeface="Arial"/>
                <a:cs typeface="Arial"/>
              </a:rPr>
              <a:t>obey the</a:t>
            </a:r>
            <a:r>
              <a:rPr sz="1800" spc="-5" dirty="0">
                <a:solidFill>
                  <a:srgbClr val="00339F"/>
                </a:solidFill>
                <a:latin typeface="Arial"/>
                <a:cs typeface="Arial"/>
              </a:rPr>
              <a:t> </a:t>
            </a:r>
            <a:r>
              <a:rPr sz="1800" dirty="0">
                <a:solidFill>
                  <a:srgbClr val="00339F"/>
                </a:solidFill>
                <a:latin typeface="Arial"/>
                <a:cs typeface="Arial"/>
              </a:rPr>
              <a:t>safety</a:t>
            </a:r>
            <a:r>
              <a:rPr sz="1800" spc="-45" dirty="0">
                <a:solidFill>
                  <a:srgbClr val="00339F"/>
                </a:solidFill>
                <a:latin typeface="Arial"/>
                <a:cs typeface="Arial"/>
              </a:rPr>
              <a:t> </a:t>
            </a:r>
            <a:r>
              <a:rPr lang="en-US" sz="1800" dirty="0">
                <a:solidFill>
                  <a:srgbClr val="00339F"/>
                </a:solidFill>
                <a:latin typeface="Arial"/>
                <a:cs typeface="Arial"/>
              </a:rPr>
              <a:t>passage rule</a:t>
            </a:r>
            <a:r>
              <a:rPr sz="1800" dirty="0">
                <a:solidFill>
                  <a:srgbClr val="00339F"/>
                </a:solidFill>
                <a:latin typeface="Arial"/>
                <a:cs typeface="Arial"/>
              </a:rPr>
              <a:t>!</a:t>
            </a:r>
            <a:endParaRPr sz="1800" dirty="0">
              <a:latin typeface="Arial"/>
              <a:cs typeface="Arial"/>
            </a:endParaRPr>
          </a:p>
        </p:txBody>
      </p:sp>
      <p:sp>
        <p:nvSpPr>
          <p:cNvPr id="4" name="object 2">
            <a:extLst>
              <a:ext uri="{FF2B5EF4-FFF2-40B4-BE49-F238E27FC236}">
                <a16:creationId xmlns:a16="http://schemas.microsoft.com/office/drawing/2014/main" id="{1DFC4E47-3CB4-4023-3867-B792F21C3F97}"/>
              </a:ext>
            </a:extLst>
          </p:cNvPr>
          <p:cNvSpPr txBox="1"/>
          <p:nvPr/>
        </p:nvSpPr>
        <p:spPr>
          <a:xfrm>
            <a:off x="3473322" y="6431910"/>
            <a:ext cx="1708278" cy="175048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lang="en-US" sz="1050" spc="-5" dirty="0">
                <a:solidFill>
                  <a:srgbClr val="00339F"/>
                </a:solidFill>
                <a:latin typeface="Arial"/>
                <a:cs typeface="Arial"/>
              </a:rPr>
              <a:t>Update January 2024</a:t>
            </a:r>
            <a:endParaRPr sz="1050" dirty="0">
              <a:latin typeface="Arial"/>
              <a:cs typeface="Arial"/>
            </a:endParaRPr>
          </a:p>
        </p:txBody>
      </p:sp>
      <p:sp>
        <p:nvSpPr>
          <p:cNvPr id="10" name="object 3">
            <a:extLst>
              <a:ext uri="{FF2B5EF4-FFF2-40B4-BE49-F238E27FC236}">
                <a16:creationId xmlns:a16="http://schemas.microsoft.com/office/drawing/2014/main" id="{9A88C9BD-0EFC-CFE2-F1CA-B6B9912DDAD5}"/>
              </a:ext>
            </a:extLst>
          </p:cNvPr>
          <p:cNvSpPr txBox="1"/>
          <p:nvPr/>
        </p:nvSpPr>
        <p:spPr>
          <a:xfrm>
            <a:off x="5986948" y="6431910"/>
            <a:ext cx="3923030" cy="19749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spc="-15" dirty="0">
                <a:solidFill>
                  <a:srgbClr val="00339F"/>
                </a:solidFill>
                <a:latin typeface="Arial"/>
                <a:cs typeface="Arial"/>
              </a:rPr>
              <a:t>AWAKE </a:t>
            </a:r>
            <a:r>
              <a:rPr sz="1200" dirty="0">
                <a:solidFill>
                  <a:srgbClr val="00339F"/>
                </a:solidFill>
                <a:latin typeface="Arial"/>
                <a:cs typeface="Arial"/>
              </a:rPr>
              <a:t>Run</a:t>
            </a:r>
            <a:r>
              <a:rPr lang="en-US" sz="1200" dirty="0">
                <a:solidFill>
                  <a:srgbClr val="00339F"/>
                </a:solidFill>
                <a:latin typeface="Arial"/>
                <a:cs typeface="Arial"/>
              </a:rPr>
              <a:t>2ab</a:t>
            </a:r>
            <a:r>
              <a:rPr sz="1200" dirty="0">
                <a:solidFill>
                  <a:srgbClr val="00339F"/>
                </a:solidFill>
                <a:latin typeface="Arial"/>
                <a:cs typeface="Arial"/>
              </a:rPr>
              <a:t> vs </a:t>
            </a:r>
            <a:r>
              <a:rPr sz="1200" spc="-5" dirty="0">
                <a:solidFill>
                  <a:srgbClr val="00339F"/>
                </a:solidFill>
                <a:latin typeface="Arial"/>
                <a:cs typeface="Arial"/>
              </a:rPr>
              <a:t>Run2</a:t>
            </a:r>
            <a:r>
              <a:rPr lang="en-US" sz="1200" spc="-5" dirty="0">
                <a:solidFill>
                  <a:srgbClr val="00339F"/>
                </a:solidFill>
                <a:latin typeface="Arial"/>
                <a:cs typeface="Arial"/>
              </a:rPr>
              <a:t>c</a:t>
            </a:r>
            <a:r>
              <a:rPr sz="1200" spc="-5" dirty="0">
                <a:solidFill>
                  <a:srgbClr val="00339F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00339F"/>
                </a:solidFill>
                <a:latin typeface="Arial"/>
                <a:cs typeface="Arial"/>
              </a:rPr>
              <a:t>Infrastructure</a:t>
            </a:r>
            <a:r>
              <a:rPr sz="1200" spc="-130" dirty="0">
                <a:solidFill>
                  <a:srgbClr val="00339F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00339F"/>
                </a:solidFill>
                <a:latin typeface="Arial"/>
                <a:cs typeface="Arial"/>
              </a:rPr>
              <a:t>Integration</a:t>
            </a:r>
            <a:endParaRPr sz="12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>
            <a:extLst>
              <a:ext uri="{FF2B5EF4-FFF2-40B4-BE49-F238E27FC236}">
                <a16:creationId xmlns:a16="http://schemas.microsoft.com/office/drawing/2014/main" id="{65A2D5BE-471E-23CD-830A-3C635267FE8A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1528539" y="802944"/>
            <a:ext cx="9260620" cy="4729054"/>
          </a:xfrm>
          <a:prstGeom prst="rect">
            <a:avLst/>
          </a:prstGeom>
        </p:spPr>
      </p:pic>
      <p:sp>
        <p:nvSpPr>
          <p:cNvPr id="2" name="object 2"/>
          <p:cNvSpPr/>
          <p:nvPr/>
        </p:nvSpPr>
        <p:spPr>
          <a:xfrm>
            <a:off x="1152144" y="6364222"/>
            <a:ext cx="911352" cy="460246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4879085" y="119634"/>
            <a:ext cx="2482215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10" dirty="0"/>
              <a:t>Klystrons </a:t>
            </a:r>
            <a:r>
              <a:rPr dirty="0"/>
              <a:t>-</a:t>
            </a:r>
            <a:r>
              <a:rPr spc="10" dirty="0"/>
              <a:t> </a:t>
            </a:r>
            <a:r>
              <a:rPr spc="-5" dirty="0"/>
              <a:t>TCV4</a:t>
            </a:r>
          </a:p>
        </p:txBody>
      </p:sp>
      <p:sp>
        <p:nvSpPr>
          <p:cNvPr id="15" name="object 15"/>
          <p:cNvSpPr txBox="1"/>
          <p:nvPr/>
        </p:nvSpPr>
        <p:spPr>
          <a:xfrm>
            <a:off x="685800" y="1676400"/>
            <a:ext cx="746760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spc="-20" dirty="0">
                <a:solidFill>
                  <a:srgbClr val="00339F"/>
                </a:solidFill>
                <a:latin typeface="Arial"/>
                <a:cs typeface="Arial"/>
              </a:rPr>
              <a:t>T</a:t>
            </a:r>
            <a:r>
              <a:rPr sz="1800" dirty="0">
                <a:solidFill>
                  <a:srgbClr val="00339F"/>
                </a:solidFill>
                <a:latin typeface="Arial"/>
                <a:cs typeface="Arial"/>
              </a:rPr>
              <a:t>S</a:t>
            </a:r>
            <a:r>
              <a:rPr sz="1800" spc="-10" dirty="0">
                <a:solidFill>
                  <a:srgbClr val="00339F"/>
                </a:solidFill>
                <a:latin typeface="Arial"/>
                <a:cs typeface="Arial"/>
              </a:rPr>
              <a:t>G</a:t>
            </a:r>
            <a:r>
              <a:rPr sz="1800" dirty="0">
                <a:solidFill>
                  <a:srgbClr val="00339F"/>
                </a:solidFill>
                <a:latin typeface="Arial"/>
                <a:cs typeface="Arial"/>
              </a:rPr>
              <a:t>4</a:t>
            </a:r>
            <a:r>
              <a:rPr sz="1800" spc="-5" dirty="0">
                <a:solidFill>
                  <a:srgbClr val="00339F"/>
                </a:solidFill>
                <a:latin typeface="Arial"/>
                <a:cs typeface="Arial"/>
              </a:rPr>
              <a:t>1</a:t>
            </a:r>
            <a:endParaRPr sz="1800" dirty="0">
              <a:latin typeface="Arial"/>
              <a:cs typeface="Arial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1292097" y="5593791"/>
            <a:ext cx="10381615" cy="56682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dirty="0">
                <a:solidFill>
                  <a:srgbClr val="00339F"/>
                </a:solidFill>
                <a:latin typeface="Arial"/>
                <a:cs typeface="Arial"/>
              </a:rPr>
              <a:t>Double spaces required for Run2</a:t>
            </a:r>
            <a:r>
              <a:rPr lang="en-US" sz="1800" dirty="0">
                <a:solidFill>
                  <a:srgbClr val="00339F"/>
                </a:solidFill>
                <a:latin typeface="Arial"/>
                <a:cs typeface="Arial"/>
              </a:rPr>
              <a:t>c</a:t>
            </a:r>
            <a:r>
              <a:rPr sz="1800" dirty="0">
                <a:solidFill>
                  <a:srgbClr val="00339F"/>
                </a:solidFill>
                <a:latin typeface="Arial"/>
                <a:cs typeface="Arial"/>
              </a:rPr>
              <a:t> (additional) klystrons </a:t>
            </a:r>
            <a:r>
              <a:rPr lang="en-US" spc="1730" dirty="0">
                <a:solidFill>
                  <a:srgbClr val="00339F"/>
                </a:solidFill>
                <a:latin typeface="Wingdings"/>
                <a:cs typeface="Arial"/>
                <a:sym typeface="Wingdings" panose="05000000000000000000" pitchFamily="2" charset="2"/>
              </a:rPr>
              <a:t></a:t>
            </a:r>
            <a:r>
              <a:rPr sz="1800" spc="-150" dirty="0">
                <a:solidFill>
                  <a:srgbClr val="00339F"/>
                </a:solidFill>
                <a:latin typeface="Times New Roman"/>
                <a:cs typeface="Times New Roman"/>
              </a:rPr>
              <a:t> </a:t>
            </a:r>
            <a:r>
              <a:rPr sz="1800" spc="-10" dirty="0">
                <a:solidFill>
                  <a:srgbClr val="00339F"/>
                </a:solidFill>
                <a:latin typeface="Arial"/>
                <a:cs typeface="Arial"/>
              </a:rPr>
              <a:t>TCV4 </a:t>
            </a:r>
            <a:r>
              <a:rPr sz="1800" spc="-5" dirty="0">
                <a:solidFill>
                  <a:srgbClr val="00339F"/>
                </a:solidFill>
                <a:latin typeface="Arial"/>
                <a:cs typeface="Arial"/>
              </a:rPr>
              <a:t>allows </a:t>
            </a:r>
            <a:r>
              <a:rPr sz="1800" dirty="0">
                <a:solidFill>
                  <a:srgbClr val="00339F"/>
                </a:solidFill>
                <a:latin typeface="Arial"/>
                <a:cs typeface="Arial"/>
              </a:rPr>
              <a:t>a perfect location </a:t>
            </a:r>
            <a:r>
              <a:rPr sz="1800" spc="-10" dirty="0">
                <a:solidFill>
                  <a:srgbClr val="00339F"/>
                </a:solidFill>
                <a:latin typeface="Arial"/>
                <a:cs typeface="Arial"/>
              </a:rPr>
              <a:t>with </a:t>
            </a:r>
            <a:r>
              <a:rPr lang="en-US" spc="-5" dirty="0">
                <a:solidFill>
                  <a:srgbClr val="00339F"/>
                </a:solidFill>
                <a:latin typeface="Arial"/>
                <a:cs typeface="Arial"/>
              </a:rPr>
              <a:t>optimum</a:t>
            </a:r>
            <a:r>
              <a:rPr lang="en-US" sz="1800" spc="-5" dirty="0">
                <a:solidFill>
                  <a:srgbClr val="00339F"/>
                </a:solidFill>
                <a:latin typeface="Arial"/>
                <a:cs typeface="Arial"/>
              </a:rPr>
              <a:t> </a:t>
            </a:r>
            <a:r>
              <a:rPr sz="1800" spc="-5" dirty="0">
                <a:solidFill>
                  <a:srgbClr val="00339F"/>
                </a:solidFill>
                <a:latin typeface="Arial"/>
                <a:cs typeface="Arial"/>
              </a:rPr>
              <a:t>waveguide</a:t>
            </a:r>
            <a:r>
              <a:rPr sz="1800" spc="-20" dirty="0">
                <a:solidFill>
                  <a:srgbClr val="00339F"/>
                </a:solidFill>
                <a:latin typeface="Arial"/>
                <a:cs typeface="Arial"/>
              </a:rPr>
              <a:t> </a:t>
            </a:r>
            <a:r>
              <a:rPr sz="1800" dirty="0">
                <a:solidFill>
                  <a:srgbClr val="00339F"/>
                </a:solidFill>
                <a:latin typeface="Arial"/>
                <a:cs typeface="Arial"/>
              </a:rPr>
              <a:t>length.</a:t>
            </a:r>
            <a:endParaRPr sz="1800" dirty="0">
              <a:latin typeface="Arial"/>
              <a:cs typeface="Arial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183895" y="399745"/>
            <a:ext cx="2021839" cy="3003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spc="-5" dirty="0">
                <a:solidFill>
                  <a:srgbClr val="00339F"/>
                </a:solidFill>
                <a:latin typeface="Arial"/>
                <a:cs typeface="Arial"/>
              </a:rPr>
              <a:t>Transportation</a:t>
            </a:r>
            <a:r>
              <a:rPr sz="1800" spc="-135" dirty="0">
                <a:solidFill>
                  <a:srgbClr val="00339F"/>
                </a:solidFill>
                <a:latin typeface="Arial"/>
                <a:cs typeface="Arial"/>
              </a:rPr>
              <a:t> </a:t>
            </a:r>
            <a:r>
              <a:rPr sz="1800" dirty="0">
                <a:solidFill>
                  <a:srgbClr val="00339F"/>
                </a:solidFill>
                <a:latin typeface="Arial"/>
                <a:cs typeface="Arial"/>
              </a:rPr>
              <a:t>Path</a:t>
            </a:r>
            <a:endParaRPr sz="1800">
              <a:latin typeface="Arial"/>
              <a:cs typeface="Arial"/>
            </a:endParaRPr>
          </a:p>
        </p:txBody>
      </p:sp>
      <p:sp>
        <p:nvSpPr>
          <p:cNvPr id="18" name="object 18"/>
          <p:cNvSpPr/>
          <p:nvPr/>
        </p:nvSpPr>
        <p:spPr>
          <a:xfrm>
            <a:off x="749935" y="747472"/>
            <a:ext cx="682625" cy="533400"/>
          </a:xfrm>
          <a:custGeom>
            <a:avLst/>
            <a:gdLst/>
            <a:ahLst/>
            <a:cxnLst/>
            <a:rect l="l" t="t" r="r" b="b"/>
            <a:pathLst>
              <a:path w="682625" h="533400">
                <a:moveTo>
                  <a:pt x="618290" y="491310"/>
                </a:moveTo>
                <a:lnTo>
                  <a:pt x="598678" y="516381"/>
                </a:lnTo>
                <a:lnTo>
                  <a:pt x="682244" y="533273"/>
                </a:lnTo>
                <a:lnTo>
                  <a:pt x="666008" y="499109"/>
                </a:lnTo>
                <a:lnTo>
                  <a:pt x="628269" y="499109"/>
                </a:lnTo>
                <a:lnTo>
                  <a:pt x="618290" y="491310"/>
                </a:lnTo>
                <a:close/>
              </a:path>
              <a:path w="682625" h="533400">
                <a:moveTo>
                  <a:pt x="626099" y="481326"/>
                </a:moveTo>
                <a:lnTo>
                  <a:pt x="618290" y="491310"/>
                </a:lnTo>
                <a:lnTo>
                  <a:pt x="628269" y="499109"/>
                </a:lnTo>
                <a:lnTo>
                  <a:pt x="636016" y="489076"/>
                </a:lnTo>
                <a:lnTo>
                  <a:pt x="626099" y="481326"/>
                </a:lnTo>
                <a:close/>
              </a:path>
              <a:path w="682625" h="533400">
                <a:moveTo>
                  <a:pt x="645668" y="456311"/>
                </a:moveTo>
                <a:lnTo>
                  <a:pt x="626099" y="481326"/>
                </a:lnTo>
                <a:lnTo>
                  <a:pt x="636016" y="489076"/>
                </a:lnTo>
                <a:lnTo>
                  <a:pt x="628269" y="499109"/>
                </a:lnTo>
                <a:lnTo>
                  <a:pt x="666008" y="499109"/>
                </a:lnTo>
                <a:lnTo>
                  <a:pt x="645668" y="456311"/>
                </a:lnTo>
                <a:close/>
              </a:path>
              <a:path w="682625" h="533400">
                <a:moveTo>
                  <a:pt x="63916" y="41962"/>
                </a:moveTo>
                <a:lnTo>
                  <a:pt x="56145" y="51910"/>
                </a:lnTo>
                <a:lnTo>
                  <a:pt x="618290" y="491310"/>
                </a:lnTo>
                <a:lnTo>
                  <a:pt x="626099" y="481326"/>
                </a:lnTo>
                <a:lnTo>
                  <a:pt x="63916" y="41962"/>
                </a:lnTo>
                <a:close/>
              </a:path>
              <a:path w="682625" h="533400">
                <a:moveTo>
                  <a:pt x="0" y="0"/>
                </a:moveTo>
                <a:lnTo>
                  <a:pt x="36575" y="76962"/>
                </a:lnTo>
                <a:lnTo>
                  <a:pt x="56145" y="51910"/>
                </a:lnTo>
                <a:lnTo>
                  <a:pt x="46113" y="44068"/>
                </a:lnTo>
                <a:lnTo>
                  <a:pt x="53936" y="34162"/>
                </a:lnTo>
                <a:lnTo>
                  <a:pt x="70009" y="34162"/>
                </a:lnTo>
                <a:lnTo>
                  <a:pt x="83502" y="16890"/>
                </a:lnTo>
                <a:lnTo>
                  <a:pt x="0" y="0"/>
                </a:lnTo>
                <a:close/>
              </a:path>
              <a:path w="682625" h="533400">
                <a:moveTo>
                  <a:pt x="53936" y="34162"/>
                </a:moveTo>
                <a:lnTo>
                  <a:pt x="46113" y="44068"/>
                </a:lnTo>
                <a:lnTo>
                  <a:pt x="56145" y="51910"/>
                </a:lnTo>
                <a:lnTo>
                  <a:pt x="63916" y="41962"/>
                </a:lnTo>
                <a:lnTo>
                  <a:pt x="53936" y="34162"/>
                </a:lnTo>
                <a:close/>
              </a:path>
              <a:path w="682625" h="533400">
                <a:moveTo>
                  <a:pt x="70009" y="34162"/>
                </a:moveTo>
                <a:lnTo>
                  <a:pt x="53936" y="34162"/>
                </a:lnTo>
                <a:lnTo>
                  <a:pt x="63916" y="41962"/>
                </a:lnTo>
                <a:lnTo>
                  <a:pt x="70009" y="34162"/>
                </a:lnTo>
                <a:close/>
              </a:path>
            </a:pathLst>
          </a:custGeom>
          <a:solidFill>
            <a:srgbClr val="00339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127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"/>
              </a:spcBef>
            </a:pPr>
            <a:fld id="{81D60167-4931-47E6-BA6A-407CBD079E47}" type="slidenum">
              <a:rPr dirty="0"/>
              <a:t>12</a:t>
            </a:fld>
            <a:endParaRPr dirty="0"/>
          </a:p>
        </p:txBody>
      </p:sp>
      <p:sp>
        <p:nvSpPr>
          <p:cNvPr id="4" name="object 2">
            <a:extLst>
              <a:ext uri="{FF2B5EF4-FFF2-40B4-BE49-F238E27FC236}">
                <a16:creationId xmlns:a16="http://schemas.microsoft.com/office/drawing/2014/main" id="{B2948AF5-F5C7-F889-898D-4D6695F35C7C}"/>
              </a:ext>
            </a:extLst>
          </p:cNvPr>
          <p:cNvSpPr txBox="1"/>
          <p:nvPr/>
        </p:nvSpPr>
        <p:spPr>
          <a:xfrm>
            <a:off x="3473322" y="6431910"/>
            <a:ext cx="1708278" cy="175048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lang="en-US" sz="1050" spc="-5" dirty="0">
                <a:solidFill>
                  <a:srgbClr val="00339F"/>
                </a:solidFill>
                <a:latin typeface="Arial"/>
                <a:cs typeface="Arial"/>
              </a:rPr>
              <a:t>Update January 2024</a:t>
            </a:r>
            <a:endParaRPr sz="1050" dirty="0">
              <a:latin typeface="Arial"/>
              <a:cs typeface="Arial"/>
            </a:endParaRPr>
          </a:p>
        </p:txBody>
      </p:sp>
      <p:sp>
        <p:nvSpPr>
          <p:cNvPr id="5" name="object 3">
            <a:extLst>
              <a:ext uri="{FF2B5EF4-FFF2-40B4-BE49-F238E27FC236}">
                <a16:creationId xmlns:a16="http://schemas.microsoft.com/office/drawing/2014/main" id="{EFF77833-C96D-80E8-9C09-101FCD49E7E2}"/>
              </a:ext>
            </a:extLst>
          </p:cNvPr>
          <p:cNvSpPr txBox="1"/>
          <p:nvPr/>
        </p:nvSpPr>
        <p:spPr>
          <a:xfrm>
            <a:off x="5986948" y="6431910"/>
            <a:ext cx="3923030" cy="19749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spc="-15" dirty="0">
                <a:solidFill>
                  <a:srgbClr val="00339F"/>
                </a:solidFill>
                <a:latin typeface="Arial"/>
                <a:cs typeface="Arial"/>
              </a:rPr>
              <a:t>AWAKE </a:t>
            </a:r>
            <a:r>
              <a:rPr sz="1200" dirty="0">
                <a:solidFill>
                  <a:srgbClr val="00339F"/>
                </a:solidFill>
                <a:latin typeface="Arial"/>
                <a:cs typeface="Arial"/>
              </a:rPr>
              <a:t>Run</a:t>
            </a:r>
            <a:r>
              <a:rPr lang="en-US" sz="1200" dirty="0">
                <a:solidFill>
                  <a:srgbClr val="00339F"/>
                </a:solidFill>
                <a:latin typeface="Arial"/>
                <a:cs typeface="Arial"/>
              </a:rPr>
              <a:t>2ab</a:t>
            </a:r>
            <a:r>
              <a:rPr sz="1200" dirty="0">
                <a:solidFill>
                  <a:srgbClr val="00339F"/>
                </a:solidFill>
                <a:latin typeface="Arial"/>
                <a:cs typeface="Arial"/>
              </a:rPr>
              <a:t> vs </a:t>
            </a:r>
            <a:r>
              <a:rPr sz="1200" spc="-5" dirty="0">
                <a:solidFill>
                  <a:srgbClr val="00339F"/>
                </a:solidFill>
                <a:latin typeface="Arial"/>
                <a:cs typeface="Arial"/>
              </a:rPr>
              <a:t>Run2</a:t>
            </a:r>
            <a:r>
              <a:rPr lang="en-US" sz="1200" spc="-5" dirty="0">
                <a:solidFill>
                  <a:srgbClr val="00339F"/>
                </a:solidFill>
                <a:latin typeface="Arial"/>
                <a:cs typeface="Arial"/>
              </a:rPr>
              <a:t>c</a:t>
            </a:r>
            <a:r>
              <a:rPr sz="1200" spc="-5" dirty="0">
                <a:solidFill>
                  <a:srgbClr val="00339F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00339F"/>
                </a:solidFill>
                <a:latin typeface="Arial"/>
                <a:cs typeface="Arial"/>
              </a:rPr>
              <a:t>Infrastructure</a:t>
            </a:r>
            <a:r>
              <a:rPr sz="1200" spc="-130" dirty="0">
                <a:solidFill>
                  <a:srgbClr val="00339F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00339F"/>
                </a:solidFill>
                <a:latin typeface="Arial"/>
                <a:cs typeface="Arial"/>
              </a:rPr>
              <a:t>Integration</a:t>
            </a:r>
            <a:endParaRPr sz="12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>
            <a:extLst>
              <a:ext uri="{FF2B5EF4-FFF2-40B4-BE49-F238E27FC236}">
                <a16:creationId xmlns:a16="http://schemas.microsoft.com/office/drawing/2014/main" id="{EC90AD18-B5F2-F95F-7EF3-20AF555E4EEC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2580767" y="1151896"/>
            <a:ext cx="7096125" cy="4259263"/>
          </a:xfrm>
          <a:prstGeom prst="rect">
            <a:avLst/>
          </a:prstGeom>
        </p:spPr>
      </p:pic>
      <p:sp>
        <p:nvSpPr>
          <p:cNvPr id="2" name="object 2"/>
          <p:cNvSpPr/>
          <p:nvPr/>
        </p:nvSpPr>
        <p:spPr>
          <a:xfrm>
            <a:off x="1152144" y="6364222"/>
            <a:ext cx="911352" cy="460246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3296539" y="159511"/>
            <a:ext cx="4960620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/>
              <a:t>Laser </a:t>
            </a:r>
            <a:r>
              <a:rPr spc="-5" dirty="0"/>
              <a:t>Merging Mirror </a:t>
            </a:r>
            <a:r>
              <a:rPr spc="-20" dirty="0"/>
              <a:t>Area </a:t>
            </a:r>
            <a:r>
              <a:rPr dirty="0"/>
              <a:t>–</a:t>
            </a:r>
            <a:r>
              <a:rPr spc="-40" dirty="0"/>
              <a:t> </a:t>
            </a:r>
            <a:r>
              <a:rPr spc="-5" dirty="0"/>
              <a:t>TCC4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750214" y="1764029"/>
            <a:ext cx="2602586" cy="56682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dirty="0">
                <a:solidFill>
                  <a:srgbClr val="00339F"/>
                </a:solidFill>
                <a:latin typeface="Arial"/>
                <a:cs typeface="Arial"/>
              </a:rPr>
              <a:t>Laser merging</a:t>
            </a:r>
            <a:r>
              <a:rPr sz="1800" spc="-100" dirty="0">
                <a:solidFill>
                  <a:srgbClr val="00339F"/>
                </a:solidFill>
                <a:latin typeface="Arial"/>
                <a:cs typeface="Arial"/>
              </a:rPr>
              <a:t> </a:t>
            </a:r>
            <a:r>
              <a:rPr sz="1800" dirty="0">
                <a:solidFill>
                  <a:srgbClr val="00339F"/>
                </a:solidFill>
                <a:latin typeface="Arial"/>
                <a:cs typeface="Arial"/>
              </a:rPr>
              <a:t>mirror</a:t>
            </a:r>
            <a:endParaRPr sz="1800" dirty="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</a:pPr>
            <a:r>
              <a:rPr sz="1800" spc="-5" dirty="0">
                <a:solidFill>
                  <a:srgbClr val="00339F"/>
                </a:solidFill>
                <a:latin typeface="Arial"/>
                <a:cs typeface="Arial"/>
              </a:rPr>
              <a:t>moves </a:t>
            </a:r>
            <a:r>
              <a:rPr sz="1800" dirty="0">
                <a:solidFill>
                  <a:srgbClr val="00339F"/>
                </a:solidFill>
                <a:latin typeface="Arial"/>
                <a:cs typeface="Arial"/>
              </a:rPr>
              <a:t>35m from</a:t>
            </a:r>
            <a:r>
              <a:rPr sz="1800" spc="-120" dirty="0">
                <a:solidFill>
                  <a:srgbClr val="00339F"/>
                </a:solidFill>
                <a:latin typeface="Arial"/>
                <a:cs typeface="Arial"/>
              </a:rPr>
              <a:t> </a:t>
            </a:r>
            <a:r>
              <a:rPr sz="1800" dirty="0">
                <a:solidFill>
                  <a:srgbClr val="00339F"/>
                </a:solidFill>
                <a:latin typeface="Arial"/>
                <a:cs typeface="Arial"/>
              </a:rPr>
              <a:t>Run</a:t>
            </a:r>
            <a:r>
              <a:rPr lang="en-US" sz="1800" dirty="0">
                <a:solidFill>
                  <a:srgbClr val="00339F"/>
                </a:solidFill>
                <a:latin typeface="Arial"/>
                <a:cs typeface="Arial"/>
              </a:rPr>
              <a:t>2ab</a:t>
            </a:r>
            <a:endParaRPr sz="1800" dirty="0">
              <a:latin typeface="Arial"/>
              <a:cs typeface="Arial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3045714" y="2350135"/>
            <a:ext cx="1802764" cy="700405"/>
          </a:xfrm>
          <a:custGeom>
            <a:avLst/>
            <a:gdLst/>
            <a:ahLst/>
            <a:cxnLst/>
            <a:rect l="l" t="t" r="r" b="b"/>
            <a:pathLst>
              <a:path w="1802764" h="700405">
                <a:moveTo>
                  <a:pt x="1728998" y="670339"/>
                </a:moveTo>
                <a:lnTo>
                  <a:pt x="1717675" y="700024"/>
                </a:lnTo>
                <a:lnTo>
                  <a:pt x="1802511" y="691514"/>
                </a:lnTo>
                <a:lnTo>
                  <a:pt x="1787221" y="674877"/>
                </a:lnTo>
                <a:lnTo>
                  <a:pt x="1740915" y="674877"/>
                </a:lnTo>
                <a:lnTo>
                  <a:pt x="1728998" y="670339"/>
                </a:lnTo>
                <a:close/>
              </a:path>
              <a:path w="1802764" h="700405">
                <a:moveTo>
                  <a:pt x="1733496" y="658547"/>
                </a:moveTo>
                <a:lnTo>
                  <a:pt x="1728998" y="670339"/>
                </a:lnTo>
                <a:lnTo>
                  <a:pt x="1740915" y="674877"/>
                </a:lnTo>
                <a:lnTo>
                  <a:pt x="1745361" y="663066"/>
                </a:lnTo>
                <a:lnTo>
                  <a:pt x="1733496" y="658547"/>
                </a:lnTo>
                <a:close/>
              </a:path>
              <a:path w="1802764" h="700405">
                <a:moveTo>
                  <a:pt x="1744852" y="628776"/>
                </a:moveTo>
                <a:lnTo>
                  <a:pt x="1733496" y="658547"/>
                </a:lnTo>
                <a:lnTo>
                  <a:pt x="1745361" y="663066"/>
                </a:lnTo>
                <a:lnTo>
                  <a:pt x="1740915" y="674877"/>
                </a:lnTo>
                <a:lnTo>
                  <a:pt x="1787221" y="674877"/>
                </a:lnTo>
                <a:lnTo>
                  <a:pt x="1744852" y="628776"/>
                </a:lnTo>
                <a:close/>
              </a:path>
              <a:path w="1802764" h="700405">
                <a:moveTo>
                  <a:pt x="4572" y="0"/>
                </a:moveTo>
                <a:lnTo>
                  <a:pt x="0" y="11937"/>
                </a:lnTo>
                <a:lnTo>
                  <a:pt x="1728998" y="670339"/>
                </a:lnTo>
                <a:lnTo>
                  <a:pt x="1733496" y="658547"/>
                </a:lnTo>
                <a:lnTo>
                  <a:pt x="4572" y="0"/>
                </a:lnTo>
                <a:close/>
              </a:path>
            </a:pathLst>
          </a:custGeom>
          <a:solidFill>
            <a:srgbClr val="C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 txBox="1"/>
          <p:nvPr/>
        </p:nvSpPr>
        <p:spPr>
          <a:xfrm>
            <a:off x="5071109" y="1141221"/>
            <a:ext cx="1459230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dirty="0">
                <a:solidFill>
                  <a:srgbClr val="00339F"/>
                </a:solidFill>
                <a:latin typeface="Arial"/>
                <a:cs typeface="Arial"/>
              </a:rPr>
              <a:t>Compressor</a:t>
            </a:r>
            <a:r>
              <a:rPr sz="1800" spc="-114" dirty="0">
                <a:solidFill>
                  <a:srgbClr val="00339F"/>
                </a:solidFill>
                <a:latin typeface="Arial"/>
                <a:cs typeface="Arial"/>
              </a:rPr>
              <a:t> </a:t>
            </a:r>
            <a:r>
              <a:rPr sz="1800" spc="-5" dirty="0">
                <a:solidFill>
                  <a:srgbClr val="00339F"/>
                </a:solidFill>
                <a:latin typeface="Arial"/>
                <a:cs typeface="Arial"/>
              </a:rPr>
              <a:t>1</a:t>
            </a:r>
            <a:endParaRPr sz="1800">
              <a:latin typeface="Arial"/>
              <a:cs typeface="Arial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5649467" y="1453896"/>
            <a:ext cx="76200" cy="1022985"/>
          </a:xfrm>
          <a:custGeom>
            <a:avLst/>
            <a:gdLst/>
            <a:ahLst/>
            <a:cxnLst/>
            <a:rect l="l" t="t" r="r" b="b"/>
            <a:pathLst>
              <a:path w="76200" h="1022985">
                <a:moveTo>
                  <a:pt x="31750" y="946403"/>
                </a:moveTo>
                <a:lnTo>
                  <a:pt x="0" y="946403"/>
                </a:lnTo>
                <a:lnTo>
                  <a:pt x="38100" y="1022603"/>
                </a:lnTo>
                <a:lnTo>
                  <a:pt x="69850" y="959103"/>
                </a:lnTo>
                <a:lnTo>
                  <a:pt x="31750" y="959103"/>
                </a:lnTo>
                <a:lnTo>
                  <a:pt x="31750" y="946403"/>
                </a:lnTo>
                <a:close/>
              </a:path>
              <a:path w="76200" h="1022985">
                <a:moveTo>
                  <a:pt x="44450" y="0"/>
                </a:moveTo>
                <a:lnTo>
                  <a:pt x="31750" y="0"/>
                </a:lnTo>
                <a:lnTo>
                  <a:pt x="31750" y="959103"/>
                </a:lnTo>
                <a:lnTo>
                  <a:pt x="44450" y="959103"/>
                </a:lnTo>
                <a:lnTo>
                  <a:pt x="44450" y="0"/>
                </a:lnTo>
                <a:close/>
              </a:path>
              <a:path w="76200" h="1022985">
                <a:moveTo>
                  <a:pt x="76200" y="946403"/>
                </a:moveTo>
                <a:lnTo>
                  <a:pt x="44450" y="946403"/>
                </a:lnTo>
                <a:lnTo>
                  <a:pt x="44450" y="959103"/>
                </a:lnTo>
                <a:lnTo>
                  <a:pt x="69850" y="959103"/>
                </a:lnTo>
                <a:lnTo>
                  <a:pt x="76200" y="946403"/>
                </a:lnTo>
                <a:close/>
              </a:path>
            </a:pathLst>
          </a:custGeom>
          <a:solidFill>
            <a:srgbClr val="C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 txBox="1"/>
          <p:nvPr/>
        </p:nvSpPr>
        <p:spPr>
          <a:xfrm>
            <a:off x="3417823" y="1422908"/>
            <a:ext cx="142049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dirty="0">
                <a:solidFill>
                  <a:srgbClr val="00339F"/>
                </a:solidFill>
                <a:latin typeface="Arial"/>
                <a:cs typeface="Arial"/>
              </a:rPr>
              <a:t>Working</a:t>
            </a:r>
            <a:r>
              <a:rPr sz="1800" spc="-130" dirty="0">
                <a:solidFill>
                  <a:srgbClr val="00339F"/>
                </a:solidFill>
                <a:latin typeface="Arial"/>
                <a:cs typeface="Arial"/>
              </a:rPr>
              <a:t> </a:t>
            </a:r>
            <a:r>
              <a:rPr sz="1800" dirty="0">
                <a:solidFill>
                  <a:srgbClr val="00339F"/>
                </a:solidFill>
                <a:latin typeface="Arial"/>
                <a:cs typeface="Arial"/>
              </a:rPr>
              <a:t>table</a:t>
            </a:r>
            <a:endParaRPr sz="1800">
              <a:latin typeface="Arial"/>
              <a:cs typeface="Arial"/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4697476" y="1734185"/>
            <a:ext cx="581660" cy="1026160"/>
          </a:xfrm>
          <a:custGeom>
            <a:avLst/>
            <a:gdLst/>
            <a:ahLst/>
            <a:cxnLst/>
            <a:rect l="l" t="t" r="r" b="b"/>
            <a:pathLst>
              <a:path w="581660" h="1026160">
                <a:moveTo>
                  <a:pt x="538734" y="962537"/>
                </a:moveTo>
                <a:lnTo>
                  <a:pt x="511048" y="978153"/>
                </a:lnTo>
                <a:lnTo>
                  <a:pt x="581660" y="1025778"/>
                </a:lnTo>
                <a:lnTo>
                  <a:pt x="579089" y="973581"/>
                </a:lnTo>
                <a:lnTo>
                  <a:pt x="544957" y="973581"/>
                </a:lnTo>
                <a:lnTo>
                  <a:pt x="538734" y="962537"/>
                </a:lnTo>
                <a:close/>
              </a:path>
              <a:path w="581660" h="1026160">
                <a:moveTo>
                  <a:pt x="549781" y="956306"/>
                </a:moveTo>
                <a:lnTo>
                  <a:pt x="538734" y="962537"/>
                </a:lnTo>
                <a:lnTo>
                  <a:pt x="544957" y="973581"/>
                </a:lnTo>
                <a:lnTo>
                  <a:pt x="556006" y="967359"/>
                </a:lnTo>
                <a:lnTo>
                  <a:pt x="549781" y="956306"/>
                </a:lnTo>
                <a:close/>
              </a:path>
              <a:path w="581660" h="1026160">
                <a:moveTo>
                  <a:pt x="577469" y="940688"/>
                </a:moveTo>
                <a:lnTo>
                  <a:pt x="549781" y="956306"/>
                </a:lnTo>
                <a:lnTo>
                  <a:pt x="556006" y="967359"/>
                </a:lnTo>
                <a:lnTo>
                  <a:pt x="544957" y="973581"/>
                </a:lnTo>
                <a:lnTo>
                  <a:pt x="579089" y="973581"/>
                </a:lnTo>
                <a:lnTo>
                  <a:pt x="577469" y="940688"/>
                </a:lnTo>
                <a:close/>
              </a:path>
              <a:path w="581660" h="1026160">
                <a:moveTo>
                  <a:pt x="11175" y="0"/>
                </a:moveTo>
                <a:lnTo>
                  <a:pt x="0" y="6350"/>
                </a:lnTo>
                <a:lnTo>
                  <a:pt x="538734" y="962537"/>
                </a:lnTo>
                <a:lnTo>
                  <a:pt x="549781" y="956306"/>
                </a:lnTo>
                <a:lnTo>
                  <a:pt x="11175" y="0"/>
                </a:lnTo>
                <a:close/>
              </a:path>
            </a:pathLst>
          </a:custGeom>
          <a:solidFill>
            <a:srgbClr val="C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 txBox="1"/>
          <p:nvPr/>
        </p:nvSpPr>
        <p:spPr>
          <a:xfrm>
            <a:off x="9013697" y="3754958"/>
            <a:ext cx="746760" cy="3003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spc="-25" dirty="0">
                <a:solidFill>
                  <a:srgbClr val="FFFFFF"/>
                </a:solidFill>
                <a:latin typeface="Arial"/>
                <a:cs typeface="Arial"/>
              </a:rPr>
              <a:t>T</a:t>
            </a:r>
            <a:r>
              <a:rPr sz="1800" dirty="0">
                <a:solidFill>
                  <a:srgbClr val="FFFFFF"/>
                </a:solidFill>
                <a:latin typeface="Arial"/>
                <a:cs typeface="Arial"/>
              </a:rPr>
              <a:t>S</a:t>
            </a:r>
            <a:r>
              <a:rPr sz="1800" spc="-15" dirty="0">
                <a:solidFill>
                  <a:srgbClr val="FFFFFF"/>
                </a:solidFill>
                <a:latin typeface="Arial"/>
                <a:cs typeface="Arial"/>
              </a:rPr>
              <a:t>G</a:t>
            </a:r>
            <a:r>
              <a:rPr sz="1800" dirty="0">
                <a:solidFill>
                  <a:srgbClr val="FFFFFF"/>
                </a:solidFill>
                <a:latin typeface="Arial"/>
                <a:cs typeface="Arial"/>
              </a:rPr>
              <a:t>41</a:t>
            </a:r>
            <a:endParaRPr sz="1800">
              <a:latin typeface="Arial"/>
              <a:cs typeface="Arial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5779516" y="3004896"/>
            <a:ext cx="1323340" cy="57531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spc="5" dirty="0">
                <a:solidFill>
                  <a:srgbClr val="00339F"/>
                </a:solidFill>
                <a:latin typeface="Arial"/>
                <a:cs typeface="Arial"/>
              </a:rPr>
              <a:t>Equipment</a:t>
            </a:r>
            <a:endParaRPr sz="1800" dirty="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sz="1800" dirty="0">
                <a:solidFill>
                  <a:srgbClr val="00339F"/>
                </a:solidFill>
                <a:latin typeface="Arial"/>
                <a:cs typeface="Arial"/>
              </a:rPr>
              <a:t>transfer</a:t>
            </a:r>
            <a:r>
              <a:rPr sz="1800" spc="-90" dirty="0">
                <a:solidFill>
                  <a:srgbClr val="00339F"/>
                </a:solidFill>
                <a:latin typeface="Arial"/>
                <a:cs typeface="Arial"/>
              </a:rPr>
              <a:t> </a:t>
            </a:r>
            <a:r>
              <a:rPr sz="1800" dirty="0">
                <a:solidFill>
                  <a:srgbClr val="00339F"/>
                </a:solidFill>
                <a:latin typeface="Arial"/>
                <a:cs typeface="Arial"/>
              </a:rPr>
              <a:t>area</a:t>
            </a:r>
            <a:endParaRPr sz="1800" dirty="0">
              <a:latin typeface="Arial"/>
              <a:cs typeface="Arial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7304278" y="2795981"/>
            <a:ext cx="434340" cy="2089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solidFill>
                  <a:srgbClr val="00339F"/>
                </a:solidFill>
                <a:latin typeface="Arial"/>
                <a:cs typeface="Arial"/>
              </a:rPr>
              <a:t>Q</a:t>
            </a:r>
            <a:r>
              <a:rPr sz="1200" spc="5" dirty="0">
                <a:solidFill>
                  <a:srgbClr val="00339F"/>
                </a:solidFill>
                <a:latin typeface="Arial"/>
                <a:cs typeface="Arial"/>
              </a:rPr>
              <a:t>T</a:t>
            </a:r>
            <a:r>
              <a:rPr sz="1200" dirty="0">
                <a:solidFill>
                  <a:srgbClr val="00339F"/>
                </a:solidFill>
                <a:latin typeface="Arial"/>
                <a:cs typeface="Arial"/>
              </a:rPr>
              <a:t>LD</a:t>
            </a:r>
            <a:endParaRPr sz="1200">
              <a:latin typeface="Arial"/>
              <a:cs typeface="Arial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8419592" y="745363"/>
            <a:ext cx="1257300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1800" dirty="0">
                <a:solidFill>
                  <a:srgbClr val="00339F"/>
                </a:solidFill>
                <a:latin typeface="Arial"/>
                <a:cs typeface="Arial"/>
              </a:rPr>
              <a:t>Laser</a:t>
            </a:r>
            <a:r>
              <a:rPr sz="1800" spc="-110" dirty="0">
                <a:solidFill>
                  <a:srgbClr val="00339F"/>
                </a:solidFill>
                <a:latin typeface="Arial"/>
                <a:cs typeface="Arial"/>
              </a:rPr>
              <a:t> </a:t>
            </a:r>
            <a:r>
              <a:rPr sz="1800" dirty="0">
                <a:solidFill>
                  <a:srgbClr val="00339F"/>
                </a:solidFill>
                <a:latin typeface="Arial"/>
                <a:cs typeface="Arial"/>
              </a:rPr>
              <a:t>Beam  Diagnostic</a:t>
            </a:r>
            <a:endParaRPr sz="1800">
              <a:latin typeface="Arial"/>
              <a:cs typeface="Arial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8180069" y="2181173"/>
            <a:ext cx="1593215" cy="581025"/>
          </a:xfrm>
          <a:prstGeom prst="rect">
            <a:avLst/>
          </a:prstGeom>
        </p:spPr>
        <p:txBody>
          <a:bodyPr vert="horz" wrap="square" lIns="0" tIns="107314" rIns="0" bIns="0" rtlCol="0">
            <a:spAutoFit/>
          </a:bodyPr>
          <a:lstStyle/>
          <a:p>
            <a:pPr marR="5080" algn="r">
              <a:lnSpc>
                <a:spcPct val="100000"/>
              </a:lnSpc>
              <a:spcBef>
                <a:spcPts val="844"/>
              </a:spcBef>
            </a:pPr>
            <a:r>
              <a:rPr sz="1200" spc="-20" dirty="0">
                <a:solidFill>
                  <a:srgbClr val="00339F"/>
                </a:solidFill>
                <a:latin typeface="Arial"/>
                <a:cs typeface="Arial"/>
              </a:rPr>
              <a:t>M</a:t>
            </a:r>
            <a:r>
              <a:rPr sz="1200" spc="-5" dirty="0">
                <a:solidFill>
                  <a:srgbClr val="00339F"/>
                </a:solidFill>
                <a:latin typeface="Arial"/>
                <a:cs typeface="Arial"/>
              </a:rPr>
              <a:t>D</a:t>
            </a:r>
            <a:r>
              <a:rPr sz="1200" spc="-10" dirty="0">
                <a:solidFill>
                  <a:srgbClr val="00339F"/>
                </a:solidFill>
                <a:latin typeface="Arial"/>
                <a:cs typeface="Arial"/>
              </a:rPr>
              <a:t>S</a:t>
            </a:r>
            <a:r>
              <a:rPr sz="1200" dirty="0">
                <a:solidFill>
                  <a:srgbClr val="00339F"/>
                </a:solidFill>
                <a:latin typeface="Arial"/>
                <a:cs typeface="Arial"/>
              </a:rPr>
              <a:t>V</a:t>
            </a:r>
            <a:endParaRPr sz="12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745"/>
              </a:spcBef>
            </a:pPr>
            <a:r>
              <a:rPr sz="1200" dirty="0">
                <a:solidFill>
                  <a:srgbClr val="00339F"/>
                </a:solidFill>
                <a:latin typeface="Arial"/>
                <a:cs typeface="Arial"/>
              </a:rPr>
              <a:t>QTSD</a:t>
            </a:r>
            <a:endParaRPr sz="1200">
              <a:latin typeface="Arial"/>
              <a:cs typeface="Arial"/>
            </a:endParaRPr>
          </a:p>
        </p:txBody>
      </p:sp>
      <p:sp>
        <p:nvSpPr>
          <p:cNvPr id="21" name="object 21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127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"/>
              </a:spcBef>
            </a:pPr>
            <a:fld id="{81D60167-4931-47E6-BA6A-407CBD079E47}" type="slidenum">
              <a:rPr dirty="0"/>
              <a:t>13</a:t>
            </a:fld>
            <a:endParaRPr dirty="0"/>
          </a:p>
        </p:txBody>
      </p:sp>
      <p:sp>
        <p:nvSpPr>
          <p:cNvPr id="17" name="object 17"/>
          <p:cNvSpPr txBox="1"/>
          <p:nvPr/>
        </p:nvSpPr>
        <p:spPr>
          <a:xfrm>
            <a:off x="9887204" y="1979803"/>
            <a:ext cx="394335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spc="-10" dirty="0">
                <a:solidFill>
                  <a:srgbClr val="00339F"/>
                </a:solidFill>
                <a:latin typeface="Arial"/>
                <a:cs typeface="Arial"/>
              </a:rPr>
              <a:t>BP</a:t>
            </a:r>
            <a:r>
              <a:rPr sz="1200" spc="-20" dirty="0">
                <a:solidFill>
                  <a:srgbClr val="00339F"/>
                </a:solidFill>
                <a:latin typeface="Arial"/>
                <a:cs typeface="Arial"/>
              </a:rPr>
              <a:t>M</a:t>
            </a:r>
            <a:r>
              <a:rPr sz="1200" dirty="0">
                <a:solidFill>
                  <a:srgbClr val="00339F"/>
                </a:solidFill>
                <a:latin typeface="Arial"/>
                <a:cs typeface="Arial"/>
              </a:rPr>
              <a:t>I</a:t>
            </a:r>
            <a:endParaRPr sz="1200">
              <a:latin typeface="Arial"/>
              <a:cs typeface="Arial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5765038" y="5738876"/>
            <a:ext cx="5174615" cy="3003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dirty="0">
                <a:solidFill>
                  <a:srgbClr val="00339F"/>
                </a:solidFill>
                <a:latin typeface="Arial"/>
                <a:cs typeface="Arial"/>
              </a:rPr>
              <a:t>Sufficient transfer (area) of equipment to the</a:t>
            </a:r>
            <a:r>
              <a:rPr sz="1800" spc="-300" dirty="0">
                <a:solidFill>
                  <a:srgbClr val="00339F"/>
                </a:solidFill>
                <a:latin typeface="Arial"/>
                <a:cs typeface="Arial"/>
              </a:rPr>
              <a:t> </a:t>
            </a:r>
            <a:r>
              <a:rPr sz="1800" spc="-10" dirty="0">
                <a:solidFill>
                  <a:srgbClr val="00339F"/>
                </a:solidFill>
                <a:latin typeface="Arial"/>
                <a:cs typeface="Arial"/>
              </a:rPr>
              <a:t>trailer.</a:t>
            </a:r>
            <a:endParaRPr sz="1800">
              <a:latin typeface="Arial"/>
              <a:cs typeface="Arial"/>
            </a:endParaRPr>
          </a:p>
        </p:txBody>
      </p:sp>
      <p:sp>
        <p:nvSpPr>
          <p:cNvPr id="23" name="object 8">
            <a:extLst>
              <a:ext uri="{FF2B5EF4-FFF2-40B4-BE49-F238E27FC236}">
                <a16:creationId xmlns:a16="http://schemas.microsoft.com/office/drawing/2014/main" id="{47BA5269-9640-CD2C-C602-B674433FFBF0}"/>
              </a:ext>
            </a:extLst>
          </p:cNvPr>
          <p:cNvSpPr/>
          <p:nvPr/>
        </p:nvSpPr>
        <p:spPr>
          <a:xfrm>
            <a:off x="8141969" y="1061275"/>
            <a:ext cx="76200" cy="1022985"/>
          </a:xfrm>
          <a:custGeom>
            <a:avLst/>
            <a:gdLst/>
            <a:ahLst/>
            <a:cxnLst/>
            <a:rect l="l" t="t" r="r" b="b"/>
            <a:pathLst>
              <a:path w="76200" h="1022985">
                <a:moveTo>
                  <a:pt x="31750" y="946403"/>
                </a:moveTo>
                <a:lnTo>
                  <a:pt x="0" y="946403"/>
                </a:lnTo>
                <a:lnTo>
                  <a:pt x="38100" y="1022603"/>
                </a:lnTo>
                <a:lnTo>
                  <a:pt x="69850" y="959103"/>
                </a:lnTo>
                <a:lnTo>
                  <a:pt x="31750" y="959103"/>
                </a:lnTo>
                <a:lnTo>
                  <a:pt x="31750" y="946403"/>
                </a:lnTo>
                <a:close/>
              </a:path>
              <a:path w="76200" h="1022985">
                <a:moveTo>
                  <a:pt x="44450" y="0"/>
                </a:moveTo>
                <a:lnTo>
                  <a:pt x="31750" y="0"/>
                </a:lnTo>
                <a:lnTo>
                  <a:pt x="31750" y="959103"/>
                </a:lnTo>
                <a:lnTo>
                  <a:pt x="44450" y="959103"/>
                </a:lnTo>
                <a:lnTo>
                  <a:pt x="44450" y="0"/>
                </a:lnTo>
                <a:close/>
              </a:path>
              <a:path w="76200" h="1022985">
                <a:moveTo>
                  <a:pt x="76200" y="946403"/>
                </a:moveTo>
                <a:lnTo>
                  <a:pt x="44450" y="946403"/>
                </a:lnTo>
                <a:lnTo>
                  <a:pt x="44450" y="959103"/>
                </a:lnTo>
                <a:lnTo>
                  <a:pt x="69850" y="959103"/>
                </a:lnTo>
                <a:lnTo>
                  <a:pt x="76200" y="946403"/>
                </a:lnTo>
                <a:close/>
              </a:path>
            </a:pathLst>
          </a:custGeom>
          <a:solidFill>
            <a:srgbClr val="C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8">
            <a:extLst>
              <a:ext uri="{FF2B5EF4-FFF2-40B4-BE49-F238E27FC236}">
                <a16:creationId xmlns:a16="http://schemas.microsoft.com/office/drawing/2014/main" id="{7BE7D3BE-E36D-B9E4-2A40-C6CE2655BD66}"/>
              </a:ext>
            </a:extLst>
          </p:cNvPr>
          <p:cNvSpPr/>
          <p:nvPr/>
        </p:nvSpPr>
        <p:spPr>
          <a:xfrm rot="9206679">
            <a:off x="6870954" y="3389695"/>
            <a:ext cx="90550" cy="2478919"/>
          </a:xfrm>
          <a:custGeom>
            <a:avLst/>
            <a:gdLst/>
            <a:ahLst/>
            <a:cxnLst/>
            <a:rect l="l" t="t" r="r" b="b"/>
            <a:pathLst>
              <a:path w="76200" h="1022985">
                <a:moveTo>
                  <a:pt x="31750" y="946403"/>
                </a:moveTo>
                <a:lnTo>
                  <a:pt x="0" y="946403"/>
                </a:lnTo>
                <a:lnTo>
                  <a:pt x="38100" y="1022603"/>
                </a:lnTo>
                <a:lnTo>
                  <a:pt x="69850" y="959103"/>
                </a:lnTo>
                <a:lnTo>
                  <a:pt x="31750" y="959103"/>
                </a:lnTo>
                <a:lnTo>
                  <a:pt x="31750" y="946403"/>
                </a:lnTo>
                <a:close/>
              </a:path>
              <a:path w="76200" h="1022985">
                <a:moveTo>
                  <a:pt x="44450" y="0"/>
                </a:moveTo>
                <a:lnTo>
                  <a:pt x="31750" y="0"/>
                </a:lnTo>
                <a:lnTo>
                  <a:pt x="31750" y="959103"/>
                </a:lnTo>
                <a:lnTo>
                  <a:pt x="44450" y="959103"/>
                </a:lnTo>
                <a:lnTo>
                  <a:pt x="44450" y="0"/>
                </a:lnTo>
                <a:close/>
              </a:path>
              <a:path w="76200" h="1022985">
                <a:moveTo>
                  <a:pt x="76200" y="946403"/>
                </a:moveTo>
                <a:lnTo>
                  <a:pt x="44450" y="946403"/>
                </a:lnTo>
                <a:lnTo>
                  <a:pt x="44450" y="959103"/>
                </a:lnTo>
                <a:lnTo>
                  <a:pt x="69850" y="959103"/>
                </a:lnTo>
                <a:lnTo>
                  <a:pt x="76200" y="946403"/>
                </a:lnTo>
                <a:close/>
              </a:path>
            </a:pathLst>
          </a:custGeom>
          <a:solidFill>
            <a:srgbClr val="C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2">
            <a:extLst>
              <a:ext uri="{FF2B5EF4-FFF2-40B4-BE49-F238E27FC236}">
                <a16:creationId xmlns:a16="http://schemas.microsoft.com/office/drawing/2014/main" id="{6CACAE97-D4A4-67C7-B6A6-A11630C83888}"/>
              </a:ext>
            </a:extLst>
          </p:cNvPr>
          <p:cNvSpPr txBox="1"/>
          <p:nvPr/>
        </p:nvSpPr>
        <p:spPr>
          <a:xfrm>
            <a:off x="3473322" y="6431910"/>
            <a:ext cx="1708278" cy="175048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lang="en-US" sz="1050" spc="-5" dirty="0">
                <a:solidFill>
                  <a:srgbClr val="00339F"/>
                </a:solidFill>
                <a:latin typeface="Arial"/>
                <a:cs typeface="Arial"/>
              </a:rPr>
              <a:t>Update January 2024</a:t>
            </a:r>
            <a:endParaRPr sz="1050" dirty="0">
              <a:latin typeface="Arial"/>
              <a:cs typeface="Arial"/>
            </a:endParaRPr>
          </a:p>
        </p:txBody>
      </p:sp>
      <p:sp>
        <p:nvSpPr>
          <p:cNvPr id="20" name="object 3">
            <a:extLst>
              <a:ext uri="{FF2B5EF4-FFF2-40B4-BE49-F238E27FC236}">
                <a16:creationId xmlns:a16="http://schemas.microsoft.com/office/drawing/2014/main" id="{80ED451D-DD58-4648-FD67-534280CD8278}"/>
              </a:ext>
            </a:extLst>
          </p:cNvPr>
          <p:cNvSpPr txBox="1"/>
          <p:nvPr/>
        </p:nvSpPr>
        <p:spPr>
          <a:xfrm>
            <a:off x="5986948" y="6431910"/>
            <a:ext cx="3923030" cy="19749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spc="-15" dirty="0">
                <a:solidFill>
                  <a:srgbClr val="00339F"/>
                </a:solidFill>
                <a:latin typeface="Arial"/>
                <a:cs typeface="Arial"/>
              </a:rPr>
              <a:t>AWAKE </a:t>
            </a:r>
            <a:r>
              <a:rPr sz="1200" dirty="0">
                <a:solidFill>
                  <a:srgbClr val="00339F"/>
                </a:solidFill>
                <a:latin typeface="Arial"/>
                <a:cs typeface="Arial"/>
              </a:rPr>
              <a:t>Run</a:t>
            </a:r>
            <a:r>
              <a:rPr lang="en-US" sz="1200" dirty="0">
                <a:solidFill>
                  <a:srgbClr val="00339F"/>
                </a:solidFill>
                <a:latin typeface="Arial"/>
                <a:cs typeface="Arial"/>
              </a:rPr>
              <a:t>2ab</a:t>
            </a:r>
            <a:r>
              <a:rPr sz="1200" dirty="0">
                <a:solidFill>
                  <a:srgbClr val="00339F"/>
                </a:solidFill>
                <a:latin typeface="Arial"/>
                <a:cs typeface="Arial"/>
              </a:rPr>
              <a:t> vs </a:t>
            </a:r>
            <a:r>
              <a:rPr sz="1200" spc="-5" dirty="0">
                <a:solidFill>
                  <a:srgbClr val="00339F"/>
                </a:solidFill>
                <a:latin typeface="Arial"/>
                <a:cs typeface="Arial"/>
              </a:rPr>
              <a:t>Run2</a:t>
            </a:r>
            <a:r>
              <a:rPr lang="en-US" sz="1200" spc="-5" dirty="0">
                <a:solidFill>
                  <a:srgbClr val="00339F"/>
                </a:solidFill>
                <a:latin typeface="Arial"/>
                <a:cs typeface="Arial"/>
              </a:rPr>
              <a:t>c</a:t>
            </a:r>
            <a:r>
              <a:rPr sz="1200" spc="-5" dirty="0">
                <a:solidFill>
                  <a:srgbClr val="00339F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00339F"/>
                </a:solidFill>
                <a:latin typeface="Arial"/>
                <a:cs typeface="Arial"/>
              </a:rPr>
              <a:t>Infrastructure</a:t>
            </a:r>
            <a:r>
              <a:rPr sz="1200" spc="-130" dirty="0">
                <a:solidFill>
                  <a:srgbClr val="00339F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00339F"/>
                </a:solidFill>
                <a:latin typeface="Arial"/>
                <a:cs typeface="Arial"/>
              </a:rPr>
              <a:t>Integration</a:t>
            </a:r>
            <a:endParaRPr sz="12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>
            <a:extLst>
              <a:ext uri="{FF2B5EF4-FFF2-40B4-BE49-F238E27FC236}">
                <a16:creationId xmlns:a16="http://schemas.microsoft.com/office/drawing/2014/main" id="{F3823DA3-10E8-CA0D-A10E-E8570E35FA56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469370" y="442721"/>
            <a:ext cx="11142239" cy="4714468"/>
          </a:xfrm>
          <a:prstGeom prst="rect">
            <a:avLst/>
          </a:prstGeom>
        </p:spPr>
      </p:pic>
      <p:sp>
        <p:nvSpPr>
          <p:cNvPr id="2" name="object 2"/>
          <p:cNvSpPr/>
          <p:nvPr/>
        </p:nvSpPr>
        <p:spPr>
          <a:xfrm>
            <a:off x="1152144" y="6364222"/>
            <a:ext cx="911352" cy="460246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4263390" y="234441"/>
            <a:ext cx="3665220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/>
              <a:t>Electron Sources –</a:t>
            </a:r>
            <a:r>
              <a:rPr spc="-125" dirty="0"/>
              <a:t> </a:t>
            </a:r>
            <a:r>
              <a:rPr spc="-5" dirty="0"/>
              <a:t>TCC4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4557140" y="1944751"/>
            <a:ext cx="178117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dirty="0">
                <a:solidFill>
                  <a:srgbClr val="00339F"/>
                </a:solidFill>
                <a:latin typeface="Arial"/>
                <a:cs typeface="Arial"/>
              </a:rPr>
              <a:t>Electron</a:t>
            </a:r>
            <a:r>
              <a:rPr sz="1800" spc="-85" dirty="0">
                <a:solidFill>
                  <a:srgbClr val="00339F"/>
                </a:solidFill>
                <a:latin typeface="Arial"/>
                <a:cs typeface="Arial"/>
              </a:rPr>
              <a:t> </a:t>
            </a:r>
            <a:r>
              <a:rPr sz="1800" dirty="0">
                <a:solidFill>
                  <a:srgbClr val="00339F"/>
                </a:solidFill>
                <a:latin typeface="Arial"/>
                <a:cs typeface="Arial"/>
              </a:rPr>
              <a:t>Source2</a:t>
            </a:r>
            <a:endParaRPr sz="18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7564437" y="711071"/>
            <a:ext cx="1785620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dirty="0">
                <a:solidFill>
                  <a:srgbClr val="00339F"/>
                </a:solidFill>
                <a:latin typeface="Arial"/>
                <a:cs typeface="Arial"/>
              </a:rPr>
              <a:t>Electron</a:t>
            </a:r>
            <a:r>
              <a:rPr sz="1800" spc="-65" dirty="0">
                <a:solidFill>
                  <a:srgbClr val="00339F"/>
                </a:solidFill>
                <a:latin typeface="Arial"/>
                <a:cs typeface="Arial"/>
              </a:rPr>
              <a:t> </a:t>
            </a:r>
            <a:r>
              <a:rPr sz="1800" dirty="0">
                <a:solidFill>
                  <a:srgbClr val="00339F"/>
                </a:solidFill>
                <a:latin typeface="Arial"/>
                <a:cs typeface="Arial"/>
              </a:rPr>
              <a:t>Source1</a:t>
            </a:r>
            <a:endParaRPr sz="1800" dirty="0">
              <a:latin typeface="Arial"/>
              <a:cs typeface="Aria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959611" y="2709417"/>
            <a:ext cx="137350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dirty="0">
                <a:solidFill>
                  <a:srgbClr val="00339F"/>
                </a:solidFill>
                <a:latin typeface="Arial"/>
                <a:cs typeface="Arial"/>
              </a:rPr>
              <a:t>Plasma</a:t>
            </a:r>
            <a:r>
              <a:rPr sz="1800" spc="-90" dirty="0">
                <a:solidFill>
                  <a:srgbClr val="00339F"/>
                </a:solidFill>
                <a:latin typeface="Arial"/>
                <a:cs typeface="Arial"/>
              </a:rPr>
              <a:t> </a:t>
            </a:r>
            <a:r>
              <a:rPr sz="1800" dirty="0">
                <a:solidFill>
                  <a:srgbClr val="00339F"/>
                </a:solidFill>
                <a:latin typeface="Arial"/>
                <a:cs typeface="Arial"/>
              </a:rPr>
              <a:t>Cell1</a:t>
            </a:r>
            <a:endParaRPr sz="1800">
              <a:latin typeface="Arial"/>
              <a:cs typeface="Arial"/>
            </a:endParaRPr>
          </a:p>
        </p:txBody>
      </p:sp>
      <p:sp>
        <p:nvSpPr>
          <p:cNvPr id="12" name="object 12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127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"/>
              </a:spcBef>
            </a:pPr>
            <a:fld id="{81D60167-4931-47E6-BA6A-407CBD079E47}" type="slidenum">
              <a:rPr dirty="0"/>
              <a:t>14</a:t>
            </a:fld>
            <a:endParaRPr dirty="0"/>
          </a:p>
        </p:txBody>
      </p:sp>
      <p:sp>
        <p:nvSpPr>
          <p:cNvPr id="9" name="object 9"/>
          <p:cNvSpPr txBox="1"/>
          <p:nvPr/>
        </p:nvSpPr>
        <p:spPr>
          <a:xfrm>
            <a:off x="1099819" y="5319521"/>
            <a:ext cx="6657975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1800" dirty="0">
                <a:solidFill>
                  <a:srgbClr val="00339F"/>
                </a:solidFill>
                <a:latin typeface="Arial"/>
                <a:cs typeface="Arial"/>
              </a:rPr>
              <a:t>Working </a:t>
            </a:r>
            <a:r>
              <a:rPr sz="1800" spc="5" dirty="0">
                <a:solidFill>
                  <a:srgbClr val="00339F"/>
                </a:solidFill>
                <a:latin typeface="Arial"/>
                <a:cs typeface="Arial"/>
              </a:rPr>
              <a:t>spaces </a:t>
            </a:r>
            <a:r>
              <a:rPr sz="1800" dirty="0">
                <a:solidFill>
                  <a:srgbClr val="00339F"/>
                </a:solidFill>
                <a:latin typeface="Arial"/>
                <a:cs typeface="Arial"/>
              </a:rPr>
              <a:t>around the electron sources obey the safety</a:t>
            </a:r>
            <a:r>
              <a:rPr sz="1800" spc="-300" dirty="0">
                <a:solidFill>
                  <a:srgbClr val="00339F"/>
                </a:solidFill>
                <a:latin typeface="Arial"/>
                <a:cs typeface="Arial"/>
              </a:rPr>
              <a:t> </a:t>
            </a:r>
            <a:r>
              <a:rPr sz="1800" dirty="0">
                <a:solidFill>
                  <a:srgbClr val="00339F"/>
                </a:solidFill>
                <a:latin typeface="Arial"/>
                <a:cs typeface="Arial"/>
              </a:rPr>
              <a:t>rule!  Electron beams geometries obey </a:t>
            </a:r>
            <a:r>
              <a:rPr sz="1800" spc="5" dirty="0">
                <a:solidFill>
                  <a:srgbClr val="00339F"/>
                </a:solidFill>
                <a:latin typeface="Arial"/>
                <a:cs typeface="Arial"/>
              </a:rPr>
              <a:t>technical</a:t>
            </a:r>
            <a:r>
              <a:rPr sz="1800" spc="-245" dirty="0">
                <a:solidFill>
                  <a:srgbClr val="00339F"/>
                </a:solidFill>
                <a:latin typeface="Arial"/>
                <a:cs typeface="Arial"/>
              </a:rPr>
              <a:t> </a:t>
            </a:r>
            <a:r>
              <a:rPr sz="1800" dirty="0">
                <a:solidFill>
                  <a:srgbClr val="00339F"/>
                </a:solidFill>
                <a:latin typeface="Arial"/>
                <a:cs typeface="Arial"/>
              </a:rPr>
              <a:t>requirements.</a:t>
            </a:r>
            <a:endParaRPr sz="1800">
              <a:latin typeface="Arial"/>
              <a:cs typeface="Arial"/>
            </a:endParaRP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250BB152-B5F4-C947-31AF-70BD03849AFD}"/>
              </a:ext>
            </a:extLst>
          </p:cNvPr>
          <p:cNvCxnSpPr/>
          <p:nvPr/>
        </p:nvCxnSpPr>
        <p:spPr>
          <a:xfrm>
            <a:off x="1646363" y="3048000"/>
            <a:ext cx="106237" cy="990600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33B16153-813F-D3C8-5240-EFF49C41B716}"/>
              </a:ext>
            </a:extLst>
          </p:cNvPr>
          <p:cNvCxnSpPr/>
          <p:nvPr/>
        </p:nvCxnSpPr>
        <p:spPr>
          <a:xfrm>
            <a:off x="5410200" y="2286000"/>
            <a:ext cx="37527" cy="1371600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0006CE41-2884-6C43-FA0D-F0480346F41F}"/>
              </a:ext>
            </a:extLst>
          </p:cNvPr>
          <p:cNvCxnSpPr/>
          <p:nvPr/>
        </p:nvCxnSpPr>
        <p:spPr>
          <a:xfrm>
            <a:off x="8458200" y="990600"/>
            <a:ext cx="990600" cy="1524000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object 2">
            <a:extLst>
              <a:ext uri="{FF2B5EF4-FFF2-40B4-BE49-F238E27FC236}">
                <a16:creationId xmlns:a16="http://schemas.microsoft.com/office/drawing/2014/main" id="{F3D6B6BA-3E01-E397-3FE6-5296F1684A73}"/>
              </a:ext>
            </a:extLst>
          </p:cNvPr>
          <p:cNvSpPr txBox="1"/>
          <p:nvPr/>
        </p:nvSpPr>
        <p:spPr>
          <a:xfrm>
            <a:off x="3473322" y="6431910"/>
            <a:ext cx="1708278" cy="175048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lang="en-US" sz="1050" spc="-5" dirty="0">
                <a:solidFill>
                  <a:srgbClr val="00339F"/>
                </a:solidFill>
                <a:latin typeface="Arial"/>
                <a:cs typeface="Arial"/>
              </a:rPr>
              <a:t>Update January 2024</a:t>
            </a:r>
            <a:endParaRPr sz="1050" dirty="0">
              <a:latin typeface="Arial"/>
              <a:cs typeface="Arial"/>
            </a:endParaRPr>
          </a:p>
        </p:txBody>
      </p:sp>
      <p:sp>
        <p:nvSpPr>
          <p:cNvPr id="7" name="object 3">
            <a:extLst>
              <a:ext uri="{FF2B5EF4-FFF2-40B4-BE49-F238E27FC236}">
                <a16:creationId xmlns:a16="http://schemas.microsoft.com/office/drawing/2014/main" id="{F2A654FF-FE96-C8EC-3E30-B07B99921DC3}"/>
              </a:ext>
            </a:extLst>
          </p:cNvPr>
          <p:cNvSpPr txBox="1"/>
          <p:nvPr/>
        </p:nvSpPr>
        <p:spPr>
          <a:xfrm>
            <a:off x="5986948" y="6431910"/>
            <a:ext cx="3923030" cy="19749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spc="-15" dirty="0">
                <a:solidFill>
                  <a:srgbClr val="00339F"/>
                </a:solidFill>
                <a:latin typeface="Arial"/>
                <a:cs typeface="Arial"/>
              </a:rPr>
              <a:t>AWAKE </a:t>
            </a:r>
            <a:r>
              <a:rPr sz="1200" dirty="0">
                <a:solidFill>
                  <a:srgbClr val="00339F"/>
                </a:solidFill>
                <a:latin typeface="Arial"/>
                <a:cs typeface="Arial"/>
              </a:rPr>
              <a:t>Run</a:t>
            </a:r>
            <a:r>
              <a:rPr lang="en-US" sz="1200" dirty="0">
                <a:solidFill>
                  <a:srgbClr val="00339F"/>
                </a:solidFill>
                <a:latin typeface="Arial"/>
                <a:cs typeface="Arial"/>
              </a:rPr>
              <a:t>2ab</a:t>
            </a:r>
            <a:r>
              <a:rPr sz="1200" dirty="0">
                <a:solidFill>
                  <a:srgbClr val="00339F"/>
                </a:solidFill>
                <a:latin typeface="Arial"/>
                <a:cs typeface="Arial"/>
              </a:rPr>
              <a:t> vs </a:t>
            </a:r>
            <a:r>
              <a:rPr sz="1200" spc="-5" dirty="0">
                <a:solidFill>
                  <a:srgbClr val="00339F"/>
                </a:solidFill>
                <a:latin typeface="Arial"/>
                <a:cs typeface="Arial"/>
              </a:rPr>
              <a:t>Run2</a:t>
            </a:r>
            <a:r>
              <a:rPr lang="en-US" sz="1200" spc="-5" dirty="0">
                <a:solidFill>
                  <a:srgbClr val="00339F"/>
                </a:solidFill>
                <a:latin typeface="Arial"/>
                <a:cs typeface="Arial"/>
              </a:rPr>
              <a:t>c</a:t>
            </a:r>
            <a:r>
              <a:rPr sz="1200" spc="-5" dirty="0">
                <a:solidFill>
                  <a:srgbClr val="00339F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00339F"/>
                </a:solidFill>
                <a:latin typeface="Arial"/>
                <a:cs typeface="Arial"/>
              </a:rPr>
              <a:t>Infrastructure</a:t>
            </a:r>
            <a:r>
              <a:rPr sz="1200" spc="-130" dirty="0">
                <a:solidFill>
                  <a:srgbClr val="00339F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00339F"/>
                </a:solidFill>
                <a:latin typeface="Arial"/>
                <a:cs typeface="Arial"/>
              </a:rPr>
              <a:t>Integration</a:t>
            </a:r>
            <a:endParaRPr sz="12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3">
            <a:extLst>
              <a:ext uri="{FF2B5EF4-FFF2-40B4-BE49-F238E27FC236}">
                <a16:creationId xmlns:a16="http://schemas.microsoft.com/office/drawing/2014/main" id="{C01DED0F-5355-F812-C7E4-BFC3EAD5DC0D}"/>
              </a:ext>
            </a:extLst>
          </p:cNvPr>
          <p:cNvSpPr txBox="1">
            <a:spLocks/>
          </p:cNvSpPr>
          <p:nvPr/>
        </p:nvSpPr>
        <p:spPr>
          <a:xfrm>
            <a:off x="2362200" y="152400"/>
            <a:ext cx="7239000" cy="38215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>
            <a:lvl1pPr>
              <a:defRPr sz="2400" b="1" i="0">
                <a:solidFill>
                  <a:srgbClr val="002578"/>
                </a:solidFill>
                <a:latin typeface="Arial"/>
                <a:ea typeface="+mj-ea"/>
                <a:cs typeface="Arial"/>
              </a:defRPr>
            </a:lvl1pPr>
          </a:lstStyle>
          <a:p>
            <a:pPr marL="13335">
              <a:spcBef>
                <a:spcPts val="100"/>
              </a:spcBef>
            </a:pPr>
            <a:r>
              <a:rPr lang="en-US" kern="0" dirty="0"/>
              <a:t>BEAM HEIGHT –</a:t>
            </a:r>
            <a:r>
              <a:rPr lang="en-US" kern="0" spc="-90" dirty="0"/>
              <a:t> </a:t>
            </a:r>
            <a:r>
              <a:rPr lang="en-US" kern="0" spc="-5" dirty="0"/>
              <a:t>TCC4 </a:t>
            </a:r>
            <a:r>
              <a:rPr lang="en-US" kern="0" dirty="0"/>
              <a:t>–</a:t>
            </a:r>
            <a:r>
              <a:rPr lang="en-US" kern="0" spc="-90" dirty="0"/>
              <a:t> </a:t>
            </a:r>
            <a:r>
              <a:rPr lang="en-US" kern="0" spc="-5" dirty="0"/>
              <a:t>BEFORE PLASMA CELL 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649200E-C246-29CA-1FEA-3A2AB5776F1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" y="2133600"/>
            <a:ext cx="11661910" cy="1857462"/>
          </a:xfrm>
          <a:prstGeom prst="rect">
            <a:avLst/>
          </a:prstGeom>
        </p:spPr>
      </p:pic>
      <p:sp>
        <p:nvSpPr>
          <p:cNvPr id="8" name="object 7">
            <a:extLst>
              <a:ext uri="{FF2B5EF4-FFF2-40B4-BE49-F238E27FC236}">
                <a16:creationId xmlns:a16="http://schemas.microsoft.com/office/drawing/2014/main" id="{056D1827-E02B-CD3C-CF16-595D02936051}"/>
              </a:ext>
            </a:extLst>
          </p:cNvPr>
          <p:cNvSpPr txBox="1"/>
          <p:nvPr/>
        </p:nvSpPr>
        <p:spPr>
          <a:xfrm>
            <a:off x="152400" y="2590800"/>
            <a:ext cx="1373505" cy="3003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dirty="0">
                <a:solidFill>
                  <a:srgbClr val="00339F"/>
                </a:solidFill>
                <a:latin typeface="Arial"/>
                <a:cs typeface="Arial"/>
              </a:rPr>
              <a:t>Plasma</a:t>
            </a:r>
            <a:r>
              <a:rPr sz="1800" spc="-100" dirty="0">
                <a:solidFill>
                  <a:srgbClr val="00339F"/>
                </a:solidFill>
                <a:latin typeface="Arial"/>
                <a:cs typeface="Arial"/>
              </a:rPr>
              <a:t> </a:t>
            </a:r>
            <a:r>
              <a:rPr sz="1800" dirty="0">
                <a:solidFill>
                  <a:srgbClr val="00339F"/>
                </a:solidFill>
                <a:latin typeface="Arial"/>
                <a:cs typeface="Arial"/>
              </a:rPr>
              <a:t>Cell</a:t>
            </a:r>
            <a:r>
              <a:rPr lang="en-US" sz="1800" dirty="0">
                <a:solidFill>
                  <a:srgbClr val="00339F"/>
                </a:solidFill>
                <a:latin typeface="Arial"/>
                <a:cs typeface="Arial"/>
              </a:rPr>
              <a:t>1</a:t>
            </a:r>
            <a:endParaRPr sz="1800" dirty="0">
              <a:latin typeface="Arial"/>
              <a:cs typeface="Arial"/>
            </a:endParaRP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8ECA5255-EF14-A95E-307A-274D152B946A}"/>
              </a:ext>
            </a:extLst>
          </p:cNvPr>
          <p:cNvCxnSpPr>
            <a:cxnSpLocks/>
          </p:cNvCxnSpPr>
          <p:nvPr/>
        </p:nvCxnSpPr>
        <p:spPr>
          <a:xfrm>
            <a:off x="4013200" y="3162300"/>
            <a:ext cx="31750" cy="571500"/>
          </a:xfrm>
          <a:prstGeom prst="straightConnector1">
            <a:avLst/>
          </a:prstGeom>
          <a:ln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object 7">
            <a:extLst>
              <a:ext uri="{FF2B5EF4-FFF2-40B4-BE49-F238E27FC236}">
                <a16:creationId xmlns:a16="http://schemas.microsoft.com/office/drawing/2014/main" id="{73E7E7E7-29F1-6053-54E2-DDECD5378BFE}"/>
              </a:ext>
            </a:extLst>
          </p:cNvPr>
          <p:cNvSpPr txBox="1"/>
          <p:nvPr/>
        </p:nvSpPr>
        <p:spPr>
          <a:xfrm>
            <a:off x="3612911" y="2450567"/>
            <a:ext cx="800577" cy="56682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US" dirty="0">
                <a:solidFill>
                  <a:srgbClr val="00339F"/>
                </a:solidFill>
                <a:latin typeface="Arial"/>
                <a:cs typeface="Arial"/>
              </a:rPr>
              <a:t> BEAM </a:t>
            </a:r>
            <a:r>
              <a:rPr lang="en-US" sz="1800" dirty="0">
                <a:solidFill>
                  <a:srgbClr val="00339F"/>
                </a:solidFill>
                <a:latin typeface="Arial"/>
                <a:cs typeface="Arial"/>
              </a:rPr>
              <a:t>1.585m</a:t>
            </a:r>
            <a:endParaRPr sz="1800" dirty="0">
              <a:latin typeface="Arial"/>
              <a:cs typeface="Arial"/>
            </a:endParaRP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6D18C864-E926-1974-D5A5-0CC3169922F7}"/>
              </a:ext>
            </a:extLst>
          </p:cNvPr>
          <p:cNvCxnSpPr>
            <a:cxnSpLocks/>
          </p:cNvCxnSpPr>
          <p:nvPr/>
        </p:nvCxnSpPr>
        <p:spPr>
          <a:xfrm>
            <a:off x="5257800" y="3489325"/>
            <a:ext cx="12700" cy="314325"/>
          </a:xfrm>
          <a:prstGeom prst="straightConnector1">
            <a:avLst/>
          </a:prstGeom>
          <a:ln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36B66B29-82A5-C364-2201-4AA0176FEE90}"/>
              </a:ext>
            </a:extLst>
          </p:cNvPr>
          <p:cNvCxnSpPr>
            <a:cxnSpLocks/>
          </p:cNvCxnSpPr>
          <p:nvPr/>
        </p:nvCxnSpPr>
        <p:spPr>
          <a:xfrm flipV="1">
            <a:off x="4610100" y="3492500"/>
            <a:ext cx="711200" cy="3810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BEA5FE40-2925-4132-F21A-D325B323C355}"/>
              </a:ext>
            </a:extLst>
          </p:cNvPr>
          <p:cNvCxnSpPr/>
          <p:nvPr/>
        </p:nvCxnSpPr>
        <p:spPr>
          <a:xfrm flipV="1">
            <a:off x="4616450" y="3663950"/>
            <a:ext cx="361950" cy="1905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F5F9962E-F1B7-A70E-EDB7-C23D04A8D497}"/>
              </a:ext>
            </a:extLst>
          </p:cNvPr>
          <p:cNvCxnSpPr>
            <a:cxnSpLocks/>
          </p:cNvCxnSpPr>
          <p:nvPr/>
        </p:nvCxnSpPr>
        <p:spPr>
          <a:xfrm>
            <a:off x="4978400" y="3670300"/>
            <a:ext cx="63500" cy="13335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1652EF7D-7512-500E-630B-B1BF325E2ECB}"/>
              </a:ext>
            </a:extLst>
          </p:cNvPr>
          <p:cNvCxnSpPr>
            <a:cxnSpLocks/>
          </p:cNvCxnSpPr>
          <p:nvPr/>
        </p:nvCxnSpPr>
        <p:spPr>
          <a:xfrm flipV="1">
            <a:off x="5041900" y="3803650"/>
            <a:ext cx="260350" cy="635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object 7">
            <a:extLst>
              <a:ext uri="{FF2B5EF4-FFF2-40B4-BE49-F238E27FC236}">
                <a16:creationId xmlns:a16="http://schemas.microsoft.com/office/drawing/2014/main" id="{71A4EEF3-B8E9-D3B8-00CD-947542ABA055}"/>
              </a:ext>
            </a:extLst>
          </p:cNvPr>
          <p:cNvSpPr txBox="1"/>
          <p:nvPr/>
        </p:nvSpPr>
        <p:spPr>
          <a:xfrm>
            <a:off x="4870211" y="3846150"/>
            <a:ext cx="800577" cy="28982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US" sz="1800" dirty="0">
                <a:solidFill>
                  <a:srgbClr val="00339F"/>
                </a:solidFill>
                <a:latin typeface="Arial"/>
                <a:cs typeface="Arial"/>
              </a:rPr>
              <a:t>0.455m</a:t>
            </a:r>
            <a:endParaRPr sz="1800" dirty="0">
              <a:latin typeface="Arial"/>
              <a:cs typeface="Arial"/>
            </a:endParaRPr>
          </a:p>
        </p:txBody>
      </p: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7D53FB30-DC12-123C-65B1-35561114A950}"/>
              </a:ext>
            </a:extLst>
          </p:cNvPr>
          <p:cNvCxnSpPr>
            <a:cxnSpLocks/>
          </p:cNvCxnSpPr>
          <p:nvPr/>
        </p:nvCxnSpPr>
        <p:spPr>
          <a:xfrm flipV="1">
            <a:off x="2584450" y="3600450"/>
            <a:ext cx="711200" cy="3810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BEDB56B3-148D-9497-D4B1-FFB9D9B83A03}"/>
              </a:ext>
            </a:extLst>
          </p:cNvPr>
          <p:cNvCxnSpPr>
            <a:cxnSpLocks/>
          </p:cNvCxnSpPr>
          <p:nvPr/>
        </p:nvCxnSpPr>
        <p:spPr>
          <a:xfrm>
            <a:off x="2676525" y="3624558"/>
            <a:ext cx="12700" cy="314325"/>
          </a:xfrm>
          <a:prstGeom prst="straightConnector1">
            <a:avLst/>
          </a:prstGeom>
          <a:ln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E324977B-D53B-CE69-E2CC-C445BEFF9D61}"/>
              </a:ext>
            </a:extLst>
          </p:cNvPr>
          <p:cNvCxnSpPr/>
          <p:nvPr/>
        </p:nvCxnSpPr>
        <p:spPr>
          <a:xfrm flipV="1">
            <a:off x="2940050" y="3772196"/>
            <a:ext cx="361950" cy="1905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F3D9BAED-B07D-444D-9175-36DF7809C052}"/>
              </a:ext>
            </a:extLst>
          </p:cNvPr>
          <p:cNvCxnSpPr>
            <a:cxnSpLocks/>
          </p:cNvCxnSpPr>
          <p:nvPr/>
        </p:nvCxnSpPr>
        <p:spPr>
          <a:xfrm flipH="1">
            <a:off x="2876550" y="3781721"/>
            <a:ext cx="63500" cy="143171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54E89798-21E1-1C02-5393-FB7FBDC811B2}"/>
              </a:ext>
            </a:extLst>
          </p:cNvPr>
          <p:cNvCxnSpPr>
            <a:cxnSpLocks/>
          </p:cNvCxnSpPr>
          <p:nvPr/>
        </p:nvCxnSpPr>
        <p:spPr>
          <a:xfrm flipV="1">
            <a:off x="2584450" y="3917950"/>
            <a:ext cx="298450" cy="1646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object 7">
            <a:extLst>
              <a:ext uri="{FF2B5EF4-FFF2-40B4-BE49-F238E27FC236}">
                <a16:creationId xmlns:a16="http://schemas.microsoft.com/office/drawing/2014/main" id="{82BCA0E0-5A76-BF5D-48AB-0DAB136F324F}"/>
              </a:ext>
            </a:extLst>
          </p:cNvPr>
          <p:cNvSpPr txBox="1"/>
          <p:nvPr/>
        </p:nvSpPr>
        <p:spPr>
          <a:xfrm>
            <a:off x="2184161" y="3994237"/>
            <a:ext cx="800577" cy="28982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US" sz="1800" dirty="0">
                <a:solidFill>
                  <a:srgbClr val="00339F"/>
                </a:solidFill>
                <a:latin typeface="Arial"/>
                <a:cs typeface="Arial"/>
              </a:rPr>
              <a:t>0.450m</a:t>
            </a:r>
            <a:endParaRPr sz="180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45489344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Picture 29">
            <a:extLst>
              <a:ext uri="{FF2B5EF4-FFF2-40B4-BE49-F238E27FC236}">
                <a16:creationId xmlns:a16="http://schemas.microsoft.com/office/drawing/2014/main" id="{9555324E-64DA-B5A2-925D-480DF3E0A142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724410" y="1056005"/>
            <a:ext cx="10743179" cy="4177903"/>
          </a:xfrm>
          <a:prstGeom prst="rect">
            <a:avLst/>
          </a:prstGeom>
        </p:spPr>
      </p:pic>
      <p:sp>
        <p:nvSpPr>
          <p:cNvPr id="2" name="object 2"/>
          <p:cNvSpPr/>
          <p:nvPr/>
        </p:nvSpPr>
        <p:spPr>
          <a:xfrm>
            <a:off x="1152144" y="6364222"/>
            <a:ext cx="911352" cy="460246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4700396" y="219278"/>
            <a:ext cx="3041015" cy="3917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/>
              <a:t>Plasma Cells –</a:t>
            </a:r>
            <a:r>
              <a:rPr spc="-105" dirty="0"/>
              <a:t> </a:t>
            </a:r>
            <a:r>
              <a:rPr spc="-5" dirty="0"/>
              <a:t>TCC4</a:t>
            </a:r>
          </a:p>
        </p:txBody>
      </p:sp>
      <p:sp>
        <p:nvSpPr>
          <p:cNvPr id="7" name="object 7"/>
          <p:cNvSpPr txBox="1"/>
          <p:nvPr/>
        </p:nvSpPr>
        <p:spPr>
          <a:xfrm>
            <a:off x="2437257" y="2485466"/>
            <a:ext cx="1373505" cy="3003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dirty="0">
                <a:solidFill>
                  <a:srgbClr val="00339F"/>
                </a:solidFill>
                <a:latin typeface="Arial"/>
                <a:cs typeface="Arial"/>
              </a:rPr>
              <a:t>Plasma</a:t>
            </a:r>
            <a:r>
              <a:rPr sz="1800" spc="-100" dirty="0">
                <a:solidFill>
                  <a:srgbClr val="00339F"/>
                </a:solidFill>
                <a:latin typeface="Arial"/>
                <a:cs typeface="Arial"/>
              </a:rPr>
              <a:t> </a:t>
            </a:r>
            <a:r>
              <a:rPr sz="1800" dirty="0">
                <a:solidFill>
                  <a:srgbClr val="00339F"/>
                </a:solidFill>
                <a:latin typeface="Arial"/>
                <a:cs typeface="Arial"/>
              </a:rPr>
              <a:t>Cell2</a:t>
            </a:r>
            <a:endParaRPr sz="1800" dirty="0">
              <a:latin typeface="Arial"/>
              <a:cs typeface="Arial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5410200" y="564718"/>
            <a:ext cx="4801235" cy="133540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R="5080" algn="r">
              <a:lnSpc>
                <a:spcPct val="100000"/>
              </a:lnSpc>
              <a:spcBef>
                <a:spcPts val="100"/>
              </a:spcBef>
            </a:pPr>
            <a:r>
              <a:rPr sz="1800" dirty="0">
                <a:solidFill>
                  <a:srgbClr val="00339F"/>
                </a:solidFill>
                <a:latin typeface="Arial"/>
                <a:cs typeface="Arial"/>
              </a:rPr>
              <a:t>Working</a:t>
            </a:r>
            <a:r>
              <a:rPr sz="1800" spc="-155" dirty="0">
                <a:solidFill>
                  <a:srgbClr val="00339F"/>
                </a:solidFill>
                <a:latin typeface="Arial"/>
                <a:cs typeface="Arial"/>
              </a:rPr>
              <a:t> </a:t>
            </a:r>
            <a:r>
              <a:rPr sz="1800" dirty="0">
                <a:solidFill>
                  <a:srgbClr val="00339F"/>
                </a:solidFill>
                <a:latin typeface="Arial"/>
                <a:cs typeface="Arial"/>
              </a:rPr>
              <a:t>table</a:t>
            </a:r>
            <a:endParaRPr sz="1800" dirty="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50"/>
              </a:spcBef>
            </a:pPr>
            <a:endParaRPr sz="2650" dirty="0">
              <a:latin typeface="Arial"/>
              <a:cs typeface="Arial"/>
            </a:endParaRPr>
          </a:p>
          <a:p>
            <a:pPr marL="2183765">
              <a:lnSpc>
                <a:spcPct val="100000"/>
              </a:lnSpc>
            </a:pPr>
            <a:r>
              <a:rPr sz="1800" dirty="0">
                <a:solidFill>
                  <a:srgbClr val="00339F"/>
                </a:solidFill>
                <a:latin typeface="Arial"/>
                <a:cs typeface="Arial"/>
              </a:rPr>
              <a:t>Plasma</a:t>
            </a:r>
            <a:r>
              <a:rPr sz="1800" spc="-45" dirty="0">
                <a:solidFill>
                  <a:srgbClr val="00339F"/>
                </a:solidFill>
                <a:latin typeface="Arial"/>
                <a:cs typeface="Arial"/>
              </a:rPr>
              <a:t> </a:t>
            </a:r>
            <a:r>
              <a:rPr sz="1800" dirty="0">
                <a:solidFill>
                  <a:srgbClr val="00339F"/>
                </a:solidFill>
                <a:latin typeface="Arial"/>
                <a:cs typeface="Arial"/>
              </a:rPr>
              <a:t>Cell1</a:t>
            </a:r>
            <a:endParaRPr sz="1800" dirty="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735"/>
              </a:spcBef>
            </a:pPr>
            <a:r>
              <a:rPr sz="1800" dirty="0">
                <a:solidFill>
                  <a:srgbClr val="00339F"/>
                </a:solidFill>
                <a:latin typeface="Arial"/>
                <a:cs typeface="Arial"/>
              </a:rPr>
              <a:t>Working</a:t>
            </a:r>
            <a:r>
              <a:rPr sz="1800" spc="-90" dirty="0">
                <a:solidFill>
                  <a:srgbClr val="00339F"/>
                </a:solidFill>
                <a:latin typeface="Arial"/>
                <a:cs typeface="Arial"/>
              </a:rPr>
              <a:t> </a:t>
            </a:r>
            <a:r>
              <a:rPr sz="1800" dirty="0">
                <a:solidFill>
                  <a:srgbClr val="00339F"/>
                </a:solidFill>
                <a:latin typeface="Arial"/>
                <a:cs typeface="Arial"/>
              </a:rPr>
              <a:t>table</a:t>
            </a:r>
            <a:endParaRPr sz="1800" dirty="0">
              <a:latin typeface="Arial"/>
              <a:cs typeface="Arial"/>
            </a:endParaRPr>
          </a:p>
        </p:txBody>
      </p:sp>
      <p:sp>
        <p:nvSpPr>
          <p:cNvPr id="17" name="object 17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127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"/>
              </a:spcBef>
            </a:pPr>
            <a:fld id="{81D60167-4931-47E6-BA6A-407CBD079E47}" type="slidenum">
              <a:rPr dirty="0"/>
              <a:t>16</a:t>
            </a:fld>
            <a:endParaRPr dirty="0"/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346A0EE7-9469-C221-05B3-33AA455F2A01}"/>
              </a:ext>
            </a:extLst>
          </p:cNvPr>
          <p:cNvCxnSpPr/>
          <p:nvPr/>
        </p:nvCxnSpPr>
        <p:spPr>
          <a:xfrm>
            <a:off x="3124009" y="2785821"/>
            <a:ext cx="457391" cy="1328979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CEC1CB60-EC2E-54A5-4038-67B01E35B116}"/>
              </a:ext>
            </a:extLst>
          </p:cNvPr>
          <p:cNvCxnSpPr>
            <a:cxnSpLocks/>
          </p:cNvCxnSpPr>
          <p:nvPr/>
        </p:nvCxnSpPr>
        <p:spPr>
          <a:xfrm>
            <a:off x="6076758" y="1971153"/>
            <a:ext cx="990441" cy="931373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02230532-C901-26AA-8394-AA242F7DFD6B}"/>
              </a:ext>
            </a:extLst>
          </p:cNvPr>
          <p:cNvCxnSpPr>
            <a:cxnSpLocks/>
          </p:cNvCxnSpPr>
          <p:nvPr/>
        </p:nvCxnSpPr>
        <p:spPr>
          <a:xfrm flipH="1">
            <a:off x="7848600" y="1582157"/>
            <a:ext cx="304611" cy="1320369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C1E1FE95-4732-FD7F-894E-6F55527D229D}"/>
              </a:ext>
            </a:extLst>
          </p:cNvPr>
          <p:cNvCxnSpPr>
            <a:cxnSpLocks/>
          </p:cNvCxnSpPr>
          <p:nvPr/>
        </p:nvCxnSpPr>
        <p:spPr>
          <a:xfrm>
            <a:off x="9524551" y="900662"/>
            <a:ext cx="1143449" cy="999461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object 2">
            <a:extLst>
              <a:ext uri="{FF2B5EF4-FFF2-40B4-BE49-F238E27FC236}">
                <a16:creationId xmlns:a16="http://schemas.microsoft.com/office/drawing/2014/main" id="{23363D36-76C1-22E6-9B34-98F2F3647C47}"/>
              </a:ext>
            </a:extLst>
          </p:cNvPr>
          <p:cNvSpPr txBox="1"/>
          <p:nvPr/>
        </p:nvSpPr>
        <p:spPr>
          <a:xfrm>
            <a:off x="3473322" y="6431910"/>
            <a:ext cx="1708278" cy="175048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lang="en-US" sz="1050" spc="-5" dirty="0">
                <a:solidFill>
                  <a:srgbClr val="00339F"/>
                </a:solidFill>
                <a:latin typeface="Arial"/>
                <a:cs typeface="Arial"/>
              </a:rPr>
              <a:t>Update January 2024</a:t>
            </a:r>
            <a:endParaRPr sz="1050" dirty="0">
              <a:latin typeface="Arial"/>
              <a:cs typeface="Arial"/>
            </a:endParaRPr>
          </a:p>
        </p:txBody>
      </p:sp>
      <p:sp>
        <p:nvSpPr>
          <p:cNvPr id="5" name="object 3">
            <a:extLst>
              <a:ext uri="{FF2B5EF4-FFF2-40B4-BE49-F238E27FC236}">
                <a16:creationId xmlns:a16="http://schemas.microsoft.com/office/drawing/2014/main" id="{C3684900-4ED6-E191-0839-DF42F6415F63}"/>
              </a:ext>
            </a:extLst>
          </p:cNvPr>
          <p:cNvSpPr txBox="1"/>
          <p:nvPr/>
        </p:nvSpPr>
        <p:spPr>
          <a:xfrm>
            <a:off x="5986948" y="6431910"/>
            <a:ext cx="3923030" cy="19749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spc="-15" dirty="0">
                <a:solidFill>
                  <a:srgbClr val="00339F"/>
                </a:solidFill>
                <a:latin typeface="Arial"/>
                <a:cs typeface="Arial"/>
              </a:rPr>
              <a:t>AWAKE </a:t>
            </a:r>
            <a:r>
              <a:rPr sz="1200" dirty="0">
                <a:solidFill>
                  <a:srgbClr val="00339F"/>
                </a:solidFill>
                <a:latin typeface="Arial"/>
                <a:cs typeface="Arial"/>
              </a:rPr>
              <a:t>Run</a:t>
            </a:r>
            <a:r>
              <a:rPr lang="en-US" sz="1200" dirty="0">
                <a:solidFill>
                  <a:srgbClr val="00339F"/>
                </a:solidFill>
                <a:latin typeface="Arial"/>
                <a:cs typeface="Arial"/>
              </a:rPr>
              <a:t>2ab</a:t>
            </a:r>
            <a:r>
              <a:rPr sz="1200" dirty="0">
                <a:solidFill>
                  <a:srgbClr val="00339F"/>
                </a:solidFill>
                <a:latin typeface="Arial"/>
                <a:cs typeface="Arial"/>
              </a:rPr>
              <a:t> vs </a:t>
            </a:r>
            <a:r>
              <a:rPr sz="1200" spc="-5" dirty="0">
                <a:solidFill>
                  <a:srgbClr val="00339F"/>
                </a:solidFill>
                <a:latin typeface="Arial"/>
                <a:cs typeface="Arial"/>
              </a:rPr>
              <a:t>Run2</a:t>
            </a:r>
            <a:r>
              <a:rPr lang="en-US" sz="1200" spc="-5" dirty="0">
                <a:solidFill>
                  <a:srgbClr val="00339F"/>
                </a:solidFill>
                <a:latin typeface="Arial"/>
                <a:cs typeface="Arial"/>
              </a:rPr>
              <a:t>c</a:t>
            </a:r>
            <a:r>
              <a:rPr sz="1200" spc="-5" dirty="0">
                <a:solidFill>
                  <a:srgbClr val="00339F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00339F"/>
                </a:solidFill>
                <a:latin typeface="Arial"/>
                <a:cs typeface="Arial"/>
              </a:rPr>
              <a:t>Infrastructure</a:t>
            </a:r>
            <a:r>
              <a:rPr sz="1200" spc="-130" dirty="0">
                <a:solidFill>
                  <a:srgbClr val="00339F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00339F"/>
                </a:solidFill>
                <a:latin typeface="Arial"/>
                <a:cs typeface="Arial"/>
              </a:rPr>
              <a:t>Integration</a:t>
            </a:r>
            <a:endParaRPr sz="12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>
            <a:extLst>
              <a:ext uri="{FF2B5EF4-FFF2-40B4-BE49-F238E27FC236}">
                <a16:creationId xmlns:a16="http://schemas.microsoft.com/office/drawing/2014/main" id="{CE2B637B-B217-9531-F44A-EDBA91A5CA25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2063496" y="1177359"/>
            <a:ext cx="8128000" cy="4167187"/>
          </a:xfrm>
          <a:prstGeom prst="rect">
            <a:avLst/>
          </a:prstGeom>
        </p:spPr>
      </p:pic>
      <p:sp>
        <p:nvSpPr>
          <p:cNvPr id="2" name="object 2"/>
          <p:cNvSpPr/>
          <p:nvPr/>
        </p:nvSpPr>
        <p:spPr>
          <a:xfrm>
            <a:off x="1152144" y="6364222"/>
            <a:ext cx="911352" cy="460246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3335">
              <a:lnSpc>
                <a:spcPct val="100000"/>
              </a:lnSpc>
              <a:spcBef>
                <a:spcPts val="100"/>
              </a:spcBef>
            </a:pPr>
            <a:r>
              <a:rPr dirty="0"/>
              <a:t>Spectrometer –</a:t>
            </a:r>
            <a:r>
              <a:rPr spc="-90" dirty="0"/>
              <a:t> </a:t>
            </a:r>
            <a:r>
              <a:rPr spc="-5" dirty="0"/>
              <a:t>TCC4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2610993" y="1905000"/>
            <a:ext cx="1921510" cy="5746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dirty="0">
                <a:solidFill>
                  <a:srgbClr val="00339F"/>
                </a:solidFill>
                <a:latin typeface="Arial"/>
                <a:cs typeface="Arial"/>
              </a:rPr>
              <a:t>Dipole</a:t>
            </a:r>
            <a:r>
              <a:rPr sz="1800" spc="-55" dirty="0">
                <a:solidFill>
                  <a:srgbClr val="00339F"/>
                </a:solidFill>
                <a:latin typeface="Arial"/>
                <a:cs typeface="Arial"/>
              </a:rPr>
              <a:t> </a:t>
            </a:r>
            <a:r>
              <a:rPr sz="1800" dirty="0">
                <a:solidFill>
                  <a:srgbClr val="00339F"/>
                </a:solidFill>
                <a:latin typeface="Arial"/>
                <a:cs typeface="Arial"/>
              </a:rPr>
              <a:t>preferred</a:t>
            </a:r>
            <a:endParaRPr sz="1800" dirty="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</a:pPr>
            <a:r>
              <a:rPr sz="1800" dirty="0">
                <a:solidFill>
                  <a:srgbClr val="00339F"/>
                </a:solidFill>
                <a:latin typeface="Arial"/>
                <a:cs typeface="Arial"/>
              </a:rPr>
              <a:t>location for</a:t>
            </a:r>
            <a:r>
              <a:rPr sz="1800" spc="-160" dirty="0">
                <a:solidFill>
                  <a:srgbClr val="00339F"/>
                </a:solidFill>
                <a:latin typeface="Arial"/>
                <a:cs typeface="Arial"/>
              </a:rPr>
              <a:t> </a:t>
            </a:r>
            <a:r>
              <a:rPr sz="1800" spc="-10" dirty="0">
                <a:solidFill>
                  <a:srgbClr val="00339F"/>
                </a:solidFill>
                <a:latin typeface="Arial"/>
                <a:cs typeface="Arial"/>
              </a:rPr>
              <a:t>TSG45</a:t>
            </a:r>
            <a:endParaRPr sz="1800" dirty="0">
              <a:latin typeface="Arial"/>
              <a:cs typeface="Arial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3441319" y="5617870"/>
            <a:ext cx="746760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spc="-20" dirty="0">
                <a:solidFill>
                  <a:srgbClr val="00339F"/>
                </a:solidFill>
                <a:latin typeface="Arial"/>
                <a:cs typeface="Arial"/>
              </a:rPr>
              <a:t>T</a:t>
            </a:r>
            <a:r>
              <a:rPr sz="1800" dirty="0">
                <a:solidFill>
                  <a:srgbClr val="00339F"/>
                </a:solidFill>
                <a:latin typeface="Arial"/>
                <a:cs typeface="Arial"/>
              </a:rPr>
              <a:t>S</a:t>
            </a:r>
            <a:r>
              <a:rPr sz="1800" spc="-10" dirty="0">
                <a:solidFill>
                  <a:srgbClr val="00339F"/>
                </a:solidFill>
                <a:latin typeface="Arial"/>
                <a:cs typeface="Arial"/>
              </a:rPr>
              <a:t>G</a:t>
            </a:r>
            <a:r>
              <a:rPr sz="1800" dirty="0">
                <a:solidFill>
                  <a:srgbClr val="00339F"/>
                </a:solidFill>
                <a:latin typeface="Arial"/>
                <a:cs typeface="Arial"/>
              </a:rPr>
              <a:t>4</a:t>
            </a:r>
            <a:r>
              <a:rPr sz="1800" spc="-5" dirty="0">
                <a:solidFill>
                  <a:srgbClr val="00339F"/>
                </a:solidFill>
                <a:latin typeface="Arial"/>
                <a:cs typeface="Arial"/>
              </a:rPr>
              <a:t>5</a:t>
            </a:r>
            <a:endParaRPr sz="1800">
              <a:latin typeface="Arial"/>
              <a:cs typeface="Arial"/>
            </a:endParaRPr>
          </a:p>
        </p:txBody>
      </p:sp>
      <p:sp>
        <p:nvSpPr>
          <p:cNvPr id="14" name="object 14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127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"/>
              </a:spcBef>
            </a:pPr>
            <a:fld id="{81D60167-4931-47E6-BA6A-407CBD079E47}" type="slidenum">
              <a:rPr dirty="0"/>
              <a:t>17</a:t>
            </a:fld>
            <a:endParaRPr dirty="0"/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AFDFBA5A-CC38-0554-41A6-7A35081B3B28}"/>
              </a:ext>
            </a:extLst>
          </p:cNvPr>
          <p:cNvCxnSpPr/>
          <p:nvPr/>
        </p:nvCxnSpPr>
        <p:spPr>
          <a:xfrm>
            <a:off x="4038600" y="2590800"/>
            <a:ext cx="457200" cy="838200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object 2">
            <a:extLst>
              <a:ext uri="{FF2B5EF4-FFF2-40B4-BE49-F238E27FC236}">
                <a16:creationId xmlns:a16="http://schemas.microsoft.com/office/drawing/2014/main" id="{DD1912D4-A4B2-F0D9-47C5-85EA090273FB}"/>
              </a:ext>
            </a:extLst>
          </p:cNvPr>
          <p:cNvSpPr txBox="1"/>
          <p:nvPr/>
        </p:nvSpPr>
        <p:spPr>
          <a:xfrm>
            <a:off x="3473322" y="6431910"/>
            <a:ext cx="1708278" cy="175048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lang="en-US" sz="1050" spc="-5" dirty="0">
                <a:solidFill>
                  <a:srgbClr val="00339F"/>
                </a:solidFill>
                <a:latin typeface="Arial"/>
                <a:cs typeface="Arial"/>
              </a:rPr>
              <a:t>Update January 2024</a:t>
            </a:r>
            <a:endParaRPr sz="1050" dirty="0">
              <a:latin typeface="Arial"/>
              <a:cs typeface="Arial"/>
            </a:endParaRPr>
          </a:p>
        </p:txBody>
      </p:sp>
      <p:sp>
        <p:nvSpPr>
          <p:cNvPr id="6" name="object 3">
            <a:extLst>
              <a:ext uri="{FF2B5EF4-FFF2-40B4-BE49-F238E27FC236}">
                <a16:creationId xmlns:a16="http://schemas.microsoft.com/office/drawing/2014/main" id="{9CF1D77E-B6F6-30D3-A668-143C1752EC98}"/>
              </a:ext>
            </a:extLst>
          </p:cNvPr>
          <p:cNvSpPr txBox="1"/>
          <p:nvPr/>
        </p:nvSpPr>
        <p:spPr>
          <a:xfrm>
            <a:off x="5986948" y="6431910"/>
            <a:ext cx="3923030" cy="19749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spc="-15" dirty="0">
                <a:solidFill>
                  <a:srgbClr val="00339F"/>
                </a:solidFill>
                <a:latin typeface="Arial"/>
                <a:cs typeface="Arial"/>
              </a:rPr>
              <a:t>AWAKE </a:t>
            </a:r>
            <a:r>
              <a:rPr sz="1200" dirty="0">
                <a:solidFill>
                  <a:srgbClr val="00339F"/>
                </a:solidFill>
                <a:latin typeface="Arial"/>
                <a:cs typeface="Arial"/>
              </a:rPr>
              <a:t>Run</a:t>
            </a:r>
            <a:r>
              <a:rPr lang="en-US" sz="1200" dirty="0">
                <a:solidFill>
                  <a:srgbClr val="00339F"/>
                </a:solidFill>
                <a:latin typeface="Arial"/>
                <a:cs typeface="Arial"/>
              </a:rPr>
              <a:t>2ab</a:t>
            </a:r>
            <a:r>
              <a:rPr sz="1200" dirty="0">
                <a:solidFill>
                  <a:srgbClr val="00339F"/>
                </a:solidFill>
                <a:latin typeface="Arial"/>
                <a:cs typeface="Arial"/>
              </a:rPr>
              <a:t> vs </a:t>
            </a:r>
            <a:r>
              <a:rPr sz="1200" spc="-5" dirty="0">
                <a:solidFill>
                  <a:srgbClr val="00339F"/>
                </a:solidFill>
                <a:latin typeface="Arial"/>
                <a:cs typeface="Arial"/>
              </a:rPr>
              <a:t>Run2</a:t>
            </a:r>
            <a:r>
              <a:rPr lang="en-US" sz="1200" spc="-5" dirty="0">
                <a:solidFill>
                  <a:srgbClr val="00339F"/>
                </a:solidFill>
                <a:latin typeface="Arial"/>
                <a:cs typeface="Arial"/>
              </a:rPr>
              <a:t>c</a:t>
            </a:r>
            <a:r>
              <a:rPr sz="1200" spc="-5" dirty="0">
                <a:solidFill>
                  <a:srgbClr val="00339F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00339F"/>
                </a:solidFill>
                <a:latin typeface="Arial"/>
                <a:cs typeface="Arial"/>
              </a:rPr>
              <a:t>Infrastructure</a:t>
            </a:r>
            <a:r>
              <a:rPr sz="1200" spc="-130" dirty="0">
                <a:solidFill>
                  <a:srgbClr val="00339F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00339F"/>
                </a:solidFill>
                <a:latin typeface="Arial"/>
                <a:cs typeface="Arial"/>
              </a:rPr>
              <a:t>Integration</a:t>
            </a:r>
            <a:endParaRPr sz="12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4E34E8B1-67F0-68F1-6F55-33A287F508C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32733"/>
          <a:stretch/>
        </p:blipFill>
        <p:spPr>
          <a:xfrm>
            <a:off x="370018" y="1676401"/>
            <a:ext cx="11451963" cy="1905000"/>
          </a:xfrm>
          <a:prstGeom prst="rect">
            <a:avLst/>
          </a:prstGeom>
        </p:spPr>
      </p:pic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A800F61A-1CB6-4F96-A3F1-898C1723EB41}"/>
              </a:ext>
            </a:extLst>
          </p:cNvPr>
          <p:cNvCxnSpPr/>
          <p:nvPr/>
        </p:nvCxnSpPr>
        <p:spPr>
          <a:xfrm>
            <a:off x="5486400" y="2667000"/>
            <a:ext cx="31750" cy="609600"/>
          </a:xfrm>
          <a:prstGeom prst="straightConnector1">
            <a:avLst/>
          </a:prstGeom>
          <a:ln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object 7">
            <a:extLst>
              <a:ext uri="{FF2B5EF4-FFF2-40B4-BE49-F238E27FC236}">
                <a16:creationId xmlns:a16="http://schemas.microsoft.com/office/drawing/2014/main" id="{40499E1A-7EFF-A750-9A08-AAC9F8246008}"/>
              </a:ext>
            </a:extLst>
          </p:cNvPr>
          <p:cNvSpPr txBox="1"/>
          <p:nvPr/>
        </p:nvSpPr>
        <p:spPr>
          <a:xfrm>
            <a:off x="10363200" y="1600200"/>
            <a:ext cx="1373505" cy="3003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dirty="0">
                <a:solidFill>
                  <a:srgbClr val="00339F"/>
                </a:solidFill>
                <a:latin typeface="Arial"/>
                <a:cs typeface="Arial"/>
              </a:rPr>
              <a:t>Plasma</a:t>
            </a:r>
            <a:r>
              <a:rPr sz="1800" spc="-100" dirty="0">
                <a:solidFill>
                  <a:srgbClr val="00339F"/>
                </a:solidFill>
                <a:latin typeface="Arial"/>
                <a:cs typeface="Arial"/>
              </a:rPr>
              <a:t> </a:t>
            </a:r>
            <a:r>
              <a:rPr sz="1800" dirty="0">
                <a:solidFill>
                  <a:srgbClr val="00339F"/>
                </a:solidFill>
                <a:latin typeface="Arial"/>
                <a:cs typeface="Arial"/>
              </a:rPr>
              <a:t>Cell2</a:t>
            </a:r>
            <a:endParaRPr sz="1800" dirty="0">
              <a:latin typeface="Arial"/>
              <a:cs typeface="Arial"/>
            </a:endParaRPr>
          </a:p>
        </p:txBody>
      </p:sp>
      <p:sp>
        <p:nvSpPr>
          <p:cNvPr id="11" name="object 7">
            <a:extLst>
              <a:ext uri="{FF2B5EF4-FFF2-40B4-BE49-F238E27FC236}">
                <a16:creationId xmlns:a16="http://schemas.microsoft.com/office/drawing/2014/main" id="{E4C477AB-1702-2A06-B048-56617CDF5893}"/>
              </a:ext>
            </a:extLst>
          </p:cNvPr>
          <p:cNvSpPr txBox="1"/>
          <p:nvPr/>
        </p:nvSpPr>
        <p:spPr>
          <a:xfrm>
            <a:off x="5124211" y="1981200"/>
            <a:ext cx="724377" cy="56682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US" dirty="0">
                <a:solidFill>
                  <a:srgbClr val="00339F"/>
                </a:solidFill>
                <a:latin typeface="Arial"/>
                <a:cs typeface="Arial"/>
              </a:rPr>
              <a:t>BEAM</a:t>
            </a:r>
            <a:br>
              <a:rPr lang="en-US" dirty="0">
                <a:solidFill>
                  <a:srgbClr val="00339F"/>
                </a:solidFill>
                <a:latin typeface="Arial"/>
                <a:cs typeface="Arial"/>
              </a:rPr>
            </a:br>
            <a:r>
              <a:rPr lang="en-US" dirty="0">
                <a:solidFill>
                  <a:srgbClr val="00339F"/>
                </a:solidFill>
                <a:latin typeface="Arial"/>
                <a:cs typeface="Arial"/>
              </a:rPr>
              <a:t> </a:t>
            </a:r>
            <a:r>
              <a:rPr lang="en-US" sz="1800" dirty="0">
                <a:solidFill>
                  <a:srgbClr val="00339F"/>
                </a:solidFill>
                <a:latin typeface="Arial"/>
                <a:cs typeface="Arial"/>
              </a:rPr>
              <a:t>1.6m</a:t>
            </a:r>
            <a:endParaRPr sz="1800" dirty="0">
              <a:latin typeface="Arial"/>
              <a:cs typeface="Arial"/>
            </a:endParaRPr>
          </a:p>
        </p:txBody>
      </p:sp>
      <p:sp>
        <p:nvSpPr>
          <p:cNvPr id="12" name="object 3">
            <a:extLst>
              <a:ext uri="{FF2B5EF4-FFF2-40B4-BE49-F238E27FC236}">
                <a16:creationId xmlns:a16="http://schemas.microsoft.com/office/drawing/2014/main" id="{6D1E4153-FE6A-AF72-FAFB-F1FB6A7B9DBE}"/>
              </a:ext>
            </a:extLst>
          </p:cNvPr>
          <p:cNvSpPr txBox="1">
            <a:spLocks/>
          </p:cNvSpPr>
          <p:nvPr/>
        </p:nvSpPr>
        <p:spPr>
          <a:xfrm>
            <a:off x="2819400" y="152400"/>
            <a:ext cx="7010400" cy="38215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>
            <a:lvl1pPr>
              <a:defRPr sz="2400" b="1" i="0">
                <a:solidFill>
                  <a:srgbClr val="002578"/>
                </a:solidFill>
                <a:latin typeface="Arial"/>
                <a:ea typeface="+mj-ea"/>
                <a:cs typeface="Arial"/>
              </a:defRPr>
            </a:lvl1pPr>
          </a:lstStyle>
          <a:p>
            <a:pPr marL="13335">
              <a:spcBef>
                <a:spcPts val="100"/>
              </a:spcBef>
            </a:pPr>
            <a:r>
              <a:rPr lang="en-US" kern="0" dirty="0"/>
              <a:t>BEAM HEIGHT –</a:t>
            </a:r>
            <a:r>
              <a:rPr lang="en-US" kern="0" spc="-90" dirty="0"/>
              <a:t> </a:t>
            </a:r>
            <a:r>
              <a:rPr lang="en-US" kern="0" spc="-5" dirty="0"/>
              <a:t>TCC4 </a:t>
            </a:r>
            <a:r>
              <a:rPr lang="en-US" kern="0" dirty="0"/>
              <a:t>–</a:t>
            </a:r>
            <a:r>
              <a:rPr lang="en-US" kern="0" spc="-90" dirty="0"/>
              <a:t> </a:t>
            </a:r>
            <a:r>
              <a:rPr lang="en-US" kern="0" spc="-5" dirty="0"/>
              <a:t>AFTER PLASMA CELL </a:t>
            </a:r>
          </a:p>
        </p:txBody>
      </p:sp>
    </p:spTree>
    <p:extLst>
      <p:ext uri="{BB962C8B-B14F-4D97-AF65-F5344CB8AC3E}">
        <p14:creationId xmlns:p14="http://schemas.microsoft.com/office/powerpoint/2010/main" val="256257049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152144" y="6364222"/>
            <a:ext cx="911352" cy="46024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4006088" y="132664"/>
            <a:ext cx="4252595" cy="3917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25" dirty="0"/>
              <a:t>Available </a:t>
            </a:r>
            <a:r>
              <a:rPr dirty="0"/>
              <a:t>Space </a:t>
            </a:r>
            <a:r>
              <a:rPr spc="5" dirty="0"/>
              <a:t>Downstream</a:t>
            </a:r>
          </a:p>
        </p:txBody>
      </p:sp>
      <p:sp>
        <p:nvSpPr>
          <p:cNvPr id="4" name="object 4"/>
          <p:cNvSpPr/>
          <p:nvPr/>
        </p:nvSpPr>
        <p:spPr>
          <a:xfrm>
            <a:off x="298704" y="2063859"/>
            <a:ext cx="11521440" cy="3651725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/>
          <p:nvPr/>
        </p:nvSpPr>
        <p:spPr>
          <a:xfrm>
            <a:off x="4782439" y="3966717"/>
            <a:ext cx="81343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spc="-10" dirty="0">
                <a:solidFill>
                  <a:srgbClr val="00339F"/>
                </a:solidFill>
                <a:latin typeface="Arial"/>
                <a:cs typeface="Arial"/>
              </a:rPr>
              <a:t>TSG</a:t>
            </a:r>
            <a:r>
              <a:rPr sz="1800" spc="-60" dirty="0">
                <a:solidFill>
                  <a:srgbClr val="00339F"/>
                </a:solidFill>
                <a:latin typeface="Arial"/>
                <a:cs typeface="Arial"/>
              </a:rPr>
              <a:t> </a:t>
            </a:r>
            <a:r>
              <a:rPr sz="1800" dirty="0">
                <a:solidFill>
                  <a:srgbClr val="00339F"/>
                </a:solidFill>
                <a:latin typeface="Arial"/>
                <a:cs typeface="Arial"/>
              </a:rPr>
              <a:t>46</a:t>
            </a:r>
            <a:endParaRPr sz="18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2232786" y="3966717"/>
            <a:ext cx="81343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spc="-10" dirty="0">
                <a:solidFill>
                  <a:srgbClr val="00339F"/>
                </a:solidFill>
                <a:latin typeface="Arial"/>
                <a:cs typeface="Arial"/>
              </a:rPr>
              <a:t>TSG</a:t>
            </a:r>
            <a:r>
              <a:rPr sz="1800" spc="-60" dirty="0">
                <a:solidFill>
                  <a:srgbClr val="00339F"/>
                </a:solidFill>
                <a:latin typeface="Arial"/>
                <a:cs typeface="Arial"/>
              </a:rPr>
              <a:t> </a:t>
            </a:r>
            <a:r>
              <a:rPr sz="1800" dirty="0">
                <a:solidFill>
                  <a:srgbClr val="00339F"/>
                </a:solidFill>
                <a:latin typeface="Arial"/>
                <a:cs typeface="Arial"/>
              </a:rPr>
              <a:t>47</a:t>
            </a:r>
            <a:endParaRPr sz="1800">
              <a:latin typeface="Arial"/>
              <a:cs typeface="Arial"/>
            </a:endParaRPr>
          </a:p>
        </p:txBody>
      </p:sp>
      <p:grpSp>
        <p:nvGrpSpPr>
          <p:cNvPr id="7" name="object 7"/>
          <p:cNvGrpSpPr/>
          <p:nvPr/>
        </p:nvGrpSpPr>
        <p:grpSpPr>
          <a:xfrm>
            <a:off x="1850008" y="935608"/>
            <a:ext cx="7534909" cy="2696210"/>
            <a:chOff x="1850008" y="935608"/>
            <a:chExt cx="7534909" cy="2696210"/>
          </a:xfrm>
        </p:grpSpPr>
        <p:sp>
          <p:nvSpPr>
            <p:cNvPr id="8" name="object 8"/>
            <p:cNvSpPr/>
            <p:nvPr/>
          </p:nvSpPr>
          <p:spPr>
            <a:xfrm>
              <a:off x="1853183" y="938783"/>
              <a:ext cx="7528559" cy="2689860"/>
            </a:xfrm>
            <a:custGeom>
              <a:avLst/>
              <a:gdLst/>
              <a:ahLst/>
              <a:cxnLst/>
              <a:rect l="l" t="t" r="r" b="b"/>
              <a:pathLst>
                <a:path w="7528559" h="2689860">
                  <a:moveTo>
                    <a:pt x="7528433" y="1911985"/>
                  </a:moveTo>
                  <a:lnTo>
                    <a:pt x="7522464" y="0"/>
                  </a:lnTo>
                </a:path>
                <a:path w="7528559" h="2689860">
                  <a:moveTo>
                    <a:pt x="2569210" y="2689479"/>
                  </a:moveTo>
                  <a:lnTo>
                    <a:pt x="2557272" y="676655"/>
                  </a:lnTo>
                </a:path>
                <a:path w="7528559" h="2689860">
                  <a:moveTo>
                    <a:pt x="0" y="2689733"/>
                  </a:moveTo>
                  <a:lnTo>
                    <a:pt x="17780" y="0"/>
                  </a:lnTo>
                </a:path>
              </a:pathLst>
            </a:custGeom>
            <a:ln w="6350">
              <a:solidFill>
                <a:srgbClr val="00339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1871472" y="1007617"/>
              <a:ext cx="7505700" cy="758190"/>
            </a:xfrm>
            <a:custGeom>
              <a:avLst/>
              <a:gdLst/>
              <a:ahLst/>
              <a:cxnLst/>
              <a:rect l="l" t="t" r="r" b="b"/>
              <a:pathLst>
                <a:path w="7505700" h="758189">
                  <a:moveTo>
                    <a:pt x="7502906" y="702310"/>
                  </a:moveTo>
                  <a:lnTo>
                    <a:pt x="7490600" y="696214"/>
                  </a:lnTo>
                  <a:lnTo>
                    <a:pt x="7426579" y="664464"/>
                  </a:lnTo>
                  <a:lnTo>
                    <a:pt x="7426680" y="696264"/>
                  </a:lnTo>
                  <a:lnTo>
                    <a:pt x="2615158" y="713447"/>
                  </a:lnTo>
                  <a:lnTo>
                    <a:pt x="2615057" y="681736"/>
                  </a:lnTo>
                  <a:lnTo>
                    <a:pt x="2538984" y="720090"/>
                  </a:lnTo>
                  <a:lnTo>
                    <a:pt x="2615311" y="757936"/>
                  </a:lnTo>
                  <a:lnTo>
                    <a:pt x="2615196" y="726186"/>
                  </a:lnTo>
                  <a:lnTo>
                    <a:pt x="7426719" y="708964"/>
                  </a:lnTo>
                  <a:lnTo>
                    <a:pt x="7426833" y="740664"/>
                  </a:lnTo>
                  <a:lnTo>
                    <a:pt x="7502906" y="702310"/>
                  </a:lnTo>
                  <a:close/>
                </a:path>
                <a:path w="7505700" h="758189">
                  <a:moveTo>
                    <a:pt x="7505192" y="37846"/>
                  </a:moveTo>
                  <a:lnTo>
                    <a:pt x="7492886" y="31750"/>
                  </a:lnTo>
                  <a:lnTo>
                    <a:pt x="7428865" y="0"/>
                  </a:lnTo>
                  <a:lnTo>
                    <a:pt x="7428966" y="31800"/>
                  </a:lnTo>
                  <a:lnTo>
                    <a:pt x="76174" y="54952"/>
                  </a:lnTo>
                  <a:lnTo>
                    <a:pt x="76073" y="23241"/>
                  </a:lnTo>
                  <a:lnTo>
                    <a:pt x="0" y="61595"/>
                  </a:lnTo>
                  <a:lnTo>
                    <a:pt x="76327" y="99441"/>
                  </a:lnTo>
                  <a:lnTo>
                    <a:pt x="76212" y="67691"/>
                  </a:lnTo>
                  <a:lnTo>
                    <a:pt x="7429005" y="44500"/>
                  </a:lnTo>
                  <a:lnTo>
                    <a:pt x="7429119" y="76200"/>
                  </a:lnTo>
                  <a:lnTo>
                    <a:pt x="7505192" y="37846"/>
                  </a:lnTo>
                  <a:close/>
                </a:path>
              </a:pathLst>
            </a:custGeom>
            <a:solidFill>
              <a:srgbClr val="00339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0" name="object 10"/>
          <p:cNvSpPr txBox="1"/>
          <p:nvPr/>
        </p:nvSpPr>
        <p:spPr>
          <a:xfrm>
            <a:off x="5085334" y="727964"/>
            <a:ext cx="2050414" cy="95948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dirty="0">
                <a:solidFill>
                  <a:srgbClr val="00339F"/>
                </a:solidFill>
                <a:latin typeface="Arial"/>
                <a:cs typeface="Arial"/>
              </a:rPr>
              <a:t>35.39m</a:t>
            </a:r>
            <a:endParaRPr sz="18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40"/>
              </a:spcBef>
            </a:pPr>
            <a:endParaRPr sz="2600">
              <a:latin typeface="Arial"/>
              <a:cs typeface="Arial"/>
            </a:endParaRPr>
          </a:p>
          <a:p>
            <a:pPr marL="1271270">
              <a:lnSpc>
                <a:spcPct val="100000"/>
              </a:lnSpc>
            </a:pPr>
            <a:r>
              <a:rPr sz="1800" dirty="0">
                <a:solidFill>
                  <a:srgbClr val="00339F"/>
                </a:solidFill>
                <a:latin typeface="Arial"/>
                <a:cs typeface="Arial"/>
              </a:rPr>
              <a:t>23.</a:t>
            </a:r>
            <a:r>
              <a:rPr sz="1800" spc="5" dirty="0">
                <a:solidFill>
                  <a:srgbClr val="00339F"/>
                </a:solidFill>
                <a:latin typeface="Arial"/>
                <a:cs typeface="Arial"/>
              </a:rPr>
              <a:t>3</a:t>
            </a:r>
            <a:r>
              <a:rPr sz="1800" dirty="0">
                <a:solidFill>
                  <a:srgbClr val="00339F"/>
                </a:solidFill>
                <a:latin typeface="Arial"/>
                <a:cs typeface="Arial"/>
              </a:rPr>
              <a:t>9m</a:t>
            </a:r>
            <a:endParaRPr sz="1800">
              <a:latin typeface="Arial"/>
              <a:cs typeface="Arial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10802873" y="3966717"/>
            <a:ext cx="81343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spc="-10" dirty="0">
                <a:solidFill>
                  <a:srgbClr val="00339F"/>
                </a:solidFill>
                <a:latin typeface="Arial"/>
                <a:cs typeface="Arial"/>
              </a:rPr>
              <a:t>TSG</a:t>
            </a:r>
            <a:r>
              <a:rPr sz="1800" spc="-60" dirty="0">
                <a:solidFill>
                  <a:srgbClr val="00339F"/>
                </a:solidFill>
                <a:latin typeface="Arial"/>
                <a:cs typeface="Arial"/>
              </a:rPr>
              <a:t> </a:t>
            </a:r>
            <a:r>
              <a:rPr sz="1800" dirty="0">
                <a:solidFill>
                  <a:srgbClr val="00339F"/>
                </a:solidFill>
                <a:latin typeface="Arial"/>
                <a:cs typeface="Arial"/>
              </a:rPr>
              <a:t>45</a:t>
            </a:r>
            <a:endParaRPr sz="1800">
              <a:latin typeface="Arial"/>
              <a:cs typeface="Arial"/>
            </a:endParaRPr>
          </a:p>
        </p:txBody>
      </p:sp>
      <p:sp>
        <p:nvSpPr>
          <p:cNvPr id="12" name="object 12"/>
          <p:cNvSpPr/>
          <p:nvPr/>
        </p:nvSpPr>
        <p:spPr>
          <a:xfrm>
            <a:off x="1868042" y="4425696"/>
            <a:ext cx="635000" cy="1390015"/>
          </a:xfrm>
          <a:custGeom>
            <a:avLst/>
            <a:gdLst/>
            <a:ahLst/>
            <a:cxnLst/>
            <a:rect l="l" t="t" r="r" b="b"/>
            <a:pathLst>
              <a:path w="635000" h="1390014">
                <a:moveTo>
                  <a:pt x="40541" y="66857"/>
                </a:moveTo>
                <a:lnTo>
                  <a:pt x="28980" y="72056"/>
                </a:lnTo>
                <a:lnTo>
                  <a:pt x="622934" y="1389621"/>
                </a:lnTo>
                <a:lnTo>
                  <a:pt x="634492" y="1384401"/>
                </a:lnTo>
                <a:lnTo>
                  <a:pt x="40541" y="66857"/>
                </a:lnTo>
                <a:close/>
              </a:path>
              <a:path w="635000" h="1390014">
                <a:moveTo>
                  <a:pt x="3429" y="0"/>
                </a:moveTo>
                <a:lnTo>
                  <a:pt x="0" y="85089"/>
                </a:lnTo>
                <a:lnTo>
                  <a:pt x="28980" y="72056"/>
                </a:lnTo>
                <a:lnTo>
                  <a:pt x="23749" y="60451"/>
                </a:lnTo>
                <a:lnTo>
                  <a:pt x="35306" y="55244"/>
                </a:lnTo>
                <a:lnTo>
                  <a:pt x="66362" y="55244"/>
                </a:lnTo>
                <a:lnTo>
                  <a:pt x="69468" y="53847"/>
                </a:lnTo>
                <a:lnTo>
                  <a:pt x="3429" y="0"/>
                </a:lnTo>
                <a:close/>
              </a:path>
              <a:path w="635000" h="1390014">
                <a:moveTo>
                  <a:pt x="35306" y="55244"/>
                </a:moveTo>
                <a:lnTo>
                  <a:pt x="23749" y="60451"/>
                </a:lnTo>
                <a:lnTo>
                  <a:pt x="28980" y="72056"/>
                </a:lnTo>
                <a:lnTo>
                  <a:pt x="40541" y="66857"/>
                </a:lnTo>
                <a:lnTo>
                  <a:pt x="35306" y="55244"/>
                </a:lnTo>
                <a:close/>
              </a:path>
              <a:path w="635000" h="1390014">
                <a:moveTo>
                  <a:pt x="66362" y="55244"/>
                </a:moveTo>
                <a:lnTo>
                  <a:pt x="35306" y="55244"/>
                </a:lnTo>
                <a:lnTo>
                  <a:pt x="40541" y="66857"/>
                </a:lnTo>
                <a:lnTo>
                  <a:pt x="66362" y="55244"/>
                </a:lnTo>
                <a:close/>
              </a:path>
            </a:pathLst>
          </a:custGeom>
          <a:solidFill>
            <a:srgbClr val="00339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 txBox="1"/>
          <p:nvPr/>
        </p:nvSpPr>
        <p:spPr>
          <a:xfrm>
            <a:off x="2570479" y="5787338"/>
            <a:ext cx="1087120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spc="-10" dirty="0">
                <a:solidFill>
                  <a:srgbClr val="00339F"/>
                </a:solidFill>
                <a:latin typeface="Arial"/>
                <a:cs typeface="Arial"/>
              </a:rPr>
              <a:t>Ventilation</a:t>
            </a:r>
            <a:endParaRPr sz="1800">
              <a:latin typeface="Arial"/>
              <a:cs typeface="Arial"/>
            </a:endParaRPr>
          </a:p>
        </p:txBody>
      </p:sp>
      <p:sp>
        <p:nvSpPr>
          <p:cNvPr id="16" name="object 16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127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"/>
              </a:spcBef>
            </a:pPr>
            <a:fld id="{81D60167-4931-47E6-BA6A-407CBD079E47}" type="slidenum">
              <a:rPr dirty="0"/>
              <a:t>19</a:t>
            </a:fld>
            <a:endParaRPr dirty="0"/>
          </a:p>
        </p:txBody>
      </p:sp>
      <p:sp>
        <p:nvSpPr>
          <p:cNvPr id="15" name="object 2">
            <a:extLst>
              <a:ext uri="{FF2B5EF4-FFF2-40B4-BE49-F238E27FC236}">
                <a16:creationId xmlns:a16="http://schemas.microsoft.com/office/drawing/2014/main" id="{2600EAB0-B95F-AAC2-5DBA-E271D84E6D71}"/>
              </a:ext>
            </a:extLst>
          </p:cNvPr>
          <p:cNvSpPr txBox="1"/>
          <p:nvPr/>
        </p:nvSpPr>
        <p:spPr>
          <a:xfrm>
            <a:off x="3473322" y="6431910"/>
            <a:ext cx="1708278" cy="175048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lang="en-US" sz="1050" spc="-5" dirty="0">
                <a:solidFill>
                  <a:srgbClr val="00339F"/>
                </a:solidFill>
                <a:latin typeface="Arial"/>
                <a:cs typeface="Arial"/>
              </a:rPr>
              <a:t>Update January 2024</a:t>
            </a:r>
            <a:endParaRPr sz="1050" dirty="0">
              <a:latin typeface="Arial"/>
              <a:cs typeface="Arial"/>
            </a:endParaRPr>
          </a:p>
        </p:txBody>
      </p:sp>
      <p:sp>
        <p:nvSpPr>
          <p:cNvPr id="18" name="object 3">
            <a:extLst>
              <a:ext uri="{FF2B5EF4-FFF2-40B4-BE49-F238E27FC236}">
                <a16:creationId xmlns:a16="http://schemas.microsoft.com/office/drawing/2014/main" id="{F24F12AB-7D40-56A5-72B1-C08EF24E97F0}"/>
              </a:ext>
            </a:extLst>
          </p:cNvPr>
          <p:cNvSpPr txBox="1"/>
          <p:nvPr/>
        </p:nvSpPr>
        <p:spPr>
          <a:xfrm>
            <a:off x="5986948" y="6431910"/>
            <a:ext cx="3923030" cy="19749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spc="-15" dirty="0">
                <a:solidFill>
                  <a:srgbClr val="00339F"/>
                </a:solidFill>
                <a:latin typeface="Arial"/>
                <a:cs typeface="Arial"/>
              </a:rPr>
              <a:t>AWAKE </a:t>
            </a:r>
            <a:r>
              <a:rPr sz="1200" dirty="0">
                <a:solidFill>
                  <a:srgbClr val="00339F"/>
                </a:solidFill>
                <a:latin typeface="Arial"/>
                <a:cs typeface="Arial"/>
              </a:rPr>
              <a:t>Run</a:t>
            </a:r>
            <a:r>
              <a:rPr lang="en-US" sz="1200" dirty="0">
                <a:solidFill>
                  <a:srgbClr val="00339F"/>
                </a:solidFill>
                <a:latin typeface="Arial"/>
                <a:cs typeface="Arial"/>
              </a:rPr>
              <a:t>2ab</a:t>
            </a:r>
            <a:r>
              <a:rPr sz="1200" dirty="0">
                <a:solidFill>
                  <a:srgbClr val="00339F"/>
                </a:solidFill>
                <a:latin typeface="Arial"/>
                <a:cs typeface="Arial"/>
              </a:rPr>
              <a:t> vs </a:t>
            </a:r>
            <a:r>
              <a:rPr sz="1200" spc="-5" dirty="0">
                <a:solidFill>
                  <a:srgbClr val="00339F"/>
                </a:solidFill>
                <a:latin typeface="Arial"/>
                <a:cs typeface="Arial"/>
              </a:rPr>
              <a:t>Run2</a:t>
            </a:r>
            <a:r>
              <a:rPr lang="en-US" sz="1200" spc="-5" dirty="0">
                <a:solidFill>
                  <a:srgbClr val="00339F"/>
                </a:solidFill>
                <a:latin typeface="Arial"/>
                <a:cs typeface="Arial"/>
              </a:rPr>
              <a:t>c</a:t>
            </a:r>
            <a:r>
              <a:rPr sz="1200" spc="-5" dirty="0">
                <a:solidFill>
                  <a:srgbClr val="00339F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00339F"/>
                </a:solidFill>
                <a:latin typeface="Arial"/>
                <a:cs typeface="Arial"/>
              </a:rPr>
              <a:t>Infrastructure</a:t>
            </a:r>
            <a:r>
              <a:rPr sz="1200" spc="-130" dirty="0">
                <a:solidFill>
                  <a:srgbClr val="00339F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00339F"/>
                </a:solidFill>
                <a:latin typeface="Arial"/>
                <a:cs typeface="Arial"/>
              </a:rPr>
              <a:t>Integration</a:t>
            </a:r>
            <a:endParaRPr sz="12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/>
          <p:nvPr/>
        </p:nvSpPr>
        <p:spPr>
          <a:xfrm>
            <a:off x="11707114" y="6477406"/>
            <a:ext cx="97155" cy="17907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000" dirty="0">
                <a:solidFill>
                  <a:srgbClr val="00339F"/>
                </a:solidFill>
                <a:latin typeface="Arial"/>
                <a:cs typeface="Arial"/>
              </a:rPr>
              <a:t>2</a:t>
            </a:r>
            <a:endParaRPr sz="1000">
              <a:latin typeface="Arial"/>
              <a:cs typeface="Arial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1152144" y="6364222"/>
            <a:ext cx="911352" cy="460246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xfrm>
            <a:off x="4945507" y="284734"/>
            <a:ext cx="2979293" cy="38215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5" dirty="0">
                <a:latin typeface="Arial" panose="020B0604020202020204" pitchFamily="34" charset="0"/>
                <a:cs typeface="Arial" panose="020B0604020202020204" pitchFamily="34" charset="0"/>
              </a:rPr>
              <a:t>Run</a:t>
            </a:r>
            <a:r>
              <a:rPr lang="fr-CH" spc="-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pc="-5" dirty="0">
                <a:latin typeface="Arial" panose="020B0604020202020204" pitchFamily="34" charset="0"/>
                <a:cs typeface="Arial" panose="020B0604020202020204" pitchFamily="34" charset="0"/>
              </a:rPr>
              <a:t>2ab vs Run2c</a:t>
            </a:r>
            <a:endParaRPr spc="-58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610920" y="1114348"/>
            <a:ext cx="10685780" cy="2611036"/>
          </a:xfrm>
          <a:prstGeom prst="rect">
            <a:avLst/>
          </a:prstGeom>
        </p:spPr>
        <p:txBody>
          <a:bodyPr vert="horz" wrap="square" lIns="0" tIns="165735" rIns="0" bIns="0" rtlCol="0">
            <a:spAutoFit/>
          </a:bodyPr>
          <a:lstStyle/>
          <a:p>
            <a:pPr marL="299085" indent="-287020">
              <a:lnSpc>
                <a:spcPct val="100000"/>
              </a:lnSpc>
              <a:spcBef>
                <a:spcPts val="1305"/>
              </a:spcBef>
              <a:buChar char="•"/>
              <a:tabLst>
                <a:tab pos="299085" algn="l"/>
                <a:tab pos="299720" algn="l"/>
              </a:tabLst>
            </a:pPr>
            <a:r>
              <a:rPr sz="2000" spc="-10" dirty="0">
                <a:solidFill>
                  <a:srgbClr val="00339F"/>
                </a:solidFill>
                <a:latin typeface="Arial"/>
                <a:cs typeface="Arial"/>
              </a:rPr>
              <a:t>Run2</a:t>
            </a:r>
            <a:r>
              <a:rPr lang="en-US" sz="2000" spc="-10" dirty="0">
                <a:solidFill>
                  <a:srgbClr val="00339F"/>
                </a:solidFill>
                <a:latin typeface="Arial"/>
                <a:cs typeface="Arial"/>
              </a:rPr>
              <a:t>c</a:t>
            </a:r>
            <a:r>
              <a:rPr sz="2000" spc="-10" dirty="0">
                <a:solidFill>
                  <a:srgbClr val="00339F"/>
                </a:solidFill>
                <a:latin typeface="Arial"/>
                <a:cs typeface="Arial"/>
              </a:rPr>
              <a:t> has </a:t>
            </a:r>
            <a:r>
              <a:rPr sz="2000" spc="-5" dirty="0">
                <a:solidFill>
                  <a:srgbClr val="00339F"/>
                </a:solidFill>
                <a:latin typeface="Arial"/>
                <a:cs typeface="Arial"/>
              </a:rPr>
              <a:t>2 </a:t>
            </a:r>
            <a:r>
              <a:rPr sz="2000" dirty="0">
                <a:solidFill>
                  <a:srgbClr val="00339F"/>
                </a:solidFill>
                <a:latin typeface="Arial"/>
                <a:cs typeface="Arial"/>
              </a:rPr>
              <a:t>times </a:t>
            </a:r>
            <a:r>
              <a:rPr sz="2000" spc="-5" dirty="0">
                <a:solidFill>
                  <a:srgbClr val="00339F"/>
                </a:solidFill>
                <a:latin typeface="Arial"/>
                <a:cs typeface="Arial"/>
              </a:rPr>
              <a:t>large/complex equipment </a:t>
            </a:r>
            <a:r>
              <a:rPr sz="2000" spc="-10" dirty="0">
                <a:solidFill>
                  <a:srgbClr val="00339F"/>
                </a:solidFill>
                <a:latin typeface="Arial"/>
                <a:cs typeface="Arial"/>
              </a:rPr>
              <a:t>than</a:t>
            </a:r>
            <a:r>
              <a:rPr sz="2000" spc="95" dirty="0">
                <a:solidFill>
                  <a:srgbClr val="00339F"/>
                </a:solidFill>
                <a:latin typeface="Arial"/>
                <a:cs typeface="Arial"/>
              </a:rPr>
              <a:t> </a:t>
            </a:r>
            <a:r>
              <a:rPr sz="2000" spc="-10" dirty="0">
                <a:solidFill>
                  <a:srgbClr val="00339F"/>
                </a:solidFill>
                <a:latin typeface="Arial"/>
                <a:cs typeface="Arial"/>
              </a:rPr>
              <a:t>Run</a:t>
            </a:r>
            <a:r>
              <a:rPr lang="en-US" sz="2000" spc="-10" dirty="0">
                <a:solidFill>
                  <a:srgbClr val="00339F"/>
                </a:solidFill>
                <a:latin typeface="Arial"/>
                <a:cs typeface="Arial"/>
              </a:rPr>
              <a:t>2ab</a:t>
            </a:r>
            <a:endParaRPr sz="2000" dirty="0">
              <a:latin typeface="Arial"/>
              <a:cs typeface="Arial"/>
            </a:endParaRPr>
          </a:p>
          <a:p>
            <a:pPr marL="299085" indent="-287020">
              <a:lnSpc>
                <a:spcPct val="100000"/>
              </a:lnSpc>
              <a:spcBef>
                <a:spcPts val="1200"/>
              </a:spcBef>
              <a:buChar char="•"/>
              <a:tabLst>
                <a:tab pos="299085" algn="l"/>
                <a:tab pos="299720" algn="l"/>
              </a:tabLst>
            </a:pPr>
            <a:r>
              <a:rPr sz="2000" spc="-10" dirty="0">
                <a:solidFill>
                  <a:srgbClr val="00339F"/>
                </a:solidFill>
                <a:latin typeface="Arial"/>
                <a:cs typeface="Arial"/>
              </a:rPr>
              <a:t>Run2</a:t>
            </a:r>
            <a:r>
              <a:rPr lang="en-US" sz="2000" spc="-10" dirty="0">
                <a:solidFill>
                  <a:srgbClr val="00339F"/>
                </a:solidFill>
                <a:latin typeface="Arial"/>
                <a:cs typeface="Arial"/>
              </a:rPr>
              <a:t>c</a:t>
            </a:r>
            <a:r>
              <a:rPr sz="2000" spc="-10" dirty="0">
                <a:solidFill>
                  <a:srgbClr val="00339F"/>
                </a:solidFill>
                <a:latin typeface="Arial"/>
                <a:cs typeface="Arial"/>
              </a:rPr>
              <a:t> requires </a:t>
            </a:r>
            <a:r>
              <a:rPr sz="2000" spc="-5" dirty="0">
                <a:solidFill>
                  <a:srgbClr val="00339F"/>
                </a:solidFill>
                <a:latin typeface="Arial"/>
                <a:cs typeface="Arial"/>
              </a:rPr>
              <a:t>at least </a:t>
            </a:r>
            <a:r>
              <a:rPr sz="2000" dirty="0">
                <a:solidFill>
                  <a:srgbClr val="00339F"/>
                </a:solidFill>
                <a:latin typeface="Arial"/>
                <a:cs typeface="Arial"/>
              </a:rPr>
              <a:t>x2 </a:t>
            </a:r>
            <a:r>
              <a:rPr sz="2000" spc="-5" dirty="0">
                <a:solidFill>
                  <a:srgbClr val="00339F"/>
                </a:solidFill>
                <a:latin typeface="Arial"/>
                <a:cs typeface="Arial"/>
              </a:rPr>
              <a:t>spaces/volume </a:t>
            </a:r>
            <a:r>
              <a:rPr sz="2000" spc="-10" dirty="0">
                <a:solidFill>
                  <a:srgbClr val="00339F"/>
                </a:solidFill>
                <a:latin typeface="Arial"/>
                <a:cs typeface="Arial"/>
              </a:rPr>
              <a:t>than</a:t>
            </a:r>
            <a:r>
              <a:rPr sz="2000" spc="85" dirty="0">
                <a:solidFill>
                  <a:srgbClr val="00339F"/>
                </a:solidFill>
                <a:latin typeface="Arial"/>
                <a:cs typeface="Arial"/>
              </a:rPr>
              <a:t> </a:t>
            </a:r>
            <a:r>
              <a:rPr sz="2000" spc="-10" dirty="0">
                <a:solidFill>
                  <a:srgbClr val="00339F"/>
                </a:solidFill>
                <a:latin typeface="Arial"/>
                <a:cs typeface="Arial"/>
              </a:rPr>
              <a:t>Run</a:t>
            </a:r>
            <a:r>
              <a:rPr lang="en-US" sz="2000" spc="-10" dirty="0">
                <a:solidFill>
                  <a:srgbClr val="00339F"/>
                </a:solidFill>
                <a:latin typeface="Arial"/>
                <a:cs typeface="Arial"/>
              </a:rPr>
              <a:t>2ab</a:t>
            </a:r>
            <a:endParaRPr sz="2000" dirty="0">
              <a:latin typeface="Arial"/>
              <a:cs typeface="Arial"/>
            </a:endParaRPr>
          </a:p>
          <a:p>
            <a:pPr marL="299085" indent="-287020">
              <a:lnSpc>
                <a:spcPct val="100000"/>
              </a:lnSpc>
              <a:spcBef>
                <a:spcPts val="1200"/>
              </a:spcBef>
              <a:buChar char="•"/>
              <a:tabLst>
                <a:tab pos="299085" algn="l"/>
                <a:tab pos="299720" algn="l"/>
              </a:tabLst>
            </a:pPr>
            <a:r>
              <a:rPr sz="2000" spc="-5" dirty="0">
                <a:solidFill>
                  <a:srgbClr val="00339F"/>
                </a:solidFill>
                <a:latin typeface="Arial"/>
                <a:cs typeface="Arial"/>
              </a:rPr>
              <a:t>In </a:t>
            </a:r>
            <a:r>
              <a:rPr sz="2000" spc="-10" dirty="0">
                <a:solidFill>
                  <a:srgbClr val="00339F"/>
                </a:solidFill>
                <a:latin typeface="Arial"/>
                <a:cs typeface="Arial"/>
              </a:rPr>
              <a:t>Run2</a:t>
            </a:r>
            <a:r>
              <a:rPr lang="en-US" sz="2000" spc="-10" dirty="0">
                <a:solidFill>
                  <a:srgbClr val="00339F"/>
                </a:solidFill>
                <a:latin typeface="Arial"/>
                <a:cs typeface="Arial"/>
              </a:rPr>
              <a:t>c</a:t>
            </a:r>
            <a:r>
              <a:rPr sz="2000" spc="-10" dirty="0">
                <a:solidFill>
                  <a:srgbClr val="00339F"/>
                </a:solidFill>
                <a:latin typeface="Arial"/>
                <a:cs typeface="Arial"/>
              </a:rPr>
              <a:t> integration design </a:t>
            </a:r>
            <a:r>
              <a:rPr lang="fr-CH" sz="2000" spc="-10" dirty="0">
                <a:solidFill>
                  <a:srgbClr val="00339F"/>
                </a:solidFill>
                <a:latin typeface="Arial"/>
                <a:cs typeface="Arial"/>
                <a:sym typeface="Wingdings" panose="05000000000000000000" pitchFamily="2" charset="2"/>
              </a:rPr>
              <a:t></a:t>
            </a:r>
            <a:r>
              <a:rPr sz="2000" dirty="0">
                <a:solidFill>
                  <a:srgbClr val="00339F"/>
                </a:solidFill>
                <a:latin typeface="Arial"/>
                <a:cs typeface="Arial"/>
              </a:rPr>
              <a:t>take </a:t>
            </a:r>
            <a:r>
              <a:rPr sz="2000" spc="-10" dirty="0">
                <a:solidFill>
                  <a:srgbClr val="00339F"/>
                </a:solidFill>
                <a:latin typeface="Arial"/>
                <a:cs typeface="Arial"/>
              </a:rPr>
              <a:t>into </a:t>
            </a:r>
            <a:r>
              <a:rPr sz="2000" spc="-5" dirty="0">
                <a:solidFill>
                  <a:srgbClr val="00339F"/>
                </a:solidFill>
                <a:latin typeface="Arial"/>
                <a:cs typeface="Arial"/>
              </a:rPr>
              <a:t>account: </a:t>
            </a:r>
            <a:r>
              <a:rPr lang="en-US" sz="2000" spc="-5" dirty="0">
                <a:solidFill>
                  <a:srgbClr val="00339F"/>
                </a:solidFill>
                <a:latin typeface="Arial"/>
                <a:cs typeface="Arial"/>
              </a:rPr>
              <a:t>the </a:t>
            </a:r>
            <a:r>
              <a:rPr sz="2000" spc="-10" dirty="0">
                <a:solidFill>
                  <a:srgbClr val="00339F"/>
                </a:solidFill>
                <a:latin typeface="Arial"/>
                <a:cs typeface="Arial"/>
              </a:rPr>
              <a:t>accessibility </a:t>
            </a:r>
            <a:r>
              <a:rPr sz="2000" spc="-5" dirty="0">
                <a:solidFill>
                  <a:srgbClr val="00339F"/>
                </a:solidFill>
                <a:latin typeface="Arial"/>
                <a:cs typeface="Arial"/>
              </a:rPr>
              <a:t>of equipment – </a:t>
            </a:r>
            <a:r>
              <a:rPr sz="2000" spc="-10" dirty="0">
                <a:solidFill>
                  <a:srgbClr val="00339F"/>
                </a:solidFill>
                <a:latin typeface="Arial"/>
                <a:cs typeface="Arial"/>
              </a:rPr>
              <a:t>obey </a:t>
            </a:r>
            <a:r>
              <a:rPr lang="en-US" sz="2000" spc="-10" dirty="0">
                <a:solidFill>
                  <a:srgbClr val="00339F"/>
                </a:solidFill>
                <a:latin typeface="Arial"/>
                <a:cs typeface="Arial"/>
              </a:rPr>
              <a:t>rule for minimum passage </a:t>
            </a:r>
            <a:r>
              <a:rPr sz="2000" dirty="0">
                <a:solidFill>
                  <a:srgbClr val="00339F"/>
                </a:solidFill>
                <a:latin typeface="Arial"/>
                <a:cs typeface="Arial"/>
              </a:rPr>
              <a:t>(800mm </a:t>
            </a:r>
            <a:r>
              <a:rPr sz="2000" spc="-15" dirty="0">
                <a:solidFill>
                  <a:srgbClr val="00339F"/>
                </a:solidFill>
                <a:latin typeface="Arial"/>
                <a:cs typeface="Arial"/>
              </a:rPr>
              <a:t>width </a:t>
            </a:r>
            <a:r>
              <a:rPr sz="2000" spc="-5" dirty="0">
                <a:solidFill>
                  <a:srgbClr val="00339F"/>
                </a:solidFill>
                <a:latin typeface="Arial"/>
                <a:cs typeface="Arial"/>
              </a:rPr>
              <a:t>free) </a:t>
            </a:r>
            <a:r>
              <a:rPr sz="2000" dirty="0">
                <a:solidFill>
                  <a:srgbClr val="00339F"/>
                </a:solidFill>
                <a:latin typeface="Arial"/>
                <a:cs typeface="Arial"/>
              </a:rPr>
              <a:t>for </a:t>
            </a:r>
            <a:r>
              <a:rPr sz="2000" spc="-5" dirty="0">
                <a:solidFill>
                  <a:srgbClr val="00339F"/>
                </a:solidFill>
                <a:latin typeface="Arial"/>
                <a:cs typeface="Arial"/>
              </a:rPr>
              <a:t>emergency</a:t>
            </a:r>
            <a:r>
              <a:rPr sz="2000" spc="-55" dirty="0">
                <a:solidFill>
                  <a:srgbClr val="00339F"/>
                </a:solidFill>
                <a:latin typeface="Arial"/>
                <a:cs typeface="Arial"/>
              </a:rPr>
              <a:t> </a:t>
            </a:r>
            <a:r>
              <a:rPr sz="2000" spc="-10" dirty="0">
                <a:solidFill>
                  <a:srgbClr val="00339F"/>
                </a:solidFill>
                <a:latin typeface="Arial"/>
                <a:cs typeface="Arial"/>
              </a:rPr>
              <a:t>evacuation</a:t>
            </a:r>
            <a:endParaRPr sz="2000" dirty="0">
              <a:latin typeface="Arial"/>
              <a:cs typeface="Arial"/>
            </a:endParaRPr>
          </a:p>
          <a:p>
            <a:pPr marL="299085" marR="212725" indent="-287020">
              <a:lnSpc>
                <a:spcPts val="3600"/>
              </a:lnSpc>
              <a:spcBef>
                <a:spcPts val="320"/>
              </a:spcBef>
              <a:buChar char="•"/>
              <a:tabLst>
                <a:tab pos="299085" algn="l"/>
                <a:tab pos="299720" algn="l"/>
              </a:tabLst>
            </a:pPr>
            <a:r>
              <a:rPr sz="2000" spc="-5" dirty="0">
                <a:solidFill>
                  <a:srgbClr val="00339F"/>
                </a:solidFill>
                <a:latin typeface="Arial"/>
                <a:cs typeface="Arial"/>
              </a:rPr>
              <a:t>In </a:t>
            </a:r>
            <a:r>
              <a:rPr sz="2000" spc="-10" dirty="0">
                <a:solidFill>
                  <a:srgbClr val="00339F"/>
                </a:solidFill>
                <a:latin typeface="Arial"/>
                <a:cs typeface="Arial"/>
              </a:rPr>
              <a:t>Run2</a:t>
            </a:r>
            <a:r>
              <a:rPr lang="en-US" sz="2000" spc="-10" dirty="0">
                <a:solidFill>
                  <a:srgbClr val="00339F"/>
                </a:solidFill>
                <a:latin typeface="Arial"/>
                <a:cs typeface="Arial"/>
              </a:rPr>
              <a:t>c</a:t>
            </a:r>
            <a:r>
              <a:rPr sz="2000" spc="-10" dirty="0">
                <a:solidFill>
                  <a:srgbClr val="00339F"/>
                </a:solidFill>
                <a:latin typeface="Arial"/>
                <a:cs typeface="Arial"/>
              </a:rPr>
              <a:t> integration design</a:t>
            </a:r>
            <a:r>
              <a:rPr lang="fr-CH" sz="2000" spc="-10" dirty="0">
                <a:solidFill>
                  <a:srgbClr val="00339F"/>
                </a:solidFill>
                <a:latin typeface="Arial"/>
                <a:cs typeface="Arial"/>
              </a:rPr>
              <a:t> </a:t>
            </a:r>
            <a:r>
              <a:rPr lang="fr-CH" sz="2000" spc="-10" dirty="0">
                <a:solidFill>
                  <a:srgbClr val="00339F"/>
                </a:solidFill>
                <a:latin typeface="Arial"/>
                <a:cs typeface="Arial"/>
                <a:sym typeface="Wingdings" panose="05000000000000000000" pitchFamily="2" charset="2"/>
              </a:rPr>
              <a:t></a:t>
            </a:r>
            <a:r>
              <a:rPr sz="2000" dirty="0">
                <a:solidFill>
                  <a:srgbClr val="00339F"/>
                </a:solidFill>
                <a:latin typeface="Arial"/>
                <a:cs typeface="Arial"/>
              </a:rPr>
              <a:t>take </a:t>
            </a:r>
            <a:r>
              <a:rPr sz="2000" spc="-10" dirty="0">
                <a:solidFill>
                  <a:srgbClr val="00339F"/>
                </a:solidFill>
                <a:latin typeface="Arial"/>
                <a:cs typeface="Arial"/>
              </a:rPr>
              <a:t>into </a:t>
            </a:r>
            <a:r>
              <a:rPr sz="2000" spc="-5" dirty="0">
                <a:solidFill>
                  <a:srgbClr val="00339F"/>
                </a:solidFill>
                <a:latin typeface="Arial"/>
                <a:cs typeface="Arial"/>
              </a:rPr>
              <a:t>account: </a:t>
            </a:r>
            <a:r>
              <a:rPr lang="en-US" sz="2000" spc="-5" dirty="0">
                <a:solidFill>
                  <a:srgbClr val="00339F"/>
                </a:solidFill>
                <a:latin typeface="Arial"/>
                <a:cs typeface="Arial"/>
              </a:rPr>
              <a:t>the </a:t>
            </a:r>
            <a:r>
              <a:rPr sz="2000" spc="-10" dirty="0">
                <a:solidFill>
                  <a:srgbClr val="00339F"/>
                </a:solidFill>
                <a:latin typeface="Arial"/>
                <a:cs typeface="Arial"/>
              </a:rPr>
              <a:t>transportation </a:t>
            </a:r>
            <a:r>
              <a:rPr sz="2000" spc="-5" dirty="0">
                <a:solidFill>
                  <a:srgbClr val="00339F"/>
                </a:solidFill>
                <a:latin typeface="Arial"/>
                <a:cs typeface="Arial"/>
              </a:rPr>
              <a:t>of equipment </a:t>
            </a:r>
            <a:r>
              <a:rPr lang="en-US" sz="2000" spc="-5" dirty="0">
                <a:solidFill>
                  <a:srgbClr val="00339F"/>
                </a:solidFill>
                <a:latin typeface="Arial"/>
                <a:cs typeface="Arial"/>
              </a:rPr>
              <a:t>to the AWAKE </a:t>
            </a:r>
            <a:r>
              <a:rPr sz="2000" spc="-5" dirty="0">
                <a:solidFill>
                  <a:srgbClr val="00339F"/>
                </a:solidFill>
                <a:latin typeface="Arial"/>
                <a:cs typeface="Arial"/>
              </a:rPr>
              <a:t>experimental area: transportation </a:t>
            </a:r>
            <a:r>
              <a:rPr sz="2000" spc="-15" dirty="0">
                <a:solidFill>
                  <a:srgbClr val="00339F"/>
                </a:solidFill>
                <a:latin typeface="Arial"/>
                <a:cs typeface="Arial"/>
              </a:rPr>
              <a:t>width </a:t>
            </a:r>
            <a:r>
              <a:rPr sz="2000" spc="-5" dirty="0">
                <a:solidFill>
                  <a:srgbClr val="00339F"/>
                </a:solidFill>
                <a:latin typeface="Arial"/>
                <a:cs typeface="Arial"/>
              </a:rPr>
              <a:t>=</a:t>
            </a:r>
            <a:r>
              <a:rPr sz="2000" spc="95" dirty="0">
                <a:solidFill>
                  <a:srgbClr val="00339F"/>
                </a:solidFill>
                <a:latin typeface="Arial"/>
                <a:cs typeface="Arial"/>
              </a:rPr>
              <a:t> </a:t>
            </a:r>
            <a:r>
              <a:rPr sz="2000" spc="-10" dirty="0">
                <a:solidFill>
                  <a:srgbClr val="00339F"/>
                </a:solidFill>
                <a:latin typeface="Arial"/>
                <a:cs typeface="Arial"/>
              </a:rPr>
              <a:t>1.3m</a:t>
            </a:r>
            <a:endParaRPr sz="2000" dirty="0">
              <a:latin typeface="Arial"/>
              <a:cs typeface="Arial"/>
            </a:endParaRPr>
          </a:p>
        </p:txBody>
      </p:sp>
      <p:sp>
        <p:nvSpPr>
          <p:cNvPr id="8" name="object 2">
            <a:extLst>
              <a:ext uri="{FF2B5EF4-FFF2-40B4-BE49-F238E27FC236}">
                <a16:creationId xmlns:a16="http://schemas.microsoft.com/office/drawing/2014/main" id="{23D7210F-97FA-B5FC-198A-65A9078492C9}"/>
              </a:ext>
            </a:extLst>
          </p:cNvPr>
          <p:cNvSpPr txBox="1"/>
          <p:nvPr/>
        </p:nvSpPr>
        <p:spPr>
          <a:xfrm>
            <a:off x="3473322" y="6431910"/>
            <a:ext cx="1708278" cy="175048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lang="en-US" sz="1050" spc="-5" dirty="0">
                <a:solidFill>
                  <a:srgbClr val="00339F"/>
                </a:solidFill>
                <a:latin typeface="Arial"/>
                <a:cs typeface="Arial"/>
              </a:rPr>
              <a:t>Update January 2024</a:t>
            </a:r>
            <a:endParaRPr sz="1050" dirty="0">
              <a:latin typeface="Arial"/>
              <a:cs typeface="Arial"/>
            </a:endParaRPr>
          </a:p>
        </p:txBody>
      </p:sp>
      <p:sp>
        <p:nvSpPr>
          <p:cNvPr id="9" name="object 3">
            <a:extLst>
              <a:ext uri="{FF2B5EF4-FFF2-40B4-BE49-F238E27FC236}">
                <a16:creationId xmlns:a16="http://schemas.microsoft.com/office/drawing/2014/main" id="{1016532A-E5E8-9E15-EDF6-BCE34AD13396}"/>
              </a:ext>
            </a:extLst>
          </p:cNvPr>
          <p:cNvSpPr txBox="1"/>
          <p:nvPr/>
        </p:nvSpPr>
        <p:spPr>
          <a:xfrm>
            <a:off x="5986948" y="6431910"/>
            <a:ext cx="3923030" cy="19749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spc="-15" dirty="0">
                <a:solidFill>
                  <a:srgbClr val="00339F"/>
                </a:solidFill>
                <a:latin typeface="Arial"/>
                <a:cs typeface="Arial"/>
              </a:rPr>
              <a:t>AWAKE </a:t>
            </a:r>
            <a:r>
              <a:rPr sz="1200" dirty="0">
                <a:solidFill>
                  <a:srgbClr val="00339F"/>
                </a:solidFill>
                <a:latin typeface="Arial"/>
                <a:cs typeface="Arial"/>
              </a:rPr>
              <a:t>Run</a:t>
            </a:r>
            <a:r>
              <a:rPr lang="en-US" sz="1200" dirty="0">
                <a:solidFill>
                  <a:srgbClr val="00339F"/>
                </a:solidFill>
                <a:latin typeface="Arial"/>
                <a:cs typeface="Arial"/>
              </a:rPr>
              <a:t>2ab</a:t>
            </a:r>
            <a:r>
              <a:rPr sz="1200" dirty="0">
                <a:solidFill>
                  <a:srgbClr val="00339F"/>
                </a:solidFill>
                <a:latin typeface="Arial"/>
                <a:cs typeface="Arial"/>
              </a:rPr>
              <a:t> vs </a:t>
            </a:r>
            <a:r>
              <a:rPr sz="1200" spc="-5" dirty="0">
                <a:solidFill>
                  <a:srgbClr val="00339F"/>
                </a:solidFill>
                <a:latin typeface="Arial"/>
                <a:cs typeface="Arial"/>
              </a:rPr>
              <a:t>Run2</a:t>
            </a:r>
            <a:r>
              <a:rPr lang="en-US" sz="1200" spc="-5" dirty="0">
                <a:solidFill>
                  <a:srgbClr val="00339F"/>
                </a:solidFill>
                <a:latin typeface="Arial"/>
                <a:cs typeface="Arial"/>
              </a:rPr>
              <a:t>c</a:t>
            </a:r>
            <a:r>
              <a:rPr sz="1200" spc="-5" dirty="0">
                <a:solidFill>
                  <a:srgbClr val="00339F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00339F"/>
                </a:solidFill>
                <a:latin typeface="Arial"/>
                <a:cs typeface="Arial"/>
              </a:rPr>
              <a:t>Infrastructure</a:t>
            </a:r>
            <a:r>
              <a:rPr sz="1200" spc="-130" dirty="0">
                <a:solidFill>
                  <a:srgbClr val="00339F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00339F"/>
                </a:solidFill>
                <a:latin typeface="Arial"/>
                <a:cs typeface="Arial"/>
              </a:rPr>
              <a:t>Integration</a:t>
            </a:r>
            <a:endParaRPr sz="12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95427" y="3865575"/>
            <a:ext cx="3629025" cy="69532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4400" b="0" spc="-5" dirty="0">
                <a:latin typeface="Arial"/>
                <a:cs typeface="Arial"/>
              </a:rPr>
              <a:t>Transportation</a:t>
            </a:r>
            <a:endParaRPr sz="4400">
              <a:latin typeface="Arial"/>
              <a:cs typeface="Arial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1152144" y="6364222"/>
            <a:ext cx="911352" cy="46024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425"/>
              </a:lnSpc>
            </a:pPr>
            <a:r>
              <a:rPr spc="-15" dirty="0"/>
              <a:t>AWAKE </a:t>
            </a:r>
            <a:r>
              <a:rPr dirty="0"/>
              <a:t>Run1 vs </a:t>
            </a:r>
            <a:r>
              <a:rPr spc="-5" dirty="0"/>
              <a:t>Run2 </a:t>
            </a:r>
            <a:r>
              <a:rPr dirty="0"/>
              <a:t>Infrastructure</a:t>
            </a:r>
            <a:r>
              <a:rPr spc="-130" dirty="0"/>
              <a:t> </a:t>
            </a:r>
            <a:r>
              <a:rPr dirty="0"/>
              <a:t>Integration</a:t>
            </a:r>
          </a:p>
        </p:txBody>
      </p:sp>
      <p:sp>
        <p:nvSpPr>
          <p:cNvPr id="5" name="object 5"/>
          <p:cNvSpPr txBox="1">
            <a:spLocks noGrp="1"/>
          </p:cNvSpPr>
          <p:nvPr>
            <p:ph type="dt" sz="half" idx="6"/>
          </p:nvPr>
        </p:nvSpPr>
        <p:spPr>
          <a:prstGeom prst="rect">
            <a:avLst/>
          </a:prstGeom>
        </p:spPr>
        <p:txBody>
          <a:bodyPr vert="horz" wrap="square" lIns="0" tIns="12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"/>
              </a:spcBef>
            </a:pPr>
            <a:r>
              <a:rPr spc="-5" dirty="0"/>
              <a:t>10/22/2020</a:t>
            </a:r>
          </a:p>
        </p:txBody>
      </p:sp>
      <p:sp>
        <p:nvSpPr>
          <p:cNvPr id="6" name="object 6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127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"/>
              </a:spcBef>
            </a:pPr>
            <a:fld id="{81D60167-4931-47E6-BA6A-407CBD079E47}" type="slidenum">
              <a:rPr dirty="0"/>
              <a:t>20</a:t>
            </a:fld>
            <a:endParaRPr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23">
            <a:extLst>
              <a:ext uri="{FF2B5EF4-FFF2-40B4-BE49-F238E27FC236}">
                <a16:creationId xmlns:a16="http://schemas.microsoft.com/office/drawing/2014/main" id="{4F55B3F7-4FC1-5EEB-36FF-948F7D9E7D65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227594" y="1349501"/>
            <a:ext cx="11736812" cy="2238192"/>
          </a:xfrm>
          <a:prstGeom prst="rect">
            <a:avLst/>
          </a:prstGeom>
        </p:spPr>
      </p:pic>
      <p:sp>
        <p:nvSpPr>
          <p:cNvPr id="5" name="object 5"/>
          <p:cNvSpPr txBox="1"/>
          <p:nvPr/>
        </p:nvSpPr>
        <p:spPr>
          <a:xfrm>
            <a:off x="7751064" y="356615"/>
            <a:ext cx="3581400" cy="646430"/>
          </a:xfrm>
          <a:prstGeom prst="rect">
            <a:avLst/>
          </a:prstGeom>
          <a:solidFill>
            <a:srgbClr val="FFFF00">
              <a:alpha val="30195"/>
            </a:srgbClr>
          </a:solidFill>
          <a:ln w="12700">
            <a:solidFill>
              <a:srgbClr val="FFFF00"/>
            </a:solidFill>
          </a:ln>
        </p:spPr>
        <p:txBody>
          <a:bodyPr vert="horz" wrap="square" lIns="0" tIns="69850" rIns="0" bIns="0" rtlCol="0">
            <a:spAutoFit/>
          </a:bodyPr>
          <a:lstStyle/>
          <a:p>
            <a:pPr marL="93980">
              <a:lnSpc>
                <a:spcPct val="100000"/>
              </a:lnSpc>
              <a:spcBef>
                <a:spcPts val="550"/>
              </a:spcBef>
            </a:pPr>
            <a:r>
              <a:rPr sz="1800" spc="-5" dirty="0">
                <a:solidFill>
                  <a:srgbClr val="00339F"/>
                </a:solidFill>
                <a:latin typeface="Arial"/>
                <a:cs typeface="Arial"/>
              </a:rPr>
              <a:t>Transportation</a:t>
            </a:r>
            <a:r>
              <a:rPr sz="1800" spc="-70" dirty="0">
                <a:solidFill>
                  <a:srgbClr val="00339F"/>
                </a:solidFill>
                <a:latin typeface="Arial"/>
                <a:cs typeface="Arial"/>
              </a:rPr>
              <a:t> </a:t>
            </a:r>
            <a:r>
              <a:rPr sz="1800" dirty="0">
                <a:solidFill>
                  <a:srgbClr val="00339F"/>
                </a:solidFill>
                <a:latin typeface="Arial"/>
                <a:cs typeface="Arial"/>
              </a:rPr>
              <a:t>Path</a:t>
            </a:r>
            <a:endParaRPr sz="1800">
              <a:latin typeface="Arial"/>
              <a:cs typeface="Arial"/>
            </a:endParaRPr>
          </a:p>
          <a:p>
            <a:pPr marL="93980">
              <a:lnSpc>
                <a:spcPct val="100000"/>
              </a:lnSpc>
              <a:spcBef>
                <a:spcPts val="5"/>
              </a:spcBef>
            </a:pPr>
            <a:r>
              <a:rPr sz="1800" spc="-10" dirty="0">
                <a:solidFill>
                  <a:srgbClr val="00339F"/>
                </a:solidFill>
                <a:latin typeface="Arial"/>
                <a:cs typeface="Arial"/>
              </a:rPr>
              <a:t>TCC4 </a:t>
            </a:r>
            <a:r>
              <a:rPr sz="1800" dirty="0">
                <a:solidFill>
                  <a:srgbClr val="00339F"/>
                </a:solidFill>
                <a:latin typeface="Arial"/>
                <a:cs typeface="Arial"/>
              </a:rPr>
              <a:t>– </a:t>
            </a:r>
            <a:r>
              <a:rPr sz="1800" spc="-5" dirty="0">
                <a:solidFill>
                  <a:srgbClr val="00339F"/>
                </a:solidFill>
                <a:latin typeface="Arial"/>
                <a:cs typeface="Arial"/>
              </a:rPr>
              <a:t>TSG41 </a:t>
            </a:r>
            <a:r>
              <a:rPr sz="1800" dirty="0">
                <a:solidFill>
                  <a:srgbClr val="00339F"/>
                </a:solidFill>
                <a:latin typeface="Arial"/>
                <a:cs typeface="Arial"/>
              </a:rPr>
              <a:t>– </a:t>
            </a:r>
            <a:r>
              <a:rPr sz="1800" spc="-10" dirty="0">
                <a:solidFill>
                  <a:srgbClr val="00339F"/>
                </a:solidFill>
                <a:latin typeface="Arial"/>
                <a:cs typeface="Arial"/>
              </a:rPr>
              <a:t>TCV4 </a:t>
            </a:r>
            <a:r>
              <a:rPr sz="1800" dirty="0">
                <a:solidFill>
                  <a:srgbClr val="00339F"/>
                </a:solidFill>
                <a:latin typeface="Arial"/>
                <a:cs typeface="Arial"/>
              </a:rPr>
              <a:t>–</a:t>
            </a:r>
            <a:r>
              <a:rPr sz="1800" spc="-70" dirty="0">
                <a:solidFill>
                  <a:srgbClr val="00339F"/>
                </a:solidFill>
                <a:latin typeface="Arial"/>
                <a:cs typeface="Arial"/>
              </a:rPr>
              <a:t> </a:t>
            </a:r>
            <a:r>
              <a:rPr sz="1800" spc="-35" dirty="0">
                <a:solidFill>
                  <a:srgbClr val="00339F"/>
                </a:solidFill>
                <a:latin typeface="Arial"/>
                <a:cs typeface="Arial"/>
              </a:rPr>
              <a:t>TAG41</a:t>
            </a:r>
            <a:endParaRPr sz="18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558190" y="3341319"/>
            <a:ext cx="5151120" cy="74485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  <a:tabLst>
                <a:tab pos="3110230" algn="l"/>
                <a:tab pos="4490720" algn="l"/>
              </a:tabLst>
            </a:pPr>
            <a:r>
              <a:rPr sz="2400" spc="7" baseline="1736" dirty="0">
                <a:solidFill>
                  <a:srgbClr val="00339F"/>
                </a:solidFill>
                <a:latin typeface="Arial"/>
                <a:cs typeface="Arial"/>
              </a:rPr>
              <a:t>T</a:t>
            </a:r>
            <a:r>
              <a:rPr sz="2400" spc="15" baseline="1736" dirty="0">
                <a:solidFill>
                  <a:srgbClr val="00339F"/>
                </a:solidFill>
                <a:latin typeface="Arial"/>
                <a:cs typeface="Arial"/>
              </a:rPr>
              <a:t>S</a:t>
            </a:r>
            <a:r>
              <a:rPr sz="2400" spc="7" baseline="1736" dirty="0">
                <a:solidFill>
                  <a:srgbClr val="00339F"/>
                </a:solidFill>
                <a:latin typeface="Arial"/>
                <a:cs typeface="Arial"/>
              </a:rPr>
              <a:t>G</a:t>
            </a:r>
            <a:r>
              <a:rPr sz="2400" spc="-15" baseline="1736" dirty="0">
                <a:solidFill>
                  <a:srgbClr val="00339F"/>
                </a:solidFill>
                <a:latin typeface="Arial"/>
                <a:cs typeface="Arial"/>
              </a:rPr>
              <a:t>4</a:t>
            </a:r>
            <a:r>
              <a:rPr sz="2400" baseline="1736" dirty="0">
                <a:solidFill>
                  <a:srgbClr val="00339F"/>
                </a:solidFill>
                <a:latin typeface="Arial"/>
                <a:cs typeface="Arial"/>
              </a:rPr>
              <a:t>5	</a:t>
            </a:r>
            <a:r>
              <a:rPr sz="2400" spc="7" baseline="1736" dirty="0">
                <a:solidFill>
                  <a:srgbClr val="00339F"/>
                </a:solidFill>
                <a:latin typeface="Arial"/>
                <a:cs typeface="Arial"/>
              </a:rPr>
              <a:t>TS</a:t>
            </a:r>
            <a:r>
              <a:rPr sz="2400" baseline="1736" dirty="0">
                <a:solidFill>
                  <a:srgbClr val="00339F"/>
                </a:solidFill>
                <a:latin typeface="Arial"/>
                <a:cs typeface="Arial"/>
              </a:rPr>
              <a:t>G</a:t>
            </a:r>
            <a:r>
              <a:rPr sz="2400" spc="-7" baseline="1736" dirty="0">
                <a:solidFill>
                  <a:srgbClr val="00339F"/>
                </a:solidFill>
                <a:latin typeface="Arial"/>
                <a:cs typeface="Arial"/>
              </a:rPr>
              <a:t>4</a:t>
            </a:r>
            <a:r>
              <a:rPr sz="2400" spc="7" baseline="1736" dirty="0">
                <a:solidFill>
                  <a:srgbClr val="00339F"/>
                </a:solidFill>
                <a:latin typeface="Arial"/>
                <a:cs typeface="Arial"/>
              </a:rPr>
              <a:t>4</a:t>
            </a:r>
            <a:r>
              <a:rPr sz="2400" baseline="1736" dirty="0">
                <a:solidFill>
                  <a:srgbClr val="00339F"/>
                </a:solidFill>
                <a:latin typeface="Arial"/>
                <a:cs typeface="Arial"/>
              </a:rPr>
              <a:t>	</a:t>
            </a:r>
            <a:r>
              <a:rPr sz="1600" spc="5" dirty="0">
                <a:solidFill>
                  <a:srgbClr val="00339F"/>
                </a:solidFill>
                <a:latin typeface="Arial"/>
                <a:cs typeface="Arial"/>
              </a:rPr>
              <a:t>T</a:t>
            </a:r>
            <a:r>
              <a:rPr sz="1600" spc="10" dirty="0">
                <a:solidFill>
                  <a:srgbClr val="00339F"/>
                </a:solidFill>
                <a:latin typeface="Arial"/>
                <a:cs typeface="Arial"/>
              </a:rPr>
              <a:t>S</a:t>
            </a:r>
            <a:r>
              <a:rPr sz="1600" spc="5" dirty="0">
                <a:solidFill>
                  <a:srgbClr val="00339F"/>
                </a:solidFill>
                <a:latin typeface="Arial"/>
                <a:cs typeface="Arial"/>
              </a:rPr>
              <a:t>G</a:t>
            </a:r>
            <a:r>
              <a:rPr sz="1600" spc="-10" dirty="0">
                <a:solidFill>
                  <a:srgbClr val="00339F"/>
                </a:solidFill>
                <a:latin typeface="Arial"/>
                <a:cs typeface="Arial"/>
              </a:rPr>
              <a:t>4</a:t>
            </a:r>
            <a:r>
              <a:rPr sz="1600" dirty="0">
                <a:solidFill>
                  <a:srgbClr val="00339F"/>
                </a:solidFill>
                <a:latin typeface="Arial"/>
                <a:cs typeface="Arial"/>
              </a:rPr>
              <a:t>3</a:t>
            </a:r>
            <a:endParaRPr sz="16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25"/>
              </a:spcBef>
            </a:pPr>
            <a:endParaRPr sz="1550">
              <a:latin typeface="Arial"/>
              <a:cs typeface="Arial"/>
            </a:endParaRPr>
          </a:p>
          <a:p>
            <a:pPr marL="177165">
              <a:lnSpc>
                <a:spcPct val="100000"/>
              </a:lnSpc>
            </a:pPr>
            <a:r>
              <a:rPr sz="1600" b="1" spc="-10" dirty="0">
                <a:solidFill>
                  <a:srgbClr val="00339F"/>
                </a:solidFill>
                <a:latin typeface="Arial"/>
                <a:cs typeface="Arial"/>
              </a:rPr>
              <a:t>Transportation </a:t>
            </a:r>
            <a:r>
              <a:rPr sz="1600" b="1" spc="5" dirty="0">
                <a:solidFill>
                  <a:srgbClr val="00339F"/>
                </a:solidFill>
                <a:latin typeface="Arial"/>
                <a:cs typeface="Arial"/>
              </a:rPr>
              <a:t>of </a:t>
            </a:r>
            <a:r>
              <a:rPr sz="1600" b="1" dirty="0">
                <a:solidFill>
                  <a:srgbClr val="00339F"/>
                </a:solidFill>
                <a:latin typeface="Arial"/>
                <a:cs typeface="Arial"/>
              </a:rPr>
              <a:t>Large/Complex</a:t>
            </a:r>
            <a:r>
              <a:rPr sz="1600" b="1" spc="-70" dirty="0">
                <a:solidFill>
                  <a:srgbClr val="00339F"/>
                </a:solidFill>
                <a:latin typeface="Arial"/>
                <a:cs typeface="Arial"/>
              </a:rPr>
              <a:t> </a:t>
            </a:r>
            <a:r>
              <a:rPr sz="1600" b="1" spc="5" dirty="0">
                <a:solidFill>
                  <a:srgbClr val="00339F"/>
                </a:solidFill>
                <a:latin typeface="Arial"/>
                <a:cs typeface="Arial"/>
              </a:rPr>
              <a:t>Equipment:</a:t>
            </a:r>
            <a:endParaRPr sz="160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7400670" y="3332734"/>
            <a:ext cx="672465" cy="2705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600" spc="5" dirty="0">
                <a:solidFill>
                  <a:srgbClr val="00339F"/>
                </a:solidFill>
                <a:latin typeface="Arial"/>
                <a:cs typeface="Arial"/>
              </a:rPr>
              <a:t>T</a:t>
            </a:r>
            <a:r>
              <a:rPr sz="1600" spc="10" dirty="0">
                <a:solidFill>
                  <a:srgbClr val="00339F"/>
                </a:solidFill>
                <a:latin typeface="Arial"/>
                <a:cs typeface="Arial"/>
              </a:rPr>
              <a:t>S</a:t>
            </a:r>
            <a:r>
              <a:rPr sz="1600" spc="5" dirty="0">
                <a:solidFill>
                  <a:srgbClr val="00339F"/>
                </a:solidFill>
                <a:latin typeface="Arial"/>
                <a:cs typeface="Arial"/>
              </a:rPr>
              <a:t>G</a:t>
            </a:r>
            <a:r>
              <a:rPr sz="1600" spc="-10" dirty="0">
                <a:solidFill>
                  <a:srgbClr val="00339F"/>
                </a:solidFill>
                <a:latin typeface="Arial"/>
                <a:cs typeface="Arial"/>
              </a:rPr>
              <a:t>4</a:t>
            </a:r>
            <a:r>
              <a:rPr sz="1600" dirty="0">
                <a:solidFill>
                  <a:srgbClr val="00339F"/>
                </a:solidFill>
                <a:latin typeface="Arial"/>
                <a:cs typeface="Arial"/>
              </a:rPr>
              <a:t>2</a:t>
            </a:r>
            <a:endParaRPr sz="1600">
              <a:latin typeface="Arial"/>
              <a:cs typeface="Arial"/>
            </a:endParaRPr>
          </a:p>
        </p:txBody>
      </p:sp>
      <p:sp>
        <p:nvSpPr>
          <p:cNvPr id="8" name="object 8"/>
          <p:cNvSpPr txBox="1">
            <a:spLocks noGrp="1"/>
          </p:cNvSpPr>
          <p:nvPr>
            <p:ph type="title"/>
          </p:nvPr>
        </p:nvSpPr>
        <p:spPr>
          <a:xfrm>
            <a:off x="4553711" y="402336"/>
            <a:ext cx="2341245" cy="856645"/>
          </a:xfrm>
          <a:prstGeom prst="rect">
            <a:avLst/>
          </a:prstGeom>
          <a:solidFill>
            <a:srgbClr val="FF0000">
              <a:alpha val="30195"/>
            </a:srgbClr>
          </a:solidFill>
          <a:ln w="12700">
            <a:solidFill>
              <a:srgbClr val="FF0000"/>
            </a:solidFill>
          </a:ln>
        </p:spPr>
        <p:txBody>
          <a:bodyPr vert="horz" wrap="square" lIns="0" tIns="25400" rIns="0" bIns="0" rtlCol="0">
            <a:spAutoFit/>
          </a:bodyPr>
          <a:lstStyle/>
          <a:p>
            <a:pPr marL="161925" marR="110489">
              <a:lnSpc>
                <a:spcPct val="100000"/>
              </a:lnSpc>
              <a:spcBef>
                <a:spcPts val="200"/>
              </a:spcBef>
            </a:pPr>
            <a:r>
              <a:rPr sz="1800" b="0" dirty="0">
                <a:solidFill>
                  <a:srgbClr val="00339F"/>
                </a:solidFill>
                <a:latin typeface="Arial"/>
                <a:cs typeface="Arial"/>
              </a:rPr>
              <a:t>Working </a:t>
            </a:r>
            <a:r>
              <a:rPr sz="1800" b="0" spc="5" dirty="0">
                <a:solidFill>
                  <a:srgbClr val="00339F"/>
                </a:solidFill>
                <a:latin typeface="Arial"/>
                <a:cs typeface="Arial"/>
              </a:rPr>
              <a:t>space </a:t>
            </a:r>
            <a:r>
              <a:rPr sz="1800" b="0" dirty="0">
                <a:solidFill>
                  <a:srgbClr val="00339F"/>
                </a:solidFill>
                <a:latin typeface="Arial"/>
                <a:cs typeface="Arial"/>
              </a:rPr>
              <a:t>–  obey the safety</a:t>
            </a:r>
            <a:r>
              <a:rPr sz="1800" b="0" spc="-114" dirty="0">
                <a:solidFill>
                  <a:srgbClr val="00339F"/>
                </a:solidFill>
                <a:latin typeface="Arial"/>
                <a:cs typeface="Arial"/>
              </a:rPr>
              <a:t> </a:t>
            </a:r>
            <a:r>
              <a:rPr lang="en-US" sz="1800" b="0" spc="-114" dirty="0">
                <a:solidFill>
                  <a:srgbClr val="00339F"/>
                </a:solidFill>
                <a:latin typeface="Arial"/>
                <a:cs typeface="Arial"/>
              </a:rPr>
              <a:t>passage </a:t>
            </a:r>
            <a:r>
              <a:rPr sz="1800" b="0" dirty="0">
                <a:solidFill>
                  <a:srgbClr val="00339F"/>
                </a:solidFill>
                <a:latin typeface="Arial"/>
                <a:cs typeface="Arial"/>
              </a:rPr>
              <a:t>rule!</a:t>
            </a:r>
            <a:endParaRPr sz="1800" dirty="0">
              <a:latin typeface="Arial"/>
              <a:cs typeface="Arial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5999988" y="1072896"/>
            <a:ext cx="76200" cy="991869"/>
          </a:xfrm>
          <a:custGeom>
            <a:avLst/>
            <a:gdLst/>
            <a:ahLst/>
            <a:cxnLst/>
            <a:rect l="l" t="t" r="r" b="b"/>
            <a:pathLst>
              <a:path w="76200" h="991869">
                <a:moveTo>
                  <a:pt x="31750" y="915669"/>
                </a:moveTo>
                <a:lnTo>
                  <a:pt x="0" y="915669"/>
                </a:lnTo>
                <a:lnTo>
                  <a:pt x="38100" y="991869"/>
                </a:lnTo>
                <a:lnTo>
                  <a:pt x="69850" y="928369"/>
                </a:lnTo>
                <a:lnTo>
                  <a:pt x="31750" y="928369"/>
                </a:lnTo>
                <a:lnTo>
                  <a:pt x="31750" y="915669"/>
                </a:lnTo>
                <a:close/>
              </a:path>
              <a:path w="76200" h="991869">
                <a:moveTo>
                  <a:pt x="44450" y="0"/>
                </a:moveTo>
                <a:lnTo>
                  <a:pt x="31750" y="0"/>
                </a:lnTo>
                <a:lnTo>
                  <a:pt x="31750" y="928369"/>
                </a:lnTo>
                <a:lnTo>
                  <a:pt x="44450" y="928369"/>
                </a:lnTo>
                <a:lnTo>
                  <a:pt x="44450" y="0"/>
                </a:lnTo>
                <a:close/>
              </a:path>
              <a:path w="76200" h="991869">
                <a:moveTo>
                  <a:pt x="76200" y="915669"/>
                </a:moveTo>
                <a:lnTo>
                  <a:pt x="44450" y="915669"/>
                </a:lnTo>
                <a:lnTo>
                  <a:pt x="44450" y="928369"/>
                </a:lnTo>
                <a:lnTo>
                  <a:pt x="69850" y="928369"/>
                </a:lnTo>
                <a:lnTo>
                  <a:pt x="76200" y="915669"/>
                </a:lnTo>
                <a:close/>
              </a:path>
            </a:pathLst>
          </a:custGeom>
          <a:solidFill>
            <a:srgbClr val="C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10" name="object 10"/>
          <p:cNvGrpSpPr/>
          <p:nvPr/>
        </p:nvGrpSpPr>
        <p:grpSpPr>
          <a:xfrm>
            <a:off x="411480" y="4322064"/>
            <a:ext cx="381000" cy="1289685"/>
            <a:chOff x="411480" y="4322064"/>
            <a:chExt cx="381000" cy="1289685"/>
          </a:xfrm>
        </p:grpSpPr>
        <p:sp>
          <p:nvSpPr>
            <p:cNvPr id="11" name="object 11"/>
            <p:cNvSpPr/>
            <p:nvPr/>
          </p:nvSpPr>
          <p:spPr>
            <a:xfrm>
              <a:off x="411480" y="4322064"/>
              <a:ext cx="374904" cy="377951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" name="object 12"/>
            <p:cNvSpPr/>
            <p:nvPr/>
          </p:nvSpPr>
          <p:spPr>
            <a:xfrm>
              <a:off x="414528" y="4608576"/>
              <a:ext cx="374903" cy="377951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object 13"/>
            <p:cNvSpPr/>
            <p:nvPr/>
          </p:nvSpPr>
          <p:spPr>
            <a:xfrm>
              <a:off x="411480" y="4904232"/>
              <a:ext cx="374904" cy="374904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" name="object 14"/>
            <p:cNvSpPr/>
            <p:nvPr/>
          </p:nvSpPr>
          <p:spPr>
            <a:xfrm>
              <a:off x="414528" y="5236464"/>
              <a:ext cx="377952" cy="374903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5" name="object 15"/>
          <p:cNvSpPr/>
          <p:nvPr/>
        </p:nvSpPr>
        <p:spPr>
          <a:xfrm>
            <a:off x="9051816" y="5828227"/>
            <a:ext cx="253504" cy="300848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 txBox="1"/>
          <p:nvPr/>
        </p:nvSpPr>
        <p:spPr>
          <a:xfrm>
            <a:off x="723087" y="4339589"/>
            <a:ext cx="11347450" cy="1782445"/>
          </a:xfrm>
          <a:prstGeom prst="rect">
            <a:avLst/>
          </a:prstGeom>
        </p:spPr>
        <p:txBody>
          <a:bodyPr vert="horz" wrap="square" lIns="0" tIns="527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414"/>
              </a:spcBef>
            </a:pPr>
            <a:r>
              <a:rPr sz="1800" b="1" spc="-5" dirty="0">
                <a:latin typeface="Calibri"/>
                <a:cs typeface="Calibri"/>
              </a:rPr>
              <a:t>Plasma Cells: </a:t>
            </a:r>
            <a:r>
              <a:rPr sz="1800" dirty="0">
                <a:latin typeface="Calibri"/>
                <a:cs typeface="Calibri"/>
              </a:rPr>
              <a:t>via </a:t>
            </a:r>
            <a:r>
              <a:rPr sz="1800" spc="-35" dirty="0">
                <a:latin typeface="Calibri"/>
                <a:cs typeface="Calibri"/>
              </a:rPr>
              <a:t>TAG41, </a:t>
            </a:r>
            <a:r>
              <a:rPr sz="1800" spc="-40" dirty="0">
                <a:latin typeface="Calibri"/>
                <a:cs typeface="Calibri"/>
              </a:rPr>
              <a:t>TAG42 </a:t>
            </a:r>
            <a:r>
              <a:rPr sz="1800" spc="-5" dirty="0">
                <a:latin typeface="Calibri"/>
                <a:cs typeface="Calibri"/>
              </a:rPr>
              <a:t>and </a:t>
            </a:r>
            <a:r>
              <a:rPr sz="1800" spc="5" dirty="0">
                <a:latin typeface="Calibri"/>
                <a:cs typeface="Calibri"/>
              </a:rPr>
              <a:t>TT41 </a:t>
            </a:r>
            <a:r>
              <a:rPr sz="1800" dirty="0">
                <a:latin typeface="Calibri"/>
                <a:cs typeface="Calibri"/>
              </a:rPr>
              <a:t>- </a:t>
            </a:r>
            <a:r>
              <a:rPr sz="1800" spc="-10" dirty="0">
                <a:latin typeface="Calibri"/>
                <a:cs typeface="Calibri"/>
              </a:rPr>
              <a:t>follow </a:t>
            </a:r>
            <a:r>
              <a:rPr sz="1800" spc="-5" dirty="0">
                <a:latin typeface="Calibri"/>
                <a:cs typeface="Calibri"/>
              </a:rPr>
              <a:t>Run</a:t>
            </a:r>
            <a:r>
              <a:rPr lang="en-US" sz="1800" spc="-5" dirty="0">
                <a:latin typeface="Calibri"/>
                <a:cs typeface="Calibri"/>
              </a:rPr>
              <a:t>2ab</a:t>
            </a:r>
            <a:r>
              <a:rPr sz="1800" spc="140" dirty="0">
                <a:latin typeface="Calibri"/>
                <a:cs typeface="Calibri"/>
              </a:rPr>
              <a:t> </a:t>
            </a:r>
            <a:r>
              <a:rPr sz="1800" spc="-10" dirty="0">
                <a:latin typeface="Calibri"/>
                <a:cs typeface="Calibri"/>
              </a:rPr>
              <a:t>procedures.</a:t>
            </a:r>
            <a:endParaRPr sz="1800" dirty="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310"/>
              </a:spcBef>
            </a:pPr>
            <a:r>
              <a:rPr sz="1800" b="1" spc="-10" dirty="0">
                <a:latin typeface="Calibri"/>
                <a:cs typeface="Calibri"/>
              </a:rPr>
              <a:t>Electron Sources: </a:t>
            </a:r>
            <a:r>
              <a:rPr sz="1800" dirty="0">
                <a:latin typeface="Calibri"/>
                <a:cs typeface="Calibri"/>
              </a:rPr>
              <a:t>via </a:t>
            </a:r>
            <a:r>
              <a:rPr sz="1800" spc="-5" dirty="0">
                <a:latin typeface="Calibri"/>
                <a:cs typeface="Calibri"/>
              </a:rPr>
              <a:t>TSG41, </a:t>
            </a:r>
            <a:r>
              <a:rPr sz="1800" spc="-10" dirty="0">
                <a:latin typeface="Calibri"/>
                <a:cs typeface="Calibri"/>
              </a:rPr>
              <a:t>TCV4, </a:t>
            </a:r>
            <a:r>
              <a:rPr sz="1800" spc="-15" dirty="0">
                <a:latin typeface="Calibri"/>
                <a:cs typeface="Calibri"/>
              </a:rPr>
              <a:t>TCC4 </a:t>
            </a:r>
            <a:r>
              <a:rPr sz="1800" dirty="0">
                <a:latin typeface="Calibri"/>
                <a:cs typeface="Calibri"/>
              </a:rPr>
              <a:t>– </a:t>
            </a:r>
            <a:r>
              <a:rPr sz="1800" spc="-10" dirty="0">
                <a:latin typeface="Calibri"/>
                <a:cs typeface="Calibri"/>
              </a:rPr>
              <a:t>follow </a:t>
            </a:r>
            <a:r>
              <a:rPr sz="1800" spc="-5" dirty="0">
                <a:latin typeface="Calibri"/>
                <a:cs typeface="Calibri"/>
              </a:rPr>
              <a:t>Run</a:t>
            </a:r>
            <a:r>
              <a:rPr lang="en-US" sz="1800" spc="-5" dirty="0">
                <a:latin typeface="Calibri"/>
                <a:cs typeface="Calibri"/>
              </a:rPr>
              <a:t>2ab</a:t>
            </a:r>
            <a:r>
              <a:rPr sz="1800" spc="-5" dirty="0">
                <a:latin typeface="Calibri"/>
                <a:cs typeface="Calibri"/>
              </a:rPr>
              <a:t> </a:t>
            </a:r>
            <a:r>
              <a:rPr sz="1800" spc="-15" dirty="0">
                <a:latin typeface="Calibri"/>
                <a:cs typeface="Calibri"/>
              </a:rPr>
              <a:t>transportation</a:t>
            </a:r>
            <a:r>
              <a:rPr sz="1800" spc="140" dirty="0">
                <a:latin typeface="Calibri"/>
                <a:cs typeface="Calibri"/>
              </a:rPr>
              <a:t> </a:t>
            </a:r>
            <a:r>
              <a:rPr sz="1800" spc="-10" dirty="0">
                <a:latin typeface="Calibri"/>
                <a:cs typeface="Calibri"/>
              </a:rPr>
              <a:t>procedures.</a:t>
            </a:r>
            <a:endParaRPr sz="1800" dirty="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340"/>
              </a:spcBef>
            </a:pPr>
            <a:r>
              <a:rPr sz="1800" b="1" spc="-15" dirty="0">
                <a:latin typeface="Calibri"/>
                <a:cs typeface="Calibri"/>
              </a:rPr>
              <a:t>MBXFD </a:t>
            </a:r>
            <a:r>
              <a:rPr sz="1800" b="1" spc="-10" dirty="0">
                <a:latin typeface="Calibri"/>
                <a:cs typeface="Calibri"/>
              </a:rPr>
              <a:t>(dipole) </a:t>
            </a:r>
            <a:r>
              <a:rPr sz="1800" b="1" spc="-15" dirty="0">
                <a:latin typeface="Calibri"/>
                <a:cs typeface="Calibri"/>
              </a:rPr>
              <a:t>at </a:t>
            </a:r>
            <a:r>
              <a:rPr sz="1800" b="1" spc="-5" dirty="0">
                <a:latin typeface="Calibri"/>
                <a:cs typeface="Calibri"/>
              </a:rPr>
              <a:t>the </a:t>
            </a:r>
            <a:r>
              <a:rPr sz="1800" b="1" spc="-10" dirty="0">
                <a:latin typeface="Calibri"/>
                <a:cs typeface="Calibri"/>
              </a:rPr>
              <a:t>spectrometer: </a:t>
            </a:r>
            <a:r>
              <a:rPr sz="1800" spc="-10" dirty="0">
                <a:latin typeface="Calibri"/>
                <a:cs typeface="Calibri"/>
              </a:rPr>
              <a:t>follow </a:t>
            </a:r>
            <a:r>
              <a:rPr sz="1800" spc="-5" dirty="0">
                <a:latin typeface="Calibri"/>
                <a:cs typeface="Calibri"/>
              </a:rPr>
              <a:t>Run</a:t>
            </a:r>
            <a:r>
              <a:rPr lang="en-US" sz="1800" spc="-5" dirty="0">
                <a:latin typeface="Calibri"/>
                <a:cs typeface="Calibri"/>
              </a:rPr>
              <a:t>2ab</a:t>
            </a:r>
            <a:r>
              <a:rPr sz="1800" spc="-5" dirty="0">
                <a:latin typeface="Calibri"/>
                <a:cs typeface="Calibri"/>
              </a:rPr>
              <a:t> </a:t>
            </a:r>
            <a:r>
              <a:rPr sz="1800" spc="-15" dirty="0">
                <a:latin typeface="Calibri"/>
                <a:cs typeface="Calibri"/>
              </a:rPr>
              <a:t>transportation</a:t>
            </a:r>
            <a:r>
              <a:rPr sz="1800" spc="180" dirty="0">
                <a:latin typeface="Calibri"/>
                <a:cs typeface="Calibri"/>
              </a:rPr>
              <a:t> </a:t>
            </a:r>
            <a:r>
              <a:rPr sz="1800" spc="-10" dirty="0">
                <a:latin typeface="Calibri"/>
                <a:cs typeface="Calibri"/>
              </a:rPr>
              <a:t>procedures.</a:t>
            </a:r>
            <a:endParaRPr sz="1800" dirty="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310"/>
              </a:spcBef>
            </a:pPr>
            <a:r>
              <a:rPr sz="1800" b="1" spc="-10" dirty="0">
                <a:latin typeface="Calibri"/>
                <a:cs typeface="Calibri"/>
              </a:rPr>
              <a:t>Klystrons: </a:t>
            </a:r>
            <a:r>
              <a:rPr sz="1800" spc="-10" dirty="0">
                <a:latin typeface="Calibri"/>
                <a:cs typeface="Calibri"/>
              </a:rPr>
              <a:t>subcomponents </a:t>
            </a:r>
            <a:r>
              <a:rPr sz="1800" spc="-15" dirty="0">
                <a:latin typeface="Calibri"/>
                <a:cs typeface="Calibri"/>
              </a:rPr>
              <a:t>must </a:t>
            </a:r>
            <a:r>
              <a:rPr sz="1800" spc="-10" dirty="0">
                <a:latin typeface="Calibri"/>
                <a:cs typeface="Calibri"/>
              </a:rPr>
              <a:t>be assembled </a:t>
            </a:r>
            <a:r>
              <a:rPr sz="1800" spc="-15" dirty="0">
                <a:latin typeface="Calibri"/>
                <a:cs typeface="Calibri"/>
              </a:rPr>
              <a:t>at </a:t>
            </a:r>
            <a:r>
              <a:rPr sz="1800" spc="-5" dirty="0">
                <a:latin typeface="Calibri"/>
                <a:cs typeface="Calibri"/>
              </a:rPr>
              <a:t>the </a:t>
            </a:r>
            <a:r>
              <a:rPr sz="1800" spc="-10" dirty="0">
                <a:latin typeface="Calibri"/>
                <a:cs typeface="Calibri"/>
              </a:rPr>
              <a:t>TCV4. No </a:t>
            </a:r>
            <a:r>
              <a:rPr sz="1800" spc="-15" dirty="0">
                <a:latin typeface="Calibri"/>
                <a:cs typeface="Calibri"/>
              </a:rPr>
              <a:t>foreseen transportation</a:t>
            </a:r>
            <a:r>
              <a:rPr sz="1800" spc="20" dirty="0">
                <a:latin typeface="Calibri"/>
                <a:cs typeface="Calibri"/>
              </a:rPr>
              <a:t> </a:t>
            </a:r>
            <a:r>
              <a:rPr sz="1800" spc="-10" dirty="0">
                <a:latin typeface="Calibri"/>
                <a:cs typeface="Calibri"/>
              </a:rPr>
              <a:t>issues.</a:t>
            </a:r>
            <a:endParaRPr sz="1800" dirty="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40"/>
              </a:spcBef>
            </a:pPr>
            <a:endParaRPr sz="1600" dirty="0">
              <a:latin typeface="Calibri"/>
              <a:cs typeface="Calibri"/>
            </a:endParaRPr>
          </a:p>
          <a:p>
            <a:pPr marR="5080" algn="r">
              <a:lnSpc>
                <a:spcPct val="100000"/>
              </a:lnSpc>
            </a:pPr>
            <a:r>
              <a:rPr sz="1600" dirty="0">
                <a:solidFill>
                  <a:srgbClr val="00339F"/>
                </a:solidFill>
                <a:latin typeface="Arial"/>
                <a:cs typeface="Arial"/>
              </a:rPr>
              <a:t>Discussed, no blocking</a:t>
            </a:r>
            <a:r>
              <a:rPr sz="1600" spc="-180" dirty="0">
                <a:solidFill>
                  <a:srgbClr val="00339F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00339F"/>
                </a:solidFill>
                <a:latin typeface="Arial"/>
                <a:cs typeface="Arial"/>
              </a:rPr>
              <a:t>points.</a:t>
            </a:r>
            <a:endParaRPr sz="1600" dirty="0">
              <a:latin typeface="Arial"/>
              <a:cs typeface="Arial"/>
            </a:endParaRPr>
          </a:p>
        </p:txBody>
      </p:sp>
      <p:sp>
        <p:nvSpPr>
          <p:cNvPr id="19" name="object 19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127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"/>
              </a:spcBef>
            </a:pPr>
            <a:fld id="{81D60167-4931-47E6-BA6A-407CBD079E47}" type="slidenum">
              <a:rPr dirty="0"/>
              <a:t>21</a:t>
            </a:fld>
            <a:endParaRPr dirty="0"/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51C83BE1-FDC4-F334-C07A-6198E32ADDEA}"/>
              </a:ext>
            </a:extLst>
          </p:cNvPr>
          <p:cNvCxnSpPr/>
          <p:nvPr/>
        </p:nvCxnSpPr>
        <p:spPr>
          <a:xfrm flipH="1">
            <a:off x="9051816" y="1027175"/>
            <a:ext cx="625584" cy="959212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object 2">
            <a:extLst>
              <a:ext uri="{FF2B5EF4-FFF2-40B4-BE49-F238E27FC236}">
                <a16:creationId xmlns:a16="http://schemas.microsoft.com/office/drawing/2014/main" id="{A724B0B5-4D0E-6332-3619-D784C1B7ACAD}"/>
              </a:ext>
            </a:extLst>
          </p:cNvPr>
          <p:cNvSpPr txBox="1"/>
          <p:nvPr/>
        </p:nvSpPr>
        <p:spPr>
          <a:xfrm>
            <a:off x="3473322" y="6431910"/>
            <a:ext cx="1708278" cy="175048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lang="en-US" sz="1050" spc="-5" dirty="0">
                <a:solidFill>
                  <a:srgbClr val="00339F"/>
                </a:solidFill>
                <a:latin typeface="Arial"/>
                <a:cs typeface="Arial"/>
              </a:rPr>
              <a:t>Update January 2024</a:t>
            </a:r>
            <a:endParaRPr sz="1050" dirty="0">
              <a:latin typeface="Arial"/>
              <a:cs typeface="Arial"/>
            </a:endParaRPr>
          </a:p>
        </p:txBody>
      </p:sp>
      <p:sp>
        <p:nvSpPr>
          <p:cNvPr id="3" name="object 3">
            <a:extLst>
              <a:ext uri="{FF2B5EF4-FFF2-40B4-BE49-F238E27FC236}">
                <a16:creationId xmlns:a16="http://schemas.microsoft.com/office/drawing/2014/main" id="{25210678-B283-0CD1-CB2A-A9D0CDD80474}"/>
              </a:ext>
            </a:extLst>
          </p:cNvPr>
          <p:cNvSpPr txBox="1"/>
          <p:nvPr/>
        </p:nvSpPr>
        <p:spPr>
          <a:xfrm>
            <a:off x="5986948" y="6431910"/>
            <a:ext cx="3923030" cy="19749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spc="-15" dirty="0">
                <a:solidFill>
                  <a:srgbClr val="00339F"/>
                </a:solidFill>
                <a:latin typeface="Arial"/>
                <a:cs typeface="Arial"/>
              </a:rPr>
              <a:t>AWAKE </a:t>
            </a:r>
            <a:r>
              <a:rPr sz="1200" dirty="0">
                <a:solidFill>
                  <a:srgbClr val="00339F"/>
                </a:solidFill>
                <a:latin typeface="Arial"/>
                <a:cs typeface="Arial"/>
              </a:rPr>
              <a:t>Run</a:t>
            </a:r>
            <a:r>
              <a:rPr lang="en-US" sz="1200" dirty="0">
                <a:solidFill>
                  <a:srgbClr val="00339F"/>
                </a:solidFill>
                <a:latin typeface="Arial"/>
                <a:cs typeface="Arial"/>
              </a:rPr>
              <a:t>2ab</a:t>
            </a:r>
            <a:r>
              <a:rPr sz="1200" dirty="0">
                <a:solidFill>
                  <a:srgbClr val="00339F"/>
                </a:solidFill>
                <a:latin typeface="Arial"/>
                <a:cs typeface="Arial"/>
              </a:rPr>
              <a:t> vs </a:t>
            </a:r>
            <a:r>
              <a:rPr sz="1200" spc="-5" dirty="0">
                <a:solidFill>
                  <a:srgbClr val="00339F"/>
                </a:solidFill>
                <a:latin typeface="Arial"/>
                <a:cs typeface="Arial"/>
              </a:rPr>
              <a:t>Run2</a:t>
            </a:r>
            <a:r>
              <a:rPr lang="en-US" sz="1200" spc="-5" dirty="0">
                <a:solidFill>
                  <a:srgbClr val="00339F"/>
                </a:solidFill>
                <a:latin typeface="Arial"/>
                <a:cs typeface="Arial"/>
              </a:rPr>
              <a:t>c</a:t>
            </a:r>
            <a:r>
              <a:rPr sz="1200" spc="-5" dirty="0">
                <a:solidFill>
                  <a:srgbClr val="00339F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00339F"/>
                </a:solidFill>
                <a:latin typeface="Arial"/>
                <a:cs typeface="Arial"/>
              </a:rPr>
              <a:t>Infrastructure</a:t>
            </a:r>
            <a:r>
              <a:rPr sz="1200" spc="-130" dirty="0">
                <a:solidFill>
                  <a:srgbClr val="00339F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00339F"/>
                </a:solidFill>
                <a:latin typeface="Arial"/>
                <a:cs typeface="Arial"/>
              </a:rPr>
              <a:t>Integration</a:t>
            </a:r>
            <a:endParaRPr sz="12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>
            <a:extLst>
              <a:ext uri="{FF2B5EF4-FFF2-40B4-BE49-F238E27FC236}">
                <a16:creationId xmlns:a16="http://schemas.microsoft.com/office/drawing/2014/main" id="{BDA8FBBA-46A9-8E48-0295-D92D76AA383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95817" y="818934"/>
            <a:ext cx="9221905" cy="4679364"/>
          </a:xfrm>
          <a:prstGeom prst="rect">
            <a:avLst/>
          </a:prstGeom>
        </p:spPr>
      </p:pic>
      <p:sp>
        <p:nvSpPr>
          <p:cNvPr id="2" name="object 2"/>
          <p:cNvSpPr/>
          <p:nvPr/>
        </p:nvSpPr>
        <p:spPr>
          <a:xfrm>
            <a:off x="409955" y="6268211"/>
            <a:ext cx="11376025" cy="0"/>
          </a:xfrm>
          <a:custGeom>
            <a:avLst/>
            <a:gdLst/>
            <a:ahLst/>
            <a:cxnLst/>
            <a:rect l="l" t="t" r="r" b="b"/>
            <a:pathLst>
              <a:path w="11376025">
                <a:moveTo>
                  <a:pt x="0" y="0"/>
                </a:moveTo>
                <a:lnTo>
                  <a:pt x="11376025" y="0"/>
                </a:lnTo>
              </a:path>
            </a:pathLst>
          </a:custGeom>
          <a:ln w="9525">
            <a:solidFill>
              <a:srgbClr val="00339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408419" y="6363284"/>
            <a:ext cx="393700" cy="389890"/>
          </a:xfrm>
          <a:custGeom>
            <a:avLst/>
            <a:gdLst/>
            <a:ahLst/>
            <a:cxnLst/>
            <a:rect l="l" t="t" r="r" b="b"/>
            <a:pathLst>
              <a:path w="393700" h="389890">
                <a:moveTo>
                  <a:pt x="82931" y="111760"/>
                </a:moveTo>
                <a:lnTo>
                  <a:pt x="70548" y="106984"/>
                </a:lnTo>
                <a:lnTo>
                  <a:pt x="62915" y="106984"/>
                </a:lnTo>
                <a:lnTo>
                  <a:pt x="50368" y="109207"/>
                </a:lnTo>
                <a:lnTo>
                  <a:pt x="40398" y="115468"/>
                </a:lnTo>
                <a:lnTo>
                  <a:pt x="33832" y="125120"/>
                </a:lnTo>
                <a:lnTo>
                  <a:pt x="31457" y="137553"/>
                </a:lnTo>
                <a:lnTo>
                  <a:pt x="33693" y="149428"/>
                </a:lnTo>
                <a:lnTo>
                  <a:pt x="40043" y="158800"/>
                </a:lnTo>
                <a:lnTo>
                  <a:pt x="49961" y="164960"/>
                </a:lnTo>
                <a:lnTo>
                  <a:pt x="62915" y="167157"/>
                </a:lnTo>
                <a:lnTo>
                  <a:pt x="73406" y="167157"/>
                </a:lnTo>
                <a:lnTo>
                  <a:pt x="80073" y="162382"/>
                </a:lnTo>
                <a:lnTo>
                  <a:pt x="81978" y="161429"/>
                </a:lnTo>
                <a:lnTo>
                  <a:pt x="82931" y="153784"/>
                </a:lnTo>
                <a:lnTo>
                  <a:pt x="78168" y="157619"/>
                </a:lnTo>
                <a:lnTo>
                  <a:pt x="73406" y="162382"/>
                </a:lnTo>
                <a:lnTo>
                  <a:pt x="63868" y="162382"/>
                </a:lnTo>
                <a:lnTo>
                  <a:pt x="55321" y="160769"/>
                </a:lnTo>
                <a:lnTo>
                  <a:pt x="47663" y="155930"/>
                </a:lnTo>
                <a:lnTo>
                  <a:pt x="42151" y="147878"/>
                </a:lnTo>
                <a:lnTo>
                  <a:pt x="40043" y="136588"/>
                </a:lnTo>
                <a:lnTo>
                  <a:pt x="42138" y="125310"/>
                </a:lnTo>
                <a:lnTo>
                  <a:pt x="47548" y="117259"/>
                </a:lnTo>
                <a:lnTo>
                  <a:pt x="54914" y="112420"/>
                </a:lnTo>
                <a:lnTo>
                  <a:pt x="62915" y="110807"/>
                </a:lnTo>
                <a:lnTo>
                  <a:pt x="71501" y="110807"/>
                </a:lnTo>
                <a:lnTo>
                  <a:pt x="77216" y="114630"/>
                </a:lnTo>
                <a:lnTo>
                  <a:pt x="80073" y="118452"/>
                </a:lnTo>
                <a:lnTo>
                  <a:pt x="81026" y="118452"/>
                </a:lnTo>
                <a:lnTo>
                  <a:pt x="81026" y="116535"/>
                </a:lnTo>
                <a:lnTo>
                  <a:pt x="81978" y="113665"/>
                </a:lnTo>
                <a:lnTo>
                  <a:pt x="82931" y="111760"/>
                </a:lnTo>
                <a:close/>
              </a:path>
              <a:path w="393700" h="389890">
                <a:moveTo>
                  <a:pt x="89611" y="257911"/>
                </a:moveTo>
                <a:lnTo>
                  <a:pt x="79476" y="238823"/>
                </a:lnTo>
                <a:lnTo>
                  <a:pt x="72923" y="220535"/>
                </a:lnTo>
                <a:lnTo>
                  <a:pt x="69227" y="203504"/>
                </a:lnTo>
                <a:lnTo>
                  <a:pt x="67678" y="188175"/>
                </a:lnTo>
                <a:lnTo>
                  <a:pt x="60058" y="188175"/>
                </a:lnTo>
                <a:lnTo>
                  <a:pt x="69850" y="236270"/>
                </a:lnTo>
                <a:lnTo>
                  <a:pt x="85801" y="256959"/>
                </a:lnTo>
                <a:lnTo>
                  <a:pt x="89611" y="257911"/>
                </a:lnTo>
                <a:close/>
              </a:path>
              <a:path w="393700" h="389890">
                <a:moveTo>
                  <a:pt x="128689" y="159524"/>
                </a:moveTo>
                <a:lnTo>
                  <a:pt x="122758" y="160070"/>
                </a:lnTo>
                <a:lnTo>
                  <a:pt x="114871" y="160362"/>
                </a:lnTo>
                <a:lnTo>
                  <a:pt x="106972" y="160464"/>
                </a:lnTo>
                <a:lnTo>
                  <a:pt x="101041" y="160477"/>
                </a:lnTo>
                <a:lnTo>
                  <a:pt x="101041" y="138506"/>
                </a:lnTo>
                <a:lnTo>
                  <a:pt x="116293" y="138506"/>
                </a:lnTo>
                <a:lnTo>
                  <a:pt x="122021" y="139458"/>
                </a:lnTo>
                <a:lnTo>
                  <a:pt x="122021" y="138506"/>
                </a:lnTo>
                <a:lnTo>
                  <a:pt x="122021" y="133731"/>
                </a:lnTo>
                <a:lnTo>
                  <a:pt x="122021" y="132778"/>
                </a:lnTo>
                <a:lnTo>
                  <a:pt x="117246" y="133731"/>
                </a:lnTo>
                <a:lnTo>
                  <a:pt x="101041" y="133731"/>
                </a:lnTo>
                <a:lnTo>
                  <a:pt x="101041" y="112712"/>
                </a:lnTo>
                <a:lnTo>
                  <a:pt x="109220" y="112877"/>
                </a:lnTo>
                <a:lnTo>
                  <a:pt x="116420" y="113309"/>
                </a:lnTo>
                <a:lnTo>
                  <a:pt x="122364" y="113919"/>
                </a:lnTo>
                <a:lnTo>
                  <a:pt x="126784" y="114630"/>
                </a:lnTo>
                <a:lnTo>
                  <a:pt x="126784" y="112712"/>
                </a:lnTo>
                <a:lnTo>
                  <a:pt x="126784" y="108889"/>
                </a:lnTo>
                <a:lnTo>
                  <a:pt x="92468" y="108889"/>
                </a:lnTo>
                <a:lnTo>
                  <a:pt x="92468" y="115582"/>
                </a:lnTo>
                <a:lnTo>
                  <a:pt x="93421" y="123215"/>
                </a:lnTo>
                <a:lnTo>
                  <a:pt x="93421" y="150926"/>
                </a:lnTo>
                <a:lnTo>
                  <a:pt x="92468" y="158572"/>
                </a:lnTo>
                <a:lnTo>
                  <a:pt x="92468" y="166204"/>
                </a:lnTo>
                <a:lnTo>
                  <a:pt x="97231" y="165252"/>
                </a:lnTo>
                <a:lnTo>
                  <a:pt x="124879" y="165252"/>
                </a:lnTo>
                <a:lnTo>
                  <a:pt x="128689" y="166204"/>
                </a:lnTo>
                <a:lnTo>
                  <a:pt x="127736" y="165252"/>
                </a:lnTo>
                <a:lnTo>
                  <a:pt x="127736" y="161429"/>
                </a:lnTo>
                <a:lnTo>
                  <a:pt x="128689" y="160477"/>
                </a:lnTo>
                <a:lnTo>
                  <a:pt x="128689" y="159524"/>
                </a:lnTo>
                <a:close/>
              </a:path>
              <a:path w="393700" h="389890">
                <a:moveTo>
                  <a:pt x="159194" y="313321"/>
                </a:moveTo>
                <a:lnTo>
                  <a:pt x="142709" y="306247"/>
                </a:lnTo>
                <a:lnTo>
                  <a:pt x="128803" y="298272"/>
                </a:lnTo>
                <a:lnTo>
                  <a:pt x="117233" y="289941"/>
                </a:lnTo>
                <a:lnTo>
                  <a:pt x="107721" y="281800"/>
                </a:lnTo>
                <a:lnTo>
                  <a:pt x="102958" y="280835"/>
                </a:lnTo>
                <a:lnTo>
                  <a:pt x="97231" y="278930"/>
                </a:lnTo>
                <a:lnTo>
                  <a:pt x="93421" y="277977"/>
                </a:lnTo>
                <a:lnTo>
                  <a:pt x="106553" y="290842"/>
                </a:lnTo>
                <a:lnTo>
                  <a:pt x="121297" y="302094"/>
                </a:lnTo>
                <a:lnTo>
                  <a:pt x="137121" y="311556"/>
                </a:lnTo>
                <a:lnTo>
                  <a:pt x="153466" y="319049"/>
                </a:lnTo>
                <a:lnTo>
                  <a:pt x="159194" y="313321"/>
                </a:lnTo>
                <a:close/>
              </a:path>
              <a:path w="393700" h="389890">
                <a:moveTo>
                  <a:pt x="182067" y="166204"/>
                </a:moveTo>
                <a:lnTo>
                  <a:pt x="181292" y="165252"/>
                </a:lnTo>
                <a:lnTo>
                  <a:pt x="177025" y="159981"/>
                </a:lnTo>
                <a:lnTo>
                  <a:pt x="159194" y="137553"/>
                </a:lnTo>
                <a:lnTo>
                  <a:pt x="164909" y="136588"/>
                </a:lnTo>
                <a:lnTo>
                  <a:pt x="170637" y="134683"/>
                </a:lnTo>
                <a:lnTo>
                  <a:pt x="176352" y="132778"/>
                </a:lnTo>
                <a:lnTo>
                  <a:pt x="176352" y="111760"/>
                </a:lnTo>
                <a:lnTo>
                  <a:pt x="176352" y="110807"/>
                </a:lnTo>
                <a:lnTo>
                  <a:pt x="167767" y="108889"/>
                </a:lnTo>
                <a:lnTo>
                  <a:pt x="167767" y="114630"/>
                </a:lnTo>
                <a:lnTo>
                  <a:pt x="167767" y="132778"/>
                </a:lnTo>
                <a:lnTo>
                  <a:pt x="159194" y="134683"/>
                </a:lnTo>
                <a:lnTo>
                  <a:pt x="146799" y="134683"/>
                </a:lnTo>
                <a:lnTo>
                  <a:pt x="146799" y="112712"/>
                </a:lnTo>
                <a:lnTo>
                  <a:pt x="148704" y="111760"/>
                </a:lnTo>
                <a:lnTo>
                  <a:pt x="161099" y="111760"/>
                </a:lnTo>
                <a:lnTo>
                  <a:pt x="167767" y="114630"/>
                </a:lnTo>
                <a:lnTo>
                  <a:pt x="167767" y="108889"/>
                </a:lnTo>
                <a:lnTo>
                  <a:pt x="138214" y="108889"/>
                </a:lnTo>
                <a:lnTo>
                  <a:pt x="139166" y="115582"/>
                </a:lnTo>
                <a:lnTo>
                  <a:pt x="139166" y="158572"/>
                </a:lnTo>
                <a:lnTo>
                  <a:pt x="138214" y="166204"/>
                </a:lnTo>
                <a:lnTo>
                  <a:pt x="140131" y="165252"/>
                </a:lnTo>
                <a:lnTo>
                  <a:pt x="145846" y="165252"/>
                </a:lnTo>
                <a:lnTo>
                  <a:pt x="147751" y="166204"/>
                </a:lnTo>
                <a:lnTo>
                  <a:pt x="147637" y="165252"/>
                </a:lnTo>
                <a:lnTo>
                  <a:pt x="146799" y="158572"/>
                </a:lnTo>
                <a:lnTo>
                  <a:pt x="146799" y="137553"/>
                </a:lnTo>
                <a:lnTo>
                  <a:pt x="150609" y="137553"/>
                </a:lnTo>
                <a:lnTo>
                  <a:pt x="156705" y="144449"/>
                </a:lnTo>
                <a:lnTo>
                  <a:pt x="162890" y="152603"/>
                </a:lnTo>
                <a:lnTo>
                  <a:pt x="168173" y="160388"/>
                </a:lnTo>
                <a:lnTo>
                  <a:pt x="171577" y="166204"/>
                </a:lnTo>
                <a:lnTo>
                  <a:pt x="173494" y="165252"/>
                </a:lnTo>
                <a:lnTo>
                  <a:pt x="180162" y="165252"/>
                </a:lnTo>
                <a:lnTo>
                  <a:pt x="182067" y="166204"/>
                </a:lnTo>
                <a:close/>
              </a:path>
              <a:path w="393700" h="389890">
                <a:moveTo>
                  <a:pt x="196367" y="165252"/>
                </a:moveTo>
                <a:lnTo>
                  <a:pt x="196367" y="166204"/>
                </a:lnTo>
                <a:lnTo>
                  <a:pt x="196367" y="165252"/>
                </a:lnTo>
                <a:close/>
              </a:path>
              <a:path w="393700" h="389890">
                <a:moveTo>
                  <a:pt x="240220" y="108889"/>
                </a:moveTo>
                <a:lnTo>
                  <a:pt x="233540" y="108889"/>
                </a:lnTo>
                <a:lnTo>
                  <a:pt x="233692" y="114820"/>
                </a:lnTo>
                <a:lnTo>
                  <a:pt x="234340" y="129171"/>
                </a:lnTo>
                <a:lnTo>
                  <a:pt x="234365" y="130213"/>
                </a:lnTo>
                <a:lnTo>
                  <a:pt x="234492" y="150926"/>
                </a:lnTo>
                <a:lnTo>
                  <a:pt x="226872" y="143535"/>
                </a:lnTo>
                <a:lnTo>
                  <a:pt x="213525" y="129794"/>
                </a:lnTo>
                <a:lnTo>
                  <a:pt x="206298" y="122262"/>
                </a:lnTo>
                <a:lnTo>
                  <a:pt x="192557" y="107937"/>
                </a:lnTo>
                <a:lnTo>
                  <a:pt x="190652" y="107937"/>
                </a:lnTo>
                <a:lnTo>
                  <a:pt x="190588" y="143535"/>
                </a:lnTo>
                <a:lnTo>
                  <a:pt x="190474" y="150926"/>
                </a:lnTo>
                <a:lnTo>
                  <a:pt x="190246" y="158242"/>
                </a:lnTo>
                <a:lnTo>
                  <a:pt x="189699" y="166204"/>
                </a:lnTo>
                <a:lnTo>
                  <a:pt x="190652" y="165252"/>
                </a:lnTo>
                <a:lnTo>
                  <a:pt x="196342" y="165252"/>
                </a:lnTo>
                <a:lnTo>
                  <a:pt x="196215" y="159727"/>
                </a:lnTo>
                <a:lnTo>
                  <a:pt x="195567" y="144983"/>
                </a:lnTo>
                <a:lnTo>
                  <a:pt x="195529" y="143535"/>
                </a:lnTo>
                <a:lnTo>
                  <a:pt x="195414" y="122262"/>
                </a:lnTo>
                <a:lnTo>
                  <a:pt x="229730" y="158267"/>
                </a:lnTo>
                <a:lnTo>
                  <a:pt x="237350" y="166204"/>
                </a:lnTo>
                <a:lnTo>
                  <a:pt x="239268" y="166204"/>
                </a:lnTo>
                <a:lnTo>
                  <a:pt x="239280" y="150926"/>
                </a:lnTo>
                <a:lnTo>
                  <a:pt x="239382" y="125260"/>
                </a:lnTo>
                <a:lnTo>
                  <a:pt x="239674" y="116319"/>
                </a:lnTo>
                <a:lnTo>
                  <a:pt x="240220" y="108889"/>
                </a:lnTo>
                <a:close/>
              </a:path>
              <a:path w="393700" h="389890">
                <a:moveTo>
                  <a:pt x="305993" y="279882"/>
                </a:moveTo>
                <a:lnTo>
                  <a:pt x="304076" y="271284"/>
                </a:lnTo>
                <a:lnTo>
                  <a:pt x="283832" y="290995"/>
                </a:lnTo>
                <a:lnTo>
                  <a:pt x="259397" y="306400"/>
                </a:lnTo>
                <a:lnTo>
                  <a:pt x="231559" y="316420"/>
                </a:lnTo>
                <a:lnTo>
                  <a:pt x="201129" y="320001"/>
                </a:lnTo>
                <a:lnTo>
                  <a:pt x="194157" y="319824"/>
                </a:lnTo>
                <a:lnTo>
                  <a:pt x="187553" y="319290"/>
                </a:lnTo>
                <a:lnTo>
                  <a:pt x="181292" y="318389"/>
                </a:lnTo>
                <a:lnTo>
                  <a:pt x="175399" y="317144"/>
                </a:lnTo>
                <a:lnTo>
                  <a:pt x="169672" y="323824"/>
                </a:lnTo>
                <a:lnTo>
                  <a:pt x="178079" y="325628"/>
                </a:lnTo>
                <a:lnTo>
                  <a:pt x="186118" y="326809"/>
                </a:lnTo>
                <a:lnTo>
                  <a:pt x="193802" y="327456"/>
                </a:lnTo>
                <a:lnTo>
                  <a:pt x="201129" y="327647"/>
                </a:lnTo>
                <a:lnTo>
                  <a:pt x="232664" y="324078"/>
                </a:lnTo>
                <a:lnTo>
                  <a:pt x="261061" y="314159"/>
                </a:lnTo>
                <a:lnTo>
                  <a:pt x="285711" y="299034"/>
                </a:lnTo>
                <a:lnTo>
                  <a:pt x="305993" y="279882"/>
                </a:lnTo>
                <a:close/>
              </a:path>
              <a:path w="393700" h="389890">
                <a:moveTo>
                  <a:pt x="361276" y="34391"/>
                </a:moveTo>
                <a:lnTo>
                  <a:pt x="353644" y="34391"/>
                </a:lnTo>
                <a:lnTo>
                  <a:pt x="341261" y="167157"/>
                </a:lnTo>
                <a:lnTo>
                  <a:pt x="340309" y="167157"/>
                </a:lnTo>
                <a:lnTo>
                  <a:pt x="330530" y="127762"/>
                </a:lnTo>
                <a:lnTo>
                  <a:pt x="310756" y="92659"/>
                </a:lnTo>
                <a:lnTo>
                  <a:pt x="262382" y="54203"/>
                </a:lnTo>
                <a:lnTo>
                  <a:pt x="201129" y="40119"/>
                </a:lnTo>
                <a:lnTo>
                  <a:pt x="170522" y="43548"/>
                </a:lnTo>
                <a:lnTo>
                  <a:pt x="142151" y="53251"/>
                </a:lnTo>
                <a:lnTo>
                  <a:pt x="116814" y="68326"/>
                </a:lnTo>
                <a:lnTo>
                  <a:pt x="95326" y="87884"/>
                </a:lnTo>
                <a:lnTo>
                  <a:pt x="101993" y="92659"/>
                </a:lnTo>
                <a:lnTo>
                  <a:pt x="121907" y="73952"/>
                </a:lnTo>
                <a:lnTo>
                  <a:pt x="145491" y="59817"/>
                </a:lnTo>
                <a:lnTo>
                  <a:pt x="172110" y="50876"/>
                </a:lnTo>
                <a:lnTo>
                  <a:pt x="201129" y="47764"/>
                </a:lnTo>
                <a:lnTo>
                  <a:pt x="235839" y="52171"/>
                </a:lnTo>
                <a:lnTo>
                  <a:pt x="292023" y="83223"/>
                </a:lnTo>
                <a:lnTo>
                  <a:pt x="324243" y="131216"/>
                </a:lnTo>
                <a:lnTo>
                  <a:pt x="335026" y="181813"/>
                </a:lnTo>
                <a:lnTo>
                  <a:pt x="333629" y="204419"/>
                </a:lnTo>
                <a:lnTo>
                  <a:pt x="331863" y="213652"/>
                </a:lnTo>
                <a:lnTo>
                  <a:pt x="328866" y="225310"/>
                </a:lnTo>
                <a:lnTo>
                  <a:pt x="323710" y="238937"/>
                </a:lnTo>
                <a:lnTo>
                  <a:pt x="315518" y="254088"/>
                </a:lnTo>
                <a:lnTo>
                  <a:pt x="318376" y="264604"/>
                </a:lnTo>
                <a:lnTo>
                  <a:pt x="328625" y="245948"/>
                </a:lnTo>
                <a:lnTo>
                  <a:pt x="336727" y="224955"/>
                </a:lnTo>
                <a:lnTo>
                  <a:pt x="343039" y="198234"/>
                </a:lnTo>
                <a:lnTo>
                  <a:pt x="347929" y="162382"/>
                </a:lnTo>
                <a:lnTo>
                  <a:pt x="361276" y="34391"/>
                </a:lnTo>
                <a:close/>
              </a:path>
              <a:path w="393700" h="389890">
                <a:moveTo>
                  <a:pt x="393687" y="952"/>
                </a:moveTo>
                <a:lnTo>
                  <a:pt x="146799" y="0"/>
                </a:lnTo>
                <a:lnTo>
                  <a:pt x="137261" y="0"/>
                </a:lnTo>
                <a:lnTo>
                  <a:pt x="130594" y="952"/>
                </a:lnTo>
                <a:lnTo>
                  <a:pt x="128689" y="952"/>
                </a:lnTo>
                <a:lnTo>
                  <a:pt x="87122" y="10134"/>
                </a:lnTo>
                <a:lnTo>
                  <a:pt x="51689" y="31330"/>
                </a:lnTo>
                <a:lnTo>
                  <a:pt x="24168" y="61887"/>
                </a:lnTo>
                <a:lnTo>
                  <a:pt x="6337" y="99136"/>
                </a:lnTo>
                <a:lnTo>
                  <a:pt x="0" y="140411"/>
                </a:lnTo>
                <a:lnTo>
                  <a:pt x="889" y="156222"/>
                </a:lnTo>
                <a:lnTo>
                  <a:pt x="3467" y="173736"/>
                </a:lnTo>
                <a:lnTo>
                  <a:pt x="7645" y="193205"/>
                </a:lnTo>
                <a:lnTo>
                  <a:pt x="13347" y="214922"/>
                </a:lnTo>
                <a:lnTo>
                  <a:pt x="22606" y="246138"/>
                </a:lnTo>
                <a:lnTo>
                  <a:pt x="31026" y="275310"/>
                </a:lnTo>
                <a:lnTo>
                  <a:pt x="36804" y="295668"/>
                </a:lnTo>
                <a:lnTo>
                  <a:pt x="39090" y="303771"/>
                </a:lnTo>
                <a:lnTo>
                  <a:pt x="46710" y="303771"/>
                </a:lnTo>
                <a:lnTo>
                  <a:pt x="19075" y="210159"/>
                </a:lnTo>
                <a:lnTo>
                  <a:pt x="38912" y="237718"/>
                </a:lnTo>
                <a:lnTo>
                  <a:pt x="66967" y="260184"/>
                </a:lnTo>
                <a:lnTo>
                  <a:pt x="101104" y="275310"/>
                </a:lnTo>
                <a:lnTo>
                  <a:pt x="139166" y="280835"/>
                </a:lnTo>
                <a:lnTo>
                  <a:pt x="160197" y="279412"/>
                </a:lnTo>
                <a:lnTo>
                  <a:pt x="180162" y="275107"/>
                </a:lnTo>
                <a:lnTo>
                  <a:pt x="182638" y="274154"/>
                </a:lnTo>
                <a:lnTo>
                  <a:pt x="198691" y="267944"/>
                </a:lnTo>
                <a:lnTo>
                  <a:pt x="215430" y="257911"/>
                </a:lnTo>
                <a:lnTo>
                  <a:pt x="215430" y="258864"/>
                </a:lnTo>
                <a:lnTo>
                  <a:pt x="92468" y="389737"/>
                </a:lnTo>
                <a:lnTo>
                  <a:pt x="102958" y="389737"/>
                </a:lnTo>
                <a:lnTo>
                  <a:pt x="187794" y="298665"/>
                </a:lnTo>
                <a:lnTo>
                  <a:pt x="218287" y="266509"/>
                </a:lnTo>
                <a:lnTo>
                  <a:pt x="226225" y="257911"/>
                </a:lnTo>
                <a:lnTo>
                  <a:pt x="233375" y="250177"/>
                </a:lnTo>
                <a:lnTo>
                  <a:pt x="244627" y="236893"/>
                </a:lnTo>
                <a:lnTo>
                  <a:pt x="271310" y="192608"/>
                </a:lnTo>
                <a:lnTo>
                  <a:pt x="280250" y="144246"/>
                </a:lnTo>
                <a:lnTo>
                  <a:pt x="334581" y="389737"/>
                </a:lnTo>
                <a:lnTo>
                  <a:pt x="342214" y="389737"/>
                </a:lnTo>
                <a:lnTo>
                  <a:pt x="334924" y="357733"/>
                </a:lnTo>
                <a:lnTo>
                  <a:pt x="318262" y="284187"/>
                </a:lnTo>
                <a:lnTo>
                  <a:pt x="299986" y="202742"/>
                </a:lnTo>
                <a:lnTo>
                  <a:pt x="287870" y="147104"/>
                </a:lnTo>
                <a:lnTo>
                  <a:pt x="287197" y="144246"/>
                </a:lnTo>
                <a:lnTo>
                  <a:pt x="273812" y="95643"/>
                </a:lnTo>
                <a:lnTo>
                  <a:pt x="248793" y="60172"/>
                </a:lnTo>
                <a:lnTo>
                  <a:pt x="245935" y="60172"/>
                </a:lnTo>
                <a:lnTo>
                  <a:pt x="257086" y="76873"/>
                </a:lnTo>
                <a:lnTo>
                  <a:pt x="265836" y="96354"/>
                </a:lnTo>
                <a:lnTo>
                  <a:pt x="271538" y="117805"/>
                </a:lnTo>
                <a:lnTo>
                  <a:pt x="273583" y="140411"/>
                </a:lnTo>
                <a:lnTo>
                  <a:pt x="266750" y="182575"/>
                </a:lnTo>
                <a:lnTo>
                  <a:pt x="247738" y="219265"/>
                </a:lnTo>
                <a:lnTo>
                  <a:pt x="218808" y="248259"/>
                </a:lnTo>
                <a:lnTo>
                  <a:pt x="182194" y="267309"/>
                </a:lnTo>
                <a:lnTo>
                  <a:pt x="140131" y="274154"/>
                </a:lnTo>
                <a:lnTo>
                  <a:pt x="98069" y="267309"/>
                </a:lnTo>
                <a:lnTo>
                  <a:pt x="61442" y="248259"/>
                </a:lnTo>
                <a:lnTo>
                  <a:pt x="32512" y="219265"/>
                </a:lnTo>
                <a:lnTo>
                  <a:pt x="27800" y="210159"/>
                </a:lnTo>
                <a:lnTo>
                  <a:pt x="13512" y="182575"/>
                </a:lnTo>
                <a:lnTo>
                  <a:pt x="6680" y="140411"/>
                </a:lnTo>
                <a:lnTo>
                  <a:pt x="13512" y="98259"/>
                </a:lnTo>
                <a:lnTo>
                  <a:pt x="32512" y="61569"/>
                </a:lnTo>
                <a:lnTo>
                  <a:pt x="61442" y="32575"/>
                </a:lnTo>
                <a:lnTo>
                  <a:pt x="98069" y="13538"/>
                </a:lnTo>
                <a:lnTo>
                  <a:pt x="140131" y="6680"/>
                </a:lnTo>
                <a:lnTo>
                  <a:pt x="164007" y="8928"/>
                </a:lnTo>
                <a:lnTo>
                  <a:pt x="186715" y="15278"/>
                </a:lnTo>
                <a:lnTo>
                  <a:pt x="207822" y="25222"/>
                </a:lnTo>
                <a:lnTo>
                  <a:pt x="226872" y="38201"/>
                </a:lnTo>
                <a:lnTo>
                  <a:pt x="230682" y="39166"/>
                </a:lnTo>
                <a:lnTo>
                  <a:pt x="237350" y="40119"/>
                </a:lnTo>
                <a:lnTo>
                  <a:pt x="240220" y="42024"/>
                </a:lnTo>
                <a:lnTo>
                  <a:pt x="227215" y="30035"/>
                </a:lnTo>
                <a:lnTo>
                  <a:pt x="212686" y="19939"/>
                </a:lnTo>
                <a:lnTo>
                  <a:pt x="196913" y="11811"/>
                </a:lnTo>
                <a:lnTo>
                  <a:pt x="182791" y="6680"/>
                </a:lnTo>
                <a:lnTo>
                  <a:pt x="180162" y="5727"/>
                </a:lnTo>
                <a:lnTo>
                  <a:pt x="393687" y="7632"/>
                </a:lnTo>
                <a:lnTo>
                  <a:pt x="393687" y="5727"/>
                </a:lnTo>
                <a:lnTo>
                  <a:pt x="393687" y="952"/>
                </a:lnTo>
                <a:close/>
              </a:path>
            </a:pathLst>
          </a:custGeom>
          <a:solidFill>
            <a:srgbClr val="00339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903146" y="6363276"/>
            <a:ext cx="0" cy="394970"/>
          </a:xfrm>
          <a:custGeom>
            <a:avLst/>
            <a:gdLst/>
            <a:ahLst/>
            <a:cxnLst/>
            <a:rect l="l" t="t" r="r" b="b"/>
            <a:pathLst>
              <a:path h="394970">
                <a:moveTo>
                  <a:pt x="0" y="0"/>
                </a:moveTo>
                <a:lnTo>
                  <a:pt x="0" y="0"/>
                </a:lnTo>
                <a:lnTo>
                  <a:pt x="0" y="394517"/>
                </a:lnTo>
              </a:path>
            </a:pathLst>
          </a:custGeom>
          <a:ln w="7634">
            <a:solidFill>
              <a:srgbClr val="00339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 txBox="1"/>
          <p:nvPr/>
        </p:nvSpPr>
        <p:spPr>
          <a:xfrm>
            <a:off x="6676008" y="3848987"/>
            <a:ext cx="535940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dirty="0">
                <a:solidFill>
                  <a:srgbClr val="00339F"/>
                </a:solidFill>
                <a:latin typeface="Arial"/>
                <a:cs typeface="Arial"/>
              </a:rPr>
              <a:t>1.</a:t>
            </a:r>
            <a:r>
              <a:rPr sz="1800" spc="5" dirty="0">
                <a:solidFill>
                  <a:srgbClr val="00339F"/>
                </a:solidFill>
                <a:latin typeface="Arial"/>
                <a:cs typeface="Arial"/>
              </a:rPr>
              <a:t>3</a:t>
            </a:r>
            <a:r>
              <a:rPr sz="1800" dirty="0">
                <a:solidFill>
                  <a:srgbClr val="00339F"/>
                </a:solidFill>
                <a:latin typeface="Arial"/>
                <a:cs typeface="Arial"/>
              </a:rPr>
              <a:t>m</a:t>
            </a:r>
            <a:endParaRPr sz="1800" dirty="0">
              <a:latin typeface="Arial"/>
              <a:cs typeface="Arial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1742694" y="147573"/>
            <a:ext cx="2676906" cy="56682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dirty="0">
                <a:solidFill>
                  <a:srgbClr val="00339F"/>
                </a:solidFill>
                <a:latin typeface="Arial"/>
                <a:cs typeface="Arial"/>
              </a:rPr>
              <a:t>Laser merging</a:t>
            </a:r>
            <a:r>
              <a:rPr sz="1800" spc="-100" dirty="0">
                <a:solidFill>
                  <a:srgbClr val="00339F"/>
                </a:solidFill>
                <a:latin typeface="Arial"/>
                <a:cs typeface="Arial"/>
              </a:rPr>
              <a:t> </a:t>
            </a:r>
            <a:r>
              <a:rPr sz="1800" dirty="0">
                <a:solidFill>
                  <a:srgbClr val="00339F"/>
                </a:solidFill>
                <a:latin typeface="Arial"/>
                <a:cs typeface="Arial"/>
              </a:rPr>
              <a:t>mirror</a:t>
            </a:r>
            <a:endParaRPr sz="1800" dirty="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</a:pPr>
            <a:r>
              <a:rPr sz="1800" spc="-5" dirty="0">
                <a:solidFill>
                  <a:srgbClr val="00339F"/>
                </a:solidFill>
                <a:latin typeface="Arial"/>
                <a:cs typeface="Arial"/>
              </a:rPr>
              <a:t>moves </a:t>
            </a:r>
            <a:r>
              <a:rPr sz="1800" dirty="0">
                <a:solidFill>
                  <a:srgbClr val="00339F"/>
                </a:solidFill>
                <a:latin typeface="Arial"/>
                <a:cs typeface="Arial"/>
              </a:rPr>
              <a:t>35m from</a:t>
            </a:r>
            <a:r>
              <a:rPr sz="1800" spc="-120" dirty="0">
                <a:solidFill>
                  <a:srgbClr val="00339F"/>
                </a:solidFill>
                <a:latin typeface="Arial"/>
                <a:cs typeface="Arial"/>
              </a:rPr>
              <a:t> </a:t>
            </a:r>
            <a:r>
              <a:rPr sz="1800" dirty="0">
                <a:solidFill>
                  <a:srgbClr val="00339F"/>
                </a:solidFill>
                <a:latin typeface="Arial"/>
                <a:cs typeface="Arial"/>
              </a:rPr>
              <a:t>Run</a:t>
            </a:r>
            <a:r>
              <a:rPr lang="en-US" sz="1800" dirty="0">
                <a:solidFill>
                  <a:srgbClr val="00339F"/>
                </a:solidFill>
                <a:latin typeface="Arial"/>
                <a:cs typeface="Arial"/>
              </a:rPr>
              <a:t>2ab</a:t>
            </a:r>
            <a:endParaRPr sz="1800" dirty="0">
              <a:latin typeface="Arial"/>
              <a:cs typeface="Arial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5266690" y="381127"/>
            <a:ext cx="141922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dirty="0">
                <a:solidFill>
                  <a:srgbClr val="00339F"/>
                </a:solidFill>
                <a:latin typeface="Arial"/>
                <a:cs typeface="Arial"/>
              </a:rPr>
              <a:t>Working</a:t>
            </a:r>
            <a:r>
              <a:rPr sz="1800" spc="-140" dirty="0">
                <a:solidFill>
                  <a:srgbClr val="00339F"/>
                </a:solidFill>
                <a:latin typeface="Arial"/>
                <a:cs typeface="Arial"/>
              </a:rPr>
              <a:t> </a:t>
            </a:r>
            <a:r>
              <a:rPr sz="1800" dirty="0">
                <a:solidFill>
                  <a:srgbClr val="00339F"/>
                </a:solidFill>
                <a:latin typeface="Arial"/>
                <a:cs typeface="Arial"/>
              </a:rPr>
              <a:t>table</a:t>
            </a:r>
            <a:endParaRPr sz="1800">
              <a:latin typeface="Arial"/>
              <a:cs typeface="Arial"/>
            </a:endParaRPr>
          </a:p>
        </p:txBody>
      </p:sp>
      <p:sp>
        <p:nvSpPr>
          <p:cNvPr id="22" name="object 22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127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"/>
              </a:spcBef>
            </a:pPr>
            <a:fld id="{81D60167-4931-47E6-BA6A-407CBD079E47}" type="slidenum">
              <a:rPr dirty="0"/>
              <a:t>22</a:t>
            </a:fld>
            <a:endParaRPr dirty="0"/>
          </a:p>
        </p:txBody>
      </p:sp>
      <p:sp>
        <p:nvSpPr>
          <p:cNvPr id="16" name="object 16"/>
          <p:cNvSpPr txBox="1"/>
          <p:nvPr/>
        </p:nvSpPr>
        <p:spPr>
          <a:xfrm>
            <a:off x="7211948" y="381127"/>
            <a:ext cx="1459230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dirty="0">
                <a:solidFill>
                  <a:srgbClr val="00339F"/>
                </a:solidFill>
                <a:latin typeface="Arial"/>
                <a:cs typeface="Arial"/>
              </a:rPr>
              <a:t>Compressor</a:t>
            </a:r>
            <a:r>
              <a:rPr sz="1800" spc="-114" dirty="0">
                <a:solidFill>
                  <a:srgbClr val="00339F"/>
                </a:solidFill>
                <a:latin typeface="Arial"/>
                <a:cs typeface="Arial"/>
              </a:rPr>
              <a:t> </a:t>
            </a:r>
            <a:r>
              <a:rPr sz="1800" spc="-5" dirty="0">
                <a:solidFill>
                  <a:srgbClr val="00339F"/>
                </a:solidFill>
                <a:latin typeface="Arial"/>
                <a:cs typeface="Arial"/>
              </a:rPr>
              <a:t>1</a:t>
            </a:r>
            <a:endParaRPr sz="1800">
              <a:latin typeface="Arial"/>
              <a:cs typeface="Arial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10132568" y="905966"/>
            <a:ext cx="1257300" cy="5746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dirty="0">
                <a:solidFill>
                  <a:srgbClr val="00339F"/>
                </a:solidFill>
                <a:latin typeface="Arial"/>
                <a:cs typeface="Arial"/>
              </a:rPr>
              <a:t>Laser</a:t>
            </a:r>
            <a:r>
              <a:rPr sz="1800" spc="-110" dirty="0">
                <a:solidFill>
                  <a:srgbClr val="00339F"/>
                </a:solidFill>
                <a:latin typeface="Arial"/>
                <a:cs typeface="Arial"/>
              </a:rPr>
              <a:t> </a:t>
            </a:r>
            <a:r>
              <a:rPr sz="1800" dirty="0">
                <a:solidFill>
                  <a:srgbClr val="00339F"/>
                </a:solidFill>
                <a:latin typeface="Arial"/>
                <a:cs typeface="Arial"/>
              </a:rPr>
              <a:t>Beam</a:t>
            </a:r>
            <a:endParaRPr sz="18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sz="1800" dirty="0">
                <a:solidFill>
                  <a:srgbClr val="00339F"/>
                </a:solidFill>
                <a:latin typeface="Arial"/>
                <a:cs typeface="Arial"/>
              </a:rPr>
              <a:t>Diagnostic</a:t>
            </a:r>
            <a:endParaRPr sz="1800">
              <a:latin typeface="Arial"/>
              <a:cs typeface="Arial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1378458" y="5502961"/>
            <a:ext cx="4380865" cy="5746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spc="-10" dirty="0">
                <a:solidFill>
                  <a:srgbClr val="00339F"/>
                </a:solidFill>
                <a:latin typeface="Arial"/>
                <a:cs typeface="Arial"/>
              </a:rPr>
              <a:t>Meet </a:t>
            </a:r>
            <a:r>
              <a:rPr sz="1800" dirty="0">
                <a:solidFill>
                  <a:srgbClr val="00339F"/>
                </a:solidFill>
                <a:latin typeface="Arial"/>
                <a:cs typeface="Arial"/>
              </a:rPr>
              <a:t>required transportation </a:t>
            </a:r>
            <a:r>
              <a:rPr sz="1800" spc="-5" dirty="0">
                <a:solidFill>
                  <a:srgbClr val="00339F"/>
                </a:solidFill>
                <a:latin typeface="Arial"/>
                <a:cs typeface="Arial"/>
              </a:rPr>
              <a:t>width </a:t>
            </a:r>
            <a:r>
              <a:rPr sz="1800" dirty="0">
                <a:solidFill>
                  <a:srgbClr val="00339F"/>
                </a:solidFill>
                <a:latin typeface="Arial"/>
                <a:cs typeface="Arial"/>
              </a:rPr>
              <a:t>of</a:t>
            </a:r>
            <a:r>
              <a:rPr sz="1800" spc="-90" dirty="0">
                <a:solidFill>
                  <a:srgbClr val="00339F"/>
                </a:solidFill>
                <a:latin typeface="Arial"/>
                <a:cs typeface="Arial"/>
              </a:rPr>
              <a:t> </a:t>
            </a:r>
            <a:r>
              <a:rPr sz="1800" dirty="0">
                <a:solidFill>
                  <a:srgbClr val="00339F"/>
                </a:solidFill>
                <a:latin typeface="Arial"/>
                <a:cs typeface="Arial"/>
              </a:rPr>
              <a:t>1.3m.</a:t>
            </a:r>
            <a:endParaRPr sz="18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</a:pPr>
            <a:r>
              <a:rPr sz="1800" dirty="0">
                <a:solidFill>
                  <a:srgbClr val="00339F"/>
                </a:solidFill>
                <a:latin typeface="Arial"/>
                <a:cs typeface="Arial"/>
              </a:rPr>
              <a:t>No equipment</a:t>
            </a:r>
            <a:r>
              <a:rPr sz="1800" spc="-75" dirty="0">
                <a:solidFill>
                  <a:srgbClr val="00339F"/>
                </a:solidFill>
                <a:latin typeface="Arial"/>
                <a:cs typeface="Arial"/>
              </a:rPr>
              <a:t> </a:t>
            </a:r>
            <a:r>
              <a:rPr sz="1800" dirty="0">
                <a:solidFill>
                  <a:srgbClr val="00339F"/>
                </a:solidFill>
                <a:latin typeface="Arial"/>
                <a:cs typeface="Arial"/>
              </a:rPr>
              <a:t>conflicts.</a:t>
            </a:r>
            <a:endParaRPr sz="1800">
              <a:latin typeface="Arial"/>
              <a:cs typeface="Arial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186944" y="501522"/>
            <a:ext cx="1099185" cy="5746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spc="5" dirty="0">
                <a:solidFill>
                  <a:srgbClr val="00339F"/>
                </a:solidFill>
                <a:latin typeface="Arial"/>
                <a:cs typeface="Arial"/>
              </a:rPr>
              <a:t>Access</a:t>
            </a:r>
            <a:r>
              <a:rPr sz="1800" spc="-75" dirty="0">
                <a:solidFill>
                  <a:srgbClr val="00339F"/>
                </a:solidFill>
                <a:latin typeface="Arial"/>
                <a:cs typeface="Arial"/>
              </a:rPr>
              <a:t> </a:t>
            </a:r>
            <a:r>
              <a:rPr sz="1800" dirty="0">
                <a:solidFill>
                  <a:srgbClr val="00339F"/>
                </a:solidFill>
                <a:latin typeface="Arial"/>
                <a:cs typeface="Arial"/>
              </a:rPr>
              <a:t>to</a:t>
            </a:r>
            <a:endParaRPr sz="18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</a:pPr>
            <a:r>
              <a:rPr sz="1800" dirty="0">
                <a:solidFill>
                  <a:srgbClr val="00339F"/>
                </a:solidFill>
                <a:latin typeface="Arial"/>
                <a:cs typeface="Arial"/>
              </a:rPr>
              <a:t>equipment</a:t>
            </a:r>
            <a:endParaRPr sz="1800">
              <a:latin typeface="Arial"/>
              <a:cs typeface="Arial"/>
            </a:endParaRPr>
          </a:p>
        </p:txBody>
      </p: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A3FF7B92-5E72-D96B-5696-B0A99A072A81}"/>
              </a:ext>
            </a:extLst>
          </p:cNvPr>
          <p:cNvCxnSpPr/>
          <p:nvPr/>
        </p:nvCxnSpPr>
        <p:spPr>
          <a:xfrm>
            <a:off x="1286129" y="1076197"/>
            <a:ext cx="2142871" cy="1133603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D70795EF-77A2-BFEF-5F59-F4DB07B15B65}"/>
              </a:ext>
            </a:extLst>
          </p:cNvPr>
          <p:cNvCxnSpPr>
            <a:cxnSpLocks/>
          </p:cNvCxnSpPr>
          <p:nvPr/>
        </p:nvCxnSpPr>
        <p:spPr>
          <a:xfrm>
            <a:off x="4078859" y="717295"/>
            <a:ext cx="950341" cy="1492505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7C57C712-B474-9D86-6D9B-2AA20CBBCE2D}"/>
              </a:ext>
            </a:extLst>
          </p:cNvPr>
          <p:cNvCxnSpPr>
            <a:cxnSpLocks/>
            <a:stCxn id="15" idx="2"/>
          </p:cNvCxnSpPr>
          <p:nvPr/>
        </p:nvCxnSpPr>
        <p:spPr>
          <a:xfrm flipH="1">
            <a:off x="5759323" y="680847"/>
            <a:ext cx="216980" cy="1175004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E60E076C-F448-0C15-B44E-5C32AC6B0885}"/>
              </a:ext>
            </a:extLst>
          </p:cNvPr>
          <p:cNvCxnSpPr>
            <a:cxnSpLocks/>
          </p:cNvCxnSpPr>
          <p:nvPr/>
        </p:nvCxnSpPr>
        <p:spPr>
          <a:xfrm flipH="1">
            <a:off x="6685915" y="701547"/>
            <a:ext cx="1158077" cy="1051053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979AD43C-987A-62B9-9B11-E3BD64072B46}"/>
              </a:ext>
            </a:extLst>
          </p:cNvPr>
          <p:cNvCxnSpPr>
            <a:cxnSpLocks/>
          </p:cNvCxnSpPr>
          <p:nvPr/>
        </p:nvCxnSpPr>
        <p:spPr>
          <a:xfrm flipH="1">
            <a:off x="10210800" y="1502336"/>
            <a:ext cx="481166" cy="707464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CFA4B208-D89C-8138-336B-1BDC64B8511D}"/>
              </a:ext>
            </a:extLst>
          </p:cNvPr>
          <p:cNvCxnSpPr/>
          <p:nvPr/>
        </p:nvCxnSpPr>
        <p:spPr>
          <a:xfrm flipH="1">
            <a:off x="7264953" y="3318472"/>
            <a:ext cx="391814" cy="513371"/>
          </a:xfrm>
          <a:prstGeom prst="straightConnector1">
            <a:avLst/>
          </a:prstGeom>
          <a:ln>
            <a:solidFill>
              <a:srgbClr val="C0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object 2">
            <a:extLst>
              <a:ext uri="{FF2B5EF4-FFF2-40B4-BE49-F238E27FC236}">
                <a16:creationId xmlns:a16="http://schemas.microsoft.com/office/drawing/2014/main" id="{C0740CB6-EFAC-5BDE-8F08-803EE44C5A6D}"/>
              </a:ext>
            </a:extLst>
          </p:cNvPr>
          <p:cNvSpPr txBox="1"/>
          <p:nvPr/>
        </p:nvSpPr>
        <p:spPr>
          <a:xfrm>
            <a:off x="3473322" y="6431910"/>
            <a:ext cx="1708278" cy="175048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lang="en-US" sz="1050" spc="-5" dirty="0">
                <a:solidFill>
                  <a:srgbClr val="00339F"/>
                </a:solidFill>
                <a:latin typeface="Arial"/>
                <a:cs typeface="Arial"/>
              </a:rPr>
              <a:t>Update January 2024</a:t>
            </a:r>
            <a:endParaRPr sz="1050" dirty="0">
              <a:latin typeface="Arial"/>
              <a:cs typeface="Arial"/>
            </a:endParaRPr>
          </a:p>
        </p:txBody>
      </p:sp>
      <p:sp>
        <p:nvSpPr>
          <p:cNvPr id="6" name="object 3">
            <a:extLst>
              <a:ext uri="{FF2B5EF4-FFF2-40B4-BE49-F238E27FC236}">
                <a16:creationId xmlns:a16="http://schemas.microsoft.com/office/drawing/2014/main" id="{0124A341-C081-1AAD-ADA6-BC4ADF039432}"/>
              </a:ext>
            </a:extLst>
          </p:cNvPr>
          <p:cNvSpPr txBox="1"/>
          <p:nvPr/>
        </p:nvSpPr>
        <p:spPr>
          <a:xfrm>
            <a:off x="5986948" y="6431910"/>
            <a:ext cx="3923030" cy="19749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spc="-15" dirty="0">
                <a:solidFill>
                  <a:srgbClr val="00339F"/>
                </a:solidFill>
                <a:latin typeface="Arial"/>
                <a:cs typeface="Arial"/>
              </a:rPr>
              <a:t>AWAKE </a:t>
            </a:r>
            <a:r>
              <a:rPr sz="1200" dirty="0">
                <a:solidFill>
                  <a:srgbClr val="00339F"/>
                </a:solidFill>
                <a:latin typeface="Arial"/>
                <a:cs typeface="Arial"/>
              </a:rPr>
              <a:t>Run</a:t>
            </a:r>
            <a:r>
              <a:rPr lang="en-US" sz="1200" dirty="0">
                <a:solidFill>
                  <a:srgbClr val="00339F"/>
                </a:solidFill>
                <a:latin typeface="Arial"/>
                <a:cs typeface="Arial"/>
              </a:rPr>
              <a:t>2ab</a:t>
            </a:r>
            <a:r>
              <a:rPr sz="1200" dirty="0">
                <a:solidFill>
                  <a:srgbClr val="00339F"/>
                </a:solidFill>
                <a:latin typeface="Arial"/>
                <a:cs typeface="Arial"/>
              </a:rPr>
              <a:t> vs </a:t>
            </a:r>
            <a:r>
              <a:rPr sz="1200" spc="-5" dirty="0">
                <a:solidFill>
                  <a:srgbClr val="00339F"/>
                </a:solidFill>
                <a:latin typeface="Arial"/>
                <a:cs typeface="Arial"/>
              </a:rPr>
              <a:t>Run2</a:t>
            </a:r>
            <a:r>
              <a:rPr lang="en-US" sz="1200" spc="-5" dirty="0">
                <a:solidFill>
                  <a:srgbClr val="00339F"/>
                </a:solidFill>
                <a:latin typeface="Arial"/>
                <a:cs typeface="Arial"/>
              </a:rPr>
              <a:t>c</a:t>
            </a:r>
            <a:r>
              <a:rPr sz="1200" spc="-5" dirty="0">
                <a:solidFill>
                  <a:srgbClr val="00339F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00339F"/>
                </a:solidFill>
                <a:latin typeface="Arial"/>
                <a:cs typeface="Arial"/>
              </a:rPr>
              <a:t>Infrastructure</a:t>
            </a:r>
            <a:r>
              <a:rPr sz="1200" spc="-130" dirty="0">
                <a:solidFill>
                  <a:srgbClr val="00339F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00339F"/>
                </a:solidFill>
                <a:latin typeface="Arial"/>
                <a:cs typeface="Arial"/>
              </a:rPr>
              <a:t>Integration</a:t>
            </a:r>
            <a:endParaRPr sz="12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>
            <a:extLst>
              <a:ext uri="{FF2B5EF4-FFF2-40B4-BE49-F238E27FC236}">
                <a16:creationId xmlns:a16="http://schemas.microsoft.com/office/drawing/2014/main" id="{09E3F781-C264-BFA5-8551-CA67CBB1963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60678" y="863916"/>
            <a:ext cx="9092184" cy="4995672"/>
          </a:xfrm>
          <a:prstGeom prst="rect">
            <a:avLst/>
          </a:prstGeom>
        </p:spPr>
      </p:pic>
      <p:sp>
        <p:nvSpPr>
          <p:cNvPr id="2" name="object 2"/>
          <p:cNvSpPr/>
          <p:nvPr/>
        </p:nvSpPr>
        <p:spPr>
          <a:xfrm>
            <a:off x="1152144" y="6364222"/>
            <a:ext cx="911352" cy="460246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 txBox="1"/>
          <p:nvPr/>
        </p:nvSpPr>
        <p:spPr>
          <a:xfrm>
            <a:off x="7970266" y="925195"/>
            <a:ext cx="535940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dirty="0">
                <a:solidFill>
                  <a:srgbClr val="00339F"/>
                </a:solidFill>
                <a:latin typeface="Arial"/>
                <a:cs typeface="Arial"/>
              </a:rPr>
              <a:t>2.1m</a:t>
            </a:r>
            <a:endParaRPr sz="1800">
              <a:latin typeface="Arial"/>
              <a:cs typeface="Arial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2791206" y="2552700"/>
            <a:ext cx="535940" cy="3003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dirty="0">
                <a:solidFill>
                  <a:srgbClr val="00339F"/>
                </a:solidFill>
                <a:latin typeface="Arial"/>
                <a:cs typeface="Arial"/>
              </a:rPr>
              <a:t>1.</a:t>
            </a:r>
            <a:r>
              <a:rPr sz="1800" spc="5" dirty="0">
                <a:solidFill>
                  <a:srgbClr val="00339F"/>
                </a:solidFill>
                <a:latin typeface="Arial"/>
                <a:cs typeface="Arial"/>
              </a:rPr>
              <a:t>3</a:t>
            </a:r>
            <a:r>
              <a:rPr sz="1800" dirty="0">
                <a:solidFill>
                  <a:srgbClr val="00339F"/>
                </a:solidFill>
                <a:latin typeface="Arial"/>
                <a:cs typeface="Arial"/>
              </a:rPr>
              <a:t>m</a:t>
            </a:r>
            <a:endParaRPr sz="1800" dirty="0">
              <a:latin typeface="Arial"/>
              <a:cs typeface="Arial"/>
            </a:endParaRPr>
          </a:p>
        </p:txBody>
      </p:sp>
      <p:sp>
        <p:nvSpPr>
          <p:cNvPr id="13" name="object 13"/>
          <p:cNvSpPr txBox="1">
            <a:spLocks noGrp="1"/>
          </p:cNvSpPr>
          <p:nvPr>
            <p:ph type="title"/>
          </p:nvPr>
        </p:nvSpPr>
        <p:spPr>
          <a:xfrm>
            <a:off x="5318759" y="109728"/>
            <a:ext cx="1109980" cy="460375"/>
          </a:xfrm>
          <a:prstGeom prst="rect">
            <a:avLst/>
          </a:prstGeom>
          <a:solidFill>
            <a:srgbClr val="E05E31"/>
          </a:solidFill>
          <a:ln w="12700">
            <a:solidFill>
              <a:srgbClr val="A44321"/>
            </a:solidFill>
          </a:ln>
        </p:spPr>
        <p:txBody>
          <a:bodyPr vert="horz" wrap="square" lIns="0" tIns="35560" rIns="0" bIns="0" rtlCol="0">
            <a:spAutoFit/>
          </a:bodyPr>
          <a:lstStyle/>
          <a:p>
            <a:pPr marL="92710">
              <a:lnSpc>
                <a:spcPct val="100000"/>
              </a:lnSpc>
              <a:spcBef>
                <a:spcPts val="280"/>
              </a:spcBef>
            </a:pPr>
            <a:r>
              <a:rPr b="0" spc="5" dirty="0">
                <a:solidFill>
                  <a:srgbClr val="FFFFFF"/>
                </a:solidFill>
                <a:latin typeface="Arial"/>
                <a:cs typeface="Arial"/>
              </a:rPr>
              <a:t>TCV4</a:t>
            </a:r>
          </a:p>
        </p:txBody>
      </p:sp>
      <p:sp>
        <p:nvSpPr>
          <p:cNvPr id="21" name="object 21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127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"/>
              </a:spcBef>
            </a:pPr>
            <a:fld id="{81D60167-4931-47E6-BA6A-407CBD079E47}" type="slidenum">
              <a:rPr dirty="0"/>
              <a:t>23</a:t>
            </a:fld>
            <a:endParaRPr dirty="0"/>
          </a:p>
        </p:txBody>
      </p:sp>
      <p:sp>
        <p:nvSpPr>
          <p:cNvPr id="17" name="object 17"/>
          <p:cNvSpPr txBox="1"/>
          <p:nvPr/>
        </p:nvSpPr>
        <p:spPr>
          <a:xfrm>
            <a:off x="533400" y="1600200"/>
            <a:ext cx="746760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spc="-20" dirty="0">
                <a:solidFill>
                  <a:srgbClr val="00339F"/>
                </a:solidFill>
                <a:latin typeface="Arial"/>
                <a:cs typeface="Arial"/>
              </a:rPr>
              <a:t>T</a:t>
            </a:r>
            <a:r>
              <a:rPr sz="1800" dirty="0">
                <a:solidFill>
                  <a:srgbClr val="00339F"/>
                </a:solidFill>
                <a:latin typeface="Arial"/>
                <a:cs typeface="Arial"/>
              </a:rPr>
              <a:t>S</a:t>
            </a:r>
            <a:r>
              <a:rPr sz="1800" spc="-10" dirty="0">
                <a:solidFill>
                  <a:srgbClr val="00339F"/>
                </a:solidFill>
                <a:latin typeface="Arial"/>
                <a:cs typeface="Arial"/>
              </a:rPr>
              <a:t>G</a:t>
            </a:r>
            <a:r>
              <a:rPr sz="1800" dirty="0">
                <a:solidFill>
                  <a:srgbClr val="00339F"/>
                </a:solidFill>
                <a:latin typeface="Arial"/>
                <a:cs typeface="Arial"/>
              </a:rPr>
              <a:t>4</a:t>
            </a:r>
            <a:r>
              <a:rPr sz="1800" spc="-5" dirty="0">
                <a:solidFill>
                  <a:srgbClr val="00339F"/>
                </a:solidFill>
                <a:latin typeface="Arial"/>
                <a:cs typeface="Arial"/>
              </a:rPr>
              <a:t>1</a:t>
            </a:r>
            <a:endParaRPr sz="1800" dirty="0">
              <a:latin typeface="Arial"/>
              <a:cs typeface="Arial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1081532" y="5722111"/>
            <a:ext cx="9231630" cy="3003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dirty="0">
                <a:solidFill>
                  <a:srgbClr val="00339F"/>
                </a:solidFill>
                <a:latin typeface="Arial"/>
                <a:cs typeface="Arial"/>
              </a:rPr>
              <a:t>Klystron </a:t>
            </a:r>
            <a:r>
              <a:rPr sz="1800" spc="-5" dirty="0">
                <a:solidFill>
                  <a:srgbClr val="00339F"/>
                </a:solidFill>
                <a:latin typeface="Arial"/>
                <a:cs typeface="Arial"/>
              </a:rPr>
              <a:t>subcomponents </a:t>
            </a:r>
            <a:r>
              <a:rPr sz="1800" dirty="0">
                <a:solidFill>
                  <a:srgbClr val="00339F"/>
                </a:solidFill>
                <a:latin typeface="Arial"/>
                <a:cs typeface="Arial"/>
              </a:rPr>
              <a:t>can be transported </a:t>
            </a:r>
            <a:r>
              <a:rPr sz="1800" spc="-5" dirty="0">
                <a:solidFill>
                  <a:srgbClr val="00339F"/>
                </a:solidFill>
                <a:latin typeface="Arial"/>
                <a:cs typeface="Arial"/>
              </a:rPr>
              <a:t>via </a:t>
            </a:r>
            <a:r>
              <a:rPr sz="1800" spc="-40" dirty="0">
                <a:solidFill>
                  <a:srgbClr val="00339F"/>
                </a:solidFill>
                <a:latin typeface="Arial"/>
                <a:cs typeface="Arial"/>
              </a:rPr>
              <a:t>TAG41 </a:t>
            </a:r>
            <a:r>
              <a:rPr sz="1800" dirty="0">
                <a:solidFill>
                  <a:srgbClr val="00339F"/>
                </a:solidFill>
                <a:latin typeface="Arial"/>
                <a:cs typeface="Arial"/>
              </a:rPr>
              <a:t>and assembled onsite at the</a:t>
            </a:r>
            <a:r>
              <a:rPr sz="1800" spc="-285" dirty="0">
                <a:solidFill>
                  <a:srgbClr val="00339F"/>
                </a:solidFill>
                <a:latin typeface="Arial"/>
                <a:cs typeface="Arial"/>
              </a:rPr>
              <a:t> </a:t>
            </a:r>
            <a:r>
              <a:rPr sz="1800" spc="-10" dirty="0">
                <a:solidFill>
                  <a:srgbClr val="00339F"/>
                </a:solidFill>
                <a:latin typeface="Arial"/>
                <a:cs typeface="Arial"/>
              </a:rPr>
              <a:t>TCV4.</a:t>
            </a:r>
            <a:endParaRPr sz="1800">
              <a:latin typeface="Arial"/>
              <a:cs typeface="Arial"/>
            </a:endParaRPr>
          </a:p>
        </p:txBody>
      </p: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528E6423-81D4-6FB3-2904-C888C4B323DB}"/>
              </a:ext>
            </a:extLst>
          </p:cNvPr>
          <p:cNvCxnSpPr/>
          <p:nvPr/>
        </p:nvCxnSpPr>
        <p:spPr>
          <a:xfrm flipH="1">
            <a:off x="2667000" y="2362200"/>
            <a:ext cx="381000" cy="381000"/>
          </a:xfrm>
          <a:prstGeom prst="straightConnector1">
            <a:avLst/>
          </a:prstGeom>
          <a:ln>
            <a:solidFill>
              <a:srgbClr val="C0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0C73088A-F3BC-A28D-53CA-85EF596E9EDF}"/>
              </a:ext>
            </a:extLst>
          </p:cNvPr>
          <p:cNvCxnSpPr>
            <a:cxnSpLocks/>
          </p:cNvCxnSpPr>
          <p:nvPr/>
        </p:nvCxnSpPr>
        <p:spPr>
          <a:xfrm flipH="1">
            <a:off x="6934200" y="1224915"/>
            <a:ext cx="838200" cy="381000"/>
          </a:xfrm>
          <a:prstGeom prst="straightConnector1">
            <a:avLst/>
          </a:prstGeom>
          <a:ln>
            <a:solidFill>
              <a:srgbClr val="C0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object 2">
            <a:extLst>
              <a:ext uri="{FF2B5EF4-FFF2-40B4-BE49-F238E27FC236}">
                <a16:creationId xmlns:a16="http://schemas.microsoft.com/office/drawing/2014/main" id="{5B3D7C80-CED3-96A9-9595-0352BBD6EE41}"/>
              </a:ext>
            </a:extLst>
          </p:cNvPr>
          <p:cNvSpPr txBox="1"/>
          <p:nvPr/>
        </p:nvSpPr>
        <p:spPr>
          <a:xfrm>
            <a:off x="3473322" y="6431910"/>
            <a:ext cx="1708278" cy="175048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lang="en-US" sz="1050" spc="-5" dirty="0">
                <a:solidFill>
                  <a:srgbClr val="00339F"/>
                </a:solidFill>
                <a:latin typeface="Arial"/>
                <a:cs typeface="Arial"/>
              </a:rPr>
              <a:t>Update January 2024</a:t>
            </a:r>
            <a:endParaRPr sz="1050" dirty="0">
              <a:latin typeface="Arial"/>
              <a:cs typeface="Arial"/>
            </a:endParaRPr>
          </a:p>
        </p:txBody>
      </p:sp>
      <p:sp>
        <p:nvSpPr>
          <p:cNvPr id="5" name="object 3">
            <a:extLst>
              <a:ext uri="{FF2B5EF4-FFF2-40B4-BE49-F238E27FC236}">
                <a16:creationId xmlns:a16="http://schemas.microsoft.com/office/drawing/2014/main" id="{94292517-BDDD-FF91-D93A-A0A39DE7A473}"/>
              </a:ext>
            </a:extLst>
          </p:cNvPr>
          <p:cNvSpPr txBox="1"/>
          <p:nvPr/>
        </p:nvSpPr>
        <p:spPr>
          <a:xfrm>
            <a:off x="5986948" y="6431910"/>
            <a:ext cx="3923030" cy="19749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spc="-15" dirty="0">
                <a:solidFill>
                  <a:srgbClr val="00339F"/>
                </a:solidFill>
                <a:latin typeface="Arial"/>
                <a:cs typeface="Arial"/>
              </a:rPr>
              <a:t>AWAKE </a:t>
            </a:r>
            <a:r>
              <a:rPr sz="1200" dirty="0">
                <a:solidFill>
                  <a:srgbClr val="00339F"/>
                </a:solidFill>
                <a:latin typeface="Arial"/>
                <a:cs typeface="Arial"/>
              </a:rPr>
              <a:t>Run</a:t>
            </a:r>
            <a:r>
              <a:rPr lang="en-US" sz="1200" dirty="0">
                <a:solidFill>
                  <a:srgbClr val="00339F"/>
                </a:solidFill>
                <a:latin typeface="Arial"/>
                <a:cs typeface="Arial"/>
              </a:rPr>
              <a:t>2ab</a:t>
            </a:r>
            <a:r>
              <a:rPr sz="1200" dirty="0">
                <a:solidFill>
                  <a:srgbClr val="00339F"/>
                </a:solidFill>
                <a:latin typeface="Arial"/>
                <a:cs typeface="Arial"/>
              </a:rPr>
              <a:t> vs </a:t>
            </a:r>
            <a:r>
              <a:rPr sz="1200" spc="-5" dirty="0">
                <a:solidFill>
                  <a:srgbClr val="00339F"/>
                </a:solidFill>
                <a:latin typeface="Arial"/>
                <a:cs typeface="Arial"/>
              </a:rPr>
              <a:t>Run2</a:t>
            </a:r>
            <a:r>
              <a:rPr lang="en-US" sz="1200" spc="-5" dirty="0">
                <a:solidFill>
                  <a:srgbClr val="00339F"/>
                </a:solidFill>
                <a:latin typeface="Arial"/>
                <a:cs typeface="Arial"/>
              </a:rPr>
              <a:t>c</a:t>
            </a:r>
            <a:r>
              <a:rPr sz="1200" spc="-5" dirty="0">
                <a:solidFill>
                  <a:srgbClr val="00339F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00339F"/>
                </a:solidFill>
                <a:latin typeface="Arial"/>
                <a:cs typeface="Arial"/>
              </a:rPr>
              <a:t>Infrastructure</a:t>
            </a:r>
            <a:r>
              <a:rPr sz="1200" spc="-130" dirty="0">
                <a:solidFill>
                  <a:srgbClr val="00339F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00339F"/>
                </a:solidFill>
                <a:latin typeface="Arial"/>
                <a:cs typeface="Arial"/>
              </a:rPr>
              <a:t>Integration</a:t>
            </a:r>
            <a:endParaRPr sz="12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539232" y="6226251"/>
            <a:ext cx="1111250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dirty="0">
                <a:solidFill>
                  <a:srgbClr val="00339F"/>
                </a:solidFill>
                <a:latin typeface="Arial"/>
                <a:cs typeface="Arial"/>
              </a:rPr>
              <a:t>home.cern</a:t>
            </a:r>
            <a:endParaRPr sz="1800">
              <a:latin typeface="Arial"/>
              <a:cs typeface="Arial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5233416" y="2256293"/>
            <a:ext cx="1724025" cy="1701800"/>
          </a:xfrm>
          <a:custGeom>
            <a:avLst/>
            <a:gdLst/>
            <a:ahLst/>
            <a:cxnLst/>
            <a:rect l="l" t="t" r="r" b="b"/>
            <a:pathLst>
              <a:path w="1724025" h="1701800">
                <a:moveTo>
                  <a:pt x="1723861" y="0"/>
                </a:moveTo>
                <a:lnTo>
                  <a:pt x="0" y="0"/>
                </a:lnTo>
                <a:lnTo>
                  <a:pt x="0" y="1701800"/>
                </a:lnTo>
                <a:lnTo>
                  <a:pt x="513795" y="1701800"/>
                </a:lnTo>
                <a:lnTo>
                  <a:pt x="805175" y="1397000"/>
                </a:lnTo>
                <a:lnTo>
                  <a:pt x="771339" y="1397000"/>
                </a:lnTo>
                <a:lnTo>
                  <a:pt x="722852" y="1384300"/>
                </a:lnTo>
                <a:lnTo>
                  <a:pt x="675731" y="1358900"/>
                </a:lnTo>
                <a:lnTo>
                  <a:pt x="660729" y="1346200"/>
                </a:lnTo>
                <a:lnTo>
                  <a:pt x="332613" y="1346200"/>
                </a:lnTo>
                <a:lnTo>
                  <a:pt x="300256" y="1231900"/>
                </a:lnTo>
                <a:lnTo>
                  <a:pt x="268182" y="1117600"/>
                </a:lnTo>
                <a:lnTo>
                  <a:pt x="232951" y="1003300"/>
                </a:lnTo>
                <a:lnTo>
                  <a:pt x="217147" y="939800"/>
                </a:lnTo>
                <a:lnTo>
                  <a:pt x="203570" y="889000"/>
                </a:lnTo>
                <a:lnTo>
                  <a:pt x="192509" y="838200"/>
                </a:lnTo>
                <a:lnTo>
                  <a:pt x="184251" y="787400"/>
                </a:lnTo>
                <a:lnTo>
                  <a:pt x="179086" y="749300"/>
                </a:lnTo>
                <a:lnTo>
                  <a:pt x="177300" y="711200"/>
                </a:lnTo>
                <a:lnTo>
                  <a:pt x="179492" y="660400"/>
                </a:lnTo>
                <a:lnTo>
                  <a:pt x="185536" y="622300"/>
                </a:lnTo>
                <a:lnTo>
                  <a:pt x="195281" y="571500"/>
                </a:lnTo>
                <a:lnTo>
                  <a:pt x="208578" y="533400"/>
                </a:lnTo>
                <a:lnTo>
                  <a:pt x="225275" y="482600"/>
                </a:lnTo>
                <a:lnTo>
                  <a:pt x="245223" y="444500"/>
                </a:lnTo>
                <a:lnTo>
                  <a:pt x="268270" y="406400"/>
                </a:lnTo>
                <a:lnTo>
                  <a:pt x="294266" y="368300"/>
                </a:lnTo>
                <a:lnTo>
                  <a:pt x="323061" y="330200"/>
                </a:lnTo>
                <a:lnTo>
                  <a:pt x="354505" y="304800"/>
                </a:lnTo>
                <a:lnTo>
                  <a:pt x="388446" y="279400"/>
                </a:lnTo>
                <a:lnTo>
                  <a:pt x="424735" y="254000"/>
                </a:lnTo>
                <a:lnTo>
                  <a:pt x="463220" y="228600"/>
                </a:lnTo>
                <a:lnTo>
                  <a:pt x="503752" y="203200"/>
                </a:lnTo>
                <a:lnTo>
                  <a:pt x="546180" y="190500"/>
                </a:lnTo>
                <a:lnTo>
                  <a:pt x="590354" y="177800"/>
                </a:lnTo>
                <a:lnTo>
                  <a:pt x="636122" y="165100"/>
                </a:lnTo>
                <a:lnTo>
                  <a:pt x="683335" y="165100"/>
                </a:lnTo>
                <a:lnTo>
                  <a:pt x="692796" y="152400"/>
                </a:lnTo>
                <a:lnTo>
                  <a:pt x="1723861" y="152400"/>
                </a:lnTo>
                <a:lnTo>
                  <a:pt x="1723861" y="0"/>
                </a:lnTo>
                <a:close/>
              </a:path>
              <a:path w="1724025" h="1701800">
                <a:moveTo>
                  <a:pt x="1276081" y="723900"/>
                </a:moveTo>
                <a:lnTo>
                  <a:pt x="1274788" y="723900"/>
                </a:lnTo>
                <a:lnTo>
                  <a:pt x="1270598" y="787400"/>
                </a:lnTo>
                <a:lnTo>
                  <a:pt x="1257672" y="850900"/>
                </a:lnTo>
                <a:lnTo>
                  <a:pt x="1239355" y="914400"/>
                </a:lnTo>
                <a:lnTo>
                  <a:pt x="1218989" y="952500"/>
                </a:lnTo>
                <a:lnTo>
                  <a:pt x="1199919" y="990600"/>
                </a:lnTo>
                <a:lnTo>
                  <a:pt x="1185490" y="1016000"/>
                </a:lnTo>
                <a:lnTo>
                  <a:pt x="1170599" y="1041400"/>
                </a:lnTo>
                <a:lnTo>
                  <a:pt x="1148687" y="1066800"/>
                </a:lnTo>
                <a:lnTo>
                  <a:pt x="1118949" y="1104900"/>
                </a:lnTo>
                <a:lnTo>
                  <a:pt x="1080577" y="1143000"/>
                </a:lnTo>
                <a:lnTo>
                  <a:pt x="1032764" y="1193800"/>
                </a:lnTo>
                <a:lnTo>
                  <a:pt x="1005512" y="1231900"/>
                </a:lnTo>
                <a:lnTo>
                  <a:pt x="972272" y="1257300"/>
                </a:lnTo>
                <a:lnTo>
                  <a:pt x="892719" y="1346200"/>
                </a:lnTo>
                <a:lnTo>
                  <a:pt x="803883" y="1435100"/>
                </a:lnTo>
                <a:lnTo>
                  <a:pt x="715546" y="1536700"/>
                </a:lnTo>
                <a:lnTo>
                  <a:pt x="674620" y="1574800"/>
                </a:lnTo>
                <a:lnTo>
                  <a:pt x="637487" y="1612900"/>
                </a:lnTo>
                <a:lnTo>
                  <a:pt x="605367" y="1651000"/>
                </a:lnTo>
                <a:lnTo>
                  <a:pt x="579485" y="1676400"/>
                </a:lnTo>
                <a:lnTo>
                  <a:pt x="561062" y="1701800"/>
                </a:lnTo>
                <a:lnTo>
                  <a:pt x="1492202" y="1701800"/>
                </a:lnTo>
                <a:lnTo>
                  <a:pt x="1433260" y="1435100"/>
                </a:lnTo>
                <a:lnTo>
                  <a:pt x="883226" y="1435100"/>
                </a:lnTo>
                <a:lnTo>
                  <a:pt x="852876" y="1422400"/>
                </a:lnTo>
                <a:lnTo>
                  <a:pt x="859445" y="1422400"/>
                </a:lnTo>
                <a:lnTo>
                  <a:pt x="871618" y="1409700"/>
                </a:lnTo>
                <a:lnTo>
                  <a:pt x="877468" y="1397000"/>
                </a:lnTo>
                <a:lnTo>
                  <a:pt x="1069950" y="1397000"/>
                </a:lnTo>
                <a:lnTo>
                  <a:pt x="1119330" y="1384300"/>
                </a:lnTo>
                <a:lnTo>
                  <a:pt x="1166507" y="1371600"/>
                </a:lnTo>
                <a:lnTo>
                  <a:pt x="1211255" y="1346200"/>
                </a:lnTo>
                <a:lnTo>
                  <a:pt x="1253352" y="1320800"/>
                </a:lnTo>
                <a:lnTo>
                  <a:pt x="1292574" y="1295400"/>
                </a:lnTo>
                <a:lnTo>
                  <a:pt x="1328697" y="1257300"/>
                </a:lnTo>
                <a:lnTo>
                  <a:pt x="1361498" y="1231900"/>
                </a:lnTo>
                <a:lnTo>
                  <a:pt x="1388352" y="1231900"/>
                </a:lnTo>
                <a:lnTo>
                  <a:pt x="1276081" y="723900"/>
                </a:lnTo>
                <a:close/>
              </a:path>
              <a:path w="1724025" h="1701800">
                <a:moveTo>
                  <a:pt x="1200633" y="406400"/>
                </a:moveTo>
                <a:lnTo>
                  <a:pt x="1160952" y="406400"/>
                </a:lnTo>
                <a:lnTo>
                  <a:pt x="1172701" y="419100"/>
                </a:lnTo>
                <a:lnTo>
                  <a:pt x="1185662" y="419100"/>
                </a:lnTo>
                <a:lnTo>
                  <a:pt x="1199718" y="431800"/>
                </a:lnTo>
                <a:lnTo>
                  <a:pt x="1237584" y="495300"/>
                </a:lnTo>
                <a:lnTo>
                  <a:pt x="1255692" y="546100"/>
                </a:lnTo>
                <a:lnTo>
                  <a:pt x="1273154" y="596900"/>
                </a:lnTo>
                <a:lnTo>
                  <a:pt x="1289897" y="660400"/>
                </a:lnTo>
                <a:lnTo>
                  <a:pt x="1305847" y="736600"/>
                </a:lnTo>
                <a:lnTo>
                  <a:pt x="1311674" y="762000"/>
                </a:lnTo>
                <a:lnTo>
                  <a:pt x="1319307" y="800100"/>
                </a:lnTo>
                <a:lnTo>
                  <a:pt x="1328534" y="838200"/>
                </a:lnTo>
                <a:lnTo>
                  <a:pt x="1339143" y="889000"/>
                </a:lnTo>
                <a:lnTo>
                  <a:pt x="1350920" y="939800"/>
                </a:lnTo>
                <a:lnTo>
                  <a:pt x="1363653" y="990600"/>
                </a:lnTo>
                <a:lnTo>
                  <a:pt x="1377130" y="1054100"/>
                </a:lnTo>
                <a:lnTo>
                  <a:pt x="1391138" y="1117600"/>
                </a:lnTo>
                <a:lnTo>
                  <a:pt x="1419896" y="1244600"/>
                </a:lnTo>
                <a:lnTo>
                  <a:pt x="1448226" y="1371600"/>
                </a:lnTo>
                <a:lnTo>
                  <a:pt x="1474429" y="1485900"/>
                </a:lnTo>
                <a:lnTo>
                  <a:pt x="1496803" y="1587500"/>
                </a:lnTo>
                <a:lnTo>
                  <a:pt x="1513647" y="1663700"/>
                </a:lnTo>
                <a:lnTo>
                  <a:pt x="1519464" y="1689100"/>
                </a:lnTo>
                <a:lnTo>
                  <a:pt x="1523261" y="1701800"/>
                </a:lnTo>
                <a:lnTo>
                  <a:pt x="1723861" y="1701800"/>
                </a:lnTo>
                <a:lnTo>
                  <a:pt x="1723861" y="1181100"/>
                </a:lnTo>
                <a:lnTo>
                  <a:pt x="1430084" y="1181100"/>
                </a:lnTo>
                <a:lnTo>
                  <a:pt x="1421030" y="1143000"/>
                </a:lnTo>
                <a:lnTo>
                  <a:pt x="1449134" y="1079500"/>
                </a:lnTo>
                <a:lnTo>
                  <a:pt x="1467293" y="1028700"/>
                </a:lnTo>
                <a:lnTo>
                  <a:pt x="1478173" y="990600"/>
                </a:lnTo>
                <a:lnTo>
                  <a:pt x="1484441" y="952500"/>
                </a:lnTo>
                <a:lnTo>
                  <a:pt x="1489160" y="914400"/>
                </a:lnTo>
                <a:lnTo>
                  <a:pt x="1489662" y="863600"/>
                </a:lnTo>
                <a:lnTo>
                  <a:pt x="1485856" y="825500"/>
                </a:lnTo>
                <a:lnTo>
                  <a:pt x="1477651" y="774700"/>
                </a:lnTo>
                <a:lnTo>
                  <a:pt x="1464956" y="723900"/>
                </a:lnTo>
                <a:lnTo>
                  <a:pt x="1447681" y="673100"/>
                </a:lnTo>
                <a:lnTo>
                  <a:pt x="1425734" y="622300"/>
                </a:lnTo>
                <a:lnTo>
                  <a:pt x="1399024" y="571500"/>
                </a:lnTo>
                <a:lnTo>
                  <a:pt x="1373670" y="546100"/>
                </a:lnTo>
                <a:lnTo>
                  <a:pt x="1345014" y="508000"/>
                </a:lnTo>
                <a:lnTo>
                  <a:pt x="1313218" y="482600"/>
                </a:lnTo>
                <a:lnTo>
                  <a:pt x="1278448" y="444500"/>
                </a:lnTo>
                <a:lnTo>
                  <a:pt x="1240865" y="419100"/>
                </a:lnTo>
                <a:lnTo>
                  <a:pt x="1200633" y="406400"/>
                </a:lnTo>
                <a:close/>
              </a:path>
              <a:path w="1724025" h="1701800">
                <a:moveTo>
                  <a:pt x="1388352" y="1231900"/>
                </a:moveTo>
                <a:lnTo>
                  <a:pt x="1361498" y="1231900"/>
                </a:lnTo>
                <a:lnTo>
                  <a:pt x="1369259" y="1257300"/>
                </a:lnTo>
                <a:lnTo>
                  <a:pt x="1336412" y="1295400"/>
                </a:lnTo>
                <a:lnTo>
                  <a:pt x="1300124" y="1320800"/>
                </a:lnTo>
                <a:lnTo>
                  <a:pt x="1260597" y="1346200"/>
                </a:lnTo>
                <a:lnTo>
                  <a:pt x="1218035" y="1371600"/>
                </a:lnTo>
                <a:lnTo>
                  <a:pt x="1172639" y="1397000"/>
                </a:lnTo>
                <a:lnTo>
                  <a:pt x="1124611" y="1409700"/>
                </a:lnTo>
                <a:lnTo>
                  <a:pt x="1074155" y="1422400"/>
                </a:lnTo>
                <a:lnTo>
                  <a:pt x="1021472" y="1435100"/>
                </a:lnTo>
                <a:lnTo>
                  <a:pt x="1433260" y="1435100"/>
                </a:lnTo>
                <a:lnTo>
                  <a:pt x="1388352" y="1231900"/>
                </a:lnTo>
                <a:close/>
              </a:path>
              <a:path w="1724025" h="1701800">
                <a:moveTo>
                  <a:pt x="1069950" y="1397000"/>
                </a:moveTo>
                <a:lnTo>
                  <a:pt x="897772" y="1397000"/>
                </a:lnTo>
                <a:lnTo>
                  <a:pt x="919530" y="1409700"/>
                </a:lnTo>
                <a:lnTo>
                  <a:pt x="1018589" y="1409700"/>
                </a:lnTo>
                <a:lnTo>
                  <a:pt x="1069950" y="1397000"/>
                </a:lnTo>
                <a:close/>
              </a:path>
              <a:path w="1724025" h="1701800">
                <a:moveTo>
                  <a:pt x="1023710" y="1168400"/>
                </a:moveTo>
                <a:lnTo>
                  <a:pt x="1022417" y="1168400"/>
                </a:lnTo>
                <a:lnTo>
                  <a:pt x="979875" y="1193800"/>
                </a:lnTo>
                <a:lnTo>
                  <a:pt x="934025" y="1219200"/>
                </a:lnTo>
                <a:lnTo>
                  <a:pt x="885227" y="1231900"/>
                </a:lnTo>
                <a:lnTo>
                  <a:pt x="833840" y="1244600"/>
                </a:lnTo>
                <a:lnTo>
                  <a:pt x="780225" y="1257300"/>
                </a:lnTo>
                <a:lnTo>
                  <a:pt x="591165" y="1257300"/>
                </a:lnTo>
                <a:lnTo>
                  <a:pt x="605679" y="1270000"/>
                </a:lnTo>
                <a:lnTo>
                  <a:pt x="640466" y="1295400"/>
                </a:lnTo>
                <a:lnTo>
                  <a:pt x="683984" y="1320800"/>
                </a:lnTo>
                <a:lnTo>
                  <a:pt x="735267" y="1346200"/>
                </a:lnTo>
                <a:lnTo>
                  <a:pt x="793345" y="1371600"/>
                </a:lnTo>
                <a:lnTo>
                  <a:pt x="787716" y="1384300"/>
                </a:lnTo>
                <a:lnTo>
                  <a:pt x="782336" y="1384300"/>
                </a:lnTo>
                <a:lnTo>
                  <a:pt x="776958" y="1397000"/>
                </a:lnTo>
                <a:lnTo>
                  <a:pt x="805175" y="1397000"/>
                </a:lnTo>
                <a:lnTo>
                  <a:pt x="1023710" y="1168400"/>
                </a:lnTo>
                <a:close/>
              </a:path>
              <a:path w="1724025" h="1701800">
                <a:moveTo>
                  <a:pt x="254957" y="977900"/>
                </a:moveTo>
                <a:lnTo>
                  <a:pt x="253663" y="977900"/>
                </a:lnTo>
                <a:lnTo>
                  <a:pt x="362379" y="1346200"/>
                </a:lnTo>
                <a:lnTo>
                  <a:pt x="660729" y="1346200"/>
                </a:lnTo>
                <a:lnTo>
                  <a:pt x="630723" y="1320800"/>
                </a:lnTo>
                <a:lnTo>
                  <a:pt x="588573" y="1295400"/>
                </a:lnTo>
                <a:lnTo>
                  <a:pt x="550028" y="1257300"/>
                </a:lnTo>
                <a:lnTo>
                  <a:pt x="673508" y="1257300"/>
                </a:lnTo>
                <a:lnTo>
                  <a:pt x="575084" y="1231900"/>
                </a:lnTo>
                <a:lnTo>
                  <a:pt x="528460" y="1219200"/>
                </a:lnTo>
                <a:lnTo>
                  <a:pt x="483940" y="1193800"/>
                </a:lnTo>
                <a:lnTo>
                  <a:pt x="441806" y="1181100"/>
                </a:lnTo>
                <a:lnTo>
                  <a:pt x="402340" y="1143000"/>
                </a:lnTo>
                <a:lnTo>
                  <a:pt x="365827" y="1117600"/>
                </a:lnTo>
                <a:lnTo>
                  <a:pt x="332549" y="1092200"/>
                </a:lnTo>
                <a:lnTo>
                  <a:pt x="302789" y="1054100"/>
                </a:lnTo>
                <a:lnTo>
                  <a:pt x="276831" y="1016000"/>
                </a:lnTo>
                <a:lnTo>
                  <a:pt x="254957" y="977900"/>
                </a:lnTo>
                <a:close/>
              </a:path>
              <a:path w="1724025" h="1701800">
                <a:moveTo>
                  <a:pt x="775991" y="1219200"/>
                </a:moveTo>
                <a:lnTo>
                  <a:pt x="681274" y="1219200"/>
                </a:lnTo>
                <a:lnTo>
                  <a:pt x="728639" y="1231900"/>
                </a:lnTo>
                <a:lnTo>
                  <a:pt x="775991" y="1219200"/>
                </a:lnTo>
                <a:close/>
              </a:path>
              <a:path w="1724025" h="1701800">
                <a:moveTo>
                  <a:pt x="830874" y="190500"/>
                </a:moveTo>
                <a:lnTo>
                  <a:pt x="635419" y="190500"/>
                </a:lnTo>
                <a:lnTo>
                  <a:pt x="547461" y="215900"/>
                </a:lnTo>
                <a:lnTo>
                  <a:pt x="505932" y="241300"/>
                </a:lnTo>
                <a:lnTo>
                  <a:pt x="466290" y="254000"/>
                </a:lnTo>
                <a:lnTo>
                  <a:pt x="428726" y="279400"/>
                </a:lnTo>
                <a:lnTo>
                  <a:pt x="393429" y="304800"/>
                </a:lnTo>
                <a:lnTo>
                  <a:pt x="360590" y="342900"/>
                </a:lnTo>
                <a:lnTo>
                  <a:pt x="330399" y="368300"/>
                </a:lnTo>
                <a:lnTo>
                  <a:pt x="303048" y="406400"/>
                </a:lnTo>
                <a:lnTo>
                  <a:pt x="278725" y="444500"/>
                </a:lnTo>
                <a:lnTo>
                  <a:pt x="257623" y="482600"/>
                </a:lnTo>
                <a:lnTo>
                  <a:pt x="239930" y="520700"/>
                </a:lnTo>
                <a:lnTo>
                  <a:pt x="225837" y="571500"/>
                </a:lnTo>
                <a:lnTo>
                  <a:pt x="215536" y="609600"/>
                </a:lnTo>
                <a:lnTo>
                  <a:pt x="209215" y="660400"/>
                </a:lnTo>
                <a:lnTo>
                  <a:pt x="207066" y="711200"/>
                </a:lnTo>
                <a:lnTo>
                  <a:pt x="209204" y="749300"/>
                </a:lnTo>
                <a:lnTo>
                  <a:pt x="215493" y="800100"/>
                </a:lnTo>
                <a:lnTo>
                  <a:pt x="225748" y="850900"/>
                </a:lnTo>
                <a:lnTo>
                  <a:pt x="239781" y="889000"/>
                </a:lnTo>
                <a:lnTo>
                  <a:pt x="257407" y="927100"/>
                </a:lnTo>
                <a:lnTo>
                  <a:pt x="278438" y="965200"/>
                </a:lnTo>
                <a:lnTo>
                  <a:pt x="302689" y="1003300"/>
                </a:lnTo>
                <a:lnTo>
                  <a:pt x="329974" y="1041400"/>
                </a:lnTo>
                <a:lnTo>
                  <a:pt x="360105" y="1079500"/>
                </a:lnTo>
                <a:lnTo>
                  <a:pt x="392896" y="1104900"/>
                </a:lnTo>
                <a:lnTo>
                  <a:pt x="428162" y="1130300"/>
                </a:lnTo>
                <a:lnTo>
                  <a:pt x="465716" y="1155700"/>
                </a:lnTo>
                <a:lnTo>
                  <a:pt x="505370" y="1181100"/>
                </a:lnTo>
                <a:lnTo>
                  <a:pt x="546940" y="1193800"/>
                </a:lnTo>
                <a:lnTo>
                  <a:pt x="590238" y="1206500"/>
                </a:lnTo>
                <a:lnTo>
                  <a:pt x="635078" y="1219200"/>
                </a:lnTo>
                <a:lnTo>
                  <a:pt x="822151" y="1219200"/>
                </a:lnTo>
                <a:lnTo>
                  <a:pt x="866938" y="1206500"/>
                </a:lnTo>
                <a:lnTo>
                  <a:pt x="910167" y="1193800"/>
                </a:lnTo>
                <a:lnTo>
                  <a:pt x="951654" y="1181100"/>
                </a:lnTo>
                <a:lnTo>
                  <a:pt x="991216" y="1155700"/>
                </a:lnTo>
                <a:lnTo>
                  <a:pt x="509528" y="1155700"/>
                </a:lnTo>
                <a:lnTo>
                  <a:pt x="496487" y="1143000"/>
                </a:lnTo>
                <a:lnTo>
                  <a:pt x="484658" y="1130300"/>
                </a:lnTo>
                <a:lnTo>
                  <a:pt x="473682" y="1130300"/>
                </a:lnTo>
                <a:lnTo>
                  <a:pt x="453457" y="1079500"/>
                </a:lnTo>
                <a:lnTo>
                  <a:pt x="437708" y="1028700"/>
                </a:lnTo>
                <a:lnTo>
                  <a:pt x="426248" y="990600"/>
                </a:lnTo>
                <a:lnTo>
                  <a:pt x="418889" y="939800"/>
                </a:lnTo>
                <a:lnTo>
                  <a:pt x="415444" y="889000"/>
                </a:lnTo>
                <a:lnTo>
                  <a:pt x="1216351" y="889000"/>
                </a:lnTo>
                <a:lnTo>
                  <a:pt x="1230316" y="850900"/>
                </a:lnTo>
                <a:lnTo>
                  <a:pt x="1237968" y="812800"/>
                </a:lnTo>
                <a:lnTo>
                  <a:pt x="425791" y="812800"/>
                </a:lnTo>
                <a:lnTo>
                  <a:pt x="375457" y="800100"/>
                </a:lnTo>
                <a:lnTo>
                  <a:pt x="336653" y="774700"/>
                </a:lnTo>
                <a:lnTo>
                  <a:pt x="311683" y="736600"/>
                </a:lnTo>
                <a:lnTo>
                  <a:pt x="302847" y="698500"/>
                </a:lnTo>
                <a:lnTo>
                  <a:pt x="312248" y="647700"/>
                </a:lnTo>
                <a:lnTo>
                  <a:pt x="338270" y="609600"/>
                </a:lnTo>
                <a:lnTo>
                  <a:pt x="377639" y="584200"/>
                </a:lnTo>
                <a:lnTo>
                  <a:pt x="1232308" y="584200"/>
                </a:lnTo>
                <a:lnTo>
                  <a:pt x="1221072" y="546100"/>
                </a:lnTo>
                <a:lnTo>
                  <a:pt x="1211209" y="520700"/>
                </a:lnTo>
                <a:lnTo>
                  <a:pt x="577206" y="520700"/>
                </a:lnTo>
                <a:lnTo>
                  <a:pt x="553908" y="508000"/>
                </a:lnTo>
                <a:lnTo>
                  <a:pt x="589199" y="469900"/>
                </a:lnTo>
                <a:lnTo>
                  <a:pt x="627622" y="431800"/>
                </a:lnTo>
                <a:lnTo>
                  <a:pt x="668953" y="406400"/>
                </a:lnTo>
                <a:lnTo>
                  <a:pt x="712967" y="381000"/>
                </a:lnTo>
                <a:lnTo>
                  <a:pt x="759441" y="355600"/>
                </a:lnTo>
                <a:lnTo>
                  <a:pt x="808153" y="342900"/>
                </a:lnTo>
                <a:lnTo>
                  <a:pt x="911391" y="317500"/>
                </a:lnTo>
                <a:lnTo>
                  <a:pt x="1559699" y="317500"/>
                </a:lnTo>
                <a:lnTo>
                  <a:pt x="1560898" y="304800"/>
                </a:lnTo>
                <a:lnTo>
                  <a:pt x="1069128" y="304800"/>
                </a:lnTo>
                <a:lnTo>
                  <a:pt x="1054769" y="292100"/>
                </a:lnTo>
                <a:lnTo>
                  <a:pt x="1014971" y="266700"/>
                </a:lnTo>
                <a:lnTo>
                  <a:pt x="972342" y="241300"/>
                </a:lnTo>
                <a:lnTo>
                  <a:pt x="927224" y="228600"/>
                </a:lnTo>
                <a:lnTo>
                  <a:pt x="879954" y="203200"/>
                </a:lnTo>
                <a:lnTo>
                  <a:pt x="830874" y="190500"/>
                </a:lnTo>
                <a:close/>
              </a:path>
              <a:path w="1724025" h="1701800">
                <a:moveTo>
                  <a:pt x="1723861" y="292100"/>
                </a:moveTo>
                <a:lnTo>
                  <a:pt x="1590570" y="292100"/>
                </a:lnTo>
                <a:lnTo>
                  <a:pt x="1585232" y="342900"/>
                </a:lnTo>
                <a:lnTo>
                  <a:pt x="1572128" y="482600"/>
                </a:lnTo>
                <a:lnTo>
                  <a:pt x="1555626" y="647700"/>
                </a:lnTo>
                <a:lnTo>
                  <a:pt x="1540093" y="787400"/>
                </a:lnTo>
                <a:lnTo>
                  <a:pt x="1531012" y="863600"/>
                </a:lnTo>
                <a:lnTo>
                  <a:pt x="1521082" y="927100"/>
                </a:lnTo>
                <a:lnTo>
                  <a:pt x="1510061" y="977900"/>
                </a:lnTo>
                <a:lnTo>
                  <a:pt x="1497705" y="1028700"/>
                </a:lnTo>
                <a:lnTo>
                  <a:pt x="1483772" y="1066800"/>
                </a:lnTo>
                <a:lnTo>
                  <a:pt x="1468020" y="1104900"/>
                </a:lnTo>
                <a:lnTo>
                  <a:pt x="1450204" y="1143000"/>
                </a:lnTo>
                <a:lnTo>
                  <a:pt x="1430084" y="1181100"/>
                </a:lnTo>
                <a:lnTo>
                  <a:pt x="1723861" y="1181100"/>
                </a:lnTo>
                <a:lnTo>
                  <a:pt x="1723861" y="292100"/>
                </a:lnTo>
                <a:close/>
              </a:path>
              <a:path w="1724025" h="1701800">
                <a:moveTo>
                  <a:pt x="1216351" y="889000"/>
                </a:moveTo>
                <a:lnTo>
                  <a:pt x="446503" y="889000"/>
                </a:lnTo>
                <a:lnTo>
                  <a:pt x="450601" y="939800"/>
                </a:lnTo>
                <a:lnTo>
                  <a:pt x="459108" y="990600"/>
                </a:lnTo>
                <a:lnTo>
                  <a:pt x="473330" y="1041400"/>
                </a:lnTo>
                <a:lnTo>
                  <a:pt x="494573" y="1092200"/>
                </a:lnTo>
                <a:lnTo>
                  <a:pt x="524142" y="1155700"/>
                </a:lnTo>
                <a:lnTo>
                  <a:pt x="991216" y="1155700"/>
                </a:lnTo>
                <a:lnTo>
                  <a:pt x="1028669" y="1130300"/>
                </a:lnTo>
                <a:lnTo>
                  <a:pt x="1063829" y="1104900"/>
                </a:lnTo>
                <a:lnTo>
                  <a:pt x="1096512" y="1079500"/>
                </a:lnTo>
                <a:lnTo>
                  <a:pt x="1126535" y="1041400"/>
                </a:lnTo>
                <a:lnTo>
                  <a:pt x="1153715" y="1003300"/>
                </a:lnTo>
                <a:lnTo>
                  <a:pt x="1177866" y="965200"/>
                </a:lnTo>
                <a:lnTo>
                  <a:pt x="1198806" y="927100"/>
                </a:lnTo>
                <a:lnTo>
                  <a:pt x="1216351" y="889000"/>
                </a:lnTo>
                <a:close/>
              </a:path>
              <a:path w="1724025" h="1701800">
                <a:moveTo>
                  <a:pt x="542752" y="762000"/>
                </a:moveTo>
                <a:lnTo>
                  <a:pt x="504741" y="762000"/>
                </a:lnTo>
                <a:lnTo>
                  <a:pt x="499550" y="787400"/>
                </a:lnTo>
                <a:lnTo>
                  <a:pt x="490392" y="787400"/>
                </a:lnTo>
                <a:lnTo>
                  <a:pt x="474803" y="800100"/>
                </a:lnTo>
                <a:lnTo>
                  <a:pt x="453147" y="812800"/>
                </a:lnTo>
                <a:lnTo>
                  <a:pt x="1106540" y="812800"/>
                </a:lnTo>
                <a:lnTo>
                  <a:pt x="1096268" y="800100"/>
                </a:lnTo>
                <a:lnTo>
                  <a:pt x="540974" y="800100"/>
                </a:lnTo>
                <a:lnTo>
                  <a:pt x="541923" y="787400"/>
                </a:lnTo>
                <a:lnTo>
                  <a:pt x="542752" y="762000"/>
                </a:lnTo>
                <a:close/>
              </a:path>
              <a:path w="1724025" h="1701800">
                <a:moveTo>
                  <a:pt x="1232308" y="584200"/>
                </a:moveTo>
                <a:lnTo>
                  <a:pt x="1119474" y="584200"/>
                </a:lnTo>
                <a:lnTo>
                  <a:pt x="1117777" y="609600"/>
                </a:lnTo>
                <a:lnTo>
                  <a:pt x="1116564" y="647700"/>
                </a:lnTo>
                <a:lnTo>
                  <a:pt x="1115837" y="685800"/>
                </a:lnTo>
                <a:lnTo>
                  <a:pt x="1115756" y="698500"/>
                </a:lnTo>
                <a:lnTo>
                  <a:pt x="1115695" y="736600"/>
                </a:lnTo>
                <a:lnTo>
                  <a:pt x="1115796" y="749300"/>
                </a:lnTo>
                <a:lnTo>
                  <a:pt x="1116241" y="774700"/>
                </a:lnTo>
                <a:lnTo>
                  <a:pt x="1116686" y="787400"/>
                </a:lnTo>
                <a:lnTo>
                  <a:pt x="1116888" y="812800"/>
                </a:lnTo>
                <a:lnTo>
                  <a:pt x="1237968" y="812800"/>
                </a:lnTo>
                <a:lnTo>
                  <a:pt x="1240519" y="800100"/>
                </a:lnTo>
                <a:lnTo>
                  <a:pt x="1246776" y="749300"/>
                </a:lnTo>
                <a:lnTo>
                  <a:pt x="1248902" y="711200"/>
                </a:lnTo>
                <a:lnTo>
                  <a:pt x="1245570" y="647700"/>
                </a:lnTo>
                <a:lnTo>
                  <a:pt x="1236054" y="596900"/>
                </a:lnTo>
                <a:lnTo>
                  <a:pt x="1232308" y="584200"/>
                </a:lnTo>
                <a:close/>
              </a:path>
              <a:path w="1724025" h="1701800">
                <a:moveTo>
                  <a:pt x="1559699" y="317500"/>
                </a:moveTo>
                <a:lnTo>
                  <a:pt x="1016499" y="317500"/>
                </a:lnTo>
                <a:lnTo>
                  <a:pt x="1066191" y="330200"/>
                </a:lnTo>
                <a:lnTo>
                  <a:pt x="1114375" y="330200"/>
                </a:lnTo>
                <a:lnTo>
                  <a:pt x="1160883" y="355600"/>
                </a:lnTo>
                <a:lnTo>
                  <a:pt x="1205542" y="368300"/>
                </a:lnTo>
                <a:lnTo>
                  <a:pt x="1248183" y="393700"/>
                </a:lnTo>
                <a:lnTo>
                  <a:pt x="1288634" y="419100"/>
                </a:lnTo>
                <a:lnTo>
                  <a:pt x="1326726" y="457200"/>
                </a:lnTo>
                <a:lnTo>
                  <a:pt x="1362286" y="482600"/>
                </a:lnTo>
                <a:lnTo>
                  <a:pt x="1395144" y="520700"/>
                </a:lnTo>
                <a:lnTo>
                  <a:pt x="1424353" y="558800"/>
                </a:lnTo>
                <a:lnTo>
                  <a:pt x="1450650" y="609600"/>
                </a:lnTo>
                <a:lnTo>
                  <a:pt x="1473281" y="660400"/>
                </a:lnTo>
                <a:lnTo>
                  <a:pt x="1491490" y="711200"/>
                </a:lnTo>
                <a:lnTo>
                  <a:pt x="1504522" y="762000"/>
                </a:lnTo>
                <a:lnTo>
                  <a:pt x="1511620" y="812800"/>
                </a:lnTo>
                <a:lnTo>
                  <a:pt x="1512914" y="812800"/>
                </a:lnTo>
                <a:lnTo>
                  <a:pt x="1559699" y="317500"/>
                </a:lnTo>
                <a:close/>
              </a:path>
              <a:path w="1724025" h="1701800">
                <a:moveTo>
                  <a:pt x="723448" y="673100"/>
                </a:moveTo>
                <a:lnTo>
                  <a:pt x="656156" y="673100"/>
                </a:lnTo>
                <a:lnTo>
                  <a:pt x="656156" y="685800"/>
                </a:lnTo>
                <a:lnTo>
                  <a:pt x="654863" y="685800"/>
                </a:lnTo>
                <a:lnTo>
                  <a:pt x="654863" y="698500"/>
                </a:lnTo>
                <a:lnTo>
                  <a:pt x="574620" y="698500"/>
                </a:lnTo>
                <a:lnTo>
                  <a:pt x="574620" y="787400"/>
                </a:lnTo>
                <a:lnTo>
                  <a:pt x="680749" y="787400"/>
                </a:lnTo>
                <a:lnTo>
                  <a:pt x="680749" y="800100"/>
                </a:lnTo>
                <a:lnTo>
                  <a:pt x="720862" y="800100"/>
                </a:lnTo>
                <a:lnTo>
                  <a:pt x="721811" y="787400"/>
                </a:lnTo>
                <a:lnTo>
                  <a:pt x="722640" y="762000"/>
                </a:lnTo>
                <a:lnTo>
                  <a:pt x="723226" y="736600"/>
                </a:lnTo>
                <a:lnTo>
                  <a:pt x="723448" y="723900"/>
                </a:lnTo>
                <a:lnTo>
                  <a:pt x="723448" y="673100"/>
                </a:lnTo>
                <a:close/>
              </a:path>
              <a:path w="1724025" h="1701800">
                <a:moveTo>
                  <a:pt x="770046" y="698500"/>
                </a:moveTo>
                <a:lnTo>
                  <a:pt x="753214" y="698500"/>
                </a:lnTo>
                <a:lnTo>
                  <a:pt x="753214" y="723900"/>
                </a:lnTo>
                <a:lnTo>
                  <a:pt x="753436" y="736600"/>
                </a:lnTo>
                <a:lnTo>
                  <a:pt x="754023" y="762000"/>
                </a:lnTo>
                <a:lnTo>
                  <a:pt x="754851" y="787400"/>
                </a:lnTo>
                <a:lnTo>
                  <a:pt x="755801" y="800100"/>
                </a:lnTo>
                <a:lnTo>
                  <a:pt x="851583" y="800100"/>
                </a:lnTo>
                <a:lnTo>
                  <a:pt x="837201" y="787400"/>
                </a:lnTo>
                <a:lnTo>
                  <a:pt x="816150" y="749300"/>
                </a:lnTo>
                <a:lnTo>
                  <a:pt x="792431" y="723900"/>
                </a:lnTo>
                <a:lnTo>
                  <a:pt x="770046" y="698500"/>
                </a:lnTo>
                <a:close/>
              </a:path>
              <a:path w="1724025" h="1701800">
                <a:moveTo>
                  <a:pt x="922755" y="584200"/>
                </a:moveTo>
                <a:lnTo>
                  <a:pt x="824177" y="584200"/>
                </a:lnTo>
                <a:lnTo>
                  <a:pt x="846883" y="596900"/>
                </a:lnTo>
                <a:lnTo>
                  <a:pt x="862553" y="609600"/>
                </a:lnTo>
                <a:lnTo>
                  <a:pt x="868397" y="635000"/>
                </a:lnTo>
                <a:lnTo>
                  <a:pt x="861139" y="660400"/>
                </a:lnTo>
                <a:lnTo>
                  <a:pt x="843326" y="685800"/>
                </a:lnTo>
                <a:lnTo>
                  <a:pt x="820903" y="685800"/>
                </a:lnTo>
                <a:lnTo>
                  <a:pt x="799812" y="698500"/>
                </a:lnTo>
                <a:lnTo>
                  <a:pt x="818723" y="723900"/>
                </a:lnTo>
                <a:lnTo>
                  <a:pt x="845275" y="749300"/>
                </a:lnTo>
                <a:lnTo>
                  <a:pt x="872067" y="787400"/>
                </a:lnTo>
                <a:lnTo>
                  <a:pt x="891696" y="800100"/>
                </a:lnTo>
                <a:lnTo>
                  <a:pt x="921461" y="800100"/>
                </a:lnTo>
                <a:lnTo>
                  <a:pt x="922957" y="774700"/>
                </a:lnTo>
                <a:lnTo>
                  <a:pt x="923725" y="736600"/>
                </a:lnTo>
                <a:lnTo>
                  <a:pt x="923914" y="711200"/>
                </a:lnTo>
                <a:lnTo>
                  <a:pt x="924035" y="673100"/>
                </a:lnTo>
                <a:lnTo>
                  <a:pt x="923957" y="622300"/>
                </a:lnTo>
                <a:lnTo>
                  <a:pt x="923887" y="609600"/>
                </a:lnTo>
                <a:lnTo>
                  <a:pt x="923503" y="596900"/>
                </a:lnTo>
                <a:lnTo>
                  <a:pt x="922755" y="584200"/>
                </a:lnTo>
                <a:close/>
              </a:path>
              <a:path w="1724025" h="1701800">
                <a:moveTo>
                  <a:pt x="946054" y="635000"/>
                </a:moveTo>
                <a:lnTo>
                  <a:pt x="945306" y="647700"/>
                </a:lnTo>
                <a:lnTo>
                  <a:pt x="944922" y="660400"/>
                </a:lnTo>
                <a:lnTo>
                  <a:pt x="944851" y="673100"/>
                </a:lnTo>
                <a:lnTo>
                  <a:pt x="944760" y="698500"/>
                </a:lnTo>
                <a:lnTo>
                  <a:pt x="945185" y="723900"/>
                </a:lnTo>
                <a:lnTo>
                  <a:pt x="946215" y="749300"/>
                </a:lnTo>
                <a:lnTo>
                  <a:pt x="947488" y="787400"/>
                </a:lnTo>
                <a:lnTo>
                  <a:pt x="948640" y="800100"/>
                </a:lnTo>
                <a:lnTo>
                  <a:pt x="1096268" y="800100"/>
                </a:lnTo>
                <a:lnTo>
                  <a:pt x="1085996" y="787400"/>
                </a:lnTo>
                <a:lnTo>
                  <a:pt x="1047811" y="749300"/>
                </a:lnTo>
                <a:lnTo>
                  <a:pt x="1003851" y="698500"/>
                </a:lnTo>
                <a:lnTo>
                  <a:pt x="965977" y="660400"/>
                </a:lnTo>
                <a:lnTo>
                  <a:pt x="946054" y="635000"/>
                </a:lnTo>
                <a:close/>
              </a:path>
              <a:path w="1724025" h="1701800">
                <a:moveTo>
                  <a:pt x="466880" y="596900"/>
                </a:moveTo>
                <a:lnTo>
                  <a:pt x="394362" y="596900"/>
                </a:lnTo>
                <a:lnTo>
                  <a:pt x="365608" y="622300"/>
                </a:lnTo>
                <a:lnTo>
                  <a:pt x="344621" y="647700"/>
                </a:lnTo>
                <a:lnTo>
                  <a:pt x="336493" y="698500"/>
                </a:lnTo>
                <a:lnTo>
                  <a:pt x="344846" y="736600"/>
                </a:lnTo>
                <a:lnTo>
                  <a:pt x="366423" y="762000"/>
                </a:lnTo>
                <a:lnTo>
                  <a:pt x="396007" y="787400"/>
                </a:lnTo>
                <a:lnTo>
                  <a:pt x="474643" y="787400"/>
                </a:lnTo>
                <a:lnTo>
                  <a:pt x="490258" y="774700"/>
                </a:lnTo>
                <a:lnTo>
                  <a:pt x="503447" y="762000"/>
                </a:lnTo>
                <a:lnTo>
                  <a:pt x="542752" y="762000"/>
                </a:lnTo>
                <a:lnTo>
                  <a:pt x="543338" y="736600"/>
                </a:lnTo>
                <a:lnTo>
                  <a:pt x="543560" y="723900"/>
                </a:lnTo>
                <a:lnTo>
                  <a:pt x="543560" y="660400"/>
                </a:lnTo>
                <a:lnTo>
                  <a:pt x="543338" y="647700"/>
                </a:lnTo>
                <a:lnTo>
                  <a:pt x="542752" y="622300"/>
                </a:lnTo>
                <a:lnTo>
                  <a:pt x="494376" y="622300"/>
                </a:lnTo>
                <a:lnTo>
                  <a:pt x="482207" y="609600"/>
                </a:lnTo>
                <a:lnTo>
                  <a:pt x="466880" y="596900"/>
                </a:lnTo>
                <a:close/>
              </a:path>
              <a:path w="1724025" h="1701800">
                <a:moveTo>
                  <a:pt x="1091002" y="584200"/>
                </a:moveTo>
                <a:lnTo>
                  <a:pt x="934413" y="584200"/>
                </a:lnTo>
                <a:lnTo>
                  <a:pt x="954951" y="596900"/>
                </a:lnTo>
                <a:lnTo>
                  <a:pt x="993133" y="647700"/>
                </a:lnTo>
                <a:lnTo>
                  <a:pt x="1037093" y="685800"/>
                </a:lnTo>
                <a:lnTo>
                  <a:pt x="1074965" y="723900"/>
                </a:lnTo>
                <a:lnTo>
                  <a:pt x="1094882" y="749300"/>
                </a:lnTo>
                <a:lnTo>
                  <a:pt x="1094882" y="685800"/>
                </a:lnTo>
                <a:lnTo>
                  <a:pt x="1094458" y="660400"/>
                </a:lnTo>
                <a:lnTo>
                  <a:pt x="1093427" y="635000"/>
                </a:lnTo>
                <a:lnTo>
                  <a:pt x="1092154" y="609600"/>
                </a:lnTo>
                <a:lnTo>
                  <a:pt x="1091002" y="584200"/>
                </a:lnTo>
                <a:close/>
              </a:path>
              <a:path w="1724025" h="1701800">
                <a:moveTo>
                  <a:pt x="634158" y="596900"/>
                </a:moveTo>
                <a:lnTo>
                  <a:pt x="575913" y="596900"/>
                </a:lnTo>
                <a:lnTo>
                  <a:pt x="575165" y="622300"/>
                </a:lnTo>
                <a:lnTo>
                  <a:pt x="574781" y="647700"/>
                </a:lnTo>
                <a:lnTo>
                  <a:pt x="574711" y="660400"/>
                </a:lnTo>
                <a:lnTo>
                  <a:pt x="574620" y="685800"/>
                </a:lnTo>
                <a:lnTo>
                  <a:pt x="622178" y="685800"/>
                </a:lnTo>
                <a:lnTo>
                  <a:pt x="640501" y="673100"/>
                </a:lnTo>
                <a:lnTo>
                  <a:pt x="723448" y="673100"/>
                </a:lnTo>
                <a:lnTo>
                  <a:pt x="723448" y="660400"/>
                </a:lnTo>
                <a:lnTo>
                  <a:pt x="723226" y="647700"/>
                </a:lnTo>
                <a:lnTo>
                  <a:pt x="722640" y="622300"/>
                </a:lnTo>
                <a:lnTo>
                  <a:pt x="722226" y="609600"/>
                </a:lnTo>
                <a:lnTo>
                  <a:pt x="658181" y="609600"/>
                </a:lnTo>
                <a:lnTo>
                  <a:pt x="634158" y="596900"/>
                </a:lnTo>
                <a:close/>
              </a:path>
              <a:path w="1724025" h="1701800">
                <a:moveTo>
                  <a:pt x="804038" y="596900"/>
                </a:moveTo>
                <a:lnTo>
                  <a:pt x="754508" y="596900"/>
                </a:lnTo>
                <a:lnTo>
                  <a:pt x="754305" y="609600"/>
                </a:lnTo>
                <a:lnTo>
                  <a:pt x="753416" y="647700"/>
                </a:lnTo>
                <a:lnTo>
                  <a:pt x="753214" y="660400"/>
                </a:lnTo>
                <a:lnTo>
                  <a:pt x="753214" y="685800"/>
                </a:lnTo>
                <a:lnTo>
                  <a:pt x="795846" y="685800"/>
                </a:lnTo>
                <a:lnTo>
                  <a:pt x="815986" y="673100"/>
                </a:lnTo>
                <a:lnTo>
                  <a:pt x="831272" y="660400"/>
                </a:lnTo>
                <a:lnTo>
                  <a:pt x="837338" y="635000"/>
                </a:lnTo>
                <a:lnTo>
                  <a:pt x="832545" y="622300"/>
                </a:lnTo>
                <a:lnTo>
                  <a:pt x="820353" y="609600"/>
                </a:lnTo>
                <a:lnTo>
                  <a:pt x="804038" y="596900"/>
                </a:lnTo>
                <a:close/>
              </a:path>
              <a:path w="1724025" h="1701800">
                <a:moveTo>
                  <a:pt x="540974" y="584200"/>
                </a:moveTo>
                <a:lnTo>
                  <a:pt x="488782" y="584200"/>
                </a:lnTo>
                <a:lnTo>
                  <a:pt x="504741" y="596900"/>
                </a:lnTo>
                <a:lnTo>
                  <a:pt x="502070" y="596900"/>
                </a:lnTo>
                <a:lnTo>
                  <a:pt x="499882" y="609600"/>
                </a:lnTo>
                <a:lnTo>
                  <a:pt x="498178" y="609600"/>
                </a:lnTo>
                <a:lnTo>
                  <a:pt x="496963" y="622300"/>
                </a:lnTo>
                <a:lnTo>
                  <a:pt x="542752" y="622300"/>
                </a:lnTo>
                <a:lnTo>
                  <a:pt x="541923" y="596900"/>
                </a:lnTo>
                <a:lnTo>
                  <a:pt x="540974" y="584200"/>
                </a:lnTo>
                <a:close/>
              </a:path>
              <a:path w="1724025" h="1701800">
                <a:moveTo>
                  <a:pt x="720862" y="584200"/>
                </a:moveTo>
                <a:lnTo>
                  <a:pt x="676868" y="584200"/>
                </a:lnTo>
                <a:lnTo>
                  <a:pt x="676868" y="609600"/>
                </a:lnTo>
                <a:lnTo>
                  <a:pt x="722226" y="609600"/>
                </a:lnTo>
                <a:lnTo>
                  <a:pt x="721811" y="596900"/>
                </a:lnTo>
                <a:lnTo>
                  <a:pt x="720862" y="584200"/>
                </a:lnTo>
                <a:close/>
              </a:path>
              <a:path w="1724025" h="1701800">
                <a:moveTo>
                  <a:pt x="1016493" y="342900"/>
                </a:moveTo>
                <a:lnTo>
                  <a:pt x="914021" y="342900"/>
                </a:lnTo>
                <a:lnTo>
                  <a:pt x="816205" y="368300"/>
                </a:lnTo>
                <a:lnTo>
                  <a:pt x="770222" y="381000"/>
                </a:lnTo>
                <a:lnTo>
                  <a:pt x="726443" y="406400"/>
                </a:lnTo>
                <a:lnTo>
                  <a:pt x="685061" y="431800"/>
                </a:lnTo>
                <a:lnTo>
                  <a:pt x="646267" y="457200"/>
                </a:lnTo>
                <a:lnTo>
                  <a:pt x="610251" y="482600"/>
                </a:lnTo>
                <a:lnTo>
                  <a:pt x="577206" y="520700"/>
                </a:lnTo>
                <a:lnTo>
                  <a:pt x="1211209" y="520700"/>
                </a:lnTo>
                <a:lnTo>
                  <a:pt x="1201345" y="495300"/>
                </a:lnTo>
                <a:lnTo>
                  <a:pt x="1177593" y="444500"/>
                </a:lnTo>
                <a:lnTo>
                  <a:pt x="1150534" y="406400"/>
                </a:lnTo>
                <a:lnTo>
                  <a:pt x="1200633" y="406400"/>
                </a:lnTo>
                <a:lnTo>
                  <a:pt x="1157917" y="381000"/>
                </a:lnTo>
                <a:lnTo>
                  <a:pt x="1112879" y="368300"/>
                </a:lnTo>
                <a:lnTo>
                  <a:pt x="1065684" y="355600"/>
                </a:lnTo>
                <a:lnTo>
                  <a:pt x="1016493" y="342900"/>
                </a:lnTo>
                <a:close/>
              </a:path>
              <a:path w="1724025" h="1701800">
                <a:moveTo>
                  <a:pt x="882642" y="177800"/>
                </a:moveTo>
                <a:lnTo>
                  <a:pt x="933178" y="203200"/>
                </a:lnTo>
                <a:lnTo>
                  <a:pt x="981913" y="215900"/>
                </a:lnTo>
                <a:lnTo>
                  <a:pt x="1028287" y="241300"/>
                </a:lnTo>
                <a:lnTo>
                  <a:pt x="1071740" y="279400"/>
                </a:lnTo>
                <a:lnTo>
                  <a:pt x="1111714" y="304800"/>
                </a:lnTo>
                <a:lnTo>
                  <a:pt x="1560898" y="304800"/>
                </a:lnTo>
                <a:lnTo>
                  <a:pt x="1562098" y="292100"/>
                </a:lnTo>
                <a:lnTo>
                  <a:pt x="1723861" y="292100"/>
                </a:lnTo>
                <a:lnTo>
                  <a:pt x="1723861" y="190500"/>
                </a:lnTo>
                <a:lnTo>
                  <a:pt x="882642" y="177800"/>
                </a:lnTo>
                <a:close/>
              </a:path>
              <a:path w="1724025" h="1701800">
                <a:moveTo>
                  <a:pt x="1723861" y="152400"/>
                </a:moveTo>
                <a:lnTo>
                  <a:pt x="1329954" y="152400"/>
                </a:lnTo>
                <a:lnTo>
                  <a:pt x="1454427" y="165100"/>
                </a:lnTo>
                <a:lnTo>
                  <a:pt x="1723861" y="165100"/>
                </a:lnTo>
                <a:lnTo>
                  <a:pt x="1723861" y="152400"/>
                </a:lnTo>
                <a:close/>
              </a:path>
            </a:pathLst>
          </a:custGeom>
          <a:solidFill>
            <a:srgbClr val="00339F"/>
          </a:solid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/>
          <p:nvPr/>
        </p:nvSpPr>
        <p:spPr>
          <a:xfrm>
            <a:off x="11707114" y="6477406"/>
            <a:ext cx="97155" cy="17907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000" dirty="0">
                <a:solidFill>
                  <a:srgbClr val="00339F"/>
                </a:solidFill>
                <a:latin typeface="Arial"/>
                <a:cs typeface="Arial"/>
              </a:rPr>
              <a:t>3</a:t>
            </a:r>
            <a:endParaRPr sz="1000">
              <a:latin typeface="Arial"/>
              <a:cs typeface="Arial"/>
            </a:endParaRPr>
          </a:p>
        </p:txBody>
      </p: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5005256" y="213413"/>
            <a:ext cx="1546860" cy="65913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4150" spc="105" dirty="0">
                <a:solidFill>
                  <a:srgbClr val="000000"/>
                </a:solidFill>
                <a:latin typeface="Calibri"/>
                <a:cs typeface="Calibri"/>
              </a:rPr>
              <a:t>T</a:t>
            </a:r>
            <a:r>
              <a:rPr sz="4150" spc="80" dirty="0">
                <a:solidFill>
                  <a:srgbClr val="000000"/>
                </a:solidFill>
                <a:latin typeface="Calibri"/>
                <a:cs typeface="Calibri"/>
              </a:rPr>
              <a:t>A</a:t>
            </a:r>
            <a:r>
              <a:rPr sz="4150" spc="120" dirty="0">
                <a:solidFill>
                  <a:srgbClr val="000000"/>
                </a:solidFill>
                <a:latin typeface="Calibri"/>
                <a:cs typeface="Calibri"/>
              </a:rPr>
              <a:t>G</a:t>
            </a:r>
            <a:r>
              <a:rPr sz="4150" spc="110" dirty="0">
                <a:solidFill>
                  <a:srgbClr val="000000"/>
                </a:solidFill>
                <a:latin typeface="Calibri"/>
                <a:cs typeface="Calibri"/>
              </a:rPr>
              <a:t>41</a:t>
            </a:r>
            <a:endParaRPr sz="4150">
              <a:latin typeface="Calibri"/>
              <a:cs typeface="Calibri"/>
            </a:endParaRPr>
          </a:p>
        </p:txBody>
      </p:sp>
      <p:grpSp>
        <p:nvGrpSpPr>
          <p:cNvPr id="6" name="object 6"/>
          <p:cNvGrpSpPr/>
          <p:nvPr/>
        </p:nvGrpSpPr>
        <p:grpSpPr>
          <a:xfrm>
            <a:off x="1868254" y="1012942"/>
            <a:ext cx="8511540" cy="5033010"/>
            <a:chOff x="1868254" y="1012942"/>
            <a:chExt cx="8511540" cy="5033010"/>
          </a:xfrm>
        </p:grpSpPr>
        <p:sp>
          <p:nvSpPr>
            <p:cNvPr id="7" name="object 7"/>
            <p:cNvSpPr/>
            <p:nvPr/>
          </p:nvSpPr>
          <p:spPr>
            <a:xfrm>
              <a:off x="1871747" y="1018870"/>
              <a:ext cx="490220" cy="693420"/>
            </a:xfrm>
            <a:custGeom>
              <a:avLst/>
              <a:gdLst/>
              <a:ahLst/>
              <a:cxnLst/>
              <a:rect l="l" t="t" r="r" b="b"/>
              <a:pathLst>
                <a:path w="490219" h="693419">
                  <a:moveTo>
                    <a:pt x="489747" y="693315"/>
                  </a:moveTo>
                  <a:lnTo>
                    <a:pt x="0" y="0"/>
                  </a:lnTo>
                  <a:lnTo>
                    <a:pt x="58440" y="36647"/>
                  </a:lnTo>
                  <a:lnTo>
                    <a:pt x="482094" y="637421"/>
                  </a:lnTo>
                  <a:lnTo>
                    <a:pt x="489747" y="693315"/>
                  </a:lnTo>
                  <a:close/>
                </a:path>
              </a:pathLst>
            </a:custGeom>
            <a:ln w="6780">
              <a:solidFill>
                <a:srgbClr val="7E7E7E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2769898" y="1014212"/>
              <a:ext cx="407034" cy="381635"/>
            </a:xfrm>
            <a:custGeom>
              <a:avLst/>
              <a:gdLst/>
              <a:ahLst/>
              <a:cxnLst/>
              <a:rect l="l" t="t" r="r" b="b"/>
              <a:pathLst>
                <a:path w="407035" h="381634">
                  <a:moveTo>
                    <a:pt x="210809" y="0"/>
                  </a:moveTo>
                  <a:lnTo>
                    <a:pt x="165531" y="28386"/>
                  </a:lnTo>
                  <a:lnTo>
                    <a:pt x="203477" y="83489"/>
                  </a:lnTo>
                  <a:lnTo>
                    <a:pt x="109254" y="142635"/>
                  </a:lnTo>
                  <a:lnTo>
                    <a:pt x="87348" y="111260"/>
                  </a:lnTo>
                  <a:lnTo>
                    <a:pt x="0" y="167067"/>
                  </a:lnTo>
                  <a:lnTo>
                    <a:pt x="57285" y="250644"/>
                  </a:lnTo>
                  <a:lnTo>
                    <a:pt x="117595" y="214612"/>
                  </a:lnTo>
                  <a:lnTo>
                    <a:pt x="313648" y="381064"/>
                  </a:lnTo>
                  <a:lnTo>
                    <a:pt x="406588" y="294147"/>
                  </a:lnTo>
                  <a:lnTo>
                    <a:pt x="332987" y="224279"/>
                  </a:lnTo>
                  <a:lnTo>
                    <a:pt x="355077" y="210481"/>
                  </a:lnTo>
                  <a:lnTo>
                    <a:pt x="210809" y="0"/>
                  </a:lnTo>
                  <a:close/>
                </a:path>
              </a:pathLst>
            </a:custGeom>
            <a:solidFill>
              <a:srgbClr val="F8C49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2769898" y="1014212"/>
              <a:ext cx="407034" cy="381635"/>
            </a:xfrm>
            <a:custGeom>
              <a:avLst/>
              <a:gdLst/>
              <a:ahLst/>
              <a:cxnLst/>
              <a:rect l="l" t="t" r="r" b="b"/>
              <a:pathLst>
                <a:path w="407035" h="381634">
                  <a:moveTo>
                    <a:pt x="313648" y="381064"/>
                  </a:moveTo>
                  <a:lnTo>
                    <a:pt x="117595" y="214612"/>
                  </a:lnTo>
                  <a:lnTo>
                    <a:pt x="57285" y="250644"/>
                  </a:lnTo>
                  <a:lnTo>
                    <a:pt x="0" y="167067"/>
                  </a:lnTo>
                  <a:lnTo>
                    <a:pt x="87348" y="111260"/>
                  </a:lnTo>
                  <a:lnTo>
                    <a:pt x="109254" y="142635"/>
                  </a:lnTo>
                  <a:lnTo>
                    <a:pt x="203477" y="83489"/>
                  </a:lnTo>
                  <a:lnTo>
                    <a:pt x="165531" y="28386"/>
                  </a:lnTo>
                  <a:lnTo>
                    <a:pt x="210809" y="0"/>
                  </a:lnTo>
                  <a:lnTo>
                    <a:pt x="355077" y="210481"/>
                  </a:lnTo>
                  <a:lnTo>
                    <a:pt x="332987" y="224279"/>
                  </a:lnTo>
                  <a:lnTo>
                    <a:pt x="406588" y="294147"/>
                  </a:lnTo>
                  <a:lnTo>
                    <a:pt x="313648" y="381064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3017187" y="1902805"/>
              <a:ext cx="1592580" cy="2413635"/>
            </a:xfrm>
            <a:custGeom>
              <a:avLst/>
              <a:gdLst/>
              <a:ahLst/>
              <a:cxnLst/>
              <a:rect l="l" t="t" r="r" b="b"/>
              <a:pathLst>
                <a:path w="1592579" h="2413635">
                  <a:moveTo>
                    <a:pt x="0" y="983420"/>
                  </a:moveTo>
                  <a:lnTo>
                    <a:pt x="152333" y="893954"/>
                  </a:lnTo>
                  <a:lnTo>
                    <a:pt x="353335" y="1199966"/>
                  </a:lnTo>
                  <a:lnTo>
                    <a:pt x="556446" y="0"/>
                  </a:lnTo>
                  <a:lnTo>
                    <a:pt x="650760" y="95969"/>
                  </a:lnTo>
                  <a:lnTo>
                    <a:pt x="444900" y="1267812"/>
                  </a:lnTo>
                  <a:lnTo>
                    <a:pt x="501452" y="1342953"/>
                  </a:lnTo>
                  <a:lnTo>
                    <a:pt x="580551" y="1428639"/>
                  </a:lnTo>
                  <a:lnTo>
                    <a:pt x="659468" y="1499298"/>
                  </a:lnTo>
                  <a:lnTo>
                    <a:pt x="835540" y="1659862"/>
                  </a:lnTo>
                  <a:lnTo>
                    <a:pt x="1009137" y="1797839"/>
                  </a:lnTo>
                  <a:lnTo>
                    <a:pt x="1117383" y="1877990"/>
                  </a:lnTo>
                  <a:lnTo>
                    <a:pt x="1242403" y="1960249"/>
                  </a:lnTo>
                  <a:lnTo>
                    <a:pt x="1344875" y="2018955"/>
                  </a:lnTo>
                  <a:lnTo>
                    <a:pt x="1434973" y="2070192"/>
                  </a:lnTo>
                  <a:lnTo>
                    <a:pt x="1515997" y="2112815"/>
                  </a:lnTo>
                  <a:lnTo>
                    <a:pt x="1592530" y="2146914"/>
                  </a:lnTo>
                  <a:lnTo>
                    <a:pt x="1544502" y="2238401"/>
                  </a:lnTo>
                  <a:lnTo>
                    <a:pt x="1427457" y="2179343"/>
                  </a:lnTo>
                  <a:lnTo>
                    <a:pt x="1336259" y="2129953"/>
                  </a:lnTo>
                  <a:lnTo>
                    <a:pt x="1254868" y="2083286"/>
                  </a:lnTo>
                  <a:lnTo>
                    <a:pt x="1163028" y="2028095"/>
                  </a:lnTo>
                  <a:lnTo>
                    <a:pt x="1037092" y="1946539"/>
                  </a:lnTo>
                  <a:lnTo>
                    <a:pt x="940028" y="1879308"/>
                  </a:lnTo>
                  <a:lnTo>
                    <a:pt x="820783" y="1789578"/>
                  </a:lnTo>
                  <a:lnTo>
                    <a:pt x="721427" y="1707231"/>
                  </a:lnTo>
                  <a:lnTo>
                    <a:pt x="664417" y="1655028"/>
                  </a:lnTo>
                  <a:lnTo>
                    <a:pt x="464056" y="1454741"/>
                  </a:lnTo>
                  <a:lnTo>
                    <a:pt x="266445" y="1210160"/>
                  </a:lnTo>
                  <a:lnTo>
                    <a:pt x="1119858" y="2337271"/>
                  </a:lnTo>
                  <a:lnTo>
                    <a:pt x="1007946" y="2413202"/>
                  </a:lnTo>
                  <a:lnTo>
                    <a:pt x="187254" y="1298308"/>
                  </a:lnTo>
                  <a:lnTo>
                    <a:pt x="0" y="98342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object 11"/>
            <p:cNvSpPr/>
            <p:nvPr/>
          </p:nvSpPr>
          <p:spPr>
            <a:xfrm>
              <a:off x="3791959" y="2057481"/>
              <a:ext cx="260350" cy="249554"/>
            </a:xfrm>
            <a:custGeom>
              <a:avLst/>
              <a:gdLst/>
              <a:ahLst/>
              <a:cxnLst/>
              <a:rect l="l" t="t" r="r" b="b"/>
              <a:pathLst>
                <a:path w="260350" h="249555">
                  <a:moveTo>
                    <a:pt x="129877" y="0"/>
                  </a:moveTo>
                  <a:lnTo>
                    <a:pt x="79307" y="9781"/>
                  </a:lnTo>
                  <a:lnTo>
                    <a:pt x="38025" y="36460"/>
                  </a:lnTo>
                  <a:lnTo>
                    <a:pt x="10201" y="76042"/>
                  </a:lnTo>
                  <a:lnTo>
                    <a:pt x="0" y="124531"/>
                  </a:lnTo>
                  <a:lnTo>
                    <a:pt x="10201" y="173019"/>
                  </a:lnTo>
                  <a:lnTo>
                    <a:pt x="38025" y="212602"/>
                  </a:lnTo>
                  <a:lnTo>
                    <a:pt x="79307" y="239281"/>
                  </a:lnTo>
                  <a:lnTo>
                    <a:pt x="129877" y="249062"/>
                  </a:lnTo>
                  <a:lnTo>
                    <a:pt x="180447" y="239281"/>
                  </a:lnTo>
                  <a:lnTo>
                    <a:pt x="221728" y="212602"/>
                  </a:lnTo>
                  <a:lnTo>
                    <a:pt x="249553" y="173019"/>
                  </a:lnTo>
                  <a:lnTo>
                    <a:pt x="259754" y="124531"/>
                  </a:lnTo>
                  <a:lnTo>
                    <a:pt x="249553" y="76042"/>
                  </a:lnTo>
                  <a:lnTo>
                    <a:pt x="221728" y="36460"/>
                  </a:lnTo>
                  <a:lnTo>
                    <a:pt x="180447" y="9781"/>
                  </a:lnTo>
                  <a:lnTo>
                    <a:pt x="129877" y="0"/>
                  </a:lnTo>
                  <a:close/>
                </a:path>
              </a:pathLst>
            </a:custGeom>
            <a:solidFill>
              <a:srgbClr val="9DBA6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" name="object 12"/>
            <p:cNvSpPr/>
            <p:nvPr/>
          </p:nvSpPr>
          <p:spPr>
            <a:xfrm>
              <a:off x="3791959" y="2057481"/>
              <a:ext cx="260350" cy="249554"/>
            </a:xfrm>
            <a:custGeom>
              <a:avLst/>
              <a:gdLst/>
              <a:ahLst/>
              <a:cxnLst/>
              <a:rect l="l" t="t" r="r" b="b"/>
              <a:pathLst>
                <a:path w="260350" h="249555">
                  <a:moveTo>
                    <a:pt x="259754" y="124531"/>
                  </a:moveTo>
                  <a:lnTo>
                    <a:pt x="249553" y="76042"/>
                  </a:lnTo>
                  <a:lnTo>
                    <a:pt x="221728" y="36460"/>
                  </a:lnTo>
                  <a:lnTo>
                    <a:pt x="180447" y="9781"/>
                  </a:lnTo>
                  <a:lnTo>
                    <a:pt x="129877" y="0"/>
                  </a:lnTo>
                  <a:lnTo>
                    <a:pt x="79307" y="9781"/>
                  </a:lnTo>
                  <a:lnTo>
                    <a:pt x="38025" y="36460"/>
                  </a:lnTo>
                  <a:lnTo>
                    <a:pt x="10201" y="76042"/>
                  </a:lnTo>
                  <a:lnTo>
                    <a:pt x="0" y="124531"/>
                  </a:lnTo>
                  <a:lnTo>
                    <a:pt x="10201" y="173019"/>
                  </a:lnTo>
                  <a:lnTo>
                    <a:pt x="38025" y="212602"/>
                  </a:lnTo>
                  <a:lnTo>
                    <a:pt x="79307" y="239281"/>
                  </a:lnTo>
                  <a:lnTo>
                    <a:pt x="129877" y="249062"/>
                  </a:lnTo>
                  <a:lnTo>
                    <a:pt x="180447" y="239281"/>
                  </a:lnTo>
                  <a:lnTo>
                    <a:pt x="221728" y="212602"/>
                  </a:lnTo>
                  <a:lnTo>
                    <a:pt x="249553" y="173019"/>
                  </a:lnTo>
                  <a:lnTo>
                    <a:pt x="259754" y="124531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object 13"/>
            <p:cNvSpPr/>
            <p:nvPr/>
          </p:nvSpPr>
          <p:spPr>
            <a:xfrm>
              <a:off x="4021192" y="3458701"/>
              <a:ext cx="835025" cy="421005"/>
            </a:xfrm>
            <a:custGeom>
              <a:avLst/>
              <a:gdLst/>
              <a:ahLst/>
              <a:cxnLst/>
              <a:rect l="l" t="t" r="r" b="b"/>
              <a:pathLst>
                <a:path w="835025" h="421004">
                  <a:moveTo>
                    <a:pt x="61134" y="0"/>
                  </a:moveTo>
                  <a:lnTo>
                    <a:pt x="0" y="182710"/>
                  </a:lnTo>
                  <a:lnTo>
                    <a:pt x="773580" y="420875"/>
                  </a:lnTo>
                  <a:lnTo>
                    <a:pt x="834806" y="238165"/>
                  </a:lnTo>
                  <a:lnTo>
                    <a:pt x="61134" y="0"/>
                  </a:lnTo>
                  <a:close/>
                </a:path>
              </a:pathLst>
            </a:custGeom>
            <a:solidFill>
              <a:srgbClr val="F59D5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" name="object 14"/>
            <p:cNvSpPr/>
            <p:nvPr/>
          </p:nvSpPr>
          <p:spPr>
            <a:xfrm>
              <a:off x="4021192" y="3458701"/>
              <a:ext cx="835025" cy="421005"/>
            </a:xfrm>
            <a:custGeom>
              <a:avLst/>
              <a:gdLst/>
              <a:ahLst/>
              <a:cxnLst/>
              <a:rect l="l" t="t" r="r" b="b"/>
              <a:pathLst>
                <a:path w="835025" h="421004">
                  <a:moveTo>
                    <a:pt x="0" y="182710"/>
                  </a:moveTo>
                  <a:lnTo>
                    <a:pt x="773580" y="420875"/>
                  </a:lnTo>
                  <a:lnTo>
                    <a:pt x="834806" y="238165"/>
                  </a:lnTo>
                  <a:lnTo>
                    <a:pt x="61134" y="0"/>
                  </a:lnTo>
                  <a:lnTo>
                    <a:pt x="0" y="18271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" name="object 15"/>
            <p:cNvSpPr/>
            <p:nvPr/>
          </p:nvSpPr>
          <p:spPr>
            <a:xfrm>
              <a:off x="7142524" y="4239475"/>
              <a:ext cx="118111" cy="149726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" name="object 16"/>
            <p:cNvSpPr/>
            <p:nvPr/>
          </p:nvSpPr>
          <p:spPr>
            <a:xfrm>
              <a:off x="7021474" y="4335694"/>
              <a:ext cx="202565" cy="353060"/>
            </a:xfrm>
            <a:custGeom>
              <a:avLst/>
              <a:gdLst/>
              <a:ahLst/>
              <a:cxnLst/>
              <a:rect l="l" t="t" r="r" b="b"/>
              <a:pathLst>
                <a:path w="202565" h="353060">
                  <a:moveTo>
                    <a:pt x="133635" y="0"/>
                  </a:moveTo>
                  <a:lnTo>
                    <a:pt x="0" y="326927"/>
                  </a:lnTo>
                  <a:lnTo>
                    <a:pt x="69017" y="352853"/>
                  </a:lnTo>
                  <a:lnTo>
                    <a:pt x="202560" y="25925"/>
                  </a:lnTo>
                  <a:lnTo>
                    <a:pt x="133635" y="0"/>
                  </a:lnTo>
                  <a:close/>
                </a:path>
              </a:pathLst>
            </a:custGeom>
            <a:solidFill>
              <a:srgbClr val="4AACC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" name="object 17"/>
            <p:cNvSpPr/>
            <p:nvPr/>
          </p:nvSpPr>
          <p:spPr>
            <a:xfrm>
              <a:off x="7021474" y="4335694"/>
              <a:ext cx="202565" cy="353060"/>
            </a:xfrm>
            <a:custGeom>
              <a:avLst/>
              <a:gdLst/>
              <a:ahLst/>
              <a:cxnLst/>
              <a:rect l="l" t="t" r="r" b="b"/>
              <a:pathLst>
                <a:path w="202565" h="353060">
                  <a:moveTo>
                    <a:pt x="0" y="326927"/>
                  </a:moveTo>
                  <a:lnTo>
                    <a:pt x="69017" y="352853"/>
                  </a:lnTo>
                  <a:lnTo>
                    <a:pt x="202560" y="25925"/>
                  </a:lnTo>
                  <a:lnTo>
                    <a:pt x="133635" y="0"/>
                  </a:lnTo>
                  <a:lnTo>
                    <a:pt x="0" y="326927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" name="object 18"/>
            <p:cNvSpPr/>
            <p:nvPr/>
          </p:nvSpPr>
          <p:spPr>
            <a:xfrm>
              <a:off x="6853926" y="4612704"/>
              <a:ext cx="351790" cy="349885"/>
            </a:xfrm>
            <a:custGeom>
              <a:avLst/>
              <a:gdLst/>
              <a:ahLst/>
              <a:cxnLst/>
              <a:rect l="l" t="t" r="r" b="b"/>
              <a:pathLst>
                <a:path w="351790" h="349885">
                  <a:moveTo>
                    <a:pt x="84415" y="0"/>
                  </a:moveTo>
                  <a:lnTo>
                    <a:pt x="0" y="256884"/>
                  </a:lnTo>
                  <a:lnTo>
                    <a:pt x="248114" y="349338"/>
                  </a:lnTo>
                  <a:lnTo>
                    <a:pt x="351227" y="102121"/>
                  </a:lnTo>
                  <a:lnTo>
                    <a:pt x="324647" y="90432"/>
                  </a:lnTo>
                  <a:lnTo>
                    <a:pt x="84415" y="0"/>
                  </a:lnTo>
                  <a:close/>
                </a:path>
              </a:pathLst>
            </a:custGeom>
            <a:solidFill>
              <a:srgbClr val="4AACC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" name="object 19"/>
            <p:cNvSpPr/>
            <p:nvPr/>
          </p:nvSpPr>
          <p:spPr>
            <a:xfrm>
              <a:off x="6853926" y="4612704"/>
              <a:ext cx="351790" cy="349885"/>
            </a:xfrm>
            <a:custGeom>
              <a:avLst/>
              <a:gdLst/>
              <a:ahLst/>
              <a:cxnLst/>
              <a:rect l="l" t="t" r="r" b="b"/>
              <a:pathLst>
                <a:path w="351790" h="349885">
                  <a:moveTo>
                    <a:pt x="324647" y="90432"/>
                  </a:moveTo>
                  <a:lnTo>
                    <a:pt x="84415" y="0"/>
                  </a:lnTo>
                  <a:lnTo>
                    <a:pt x="0" y="256884"/>
                  </a:lnTo>
                  <a:lnTo>
                    <a:pt x="248114" y="349338"/>
                  </a:lnTo>
                  <a:lnTo>
                    <a:pt x="351227" y="102121"/>
                  </a:lnTo>
                  <a:lnTo>
                    <a:pt x="324647" y="90432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" name="object 20"/>
            <p:cNvSpPr/>
            <p:nvPr/>
          </p:nvSpPr>
          <p:spPr>
            <a:xfrm>
              <a:off x="8491618" y="4741383"/>
              <a:ext cx="105089" cy="117115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" name="object 21"/>
            <p:cNvSpPr/>
            <p:nvPr/>
          </p:nvSpPr>
          <p:spPr>
            <a:xfrm>
              <a:off x="7336314" y="4330069"/>
              <a:ext cx="249554" cy="467359"/>
            </a:xfrm>
            <a:custGeom>
              <a:avLst/>
              <a:gdLst/>
              <a:ahLst/>
              <a:cxnLst/>
              <a:rect l="l" t="t" r="r" b="b"/>
              <a:pathLst>
                <a:path w="249554" h="467360">
                  <a:moveTo>
                    <a:pt x="180288" y="0"/>
                  </a:moveTo>
                  <a:lnTo>
                    <a:pt x="0" y="441176"/>
                  </a:lnTo>
                  <a:lnTo>
                    <a:pt x="69017" y="467102"/>
                  </a:lnTo>
                  <a:lnTo>
                    <a:pt x="249305" y="25925"/>
                  </a:lnTo>
                  <a:lnTo>
                    <a:pt x="180288" y="0"/>
                  </a:lnTo>
                  <a:close/>
                </a:path>
              </a:pathLst>
            </a:custGeom>
            <a:solidFill>
              <a:srgbClr val="AB9AC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" name="object 22"/>
            <p:cNvSpPr/>
            <p:nvPr/>
          </p:nvSpPr>
          <p:spPr>
            <a:xfrm>
              <a:off x="7336314" y="4330069"/>
              <a:ext cx="249554" cy="467359"/>
            </a:xfrm>
            <a:custGeom>
              <a:avLst/>
              <a:gdLst/>
              <a:ahLst/>
              <a:cxnLst/>
              <a:rect l="l" t="t" r="r" b="b"/>
              <a:pathLst>
                <a:path w="249554" h="467360">
                  <a:moveTo>
                    <a:pt x="0" y="441176"/>
                  </a:moveTo>
                  <a:lnTo>
                    <a:pt x="69017" y="467102"/>
                  </a:lnTo>
                  <a:lnTo>
                    <a:pt x="249305" y="25925"/>
                  </a:lnTo>
                  <a:lnTo>
                    <a:pt x="180288" y="0"/>
                  </a:lnTo>
                  <a:lnTo>
                    <a:pt x="0" y="441176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" name="object 23"/>
            <p:cNvSpPr/>
            <p:nvPr/>
          </p:nvSpPr>
          <p:spPr>
            <a:xfrm>
              <a:off x="7537500" y="4404859"/>
              <a:ext cx="249554" cy="467359"/>
            </a:xfrm>
            <a:custGeom>
              <a:avLst/>
              <a:gdLst/>
              <a:ahLst/>
              <a:cxnLst/>
              <a:rect l="l" t="t" r="r" b="b"/>
              <a:pathLst>
                <a:path w="249554" h="467360">
                  <a:moveTo>
                    <a:pt x="180288" y="0"/>
                  </a:moveTo>
                  <a:lnTo>
                    <a:pt x="0" y="441176"/>
                  </a:lnTo>
                  <a:lnTo>
                    <a:pt x="69017" y="467014"/>
                  </a:lnTo>
                  <a:lnTo>
                    <a:pt x="249305" y="25925"/>
                  </a:lnTo>
                  <a:lnTo>
                    <a:pt x="180288" y="0"/>
                  </a:lnTo>
                  <a:close/>
                </a:path>
              </a:pathLst>
            </a:custGeom>
            <a:solidFill>
              <a:srgbClr val="AB9AC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" name="object 24"/>
            <p:cNvSpPr/>
            <p:nvPr/>
          </p:nvSpPr>
          <p:spPr>
            <a:xfrm>
              <a:off x="7537500" y="4404859"/>
              <a:ext cx="249554" cy="467359"/>
            </a:xfrm>
            <a:custGeom>
              <a:avLst/>
              <a:gdLst/>
              <a:ahLst/>
              <a:cxnLst/>
              <a:rect l="l" t="t" r="r" b="b"/>
              <a:pathLst>
                <a:path w="249554" h="467360">
                  <a:moveTo>
                    <a:pt x="0" y="441176"/>
                  </a:moveTo>
                  <a:lnTo>
                    <a:pt x="69017" y="467014"/>
                  </a:lnTo>
                  <a:lnTo>
                    <a:pt x="249305" y="25925"/>
                  </a:lnTo>
                  <a:lnTo>
                    <a:pt x="180288" y="0"/>
                  </a:lnTo>
                  <a:lnTo>
                    <a:pt x="0" y="441176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" name="object 25"/>
            <p:cNvSpPr/>
            <p:nvPr/>
          </p:nvSpPr>
          <p:spPr>
            <a:xfrm>
              <a:off x="7796338" y="4498279"/>
              <a:ext cx="249554" cy="467359"/>
            </a:xfrm>
            <a:custGeom>
              <a:avLst/>
              <a:gdLst/>
              <a:ahLst/>
              <a:cxnLst/>
              <a:rect l="l" t="t" r="r" b="b"/>
              <a:pathLst>
                <a:path w="249554" h="467360">
                  <a:moveTo>
                    <a:pt x="180288" y="0"/>
                  </a:moveTo>
                  <a:lnTo>
                    <a:pt x="0" y="441176"/>
                  </a:lnTo>
                  <a:lnTo>
                    <a:pt x="68925" y="467102"/>
                  </a:lnTo>
                  <a:lnTo>
                    <a:pt x="249213" y="25925"/>
                  </a:lnTo>
                  <a:lnTo>
                    <a:pt x="180288" y="0"/>
                  </a:lnTo>
                  <a:close/>
                </a:path>
              </a:pathLst>
            </a:custGeom>
            <a:solidFill>
              <a:srgbClr val="AB9AC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" name="object 26"/>
            <p:cNvSpPr/>
            <p:nvPr/>
          </p:nvSpPr>
          <p:spPr>
            <a:xfrm>
              <a:off x="7796338" y="4498279"/>
              <a:ext cx="249554" cy="467359"/>
            </a:xfrm>
            <a:custGeom>
              <a:avLst/>
              <a:gdLst/>
              <a:ahLst/>
              <a:cxnLst/>
              <a:rect l="l" t="t" r="r" b="b"/>
              <a:pathLst>
                <a:path w="249554" h="467360">
                  <a:moveTo>
                    <a:pt x="0" y="441176"/>
                  </a:moveTo>
                  <a:lnTo>
                    <a:pt x="68925" y="467102"/>
                  </a:lnTo>
                  <a:lnTo>
                    <a:pt x="249213" y="25925"/>
                  </a:lnTo>
                  <a:lnTo>
                    <a:pt x="180288" y="0"/>
                  </a:lnTo>
                  <a:lnTo>
                    <a:pt x="0" y="441176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" name="object 27"/>
            <p:cNvSpPr/>
            <p:nvPr/>
          </p:nvSpPr>
          <p:spPr>
            <a:xfrm>
              <a:off x="8067824" y="4603213"/>
              <a:ext cx="249554" cy="467359"/>
            </a:xfrm>
            <a:custGeom>
              <a:avLst/>
              <a:gdLst/>
              <a:ahLst/>
              <a:cxnLst/>
              <a:rect l="l" t="t" r="r" b="b"/>
              <a:pathLst>
                <a:path w="249554" h="467360">
                  <a:moveTo>
                    <a:pt x="180288" y="0"/>
                  </a:moveTo>
                  <a:lnTo>
                    <a:pt x="0" y="441089"/>
                  </a:lnTo>
                  <a:lnTo>
                    <a:pt x="68925" y="467014"/>
                  </a:lnTo>
                  <a:lnTo>
                    <a:pt x="249213" y="25925"/>
                  </a:lnTo>
                  <a:lnTo>
                    <a:pt x="180288" y="0"/>
                  </a:lnTo>
                  <a:close/>
                </a:path>
              </a:pathLst>
            </a:custGeom>
            <a:solidFill>
              <a:srgbClr val="AB9AC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" name="object 28"/>
            <p:cNvSpPr/>
            <p:nvPr/>
          </p:nvSpPr>
          <p:spPr>
            <a:xfrm>
              <a:off x="8067824" y="4603213"/>
              <a:ext cx="249554" cy="467359"/>
            </a:xfrm>
            <a:custGeom>
              <a:avLst/>
              <a:gdLst/>
              <a:ahLst/>
              <a:cxnLst/>
              <a:rect l="l" t="t" r="r" b="b"/>
              <a:pathLst>
                <a:path w="249554" h="467360">
                  <a:moveTo>
                    <a:pt x="0" y="441089"/>
                  </a:moveTo>
                  <a:lnTo>
                    <a:pt x="68925" y="467014"/>
                  </a:lnTo>
                  <a:lnTo>
                    <a:pt x="249213" y="25925"/>
                  </a:lnTo>
                  <a:lnTo>
                    <a:pt x="180288" y="0"/>
                  </a:lnTo>
                  <a:lnTo>
                    <a:pt x="0" y="441089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" name="object 29"/>
            <p:cNvSpPr/>
            <p:nvPr/>
          </p:nvSpPr>
          <p:spPr>
            <a:xfrm>
              <a:off x="8360667" y="4831447"/>
              <a:ext cx="200660" cy="347980"/>
            </a:xfrm>
            <a:custGeom>
              <a:avLst/>
              <a:gdLst/>
              <a:ahLst/>
              <a:cxnLst/>
              <a:rect l="l" t="t" r="r" b="b"/>
              <a:pathLst>
                <a:path w="200659" h="347979">
                  <a:moveTo>
                    <a:pt x="131527" y="0"/>
                  </a:moveTo>
                  <a:lnTo>
                    <a:pt x="0" y="321654"/>
                  </a:lnTo>
                  <a:lnTo>
                    <a:pt x="69017" y="347580"/>
                  </a:lnTo>
                  <a:lnTo>
                    <a:pt x="200452" y="25925"/>
                  </a:lnTo>
                  <a:lnTo>
                    <a:pt x="131527" y="0"/>
                  </a:lnTo>
                  <a:close/>
                </a:path>
              </a:pathLst>
            </a:custGeom>
            <a:solidFill>
              <a:srgbClr val="AB9AC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" name="object 30"/>
            <p:cNvSpPr/>
            <p:nvPr/>
          </p:nvSpPr>
          <p:spPr>
            <a:xfrm>
              <a:off x="8360667" y="4830129"/>
              <a:ext cx="543560" cy="349250"/>
            </a:xfrm>
            <a:custGeom>
              <a:avLst/>
              <a:gdLst/>
              <a:ahLst/>
              <a:cxnLst/>
              <a:rect l="l" t="t" r="r" b="b"/>
              <a:pathLst>
                <a:path w="543559" h="349250">
                  <a:moveTo>
                    <a:pt x="0" y="322973"/>
                  </a:moveTo>
                  <a:lnTo>
                    <a:pt x="69017" y="348898"/>
                  </a:lnTo>
                  <a:lnTo>
                    <a:pt x="200452" y="27243"/>
                  </a:lnTo>
                  <a:lnTo>
                    <a:pt x="131527" y="1318"/>
                  </a:lnTo>
                  <a:lnTo>
                    <a:pt x="0" y="322973"/>
                  </a:lnTo>
                </a:path>
                <a:path w="543559" h="349250">
                  <a:moveTo>
                    <a:pt x="359751" y="280701"/>
                  </a:moveTo>
                  <a:lnTo>
                    <a:pt x="428768" y="306626"/>
                  </a:lnTo>
                  <a:lnTo>
                    <a:pt x="543522" y="25925"/>
                  </a:lnTo>
                  <a:lnTo>
                    <a:pt x="474505" y="0"/>
                  </a:lnTo>
                  <a:lnTo>
                    <a:pt x="359751" y="280701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" name="object 31"/>
            <p:cNvSpPr/>
            <p:nvPr/>
          </p:nvSpPr>
          <p:spPr>
            <a:xfrm>
              <a:off x="6096569" y="3697921"/>
              <a:ext cx="2854960" cy="1183005"/>
            </a:xfrm>
            <a:custGeom>
              <a:avLst/>
              <a:gdLst/>
              <a:ahLst/>
              <a:cxnLst/>
              <a:rect l="l" t="t" r="r" b="b"/>
              <a:pathLst>
                <a:path w="2854959" h="1183004">
                  <a:moveTo>
                    <a:pt x="53252" y="0"/>
                  </a:moveTo>
                  <a:lnTo>
                    <a:pt x="0" y="130331"/>
                  </a:lnTo>
                  <a:lnTo>
                    <a:pt x="2801479" y="1183004"/>
                  </a:lnTo>
                  <a:lnTo>
                    <a:pt x="2854823" y="1052672"/>
                  </a:lnTo>
                  <a:lnTo>
                    <a:pt x="53252" y="0"/>
                  </a:lnTo>
                  <a:close/>
                </a:path>
              </a:pathLst>
            </a:custGeom>
            <a:solidFill>
              <a:srgbClr val="D9948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" name="object 32"/>
            <p:cNvSpPr/>
            <p:nvPr/>
          </p:nvSpPr>
          <p:spPr>
            <a:xfrm>
              <a:off x="6096569" y="3697921"/>
              <a:ext cx="2854960" cy="1183005"/>
            </a:xfrm>
            <a:custGeom>
              <a:avLst/>
              <a:gdLst/>
              <a:ahLst/>
              <a:cxnLst/>
              <a:rect l="l" t="t" r="r" b="b"/>
              <a:pathLst>
                <a:path w="2854959" h="1183004">
                  <a:moveTo>
                    <a:pt x="0" y="130331"/>
                  </a:moveTo>
                  <a:lnTo>
                    <a:pt x="2801479" y="1183004"/>
                  </a:lnTo>
                  <a:lnTo>
                    <a:pt x="2854823" y="1052672"/>
                  </a:lnTo>
                  <a:lnTo>
                    <a:pt x="53252" y="0"/>
                  </a:lnTo>
                  <a:lnTo>
                    <a:pt x="0" y="130331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" name="object 33"/>
            <p:cNvSpPr/>
            <p:nvPr/>
          </p:nvSpPr>
          <p:spPr>
            <a:xfrm>
              <a:off x="8387247" y="5268072"/>
              <a:ext cx="1813331" cy="745966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4" name="object 34"/>
            <p:cNvSpPr/>
            <p:nvPr/>
          </p:nvSpPr>
          <p:spPr>
            <a:xfrm>
              <a:off x="8387247" y="5268072"/>
              <a:ext cx="1813560" cy="746125"/>
            </a:xfrm>
            <a:custGeom>
              <a:avLst/>
              <a:gdLst/>
              <a:ahLst/>
              <a:cxnLst/>
              <a:rect l="l" t="t" r="r" b="b"/>
              <a:pathLst>
                <a:path w="1813559" h="746125">
                  <a:moveTo>
                    <a:pt x="0" y="76300"/>
                  </a:moveTo>
                  <a:lnTo>
                    <a:pt x="1782076" y="745966"/>
                  </a:lnTo>
                  <a:lnTo>
                    <a:pt x="1813331" y="669666"/>
                  </a:lnTo>
                  <a:lnTo>
                    <a:pt x="31163" y="0"/>
                  </a:lnTo>
                  <a:lnTo>
                    <a:pt x="0" y="7630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5" name="object 35"/>
            <p:cNvSpPr/>
            <p:nvPr/>
          </p:nvSpPr>
          <p:spPr>
            <a:xfrm>
              <a:off x="7076285" y="4703136"/>
              <a:ext cx="1470025" cy="764540"/>
            </a:xfrm>
            <a:custGeom>
              <a:avLst/>
              <a:gdLst/>
              <a:ahLst/>
              <a:cxnLst/>
              <a:rect l="l" t="t" r="r" b="b"/>
              <a:pathLst>
                <a:path w="1470025" h="764539">
                  <a:moveTo>
                    <a:pt x="102288" y="0"/>
                  </a:moveTo>
                  <a:lnTo>
                    <a:pt x="0" y="250205"/>
                  </a:lnTo>
                  <a:lnTo>
                    <a:pt x="1367330" y="764035"/>
                  </a:lnTo>
                  <a:lnTo>
                    <a:pt x="1469619" y="513769"/>
                  </a:lnTo>
                  <a:lnTo>
                    <a:pt x="102288" y="0"/>
                  </a:lnTo>
                  <a:close/>
                </a:path>
              </a:pathLst>
            </a:custGeom>
            <a:solidFill>
              <a:srgbClr val="AB9AC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6" name="object 36"/>
            <p:cNvSpPr/>
            <p:nvPr/>
          </p:nvSpPr>
          <p:spPr>
            <a:xfrm>
              <a:off x="7076285" y="4703136"/>
              <a:ext cx="1470025" cy="764540"/>
            </a:xfrm>
            <a:custGeom>
              <a:avLst/>
              <a:gdLst/>
              <a:ahLst/>
              <a:cxnLst/>
              <a:rect l="l" t="t" r="r" b="b"/>
              <a:pathLst>
                <a:path w="1470025" h="764539">
                  <a:moveTo>
                    <a:pt x="0" y="250205"/>
                  </a:moveTo>
                  <a:lnTo>
                    <a:pt x="1367330" y="764035"/>
                  </a:lnTo>
                  <a:lnTo>
                    <a:pt x="1469619" y="513769"/>
                  </a:lnTo>
                  <a:lnTo>
                    <a:pt x="102288" y="0"/>
                  </a:lnTo>
                  <a:lnTo>
                    <a:pt x="0" y="250205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7" name="object 37"/>
            <p:cNvSpPr/>
            <p:nvPr/>
          </p:nvSpPr>
          <p:spPr>
            <a:xfrm>
              <a:off x="6170352" y="3010054"/>
              <a:ext cx="389255" cy="599440"/>
            </a:xfrm>
            <a:custGeom>
              <a:avLst/>
              <a:gdLst/>
              <a:ahLst/>
              <a:cxnLst/>
              <a:rect l="l" t="t" r="r" b="b"/>
              <a:pathLst>
                <a:path w="389254" h="599439">
                  <a:moveTo>
                    <a:pt x="0" y="599192"/>
                  </a:moveTo>
                  <a:lnTo>
                    <a:pt x="389081" y="0"/>
                  </a:lnTo>
                </a:path>
              </a:pathLst>
            </a:custGeom>
            <a:ln w="3175">
              <a:solidFill>
                <a:srgbClr val="000000"/>
              </a:solidFill>
              <a:prstDash val="sysDot"/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8" name="object 38"/>
            <p:cNvSpPr/>
            <p:nvPr/>
          </p:nvSpPr>
          <p:spPr>
            <a:xfrm>
              <a:off x="4746836" y="3181340"/>
              <a:ext cx="2448560" cy="1120775"/>
            </a:xfrm>
            <a:custGeom>
              <a:avLst/>
              <a:gdLst/>
              <a:ahLst/>
              <a:cxnLst/>
              <a:rect l="l" t="t" r="r" b="b"/>
              <a:pathLst>
                <a:path w="2448559" h="1120775">
                  <a:moveTo>
                    <a:pt x="181204" y="0"/>
                  </a:moveTo>
                  <a:lnTo>
                    <a:pt x="96789" y="73119"/>
                  </a:lnTo>
                  <a:lnTo>
                    <a:pt x="215484" y="201078"/>
                  </a:lnTo>
                  <a:lnTo>
                    <a:pt x="109162" y="515526"/>
                  </a:lnTo>
                  <a:lnTo>
                    <a:pt x="61684" y="500498"/>
                  </a:lnTo>
                  <a:lnTo>
                    <a:pt x="0" y="683736"/>
                  </a:lnTo>
                  <a:lnTo>
                    <a:pt x="47936" y="698237"/>
                  </a:lnTo>
                  <a:lnTo>
                    <a:pt x="14481" y="801237"/>
                  </a:lnTo>
                  <a:lnTo>
                    <a:pt x="442334" y="932974"/>
                  </a:lnTo>
                  <a:lnTo>
                    <a:pt x="470472" y="1081147"/>
                  </a:lnTo>
                  <a:lnTo>
                    <a:pt x="600349" y="1120431"/>
                  </a:lnTo>
                  <a:lnTo>
                    <a:pt x="568819" y="972874"/>
                  </a:lnTo>
                  <a:lnTo>
                    <a:pt x="1052766" y="1117355"/>
                  </a:lnTo>
                  <a:lnTo>
                    <a:pt x="1082737" y="1003369"/>
                  </a:lnTo>
                  <a:lnTo>
                    <a:pt x="1153496" y="978235"/>
                  </a:lnTo>
                  <a:lnTo>
                    <a:pt x="1215456" y="1015410"/>
                  </a:lnTo>
                  <a:lnTo>
                    <a:pt x="1256518" y="894130"/>
                  </a:lnTo>
                  <a:lnTo>
                    <a:pt x="1272283" y="899051"/>
                  </a:lnTo>
                  <a:lnTo>
                    <a:pt x="1353490" y="649022"/>
                  </a:lnTo>
                  <a:lnTo>
                    <a:pt x="2393058" y="1037117"/>
                  </a:lnTo>
                  <a:lnTo>
                    <a:pt x="2448143" y="908191"/>
                  </a:lnTo>
                  <a:lnTo>
                    <a:pt x="1402985" y="516581"/>
                  </a:lnTo>
                  <a:lnTo>
                    <a:pt x="1430482" y="425094"/>
                  </a:lnTo>
                  <a:lnTo>
                    <a:pt x="261037" y="65121"/>
                  </a:lnTo>
                  <a:lnTo>
                    <a:pt x="255904" y="80501"/>
                  </a:lnTo>
                  <a:lnTo>
                    <a:pt x="181204" y="0"/>
                  </a:lnTo>
                  <a:close/>
                </a:path>
              </a:pathLst>
            </a:custGeom>
            <a:solidFill>
              <a:srgbClr val="FFC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9" name="object 39"/>
            <p:cNvSpPr/>
            <p:nvPr/>
          </p:nvSpPr>
          <p:spPr>
            <a:xfrm>
              <a:off x="4746836" y="3181340"/>
              <a:ext cx="2448560" cy="1120775"/>
            </a:xfrm>
            <a:custGeom>
              <a:avLst/>
              <a:gdLst/>
              <a:ahLst/>
              <a:cxnLst/>
              <a:rect l="l" t="t" r="r" b="b"/>
              <a:pathLst>
                <a:path w="2448559" h="1120775">
                  <a:moveTo>
                    <a:pt x="61684" y="500498"/>
                  </a:moveTo>
                  <a:lnTo>
                    <a:pt x="109162" y="515526"/>
                  </a:lnTo>
                  <a:lnTo>
                    <a:pt x="215484" y="201078"/>
                  </a:lnTo>
                  <a:lnTo>
                    <a:pt x="96789" y="73119"/>
                  </a:lnTo>
                  <a:lnTo>
                    <a:pt x="181204" y="0"/>
                  </a:lnTo>
                  <a:lnTo>
                    <a:pt x="255904" y="80501"/>
                  </a:lnTo>
                  <a:lnTo>
                    <a:pt x="261037" y="65121"/>
                  </a:lnTo>
                  <a:lnTo>
                    <a:pt x="1430482" y="425094"/>
                  </a:lnTo>
                  <a:lnTo>
                    <a:pt x="1402985" y="516581"/>
                  </a:lnTo>
                  <a:lnTo>
                    <a:pt x="2448143" y="908191"/>
                  </a:lnTo>
                  <a:lnTo>
                    <a:pt x="2393058" y="1037117"/>
                  </a:lnTo>
                  <a:lnTo>
                    <a:pt x="1353490" y="649022"/>
                  </a:lnTo>
                  <a:lnTo>
                    <a:pt x="1272283" y="899051"/>
                  </a:lnTo>
                  <a:lnTo>
                    <a:pt x="1256518" y="894130"/>
                  </a:lnTo>
                  <a:lnTo>
                    <a:pt x="1215456" y="1015410"/>
                  </a:lnTo>
                  <a:lnTo>
                    <a:pt x="1153496" y="978235"/>
                  </a:lnTo>
                  <a:lnTo>
                    <a:pt x="1082737" y="1003369"/>
                  </a:lnTo>
                  <a:lnTo>
                    <a:pt x="1052766" y="1117355"/>
                  </a:lnTo>
                  <a:lnTo>
                    <a:pt x="568819" y="972874"/>
                  </a:lnTo>
                  <a:lnTo>
                    <a:pt x="600349" y="1120431"/>
                  </a:lnTo>
                  <a:lnTo>
                    <a:pt x="470472" y="1081147"/>
                  </a:lnTo>
                  <a:lnTo>
                    <a:pt x="442334" y="932974"/>
                  </a:lnTo>
                  <a:lnTo>
                    <a:pt x="14481" y="801237"/>
                  </a:lnTo>
                  <a:lnTo>
                    <a:pt x="47936" y="698237"/>
                  </a:lnTo>
                  <a:lnTo>
                    <a:pt x="0" y="683736"/>
                  </a:lnTo>
                  <a:lnTo>
                    <a:pt x="61684" y="500498"/>
                  </a:lnTo>
                  <a:close/>
                </a:path>
              </a:pathLst>
            </a:custGeom>
            <a:ln w="664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0" name="object 40"/>
            <p:cNvSpPr/>
            <p:nvPr/>
          </p:nvSpPr>
          <p:spPr>
            <a:xfrm>
              <a:off x="5151224" y="3891793"/>
              <a:ext cx="195580" cy="428625"/>
            </a:xfrm>
            <a:custGeom>
              <a:avLst/>
              <a:gdLst/>
              <a:ahLst/>
              <a:cxnLst/>
              <a:rect l="l" t="t" r="r" b="b"/>
              <a:pathLst>
                <a:path w="195579" h="428625">
                  <a:moveTo>
                    <a:pt x="0" y="0"/>
                  </a:moveTo>
                  <a:lnTo>
                    <a:pt x="74608" y="397674"/>
                  </a:lnTo>
                  <a:lnTo>
                    <a:pt x="195503" y="428609"/>
                  </a:lnTo>
                  <a:lnTo>
                    <a:pt x="129968" y="39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1" name="object 41"/>
            <p:cNvSpPr/>
            <p:nvPr/>
          </p:nvSpPr>
          <p:spPr>
            <a:xfrm>
              <a:off x="5151224" y="3891793"/>
              <a:ext cx="195580" cy="428625"/>
            </a:xfrm>
            <a:custGeom>
              <a:avLst/>
              <a:gdLst/>
              <a:ahLst/>
              <a:cxnLst/>
              <a:rect l="l" t="t" r="r" b="b"/>
              <a:pathLst>
                <a:path w="195579" h="428625">
                  <a:moveTo>
                    <a:pt x="0" y="0"/>
                  </a:moveTo>
                  <a:lnTo>
                    <a:pt x="74608" y="397674"/>
                  </a:lnTo>
                  <a:lnTo>
                    <a:pt x="195503" y="428609"/>
                  </a:lnTo>
                  <a:lnTo>
                    <a:pt x="129968" y="39987"/>
                  </a:ln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2" name="object 42"/>
            <p:cNvSpPr/>
            <p:nvPr/>
          </p:nvSpPr>
          <p:spPr>
            <a:xfrm>
              <a:off x="3090787" y="1315917"/>
              <a:ext cx="1837689" cy="1938655"/>
            </a:xfrm>
            <a:custGeom>
              <a:avLst/>
              <a:gdLst/>
              <a:ahLst/>
              <a:cxnLst/>
              <a:rect l="l" t="t" r="r" b="b"/>
              <a:pathLst>
                <a:path w="1837689" h="1938654">
                  <a:moveTo>
                    <a:pt x="77541" y="0"/>
                  </a:moveTo>
                  <a:lnTo>
                    <a:pt x="0" y="72328"/>
                  </a:lnTo>
                  <a:lnTo>
                    <a:pt x="1752838" y="1938542"/>
                  </a:lnTo>
                  <a:lnTo>
                    <a:pt x="1837253" y="1865422"/>
                  </a:lnTo>
                  <a:lnTo>
                    <a:pt x="77541" y="0"/>
                  </a:lnTo>
                  <a:close/>
                </a:path>
              </a:pathLst>
            </a:custGeom>
            <a:solidFill>
              <a:srgbClr val="9DBA6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3" name="object 43"/>
            <p:cNvSpPr/>
            <p:nvPr/>
          </p:nvSpPr>
          <p:spPr>
            <a:xfrm>
              <a:off x="3090787" y="1315917"/>
              <a:ext cx="1837689" cy="1938655"/>
            </a:xfrm>
            <a:custGeom>
              <a:avLst/>
              <a:gdLst/>
              <a:ahLst/>
              <a:cxnLst/>
              <a:rect l="l" t="t" r="r" b="b"/>
              <a:pathLst>
                <a:path w="1837689" h="1938654">
                  <a:moveTo>
                    <a:pt x="77541" y="0"/>
                  </a:moveTo>
                  <a:lnTo>
                    <a:pt x="1837253" y="1865422"/>
                  </a:lnTo>
                  <a:lnTo>
                    <a:pt x="1752838" y="1938542"/>
                  </a:lnTo>
                  <a:lnTo>
                    <a:pt x="0" y="72328"/>
                  </a:lnTo>
                  <a:lnTo>
                    <a:pt x="77541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4" name="object 44"/>
            <p:cNvSpPr/>
            <p:nvPr/>
          </p:nvSpPr>
          <p:spPr>
            <a:xfrm>
              <a:off x="3794525" y="2059414"/>
              <a:ext cx="255904" cy="245110"/>
            </a:xfrm>
            <a:custGeom>
              <a:avLst/>
              <a:gdLst/>
              <a:ahLst/>
              <a:cxnLst/>
              <a:rect l="l" t="t" r="r" b="b"/>
              <a:pathLst>
                <a:path w="255904" h="245110">
                  <a:moveTo>
                    <a:pt x="127769" y="0"/>
                  </a:moveTo>
                  <a:lnTo>
                    <a:pt x="78031" y="9626"/>
                  </a:lnTo>
                  <a:lnTo>
                    <a:pt x="37418" y="35878"/>
                  </a:lnTo>
                  <a:lnTo>
                    <a:pt x="10039" y="74819"/>
                  </a:lnTo>
                  <a:lnTo>
                    <a:pt x="0" y="122510"/>
                  </a:lnTo>
                  <a:lnTo>
                    <a:pt x="10039" y="170150"/>
                  </a:lnTo>
                  <a:lnTo>
                    <a:pt x="37418" y="209064"/>
                  </a:lnTo>
                  <a:lnTo>
                    <a:pt x="78031" y="235307"/>
                  </a:lnTo>
                  <a:lnTo>
                    <a:pt x="127769" y="244932"/>
                  </a:lnTo>
                  <a:lnTo>
                    <a:pt x="177454" y="235307"/>
                  </a:lnTo>
                  <a:lnTo>
                    <a:pt x="218039" y="209064"/>
                  </a:lnTo>
                  <a:lnTo>
                    <a:pt x="245408" y="170150"/>
                  </a:lnTo>
                  <a:lnTo>
                    <a:pt x="255446" y="122510"/>
                  </a:lnTo>
                  <a:lnTo>
                    <a:pt x="245408" y="74819"/>
                  </a:lnTo>
                  <a:lnTo>
                    <a:pt x="218039" y="35878"/>
                  </a:lnTo>
                  <a:lnTo>
                    <a:pt x="177454" y="9626"/>
                  </a:lnTo>
                  <a:lnTo>
                    <a:pt x="127769" y="0"/>
                  </a:lnTo>
                  <a:close/>
                </a:path>
              </a:pathLst>
            </a:custGeom>
            <a:solidFill>
              <a:srgbClr val="9DBA6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5" name="object 45"/>
            <p:cNvSpPr/>
            <p:nvPr/>
          </p:nvSpPr>
          <p:spPr>
            <a:xfrm>
              <a:off x="2015409" y="1500297"/>
              <a:ext cx="875030" cy="1285240"/>
            </a:xfrm>
            <a:custGeom>
              <a:avLst/>
              <a:gdLst/>
              <a:ahLst/>
              <a:cxnLst/>
              <a:rect l="l" t="t" r="r" b="b"/>
              <a:pathLst>
                <a:path w="875030" h="1285239">
                  <a:moveTo>
                    <a:pt x="100913" y="0"/>
                  </a:moveTo>
                  <a:lnTo>
                    <a:pt x="0" y="133583"/>
                  </a:lnTo>
                  <a:lnTo>
                    <a:pt x="109364" y="270682"/>
                  </a:lnTo>
                  <a:lnTo>
                    <a:pt x="241945" y="451371"/>
                  </a:lnTo>
                  <a:lnTo>
                    <a:pt x="420620" y="727502"/>
                  </a:lnTo>
                  <a:lnTo>
                    <a:pt x="520269" y="901512"/>
                  </a:lnTo>
                  <a:lnTo>
                    <a:pt x="602879" y="1058912"/>
                  </a:lnTo>
                  <a:lnTo>
                    <a:pt x="708201" y="1285037"/>
                  </a:lnTo>
                  <a:lnTo>
                    <a:pt x="875016" y="1238810"/>
                  </a:lnTo>
                  <a:lnTo>
                    <a:pt x="709026" y="892724"/>
                  </a:lnTo>
                  <a:lnTo>
                    <a:pt x="533926" y="588470"/>
                  </a:lnTo>
                  <a:lnTo>
                    <a:pt x="400126" y="385282"/>
                  </a:lnTo>
                  <a:lnTo>
                    <a:pt x="326058" y="280613"/>
                  </a:lnTo>
                  <a:lnTo>
                    <a:pt x="210479" y="128222"/>
                  </a:lnTo>
                  <a:lnTo>
                    <a:pt x="100913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6" name="object 46"/>
            <p:cNvSpPr/>
            <p:nvPr/>
          </p:nvSpPr>
          <p:spPr>
            <a:xfrm>
              <a:off x="2015409" y="1500297"/>
              <a:ext cx="875030" cy="1285240"/>
            </a:xfrm>
            <a:custGeom>
              <a:avLst/>
              <a:gdLst/>
              <a:ahLst/>
              <a:cxnLst/>
              <a:rect l="l" t="t" r="r" b="b"/>
              <a:pathLst>
                <a:path w="875030" h="1285239">
                  <a:moveTo>
                    <a:pt x="100913" y="0"/>
                  </a:moveTo>
                  <a:lnTo>
                    <a:pt x="210479" y="128222"/>
                  </a:lnTo>
                  <a:lnTo>
                    <a:pt x="326058" y="280613"/>
                  </a:lnTo>
                  <a:lnTo>
                    <a:pt x="400126" y="385282"/>
                  </a:lnTo>
                  <a:lnTo>
                    <a:pt x="533926" y="588470"/>
                  </a:lnTo>
                  <a:lnTo>
                    <a:pt x="709026" y="892724"/>
                  </a:lnTo>
                  <a:lnTo>
                    <a:pt x="875016" y="1238810"/>
                  </a:lnTo>
                  <a:lnTo>
                    <a:pt x="708201" y="1285037"/>
                  </a:lnTo>
                  <a:lnTo>
                    <a:pt x="602879" y="1058912"/>
                  </a:lnTo>
                  <a:lnTo>
                    <a:pt x="520269" y="901512"/>
                  </a:lnTo>
                  <a:lnTo>
                    <a:pt x="420620" y="727502"/>
                  </a:lnTo>
                  <a:lnTo>
                    <a:pt x="241945" y="451371"/>
                  </a:lnTo>
                  <a:lnTo>
                    <a:pt x="109364" y="270682"/>
                  </a:lnTo>
                  <a:lnTo>
                    <a:pt x="0" y="133583"/>
                  </a:lnTo>
                  <a:lnTo>
                    <a:pt x="100913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7" name="object 47"/>
            <p:cNvSpPr/>
            <p:nvPr/>
          </p:nvSpPr>
          <p:spPr>
            <a:xfrm>
              <a:off x="3567013" y="1900981"/>
              <a:ext cx="97748" cy="89686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8" name="object 48"/>
            <p:cNvSpPr/>
            <p:nvPr/>
          </p:nvSpPr>
          <p:spPr>
            <a:xfrm>
              <a:off x="3650075" y="2026019"/>
              <a:ext cx="5080" cy="27305"/>
            </a:xfrm>
            <a:custGeom>
              <a:avLst/>
              <a:gdLst/>
              <a:ahLst/>
              <a:cxnLst/>
              <a:rect l="l" t="t" r="r" b="b"/>
              <a:pathLst>
                <a:path w="5079" h="27305">
                  <a:moveTo>
                    <a:pt x="0" y="26804"/>
                  </a:moveTo>
                  <a:lnTo>
                    <a:pt x="4766" y="0"/>
                  </a:lnTo>
                </a:path>
              </a:pathLst>
            </a:custGeom>
            <a:ln w="27462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9" name="object 49"/>
            <p:cNvSpPr/>
            <p:nvPr/>
          </p:nvSpPr>
          <p:spPr>
            <a:xfrm>
              <a:off x="5979230" y="3910184"/>
              <a:ext cx="88210" cy="73159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0" name="object 50"/>
            <p:cNvSpPr/>
            <p:nvPr/>
          </p:nvSpPr>
          <p:spPr>
            <a:xfrm>
              <a:off x="4404316" y="3428669"/>
              <a:ext cx="2617687" cy="1589021"/>
            </a:xfrm>
            <a:prstGeom prst="rect">
              <a:avLst/>
            </a:prstGeom>
            <a:blipFill>
              <a:blip r:embed="rId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1" name="object 51"/>
            <p:cNvSpPr/>
            <p:nvPr/>
          </p:nvSpPr>
          <p:spPr>
            <a:xfrm>
              <a:off x="3353841" y="1571698"/>
              <a:ext cx="201277" cy="226437"/>
            </a:xfrm>
            <a:prstGeom prst="rect">
              <a:avLst/>
            </a:prstGeom>
            <a:blipFill>
              <a:blip r:embed="rId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2" name="object 52"/>
            <p:cNvSpPr/>
            <p:nvPr/>
          </p:nvSpPr>
          <p:spPr>
            <a:xfrm>
              <a:off x="7585161" y="4614286"/>
              <a:ext cx="109162" cy="161618"/>
            </a:xfrm>
            <a:prstGeom prst="rect">
              <a:avLst/>
            </a:prstGeom>
            <a:blipFill>
              <a:blip r:embed="rId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3" name="object 53"/>
            <p:cNvSpPr/>
            <p:nvPr/>
          </p:nvSpPr>
          <p:spPr>
            <a:xfrm>
              <a:off x="7838408" y="4710255"/>
              <a:ext cx="107016" cy="162760"/>
            </a:xfrm>
            <a:prstGeom prst="rect">
              <a:avLst/>
            </a:prstGeom>
            <a:blipFill>
              <a:blip r:embed="rId1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4" name="object 54"/>
            <p:cNvSpPr/>
            <p:nvPr/>
          </p:nvSpPr>
          <p:spPr>
            <a:xfrm>
              <a:off x="8120160" y="4801127"/>
              <a:ext cx="107756" cy="164167"/>
            </a:xfrm>
            <a:prstGeom prst="rect">
              <a:avLst/>
            </a:prstGeom>
            <a:blipFill>
              <a:blip r:embed="rId1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5" name="object 55"/>
            <p:cNvSpPr/>
            <p:nvPr/>
          </p:nvSpPr>
          <p:spPr>
            <a:xfrm>
              <a:off x="8384772" y="4971358"/>
              <a:ext cx="104396" cy="166100"/>
            </a:xfrm>
            <a:prstGeom prst="rect">
              <a:avLst/>
            </a:prstGeom>
            <a:blipFill>
              <a:blip r:embed="rId1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6" name="object 56"/>
            <p:cNvSpPr/>
            <p:nvPr/>
          </p:nvSpPr>
          <p:spPr>
            <a:xfrm>
              <a:off x="8023737" y="4440459"/>
              <a:ext cx="205035" cy="136300"/>
            </a:xfrm>
            <a:prstGeom prst="rect">
              <a:avLst/>
            </a:prstGeom>
            <a:blipFill>
              <a:blip r:embed="rId1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7" name="object 57"/>
            <p:cNvSpPr/>
            <p:nvPr/>
          </p:nvSpPr>
          <p:spPr>
            <a:xfrm>
              <a:off x="7570640" y="4961444"/>
              <a:ext cx="202600" cy="135499"/>
            </a:xfrm>
            <a:prstGeom prst="rect">
              <a:avLst/>
            </a:prstGeom>
            <a:blipFill>
              <a:blip r:embed="rId1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8" name="object 58"/>
            <p:cNvSpPr/>
            <p:nvPr/>
          </p:nvSpPr>
          <p:spPr>
            <a:xfrm>
              <a:off x="4822177" y="3158578"/>
              <a:ext cx="106045" cy="95885"/>
            </a:xfrm>
            <a:custGeom>
              <a:avLst/>
              <a:gdLst/>
              <a:ahLst/>
              <a:cxnLst/>
              <a:rect l="l" t="t" r="r" b="b"/>
              <a:pathLst>
                <a:path w="106045" h="95885">
                  <a:moveTo>
                    <a:pt x="84323" y="0"/>
                  </a:moveTo>
                  <a:lnTo>
                    <a:pt x="0" y="73031"/>
                  </a:lnTo>
                  <a:lnTo>
                    <a:pt x="21447" y="95881"/>
                  </a:lnTo>
                  <a:lnTo>
                    <a:pt x="105863" y="22761"/>
                  </a:lnTo>
                  <a:lnTo>
                    <a:pt x="84323" y="0"/>
                  </a:lnTo>
                  <a:close/>
                </a:path>
              </a:pathLst>
            </a:custGeom>
            <a:solidFill>
              <a:srgbClr val="FFFF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9" name="object 59"/>
            <p:cNvSpPr/>
            <p:nvPr/>
          </p:nvSpPr>
          <p:spPr>
            <a:xfrm>
              <a:off x="4821169" y="3157611"/>
              <a:ext cx="107879" cy="97814"/>
            </a:xfrm>
            <a:prstGeom prst="rect">
              <a:avLst/>
            </a:prstGeom>
            <a:blipFill>
              <a:blip r:embed="rId1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0" name="object 60"/>
            <p:cNvSpPr/>
            <p:nvPr/>
          </p:nvSpPr>
          <p:spPr>
            <a:xfrm>
              <a:off x="3561443" y="1260726"/>
              <a:ext cx="757998" cy="54136"/>
            </a:xfrm>
            <a:prstGeom prst="rect">
              <a:avLst/>
            </a:prstGeom>
            <a:blipFill>
              <a:blip r:embed="rId1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1" name="object 61"/>
            <p:cNvSpPr/>
            <p:nvPr/>
          </p:nvSpPr>
          <p:spPr>
            <a:xfrm>
              <a:off x="7072252" y="4703400"/>
              <a:ext cx="133350" cy="259079"/>
            </a:xfrm>
            <a:custGeom>
              <a:avLst/>
              <a:gdLst/>
              <a:ahLst/>
              <a:cxnLst/>
              <a:rect l="l" t="t" r="r" b="b"/>
              <a:pathLst>
                <a:path w="133350" h="259079">
                  <a:moveTo>
                    <a:pt x="103113" y="0"/>
                  </a:moveTo>
                  <a:lnTo>
                    <a:pt x="0" y="247217"/>
                  </a:lnTo>
                  <a:lnTo>
                    <a:pt x="29788" y="258642"/>
                  </a:lnTo>
                  <a:lnTo>
                    <a:pt x="132901" y="11424"/>
                  </a:lnTo>
                  <a:lnTo>
                    <a:pt x="103113" y="0"/>
                  </a:lnTo>
                  <a:close/>
                </a:path>
              </a:pathLst>
            </a:custGeom>
            <a:solidFill>
              <a:srgbClr val="FFFF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2" name="object 62"/>
            <p:cNvSpPr/>
            <p:nvPr/>
          </p:nvSpPr>
          <p:spPr>
            <a:xfrm>
              <a:off x="7071243" y="4702346"/>
              <a:ext cx="134918" cy="260663"/>
            </a:xfrm>
            <a:prstGeom prst="rect">
              <a:avLst/>
            </a:prstGeom>
            <a:blipFill>
              <a:blip r:embed="rId1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3" name="object 63"/>
            <p:cNvSpPr/>
            <p:nvPr/>
          </p:nvSpPr>
          <p:spPr>
            <a:xfrm>
              <a:off x="7154376" y="4121609"/>
              <a:ext cx="57150" cy="75565"/>
            </a:xfrm>
            <a:custGeom>
              <a:avLst/>
              <a:gdLst/>
              <a:ahLst/>
              <a:cxnLst/>
              <a:rect l="l" t="t" r="r" b="b"/>
              <a:pathLst>
                <a:path w="57150" h="75564">
                  <a:moveTo>
                    <a:pt x="27038" y="0"/>
                  </a:moveTo>
                  <a:lnTo>
                    <a:pt x="0" y="63891"/>
                  </a:lnTo>
                  <a:lnTo>
                    <a:pt x="29696" y="75404"/>
                  </a:lnTo>
                  <a:lnTo>
                    <a:pt x="56735" y="11512"/>
                  </a:lnTo>
                  <a:lnTo>
                    <a:pt x="27038" y="0"/>
                  </a:lnTo>
                  <a:close/>
                </a:path>
              </a:pathLst>
            </a:custGeom>
            <a:solidFill>
              <a:srgbClr val="FFFF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4" name="object 64"/>
            <p:cNvSpPr/>
            <p:nvPr/>
          </p:nvSpPr>
          <p:spPr>
            <a:xfrm>
              <a:off x="7153368" y="4120554"/>
              <a:ext cx="58843" cy="77513"/>
            </a:xfrm>
            <a:prstGeom prst="rect">
              <a:avLst/>
            </a:prstGeom>
            <a:blipFill>
              <a:blip r:embed="rId1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5" name="object 65"/>
            <p:cNvSpPr/>
            <p:nvPr/>
          </p:nvSpPr>
          <p:spPr>
            <a:xfrm>
              <a:off x="8481195" y="4832589"/>
              <a:ext cx="80010" cy="53975"/>
            </a:xfrm>
            <a:custGeom>
              <a:avLst/>
              <a:gdLst/>
              <a:ahLst/>
              <a:cxnLst/>
              <a:rect l="l" t="t" r="r" b="b"/>
              <a:pathLst>
                <a:path w="80009" h="53975">
                  <a:moveTo>
                    <a:pt x="11548" y="0"/>
                  </a:moveTo>
                  <a:lnTo>
                    <a:pt x="0" y="28650"/>
                  </a:lnTo>
                  <a:lnTo>
                    <a:pt x="68192" y="53872"/>
                  </a:lnTo>
                  <a:lnTo>
                    <a:pt x="79741" y="25222"/>
                  </a:lnTo>
                  <a:lnTo>
                    <a:pt x="11548" y="0"/>
                  </a:lnTo>
                  <a:close/>
                </a:path>
              </a:pathLst>
            </a:custGeom>
            <a:solidFill>
              <a:srgbClr val="FF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6" name="object 66"/>
            <p:cNvSpPr/>
            <p:nvPr/>
          </p:nvSpPr>
          <p:spPr>
            <a:xfrm>
              <a:off x="8480187" y="4831535"/>
              <a:ext cx="81757" cy="55894"/>
            </a:xfrm>
            <a:prstGeom prst="rect">
              <a:avLst/>
            </a:prstGeom>
            <a:blipFill>
              <a:blip r:embed="rId1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7" name="object 67"/>
            <p:cNvSpPr/>
            <p:nvPr/>
          </p:nvSpPr>
          <p:spPr>
            <a:xfrm>
              <a:off x="3288471" y="3074848"/>
              <a:ext cx="83170" cy="69556"/>
            </a:xfrm>
            <a:prstGeom prst="rect">
              <a:avLst/>
            </a:prstGeom>
            <a:blipFill>
              <a:blip r:embed="rId2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8" name="object 68"/>
            <p:cNvSpPr/>
            <p:nvPr/>
          </p:nvSpPr>
          <p:spPr>
            <a:xfrm>
              <a:off x="7176099" y="4551713"/>
              <a:ext cx="310336" cy="160915"/>
            </a:xfrm>
            <a:prstGeom prst="rect">
              <a:avLst/>
            </a:prstGeom>
            <a:blipFill>
              <a:blip r:embed="rId2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9" name="object 69"/>
            <p:cNvSpPr/>
            <p:nvPr/>
          </p:nvSpPr>
          <p:spPr>
            <a:xfrm>
              <a:off x="4758549" y="3141904"/>
              <a:ext cx="88210" cy="73159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0" name="object 70"/>
            <p:cNvSpPr/>
            <p:nvPr/>
          </p:nvSpPr>
          <p:spPr>
            <a:xfrm>
              <a:off x="3989002" y="4238958"/>
              <a:ext cx="88210" cy="73159"/>
            </a:xfrm>
            <a:prstGeom prst="rect">
              <a:avLst/>
            </a:prstGeom>
            <a:blipFill>
              <a:blip r:embed="rId2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1" name="object 71"/>
            <p:cNvSpPr/>
            <p:nvPr/>
          </p:nvSpPr>
          <p:spPr>
            <a:xfrm>
              <a:off x="3177750" y="3125382"/>
              <a:ext cx="88302" cy="73159"/>
            </a:xfrm>
            <a:prstGeom prst="rect">
              <a:avLst/>
            </a:prstGeom>
            <a:blipFill>
              <a:blip r:embed="rId2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2" name="object 72"/>
            <p:cNvSpPr/>
            <p:nvPr/>
          </p:nvSpPr>
          <p:spPr>
            <a:xfrm>
              <a:off x="3953530" y="3738196"/>
              <a:ext cx="88210" cy="73159"/>
            </a:xfrm>
            <a:prstGeom prst="rect">
              <a:avLst/>
            </a:prstGeom>
            <a:blipFill>
              <a:blip r:embed="rId2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3" name="object 73"/>
            <p:cNvSpPr/>
            <p:nvPr/>
          </p:nvSpPr>
          <p:spPr>
            <a:xfrm>
              <a:off x="4073380" y="3810748"/>
              <a:ext cx="92685" cy="77633"/>
            </a:xfrm>
            <a:prstGeom prst="rect">
              <a:avLst/>
            </a:prstGeom>
            <a:blipFill>
              <a:blip r:embed="rId2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4" name="object 74"/>
            <p:cNvSpPr/>
            <p:nvPr/>
          </p:nvSpPr>
          <p:spPr>
            <a:xfrm>
              <a:off x="5497025" y="3637744"/>
              <a:ext cx="88211" cy="73247"/>
            </a:xfrm>
            <a:prstGeom prst="rect">
              <a:avLst/>
            </a:prstGeom>
            <a:blipFill>
              <a:blip r:embed="rId2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5" name="object 75"/>
            <p:cNvSpPr/>
            <p:nvPr/>
          </p:nvSpPr>
          <p:spPr>
            <a:xfrm>
              <a:off x="7199727" y="4748245"/>
              <a:ext cx="88210" cy="73159"/>
            </a:xfrm>
            <a:prstGeom prst="rect">
              <a:avLst/>
            </a:prstGeom>
            <a:blipFill>
              <a:blip r:embed="rId2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6" name="object 76"/>
            <p:cNvSpPr/>
            <p:nvPr/>
          </p:nvSpPr>
          <p:spPr>
            <a:xfrm>
              <a:off x="8843678" y="4757736"/>
              <a:ext cx="88210" cy="73159"/>
            </a:xfrm>
            <a:prstGeom prst="rect">
              <a:avLst/>
            </a:prstGeom>
            <a:blipFill>
              <a:blip r:embed="rId2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7" name="object 77"/>
            <p:cNvSpPr/>
            <p:nvPr/>
          </p:nvSpPr>
          <p:spPr>
            <a:xfrm>
              <a:off x="7096541" y="4088740"/>
              <a:ext cx="86360" cy="71120"/>
            </a:xfrm>
            <a:custGeom>
              <a:avLst/>
              <a:gdLst/>
              <a:ahLst/>
              <a:cxnLst/>
              <a:rect l="l" t="t" r="r" b="b"/>
              <a:pathLst>
                <a:path w="86359" h="71120">
                  <a:moveTo>
                    <a:pt x="86065" y="0"/>
                  </a:moveTo>
                  <a:lnTo>
                    <a:pt x="0" y="351"/>
                  </a:lnTo>
                  <a:lnTo>
                    <a:pt x="43445" y="70922"/>
                  </a:lnTo>
                  <a:lnTo>
                    <a:pt x="86065" y="0"/>
                  </a:lnTo>
                  <a:close/>
                </a:path>
              </a:pathLst>
            </a:custGeom>
            <a:solidFill>
              <a:srgbClr val="FFFF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8" name="object 78"/>
            <p:cNvSpPr/>
            <p:nvPr/>
          </p:nvSpPr>
          <p:spPr>
            <a:xfrm>
              <a:off x="7096541" y="4088740"/>
              <a:ext cx="86360" cy="71120"/>
            </a:xfrm>
            <a:custGeom>
              <a:avLst/>
              <a:gdLst/>
              <a:ahLst/>
              <a:cxnLst/>
              <a:rect l="l" t="t" r="r" b="b"/>
              <a:pathLst>
                <a:path w="86359" h="71120">
                  <a:moveTo>
                    <a:pt x="43445" y="70922"/>
                  </a:moveTo>
                  <a:lnTo>
                    <a:pt x="86065" y="0"/>
                  </a:lnTo>
                  <a:lnTo>
                    <a:pt x="0" y="351"/>
                  </a:lnTo>
                  <a:lnTo>
                    <a:pt x="43445" y="70922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9" name="object 79"/>
            <p:cNvSpPr/>
            <p:nvPr/>
          </p:nvSpPr>
          <p:spPr>
            <a:xfrm>
              <a:off x="6141022" y="4161245"/>
              <a:ext cx="43180" cy="131445"/>
            </a:xfrm>
            <a:custGeom>
              <a:avLst/>
              <a:gdLst/>
              <a:ahLst/>
              <a:cxnLst/>
              <a:rect l="l" t="t" r="r" b="b"/>
              <a:pathLst>
                <a:path w="43179" h="131445">
                  <a:moveTo>
                    <a:pt x="0" y="130946"/>
                  </a:moveTo>
                  <a:lnTo>
                    <a:pt x="42986" y="0"/>
                  </a:lnTo>
                </a:path>
              </a:pathLst>
            </a:custGeom>
            <a:ln w="6846">
              <a:solidFill>
                <a:srgbClr val="4AACC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0" name="object 80"/>
            <p:cNvSpPr/>
            <p:nvPr/>
          </p:nvSpPr>
          <p:spPr>
            <a:xfrm>
              <a:off x="4891561" y="2364987"/>
              <a:ext cx="758090" cy="54136"/>
            </a:xfrm>
            <a:prstGeom prst="rect">
              <a:avLst/>
            </a:prstGeom>
            <a:blipFill>
              <a:blip r:embed="rId2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1" name="object 81"/>
            <p:cNvSpPr/>
            <p:nvPr/>
          </p:nvSpPr>
          <p:spPr>
            <a:xfrm>
              <a:off x="3987004" y="5312637"/>
              <a:ext cx="638387" cy="53987"/>
            </a:xfrm>
            <a:prstGeom prst="rect">
              <a:avLst/>
            </a:prstGeom>
            <a:blipFill>
              <a:blip r:embed="rId2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2" name="object 82"/>
            <p:cNvSpPr/>
            <p:nvPr/>
          </p:nvSpPr>
          <p:spPr>
            <a:xfrm>
              <a:off x="2701882" y="3774680"/>
              <a:ext cx="911021" cy="104158"/>
            </a:xfrm>
            <a:prstGeom prst="rect">
              <a:avLst/>
            </a:prstGeom>
            <a:blipFill>
              <a:blip r:embed="rId2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3" name="object 83"/>
            <p:cNvSpPr/>
            <p:nvPr/>
          </p:nvSpPr>
          <p:spPr>
            <a:xfrm>
              <a:off x="7728879" y="3757946"/>
              <a:ext cx="657360" cy="53784"/>
            </a:xfrm>
            <a:prstGeom prst="rect">
              <a:avLst/>
            </a:prstGeom>
            <a:blipFill>
              <a:blip r:embed="rId3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4" name="object 84"/>
            <p:cNvSpPr/>
            <p:nvPr/>
          </p:nvSpPr>
          <p:spPr>
            <a:xfrm>
              <a:off x="7716413" y="4173285"/>
              <a:ext cx="738292" cy="54487"/>
            </a:xfrm>
            <a:prstGeom prst="rect">
              <a:avLst/>
            </a:prstGeom>
            <a:blipFill>
              <a:blip r:embed="rId3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5" name="object 85"/>
            <p:cNvSpPr/>
            <p:nvPr/>
          </p:nvSpPr>
          <p:spPr>
            <a:xfrm>
              <a:off x="8960100" y="4975752"/>
              <a:ext cx="739536" cy="53960"/>
            </a:xfrm>
            <a:prstGeom prst="rect">
              <a:avLst/>
            </a:prstGeom>
            <a:blipFill>
              <a:blip r:embed="rId3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6" name="object 86"/>
            <p:cNvSpPr/>
            <p:nvPr/>
          </p:nvSpPr>
          <p:spPr>
            <a:xfrm>
              <a:off x="7500104" y="4359247"/>
              <a:ext cx="71120" cy="43815"/>
            </a:xfrm>
            <a:custGeom>
              <a:avLst/>
              <a:gdLst/>
              <a:ahLst/>
              <a:cxnLst/>
              <a:rect l="l" t="t" r="r" b="b"/>
              <a:pathLst>
                <a:path w="71120" h="43814">
                  <a:moveTo>
                    <a:pt x="8065" y="0"/>
                  </a:moveTo>
                  <a:lnTo>
                    <a:pt x="0" y="20125"/>
                  </a:lnTo>
                  <a:lnTo>
                    <a:pt x="62876" y="43326"/>
                  </a:lnTo>
                  <a:lnTo>
                    <a:pt x="70942" y="23289"/>
                  </a:lnTo>
                  <a:lnTo>
                    <a:pt x="806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7" name="object 87"/>
            <p:cNvSpPr/>
            <p:nvPr/>
          </p:nvSpPr>
          <p:spPr>
            <a:xfrm>
              <a:off x="7500104" y="4359247"/>
              <a:ext cx="71120" cy="43815"/>
            </a:xfrm>
            <a:custGeom>
              <a:avLst/>
              <a:gdLst/>
              <a:ahLst/>
              <a:cxnLst/>
              <a:rect l="l" t="t" r="r" b="b"/>
              <a:pathLst>
                <a:path w="71120" h="43814">
                  <a:moveTo>
                    <a:pt x="0" y="20125"/>
                  </a:moveTo>
                  <a:lnTo>
                    <a:pt x="62876" y="43326"/>
                  </a:lnTo>
                  <a:lnTo>
                    <a:pt x="70942" y="23289"/>
                  </a:lnTo>
                  <a:lnTo>
                    <a:pt x="8065" y="0"/>
                  </a:lnTo>
                  <a:lnTo>
                    <a:pt x="0" y="20125"/>
                  </a:lnTo>
                  <a:close/>
                </a:path>
              </a:pathLst>
            </a:custGeom>
            <a:ln w="666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8" name="object 88"/>
            <p:cNvSpPr/>
            <p:nvPr/>
          </p:nvSpPr>
          <p:spPr>
            <a:xfrm>
              <a:off x="7700190" y="4436497"/>
              <a:ext cx="71120" cy="43815"/>
            </a:xfrm>
            <a:custGeom>
              <a:avLst/>
              <a:gdLst/>
              <a:ahLst/>
              <a:cxnLst/>
              <a:rect l="l" t="t" r="r" b="b"/>
              <a:pathLst>
                <a:path w="71120" h="43814">
                  <a:moveTo>
                    <a:pt x="8065" y="0"/>
                  </a:moveTo>
                  <a:lnTo>
                    <a:pt x="0" y="20125"/>
                  </a:lnTo>
                  <a:lnTo>
                    <a:pt x="62784" y="43326"/>
                  </a:lnTo>
                  <a:lnTo>
                    <a:pt x="70850" y="23289"/>
                  </a:lnTo>
                  <a:lnTo>
                    <a:pt x="806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9" name="object 89"/>
            <p:cNvSpPr/>
            <p:nvPr/>
          </p:nvSpPr>
          <p:spPr>
            <a:xfrm>
              <a:off x="7700190" y="4436497"/>
              <a:ext cx="71120" cy="43815"/>
            </a:xfrm>
            <a:custGeom>
              <a:avLst/>
              <a:gdLst/>
              <a:ahLst/>
              <a:cxnLst/>
              <a:rect l="l" t="t" r="r" b="b"/>
              <a:pathLst>
                <a:path w="71120" h="43814">
                  <a:moveTo>
                    <a:pt x="0" y="20125"/>
                  </a:moveTo>
                  <a:lnTo>
                    <a:pt x="62784" y="43326"/>
                  </a:lnTo>
                  <a:lnTo>
                    <a:pt x="70850" y="23289"/>
                  </a:lnTo>
                  <a:lnTo>
                    <a:pt x="8065" y="0"/>
                  </a:lnTo>
                  <a:lnTo>
                    <a:pt x="0" y="20125"/>
                  </a:lnTo>
                </a:path>
              </a:pathLst>
            </a:custGeom>
            <a:ln w="666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0" name="object 90"/>
            <p:cNvSpPr/>
            <p:nvPr/>
          </p:nvSpPr>
          <p:spPr>
            <a:xfrm>
              <a:off x="7957653" y="4532993"/>
              <a:ext cx="71120" cy="43815"/>
            </a:xfrm>
            <a:custGeom>
              <a:avLst/>
              <a:gdLst/>
              <a:ahLst/>
              <a:cxnLst/>
              <a:rect l="l" t="t" r="r" b="b"/>
              <a:pathLst>
                <a:path w="71120" h="43814">
                  <a:moveTo>
                    <a:pt x="8065" y="0"/>
                  </a:moveTo>
                  <a:lnTo>
                    <a:pt x="0" y="20125"/>
                  </a:lnTo>
                  <a:lnTo>
                    <a:pt x="62784" y="43326"/>
                  </a:lnTo>
                  <a:lnTo>
                    <a:pt x="70942" y="23289"/>
                  </a:lnTo>
                  <a:lnTo>
                    <a:pt x="806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1" name="object 91"/>
            <p:cNvSpPr/>
            <p:nvPr/>
          </p:nvSpPr>
          <p:spPr>
            <a:xfrm>
              <a:off x="7957653" y="4532993"/>
              <a:ext cx="71120" cy="43815"/>
            </a:xfrm>
            <a:custGeom>
              <a:avLst/>
              <a:gdLst/>
              <a:ahLst/>
              <a:cxnLst/>
              <a:rect l="l" t="t" r="r" b="b"/>
              <a:pathLst>
                <a:path w="71120" h="43814">
                  <a:moveTo>
                    <a:pt x="0" y="20125"/>
                  </a:moveTo>
                  <a:lnTo>
                    <a:pt x="62784" y="43326"/>
                  </a:lnTo>
                  <a:lnTo>
                    <a:pt x="70942" y="23289"/>
                  </a:lnTo>
                  <a:lnTo>
                    <a:pt x="8065" y="0"/>
                  </a:lnTo>
                  <a:lnTo>
                    <a:pt x="0" y="20125"/>
                  </a:lnTo>
                  <a:close/>
                </a:path>
              </a:pathLst>
            </a:custGeom>
            <a:ln w="666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2" name="object 92"/>
            <p:cNvSpPr/>
            <p:nvPr/>
          </p:nvSpPr>
          <p:spPr>
            <a:xfrm>
              <a:off x="8230606" y="4635818"/>
              <a:ext cx="71120" cy="43815"/>
            </a:xfrm>
            <a:custGeom>
              <a:avLst/>
              <a:gdLst/>
              <a:ahLst/>
              <a:cxnLst/>
              <a:rect l="l" t="t" r="r" b="b"/>
              <a:pathLst>
                <a:path w="71120" h="43814">
                  <a:moveTo>
                    <a:pt x="8065" y="0"/>
                  </a:moveTo>
                  <a:lnTo>
                    <a:pt x="0" y="20125"/>
                  </a:lnTo>
                  <a:lnTo>
                    <a:pt x="62784" y="43326"/>
                  </a:lnTo>
                  <a:lnTo>
                    <a:pt x="70942" y="23289"/>
                  </a:lnTo>
                  <a:lnTo>
                    <a:pt x="806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3" name="object 93"/>
            <p:cNvSpPr/>
            <p:nvPr/>
          </p:nvSpPr>
          <p:spPr>
            <a:xfrm>
              <a:off x="8230606" y="4635818"/>
              <a:ext cx="71120" cy="43815"/>
            </a:xfrm>
            <a:custGeom>
              <a:avLst/>
              <a:gdLst/>
              <a:ahLst/>
              <a:cxnLst/>
              <a:rect l="l" t="t" r="r" b="b"/>
              <a:pathLst>
                <a:path w="71120" h="43814">
                  <a:moveTo>
                    <a:pt x="0" y="20125"/>
                  </a:moveTo>
                  <a:lnTo>
                    <a:pt x="62784" y="43326"/>
                  </a:lnTo>
                  <a:lnTo>
                    <a:pt x="70942" y="23289"/>
                  </a:lnTo>
                  <a:lnTo>
                    <a:pt x="8065" y="0"/>
                  </a:lnTo>
                  <a:lnTo>
                    <a:pt x="0" y="20125"/>
                  </a:lnTo>
                  <a:close/>
                </a:path>
              </a:pathLst>
            </a:custGeom>
            <a:ln w="666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4" name="object 94"/>
            <p:cNvSpPr/>
            <p:nvPr/>
          </p:nvSpPr>
          <p:spPr>
            <a:xfrm>
              <a:off x="6046249" y="4489667"/>
              <a:ext cx="30480" cy="91440"/>
            </a:xfrm>
            <a:custGeom>
              <a:avLst/>
              <a:gdLst/>
              <a:ahLst/>
              <a:cxnLst/>
              <a:rect l="l" t="t" r="r" b="b"/>
              <a:pathLst>
                <a:path w="30479" h="91439">
                  <a:moveTo>
                    <a:pt x="29880" y="0"/>
                  </a:moveTo>
                  <a:lnTo>
                    <a:pt x="0" y="90871"/>
                  </a:lnTo>
                </a:path>
              </a:pathLst>
            </a:custGeom>
            <a:ln w="6846">
              <a:solidFill>
                <a:srgbClr val="4AACC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5" name="object 95"/>
            <p:cNvSpPr/>
            <p:nvPr/>
          </p:nvSpPr>
          <p:spPr>
            <a:xfrm>
              <a:off x="6853926" y="4612704"/>
              <a:ext cx="84455" cy="257175"/>
            </a:xfrm>
            <a:custGeom>
              <a:avLst/>
              <a:gdLst/>
              <a:ahLst/>
              <a:cxnLst/>
              <a:rect l="l" t="t" r="r" b="b"/>
              <a:pathLst>
                <a:path w="84454" h="257175">
                  <a:moveTo>
                    <a:pt x="84415" y="0"/>
                  </a:moveTo>
                  <a:lnTo>
                    <a:pt x="0" y="256884"/>
                  </a:lnTo>
                </a:path>
              </a:pathLst>
            </a:custGeom>
            <a:ln w="6846">
              <a:solidFill>
                <a:srgbClr val="4AACC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6" name="object 96"/>
            <p:cNvSpPr/>
            <p:nvPr/>
          </p:nvSpPr>
          <p:spPr>
            <a:xfrm>
              <a:off x="7033573" y="4648473"/>
              <a:ext cx="64135" cy="24130"/>
            </a:xfrm>
            <a:custGeom>
              <a:avLst/>
              <a:gdLst/>
              <a:ahLst/>
              <a:cxnLst/>
              <a:rect l="l" t="t" r="r" b="b"/>
              <a:pathLst>
                <a:path w="64134" h="24129">
                  <a:moveTo>
                    <a:pt x="0" y="0"/>
                  </a:moveTo>
                  <a:lnTo>
                    <a:pt x="63517" y="23904"/>
                  </a:lnTo>
                </a:path>
              </a:pathLst>
            </a:custGeom>
            <a:ln w="6626">
              <a:solidFill>
                <a:srgbClr val="4AACC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7" name="object 97"/>
            <p:cNvSpPr/>
            <p:nvPr/>
          </p:nvSpPr>
          <p:spPr>
            <a:xfrm>
              <a:off x="4025133" y="4240076"/>
              <a:ext cx="2639695" cy="1225550"/>
            </a:xfrm>
            <a:custGeom>
              <a:avLst/>
              <a:gdLst/>
              <a:ahLst/>
              <a:cxnLst/>
              <a:rect l="l" t="t" r="r" b="b"/>
              <a:pathLst>
                <a:path w="2639695" h="1225550">
                  <a:moveTo>
                    <a:pt x="111912" y="0"/>
                  </a:moveTo>
                  <a:lnTo>
                    <a:pt x="0" y="75931"/>
                  </a:lnTo>
                  <a:lnTo>
                    <a:pt x="242064" y="310757"/>
                  </a:lnTo>
                  <a:lnTo>
                    <a:pt x="722436" y="633906"/>
                  </a:lnTo>
                  <a:lnTo>
                    <a:pt x="1126549" y="832260"/>
                  </a:lnTo>
                  <a:lnTo>
                    <a:pt x="1715717" y="1018846"/>
                  </a:lnTo>
                  <a:lnTo>
                    <a:pt x="2601301" y="1225461"/>
                  </a:lnTo>
                  <a:lnTo>
                    <a:pt x="2639339" y="1085681"/>
                  </a:lnTo>
                  <a:lnTo>
                    <a:pt x="1701510" y="878926"/>
                  </a:lnTo>
                  <a:lnTo>
                    <a:pt x="1164678" y="705180"/>
                  </a:lnTo>
                  <a:lnTo>
                    <a:pt x="776605" y="515175"/>
                  </a:lnTo>
                  <a:lnTo>
                    <a:pt x="317131" y="200550"/>
                  </a:lnTo>
                  <a:lnTo>
                    <a:pt x="111912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8" name="object 98"/>
            <p:cNvSpPr/>
            <p:nvPr/>
          </p:nvSpPr>
          <p:spPr>
            <a:xfrm>
              <a:off x="4025133" y="4240076"/>
              <a:ext cx="2639695" cy="1225550"/>
            </a:xfrm>
            <a:custGeom>
              <a:avLst/>
              <a:gdLst/>
              <a:ahLst/>
              <a:cxnLst/>
              <a:rect l="l" t="t" r="r" b="b"/>
              <a:pathLst>
                <a:path w="2639695" h="1225550">
                  <a:moveTo>
                    <a:pt x="111912" y="0"/>
                  </a:moveTo>
                  <a:lnTo>
                    <a:pt x="317131" y="200550"/>
                  </a:lnTo>
                  <a:lnTo>
                    <a:pt x="776605" y="515175"/>
                  </a:lnTo>
                  <a:lnTo>
                    <a:pt x="1164678" y="705180"/>
                  </a:lnTo>
                  <a:lnTo>
                    <a:pt x="1701510" y="878926"/>
                  </a:lnTo>
                  <a:lnTo>
                    <a:pt x="2639339" y="1085681"/>
                  </a:lnTo>
                  <a:lnTo>
                    <a:pt x="2601301" y="1225461"/>
                  </a:lnTo>
                  <a:lnTo>
                    <a:pt x="1715717" y="1018846"/>
                  </a:lnTo>
                  <a:lnTo>
                    <a:pt x="1126549" y="832260"/>
                  </a:lnTo>
                  <a:lnTo>
                    <a:pt x="722436" y="633906"/>
                  </a:lnTo>
                  <a:lnTo>
                    <a:pt x="242064" y="310757"/>
                  </a:lnTo>
                  <a:lnTo>
                    <a:pt x="0" y="75931"/>
                  </a:lnTo>
                  <a:lnTo>
                    <a:pt x="111912" y="0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9" name="object 99"/>
            <p:cNvSpPr/>
            <p:nvPr/>
          </p:nvSpPr>
          <p:spPr>
            <a:xfrm>
              <a:off x="6105276" y="3703633"/>
              <a:ext cx="40005" cy="118110"/>
            </a:xfrm>
            <a:custGeom>
              <a:avLst/>
              <a:gdLst/>
              <a:ahLst/>
              <a:cxnLst/>
              <a:rect l="l" t="t" r="r" b="b"/>
              <a:pathLst>
                <a:path w="40004" h="118110">
                  <a:moveTo>
                    <a:pt x="39412" y="0"/>
                  </a:moveTo>
                  <a:lnTo>
                    <a:pt x="0" y="117764"/>
                  </a:lnTo>
                </a:path>
              </a:pathLst>
            </a:custGeom>
            <a:ln w="6845">
              <a:solidFill>
                <a:srgbClr val="D9948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0" name="object 100"/>
            <p:cNvSpPr/>
            <p:nvPr/>
          </p:nvSpPr>
          <p:spPr>
            <a:xfrm>
              <a:off x="3344513" y="3144485"/>
              <a:ext cx="94089" cy="95767"/>
            </a:xfrm>
            <a:prstGeom prst="rect">
              <a:avLst/>
            </a:prstGeom>
            <a:blipFill>
              <a:blip r:embed="rId3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1" name="object 101"/>
            <p:cNvSpPr/>
            <p:nvPr/>
          </p:nvSpPr>
          <p:spPr>
            <a:xfrm>
              <a:off x="3437270" y="3261196"/>
              <a:ext cx="188399" cy="188479"/>
            </a:xfrm>
            <a:prstGeom prst="rect">
              <a:avLst/>
            </a:prstGeom>
            <a:blipFill>
              <a:blip r:embed="rId3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2" name="object 102"/>
            <p:cNvSpPr/>
            <p:nvPr/>
          </p:nvSpPr>
          <p:spPr>
            <a:xfrm>
              <a:off x="4097535" y="5454597"/>
              <a:ext cx="219163" cy="95141"/>
            </a:xfrm>
            <a:prstGeom prst="rect">
              <a:avLst/>
            </a:prstGeom>
            <a:blipFill>
              <a:blip r:embed="rId3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3" name="object 103"/>
            <p:cNvSpPr/>
            <p:nvPr/>
          </p:nvSpPr>
          <p:spPr>
            <a:xfrm>
              <a:off x="5833205" y="4207563"/>
              <a:ext cx="179772" cy="97192"/>
            </a:xfrm>
            <a:prstGeom prst="rect">
              <a:avLst/>
            </a:prstGeom>
            <a:blipFill>
              <a:blip r:embed="rId3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4" name="object 104"/>
            <p:cNvSpPr/>
            <p:nvPr/>
          </p:nvSpPr>
          <p:spPr>
            <a:xfrm>
              <a:off x="5197694" y="4117830"/>
              <a:ext cx="118110" cy="36830"/>
            </a:xfrm>
            <a:custGeom>
              <a:avLst/>
              <a:gdLst/>
              <a:ahLst/>
              <a:cxnLst/>
              <a:rect l="l" t="t" r="r" b="b"/>
              <a:pathLst>
                <a:path w="118110" h="36829">
                  <a:moveTo>
                    <a:pt x="0" y="0"/>
                  </a:moveTo>
                  <a:lnTo>
                    <a:pt x="117961" y="36383"/>
                  </a:lnTo>
                </a:path>
              </a:pathLst>
            </a:custGeom>
            <a:ln w="6615">
              <a:solidFill>
                <a:srgbClr val="C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5" name="object 105"/>
            <p:cNvSpPr/>
            <p:nvPr/>
          </p:nvSpPr>
          <p:spPr>
            <a:xfrm>
              <a:off x="6048449" y="4033198"/>
              <a:ext cx="170939" cy="34362"/>
            </a:xfrm>
            <a:prstGeom prst="rect">
              <a:avLst/>
            </a:prstGeom>
            <a:blipFill>
              <a:blip r:embed="rId3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6" name="object 106"/>
            <p:cNvSpPr/>
            <p:nvPr/>
          </p:nvSpPr>
          <p:spPr>
            <a:xfrm>
              <a:off x="7467841" y="5991971"/>
              <a:ext cx="653327" cy="53728"/>
            </a:xfrm>
            <a:prstGeom prst="rect">
              <a:avLst/>
            </a:prstGeom>
            <a:blipFill>
              <a:blip r:embed="rId3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7" name="object 107"/>
            <p:cNvSpPr/>
            <p:nvPr/>
          </p:nvSpPr>
          <p:spPr>
            <a:xfrm>
              <a:off x="8821332" y="4855615"/>
              <a:ext cx="71120" cy="43815"/>
            </a:xfrm>
            <a:custGeom>
              <a:avLst/>
              <a:gdLst/>
              <a:ahLst/>
              <a:cxnLst/>
              <a:rect l="l" t="t" r="r" b="b"/>
              <a:pathLst>
                <a:path w="71120" h="43814">
                  <a:moveTo>
                    <a:pt x="8065" y="0"/>
                  </a:moveTo>
                  <a:lnTo>
                    <a:pt x="0" y="20037"/>
                  </a:lnTo>
                  <a:lnTo>
                    <a:pt x="62784" y="43326"/>
                  </a:lnTo>
                  <a:lnTo>
                    <a:pt x="70942" y="23201"/>
                  </a:lnTo>
                  <a:lnTo>
                    <a:pt x="806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8" name="object 108"/>
            <p:cNvSpPr/>
            <p:nvPr/>
          </p:nvSpPr>
          <p:spPr>
            <a:xfrm>
              <a:off x="8821332" y="4855615"/>
              <a:ext cx="71120" cy="43815"/>
            </a:xfrm>
            <a:custGeom>
              <a:avLst/>
              <a:gdLst/>
              <a:ahLst/>
              <a:cxnLst/>
              <a:rect l="l" t="t" r="r" b="b"/>
              <a:pathLst>
                <a:path w="71120" h="43814">
                  <a:moveTo>
                    <a:pt x="0" y="20037"/>
                  </a:moveTo>
                  <a:lnTo>
                    <a:pt x="62784" y="43326"/>
                  </a:lnTo>
                  <a:lnTo>
                    <a:pt x="70942" y="23201"/>
                  </a:lnTo>
                  <a:lnTo>
                    <a:pt x="8065" y="0"/>
                  </a:lnTo>
                  <a:lnTo>
                    <a:pt x="0" y="20037"/>
                  </a:lnTo>
                </a:path>
              </a:pathLst>
            </a:custGeom>
            <a:ln w="666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9" name="object 109"/>
            <p:cNvSpPr/>
            <p:nvPr/>
          </p:nvSpPr>
          <p:spPr>
            <a:xfrm>
              <a:off x="4859280" y="3247628"/>
              <a:ext cx="88211" cy="73247"/>
            </a:xfrm>
            <a:prstGeom prst="rect">
              <a:avLst/>
            </a:prstGeom>
            <a:blipFill>
              <a:blip r:embed="rId2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0" name="object 110"/>
            <p:cNvSpPr/>
            <p:nvPr/>
          </p:nvSpPr>
          <p:spPr>
            <a:xfrm>
              <a:off x="5185668" y="4190182"/>
              <a:ext cx="88210" cy="73159"/>
            </a:xfrm>
            <a:prstGeom prst="rect">
              <a:avLst/>
            </a:prstGeom>
            <a:blipFill>
              <a:blip r:embed="rId2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1" name="object 111"/>
            <p:cNvSpPr/>
            <p:nvPr/>
          </p:nvSpPr>
          <p:spPr>
            <a:xfrm>
              <a:off x="8463853" y="4887628"/>
              <a:ext cx="88210" cy="73159"/>
            </a:xfrm>
            <a:prstGeom prst="rect">
              <a:avLst/>
            </a:prstGeom>
            <a:blipFill>
              <a:blip r:embed="rId3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2" name="object 112"/>
            <p:cNvSpPr/>
            <p:nvPr/>
          </p:nvSpPr>
          <p:spPr>
            <a:xfrm>
              <a:off x="4052172" y="3752936"/>
              <a:ext cx="555625" cy="388620"/>
            </a:xfrm>
            <a:custGeom>
              <a:avLst/>
              <a:gdLst/>
              <a:ahLst/>
              <a:cxnLst/>
              <a:rect l="l" t="t" r="r" b="b"/>
              <a:pathLst>
                <a:path w="555625" h="388620">
                  <a:moveTo>
                    <a:pt x="47478" y="0"/>
                  </a:moveTo>
                  <a:lnTo>
                    <a:pt x="0" y="96584"/>
                  </a:lnTo>
                  <a:lnTo>
                    <a:pt x="125935" y="178140"/>
                  </a:lnTo>
                  <a:lnTo>
                    <a:pt x="234182" y="242735"/>
                  </a:lnTo>
                  <a:lnTo>
                    <a:pt x="325930" y="294586"/>
                  </a:lnTo>
                  <a:lnTo>
                    <a:pt x="507318" y="388534"/>
                  </a:lnTo>
                  <a:lnTo>
                    <a:pt x="555346" y="297047"/>
                  </a:lnTo>
                  <a:lnTo>
                    <a:pt x="446825" y="246074"/>
                  </a:lnTo>
                  <a:lnTo>
                    <a:pt x="307690" y="169000"/>
                  </a:lnTo>
                  <a:lnTo>
                    <a:pt x="170297" y="87268"/>
                  </a:lnTo>
                  <a:lnTo>
                    <a:pt x="47478" y="0"/>
                  </a:lnTo>
                  <a:close/>
                </a:path>
              </a:pathLst>
            </a:custGeom>
            <a:solidFill>
              <a:srgbClr val="4AACC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3" name="object 113"/>
            <p:cNvSpPr/>
            <p:nvPr/>
          </p:nvSpPr>
          <p:spPr>
            <a:xfrm>
              <a:off x="4052172" y="3752936"/>
              <a:ext cx="555625" cy="388620"/>
            </a:xfrm>
            <a:custGeom>
              <a:avLst/>
              <a:gdLst/>
              <a:ahLst/>
              <a:cxnLst/>
              <a:rect l="l" t="t" r="r" b="b"/>
              <a:pathLst>
                <a:path w="555625" h="388620">
                  <a:moveTo>
                    <a:pt x="47478" y="0"/>
                  </a:moveTo>
                  <a:lnTo>
                    <a:pt x="170297" y="87268"/>
                  </a:lnTo>
                  <a:lnTo>
                    <a:pt x="307690" y="169000"/>
                  </a:lnTo>
                  <a:lnTo>
                    <a:pt x="446825" y="246074"/>
                  </a:lnTo>
                  <a:lnTo>
                    <a:pt x="555346" y="297047"/>
                  </a:lnTo>
                  <a:lnTo>
                    <a:pt x="507318" y="388534"/>
                  </a:lnTo>
                  <a:lnTo>
                    <a:pt x="325930" y="294586"/>
                  </a:lnTo>
                  <a:lnTo>
                    <a:pt x="234182" y="242735"/>
                  </a:lnTo>
                  <a:lnTo>
                    <a:pt x="125935" y="178140"/>
                  </a:lnTo>
                  <a:lnTo>
                    <a:pt x="0" y="96584"/>
                  </a:lnTo>
                  <a:lnTo>
                    <a:pt x="47478" y="0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4" name="object 114"/>
            <p:cNvSpPr/>
            <p:nvPr/>
          </p:nvSpPr>
          <p:spPr>
            <a:xfrm>
              <a:off x="4562881" y="4057454"/>
              <a:ext cx="41275" cy="78105"/>
            </a:xfrm>
            <a:custGeom>
              <a:avLst/>
              <a:gdLst/>
              <a:ahLst/>
              <a:cxnLst/>
              <a:rect l="l" t="t" r="r" b="b"/>
              <a:pathLst>
                <a:path w="41275" h="78104">
                  <a:moveTo>
                    <a:pt x="40695" y="0"/>
                  </a:moveTo>
                  <a:lnTo>
                    <a:pt x="0" y="77513"/>
                  </a:lnTo>
                </a:path>
              </a:pathLst>
            </a:custGeom>
            <a:ln w="13626">
              <a:solidFill>
                <a:srgbClr val="4AACC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5" name="object 115"/>
            <p:cNvSpPr/>
            <p:nvPr/>
          </p:nvSpPr>
          <p:spPr>
            <a:xfrm>
              <a:off x="4065168" y="3784598"/>
              <a:ext cx="102692" cy="113498"/>
            </a:xfrm>
            <a:prstGeom prst="rect">
              <a:avLst/>
            </a:prstGeom>
            <a:blipFill>
              <a:blip r:embed="rId4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6" name="object 116"/>
            <p:cNvSpPr/>
            <p:nvPr/>
          </p:nvSpPr>
          <p:spPr>
            <a:xfrm>
              <a:off x="8706120" y="5808522"/>
              <a:ext cx="508296" cy="66448"/>
            </a:xfrm>
            <a:prstGeom prst="rect">
              <a:avLst/>
            </a:prstGeom>
            <a:blipFill>
              <a:blip r:embed="rId4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7" name="object 117"/>
            <p:cNvSpPr/>
            <p:nvPr/>
          </p:nvSpPr>
          <p:spPr>
            <a:xfrm>
              <a:off x="6610396" y="5204162"/>
              <a:ext cx="3768912" cy="521907"/>
            </a:xfrm>
            <a:prstGeom prst="rect">
              <a:avLst/>
            </a:prstGeom>
            <a:blipFill>
              <a:blip r:embed="rId4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8" name="object 118"/>
            <p:cNvSpPr/>
            <p:nvPr/>
          </p:nvSpPr>
          <p:spPr>
            <a:xfrm>
              <a:off x="10101406" y="5321285"/>
              <a:ext cx="84965" cy="150509"/>
            </a:xfrm>
            <a:prstGeom prst="rect">
              <a:avLst/>
            </a:prstGeom>
            <a:blipFill>
              <a:blip r:embed="rId4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9" name="object 119"/>
            <p:cNvSpPr/>
            <p:nvPr/>
          </p:nvSpPr>
          <p:spPr>
            <a:xfrm>
              <a:off x="6612595" y="5328808"/>
              <a:ext cx="47625" cy="128905"/>
            </a:xfrm>
            <a:custGeom>
              <a:avLst/>
              <a:gdLst/>
              <a:ahLst/>
              <a:cxnLst/>
              <a:rect l="l" t="t" r="r" b="b"/>
              <a:pathLst>
                <a:path w="47625" h="128904">
                  <a:moveTo>
                    <a:pt x="47019" y="0"/>
                  </a:moveTo>
                  <a:lnTo>
                    <a:pt x="0" y="128899"/>
                  </a:lnTo>
                </a:path>
              </a:pathLst>
            </a:custGeom>
            <a:ln w="9121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0" name="object 120"/>
            <p:cNvSpPr/>
            <p:nvPr/>
          </p:nvSpPr>
          <p:spPr>
            <a:xfrm>
              <a:off x="10030831" y="5481418"/>
              <a:ext cx="83820" cy="22860"/>
            </a:xfrm>
            <a:custGeom>
              <a:avLst/>
              <a:gdLst/>
              <a:ahLst/>
              <a:cxnLst/>
              <a:rect l="l" t="t" r="r" b="b"/>
              <a:pathLst>
                <a:path w="83820" h="22860">
                  <a:moveTo>
                    <a:pt x="83407" y="0"/>
                  </a:moveTo>
                  <a:lnTo>
                    <a:pt x="0" y="22401"/>
                  </a:lnTo>
                </a:path>
              </a:pathLst>
            </a:custGeom>
            <a:ln w="1322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1" name="object 121"/>
            <p:cNvSpPr/>
            <p:nvPr/>
          </p:nvSpPr>
          <p:spPr>
            <a:xfrm>
              <a:off x="3728441" y="2867243"/>
              <a:ext cx="739887" cy="54487"/>
            </a:xfrm>
            <a:prstGeom prst="rect">
              <a:avLst/>
            </a:prstGeom>
            <a:blipFill>
              <a:blip r:embed="rId4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2" name="object 122"/>
            <p:cNvSpPr/>
            <p:nvPr/>
          </p:nvSpPr>
          <p:spPr>
            <a:xfrm>
              <a:off x="5024555" y="3509059"/>
              <a:ext cx="560070" cy="668020"/>
            </a:xfrm>
            <a:custGeom>
              <a:avLst/>
              <a:gdLst/>
              <a:ahLst/>
              <a:cxnLst/>
              <a:rect l="l" t="t" r="r" b="b"/>
              <a:pathLst>
                <a:path w="560070" h="668020">
                  <a:moveTo>
                    <a:pt x="0" y="554459"/>
                  </a:moveTo>
                  <a:lnTo>
                    <a:pt x="195778" y="0"/>
                  </a:lnTo>
                  <a:lnTo>
                    <a:pt x="559562" y="118643"/>
                  </a:lnTo>
                  <a:lnTo>
                    <a:pt x="367359" y="667653"/>
                  </a:lnTo>
                </a:path>
              </a:pathLst>
            </a:custGeom>
            <a:ln w="6757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3" name="object 123"/>
            <p:cNvSpPr/>
            <p:nvPr/>
          </p:nvSpPr>
          <p:spPr>
            <a:xfrm>
              <a:off x="5032254" y="3869207"/>
              <a:ext cx="73025" cy="133350"/>
            </a:xfrm>
            <a:custGeom>
              <a:avLst/>
              <a:gdLst/>
              <a:ahLst/>
              <a:cxnLst/>
              <a:rect l="l" t="t" r="r" b="b"/>
              <a:pathLst>
                <a:path w="73025" h="133350">
                  <a:moveTo>
                    <a:pt x="41978" y="0"/>
                  </a:moveTo>
                  <a:lnTo>
                    <a:pt x="0" y="123213"/>
                  </a:lnTo>
                  <a:lnTo>
                    <a:pt x="30429" y="132792"/>
                  </a:lnTo>
                  <a:lnTo>
                    <a:pt x="72500" y="9579"/>
                  </a:lnTo>
                  <a:lnTo>
                    <a:pt x="41978" y="0"/>
                  </a:lnTo>
                  <a:close/>
                </a:path>
              </a:pathLst>
            </a:custGeom>
            <a:solidFill>
              <a:srgbClr val="FFFF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4" name="object 124"/>
            <p:cNvSpPr/>
            <p:nvPr/>
          </p:nvSpPr>
          <p:spPr>
            <a:xfrm>
              <a:off x="5031154" y="3868240"/>
              <a:ext cx="74608" cy="134725"/>
            </a:xfrm>
            <a:prstGeom prst="rect">
              <a:avLst/>
            </a:prstGeom>
            <a:blipFill>
              <a:blip r:embed="rId4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5" name="object 125"/>
            <p:cNvSpPr/>
            <p:nvPr/>
          </p:nvSpPr>
          <p:spPr>
            <a:xfrm>
              <a:off x="5382748" y="3549924"/>
              <a:ext cx="159385" cy="73660"/>
            </a:xfrm>
            <a:custGeom>
              <a:avLst/>
              <a:gdLst/>
              <a:ahLst/>
              <a:cxnLst/>
              <a:rect l="l" t="t" r="r" b="b"/>
              <a:pathLst>
                <a:path w="159385" h="73660">
                  <a:moveTo>
                    <a:pt x="9348" y="0"/>
                  </a:moveTo>
                  <a:lnTo>
                    <a:pt x="0" y="29441"/>
                  </a:lnTo>
                  <a:lnTo>
                    <a:pt x="150041" y="73383"/>
                  </a:lnTo>
                  <a:lnTo>
                    <a:pt x="159390" y="43941"/>
                  </a:lnTo>
                  <a:lnTo>
                    <a:pt x="9348" y="0"/>
                  </a:lnTo>
                  <a:close/>
                </a:path>
              </a:pathLst>
            </a:custGeom>
            <a:solidFill>
              <a:srgbClr val="FFFF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6" name="object 126"/>
            <p:cNvSpPr/>
            <p:nvPr/>
          </p:nvSpPr>
          <p:spPr>
            <a:xfrm>
              <a:off x="4988534" y="3308947"/>
              <a:ext cx="1181818" cy="913992"/>
            </a:xfrm>
            <a:prstGeom prst="rect">
              <a:avLst/>
            </a:prstGeom>
            <a:blipFill>
              <a:blip r:embed="rId4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7" name="object 127"/>
            <p:cNvSpPr/>
            <p:nvPr/>
          </p:nvSpPr>
          <p:spPr>
            <a:xfrm>
              <a:off x="4987417" y="2548173"/>
              <a:ext cx="2565396" cy="1675883"/>
            </a:xfrm>
            <a:prstGeom prst="rect">
              <a:avLst/>
            </a:prstGeom>
            <a:blipFill>
              <a:blip r:embed="rId4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8" name="object 128"/>
            <p:cNvSpPr/>
            <p:nvPr/>
          </p:nvSpPr>
          <p:spPr>
            <a:xfrm>
              <a:off x="5834798" y="2793860"/>
              <a:ext cx="116037" cy="111524"/>
            </a:xfrm>
            <a:prstGeom prst="rect">
              <a:avLst/>
            </a:prstGeom>
            <a:blipFill>
              <a:blip r:embed="rId4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9" name="object 129"/>
            <p:cNvSpPr/>
            <p:nvPr/>
          </p:nvSpPr>
          <p:spPr>
            <a:xfrm>
              <a:off x="6344499" y="3269224"/>
              <a:ext cx="113664" cy="109220"/>
            </a:xfrm>
            <a:custGeom>
              <a:avLst/>
              <a:gdLst/>
              <a:ahLst/>
              <a:cxnLst/>
              <a:rect l="l" t="t" r="r" b="b"/>
              <a:pathLst>
                <a:path w="113664" h="109220">
                  <a:moveTo>
                    <a:pt x="28046" y="0"/>
                  </a:moveTo>
                  <a:lnTo>
                    <a:pt x="0" y="81819"/>
                  </a:lnTo>
                  <a:lnTo>
                    <a:pt x="85240" y="108712"/>
                  </a:lnTo>
                  <a:lnTo>
                    <a:pt x="113379" y="26892"/>
                  </a:lnTo>
                  <a:lnTo>
                    <a:pt x="28046" y="0"/>
                  </a:lnTo>
                  <a:close/>
                </a:path>
              </a:pathLst>
            </a:custGeom>
            <a:solidFill>
              <a:srgbClr val="FFFF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0" name="object 130"/>
            <p:cNvSpPr/>
            <p:nvPr/>
          </p:nvSpPr>
          <p:spPr>
            <a:xfrm>
              <a:off x="6343522" y="3268257"/>
              <a:ext cx="115364" cy="110733"/>
            </a:xfrm>
            <a:prstGeom prst="rect">
              <a:avLst/>
            </a:prstGeom>
            <a:blipFill>
              <a:blip r:embed="rId4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1" name="object 131"/>
            <p:cNvSpPr/>
            <p:nvPr/>
          </p:nvSpPr>
          <p:spPr>
            <a:xfrm>
              <a:off x="5688972" y="3282406"/>
              <a:ext cx="740410" cy="157480"/>
            </a:xfrm>
            <a:custGeom>
              <a:avLst/>
              <a:gdLst/>
              <a:ahLst/>
              <a:cxnLst/>
              <a:rect l="l" t="t" r="r" b="b"/>
              <a:pathLst>
                <a:path w="740410" h="157479">
                  <a:moveTo>
                    <a:pt x="0" y="103702"/>
                  </a:moveTo>
                  <a:lnTo>
                    <a:pt x="0" y="90696"/>
                  </a:lnTo>
                  <a:lnTo>
                    <a:pt x="29971" y="0"/>
                  </a:lnTo>
                  <a:lnTo>
                    <a:pt x="541506" y="157048"/>
                  </a:lnTo>
                  <a:lnTo>
                    <a:pt x="740309" y="118555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2" name="object 132"/>
            <p:cNvSpPr/>
            <p:nvPr/>
          </p:nvSpPr>
          <p:spPr>
            <a:xfrm>
              <a:off x="5712143" y="3295349"/>
              <a:ext cx="88210" cy="72983"/>
            </a:xfrm>
            <a:prstGeom prst="rect">
              <a:avLst/>
            </a:prstGeom>
            <a:blipFill>
              <a:blip r:embed="rId5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3" name="object 133"/>
            <p:cNvSpPr/>
            <p:nvPr/>
          </p:nvSpPr>
          <p:spPr>
            <a:xfrm>
              <a:off x="5194486" y="2709316"/>
              <a:ext cx="380365" cy="600075"/>
            </a:xfrm>
            <a:custGeom>
              <a:avLst/>
              <a:gdLst/>
              <a:ahLst/>
              <a:cxnLst/>
              <a:rect l="l" t="t" r="r" b="b"/>
              <a:pathLst>
                <a:path w="380364" h="600075">
                  <a:moveTo>
                    <a:pt x="0" y="599983"/>
                  </a:moveTo>
                  <a:lnTo>
                    <a:pt x="380007" y="0"/>
                  </a:lnTo>
                </a:path>
              </a:pathLst>
            </a:custGeom>
            <a:ln w="3175">
              <a:solidFill>
                <a:srgbClr val="000000"/>
              </a:solidFill>
              <a:prstDash val="sysDot"/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4" name="object 134"/>
            <p:cNvSpPr/>
            <p:nvPr/>
          </p:nvSpPr>
          <p:spPr>
            <a:xfrm>
              <a:off x="5957068" y="3582705"/>
              <a:ext cx="412115" cy="638810"/>
            </a:xfrm>
            <a:custGeom>
              <a:avLst/>
              <a:gdLst/>
              <a:ahLst/>
              <a:cxnLst/>
              <a:rect l="l" t="t" r="r" b="b"/>
              <a:pathLst>
                <a:path w="412114" h="638810">
                  <a:moveTo>
                    <a:pt x="0" y="638651"/>
                  </a:moveTo>
                  <a:lnTo>
                    <a:pt x="411720" y="0"/>
                  </a:lnTo>
                </a:path>
              </a:pathLst>
            </a:custGeom>
            <a:ln w="3175">
              <a:solidFill>
                <a:srgbClr val="000000"/>
              </a:solidFill>
              <a:prstDash val="sysDot"/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5" name="object 135"/>
            <p:cNvSpPr/>
            <p:nvPr/>
          </p:nvSpPr>
          <p:spPr>
            <a:xfrm>
              <a:off x="4989542" y="3288382"/>
              <a:ext cx="392430" cy="635635"/>
            </a:xfrm>
            <a:custGeom>
              <a:avLst/>
              <a:gdLst/>
              <a:ahLst/>
              <a:cxnLst/>
              <a:rect l="l" t="t" r="r" b="b"/>
              <a:pathLst>
                <a:path w="392429" h="635635">
                  <a:moveTo>
                    <a:pt x="0" y="635136"/>
                  </a:moveTo>
                  <a:lnTo>
                    <a:pt x="392197" y="0"/>
                  </a:lnTo>
                </a:path>
              </a:pathLst>
            </a:custGeom>
            <a:ln w="3175">
              <a:solidFill>
                <a:srgbClr val="000000"/>
              </a:solidFill>
              <a:prstDash val="sysDot"/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6" name="object 136"/>
            <p:cNvSpPr/>
            <p:nvPr/>
          </p:nvSpPr>
          <p:spPr>
            <a:xfrm>
              <a:off x="8541670" y="4805633"/>
              <a:ext cx="88302" cy="72983"/>
            </a:xfrm>
            <a:prstGeom prst="rect">
              <a:avLst/>
            </a:prstGeom>
            <a:blipFill>
              <a:blip r:embed="rId5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7" name="object 137"/>
            <p:cNvSpPr/>
            <p:nvPr/>
          </p:nvSpPr>
          <p:spPr>
            <a:xfrm>
              <a:off x="5986948" y="3803469"/>
              <a:ext cx="113379" cy="108712"/>
            </a:xfrm>
            <a:prstGeom prst="rect">
              <a:avLst/>
            </a:prstGeom>
            <a:blipFill>
              <a:blip r:embed="rId5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8" name="object 138"/>
            <p:cNvSpPr/>
            <p:nvPr/>
          </p:nvSpPr>
          <p:spPr>
            <a:xfrm>
              <a:off x="5450391" y="3391206"/>
              <a:ext cx="114112" cy="109503"/>
            </a:xfrm>
            <a:prstGeom prst="rect">
              <a:avLst/>
            </a:prstGeom>
            <a:blipFill>
              <a:blip r:embed="rId5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9" name="object 139"/>
            <p:cNvSpPr/>
            <p:nvPr/>
          </p:nvSpPr>
          <p:spPr>
            <a:xfrm>
              <a:off x="5962292" y="4018055"/>
              <a:ext cx="73392" cy="188186"/>
            </a:xfrm>
            <a:prstGeom prst="rect">
              <a:avLst/>
            </a:prstGeom>
            <a:blipFill>
              <a:blip r:embed="rId5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0" name="object 140"/>
            <p:cNvSpPr/>
            <p:nvPr/>
          </p:nvSpPr>
          <p:spPr>
            <a:xfrm>
              <a:off x="5961314" y="4074503"/>
              <a:ext cx="73569" cy="132792"/>
            </a:xfrm>
            <a:prstGeom prst="rect">
              <a:avLst/>
            </a:prstGeom>
            <a:blipFill>
              <a:blip r:embed="rId5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41" name="object 141"/>
          <p:cNvSpPr txBox="1"/>
          <p:nvPr/>
        </p:nvSpPr>
        <p:spPr>
          <a:xfrm>
            <a:off x="5583791" y="3675642"/>
            <a:ext cx="295910" cy="175895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sz="950" spc="20" dirty="0">
                <a:latin typeface="Calibri"/>
                <a:cs typeface="Calibri"/>
              </a:rPr>
              <a:t>T</a:t>
            </a:r>
            <a:r>
              <a:rPr sz="950" spc="30" dirty="0">
                <a:latin typeface="Calibri"/>
                <a:cs typeface="Calibri"/>
              </a:rPr>
              <a:t>CV</a:t>
            </a:r>
            <a:r>
              <a:rPr sz="950" spc="35" dirty="0">
                <a:latin typeface="Calibri"/>
                <a:cs typeface="Calibri"/>
              </a:rPr>
              <a:t>4</a:t>
            </a:r>
            <a:endParaRPr sz="950">
              <a:latin typeface="Calibri"/>
              <a:cs typeface="Calibri"/>
            </a:endParaRPr>
          </a:p>
        </p:txBody>
      </p:sp>
      <p:sp>
        <p:nvSpPr>
          <p:cNvPr id="142" name="object 142"/>
          <p:cNvSpPr txBox="1"/>
          <p:nvPr/>
        </p:nvSpPr>
        <p:spPr>
          <a:xfrm>
            <a:off x="4811860" y="2206223"/>
            <a:ext cx="867410" cy="120650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600" u="sng" spc="20" dirty="0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YWBPA03.TAG41=TAG41</a:t>
            </a:r>
            <a:endParaRPr sz="600">
              <a:latin typeface="Calibri"/>
              <a:cs typeface="Calibri"/>
            </a:endParaRPr>
          </a:p>
        </p:txBody>
      </p:sp>
      <p:sp>
        <p:nvSpPr>
          <p:cNvPr id="143" name="object 143"/>
          <p:cNvSpPr txBox="1"/>
          <p:nvPr/>
        </p:nvSpPr>
        <p:spPr>
          <a:xfrm>
            <a:off x="2619896" y="3612541"/>
            <a:ext cx="843915" cy="120650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600" spc="20" dirty="0">
                <a:latin typeface="Calibri"/>
                <a:cs typeface="Calibri"/>
              </a:rPr>
              <a:t>YWBPB01.TSG40=TSG40</a:t>
            </a:r>
            <a:endParaRPr sz="600">
              <a:latin typeface="Calibri"/>
              <a:cs typeface="Calibri"/>
            </a:endParaRPr>
          </a:p>
        </p:txBody>
      </p:sp>
      <p:sp>
        <p:nvSpPr>
          <p:cNvPr id="144" name="object 144"/>
          <p:cNvSpPr txBox="1"/>
          <p:nvPr/>
        </p:nvSpPr>
        <p:spPr>
          <a:xfrm>
            <a:off x="2924837" y="4014434"/>
            <a:ext cx="748030" cy="120650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600" spc="20" dirty="0">
                <a:latin typeface="Calibri"/>
                <a:cs typeface="Calibri"/>
              </a:rPr>
              <a:t>YWBPB02.4115=TT41</a:t>
            </a:r>
            <a:endParaRPr sz="600">
              <a:latin typeface="Calibri"/>
              <a:cs typeface="Calibri"/>
            </a:endParaRPr>
          </a:p>
        </p:txBody>
      </p:sp>
      <p:sp>
        <p:nvSpPr>
          <p:cNvPr id="145" name="object 145"/>
          <p:cNvSpPr txBox="1"/>
          <p:nvPr/>
        </p:nvSpPr>
        <p:spPr>
          <a:xfrm>
            <a:off x="3729856" y="4831377"/>
            <a:ext cx="863600" cy="423545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84455" marR="5080" indent="-72390">
              <a:lnSpc>
                <a:spcPct val="143200"/>
              </a:lnSpc>
              <a:spcBef>
                <a:spcPts val="135"/>
              </a:spcBef>
            </a:pPr>
            <a:r>
              <a:rPr sz="600" spc="20" dirty="0">
                <a:latin typeface="Calibri"/>
                <a:cs typeface="Calibri"/>
              </a:rPr>
              <a:t>YWBPA04.TCV4=TCV4  YWBPA01.TT43=TT43  YWBPA03.TT43=TT41</a:t>
            </a:r>
            <a:endParaRPr sz="600">
              <a:latin typeface="Calibri"/>
              <a:cs typeface="Calibri"/>
            </a:endParaRPr>
          </a:p>
        </p:txBody>
      </p:sp>
      <p:sp>
        <p:nvSpPr>
          <p:cNvPr id="146" name="object 146"/>
          <p:cNvSpPr/>
          <p:nvPr/>
        </p:nvSpPr>
        <p:spPr>
          <a:xfrm>
            <a:off x="6002434" y="3463573"/>
            <a:ext cx="2477113" cy="662829"/>
          </a:xfrm>
          <a:prstGeom prst="rect">
            <a:avLst/>
          </a:prstGeom>
          <a:blipFill>
            <a:blip r:embed="rId5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7" name="object 147"/>
          <p:cNvSpPr txBox="1"/>
          <p:nvPr/>
        </p:nvSpPr>
        <p:spPr>
          <a:xfrm>
            <a:off x="6597145" y="3746344"/>
            <a:ext cx="847090" cy="12065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600" spc="20" dirty="0">
                <a:latin typeface="Calibri"/>
                <a:cs typeface="Calibri"/>
              </a:rPr>
              <a:t>YWBPA01.TSG41=TSG41</a:t>
            </a:r>
            <a:endParaRPr sz="600">
              <a:latin typeface="Calibri"/>
              <a:cs typeface="Calibri"/>
            </a:endParaRPr>
          </a:p>
        </p:txBody>
      </p:sp>
      <p:sp>
        <p:nvSpPr>
          <p:cNvPr id="148" name="object 148"/>
          <p:cNvSpPr txBox="1"/>
          <p:nvPr/>
        </p:nvSpPr>
        <p:spPr>
          <a:xfrm>
            <a:off x="6060221" y="2389022"/>
            <a:ext cx="765810" cy="120650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600" spc="20" dirty="0">
                <a:latin typeface="Calibri"/>
                <a:cs typeface="Calibri"/>
              </a:rPr>
              <a:t>YWBPA08.TCV4=TCV4</a:t>
            </a:r>
            <a:endParaRPr sz="600">
              <a:latin typeface="Calibri"/>
              <a:cs typeface="Calibri"/>
            </a:endParaRPr>
          </a:p>
        </p:txBody>
      </p:sp>
      <p:sp>
        <p:nvSpPr>
          <p:cNvPr id="149" name="object 149"/>
          <p:cNvSpPr/>
          <p:nvPr/>
        </p:nvSpPr>
        <p:spPr>
          <a:xfrm>
            <a:off x="5748091" y="2488727"/>
            <a:ext cx="1265555" cy="834390"/>
          </a:xfrm>
          <a:custGeom>
            <a:avLst/>
            <a:gdLst/>
            <a:ahLst/>
            <a:cxnLst/>
            <a:rect l="l" t="t" r="r" b="b"/>
            <a:pathLst>
              <a:path w="1265554" h="834389">
                <a:moveTo>
                  <a:pt x="36020" y="332640"/>
                </a:moveTo>
                <a:lnTo>
                  <a:pt x="311265" y="0"/>
                </a:lnTo>
                <a:lnTo>
                  <a:pt x="1058173" y="0"/>
                </a:lnTo>
              </a:path>
              <a:path w="1265554" h="834389">
                <a:moveTo>
                  <a:pt x="0" y="833929"/>
                </a:moveTo>
                <a:lnTo>
                  <a:pt x="472580" y="397498"/>
                </a:lnTo>
                <a:lnTo>
                  <a:pt x="1264950" y="397498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0" name="object 150"/>
          <p:cNvSpPr txBox="1"/>
          <p:nvPr/>
        </p:nvSpPr>
        <p:spPr>
          <a:xfrm>
            <a:off x="7744592" y="3603137"/>
            <a:ext cx="764540" cy="120650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600" spc="20" dirty="0">
                <a:latin typeface="Calibri"/>
                <a:cs typeface="Calibri"/>
              </a:rPr>
              <a:t>YWBPA01.TSG4=TSG4</a:t>
            </a:r>
            <a:endParaRPr sz="600">
              <a:latin typeface="Calibri"/>
              <a:cs typeface="Calibri"/>
            </a:endParaRPr>
          </a:p>
        </p:txBody>
      </p:sp>
      <p:sp>
        <p:nvSpPr>
          <p:cNvPr id="151" name="object 151"/>
          <p:cNvSpPr txBox="1"/>
          <p:nvPr/>
        </p:nvSpPr>
        <p:spPr>
          <a:xfrm>
            <a:off x="7678416" y="3852903"/>
            <a:ext cx="764540" cy="120650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600" spc="20" dirty="0">
                <a:latin typeface="Calibri"/>
                <a:cs typeface="Calibri"/>
              </a:rPr>
              <a:t>YWBPA02.TSG4=TSG4</a:t>
            </a:r>
            <a:endParaRPr sz="600">
              <a:latin typeface="Calibri"/>
              <a:cs typeface="Calibri"/>
            </a:endParaRPr>
          </a:p>
        </p:txBody>
      </p:sp>
      <p:sp>
        <p:nvSpPr>
          <p:cNvPr id="152" name="object 152"/>
          <p:cNvSpPr txBox="1"/>
          <p:nvPr/>
        </p:nvSpPr>
        <p:spPr>
          <a:xfrm>
            <a:off x="7638363" y="4000592"/>
            <a:ext cx="848360" cy="12065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600" spc="20" dirty="0">
                <a:latin typeface="Calibri"/>
                <a:cs typeface="Calibri"/>
              </a:rPr>
              <a:t>YWBPA02.TSG42=TSG42</a:t>
            </a:r>
            <a:endParaRPr sz="600">
              <a:latin typeface="Calibri"/>
              <a:cs typeface="Calibri"/>
            </a:endParaRPr>
          </a:p>
        </p:txBody>
      </p:sp>
      <p:sp>
        <p:nvSpPr>
          <p:cNvPr id="153" name="object 153"/>
          <p:cNvSpPr txBox="1"/>
          <p:nvPr/>
        </p:nvSpPr>
        <p:spPr>
          <a:xfrm>
            <a:off x="7896559" y="4261827"/>
            <a:ext cx="848360" cy="120650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600" spc="20" dirty="0">
                <a:latin typeface="Calibri"/>
                <a:cs typeface="Calibri"/>
              </a:rPr>
              <a:t>YWBPA01.TSG42=TSG42</a:t>
            </a:r>
            <a:endParaRPr sz="600">
              <a:latin typeface="Calibri"/>
              <a:cs typeface="Calibri"/>
            </a:endParaRPr>
          </a:p>
        </p:txBody>
      </p:sp>
      <p:sp>
        <p:nvSpPr>
          <p:cNvPr id="154" name="object 154"/>
          <p:cNvSpPr txBox="1"/>
          <p:nvPr/>
        </p:nvSpPr>
        <p:spPr>
          <a:xfrm>
            <a:off x="7614715" y="5823277"/>
            <a:ext cx="760730" cy="120650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600" spc="20" dirty="0">
                <a:latin typeface="Calibri"/>
                <a:cs typeface="Calibri"/>
              </a:rPr>
              <a:t>YWBPA01.TCC4=TCC4</a:t>
            </a:r>
            <a:endParaRPr sz="600">
              <a:latin typeface="Calibri"/>
              <a:cs typeface="Calibri"/>
            </a:endParaRPr>
          </a:p>
        </p:txBody>
      </p:sp>
      <p:sp>
        <p:nvSpPr>
          <p:cNvPr id="155" name="object 155"/>
          <p:cNvSpPr txBox="1"/>
          <p:nvPr/>
        </p:nvSpPr>
        <p:spPr>
          <a:xfrm>
            <a:off x="7496020" y="5373531"/>
            <a:ext cx="760730" cy="120650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600" spc="20" dirty="0">
                <a:latin typeface="Calibri"/>
                <a:cs typeface="Calibri"/>
              </a:rPr>
              <a:t>YWBPA02.TCC4=TCC4</a:t>
            </a:r>
            <a:endParaRPr sz="600">
              <a:latin typeface="Calibri"/>
              <a:cs typeface="Calibri"/>
            </a:endParaRPr>
          </a:p>
        </p:txBody>
      </p:sp>
      <p:grpSp>
        <p:nvGrpSpPr>
          <p:cNvPr id="156" name="object 156"/>
          <p:cNvGrpSpPr/>
          <p:nvPr/>
        </p:nvGrpSpPr>
        <p:grpSpPr>
          <a:xfrm>
            <a:off x="7122676" y="4783511"/>
            <a:ext cx="1111885" cy="1268095"/>
            <a:chOff x="7122676" y="4783511"/>
            <a:chExt cx="1111885" cy="1268095"/>
          </a:xfrm>
        </p:grpSpPr>
        <p:sp>
          <p:nvSpPr>
            <p:cNvPr id="157" name="object 157"/>
            <p:cNvSpPr/>
            <p:nvPr/>
          </p:nvSpPr>
          <p:spPr>
            <a:xfrm>
              <a:off x="7123946" y="4875389"/>
              <a:ext cx="995044" cy="1174750"/>
            </a:xfrm>
            <a:custGeom>
              <a:avLst/>
              <a:gdLst/>
              <a:ahLst/>
              <a:cxnLst/>
              <a:rect l="l" t="t" r="r" b="b"/>
              <a:pathLst>
                <a:path w="995045" h="1174750">
                  <a:moveTo>
                    <a:pt x="0" y="0"/>
                  </a:moveTo>
                  <a:lnTo>
                    <a:pt x="318964" y="1174682"/>
                  </a:lnTo>
                  <a:lnTo>
                    <a:pt x="994472" y="1174682"/>
                  </a:lnTo>
                </a:path>
              </a:pathLst>
            </a:custGeom>
            <a:ln w="3175">
              <a:solidFill>
                <a:srgbClr val="4AACC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8" name="object 158"/>
            <p:cNvSpPr/>
            <p:nvPr/>
          </p:nvSpPr>
          <p:spPr>
            <a:xfrm>
              <a:off x="7250066" y="4784781"/>
              <a:ext cx="982980" cy="682625"/>
            </a:xfrm>
            <a:custGeom>
              <a:avLst/>
              <a:gdLst/>
              <a:ahLst/>
              <a:cxnLst/>
              <a:rect l="l" t="t" r="r" b="b"/>
              <a:pathLst>
                <a:path w="982979" h="682625">
                  <a:moveTo>
                    <a:pt x="0" y="0"/>
                  </a:moveTo>
                  <a:lnTo>
                    <a:pt x="218875" y="682391"/>
                  </a:lnTo>
                  <a:lnTo>
                    <a:pt x="982648" y="682391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59" name="object 159"/>
          <p:cNvSpPr txBox="1"/>
          <p:nvPr/>
        </p:nvSpPr>
        <p:spPr>
          <a:xfrm>
            <a:off x="9117881" y="4505924"/>
            <a:ext cx="762000" cy="12065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600" spc="20" dirty="0">
                <a:latin typeface="Calibri"/>
                <a:cs typeface="Calibri"/>
              </a:rPr>
              <a:t>YWBPB01.TSG4=TSG4</a:t>
            </a:r>
            <a:endParaRPr sz="600">
              <a:latin typeface="Calibri"/>
              <a:cs typeface="Calibri"/>
            </a:endParaRPr>
          </a:p>
        </p:txBody>
      </p:sp>
      <p:sp>
        <p:nvSpPr>
          <p:cNvPr id="160" name="object 160"/>
          <p:cNvSpPr txBox="1"/>
          <p:nvPr/>
        </p:nvSpPr>
        <p:spPr>
          <a:xfrm>
            <a:off x="8958215" y="4389039"/>
            <a:ext cx="845185" cy="12065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600" spc="20" dirty="0">
                <a:latin typeface="Calibri"/>
                <a:cs typeface="Calibri"/>
              </a:rPr>
              <a:t>YWBPB01.TSG47=TSG47</a:t>
            </a:r>
            <a:endParaRPr sz="600">
              <a:latin typeface="Calibri"/>
              <a:cs typeface="Calibri"/>
            </a:endParaRPr>
          </a:p>
        </p:txBody>
      </p:sp>
      <p:sp>
        <p:nvSpPr>
          <p:cNvPr id="161" name="object 161"/>
          <p:cNvSpPr txBox="1"/>
          <p:nvPr/>
        </p:nvSpPr>
        <p:spPr>
          <a:xfrm>
            <a:off x="8823205" y="5086134"/>
            <a:ext cx="845185" cy="12065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600" spc="20" dirty="0">
                <a:latin typeface="Calibri"/>
                <a:cs typeface="Calibri"/>
              </a:rPr>
              <a:t>YWBPB02.TSG47=TSG47</a:t>
            </a:r>
            <a:endParaRPr sz="600">
              <a:latin typeface="Calibri"/>
              <a:cs typeface="Calibri"/>
            </a:endParaRPr>
          </a:p>
        </p:txBody>
      </p:sp>
      <p:grpSp>
        <p:nvGrpSpPr>
          <p:cNvPr id="162" name="object 162"/>
          <p:cNvGrpSpPr/>
          <p:nvPr/>
        </p:nvGrpSpPr>
        <p:grpSpPr>
          <a:xfrm>
            <a:off x="3255291" y="3241037"/>
            <a:ext cx="6804659" cy="2740660"/>
            <a:chOff x="3255291" y="3241037"/>
            <a:chExt cx="6804659" cy="2740660"/>
          </a:xfrm>
        </p:grpSpPr>
        <p:sp>
          <p:nvSpPr>
            <p:cNvPr id="163" name="object 163"/>
            <p:cNvSpPr/>
            <p:nvPr/>
          </p:nvSpPr>
          <p:spPr>
            <a:xfrm>
              <a:off x="8506033" y="4924076"/>
              <a:ext cx="1131570" cy="255270"/>
            </a:xfrm>
            <a:custGeom>
              <a:avLst/>
              <a:gdLst/>
              <a:ahLst/>
              <a:cxnLst/>
              <a:rect l="l" t="t" r="r" b="b"/>
              <a:pathLst>
                <a:path w="1131570" h="255270">
                  <a:moveTo>
                    <a:pt x="0" y="0"/>
                  </a:moveTo>
                  <a:lnTo>
                    <a:pt x="325747" y="254951"/>
                  </a:lnTo>
                  <a:lnTo>
                    <a:pt x="1131132" y="254951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4" name="object 164"/>
            <p:cNvSpPr/>
            <p:nvPr/>
          </p:nvSpPr>
          <p:spPr>
            <a:xfrm>
              <a:off x="8528489" y="4859482"/>
              <a:ext cx="1175385" cy="180340"/>
            </a:xfrm>
            <a:custGeom>
              <a:avLst/>
              <a:gdLst/>
              <a:ahLst/>
              <a:cxnLst/>
              <a:rect l="l" t="t" r="r" b="b"/>
              <a:pathLst>
                <a:path w="1175384" h="180339">
                  <a:moveTo>
                    <a:pt x="0" y="0"/>
                  </a:moveTo>
                  <a:lnTo>
                    <a:pt x="389356" y="180249"/>
                  </a:lnTo>
                  <a:lnTo>
                    <a:pt x="1175219" y="180249"/>
                  </a:lnTo>
                </a:path>
              </a:pathLst>
            </a:custGeom>
            <a:ln w="3175">
              <a:solidFill>
                <a:srgbClr val="00AFE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5" name="object 165"/>
            <p:cNvSpPr/>
            <p:nvPr/>
          </p:nvSpPr>
          <p:spPr>
            <a:xfrm>
              <a:off x="8585867" y="4486679"/>
              <a:ext cx="1194435" cy="347980"/>
            </a:xfrm>
            <a:custGeom>
              <a:avLst/>
              <a:gdLst/>
              <a:ahLst/>
              <a:cxnLst/>
              <a:rect l="l" t="t" r="r" b="b"/>
              <a:pathLst>
                <a:path w="1194434" h="347979">
                  <a:moveTo>
                    <a:pt x="0" y="347580"/>
                  </a:moveTo>
                  <a:lnTo>
                    <a:pt x="349852" y="0"/>
                  </a:lnTo>
                  <a:lnTo>
                    <a:pt x="1194191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6" name="object 166"/>
            <p:cNvSpPr/>
            <p:nvPr/>
          </p:nvSpPr>
          <p:spPr>
            <a:xfrm>
              <a:off x="9290155" y="5577713"/>
              <a:ext cx="766445" cy="321310"/>
            </a:xfrm>
            <a:custGeom>
              <a:avLst/>
              <a:gdLst/>
              <a:ahLst/>
              <a:cxnLst/>
              <a:rect l="l" t="t" r="r" b="b"/>
              <a:pathLst>
                <a:path w="766445" h="321310">
                  <a:moveTo>
                    <a:pt x="733526" y="0"/>
                  </a:moveTo>
                  <a:lnTo>
                    <a:pt x="0" y="220395"/>
                  </a:lnTo>
                  <a:lnTo>
                    <a:pt x="32904" y="320907"/>
                  </a:lnTo>
                  <a:lnTo>
                    <a:pt x="766339" y="100521"/>
                  </a:lnTo>
                  <a:lnTo>
                    <a:pt x="733526" y="0"/>
                  </a:lnTo>
                  <a:close/>
                </a:path>
              </a:pathLst>
            </a:custGeom>
            <a:solidFill>
              <a:srgbClr val="00AF5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7" name="object 167"/>
            <p:cNvSpPr/>
            <p:nvPr/>
          </p:nvSpPr>
          <p:spPr>
            <a:xfrm>
              <a:off x="9290155" y="5577713"/>
              <a:ext cx="766445" cy="321310"/>
            </a:xfrm>
            <a:custGeom>
              <a:avLst/>
              <a:gdLst/>
              <a:ahLst/>
              <a:cxnLst/>
              <a:rect l="l" t="t" r="r" b="b"/>
              <a:pathLst>
                <a:path w="766445" h="321310">
                  <a:moveTo>
                    <a:pt x="32904" y="320907"/>
                  </a:moveTo>
                  <a:lnTo>
                    <a:pt x="766339" y="100521"/>
                  </a:lnTo>
                  <a:lnTo>
                    <a:pt x="733526" y="0"/>
                  </a:lnTo>
                  <a:lnTo>
                    <a:pt x="0" y="220395"/>
                  </a:lnTo>
                  <a:lnTo>
                    <a:pt x="32904" y="320907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8" name="object 168"/>
            <p:cNvSpPr/>
            <p:nvPr/>
          </p:nvSpPr>
          <p:spPr>
            <a:xfrm>
              <a:off x="9599770" y="5796192"/>
              <a:ext cx="306705" cy="184150"/>
            </a:xfrm>
            <a:custGeom>
              <a:avLst/>
              <a:gdLst/>
              <a:ahLst/>
              <a:cxnLst/>
              <a:rect l="l" t="t" r="r" b="b"/>
              <a:pathLst>
                <a:path w="306704" h="184150">
                  <a:moveTo>
                    <a:pt x="272861" y="0"/>
                  </a:moveTo>
                  <a:lnTo>
                    <a:pt x="0" y="83507"/>
                  </a:lnTo>
                  <a:lnTo>
                    <a:pt x="33362" y="183853"/>
                  </a:lnTo>
                  <a:lnTo>
                    <a:pt x="306315" y="100354"/>
                  </a:lnTo>
                  <a:lnTo>
                    <a:pt x="272861" y="0"/>
                  </a:lnTo>
                  <a:close/>
                </a:path>
              </a:pathLst>
            </a:custGeom>
            <a:solidFill>
              <a:srgbClr val="00AF5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9" name="object 169"/>
            <p:cNvSpPr/>
            <p:nvPr/>
          </p:nvSpPr>
          <p:spPr>
            <a:xfrm>
              <a:off x="9599770" y="5796192"/>
              <a:ext cx="306705" cy="184150"/>
            </a:xfrm>
            <a:custGeom>
              <a:avLst/>
              <a:gdLst/>
              <a:ahLst/>
              <a:cxnLst/>
              <a:rect l="l" t="t" r="r" b="b"/>
              <a:pathLst>
                <a:path w="306704" h="184150">
                  <a:moveTo>
                    <a:pt x="33362" y="183853"/>
                  </a:moveTo>
                  <a:lnTo>
                    <a:pt x="306315" y="100354"/>
                  </a:lnTo>
                  <a:lnTo>
                    <a:pt x="272861" y="0"/>
                  </a:lnTo>
                  <a:lnTo>
                    <a:pt x="0" y="83507"/>
                  </a:lnTo>
                  <a:lnTo>
                    <a:pt x="33362" y="183853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0" name="object 170"/>
            <p:cNvSpPr/>
            <p:nvPr/>
          </p:nvSpPr>
          <p:spPr>
            <a:xfrm>
              <a:off x="9749417" y="5733839"/>
              <a:ext cx="159445" cy="194533"/>
            </a:xfrm>
            <a:prstGeom prst="rect">
              <a:avLst/>
            </a:prstGeom>
            <a:blipFill>
              <a:blip r:embed="rId5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1" name="object 171"/>
            <p:cNvSpPr/>
            <p:nvPr/>
          </p:nvSpPr>
          <p:spPr>
            <a:xfrm>
              <a:off x="9991601" y="5576324"/>
              <a:ext cx="67310" cy="111760"/>
            </a:xfrm>
            <a:custGeom>
              <a:avLst/>
              <a:gdLst/>
              <a:ahLst/>
              <a:cxnLst/>
              <a:rect l="l" t="t" r="r" b="b"/>
              <a:pathLst>
                <a:path w="67309" h="111760">
                  <a:moveTo>
                    <a:pt x="32629" y="0"/>
                  </a:moveTo>
                  <a:lnTo>
                    <a:pt x="0" y="10282"/>
                  </a:lnTo>
                  <a:lnTo>
                    <a:pt x="34554" y="111137"/>
                  </a:lnTo>
                  <a:lnTo>
                    <a:pt x="67184" y="100846"/>
                  </a:lnTo>
                  <a:lnTo>
                    <a:pt x="32629" y="0"/>
                  </a:lnTo>
                  <a:close/>
                </a:path>
              </a:pathLst>
            </a:custGeom>
            <a:solidFill>
              <a:srgbClr val="FF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2" name="object 172"/>
            <p:cNvSpPr/>
            <p:nvPr/>
          </p:nvSpPr>
          <p:spPr>
            <a:xfrm>
              <a:off x="9990685" y="5575331"/>
              <a:ext cx="69076" cy="113115"/>
            </a:xfrm>
            <a:prstGeom prst="rect">
              <a:avLst/>
            </a:prstGeom>
            <a:blipFill>
              <a:blip r:embed="rId5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3" name="object 173"/>
            <p:cNvSpPr/>
            <p:nvPr/>
          </p:nvSpPr>
          <p:spPr>
            <a:xfrm>
              <a:off x="9015827" y="5347264"/>
              <a:ext cx="1005205" cy="289560"/>
            </a:xfrm>
            <a:custGeom>
              <a:avLst/>
              <a:gdLst/>
              <a:ahLst/>
              <a:cxnLst/>
              <a:rect l="l" t="t" r="r" b="b"/>
              <a:pathLst>
                <a:path w="1005204" h="289560">
                  <a:moveTo>
                    <a:pt x="1004921" y="289559"/>
                  </a:moveTo>
                  <a:lnTo>
                    <a:pt x="697230" y="0"/>
                  </a:lnTo>
                  <a:lnTo>
                    <a:pt x="0" y="0"/>
                  </a:lnTo>
                </a:path>
              </a:pathLst>
            </a:custGeom>
            <a:ln w="3175">
              <a:solidFill>
                <a:srgbClr val="00AFE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4" name="object 174"/>
            <p:cNvSpPr/>
            <p:nvPr/>
          </p:nvSpPr>
          <p:spPr>
            <a:xfrm>
              <a:off x="3255291" y="3241037"/>
              <a:ext cx="88210" cy="73159"/>
            </a:xfrm>
            <a:prstGeom prst="rect">
              <a:avLst/>
            </a:prstGeom>
            <a:blipFill>
              <a:blip r:embed="rId5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75" name="object 175"/>
          <p:cNvSpPr txBox="1"/>
          <p:nvPr/>
        </p:nvSpPr>
        <p:spPr>
          <a:xfrm>
            <a:off x="1872209" y="2513334"/>
            <a:ext cx="764540" cy="858519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sz="800" spc="30" dirty="0">
                <a:solidFill>
                  <a:srgbClr val="0000FF"/>
                </a:solidFill>
                <a:latin typeface="Calibri"/>
                <a:cs typeface="Calibri"/>
              </a:rPr>
              <a:t>Bending</a:t>
            </a:r>
            <a:r>
              <a:rPr sz="800" spc="-40" dirty="0">
                <a:solidFill>
                  <a:srgbClr val="0000FF"/>
                </a:solidFill>
                <a:latin typeface="Calibri"/>
                <a:cs typeface="Calibri"/>
              </a:rPr>
              <a:t> </a:t>
            </a:r>
            <a:r>
              <a:rPr sz="800" spc="30" dirty="0">
                <a:solidFill>
                  <a:srgbClr val="0000FF"/>
                </a:solidFill>
                <a:latin typeface="Calibri"/>
                <a:cs typeface="Calibri"/>
              </a:rPr>
              <a:t>Magnet</a:t>
            </a:r>
            <a:endParaRPr sz="8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40"/>
              </a:spcBef>
            </a:pPr>
            <a:r>
              <a:rPr sz="800" b="1" spc="45" dirty="0">
                <a:solidFill>
                  <a:srgbClr val="0000FF"/>
                </a:solidFill>
                <a:latin typeface="Calibri"/>
                <a:cs typeface="Calibri"/>
              </a:rPr>
              <a:t>MBSG</a:t>
            </a:r>
            <a:r>
              <a:rPr sz="800" b="1" spc="-80" dirty="0">
                <a:solidFill>
                  <a:srgbClr val="0000FF"/>
                </a:solidFill>
                <a:latin typeface="Calibri"/>
                <a:cs typeface="Calibri"/>
              </a:rPr>
              <a:t> </a:t>
            </a:r>
            <a:r>
              <a:rPr sz="800" b="1" spc="30" dirty="0">
                <a:solidFill>
                  <a:srgbClr val="0000FF"/>
                </a:solidFill>
                <a:latin typeface="Calibri"/>
                <a:cs typeface="Calibri"/>
              </a:rPr>
              <a:t>410010</a:t>
            </a:r>
            <a:endParaRPr sz="800">
              <a:latin typeface="Calibri"/>
              <a:cs typeface="Calibri"/>
            </a:endParaRPr>
          </a:p>
          <a:p>
            <a:pPr marL="13970">
              <a:lnSpc>
                <a:spcPct val="100000"/>
              </a:lnSpc>
              <a:spcBef>
                <a:spcPts val="355"/>
              </a:spcBef>
            </a:pPr>
            <a:r>
              <a:rPr sz="800" spc="30" dirty="0">
                <a:solidFill>
                  <a:srgbClr val="0000FF"/>
                </a:solidFill>
                <a:latin typeface="Calibri"/>
                <a:cs typeface="Calibri"/>
              </a:rPr>
              <a:t>Beam</a:t>
            </a:r>
            <a:r>
              <a:rPr sz="800" spc="-20" dirty="0">
                <a:solidFill>
                  <a:srgbClr val="0000FF"/>
                </a:solidFill>
                <a:latin typeface="Calibri"/>
                <a:cs typeface="Calibri"/>
              </a:rPr>
              <a:t> </a:t>
            </a:r>
            <a:r>
              <a:rPr sz="800" spc="25" dirty="0">
                <a:solidFill>
                  <a:srgbClr val="0000FF"/>
                </a:solidFill>
                <a:latin typeface="Calibri"/>
                <a:cs typeface="Calibri"/>
              </a:rPr>
              <a:t>Stopper</a:t>
            </a:r>
            <a:endParaRPr sz="800">
              <a:latin typeface="Calibri"/>
              <a:cs typeface="Calibri"/>
            </a:endParaRPr>
          </a:p>
          <a:p>
            <a:pPr marL="13970">
              <a:lnSpc>
                <a:spcPct val="100000"/>
              </a:lnSpc>
              <a:spcBef>
                <a:spcPts val="35"/>
              </a:spcBef>
            </a:pPr>
            <a:r>
              <a:rPr sz="800" b="1" spc="25" dirty="0">
                <a:solidFill>
                  <a:srgbClr val="0000FF"/>
                </a:solidFill>
                <a:latin typeface="Calibri"/>
                <a:cs typeface="Calibri"/>
              </a:rPr>
              <a:t>TBSE </a:t>
            </a:r>
            <a:r>
              <a:rPr sz="800" b="1" spc="30" dirty="0">
                <a:solidFill>
                  <a:srgbClr val="0000FF"/>
                </a:solidFill>
                <a:latin typeface="Calibri"/>
                <a:cs typeface="Calibri"/>
              </a:rPr>
              <a:t>410113</a:t>
            </a:r>
            <a:endParaRPr sz="800">
              <a:latin typeface="Calibri"/>
              <a:cs typeface="Calibri"/>
            </a:endParaRPr>
          </a:p>
          <a:p>
            <a:pPr marL="13970">
              <a:lnSpc>
                <a:spcPct val="100000"/>
              </a:lnSpc>
              <a:spcBef>
                <a:spcPts val="295"/>
              </a:spcBef>
            </a:pPr>
            <a:r>
              <a:rPr sz="800" spc="30" dirty="0">
                <a:solidFill>
                  <a:srgbClr val="0000FF"/>
                </a:solidFill>
                <a:latin typeface="Calibri"/>
                <a:cs typeface="Calibri"/>
              </a:rPr>
              <a:t>Bending</a:t>
            </a:r>
            <a:r>
              <a:rPr sz="800" spc="-40" dirty="0">
                <a:solidFill>
                  <a:srgbClr val="0000FF"/>
                </a:solidFill>
                <a:latin typeface="Calibri"/>
                <a:cs typeface="Calibri"/>
              </a:rPr>
              <a:t> </a:t>
            </a:r>
            <a:r>
              <a:rPr sz="800" spc="30" dirty="0">
                <a:solidFill>
                  <a:srgbClr val="0000FF"/>
                </a:solidFill>
                <a:latin typeface="Calibri"/>
                <a:cs typeface="Calibri"/>
              </a:rPr>
              <a:t>Magnet</a:t>
            </a:r>
            <a:endParaRPr sz="800">
              <a:latin typeface="Calibri"/>
              <a:cs typeface="Calibri"/>
            </a:endParaRPr>
          </a:p>
          <a:p>
            <a:pPr marL="13970">
              <a:lnSpc>
                <a:spcPct val="100000"/>
              </a:lnSpc>
              <a:spcBef>
                <a:spcPts val="35"/>
              </a:spcBef>
            </a:pPr>
            <a:r>
              <a:rPr sz="800" b="1" spc="45" dirty="0">
                <a:solidFill>
                  <a:srgbClr val="0000FF"/>
                </a:solidFill>
                <a:latin typeface="Calibri"/>
                <a:cs typeface="Calibri"/>
              </a:rPr>
              <a:t>MBG</a:t>
            </a:r>
            <a:r>
              <a:rPr sz="800" b="1" spc="5" dirty="0">
                <a:solidFill>
                  <a:srgbClr val="0000FF"/>
                </a:solidFill>
                <a:latin typeface="Calibri"/>
                <a:cs typeface="Calibri"/>
              </a:rPr>
              <a:t> </a:t>
            </a:r>
            <a:r>
              <a:rPr sz="800" b="1" spc="30" dirty="0">
                <a:solidFill>
                  <a:srgbClr val="0000FF"/>
                </a:solidFill>
                <a:latin typeface="Calibri"/>
                <a:cs typeface="Calibri"/>
              </a:rPr>
              <a:t>410147</a:t>
            </a:r>
            <a:endParaRPr sz="800">
              <a:latin typeface="Calibri"/>
              <a:cs typeface="Calibri"/>
            </a:endParaRPr>
          </a:p>
        </p:txBody>
      </p:sp>
      <p:grpSp>
        <p:nvGrpSpPr>
          <p:cNvPr id="176" name="object 176"/>
          <p:cNvGrpSpPr/>
          <p:nvPr/>
        </p:nvGrpSpPr>
        <p:grpSpPr>
          <a:xfrm>
            <a:off x="1895788" y="2882733"/>
            <a:ext cx="6699250" cy="1885950"/>
            <a:chOff x="1895788" y="2882733"/>
            <a:chExt cx="6699250" cy="1885950"/>
          </a:xfrm>
        </p:grpSpPr>
        <p:sp>
          <p:nvSpPr>
            <p:cNvPr id="177" name="object 177"/>
            <p:cNvSpPr/>
            <p:nvPr/>
          </p:nvSpPr>
          <p:spPr>
            <a:xfrm>
              <a:off x="1899281" y="2886226"/>
              <a:ext cx="1237615" cy="189865"/>
            </a:xfrm>
            <a:custGeom>
              <a:avLst/>
              <a:gdLst/>
              <a:ahLst/>
              <a:cxnLst/>
              <a:rect l="l" t="t" r="r" b="b"/>
              <a:pathLst>
                <a:path w="1237614" h="189864">
                  <a:moveTo>
                    <a:pt x="1237059" y="0"/>
                  </a:moveTo>
                  <a:lnTo>
                    <a:pt x="790307" y="189741"/>
                  </a:lnTo>
                  <a:lnTo>
                    <a:pt x="0" y="189741"/>
                  </a:lnTo>
                </a:path>
              </a:pathLst>
            </a:custGeom>
            <a:ln w="6597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8" name="object 178"/>
            <p:cNvSpPr/>
            <p:nvPr/>
          </p:nvSpPr>
          <p:spPr>
            <a:xfrm>
              <a:off x="7197180" y="4242098"/>
              <a:ext cx="1394460" cy="523240"/>
            </a:xfrm>
            <a:custGeom>
              <a:avLst/>
              <a:gdLst/>
              <a:ahLst/>
              <a:cxnLst/>
              <a:rect l="l" t="t" r="r" b="b"/>
              <a:pathLst>
                <a:path w="1394459" h="523239">
                  <a:moveTo>
                    <a:pt x="1336351" y="501201"/>
                  </a:moveTo>
                  <a:lnTo>
                    <a:pt x="1394277" y="522908"/>
                  </a:lnTo>
                </a:path>
                <a:path w="1394459" h="523239">
                  <a:moveTo>
                    <a:pt x="0" y="0"/>
                  </a:moveTo>
                  <a:lnTo>
                    <a:pt x="59485" y="22146"/>
                  </a:lnTo>
                </a:path>
              </a:pathLst>
            </a:custGeom>
            <a:ln w="6732">
              <a:solidFill>
                <a:srgbClr val="D9948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9" name="object 179"/>
            <p:cNvSpPr/>
            <p:nvPr/>
          </p:nvSpPr>
          <p:spPr>
            <a:xfrm>
              <a:off x="5996920" y="4178054"/>
              <a:ext cx="88210" cy="89251"/>
            </a:xfrm>
            <a:prstGeom prst="rect">
              <a:avLst/>
            </a:prstGeom>
            <a:blipFill>
              <a:blip r:embed="rId6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80" name="object 180"/>
          <p:cNvSpPr txBox="1"/>
          <p:nvPr/>
        </p:nvSpPr>
        <p:spPr>
          <a:xfrm>
            <a:off x="2821724" y="4133692"/>
            <a:ext cx="901065" cy="152400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sz="800" spc="25" dirty="0">
                <a:solidFill>
                  <a:srgbClr val="0000FF"/>
                </a:solidFill>
                <a:latin typeface="Calibri"/>
                <a:cs typeface="Calibri"/>
              </a:rPr>
              <a:t>Laser shutter</a:t>
            </a:r>
            <a:r>
              <a:rPr sz="800" spc="-65" dirty="0">
                <a:solidFill>
                  <a:srgbClr val="0000FF"/>
                </a:solidFill>
                <a:latin typeface="Calibri"/>
                <a:cs typeface="Calibri"/>
              </a:rPr>
              <a:t> </a:t>
            </a:r>
            <a:r>
              <a:rPr sz="800" b="1" spc="30" dirty="0">
                <a:solidFill>
                  <a:srgbClr val="0000FF"/>
                </a:solidFill>
                <a:latin typeface="Calibri"/>
                <a:cs typeface="Calibri"/>
              </a:rPr>
              <a:t>LSSP1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181" name="object 181"/>
          <p:cNvSpPr txBox="1"/>
          <p:nvPr/>
        </p:nvSpPr>
        <p:spPr>
          <a:xfrm>
            <a:off x="3619868" y="3043703"/>
            <a:ext cx="958215" cy="426084"/>
          </a:xfrm>
          <a:prstGeom prst="rect">
            <a:avLst/>
          </a:prstGeom>
        </p:spPr>
        <p:txBody>
          <a:bodyPr vert="horz" wrap="square" lIns="0" tIns="29845" rIns="0" bIns="0" rtlCol="0">
            <a:spAutoFit/>
          </a:bodyPr>
          <a:lstStyle/>
          <a:p>
            <a:pPr marL="122555">
              <a:lnSpc>
                <a:spcPct val="100000"/>
              </a:lnSpc>
              <a:spcBef>
                <a:spcPts val="235"/>
              </a:spcBef>
            </a:pPr>
            <a:r>
              <a:rPr sz="600" spc="20" dirty="0">
                <a:latin typeface="Calibri"/>
                <a:cs typeface="Calibri"/>
              </a:rPr>
              <a:t>YWBPA02.TSG40=TSG40</a:t>
            </a:r>
            <a:endParaRPr sz="600">
              <a:latin typeface="Calibri"/>
              <a:cs typeface="Calibri"/>
            </a:endParaRPr>
          </a:p>
          <a:p>
            <a:pPr marL="67945">
              <a:lnSpc>
                <a:spcPct val="100000"/>
              </a:lnSpc>
              <a:spcBef>
                <a:spcPts val="190"/>
              </a:spcBef>
            </a:pPr>
            <a:r>
              <a:rPr sz="800" spc="30" dirty="0">
                <a:solidFill>
                  <a:srgbClr val="0000FF"/>
                </a:solidFill>
                <a:latin typeface="Calibri"/>
                <a:cs typeface="Calibri"/>
              </a:rPr>
              <a:t>Laser </a:t>
            </a:r>
            <a:r>
              <a:rPr sz="800" spc="25" dirty="0">
                <a:solidFill>
                  <a:srgbClr val="0000FF"/>
                </a:solidFill>
                <a:latin typeface="Calibri"/>
                <a:cs typeface="Calibri"/>
              </a:rPr>
              <a:t>shutter</a:t>
            </a:r>
            <a:r>
              <a:rPr sz="800" spc="-105" dirty="0">
                <a:solidFill>
                  <a:srgbClr val="0000FF"/>
                </a:solidFill>
                <a:latin typeface="Calibri"/>
                <a:cs typeface="Calibri"/>
              </a:rPr>
              <a:t> </a:t>
            </a:r>
            <a:r>
              <a:rPr sz="800" b="1" spc="30" dirty="0">
                <a:solidFill>
                  <a:srgbClr val="0000FF"/>
                </a:solidFill>
                <a:latin typeface="Calibri"/>
                <a:cs typeface="Calibri"/>
              </a:rPr>
              <a:t>LSSe2</a:t>
            </a:r>
            <a:endParaRPr sz="8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180"/>
              </a:spcBef>
            </a:pPr>
            <a:r>
              <a:rPr sz="800" spc="30" dirty="0">
                <a:solidFill>
                  <a:srgbClr val="0000FF"/>
                </a:solidFill>
                <a:latin typeface="Calibri"/>
                <a:cs typeface="Calibri"/>
              </a:rPr>
              <a:t>Laser </a:t>
            </a:r>
            <a:r>
              <a:rPr sz="800" spc="25" dirty="0">
                <a:solidFill>
                  <a:srgbClr val="0000FF"/>
                </a:solidFill>
                <a:latin typeface="Calibri"/>
                <a:cs typeface="Calibri"/>
              </a:rPr>
              <a:t>shutter</a:t>
            </a:r>
            <a:r>
              <a:rPr sz="800" spc="-75" dirty="0">
                <a:solidFill>
                  <a:srgbClr val="0000FF"/>
                </a:solidFill>
                <a:latin typeface="Calibri"/>
                <a:cs typeface="Calibri"/>
              </a:rPr>
              <a:t> </a:t>
            </a:r>
            <a:r>
              <a:rPr sz="800" b="1" spc="30" dirty="0">
                <a:solidFill>
                  <a:srgbClr val="0000FF"/>
                </a:solidFill>
                <a:latin typeface="Calibri"/>
                <a:cs typeface="Calibri"/>
              </a:rPr>
              <a:t>LSSe1</a:t>
            </a:r>
            <a:endParaRPr sz="800">
              <a:latin typeface="Calibri"/>
              <a:cs typeface="Calibri"/>
            </a:endParaRPr>
          </a:p>
        </p:txBody>
      </p:sp>
      <p:grpSp>
        <p:nvGrpSpPr>
          <p:cNvPr id="182" name="object 182"/>
          <p:cNvGrpSpPr/>
          <p:nvPr/>
        </p:nvGrpSpPr>
        <p:grpSpPr>
          <a:xfrm>
            <a:off x="1901113" y="256965"/>
            <a:ext cx="5228590" cy="4674235"/>
            <a:chOff x="1901113" y="256965"/>
            <a:chExt cx="5228590" cy="4674235"/>
          </a:xfrm>
        </p:grpSpPr>
        <p:sp>
          <p:nvSpPr>
            <p:cNvPr id="183" name="object 183"/>
            <p:cNvSpPr/>
            <p:nvPr/>
          </p:nvSpPr>
          <p:spPr>
            <a:xfrm>
              <a:off x="3635501" y="3301301"/>
              <a:ext cx="1013460" cy="375285"/>
            </a:xfrm>
            <a:custGeom>
              <a:avLst/>
              <a:gdLst/>
              <a:ahLst/>
              <a:cxnLst/>
              <a:rect l="l" t="t" r="r" b="b"/>
              <a:pathLst>
                <a:path w="1013460" h="375285">
                  <a:moveTo>
                    <a:pt x="741500" y="311636"/>
                  </a:moveTo>
                  <a:lnTo>
                    <a:pt x="844430" y="144920"/>
                  </a:lnTo>
                  <a:lnTo>
                    <a:pt x="0" y="144920"/>
                  </a:lnTo>
                </a:path>
                <a:path w="1013460" h="375285">
                  <a:moveTo>
                    <a:pt x="1013262" y="374824"/>
                  </a:moveTo>
                  <a:lnTo>
                    <a:pt x="914089" y="0"/>
                  </a:lnTo>
                  <a:lnTo>
                    <a:pt x="57101" y="0"/>
                  </a:lnTo>
                </a:path>
              </a:pathLst>
            </a:custGeom>
            <a:ln w="6732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4" name="object 184"/>
            <p:cNvSpPr/>
            <p:nvPr/>
          </p:nvSpPr>
          <p:spPr>
            <a:xfrm>
              <a:off x="6093819" y="4146041"/>
              <a:ext cx="90170" cy="138430"/>
            </a:xfrm>
            <a:custGeom>
              <a:avLst/>
              <a:gdLst/>
              <a:ahLst/>
              <a:cxnLst/>
              <a:rect l="l" t="t" r="r" b="b"/>
              <a:pathLst>
                <a:path w="90170" h="138429">
                  <a:moveTo>
                    <a:pt x="60951" y="0"/>
                  </a:moveTo>
                  <a:lnTo>
                    <a:pt x="0" y="125322"/>
                  </a:lnTo>
                  <a:lnTo>
                    <a:pt x="29055" y="138329"/>
                  </a:lnTo>
                  <a:lnTo>
                    <a:pt x="90006" y="13006"/>
                  </a:lnTo>
                  <a:lnTo>
                    <a:pt x="60951" y="0"/>
                  </a:lnTo>
                  <a:close/>
                </a:path>
              </a:pathLst>
            </a:custGeom>
            <a:solidFill>
              <a:srgbClr val="BEBEB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5" name="object 185"/>
            <p:cNvSpPr/>
            <p:nvPr/>
          </p:nvSpPr>
          <p:spPr>
            <a:xfrm>
              <a:off x="6092902" y="4145074"/>
              <a:ext cx="91839" cy="140262"/>
            </a:xfrm>
            <a:prstGeom prst="rect">
              <a:avLst/>
            </a:prstGeom>
            <a:blipFill>
              <a:blip r:embed="rId6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6" name="object 186"/>
            <p:cNvSpPr/>
            <p:nvPr/>
          </p:nvSpPr>
          <p:spPr>
            <a:xfrm>
              <a:off x="6993702" y="4673432"/>
              <a:ext cx="134620" cy="257175"/>
            </a:xfrm>
            <a:custGeom>
              <a:avLst/>
              <a:gdLst/>
              <a:ahLst/>
              <a:cxnLst/>
              <a:rect l="l" t="t" r="r" b="b"/>
              <a:pathLst>
                <a:path w="134620" h="257175">
                  <a:moveTo>
                    <a:pt x="104854" y="0"/>
                  </a:moveTo>
                  <a:lnTo>
                    <a:pt x="0" y="245108"/>
                  </a:lnTo>
                  <a:lnTo>
                    <a:pt x="29696" y="256708"/>
                  </a:lnTo>
                  <a:lnTo>
                    <a:pt x="134460" y="11688"/>
                  </a:lnTo>
                  <a:lnTo>
                    <a:pt x="104854" y="0"/>
                  </a:lnTo>
                  <a:close/>
                </a:path>
              </a:pathLst>
            </a:custGeom>
            <a:solidFill>
              <a:srgbClr val="BEBEB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7" name="object 187"/>
            <p:cNvSpPr/>
            <p:nvPr/>
          </p:nvSpPr>
          <p:spPr>
            <a:xfrm>
              <a:off x="6992694" y="4672465"/>
              <a:ext cx="136568" cy="258730"/>
            </a:xfrm>
            <a:prstGeom prst="rect">
              <a:avLst/>
            </a:prstGeom>
            <a:blipFill>
              <a:blip r:embed="rId6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8" name="object 188"/>
            <p:cNvSpPr/>
            <p:nvPr/>
          </p:nvSpPr>
          <p:spPr>
            <a:xfrm>
              <a:off x="2908024" y="911827"/>
              <a:ext cx="803275" cy="177165"/>
            </a:xfrm>
            <a:custGeom>
              <a:avLst/>
              <a:gdLst/>
              <a:ahLst/>
              <a:cxnLst/>
              <a:rect l="l" t="t" r="r" b="b"/>
              <a:pathLst>
                <a:path w="803275" h="177165">
                  <a:moveTo>
                    <a:pt x="0" y="176646"/>
                  </a:moveTo>
                  <a:lnTo>
                    <a:pt x="205310" y="123476"/>
                  </a:lnTo>
                  <a:lnTo>
                    <a:pt x="802910" y="123476"/>
                  </a:lnTo>
                </a:path>
                <a:path w="803275" h="177165">
                  <a:moveTo>
                    <a:pt x="42528" y="102033"/>
                  </a:moveTo>
                  <a:lnTo>
                    <a:pt x="139592" y="0"/>
                  </a:lnTo>
                  <a:lnTo>
                    <a:pt x="659193" y="0"/>
                  </a:lnTo>
                </a:path>
              </a:pathLst>
            </a:custGeom>
            <a:ln w="3175">
              <a:solidFill>
                <a:srgbClr val="00AFE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9" name="object 189"/>
            <p:cNvSpPr/>
            <p:nvPr/>
          </p:nvSpPr>
          <p:spPr>
            <a:xfrm>
              <a:off x="2893634" y="983189"/>
              <a:ext cx="244814" cy="241504"/>
            </a:xfrm>
            <a:prstGeom prst="rect">
              <a:avLst/>
            </a:prstGeom>
            <a:blipFill>
              <a:blip r:embed="rId6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0" name="object 190"/>
            <p:cNvSpPr/>
            <p:nvPr/>
          </p:nvSpPr>
          <p:spPr>
            <a:xfrm>
              <a:off x="2892511" y="982066"/>
              <a:ext cx="247059" cy="243750"/>
            </a:xfrm>
            <a:prstGeom prst="rect">
              <a:avLst/>
            </a:prstGeom>
            <a:blipFill>
              <a:blip r:embed="rId6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1" name="object 191"/>
            <p:cNvSpPr/>
            <p:nvPr/>
          </p:nvSpPr>
          <p:spPr>
            <a:xfrm>
              <a:off x="2727827" y="1608834"/>
              <a:ext cx="441959" cy="1277620"/>
            </a:xfrm>
            <a:custGeom>
              <a:avLst/>
              <a:gdLst/>
              <a:ahLst/>
              <a:cxnLst/>
              <a:rect l="l" t="t" r="r" b="b"/>
              <a:pathLst>
                <a:path w="441960" h="1277620">
                  <a:moveTo>
                    <a:pt x="203568" y="0"/>
                  </a:moveTo>
                  <a:lnTo>
                    <a:pt x="138034" y="38844"/>
                  </a:lnTo>
                  <a:lnTo>
                    <a:pt x="128410" y="82435"/>
                  </a:lnTo>
                  <a:lnTo>
                    <a:pt x="25113" y="766083"/>
                  </a:lnTo>
                  <a:lnTo>
                    <a:pt x="0" y="780320"/>
                  </a:lnTo>
                  <a:lnTo>
                    <a:pt x="289359" y="1277391"/>
                  </a:lnTo>
                  <a:lnTo>
                    <a:pt x="441692" y="1187926"/>
                  </a:lnTo>
                  <a:lnTo>
                    <a:pt x="146283" y="685933"/>
                  </a:lnTo>
                  <a:lnTo>
                    <a:pt x="126119" y="699291"/>
                  </a:lnTo>
                  <a:lnTo>
                    <a:pt x="221441" y="28298"/>
                  </a:lnTo>
                  <a:lnTo>
                    <a:pt x="203568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2" name="object 192"/>
            <p:cNvSpPr/>
            <p:nvPr/>
          </p:nvSpPr>
          <p:spPr>
            <a:xfrm>
              <a:off x="2727827" y="1608834"/>
              <a:ext cx="441959" cy="1277620"/>
            </a:xfrm>
            <a:custGeom>
              <a:avLst/>
              <a:gdLst/>
              <a:ahLst/>
              <a:cxnLst/>
              <a:rect l="l" t="t" r="r" b="b"/>
              <a:pathLst>
                <a:path w="441960" h="1277620">
                  <a:moveTo>
                    <a:pt x="289359" y="1277391"/>
                  </a:moveTo>
                  <a:lnTo>
                    <a:pt x="0" y="780320"/>
                  </a:lnTo>
                  <a:lnTo>
                    <a:pt x="25113" y="766083"/>
                  </a:lnTo>
                  <a:lnTo>
                    <a:pt x="128410" y="82435"/>
                  </a:lnTo>
                  <a:lnTo>
                    <a:pt x="138034" y="38844"/>
                  </a:lnTo>
                  <a:lnTo>
                    <a:pt x="203568" y="0"/>
                  </a:lnTo>
                  <a:lnTo>
                    <a:pt x="221441" y="28298"/>
                  </a:lnTo>
                  <a:lnTo>
                    <a:pt x="126119" y="699291"/>
                  </a:lnTo>
                  <a:lnTo>
                    <a:pt x="146283" y="685933"/>
                  </a:lnTo>
                  <a:lnTo>
                    <a:pt x="441692" y="1187926"/>
                  </a:lnTo>
                  <a:lnTo>
                    <a:pt x="289359" y="1277391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3" name="object 193"/>
            <p:cNvSpPr/>
            <p:nvPr/>
          </p:nvSpPr>
          <p:spPr>
            <a:xfrm>
              <a:off x="2814993" y="1946044"/>
              <a:ext cx="72949" cy="147996"/>
            </a:xfrm>
            <a:prstGeom prst="rect">
              <a:avLst/>
            </a:prstGeom>
            <a:blipFill>
              <a:blip r:embed="rId6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4" name="object 194"/>
            <p:cNvSpPr/>
            <p:nvPr/>
          </p:nvSpPr>
          <p:spPr>
            <a:xfrm>
              <a:off x="2662796" y="1200816"/>
              <a:ext cx="120130" cy="115249"/>
            </a:xfrm>
            <a:prstGeom prst="rect">
              <a:avLst/>
            </a:prstGeom>
            <a:blipFill>
              <a:blip r:embed="rId6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5" name="object 195"/>
            <p:cNvSpPr/>
            <p:nvPr/>
          </p:nvSpPr>
          <p:spPr>
            <a:xfrm>
              <a:off x="1981469" y="258235"/>
              <a:ext cx="1560830" cy="1410335"/>
            </a:xfrm>
            <a:custGeom>
              <a:avLst/>
              <a:gdLst/>
              <a:ahLst/>
              <a:cxnLst/>
              <a:rect l="l" t="t" r="r" b="b"/>
              <a:pathLst>
                <a:path w="1560829" h="1410335">
                  <a:moveTo>
                    <a:pt x="645343" y="1268691"/>
                  </a:moveTo>
                  <a:lnTo>
                    <a:pt x="495650" y="1039138"/>
                  </a:lnTo>
                  <a:lnTo>
                    <a:pt x="333492" y="1164724"/>
                  </a:lnTo>
                  <a:lnTo>
                    <a:pt x="0" y="667917"/>
                  </a:lnTo>
                  <a:lnTo>
                    <a:pt x="109566" y="600334"/>
                  </a:lnTo>
                  <a:lnTo>
                    <a:pt x="762123" y="197738"/>
                  </a:lnTo>
                  <a:lnTo>
                    <a:pt x="1084020" y="0"/>
                  </a:lnTo>
                  <a:lnTo>
                    <a:pt x="1265958" y="273494"/>
                  </a:lnTo>
                  <a:lnTo>
                    <a:pt x="1495375" y="612374"/>
                  </a:lnTo>
                  <a:lnTo>
                    <a:pt x="1560451" y="707289"/>
                  </a:lnTo>
                  <a:lnTo>
                    <a:pt x="1138006" y="969886"/>
                  </a:lnTo>
                  <a:lnTo>
                    <a:pt x="1121416" y="980256"/>
                  </a:lnTo>
                  <a:lnTo>
                    <a:pt x="1195016" y="1050124"/>
                  </a:lnTo>
                  <a:lnTo>
                    <a:pt x="1102077" y="1137041"/>
                  </a:lnTo>
                  <a:lnTo>
                    <a:pt x="906024" y="970589"/>
                  </a:lnTo>
                  <a:lnTo>
                    <a:pt x="758365" y="1059000"/>
                  </a:lnTo>
                  <a:lnTo>
                    <a:pt x="891725" y="1262187"/>
                  </a:lnTo>
                  <a:lnTo>
                    <a:pt x="949927" y="1350599"/>
                  </a:lnTo>
                  <a:lnTo>
                    <a:pt x="857812" y="1406405"/>
                  </a:lnTo>
                  <a:lnTo>
                    <a:pt x="727935" y="1217542"/>
                  </a:lnTo>
                  <a:lnTo>
                    <a:pt x="417806" y="1409920"/>
                  </a:lnTo>
                  <a:lnTo>
                    <a:pt x="645343" y="1268691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6" name="object 196"/>
            <p:cNvSpPr/>
            <p:nvPr/>
          </p:nvSpPr>
          <p:spPr>
            <a:xfrm>
              <a:off x="2560096" y="1359595"/>
              <a:ext cx="323913" cy="331673"/>
            </a:xfrm>
            <a:prstGeom prst="rect">
              <a:avLst/>
            </a:prstGeom>
            <a:blipFill>
              <a:blip r:embed="rId6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7" name="object 197"/>
            <p:cNvSpPr/>
            <p:nvPr/>
          </p:nvSpPr>
          <p:spPr>
            <a:xfrm>
              <a:off x="2560096" y="1359595"/>
              <a:ext cx="324485" cy="332105"/>
            </a:xfrm>
            <a:custGeom>
              <a:avLst/>
              <a:gdLst/>
              <a:ahLst/>
              <a:cxnLst/>
              <a:rect l="l" t="t" r="r" b="b"/>
              <a:pathLst>
                <a:path w="324485" h="332105">
                  <a:moveTo>
                    <a:pt x="66716" y="167330"/>
                  </a:moveTo>
                  <a:lnTo>
                    <a:pt x="0" y="68373"/>
                  </a:lnTo>
                  <a:lnTo>
                    <a:pt x="116055" y="0"/>
                  </a:lnTo>
                  <a:lnTo>
                    <a:pt x="244631" y="196244"/>
                  </a:lnTo>
                  <a:lnTo>
                    <a:pt x="323913" y="315327"/>
                  </a:lnTo>
                  <a:lnTo>
                    <a:pt x="296142" y="331673"/>
                  </a:lnTo>
                  <a:lnTo>
                    <a:pt x="149308" y="116182"/>
                  </a:lnTo>
                  <a:lnTo>
                    <a:pt x="66716" y="16733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8" name="object 198"/>
            <p:cNvSpPr/>
            <p:nvPr/>
          </p:nvSpPr>
          <p:spPr>
            <a:xfrm>
              <a:off x="1981469" y="817440"/>
              <a:ext cx="637250" cy="760634"/>
            </a:xfrm>
            <a:prstGeom prst="rect">
              <a:avLst/>
            </a:prstGeom>
            <a:blipFill>
              <a:blip r:embed="rId6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9" name="object 199"/>
            <p:cNvSpPr/>
            <p:nvPr/>
          </p:nvSpPr>
          <p:spPr>
            <a:xfrm>
              <a:off x="1981469" y="817440"/>
              <a:ext cx="637540" cy="760730"/>
            </a:xfrm>
            <a:custGeom>
              <a:avLst/>
              <a:gdLst/>
              <a:ahLst/>
              <a:cxnLst/>
              <a:rect l="l" t="t" r="r" b="b"/>
              <a:pathLst>
                <a:path w="637539" h="760730">
                  <a:moveTo>
                    <a:pt x="0" y="108712"/>
                  </a:moveTo>
                  <a:lnTo>
                    <a:pt x="388770" y="687866"/>
                  </a:lnTo>
                  <a:lnTo>
                    <a:pt x="434204" y="753691"/>
                  </a:lnTo>
                  <a:lnTo>
                    <a:pt x="462260" y="760634"/>
                  </a:lnTo>
                  <a:lnTo>
                    <a:pt x="558701" y="700873"/>
                  </a:lnTo>
                  <a:lnTo>
                    <a:pt x="579442" y="686109"/>
                  </a:lnTo>
                  <a:lnTo>
                    <a:pt x="522845" y="604553"/>
                  </a:lnTo>
                  <a:lnTo>
                    <a:pt x="637250" y="531609"/>
                  </a:lnTo>
                  <a:lnTo>
                    <a:pt x="625756" y="518954"/>
                  </a:lnTo>
                  <a:lnTo>
                    <a:pt x="552056" y="563599"/>
                  </a:lnTo>
                  <a:lnTo>
                    <a:pt x="396001" y="332025"/>
                  </a:lnTo>
                  <a:lnTo>
                    <a:pt x="176301" y="0"/>
                  </a:lnTo>
                  <a:lnTo>
                    <a:pt x="0" y="108712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0" name="object 200"/>
            <p:cNvSpPr/>
            <p:nvPr/>
          </p:nvSpPr>
          <p:spPr>
            <a:xfrm>
              <a:off x="2256842" y="1422960"/>
              <a:ext cx="66579" cy="48687"/>
            </a:xfrm>
            <a:prstGeom prst="rect">
              <a:avLst/>
            </a:prstGeom>
            <a:blipFill>
              <a:blip r:embed="rId6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1" name="object 201"/>
            <p:cNvSpPr/>
            <p:nvPr/>
          </p:nvSpPr>
          <p:spPr>
            <a:xfrm>
              <a:off x="2256842" y="1422960"/>
              <a:ext cx="66675" cy="48895"/>
            </a:xfrm>
            <a:custGeom>
              <a:avLst/>
              <a:gdLst/>
              <a:ahLst/>
              <a:cxnLst/>
              <a:rect l="l" t="t" r="r" b="b"/>
              <a:pathLst>
                <a:path w="66675" h="48894">
                  <a:moveTo>
                    <a:pt x="66579" y="12655"/>
                  </a:moveTo>
                  <a:lnTo>
                    <a:pt x="9257" y="48687"/>
                  </a:lnTo>
                  <a:lnTo>
                    <a:pt x="0" y="36559"/>
                  </a:lnTo>
                  <a:lnTo>
                    <a:pt x="58119" y="0"/>
                  </a:lnTo>
                  <a:lnTo>
                    <a:pt x="66579" y="12655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2" name="object 202"/>
            <p:cNvSpPr/>
            <p:nvPr/>
          </p:nvSpPr>
          <p:spPr>
            <a:xfrm>
              <a:off x="2284082" y="1492651"/>
              <a:ext cx="130830" cy="175504"/>
            </a:xfrm>
            <a:prstGeom prst="rect">
              <a:avLst/>
            </a:prstGeom>
            <a:blipFill>
              <a:blip r:embed="rId7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3" name="object 203"/>
            <p:cNvSpPr/>
            <p:nvPr/>
          </p:nvSpPr>
          <p:spPr>
            <a:xfrm>
              <a:off x="2284082" y="1492651"/>
              <a:ext cx="131445" cy="175895"/>
            </a:xfrm>
            <a:custGeom>
              <a:avLst/>
              <a:gdLst/>
              <a:ahLst/>
              <a:cxnLst/>
              <a:rect l="l" t="t" r="r" b="b"/>
              <a:pathLst>
                <a:path w="131444" h="175894">
                  <a:moveTo>
                    <a:pt x="19046" y="0"/>
                  </a:moveTo>
                  <a:lnTo>
                    <a:pt x="0" y="11424"/>
                  </a:lnTo>
                  <a:lnTo>
                    <a:pt x="99355" y="154411"/>
                  </a:lnTo>
                  <a:lnTo>
                    <a:pt x="115193" y="175504"/>
                  </a:lnTo>
                  <a:lnTo>
                    <a:pt x="130830" y="165836"/>
                  </a:lnTo>
                  <a:lnTo>
                    <a:pt x="19046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4" name="object 204"/>
            <p:cNvSpPr/>
            <p:nvPr/>
          </p:nvSpPr>
          <p:spPr>
            <a:xfrm>
              <a:off x="2680221" y="1135316"/>
              <a:ext cx="146961" cy="140526"/>
            </a:xfrm>
            <a:prstGeom prst="rect">
              <a:avLst/>
            </a:prstGeom>
            <a:blipFill>
              <a:blip r:embed="rId7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5" name="object 205"/>
            <p:cNvSpPr/>
            <p:nvPr/>
          </p:nvSpPr>
          <p:spPr>
            <a:xfrm>
              <a:off x="2679099" y="1134194"/>
              <a:ext cx="149206" cy="142770"/>
            </a:xfrm>
            <a:prstGeom prst="rect">
              <a:avLst/>
            </a:prstGeom>
            <a:blipFill>
              <a:blip r:embed="rId7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6" name="object 206"/>
            <p:cNvSpPr/>
            <p:nvPr/>
          </p:nvSpPr>
          <p:spPr>
            <a:xfrm>
              <a:off x="2477120" y="1258002"/>
              <a:ext cx="74113" cy="56069"/>
            </a:xfrm>
            <a:prstGeom prst="rect">
              <a:avLst/>
            </a:prstGeom>
            <a:blipFill>
              <a:blip r:embed="rId7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7" name="object 207"/>
            <p:cNvSpPr/>
            <p:nvPr/>
          </p:nvSpPr>
          <p:spPr>
            <a:xfrm>
              <a:off x="2477120" y="1258002"/>
              <a:ext cx="74295" cy="56515"/>
            </a:xfrm>
            <a:custGeom>
              <a:avLst/>
              <a:gdLst/>
              <a:ahLst/>
              <a:cxnLst/>
              <a:rect l="l" t="t" r="r" b="b"/>
              <a:pathLst>
                <a:path w="74294" h="56515">
                  <a:moveTo>
                    <a:pt x="0" y="39371"/>
                  </a:moveTo>
                  <a:lnTo>
                    <a:pt x="63719" y="0"/>
                  </a:lnTo>
                  <a:lnTo>
                    <a:pt x="74113" y="17664"/>
                  </a:lnTo>
                  <a:lnTo>
                    <a:pt x="11282" y="56069"/>
                  </a:lnTo>
                  <a:lnTo>
                    <a:pt x="0" y="39371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8" name="object 208"/>
            <p:cNvSpPr/>
            <p:nvPr/>
          </p:nvSpPr>
          <p:spPr>
            <a:xfrm>
              <a:off x="2806102" y="1309501"/>
              <a:ext cx="179070" cy="109220"/>
            </a:xfrm>
            <a:custGeom>
              <a:avLst/>
              <a:gdLst/>
              <a:ahLst/>
              <a:cxnLst/>
              <a:rect l="l" t="t" r="r" b="b"/>
              <a:pathLst>
                <a:path w="179069" h="109219">
                  <a:moveTo>
                    <a:pt x="0" y="108624"/>
                  </a:moveTo>
                  <a:lnTo>
                    <a:pt x="179005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9" name="object 209"/>
            <p:cNvSpPr/>
            <p:nvPr/>
          </p:nvSpPr>
          <p:spPr>
            <a:xfrm>
              <a:off x="3086846" y="1315478"/>
              <a:ext cx="102235" cy="90805"/>
            </a:xfrm>
            <a:custGeom>
              <a:avLst/>
              <a:gdLst/>
              <a:ahLst/>
              <a:cxnLst/>
              <a:rect l="l" t="t" r="r" b="b"/>
              <a:pathLst>
                <a:path w="102235" h="90805">
                  <a:moveTo>
                    <a:pt x="80382" y="0"/>
                  </a:moveTo>
                  <a:lnTo>
                    <a:pt x="0" y="68285"/>
                  </a:lnTo>
                  <a:lnTo>
                    <a:pt x="20714" y="90432"/>
                  </a:lnTo>
                  <a:lnTo>
                    <a:pt x="101647" y="21004"/>
                  </a:lnTo>
                  <a:lnTo>
                    <a:pt x="80382" y="0"/>
                  </a:lnTo>
                  <a:close/>
                </a:path>
              </a:pathLst>
            </a:custGeom>
            <a:solidFill>
              <a:srgbClr val="FFFF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0" name="object 210"/>
            <p:cNvSpPr/>
            <p:nvPr/>
          </p:nvSpPr>
          <p:spPr>
            <a:xfrm>
              <a:off x="3086021" y="1314511"/>
              <a:ext cx="103389" cy="92365"/>
            </a:xfrm>
            <a:prstGeom prst="rect">
              <a:avLst/>
            </a:prstGeom>
            <a:blipFill>
              <a:blip r:embed="rId7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1" name="object 211"/>
            <p:cNvSpPr/>
            <p:nvPr/>
          </p:nvSpPr>
          <p:spPr>
            <a:xfrm>
              <a:off x="2997847" y="2766440"/>
              <a:ext cx="172085" cy="120014"/>
            </a:xfrm>
            <a:custGeom>
              <a:avLst/>
              <a:gdLst/>
              <a:ahLst/>
              <a:cxnLst/>
              <a:rect l="l" t="t" r="r" b="b"/>
              <a:pathLst>
                <a:path w="172085" h="120014">
                  <a:moveTo>
                    <a:pt x="152241" y="0"/>
                  </a:moveTo>
                  <a:lnTo>
                    <a:pt x="0" y="89465"/>
                  </a:lnTo>
                  <a:lnTo>
                    <a:pt x="19339" y="119785"/>
                  </a:lnTo>
                  <a:lnTo>
                    <a:pt x="171672" y="30319"/>
                  </a:lnTo>
                  <a:lnTo>
                    <a:pt x="152241" y="0"/>
                  </a:lnTo>
                  <a:close/>
                </a:path>
              </a:pathLst>
            </a:custGeom>
            <a:solidFill>
              <a:srgbClr val="FF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2" name="object 212"/>
            <p:cNvSpPr/>
            <p:nvPr/>
          </p:nvSpPr>
          <p:spPr>
            <a:xfrm>
              <a:off x="2996747" y="2765385"/>
              <a:ext cx="173780" cy="121894"/>
            </a:xfrm>
            <a:prstGeom prst="rect">
              <a:avLst/>
            </a:prstGeom>
            <a:blipFill>
              <a:blip r:embed="rId7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3" name="object 213"/>
            <p:cNvSpPr/>
            <p:nvPr/>
          </p:nvSpPr>
          <p:spPr>
            <a:xfrm>
              <a:off x="3066590" y="2702636"/>
              <a:ext cx="94615" cy="77470"/>
            </a:xfrm>
            <a:custGeom>
              <a:avLst/>
              <a:gdLst/>
              <a:ahLst/>
              <a:cxnLst/>
              <a:rect l="l" t="t" r="r" b="b"/>
              <a:pathLst>
                <a:path w="94614" h="77469">
                  <a:moveTo>
                    <a:pt x="94131" y="0"/>
                  </a:moveTo>
                  <a:lnTo>
                    <a:pt x="0" y="0"/>
                  </a:lnTo>
                  <a:lnTo>
                    <a:pt x="47111" y="77337"/>
                  </a:lnTo>
                  <a:lnTo>
                    <a:pt x="94131" y="0"/>
                  </a:lnTo>
                  <a:close/>
                </a:path>
              </a:pathLst>
            </a:custGeom>
            <a:solidFill>
              <a:srgbClr val="FFFF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4" name="object 214"/>
            <p:cNvSpPr/>
            <p:nvPr/>
          </p:nvSpPr>
          <p:spPr>
            <a:xfrm>
              <a:off x="3066590" y="2702636"/>
              <a:ext cx="94615" cy="77470"/>
            </a:xfrm>
            <a:custGeom>
              <a:avLst/>
              <a:gdLst/>
              <a:ahLst/>
              <a:cxnLst/>
              <a:rect l="l" t="t" r="r" b="b"/>
              <a:pathLst>
                <a:path w="94614" h="77469">
                  <a:moveTo>
                    <a:pt x="47111" y="77337"/>
                  </a:moveTo>
                  <a:lnTo>
                    <a:pt x="94131" y="0"/>
                  </a:lnTo>
                  <a:lnTo>
                    <a:pt x="0" y="0"/>
                  </a:lnTo>
                  <a:lnTo>
                    <a:pt x="47111" y="77337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5" name="object 215"/>
            <p:cNvSpPr/>
            <p:nvPr/>
          </p:nvSpPr>
          <p:spPr>
            <a:xfrm>
              <a:off x="3133407" y="2801945"/>
              <a:ext cx="93980" cy="77470"/>
            </a:xfrm>
            <a:custGeom>
              <a:avLst/>
              <a:gdLst/>
              <a:ahLst/>
              <a:cxnLst/>
              <a:rect l="l" t="t" r="r" b="b"/>
              <a:pathLst>
                <a:path w="93980" h="77469">
                  <a:moveTo>
                    <a:pt x="93947" y="0"/>
                  </a:moveTo>
                  <a:lnTo>
                    <a:pt x="0" y="0"/>
                  </a:lnTo>
                  <a:lnTo>
                    <a:pt x="47019" y="77249"/>
                  </a:lnTo>
                  <a:lnTo>
                    <a:pt x="93947" y="0"/>
                  </a:lnTo>
                  <a:close/>
                </a:path>
              </a:pathLst>
            </a:custGeom>
            <a:solidFill>
              <a:srgbClr val="FFFF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6" name="object 216"/>
            <p:cNvSpPr/>
            <p:nvPr/>
          </p:nvSpPr>
          <p:spPr>
            <a:xfrm>
              <a:off x="3133407" y="2801945"/>
              <a:ext cx="93980" cy="77470"/>
            </a:xfrm>
            <a:custGeom>
              <a:avLst/>
              <a:gdLst/>
              <a:ahLst/>
              <a:cxnLst/>
              <a:rect l="l" t="t" r="r" b="b"/>
              <a:pathLst>
                <a:path w="93980" h="77469">
                  <a:moveTo>
                    <a:pt x="47019" y="77249"/>
                  </a:moveTo>
                  <a:lnTo>
                    <a:pt x="93947" y="0"/>
                  </a:lnTo>
                  <a:lnTo>
                    <a:pt x="0" y="0"/>
                  </a:lnTo>
                  <a:lnTo>
                    <a:pt x="47019" y="77249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7" name="object 217"/>
            <p:cNvSpPr/>
            <p:nvPr/>
          </p:nvSpPr>
          <p:spPr>
            <a:xfrm>
              <a:off x="1904606" y="982134"/>
              <a:ext cx="114935" cy="69850"/>
            </a:xfrm>
            <a:custGeom>
              <a:avLst/>
              <a:gdLst/>
              <a:ahLst/>
              <a:cxnLst/>
              <a:rect l="l" t="t" r="r" b="b"/>
              <a:pathLst>
                <a:path w="114935" h="69850">
                  <a:moveTo>
                    <a:pt x="0" y="69691"/>
                  </a:moveTo>
                  <a:lnTo>
                    <a:pt x="114396" y="0"/>
                  </a:lnTo>
                </a:path>
              </a:pathLst>
            </a:custGeom>
            <a:ln w="6667">
              <a:solidFill>
                <a:srgbClr val="7E7E7E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8" name="object 218"/>
            <p:cNvSpPr/>
            <p:nvPr/>
          </p:nvSpPr>
          <p:spPr>
            <a:xfrm>
              <a:off x="2328260" y="1625795"/>
              <a:ext cx="40640" cy="27305"/>
            </a:xfrm>
            <a:custGeom>
              <a:avLst/>
              <a:gdLst/>
              <a:ahLst/>
              <a:cxnLst/>
              <a:rect l="l" t="t" r="r" b="b"/>
              <a:pathLst>
                <a:path w="40639" h="27305">
                  <a:moveTo>
                    <a:pt x="0" y="26804"/>
                  </a:moveTo>
                  <a:lnTo>
                    <a:pt x="40365" y="0"/>
                  </a:lnTo>
                </a:path>
              </a:pathLst>
            </a:custGeom>
            <a:ln w="6677">
              <a:solidFill>
                <a:srgbClr val="7E7E7E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9" name="object 219"/>
            <p:cNvSpPr/>
            <p:nvPr/>
          </p:nvSpPr>
          <p:spPr>
            <a:xfrm>
              <a:off x="2540381" y="1385345"/>
              <a:ext cx="41275" cy="42545"/>
            </a:xfrm>
            <a:custGeom>
              <a:avLst/>
              <a:gdLst/>
              <a:ahLst/>
              <a:cxnLst/>
              <a:rect l="l" t="t" r="r" b="b"/>
              <a:pathLst>
                <a:path w="41275" h="42544">
                  <a:moveTo>
                    <a:pt x="21777" y="0"/>
                  </a:moveTo>
                  <a:lnTo>
                    <a:pt x="0" y="13358"/>
                  </a:lnTo>
                  <a:lnTo>
                    <a:pt x="19412" y="42360"/>
                  </a:lnTo>
                  <a:lnTo>
                    <a:pt x="41199" y="29001"/>
                  </a:lnTo>
                  <a:lnTo>
                    <a:pt x="21777" y="0"/>
                  </a:lnTo>
                  <a:close/>
                </a:path>
              </a:pathLst>
            </a:custGeom>
            <a:solidFill>
              <a:srgbClr val="FFFF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0" name="object 220"/>
            <p:cNvSpPr/>
            <p:nvPr/>
          </p:nvSpPr>
          <p:spPr>
            <a:xfrm>
              <a:off x="2539336" y="1384291"/>
              <a:ext cx="43289" cy="44469"/>
            </a:xfrm>
            <a:prstGeom prst="rect">
              <a:avLst/>
            </a:prstGeom>
            <a:blipFill>
              <a:blip r:embed="rId7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1" name="object 221"/>
            <p:cNvSpPr/>
            <p:nvPr/>
          </p:nvSpPr>
          <p:spPr>
            <a:xfrm>
              <a:off x="2452281" y="1409250"/>
              <a:ext cx="92075" cy="76200"/>
            </a:xfrm>
            <a:custGeom>
              <a:avLst/>
              <a:gdLst/>
              <a:ahLst/>
              <a:cxnLst/>
              <a:rect l="l" t="t" r="r" b="b"/>
              <a:pathLst>
                <a:path w="92075" h="76200">
                  <a:moveTo>
                    <a:pt x="91931" y="0"/>
                  </a:moveTo>
                  <a:lnTo>
                    <a:pt x="0" y="0"/>
                  </a:lnTo>
                  <a:lnTo>
                    <a:pt x="45965" y="75580"/>
                  </a:lnTo>
                  <a:lnTo>
                    <a:pt x="91931" y="0"/>
                  </a:lnTo>
                  <a:close/>
                </a:path>
              </a:pathLst>
            </a:custGeom>
            <a:solidFill>
              <a:srgbClr val="FFFF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2" name="object 222"/>
            <p:cNvSpPr/>
            <p:nvPr/>
          </p:nvSpPr>
          <p:spPr>
            <a:xfrm>
              <a:off x="2452281" y="1409250"/>
              <a:ext cx="92075" cy="76200"/>
            </a:xfrm>
            <a:custGeom>
              <a:avLst/>
              <a:gdLst/>
              <a:ahLst/>
              <a:cxnLst/>
              <a:rect l="l" t="t" r="r" b="b"/>
              <a:pathLst>
                <a:path w="92075" h="76200">
                  <a:moveTo>
                    <a:pt x="45965" y="75580"/>
                  </a:moveTo>
                  <a:lnTo>
                    <a:pt x="91931" y="0"/>
                  </a:lnTo>
                  <a:lnTo>
                    <a:pt x="0" y="0"/>
                  </a:lnTo>
                  <a:lnTo>
                    <a:pt x="45965" y="75580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3" name="object 223"/>
            <p:cNvSpPr/>
            <p:nvPr/>
          </p:nvSpPr>
          <p:spPr>
            <a:xfrm>
              <a:off x="2933138" y="1178555"/>
              <a:ext cx="118745" cy="113664"/>
            </a:xfrm>
            <a:custGeom>
              <a:avLst/>
              <a:gdLst/>
              <a:ahLst/>
              <a:cxnLst/>
              <a:rect l="l" t="t" r="r" b="b"/>
              <a:pathLst>
                <a:path w="118744" h="113665">
                  <a:moveTo>
                    <a:pt x="59026" y="0"/>
                  </a:moveTo>
                  <a:lnTo>
                    <a:pt x="36038" y="4443"/>
                  </a:lnTo>
                  <a:lnTo>
                    <a:pt x="17277" y="16566"/>
                  </a:lnTo>
                  <a:lnTo>
                    <a:pt x="4634" y="34554"/>
                  </a:lnTo>
                  <a:lnTo>
                    <a:pt x="0" y="56597"/>
                  </a:lnTo>
                  <a:lnTo>
                    <a:pt x="4634" y="78690"/>
                  </a:lnTo>
                  <a:lnTo>
                    <a:pt x="17277" y="96705"/>
                  </a:lnTo>
                  <a:lnTo>
                    <a:pt x="36038" y="108837"/>
                  </a:lnTo>
                  <a:lnTo>
                    <a:pt x="59026" y="113282"/>
                  </a:lnTo>
                  <a:lnTo>
                    <a:pt x="82029" y="108837"/>
                  </a:lnTo>
                  <a:lnTo>
                    <a:pt x="100822" y="96705"/>
                  </a:lnTo>
                  <a:lnTo>
                    <a:pt x="113496" y="78690"/>
                  </a:lnTo>
                  <a:lnTo>
                    <a:pt x="118145" y="56597"/>
                  </a:lnTo>
                  <a:lnTo>
                    <a:pt x="113496" y="34554"/>
                  </a:lnTo>
                  <a:lnTo>
                    <a:pt x="100822" y="16566"/>
                  </a:lnTo>
                  <a:lnTo>
                    <a:pt x="82029" y="4443"/>
                  </a:lnTo>
                  <a:lnTo>
                    <a:pt x="59026" y="0"/>
                  </a:lnTo>
                  <a:close/>
                </a:path>
              </a:pathLst>
            </a:custGeom>
            <a:solidFill>
              <a:srgbClr val="FFFF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4" name="object 224"/>
            <p:cNvSpPr/>
            <p:nvPr/>
          </p:nvSpPr>
          <p:spPr>
            <a:xfrm>
              <a:off x="2933138" y="1178555"/>
              <a:ext cx="118745" cy="113664"/>
            </a:xfrm>
            <a:custGeom>
              <a:avLst/>
              <a:gdLst/>
              <a:ahLst/>
              <a:cxnLst/>
              <a:rect l="l" t="t" r="r" b="b"/>
              <a:pathLst>
                <a:path w="118744" h="113665">
                  <a:moveTo>
                    <a:pt x="118145" y="56597"/>
                  </a:moveTo>
                  <a:lnTo>
                    <a:pt x="113496" y="34554"/>
                  </a:lnTo>
                  <a:lnTo>
                    <a:pt x="100822" y="16566"/>
                  </a:lnTo>
                  <a:lnTo>
                    <a:pt x="82029" y="4443"/>
                  </a:lnTo>
                  <a:lnTo>
                    <a:pt x="59026" y="0"/>
                  </a:lnTo>
                  <a:lnTo>
                    <a:pt x="36038" y="4443"/>
                  </a:lnTo>
                  <a:lnTo>
                    <a:pt x="17277" y="16566"/>
                  </a:lnTo>
                  <a:lnTo>
                    <a:pt x="4634" y="34554"/>
                  </a:lnTo>
                  <a:lnTo>
                    <a:pt x="0" y="56597"/>
                  </a:lnTo>
                  <a:lnTo>
                    <a:pt x="4634" y="78690"/>
                  </a:lnTo>
                  <a:lnTo>
                    <a:pt x="17277" y="96705"/>
                  </a:lnTo>
                  <a:lnTo>
                    <a:pt x="36038" y="108837"/>
                  </a:lnTo>
                  <a:lnTo>
                    <a:pt x="59026" y="113282"/>
                  </a:lnTo>
                  <a:lnTo>
                    <a:pt x="82029" y="108837"/>
                  </a:lnTo>
                  <a:lnTo>
                    <a:pt x="100822" y="96705"/>
                  </a:lnTo>
                  <a:lnTo>
                    <a:pt x="113496" y="78690"/>
                  </a:lnTo>
                  <a:lnTo>
                    <a:pt x="118145" y="56597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25" name="object 225"/>
          <p:cNvSpPr txBox="1"/>
          <p:nvPr/>
        </p:nvSpPr>
        <p:spPr>
          <a:xfrm>
            <a:off x="2945094" y="1172446"/>
            <a:ext cx="97790" cy="113030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550" spc="10" dirty="0">
                <a:latin typeface="Calibri"/>
                <a:cs typeface="Calibri"/>
              </a:rPr>
              <a:t>S</a:t>
            </a:r>
            <a:r>
              <a:rPr sz="550" spc="20" dirty="0">
                <a:latin typeface="Calibri"/>
                <a:cs typeface="Calibri"/>
              </a:rPr>
              <a:t>0</a:t>
            </a:r>
            <a:endParaRPr sz="550">
              <a:latin typeface="Calibri"/>
              <a:cs typeface="Calibri"/>
            </a:endParaRPr>
          </a:p>
        </p:txBody>
      </p:sp>
      <p:grpSp>
        <p:nvGrpSpPr>
          <p:cNvPr id="226" name="object 226"/>
          <p:cNvGrpSpPr/>
          <p:nvPr/>
        </p:nvGrpSpPr>
        <p:grpSpPr>
          <a:xfrm>
            <a:off x="2487132" y="1160323"/>
            <a:ext cx="444500" cy="488950"/>
            <a:chOff x="2487132" y="1160323"/>
            <a:chExt cx="444500" cy="488950"/>
          </a:xfrm>
        </p:grpSpPr>
        <p:sp>
          <p:nvSpPr>
            <p:cNvPr id="227" name="object 227"/>
            <p:cNvSpPr/>
            <p:nvPr/>
          </p:nvSpPr>
          <p:spPr>
            <a:xfrm>
              <a:off x="2488402" y="1161593"/>
              <a:ext cx="441959" cy="486409"/>
            </a:xfrm>
            <a:custGeom>
              <a:avLst/>
              <a:gdLst/>
              <a:ahLst/>
              <a:cxnLst/>
              <a:rect l="l" t="t" r="r" b="b"/>
              <a:pathLst>
                <a:path w="441960" h="486410">
                  <a:moveTo>
                    <a:pt x="246115" y="0"/>
                  </a:moveTo>
                  <a:lnTo>
                    <a:pt x="204458" y="26277"/>
                  </a:lnTo>
                  <a:lnTo>
                    <a:pt x="191818" y="8876"/>
                  </a:lnTo>
                  <a:lnTo>
                    <a:pt x="52436" y="96408"/>
                  </a:lnTo>
                  <a:lnTo>
                    <a:pt x="62830" y="114073"/>
                  </a:lnTo>
                  <a:lnTo>
                    <a:pt x="0" y="152478"/>
                  </a:lnTo>
                  <a:lnTo>
                    <a:pt x="45122" y="219445"/>
                  </a:lnTo>
                  <a:lnTo>
                    <a:pt x="118823" y="174800"/>
                  </a:lnTo>
                  <a:lnTo>
                    <a:pt x="130317" y="187456"/>
                  </a:lnTo>
                  <a:lnTo>
                    <a:pt x="73755" y="223752"/>
                  </a:lnTo>
                  <a:lnTo>
                    <a:pt x="93177" y="252753"/>
                  </a:lnTo>
                  <a:lnTo>
                    <a:pt x="187749" y="198002"/>
                  </a:lnTo>
                  <a:lnTo>
                    <a:pt x="377459" y="486085"/>
                  </a:lnTo>
                  <a:lnTo>
                    <a:pt x="441527" y="446010"/>
                  </a:lnTo>
                  <a:lnTo>
                    <a:pt x="251431" y="155642"/>
                  </a:lnTo>
                  <a:lnTo>
                    <a:pt x="320540" y="114249"/>
                  </a:lnTo>
                  <a:lnTo>
                    <a:pt x="246115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8" name="object 228"/>
            <p:cNvSpPr/>
            <p:nvPr/>
          </p:nvSpPr>
          <p:spPr>
            <a:xfrm>
              <a:off x="2488402" y="1161593"/>
              <a:ext cx="441959" cy="486409"/>
            </a:xfrm>
            <a:custGeom>
              <a:avLst/>
              <a:gdLst/>
              <a:ahLst/>
              <a:cxnLst/>
              <a:rect l="l" t="t" r="r" b="b"/>
              <a:pathLst>
                <a:path w="441960" h="486410">
                  <a:moveTo>
                    <a:pt x="52436" y="96408"/>
                  </a:moveTo>
                  <a:lnTo>
                    <a:pt x="191818" y="8876"/>
                  </a:lnTo>
                  <a:lnTo>
                    <a:pt x="204458" y="26277"/>
                  </a:lnTo>
                  <a:lnTo>
                    <a:pt x="246115" y="0"/>
                  </a:lnTo>
                  <a:lnTo>
                    <a:pt x="320540" y="114249"/>
                  </a:lnTo>
                  <a:lnTo>
                    <a:pt x="251431" y="155642"/>
                  </a:lnTo>
                  <a:lnTo>
                    <a:pt x="441527" y="446010"/>
                  </a:lnTo>
                  <a:lnTo>
                    <a:pt x="377459" y="486085"/>
                  </a:lnTo>
                  <a:lnTo>
                    <a:pt x="187749" y="198002"/>
                  </a:lnTo>
                  <a:lnTo>
                    <a:pt x="93177" y="252753"/>
                  </a:lnTo>
                  <a:lnTo>
                    <a:pt x="73755" y="223752"/>
                  </a:lnTo>
                  <a:lnTo>
                    <a:pt x="130317" y="187456"/>
                  </a:lnTo>
                  <a:lnTo>
                    <a:pt x="118823" y="174800"/>
                  </a:lnTo>
                  <a:lnTo>
                    <a:pt x="45122" y="219445"/>
                  </a:lnTo>
                  <a:lnTo>
                    <a:pt x="0" y="152478"/>
                  </a:lnTo>
                  <a:lnTo>
                    <a:pt x="62830" y="114073"/>
                  </a:lnTo>
                  <a:lnTo>
                    <a:pt x="52436" y="96408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29" name="object 229"/>
          <p:cNvSpPr txBox="1"/>
          <p:nvPr/>
        </p:nvSpPr>
        <p:spPr>
          <a:xfrm>
            <a:off x="2802934" y="2437358"/>
            <a:ext cx="188595" cy="120650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600" spc="25" dirty="0">
                <a:latin typeface="Calibri"/>
                <a:cs typeface="Calibri"/>
              </a:rPr>
              <a:t>T</a:t>
            </a:r>
            <a:r>
              <a:rPr sz="600" spc="10" dirty="0">
                <a:latin typeface="Calibri"/>
                <a:cs typeface="Calibri"/>
              </a:rPr>
              <a:t>T</a:t>
            </a:r>
            <a:r>
              <a:rPr sz="600" spc="20" dirty="0">
                <a:latin typeface="Calibri"/>
                <a:cs typeface="Calibri"/>
              </a:rPr>
              <a:t>40</a:t>
            </a:r>
            <a:endParaRPr sz="600">
              <a:latin typeface="Calibri"/>
              <a:cs typeface="Calibri"/>
            </a:endParaRPr>
          </a:p>
        </p:txBody>
      </p:sp>
      <p:grpSp>
        <p:nvGrpSpPr>
          <p:cNvPr id="230" name="object 230"/>
          <p:cNvGrpSpPr/>
          <p:nvPr/>
        </p:nvGrpSpPr>
        <p:grpSpPr>
          <a:xfrm>
            <a:off x="2587570" y="991098"/>
            <a:ext cx="668655" cy="563880"/>
            <a:chOff x="2587570" y="991098"/>
            <a:chExt cx="668655" cy="563880"/>
          </a:xfrm>
        </p:grpSpPr>
        <p:sp>
          <p:nvSpPr>
            <p:cNvPr id="231" name="object 231"/>
            <p:cNvSpPr/>
            <p:nvPr/>
          </p:nvSpPr>
          <p:spPr>
            <a:xfrm>
              <a:off x="2588840" y="1387542"/>
              <a:ext cx="92075" cy="75565"/>
            </a:xfrm>
            <a:custGeom>
              <a:avLst/>
              <a:gdLst/>
              <a:ahLst/>
              <a:cxnLst/>
              <a:rect l="l" t="t" r="r" b="b"/>
              <a:pathLst>
                <a:path w="92075" h="75565">
                  <a:moveTo>
                    <a:pt x="91931" y="0"/>
                  </a:moveTo>
                  <a:lnTo>
                    <a:pt x="0" y="0"/>
                  </a:lnTo>
                  <a:lnTo>
                    <a:pt x="45965" y="75492"/>
                  </a:lnTo>
                  <a:lnTo>
                    <a:pt x="91931" y="0"/>
                  </a:lnTo>
                  <a:close/>
                </a:path>
              </a:pathLst>
            </a:custGeom>
            <a:solidFill>
              <a:srgbClr val="FFFF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2" name="object 232"/>
            <p:cNvSpPr/>
            <p:nvPr/>
          </p:nvSpPr>
          <p:spPr>
            <a:xfrm>
              <a:off x="2588840" y="1387542"/>
              <a:ext cx="92075" cy="75565"/>
            </a:xfrm>
            <a:custGeom>
              <a:avLst/>
              <a:gdLst/>
              <a:ahLst/>
              <a:cxnLst/>
              <a:rect l="l" t="t" r="r" b="b"/>
              <a:pathLst>
                <a:path w="92075" h="75565">
                  <a:moveTo>
                    <a:pt x="45965" y="75492"/>
                  </a:moveTo>
                  <a:lnTo>
                    <a:pt x="91931" y="0"/>
                  </a:lnTo>
                  <a:lnTo>
                    <a:pt x="0" y="0"/>
                  </a:lnTo>
                  <a:lnTo>
                    <a:pt x="45965" y="75492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3" name="object 233"/>
            <p:cNvSpPr/>
            <p:nvPr/>
          </p:nvSpPr>
          <p:spPr>
            <a:xfrm>
              <a:off x="2812316" y="1477032"/>
              <a:ext cx="94168" cy="77817"/>
            </a:xfrm>
            <a:prstGeom prst="rect">
              <a:avLst/>
            </a:prstGeom>
            <a:blipFill>
              <a:blip r:embed="rId7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4" name="object 234"/>
            <p:cNvSpPr/>
            <p:nvPr/>
          </p:nvSpPr>
          <p:spPr>
            <a:xfrm>
              <a:off x="2739835" y="1228824"/>
              <a:ext cx="245272" cy="189301"/>
            </a:xfrm>
            <a:prstGeom prst="rect">
              <a:avLst/>
            </a:prstGeom>
            <a:blipFill>
              <a:blip r:embed="rId7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5" name="object 235"/>
            <p:cNvSpPr/>
            <p:nvPr/>
          </p:nvSpPr>
          <p:spPr>
            <a:xfrm>
              <a:off x="2739835" y="1228824"/>
              <a:ext cx="245745" cy="189865"/>
            </a:xfrm>
            <a:custGeom>
              <a:avLst/>
              <a:gdLst/>
              <a:ahLst/>
              <a:cxnLst/>
              <a:rect l="l" t="t" r="r" b="b"/>
              <a:pathLst>
                <a:path w="245744" h="189865">
                  <a:moveTo>
                    <a:pt x="66267" y="189301"/>
                  </a:moveTo>
                  <a:lnTo>
                    <a:pt x="0" y="88411"/>
                  </a:lnTo>
                  <a:lnTo>
                    <a:pt x="147658" y="0"/>
                  </a:lnTo>
                  <a:lnTo>
                    <a:pt x="245272" y="80677"/>
                  </a:lnTo>
                  <a:lnTo>
                    <a:pt x="66267" y="189301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6" name="object 236"/>
            <p:cNvSpPr/>
            <p:nvPr/>
          </p:nvSpPr>
          <p:spPr>
            <a:xfrm>
              <a:off x="2737910" y="1079334"/>
              <a:ext cx="119380" cy="102235"/>
            </a:xfrm>
            <a:custGeom>
              <a:avLst/>
              <a:gdLst/>
              <a:ahLst/>
              <a:cxnLst/>
              <a:rect l="l" t="t" r="r" b="b"/>
              <a:pathLst>
                <a:path w="119380" h="102234">
                  <a:moveTo>
                    <a:pt x="87256" y="0"/>
                  </a:moveTo>
                  <a:lnTo>
                    <a:pt x="0" y="55894"/>
                  </a:lnTo>
                  <a:lnTo>
                    <a:pt x="31988" y="101945"/>
                  </a:lnTo>
                  <a:lnTo>
                    <a:pt x="119336" y="46139"/>
                  </a:lnTo>
                  <a:lnTo>
                    <a:pt x="87256" y="0"/>
                  </a:lnTo>
                  <a:close/>
                </a:path>
              </a:pathLst>
            </a:custGeom>
            <a:solidFill>
              <a:srgbClr val="FFFF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7" name="object 237"/>
            <p:cNvSpPr/>
            <p:nvPr/>
          </p:nvSpPr>
          <p:spPr>
            <a:xfrm>
              <a:off x="2736900" y="1078367"/>
              <a:ext cx="121374" cy="103966"/>
            </a:xfrm>
            <a:prstGeom prst="rect">
              <a:avLst/>
            </a:prstGeom>
            <a:blipFill>
              <a:blip r:embed="rId7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8" name="object 238"/>
            <p:cNvSpPr/>
            <p:nvPr/>
          </p:nvSpPr>
          <p:spPr>
            <a:xfrm>
              <a:off x="2920306" y="992153"/>
              <a:ext cx="60960" cy="50800"/>
            </a:xfrm>
            <a:custGeom>
              <a:avLst/>
              <a:gdLst/>
              <a:ahLst/>
              <a:cxnLst/>
              <a:rect l="l" t="t" r="r" b="b"/>
              <a:pathLst>
                <a:path w="60960" h="50800">
                  <a:moveTo>
                    <a:pt x="45369" y="0"/>
                  </a:moveTo>
                  <a:lnTo>
                    <a:pt x="0" y="28386"/>
                  </a:lnTo>
                  <a:lnTo>
                    <a:pt x="15123" y="50445"/>
                  </a:lnTo>
                  <a:lnTo>
                    <a:pt x="60401" y="22058"/>
                  </a:lnTo>
                  <a:lnTo>
                    <a:pt x="45369" y="0"/>
                  </a:lnTo>
                  <a:close/>
                </a:path>
              </a:pathLst>
            </a:custGeom>
            <a:solidFill>
              <a:srgbClr val="FF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9" name="object 239"/>
            <p:cNvSpPr/>
            <p:nvPr/>
          </p:nvSpPr>
          <p:spPr>
            <a:xfrm>
              <a:off x="2919298" y="991098"/>
              <a:ext cx="62326" cy="52554"/>
            </a:xfrm>
            <a:prstGeom prst="rect">
              <a:avLst/>
            </a:prstGeom>
            <a:blipFill>
              <a:blip r:embed="rId8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0" name="object 240"/>
            <p:cNvSpPr/>
            <p:nvPr/>
          </p:nvSpPr>
          <p:spPr>
            <a:xfrm>
              <a:off x="2826175" y="1020100"/>
              <a:ext cx="147320" cy="137160"/>
            </a:xfrm>
            <a:custGeom>
              <a:avLst/>
              <a:gdLst/>
              <a:ahLst/>
              <a:cxnLst/>
              <a:rect l="l" t="t" r="r" b="b"/>
              <a:pathLst>
                <a:path w="147319" h="137159">
                  <a:moveTo>
                    <a:pt x="94222" y="0"/>
                  </a:moveTo>
                  <a:lnTo>
                    <a:pt x="0" y="59057"/>
                  </a:lnTo>
                  <a:lnTo>
                    <a:pt x="52977" y="136747"/>
                  </a:lnTo>
                  <a:lnTo>
                    <a:pt x="147200" y="77601"/>
                  </a:lnTo>
                  <a:lnTo>
                    <a:pt x="94222" y="0"/>
                  </a:lnTo>
                  <a:close/>
                </a:path>
              </a:pathLst>
            </a:custGeom>
            <a:solidFill>
              <a:srgbClr val="006FC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1" name="object 241"/>
            <p:cNvSpPr/>
            <p:nvPr/>
          </p:nvSpPr>
          <p:spPr>
            <a:xfrm>
              <a:off x="2825167" y="1019133"/>
              <a:ext cx="149125" cy="138680"/>
            </a:xfrm>
            <a:prstGeom prst="rect">
              <a:avLst/>
            </a:prstGeom>
            <a:blipFill>
              <a:blip r:embed="rId8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2" name="object 242"/>
            <p:cNvSpPr/>
            <p:nvPr/>
          </p:nvSpPr>
          <p:spPr>
            <a:xfrm>
              <a:off x="2815359" y="1176445"/>
              <a:ext cx="96520" cy="79375"/>
            </a:xfrm>
            <a:custGeom>
              <a:avLst/>
              <a:gdLst/>
              <a:ahLst/>
              <a:cxnLst/>
              <a:rect l="l" t="t" r="r" b="b"/>
              <a:pathLst>
                <a:path w="96519" h="79375">
                  <a:moveTo>
                    <a:pt x="96055" y="0"/>
                  </a:moveTo>
                  <a:lnTo>
                    <a:pt x="0" y="0"/>
                  </a:lnTo>
                  <a:lnTo>
                    <a:pt x="48027" y="79007"/>
                  </a:lnTo>
                  <a:lnTo>
                    <a:pt x="96055" y="0"/>
                  </a:lnTo>
                  <a:close/>
                </a:path>
              </a:pathLst>
            </a:custGeom>
            <a:solidFill>
              <a:srgbClr val="FFFF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3" name="object 243"/>
            <p:cNvSpPr/>
            <p:nvPr/>
          </p:nvSpPr>
          <p:spPr>
            <a:xfrm>
              <a:off x="2815359" y="1176445"/>
              <a:ext cx="96520" cy="79375"/>
            </a:xfrm>
            <a:custGeom>
              <a:avLst/>
              <a:gdLst/>
              <a:ahLst/>
              <a:cxnLst/>
              <a:rect l="l" t="t" r="r" b="b"/>
              <a:pathLst>
                <a:path w="96519" h="79375">
                  <a:moveTo>
                    <a:pt x="48027" y="79007"/>
                  </a:moveTo>
                  <a:lnTo>
                    <a:pt x="96055" y="0"/>
                  </a:lnTo>
                  <a:lnTo>
                    <a:pt x="0" y="0"/>
                  </a:lnTo>
                  <a:lnTo>
                    <a:pt x="48027" y="79007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4" name="object 244"/>
            <p:cNvSpPr/>
            <p:nvPr/>
          </p:nvSpPr>
          <p:spPr>
            <a:xfrm>
              <a:off x="3063088" y="1257235"/>
              <a:ext cx="98293" cy="81244"/>
            </a:xfrm>
            <a:prstGeom prst="rect">
              <a:avLst/>
            </a:prstGeom>
            <a:blipFill>
              <a:blip r:embed="rId8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5" name="object 245"/>
            <p:cNvSpPr/>
            <p:nvPr/>
          </p:nvSpPr>
          <p:spPr>
            <a:xfrm>
              <a:off x="3157678" y="1372362"/>
              <a:ext cx="98292" cy="81156"/>
            </a:xfrm>
            <a:prstGeom prst="rect">
              <a:avLst/>
            </a:prstGeom>
            <a:blipFill>
              <a:blip r:embed="rId8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6" name="object 246"/>
            <p:cNvSpPr/>
            <p:nvPr/>
          </p:nvSpPr>
          <p:spPr>
            <a:xfrm>
              <a:off x="2671147" y="1366538"/>
              <a:ext cx="118745" cy="113664"/>
            </a:xfrm>
            <a:custGeom>
              <a:avLst/>
              <a:gdLst/>
              <a:ahLst/>
              <a:cxnLst/>
              <a:rect l="l" t="t" r="r" b="b"/>
              <a:pathLst>
                <a:path w="118744" h="113665">
                  <a:moveTo>
                    <a:pt x="59063" y="0"/>
                  </a:moveTo>
                  <a:lnTo>
                    <a:pt x="36069" y="4443"/>
                  </a:lnTo>
                  <a:lnTo>
                    <a:pt x="17295" y="16566"/>
                  </a:lnTo>
                  <a:lnTo>
                    <a:pt x="4640" y="34554"/>
                  </a:lnTo>
                  <a:lnTo>
                    <a:pt x="0" y="56597"/>
                  </a:lnTo>
                  <a:lnTo>
                    <a:pt x="4640" y="78653"/>
                  </a:lnTo>
                  <a:lnTo>
                    <a:pt x="17295" y="96672"/>
                  </a:lnTo>
                  <a:lnTo>
                    <a:pt x="36069" y="108824"/>
                  </a:lnTo>
                  <a:lnTo>
                    <a:pt x="59063" y="113282"/>
                  </a:lnTo>
                  <a:lnTo>
                    <a:pt x="82066" y="108824"/>
                  </a:lnTo>
                  <a:lnTo>
                    <a:pt x="100858" y="96672"/>
                  </a:lnTo>
                  <a:lnTo>
                    <a:pt x="113533" y="78653"/>
                  </a:lnTo>
                  <a:lnTo>
                    <a:pt x="118181" y="56597"/>
                  </a:lnTo>
                  <a:lnTo>
                    <a:pt x="113533" y="34554"/>
                  </a:lnTo>
                  <a:lnTo>
                    <a:pt x="100858" y="16566"/>
                  </a:lnTo>
                  <a:lnTo>
                    <a:pt x="82066" y="4443"/>
                  </a:lnTo>
                  <a:lnTo>
                    <a:pt x="59063" y="0"/>
                  </a:lnTo>
                  <a:close/>
                </a:path>
              </a:pathLst>
            </a:custGeom>
            <a:solidFill>
              <a:srgbClr val="FFFF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7" name="object 247"/>
            <p:cNvSpPr/>
            <p:nvPr/>
          </p:nvSpPr>
          <p:spPr>
            <a:xfrm>
              <a:off x="2671147" y="1366538"/>
              <a:ext cx="118745" cy="113664"/>
            </a:xfrm>
            <a:custGeom>
              <a:avLst/>
              <a:gdLst/>
              <a:ahLst/>
              <a:cxnLst/>
              <a:rect l="l" t="t" r="r" b="b"/>
              <a:pathLst>
                <a:path w="118744" h="113665">
                  <a:moveTo>
                    <a:pt x="118181" y="56597"/>
                  </a:moveTo>
                  <a:lnTo>
                    <a:pt x="113533" y="34554"/>
                  </a:lnTo>
                  <a:lnTo>
                    <a:pt x="100858" y="16566"/>
                  </a:lnTo>
                  <a:lnTo>
                    <a:pt x="82066" y="4443"/>
                  </a:lnTo>
                  <a:lnTo>
                    <a:pt x="59063" y="0"/>
                  </a:lnTo>
                  <a:lnTo>
                    <a:pt x="36069" y="4443"/>
                  </a:lnTo>
                  <a:lnTo>
                    <a:pt x="17295" y="16566"/>
                  </a:lnTo>
                  <a:lnTo>
                    <a:pt x="4640" y="34554"/>
                  </a:lnTo>
                  <a:lnTo>
                    <a:pt x="0" y="56597"/>
                  </a:lnTo>
                  <a:lnTo>
                    <a:pt x="4640" y="78653"/>
                  </a:lnTo>
                  <a:lnTo>
                    <a:pt x="17295" y="96672"/>
                  </a:lnTo>
                  <a:lnTo>
                    <a:pt x="36069" y="108824"/>
                  </a:lnTo>
                  <a:lnTo>
                    <a:pt x="59063" y="113282"/>
                  </a:lnTo>
                  <a:lnTo>
                    <a:pt x="82066" y="108824"/>
                  </a:lnTo>
                  <a:lnTo>
                    <a:pt x="100858" y="96672"/>
                  </a:lnTo>
                  <a:lnTo>
                    <a:pt x="113533" y="78653"/>
                  </a:lnTo>
                  <a:lnTo>
                    <a:pt x="118181" y="56597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48" name="object 248"/>
          <p:cNvSpPr txBox="1"/>
          <p:nvPr/>
        </p:nvSpPr>
        <p:spPr>
          <a:xfrm>
            <a:off x="2682864" y="1360517"/>
            <a:ext cx="97790" cy="113030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550" spc="10" dirty="0">
                <a:latin typeface="Calibri"/>
                <a:cs typeface="Calibri"/>
              </a:rPr>
              <a:t>S</a:t>
            </a:r>
            <a:r>
              <a:rPr sz="550" spc="20" dirty="0">
                <a:latin typeface="Calibri"/>
                <a:cs typeface="Calibri"/>
              </a:rPr>
              <a:t>0</a:t>
            </a:r>
            <a:endParaRPr sz="550">
              <a:latin typeface="Calibri"/>
              <a:cs typeface="Calibri"/>
            </a:endParaRPr>
          </a:p>
        </p:txBody>
      </p:sp>
      <p:grpSp>
        <p:nvGrpSpPr>
          <p:cNvPr id="249" name="object 249"/>
          <p:cNvGrpSpPr/>
          <p:nvPr/>
        </p:nvGrpSpPr>
        <p:grpSpPr>
          <a:xfrm>
            <a:off x="2727566" y="1269563"/>
            <a:ext cx="164465" cy="1177290"/>
            <a:chOff x="2727566" y="1269563"/>
            <a:chExt cx="164465" cy="1177290"/>
          </a:xfrm>
        </p:grpSpPr>
        <p:sp>
          <p:nvSpPr>
            <p:cNvPr id="250" name="object 250"/>
            <p:cNvSpPr/>
            <p:nvPr/>
          </p:nvSpPr>
          <p:spPr>
            <a:xfrm>
              <a:off x="2728836" y="1270833"/>
              <a:ext cx="92075" cy="75565"/>
            </a:xfrm>
            <a:custGeom>
              <a:avLst/>
              <a:gdLst/>
              <a:ahLst/>
              <a:cxnLst/>
              <a:rect l="l" t="t" r="r" b="b"/>
              <a:pathLst>
                <a:path w="92075" h="75565">
                  <a:moveTo>
                    <a:pt x="91931" y="0"/>
                  </a:moveTo>
                  <a:lnTo>
                    <a:pt x="0" y="0"/>
                  </a:lnTo>
                  <a:lnTo>
                    <a:pt x="46011" y="75492"/>
                  </a:lnTo>
                  <a:lnTo>
                    <a:pt x="91931" y="0"/>
                  </a:lnTo>
                  <a:close/>
                </a:path>
              </a:pathLst>
            </a:custGeom>
            <a:solidFill>
              <a:srgbClr val="FFFF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1" name="object 251"/>
            <p:cNvSpPr/>
            <p:nvPr/>
          </p:nvSpPr>
          <p:spPr>
            <a:xfrm>
              <a:off x="2728836" y="1270833"/>
              <a:ext cx="92075" cy="75565"/>
            </a:xfrm>
            <a:custGeom>
              <a:avLst/>
              <a:gdLst/>
              <a:ahLst/>
              <a:cxnLst/>
              <a:rect l="l" t="t" r="r" b="b"/>
              <a:pathLst>
                <a:path w="92075" h="75565">
                  <a:moveTo>
                    <a:pt x="46011" y="75492"/>
                  </a:moveTo>
                  <a:lnTo>
                    <a:pt x="91931" y="0"/>
                  </a:lnTo>
                  <a:lnTo>
                    <a:pt x="0" y="0"/>
                  </a:lnTo>
                  <a:lnTo>
                    <a:pt x="46011" y="75492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2" name="object 252"/>
            <p:cNvSpPr/>
            <p:nvPr/>
          </p:nvSpPr>
          <p:spPr>
            <a:xfrm>
              <a:off x="2769784" y="2329590"/>
              <a:ext cx="121764" cy="116844"/>
            </a:xfrm>
            <a:prstGeom prst="rect">
              <a:avLst/>
            </a:prstGeom>
            <a:blipFill>
              <a:blip r:embed="rId8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53" name="object 253"/>
          <p:cNvSpPr txBox="1"/>
          <p:nvPr/>
        </p:nvSpPr>
        <p:spPr>
          <a:xfrm>
            <a:off x="2783228" y="2326141"/>
            <a:ext cx="97790" cy="113030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550" spc="10" dirty="0">
                <a:latin typeface="Calibri"/>
                <a:cs typeface="Calibri"/>
              </a:rPr>
              <a:t>S</a:t>
            </a:r>
            <a:r>
              <a:rPr sz="550" spc="20" dirty="0">
                <a:latin typeface="Calibri"/>
                <a:cs typeface="Calibri"/>
              </a:rPr>
              <a:t>1</a:t>
            </a:r>
            <a:endParaRPr sz="550">
              <a:latin typeface="Calibri"/>
              <a:cs typeface="Calibri"/>
            </a:endParaRPr>
          </a:p>
        </p:txBody>
      </p:sp>
      <p:grpSp>
        <p:nvGrpSpPr>
          <p:cNvPr id="254" name="object 254"/>
          <p:cNvGrpSpPr/>
          <p:nvPr/>
        </p:nvGrpSpPr>
        <p:grpSpPr>
          <a:xfrm>
            <a:off x="2514818" y="654174"/>
            <a:ext cx="1067435" cy="1656714"/>
            <a:chOff x="2514818" y="654174"/>
            <a:chExt cx="1067435" cy="1656714"/>
          </a:xfrm>
        </p:grpSpPr>
        <p:sp>
          <p:nvSpPr>
            <p:cNvPr id="255" name="object 255"/>
            <p:cNvSpPr/>
            <p:nvPr/>
          </p:nvSpPr>
          <p:spPr>
            <a:xfrm>
              <a:off x="3506724" y="2248101"/>
              <a:ext cx="74295" cy="61594"/>
            </a:xfrm>
            <a:custGeom>
              <a:avLst/>
              <a:gdLst/>
              <a:ahLst/>
              <a:cxnLst/>
              <a:rect l="l" t="t" r="r" b="b"/>
              <a:pathLst>
                <a:path w="74295" h="61594">
                  <a:moveTo>
                    <a:pt x="74241" y="0"/>
                  </a:moveTo>
                  <a:lnTo>
                    <a:pt x="0" y="0"/>
                  </a:lnTo>
                  <a:lnTo>
                    <a:pt x="37120" y="61079"/>
                  </a:lnTo>
                  <a:lnTo>
                    <a:pt x="74241" y="0"/>
                  </a:lnTo>
                  <a:close/>
                </a:path>
              </a:pathLst>
            </a:custGeom>
            <a:solidFill>
              <a:srgbClr val="FFFF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6" name="object 256"/>
            <p:cNvSpPr/>
            <p:nvPr/>
          </p:nvSpPr>
          <p:spPr>
            <a:xfrm>
              <a:off x="3506724" y="2248101"/>
              <a:ext cx="74295" cy="61594"/>
            </a:xfrm>
            <a:custGeom>
              <a:avLst/>
              <a:gdLst/>
              <a:ahLst/>
              <a:cxnLst/>
              <a:rect l="l" t="t" r="r" b="b"/>
              <a:pathLst>
                <a:path w="74295" h="61594">
                  <a:moveTo>
                    <a:pt x="37120" y="61079"/>
                  </a:moveTo>
                  <a:lnTo>
                    <a:pt x="74241" y="0"/>
                  </a:lnTo>
                  <a:lnTo>
                    <a:pt x="0" y="0"/>
                  </a:lnTo>
                  <a:lnTo>
                    <a:pt x="37120" y="61079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7" name="object 257"/>
            <p:cNvSpPr/>
            <p:nvPr/>
          </p:nvSpPr>
          <p:spPr>
            <a:xfrm>
              <a:off x="2518310" y="1015178"/>
              <a:ext cx="78105" cy="177165"/>
            </a:xfrm>
            <a:custGeom>
              <a:avLst/>
              <a:gdLst/>
              <a:ahLst/>
              <a:cxnLst/>
              <a:rect l="l" t="t" r="r" b="b"/>
              <a:pathLst>
                <a:path w="78105" h="177165">
                  <a:moveTo>
                    <a:pt x="0" y="0"/>
                  </a:moveTo>
                  <a:lnTo>
                    <a:pt x="77935" y="177085"/>
                  </a:lnTo>
                </a:path>
              </a:pathLst>
            </a:custGeom>
            <a:ln w="6828">
              <a:solidFill>
                <a:srgbClr val="00AFE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8" name="object 258"/>
            <p:cNvSpPr/>
            <p:nvPr/>
          </p:nvSpPr>
          <p:spPr>
            <a:xfrm>
              <a:off x="2726178" y="657667"/>
              <a:ext cx="100330" cy="362585"/>
            </a:xfrm>
            <a:custGeom>
              <a:avLst/>
              <a:gdLst/>
              <a:ahLst/>
              <a:cxnLst/>
              <a:rect l="l" t="t" r="r" b="b"/>
              <a:pathLst>
                <a:path w="100330" h="362584">
                  <a:moveTo>
                    <a:pt x="0" y="0"/>
                  </a:moveTo>
                  <a:lnTo>
                    <a:pt x="99997" y="362433"/>
                  </a:lnTo>
                </a:path>
              </a:pathLst>
            </a:custGeom>
            <a:ln w="6854">
              <a:solidFill>
                <a:srgbClr val="00AFE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59" name="object 259"/>
          <p:cNvSpPr txBox="1"/>
          <p:nvPr/>
        </p:nvSpPr>
        <p:spPr>
          <a:xfrm>
            <a:off x="2073822" y="425038"/>
            <a:ext cx="753745" cy="233045"/>
          </a:xfrm>
          <a:prstGeom prst="rect">
            <a:avLst/>
          </a:prstGeom>
          <a:ln w="6617">
            <a:solidFill>
              <a:srgbClr val="00AFEF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 marL="55244">
              <a:lnSpc>
                <a:spcPts val="830"/>
              </a:lnSpc>
            </a:pPr>
            <a:r>
              <a:rPr sz="800" spc="25" dirty="0">
                <a:latin typeface="Calibri"/>
                <a:cs typeface="Calibri"/>
              </a:rPr>
              <a:t>ACCESS</a:t>
            </a:r>
            <a:r>
              <a:rPr sz="800" spc="-50" dirty="0">
                <a:latin typeface="Calibri"/>
                <a:cs typeface="Calibri"/>
              </a:rPr>
              <a:t> </a:t>
            </a:r>
            <a:r>
              <a:rPr sz="800" spc="35" dirty="0">
                <a:latin typeface="Calibri"/>
                <a:cs typeface="Calibri"/>
              </a:rPr>
              <a:t>POINT</a:t>
            </a:r>
            <a:endParaRPr sz="800">
              <a:latin typeface="Calibri"/>
              <a:cs typeface="Calibri"/>
            </a:endParaRPr>
          </a:p>
          <a:p>
            <a:pPr marL="52069">
              <a:lnSpc>
                <a:spcPct val="100000"/>
              </a:lnSpc>
              <a:spcBef>
                <a:spcPts val="35"/>
              </a:spcBef>
            </a:pPr>
            <a:r>
              <a:rPr sz="800" spc="30" dirty="0">
                <a:latin typeface="Calibri"/>
                <a:cs typeface="Calibri"/>
              </a:rPr>
              <a:t>YDA01=TAG41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260" name="object 260"/>
          <p:cNvSpPr/>
          <p:nvPr/>
        </p:nvSpPr>
        <p:spPr>
          <a:xfrm>
            <a:off x="1929399" y="772074"/>
            <a:ext cx="753745" cy="243204"/>
          </a:xfrm>
          <a:custGeom>
            <a:avLst/>
            <a:gdLst/>
            <a:ahLst/>
            <a:cxnLst/>
            <a:rect l="l" t="t" r="r" b="b"/>
            <a:pathLst>
              <a:path w="753744" h="243205">
                <a:moveTo>
                  <a:pt x="753397" y="0"/>
                </a:moveTo>
                <a:lnTo>
                  <a:pt x="0" y="0"/>
                </a:lnTo>
                <a:lnTo>
                  <a:pt x="0" y="243104"/>
                </a:lnTo>
                <a:lnTo>
                  <a:pt x="753397" y="243104"/>
                </a:lnTo>
                <a:lnTo>
                  <a:pt x="753397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1" name="object 261"/>
          <p:cNvSpPr txBox="1"/>
          <p:nvPr/>
        </p:nvSpPr>
        <p:spPr>
          <a:xfrm>
            <a:off x="1929399" y="772074"/>
            <a:ext cx="753745" cy="243204"/>
          </a:xfrm>
          <a:prstGeom prst="rect">
            <a:avLst/>
          </a:prstGeom>
          <a:ln w="6620">
            <a:solidFill>
              <a:srgbClr val="00AFEF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 marL="55244">
              <a:lnSpc>
                <a:spcPts val="875"/>
              </a:lnSpc>
            </a:pPr>
            <a:r>
              <a:rPr sz="800" spc="25" dirty="0">
                <a:latin typeface="Calibri"/>
                <a:cs typeface="Calibri"/>
              </a:rPr>
              <a:t>ACCESS</a:t>
            </a:r>
            <a:r>
              <a:rPr sz="800" spc="-5" dirty="0">
                <a:latin typeface="Calibri"/>
                <a:cs typeface="Calibri"/>
              </a:rPr>
              <a:t> </a:t>
            </a:r>
            <a:r>
              <a:rPr sz="800" spc="35" dirty="0">
                <a:latin typeface="Calibri"/>
                <a:cs typeface="Calibri"/>
              </a:rPr>
              <a:t>POINT</a:t>
            </a:r>
            <a:endParaRPr sz="800">
              <a:latin typeface="Calibri"/>
              <a:cs typeface="Calibri"/>
            </a:endParaRPr>
          </a:p>
          <a:p>
            <a:pPr marL="92075">
              <a:lnSpc>
                <a:spcPct val="100000"/>
              </a:lnSpc>
              <a:spcBef>
                <a:spcPts val="35"/>
              </a:spcBef>
            </a:pPr>
            <a:r>
              <a:rPr sz="800" spc="30" dirty="0">
                <a:latin typeface="Calibri"/>
                <a:cs typeface="Calibri"/>
              </a:rPr>
              <a:t>YDA01=TT40</a:t>
            </a:r>
            <a:endParaRPr sz="800">
              <a:latin typeface="Calibri"/>
              <a:cs typeface="Calibri"/>
            </a:endParaRPr>
          </a:p>
        </p:txBody>
      </p:sp>
      <p:grpSp>
        <p:nvGrpSpPr>
          <p:cNvPr id="262" name="object 262"/>
          <p:cNvGrpSpPr/>
          <p:nvPr/>
        </p:nvGrpSpPr>
        <p:grpSpPr>
          <a:xfrm>
            <a:off x="2824067" y="1543448"/>
            <a:ext cx="1049655" cy="1318895"/>
            <a:chOff x="2824067" y="1543448"/>
            <a:chExt cx="1049655" cy="1318895"/>
          </a:xfrm>
        </p:grpSpPr>
        <p:sp>
          <p:nvSpPr>
            <p:cNvPr id="263" name="object 263"/>
            <p:cNvSpPr/>
            <p:nvPr/>
          </p:nvSpPr>
          <p:spPr>
            <a:xfrm>
              <a:off x="2824983" y="1544503"/>
              <a:ext cx="80645" cy="65405"/>
            </a:xfrm>
            <a:custGeom>
              <a:avLst/>
              <a:gdLst/>
              <a:ahLst/>
              <a:cxnLst/>
              <a:rect l="l" t="t" r="r" b="b"/>
              <a:pathLst>
                <a:path w="80644" h="65405">
                  <a:moveTo>
                    <a:pt x="62234" y="0"/>
                  </a:moveTo>
                  <a:lnTo>
                    <a:pt x="0" y="38317"/>
                  </a:lnTo>
                  <a:lnTo>
                    <a:pt x="18147" y="65297"/>
                  </a:lnTo>
                  <a:lnTo>
                    <a:pt x="80382" y="26980"/>
                  </a:lnTo>
                  <a:lnTo>
                    <a:pt x="62234" y="0"/>
                  </a:lnTo>
                  <a:close/>
                </a:path>
              </a:pathLst>
            </a:custGeom>
            <a:solidFill>
              <a:srgbClr val="FFFF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4" name="object 264"/>
            <p:cNvSpPr/>
            <p:nvPr/>
          </p:nvSpPr>
          <p:spPr>
            <a:xfrm>
              <a:off x="2824067" y="1543448"/>
              <a:ext cx="82215" cy="67319"/>
            </a:xfrm>
            <a:prstGeom prst="rect">
              <a:avLst/>
            </a:prstGeom>
            <a:blipFill>
              <a:blip r:embed="rId8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5" name="object 265"/>
            <p:cNvSpPr/>
            <p:nvPr/>
          </p:nvSpPr>
          <p:spPr>
            <a:xfrm>
              <a:off x="2864304" y="1598464"/>
              <a:ext cx="75565" cy="55880"/>
            </a:xfrm>
            <a:custGeom>
              <a:avLst/>
              <a:gdLst/>
              <a:ahLst/>
              <a:cxnLst/>
              <a:rect l="l" t="t" r="r" b="b"/>
              <a:pathLst>
                <a:path w="75564" h="55880">
                  <a:moveTo>
                    <a:pt x="67459" y="0"/>
                  </a:moveTo>
                  <a:lnTo>
                    <a:pt x="0" y="44469"/>
                  </a:lnTo>
                  <a:lnTo>
                    <a:pt x="7699" y="55366"/>
                  </a:lnTo>
                  <a:lnTo>
                    <a:pt x="75249" y="10897"/>
                  </a:lnTo>
                  <a:lnTo>
                    <a:pt x="67459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6" name="object 266"/>
            <p:cNvSpPr/>
            <p:nvPr/>
          </p:nvSpPr>
          <p:spPr>
            <a:xfrm>
              <a:off x="2885293" y="1588445"/>
              <a:ext cx="92075" cy="76200"/>
            </a:xfrm>
            <a:custGeom>
              <a:avLst/>
              <a:gdLst/>
              <a:ahLst/>
              <a:cxnLst/>
              <a:rect l="l" t="t" r="r" b="b"/>
              <a:pathLst>
                <a:path w="92075" h="76200">
                  <a:moveTo>
                    <a:pt x="91931" y="0"/>
                  </a:moveTo>
                  <a:lnTo>
                    <a:pt x="0" y="0"/>
                  </a:lnTo>
                  <a:lnTo>
                    <a:pt x="45919" y="75580"/>
                  </a:lnTo>
                  <a:lnTo>
                    <a:pt x="91931" y="0"/>
                  </a:lnTo>
                  <a:close/>
                </a:path>
              </a:pathLst>
            </a:custGeom>
            <a:solidFill>
              <a:srgbClr val="FFFF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7" name="object 267"/>
            <p:cNvSpPr/>
            <p:nvPr/>
          </p:nvSpPr>
          <p:spPr>
            <a:xfrm>
              <a:off x="2885293" y="1588445"/>
              <a:ext cx="92075" cy="76200"/>
            </a:xfrm>
            <a:custGeom>
              <a:avLst/>
              <a:gdLst/>
              <a:ahLst/>
              <a:cxnLst/>
              <a:rect l="l" t="t" r="r" b="b"/>
              <a:pathLst>
                <a:path w="92075" h="76200">
                  <a:moveTo>
                    <a:pt x="45919" y="75580"/>
                  </a:moveTo>
                  <a:lnTo>
                    <a:pt x="91931" y="0"/>
                  </a:lnTo>
                  <a:lnTo>
                    <a:pt x="0" y="0"/>
                  </a:lnTo>
                  <a:lnTo>
                    <a:pt x="45919" y="75580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8" name="object 268"/>
            <p:cNvSpPr/>
            <p:nvPr/>
          </p:nvSpPr>
          <p:spPr>
            <a:xfrm>
              <a:off x="3041018" y="2826201"/>
              <a:ext cx="27305" cy="34925"/>
            </a:xfrm>
            <a:custGeom>
              <a:avLst/>
              <a:gdLst/>
              <a:ahLst/>
              <a:cxnLst/>
              <a:rect l="l" t="t" r="r" b="b"/>
              <a:pathLst>
                <a:path w="27305" h="34925">
                  <a:moveTo>
                    <a:pt x="8890" y="0"/>
                  </a:moveTo>
                  <a:lnTo>
                    <a:pt x="0" y="5097"/>
                  </a:lnTo>
                  <a:lnTo>
                    <a:pt x="18239" y="34538"/>
                  </a:lnTo>
                  <a:lnTo>
                    <a:pt x="27221" y="29441"/>
                  </a:lnTo>
                  <a:lnTo>
                    <a:pt x="889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9" name="object 269"/>
            <p:cNvSpPr/>
            <p:nvPr/>
          </p:nvSpPr>
          <p:spPr>
            <a:xfrm>
              <a:off x="3041018" y="2826201"/>
              <a:ext cx="27305" cy="34925"/>
            </a:xfrm>
            <a:custGeom>
              <a:avLst/>
              <a:gdLst/>
              <a:ahLst/>
              <a:cxnLst/>
              <a:rect l="l" t="t" r="r" b="b"/>
              <a:pathLst>
                <a:path w="27305" h="34925">
                  <a:moveTo>
                    <a:pt x="27221" y="29441"/>
                  </a:moveTo>
                  <a:lnTo>
                    <a:pt x="8890" y="0"/>
                  </a:lnTo>
                  <a:lnTo>
                    <a:pt x="0" y="5097"/>
                  </a:lnTo>
                  <a:lnTo>
                    <a:pt x="18239" y="34538"/>
                  </a:lnTo>
                  <a:lnTo>
                    <a:pt x="27221" y="29441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0" name="object 270"/>
            <p:cNvSpPr/>
            <p:nvPr/>
          </p:nvSpPr>
          <p:spPr>
            <a:xfrm>
              <a:off x="3652641" y="1690478"/>
              <a:ext cx="217804" cy="243204"/>
            </a:xfrm>
            <a:custGeom>
              <a:avLst/>
              <a:gdLst/>
              <a:ahLst/>
              <a:cxnLst/>
              <a:rect l="l" t="t" r="r" b="b"/>
              <a:pathLst>
                <a:path w="217804" h="243205">
                  <a:moveTo>
                    <a:pt x="217409" y="0"/>
                  </a:moveTo>
                  <a:lnTo>
                    <a:pt x="0" y="242910"/>
                  </a:lnTo>
                </a:path>
              </a:pathLst>
            </a:custGeom>
            <a:ln w="6748">
              <a:solidFill>
                <a:srgbClr val="00AFE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71" name="object 271"/>
          <p:cNvSpPr txBox="1"/>
          <p:nvPr/>
        </p:nvSpPr>
        <p:spPr>
          <a:xfrm>
            <a:off x="3870050" y="1460047"/>
            <a:ext cx="753745" cy="233045"/>
          </a:xfrm>
          <a:prstGeom prst="rect">
            <a:avLst/>
          </a:prstGeom>
          <a:solidFill>
            <a:srgbClr val="FFFFFF"/>
          </a:solidFill>
          <a:ln w="6617">
            <a:solidFill>
              <a:srgbClr val="00AFEF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 marL="57150">
              <a:lnSpc>
                <a:spcPts val="840"/>
              </a:lnSpc>
            </a:pPr>
            <a:r>
              <a:rPr sz="800" spc="25" dirty="0">
                <a:latin typeface="Calibri"/>
                <a:cs typeface="Calibri"/>
              </a:rPr>
              <a:t>ACCESS</a:t>
            </a:r>
            <a:r>
              <a:rPr sz="800" spc="-50" dirty="0">
                <a:latin typeface="Calibri"/>
                <a:cs typeface="Calibri"/>
              </a:rPr>
              <a:t> </a:t>
            </a:r>
            <a:r>
              <a:rPr sz="800" spc="35" dirty="0">
                <a:latin typeface="Calibri"/>
                <a:cs typeface="Calibri"/>
              </a:rPr>
              <a:t>POINT</a:t>
            </a:r>
            <a:endParaRPr sz="800">
              <a:latin typeface="Calibri"/>
              <a:cs typeface="Calibri"/>
            </a:endParaRPr>
          </a:p>
          <a:p>
            <a:pPr marL="53340">
              <a:lnSpc>
                <a:spcPts val="955"/>
              </a:lnSpc>
              <a:spcBef>
                <a:spcPts val="35"/>
              </a:spcBef>
            </a:pPr>
            <a:r>
              <a:rPr sz="800" spc="30" dirty="0">
                <a:latin typeface="Calibri"/>
                <a:cs typeface="Calibri"/>
              </a:rPr>
              <a:t>YDA01=TAG42</a:t>
            </a:r>
            <a:endParaRPr sz="800">
              <a:latin typeface="Calibri"/>
              <a:cs typeface="Calibri"/>
            </a:endParaRPr>
          </a:p>
        </p:txBody>
      </p:sp>
      <p:grpSp>
        <p:nvGrpSpPr>
          <p:cNvPr id="272" name="object 272"/>
          <p:cNvGrpSpPr/>
          <p:nvPr/>
        </p:nvGrpSpPr>
        <p:grpSpPr>
          <a:xfrm>
            <a:off x="1887621" y="1945165"/>
            <a:ext cx="1835785" cy="1172210"/>
            <a:chOff x="1887621" y="1945165"/>
            <a:chExt cx="1835785" cy="1172210"/>
          </a:xfrm>
        </p:grpSpPr>
        <p:sp>
          <p:nvSpPr>
            <p:cNvPr id="273" name="object 273"/>
            <p:cNvSpPr/>
            <p:nvPr/>
          </p:nvSpPr>
          <p:spPr>
            <a:xfrm>
              <a:off x="3370889" y="3068848"/>
              <a:ext cx="106045" cy="47625"/>
            </a:xfrm>
            <a:custGeom>
              <a:avLst/>
              <a:gdLst/>
              <a:ahLst/>
              <a:cxnLst/>
              <a:rect l="l" t="t" r="r" b="b"/>
              <a:pathLst>
                <a:path w="106045" h="47625">
                  <a:moveTo>
                    <a:pt x="5499" y="0"/>
                  </a:moveTo>
                  <a:lnTo>
                    <a:pt x="0" y="30319"/>
                  </a:lnTo>
                  <a:lnTo>
                    <a:pt x="100180" y="47193"/>
                  </a:lnTo>
                  <a:lnTo>
                    <a:pt x="105771" y="16961"/>
                  </a:lnTo>
                  <a:lnTo>
                    <a:pt x="5499" y="0"/>
                  </a:lnTo>
                  <a:close/>
                </a:path>
              </a:pathLst>
            </a:custGeom>
            <a:solidFill>
              <a:srgbClr val="00CC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4" name="object 274"/>
            <p:cNvSpPr/>
            <p:nvPr/>
          </p:nvSpPr>
          <p:spPr>
            <a:xfrm>
              <a:off x="3370889" y="3068848"/>
              <a:ext cx="106045" cy="47625"/>
            </a:xfrm>
            <a:custGeom>
              <a:avLst/>
              <a:gdLst/>
              <a:ahLst/>
              <a:cxnLst/>
              <a:rect l="l" t="t" r="r" b="b"/>
              <a:pathLst>
                <a:path w="106045" h="47625">
                  <a:moveTo>
                    <a:pt x="0" y="30319"/>
                  </a:moveTo>
                  <a:lnTo>
                    <a:pt x="100180" y="47193"/>
                  </a:lnTo>
                  <a:lnTo>
                    <a:pt x="105771" y="16961"/>
                  </a:lnTo>
                  <a:lnTo>
                    <a:pt x="5499" y="0"/>
                  </a:lnTo>
                  <a:lnTo>
                    <a:pt x="0" y="30319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5" name="object 275"/>
            <p:cNvSpPr/>
            <p:nvPr/>
          </p:nvSpPr>
          <p:spPr>
            <a:xfrm>
              <a:off x="2973481" y="2699259"/>
              <a:ext cx="87504" cy="97363"/>
            </a:xfrm>
            <a:prstGeom prst="rect">
              <a:avLst/>
            </a:prstGeom>
            <a:blipFill>
              <a:blip r:embed="rId8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6" name="object 276"/>
            <p:cNvSpPr/>
            <p:nvPr/>
          </p:nvSpPr>
          <p:spPr>
            <a:xfrm>
              <a:off x="3090347" y="2837944"/>
              <a:ext cx="162104" cy="190599"/>
            </a:xfrm>
            <a:prstGeom prst="rect">
              <a:avLst/>
            </a:prstGeom>
            <a:blipFill>
              <a:blip r:embed="rId8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7" name="object 277"/>
            <p:cNvSpPr/>
            <p:nvPr/>
          </p:nvSpPr>
          <p:spPr>
            <a:xfrm>
              <a:off x="1891114" y="2749215"/>
              <a:ext cx="1126490" cy="34290"/>
            </a:xfrm>
            <a:custGeom>
              <a:avLst/>
              <a:gdLst/>
              <a:ahLst/>
              <a:cxnLst/>
              <a:rect l="l" t="t" r="r" b="b"/>
              <a:pathLst>
                <a:path w="1126489" h="34289">
                  <a:moveTo>
                    <a:pt x="1126072" y="0"/>
                  </a:moveTo>
                  <a:lnTo>
                    <a:pt x="623548" y="34186"/>
                  </a:lnTo>
                  <a:lnTo>
                    <a:pt x="0" y="34186"/>
                  </a:lnTo>
                </a:path>
              </a:pathLst>
            </a:custGeom>
            <a:ln w="6591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8" name="object 278"/>
            <p:cNvSpPr/>
            <p:nvPr/>
          </p:nvSpPr>
          <p:spPr>
            <a:xfrm>
              <a:off x="3571708" y="2022327"/>
              <a:ext cx="74295" cy="61594"/>
            </a:xfrm>
            <a:custGeom>
              <a:avLst/>
              <a:gdLst/>
              <a:ahLst/>
              <a:cxnLst/>
              <a:rect l="l" t="t" r="r" b="b"/>
              <a:pathLst>
                <a:path w="74295" h="61594">
                  <a:moveTo>
                    <a:pt x="74241" y="0"/>
                  </a:moveTo>
                  <a:lnTo>
                    <a:pt x="0" y="0"/>
                  </a:lnTo>
                  <a:lnTo>
                    <a:pt x="37120" y="60991"/>
                  </a:lnTo>
                  <a:lnTo>
                    <a:pt x="74241" y="0"/>
                  </a:lnTo>
                  <a:close/>
                </a:path>
              </a:pathLst>
            </a:custGeom>
            <a:solidFill>
              <a:srgbClr val="FFFF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9" name="object 279"/>
            <p:cNvSpPr/>
            <p:nvPr/>
          </p:nvSpPr>
          <p:spPr>
            <a:xfrm>
              <a:off x="3571708" y="2022327"/>
              <a:ext cx="74295" cy="61594"/>
            </a:xfrm>
            <a:custGeom>
              <a:avLst/>
              <a:gdLst/>
              <a:ahLst/>
              <a:cxnLst/>
              <a:rect l="l" t="t" r="r" b="b"/>
              <a:pathLst>
                <a:path w="74295" h="61594">
                  <a:moveTo>
                    <a:pt x="37120" y="60991"/>
                  </a:moveTo>
                  <a:lnTo>
                    <a:pt x="74241" y="0"/>
                  </a:lnTo>
                  <a:lnTo>
                    <a:pt x="0" y="0"/>
                  </a:lnTo>
                  <a:lnTo>
                    <a:pt x="37120" y="60991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0" name="object 280"/>
            <p:cNvSpPr/>
            <p:nvPr/>
          </p:nvSpPr>
          <p:spPr>
            <a:xfrm>
              <a:off x="3616895" y="1983834"/>
              <a:ext cx="66675" cy="50165"/>
            </a:xfrm>
            <a:custGeom>
              <a:avLst/>
              <a:gdLst/>
              <a:ahLst/>
              <a:cxnLst/>
              <a:rect l="l" t="t" r="r" b="b"/>
              <a:pathLst>
                <a:path w="66675" h="50164">
                  <a:moveTo>
                    <a:pt x="7424" y="0"/>
                  </a:moveTo>
                  <a:lnTo>
                    <a:pt x="0" y="39723"/>
                  </a:lnTo>
                  <a:lnTo>
                    <a:pt x="58568" y="49830"/>
                  </a:lnTo>
                  <a:lnTo>
                    <a:pt x="66084" y="10106"/>
                  </a:lnTo>
                  <a:lnTo>
                    <a:pt x="7424" y="0"/>
                  </a:lnTo>
                  <a:close/>
                </a:path>
              </a:pathLst>
            </a:custGeom>
            <a:solidFill>
              <a:srgbClr val="FFFF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1" name="object 281"/>
            <p:cNvSpPr/>
            <p:nvPr/>
          </p:nvSpPr>
          <p:spPr>
            <a:xfrm>
              <a:off x="3615887" y="1982868"/>
              <a:ext cx="68009" cy="51763"/>
            </a:xfrm>
            <a:prstGeom prst="rect">
              <a:avLst/>
            </a:prstGeom>
            <a:blipFill>
              <a:blip r:embed="rId8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2" name="object 282"/>
            <p:cNvSpPr/>
            <p:nvPr/>
          </p:nvSpPr>
          <p:spPr>
            <a:xfrm>
              <a:off x="3553744" y="1946132"/>
              <a:ext cx="74295" cy="76835"/>
            </a:xfrm>
            <a:custGeom>
              <a:avLst/>
              <a:gdLst/>
              <a:ahLst/>
              <a:cxnLst/>
              <a:rect l="l" t="t" r="r" b="b"/>
              <a:pathLst>
                <a:path w="74295" h="76835">
                  <a:moveTo>
                    <a:pt x="12281" y="0"/>
                  </a:moveTo>
                  <a:lnTo>
                    <a:pt x="0" y="65649"/>
                  </a:lnTo>
                  <a:lnTo>
                    <a:pt x="61868" y="76283"/>
                  </a:lnTo>
                  <a:lnTo>
                    <a:pt x="74241" y="10633"/>
                  </a:lnTo>
                  <a:lnTo>
                    <a:pt x="12281" y="0"/>
                  </a:lnTo>
                  <a:close/>
                </a:path>
              </a:pathLst>
            </a:custGeom>
            <a:solidFill>
              <a:srgbClr val="006FC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3" name="object 283"/>
            <p:cNvSpPr/>
            <p:nvPr/>
          </p:nvSpPr>
          <p:spPr>
            <a:xfrm>
              <a:off x="3552736" y="1945165"/>
              <a:ext cx="76166" cy="78216"/>
            </a:xfrm>
            <a:prstGeom prst="rect">
              <a:avLst/>
            </a:prstGeom>
            <a:blipFill>
              <a:blip r:embed="rId8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4" name="object 284"/>
            <p:cNvSpPr/>
            <p:nvPr/>
          </p:nvSpPr>
          <p:spPr>
            <a:xfrm>
              <a:off x="3656582" y="2046320"/>
              <a:ext cx="65405" cy="19685"/>
            </a:xfrm>
            <a:custGeom>
              <a:avLst/>
              <a:gdLst/>
              <a:ahLst/>
              <a:cxnLst/>
              <a:rect l="l" t="t" r="r" b="b"/>
              <a:pathLst>
                <a:path w="65404" h="19685">
                  <a:moveTo>
                    <a:pt x="65076" y="15379"/>
                  </a:moveTo>
                  <a:lnTo>
                    <a:pt x="42688" y="3314"/>
                  </a:lnTo>
                  <a:lnTo>
                    <a:pt x="22982" y="0"/>
                  </a:lnTo>
                  <a:lnTo>
                    <a:pt x="8054" y="5319"/>
                  </a:lnTo>
                  <a:lnTo>
                    <a:pt x="0" y="19158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5" name="object 285"/>
            <p:cNvSpPr/>
            <p:nvPr/>
          </p:nvSpPr>
          <p:spPr>
            <a:xfrm>
              <a:off x="3678671" y="2016088"/>
              <a:ext cx="33655" cy="34290"/>
            </a:xfrm>
            <a:custGeom>
              <a:avLst/>
              <a:gdLst/>
              <a:ahLst/>
              <a:cxnLst/>
              <a:rect l="l" t="t" r="r" b="b"/>
              <a:pathLst>
                <a:path w="33654" h="34289">
                  <a:moveTo>
                    <a:pt x="8065" y="0"/>
                  </a:moveTo>
                  <a:lnTo>
                    <a:pt x="0" y="6942"/>
                  </a:lnTo>
                  <a:lnTo>
                    <a:pt x="25480" y="34186"/>
                  </a:lnTo>
                  <a:lnTo>
                    <a:pt x="33546" y="27243"/>
                  </a:lnTo>
                  <a:lnTo>
                    <a:pt x="8065" y="0"/>
                  </a:lnTo>
                  <a:close/>
                </a:path>
              </a:pathLst>
            </a:custGeom>
            <a:solidFill>
              <a:srgbClr val="FF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6" name="object 286"/>
            <p:cNvSpPr/>
            <p:nvPr/>
          </p:nvSpPr>
          <p:spPr>
            <a:xfrm>
              <a:off x="3677663" y="2015121"/>
              <a:ext cx="35562" cy="36120"/>
            </a:xfrm>
            <a:prstGeom prst="rect">
              <a:avLst/>
            </a:prstGeom>
            <a:blipFill>
              <a:blip r:embed="rId8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7" name="object 287"/>
            <p:cNvSpPr/>
            <p:nvPr/>
          </p:nvSpPr>
          <p:spPr>
            <a:xfrm>
              <a:off x="3459407" y="2471610"/>
              <a:ext cx="121764" cy="116844"/>
            </a:xfrm>
            <a:prstGeom prst="rect">
              <a:avLst/>
            </a:prstGeom>
            <a:blipFill>
              <a:blip r:embed="rId9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88" name="object 288"/>
          <p:cNvSpPr txBox="1"/>
          <p:nvPr/>
        </p:nvSpPr>
        <p:spPr>
          <a:xfrm>
            <a:off x="3473493" y="2468337"/>
            <a:ext cx="97790" cy="113030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550" spc="10" dirty="0">
                <a:latin typeface="Calibri"/>
                <a:cs typeface="Calibri"/>
              </a:rPr>
              <a:t>S</a:t>
            </a:r>
            <a:r>
              <a:rPr sz="550" spc="20" dirty="0">
                <a:latin typeface="Calibri"/>
                <a:cs typeface="Calibri"/>
              </a:rPr>
              <a:t>1</a:t>
            </a:r>
            <a:endParaRPr sz="550">
              <a:latin typeface="Calibri"/>
              <a:cs typeface="Calibri"/>
            </a:endParaRPr>
          </a:p>
        </p:txBody>
      </p:sp>
      <p:sp>
        <p:nvSpPr>
          <p:cNvPr id="289" name="object 289"/>
          <p:cNvSpPr txBox="1"/>
          <p:nvPr/>
        </p:nvSpPr>
        <p:spPr>
          <a:xfrm>
            <a:off x="3385870" y="3373321"/>
            <a:ext cx="133985" cy="120650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600" spc="25" dirty="0">
                <a:latin typeface="Calibri"/>
                <a:cs typeface="Calibri"/>
              </a:rPr>
              <a:t>T</a:t>
            </a:r>
            <a:r>
              <a:rPr sz="600" spc="5" dirty="0">
                <a:latin typeface="Calibri"/>
                <a:cs typeface="Calibri"/>
              </a:rPr>
              <a:t>J</a:t>
            </a:r>
            <a:r>
              <a:rPr sz="600" spc="25" dirty="0">
                <a:latin typeface="Calibri"/>
                <a:cs typeface="Calibri"/>
              </a:rPr>
              <a:t>8</a:t>
            </a:r>
            <a:endParaRPr sz="600">
              <a:latin typeface="Calibri"/>
              <a:cs typeface="Calibri"/>
            </a:endParaRPr>
          </a:p>
        </p:txBody>
      </p:sp>
      <p:sp>
        <p:nvSpPr>
          <p:cNvPr id="290" name="object 290"/>
          <p:cNvSpPr/>
          <p:nvPr/>
        </p:nvSpPr>
        <p:spPr>
          <a:xfrm>
            <a:off x="4339051" y="1241956"/>
            <a:ext cx="222369" cy="87193"/>
          </a:xfrm>
          <a:prstGeom prst="rect">
            <a:avLst/>
          </a:prstGeom>
          <a:blipFill>
            <a:blip r:embed="rId9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1" name="object 291"/>
          <p:cNvSpPr txBox="1"/>
          <p:nvPr/>
        </p:nvSpPr>
        <p:spPr>
          <a:xfrm>
            <a:off x="3529220" y="1200173"/>
            <a:ext cx="995044" cy="239395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algn="ctr">
              <a:lnSpc>
                <a:spcPts val="940"/>
              </a:lnSpc>
              <a:spcBef>
                <a:spcPts val="130"/>
              </a:spcBef>
              <a:tabLst>
                <a:tab pos="805180" algn="l"/>
              </a:tabLst>
            </a:pPr>
            <a:r>
              <a:rPr sz="800" u="sng" spc="15" dirty="0">
                <a:uFill>
                  <a:solidFill>
                    <a:srgbClr val="00AFEF"/>
                  </a:solidFill>
                </a:uFill>
                <a:latin typeface="Calibri"/>
                <a:cs typeface="Calibri"/>
              </a:rPr>
              <a:t> 	</a:t>
            </a:r>
            <a:r>
              <a:rPr sz="800" spc="15" dirty="0">
                <a:latin typeface="Calibri"/>
                <a:cs typeface="Calibri"/>
              </a:rPr>
              <a:t> </a:t>
            </a:r>
            <a:r>
              <a:rPr sz="800" spc="50" dirty="0">
                <a:latin typeface="Calibri"/>
                <a:cs typeface="Calibri"/>
              </a:rPr>
              <a:t> CL</a:t>
            </a:r>
            <a:endParaRPr sz="800">
              <a:latin typeface="Calibri"/>
              <a:cs typeface="Calibri"/>
            </a:endParaRPr>
          </a:p>
          <a:p>
            <a:pPr marL="62865" algn="ctr">
              <a:lnSpc>
                <a:spcPts val="700"/>
              </a:lnSpc>
            </a:pPr>
            <a:r>
              <a:rPr sz="600" u="sng" spc="20" dirty="0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YWBPA02.TAG41=TAG41</a:t>
            </a:r>
            <a:endParaRPr sz="600">
              <a:latin typeface="Calibri"/>
              <a:cs typeface="Calibri"/>
            </a:endParaRPr>
          </a:p>
        </p:txBody>
      </p:sp>
      <p:grpSp>
        <p:nvGrpSpPr>
          <p:cNvPr id="292" name="object 292"/>
          <p:cNvGrpSpPr/>
          <p:nvPr/>
        </p:nvGrpSpPr>
        <p:grpSpPr>
          <a:xfrm>
            <a:off x="2801349" y="799208"/>
            <a:ext cx="2962275" cy="2788285"/>
            <a:chOff x="2801349" y="799208"/>
            <a:chExt cx="2962275" cy="2788285"/>
          </a:xfrm>
        </p:grpSpPr>
        <p:sp>
          <p:nvSpPr>
            <p:cNvPr id="293" name="object 293"/>
            <p:cNvSpPr/>
            <p:nvPr/>
          </p:nvSpPr>
          <p:spPr>
            <a:xfrm>
              <a:off x="2802619" y="800478"/>
              <a:ext cx="651510" cy="335280"/>
            </a:xfrm>
            <a:custGeom>
              <a:avLst/>
              <a:gdLst/>
              <a:ahLst/>
              <a:cxnLst/>
              <a:rect l="l" t="t" r="r" b="b"/>
              <a:pathLst>
                <a:path w="651510" h="335280">
                  <a:moveTo>
                    <a:pt x="0" y="334837"/>
                  </a:moveTo>
                  <a:lnTo>
                    <a:pt x="139317" y="0"/>
                  </a:lnTo>
                  <a:lnTo>
                    <a:pt x="651035" y="0"/>
                  </a:lnTo>
                </a:path>
              </a:pathLst>
            </a:custGeom>
            <a:ln w="3175">
              <a:solidFill>
                <a:srgbClr val="00AFE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4" name="object 294"/>
            <p:cNvSpPr/>
            <p:nvPr/>
          </p:nvSpPr>
          <p:spPr>
            <a:xfrm>
              <a:off x="2866412" y="1136195"/>
              <a:ext cx="1125220" cy="66040"/>
            </a:xfrm>
            <a:custGeom>
              <a:avLst/>
              <a:gdLst/>
              <a:ahLst/>
              <a:cxnLst/>
              <a:rect l="l" t="t" r="r" b="b"/>
              <a:pathLst>
                <a:path w="1125220" h="66040">
                  <a:moveTo>
                    <a:pt x="0" y="66000"/>
                  </a:moveTo>
                  <a:lnTo>
                    <a:pt x="517950" y="0"/>
                  </a:lnTo>
                  <a:lnTo>
                    <a:pt x="1124991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5" name="object 295"/>
            <p:cNvSpPr/>
            <p:nvPr/>
          </p:nvSpPr>
          <p:spPr>
            <a:xfrm>
              <a:off x="3105269" y="1231900"/>
              <a:ext cx="344805" cy="46355"/>
            </a:xfrm>
            <a:custGeom>
              <a:avLst/>
              <a:gdLst/>
              <a:ahLst/>
              <a:cxnLst/>
              <a:rect l="l" t="t" r="r" b="b"/>
              <a:pathLst>
                <a:path w="344804" h="46355">
                  <a:moveTo>
                    <a:pt x="0" y="46051"/>
                  </a:moveTo>
                  <a:lnTo>
                    <a:pt x="344719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6" name="object 296"/>
            <p:cNvSpPr/>
            <p:nvPr/>
          </p:nvSpPr>
          <p:spPr>
            <a:xfrm>
              <a:off x="4870664" y="2429142"/>
              <a:ext cx="788035" cy="781050"/>
            </a:xfrm>
            <a:custGeom>
              <a:avLst/>
              <a:gdLst/>
              <a:ahLst/>
              <a:cxnLst/>
              <a:rect l="l" t="t" r="r" b="b"/>
              <a:pathLst>
                <a:path w="788035" h="781050">
                  <a:moveTo>
                    <a:pt x="787787" y="0"/>
                  </a:moveTo>
                  <a:lnTo>
                    <a:pt x="34279" y="0"/>
                  </a:lnTo>
                  <a:lnTo>
                    <a:pt x="0" y="780672"/>
                  </a:lnTo>
                </a:path>
              </a:pathLst>
            </a:custGeom>
            <a:ln w="3175">
              <a:solidFill>
                <a:srgbClr val="00AFE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7" name="object 297"/>
            <p:cNvSpPr/>
            <p:nvPr/>
          </p:nvSpPr>
          <p:spPr>
            <a:xfrm>
              <a:off x="4908609" y="2553673"/>
              <a:ext cx="854075" cy="721360"/>
            </a:xfrm>
            <a:custGeom>
              <a:avLst/>
              <a:gdLst/>
              <a:ahLst/>
              <a:cxnLst/>
              <a:rect l="l" t="t" r="r" b="b"/>
              <a:pathLst>
                <a:path w="854075" h="721360">
                  <a:moveTo>
                    <a:pt x="853688" y="0"/>
                  </a:moveTo>
                  <a:lnTo>
                    <a:pt x="48302" y="0"/>
                  </a:lnTo>
                  <a:lnTo>
                    <a:pt x="0" y="721174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8" name="object 298"/>
            <p:cNvSpPr/>
            <p:nvPr/>
          </p:nvSpPr>
          <p:spPr>
            <a:xfrm>
              <a:off x="4987412" y="3470234"/>
              <a:ext cx="121764" cy="116844"/>
            </a:xfrm>
            <a:prstGeom prst="rect">
              <a:avLst/>
            </a:prstGeom>
            <a:blipFill>
              <a:blip r:embed="rId9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99" name="object 299"/>
          <p:cNvSpPr txBox="1"/>
          <p:nvPr/>
        </p:nvSpPr>
        <p:spPr>
          <a:xfrm>
            <a:off x="5002781" y="3468411"/>
            <a:ext cx="97790" cy="113030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550" spc="10" dirty="0">
                <a:latin typeface="Calibri"/>
                <a:cs typeface="Calibri"/>
              </a:rPr>
              <a:t>S</a:t>
            </a:r>
            <a:r>
              <a:rPr sz="550" spc="20" dirty="0">
                <a:latin typeface="Calibri"/>
                <a:cs typeface="Calibri"/>
              </a:rPr>
              <a:t>2</a:t>
            </a:r>
            <a:endParaRPr sz="550">
              <a:latin typeface="Calibri"/>
              <a:cs typeface="Calibri"/>
            </a:endParaRPr>
          </a:p>
        </p:txBody>
      </p:sp>
      <p:sp>
        <p:nvSpPr>
          <p:cNvPr id="300" name="object 300"/>
          <p:cNvSpPr/>
          <p:nvPr/>
        </p:nvSpPr>
        <p:spPr>
          <a:xfrm>
            <a:off x="5979593" y="3106747"/>
            <a:ext cx="121764" cy="116844"/>
          </a:xfrm>
          <a:prstGeom prst="rect">
            <a:avLst/>
          </a:prstGeom>
          <a:blipFill>
            <a:blip r:embed="rId8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1" name="object 301"/>
          <p:cNvSpPr txBox="1"/>
          <p:nvPr/>
        </p:nvSpPr>
        <p:spPr>
          <a:xfrm>
            <a:off x="5995604" y="3104572"/>
            <a:ext cx="97790" cy="113030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550" spc="10" dirty="0">
                <a:latin typeface="Calibri"/>
                <a:cs typeface="Calibri"/>
              </a:rPr>
              <a:t>S</a:t>
            </a:r>
            <a:r>
              <a:rPr sz="550" spc="20" dirty="0">
                <a:latin typeface="Calibri"/>
                <a:cs typeface="Calibri"/>
              </a:rPr>
              <a:t>5</a:t>
            </a:r>
            <a:endParaRPr sz="550">
              <a:latin typeface="Calibri"/>
              <a:cs typeface="Calibri"/>
            </a:endParaRPr>
          </a:p>
        </p:txBody>
      </p:sp>
      <p:grpSp>
        <p:nvGrpSpPr>
          <p:cNvPr id="302" name="object 302"/>
          <p:cNvGrpSpPr/>
          <p:nvPr/>
        </p:nvGrpSpPr>
        <p:grpSpPr>
          <a:xfrm>
            <a:off x="3875161" y="2133433"/>
            <a:ext cx="1490345" cy="1951355"/>
            <a:chOff x="3875161" y="2133433"/>
            <a:chExt cx="1490345" cy="1951355"/>
          </a:xfrm>
        </p:grpSpPr>
        <p:sp>
          <p:nvSpPr>
            <p:cNvPr id="303" name="object 303"/>
            <p:cNvSpPr/>
            <p:nvPr/>
          </p:nvSpPr>
          <p:spPr>
            <a:xfrm>
              <a:off x="3875161" y="2133433"/>
              <a:ext cx="121764" cy="116844"/>
            </a:xfrm>
            <a:prstGeom prst="rect">
              <a:avLst/>
            </a:prstGeom>
            <a:blipFill>
              <a:blip r:embed="rId9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4" name="object 304"/>
            <p:cNvSpPr/>
            <p:nvPr/>
          </p:nvSpPr>
          <p:spPr>
            <a:xfrm>
              <a:off x="4383143" y="3596679"/>
              <a:ext cx="785495" cy="236854"/>
            </a:xfrm>
            <a:custGeom>
              <a:avLst/>
              <a:gdLst/>
              <a:ahLst/>
              <a:cxnLst/>
              <a:rect l="l" t="t" r="r" b="b"/>
              <a:pathLst>
                <a:path w="785495" h="236854">
                  <a:moveTo>
                    <a:pt x="0" y="0"/>
                  </a:moveTo>
                  <a:lnTo>
                    <a:pt x="785220" y="236231"/>
                  </a:lnTo>
                </a:path>
              </a:pathLst>
            </a:custGeom>
            <a:ln w="3175">
              <a:solidFill>
                <a:srgbClr val="0000FF"/>
              </a:solidFill>
              <a:prstDash val="sysDot"/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5" name="object 305"/>
            <p:cNvSpPr/>
            <p:nvPr/>
          </p:nvSpPr>
          <p:spPr>
            <a:xfrm>
              <a:off x="4619250" y="3651694"/>
              <a:ext cx="52705" cy="50800"/>
            </a:xfrm>
            <a:custGeom>
              <a:avLst/>
              <a:gdLst/>
              <a:ahLst/>
              <a:cxnLst/>
              <a:rect l="l" t="t" r="r" b="b"/>
              <a:pathLst>
                <a:path w="52704" h="50800">
                  <a:moveTo>
                    <a:pt x="26213" y="0"/>
                  </a:moveTo>
                  <a:lnTo>
                    <a:pt x="16008" y="1974"/>
                  </a:lnTo>
                  <a:lnTo>
                    <a:pt x="7676" y="7360"/>
                  </a:lnTo>
                  <a:lnTo>
                    <a:pt x="2059" y="15349"/>
                  </a:lnTo>
                  <a:lnTo>
                    <a:pt x="0" y="25134"/>
                  </a:lnTo>
                  <a:lnTo>
                    <a:pt x="2059" y="34933"/>
                  </a:lnTo>
                  <a:lnTo>
                    <a:pt x="7676" y="42953"/>
                  </a:lnTo>
                  <a:lnTo>
                    <a:pt x="16008" y="48369"/>
                  </a:lnTo>
                  <a:lnTo>
                    <a:pt x="26213" y="50357"/>
                  </a:lnTo>
                  <a:lnTo>
                    <a:pt x="36419" y="48369"/>
                  </a:lnTo>
                  <a:lnTo>
                    <a:pt x="44751" y="42953"/>
                  </a:lnTo>
                  <a:lnTo>
                    <a:pt x="50368" y="34933"/>
                  </a:lnTo>
                  <a:lnTo>
                    <a:pt x="52427" y="25134"/>
                  </a:lnTo>
                  <a:lnTo>
                    <a:pt x="50368" y="15349"/>
                  </a:lnTo>
                  <a:lnTo>
                    <a:pt x="44751" y="7360"/>
                  </a:lnTo>
                  <a:lnTo>
                    <a:pt x="36419" y="1974"/>
                  </a:lnTo>
                  <a:lnTo>
                    <a:pt x="26213" y="0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6" name="object 306"/>
            <p:cNvSpPr/>
            <p:nvPr/>
          </p:nvSpPr>
          <p:spPr>
            <a:xfrm>
              <a:off x="4619250" y="3651694"/>
              <a:ext cx="52705" cy="50800"/>
            </a:xfrm>
            <a:custGeom>
              <a:avLst/>
              <a:gdLst/>
              <a:ahLst/>
              <a:cxnLst/>
              <a:rect l="l" t="t" r="r" b="b"/>
              <a:pathLst>
                <a:path w="52704" h="50800">
                  <a:moveTo>
                    <a:pt x="52427" y="25134"/>
                  </a:moveTo>
                  <a:lnTo>
                    <a:pt x="50368" y="15349"/>
                  </a:lnTo>
                  <a:lnTo>
                    <a:pt x="44751" y="7360"/>
                  </a:lnTo>
                  <a:lnTo>
                    <a:pt x="36419" y="1974"/>
                  </a:lnTo>
                  <a:lnTo>
                    <a:pt x="26213" y="0"/>
                  </a:lnTo>
                  <a:lnTo>
                    <a:pt x="16008" y="1974"/>
                  </a:lnTo>
                  <a:lnTo>
                    <a:pt x="7676" y="7360"/>
                  </a:lnTo>
                  <a:lnTo>
                    <a:pt x="2059" y="15349"/>
                  </a:lnTo>
                  <a:lnTo>
                    <a:pt x="0" y="25134"/>
                  </a:lnTo>
                  <a:lnTo>
                    <a:pt x="2059" y="34933"/>
                  </a:lnTo>
                  <a:lnTo>
                    <a:pt x="7676" y="42953"/>
                  </a:lnTo>
                  <a:lnTo>
                    <a:pt x="16008" y="48369"/>
                  </a:lnTo>
                  <a:lnTo>
                    <a:pt x="26213" y="50357"/>
                  </a:lnTo>
                  <a:lnTo>
                    <a:pt x="36419" y="48369"/>
                  </a:lnTo>
                  <a:lnTo>
                    <a:pt x="44751" y="42953"/>
                  </a:lnTo>
                  <a:lnTo>
                    <a:pt x="50368" y="34933"/>
                  </a:lnTo>
                  <a:lnTo>
                    <a:pt x="52427" y="25134"/>
                  </a:lnTo>
                  <a:close/>
                </a:path>
              </a:pathLst>
            </a:custGeom>
            <a:ln w="6727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7" name="object 307"/>
            <p:cNvSpPr/>
            <p:nvPr/>
          </p:nvSpPr>
          <p:spPr>
            <a:xfrm>
              <a:off x="4357296" y="3571544"/>
              <a:ext cx="52705" cy="50800"/>
            </a:xfrm>
            <a:custGeom>
              <a:avLst/>
              <a:gdLst/>
              <a:ahLst/>
              <a:cxnLst/>
              <a:rect l="l" t="t" r="r" b="b"/>
              <a:pathLst>
                <a:path w="52704" h="50800">
                  <a:moveTo>
                    <a:pt x="26213" y="0"/>
                  </a:moveTo>
                  <a:lnTo>
                    <a:pt x="16008" y="1974"/>
                  </a:lnTo>
                  <a:lnTo>
                    <a:pt x="7676" y="7360"/>
                  </a:lnTo>
                  <a:lnTo>
                    <a:pt x="2059" y="15349"/>
                  </a:lnTo>
                  <a:lnTo>
                    <a:pt x="0" y="25134"/>
                  </a:lnTo>
                  <a:lnTo>
                    <a:pt x="2059" y="34920"/>
                  </a:lnTo>
                  <a:lnTo>
                    <a:pt x="7676" y="42909"/>
                  </a:lnTo>
                  <a:lnTo>
                    <a:pt x="16008" y="48294"/>
                  </a:lnTo>
                  <a:lnTo>
                    <a:pt x="26213" y="50269"/>
                  </a:lnTo>
                  <a:lnTo>
                    <a:pt x="36419" y="48294"/>
                  </a:lnTo>
                  <a:lnTo>
                    <a:pt x="44751" y="42909"/>
                  </a:lnTo>
                  <a:lnTo>
                    <a:pt x="50368" y="34920"/>
                  </a:lnTo>
                  <a:lnTo>
                    <a:pt x="52427" y="25134"/>
                  </a:lnTo>
                  <a:lnTo>
                    <a:pt x="50368" y="15349"/>
                  </a:lnTo>
                  <a:lnTo>
                    <a:pt x="44751" y="7360"/>
                  </a:lnTo>
                  <a:lnTo>
                    <a:pt x="36419" y="1974"/>
                  </a:lnTo>
                  <a:lnTo>
                    <a:pt x="26213" y="0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8" name="object 308"/>
            <p:cNvSpPr/>
            <p:nvPr/>
          </p:nvSpPr>
          <p:spPr>
            <a:xfrm>
              <a:off x="4357296" y="3571544"/>
              <a:ext cx="52705" cy="50800"/>
            </a:xfrm>
            <a:custGeom>
              <a:avLst/>
              <a:gdLst/>
              <a:ahLst/>
              <a:cxnLst/>
              <a:rect l="l" t="t" r="r" b="b"/>
              <a:pathLst>
                <a:path w="52704" h="50800">
                  <a:moveTo>
                    <a:pt x="52427" y="25134"/>
                  </a:moveTo>
                  <a:lnTo>
                    <a:pt x="50368" y="15349"/>
                  </a:lnTo>
                  <a:lnTo>
                    <a:pt x="44751" y="7360"/>
                  </a:lnTo>
                  <a:lnTo>
                    <a:pt x="36419" y="1974"/>
                  </a:lnTo>
                  <a:lnTo>
                    <a:pt x="26213" y="0"/>
                  </a:lnTo>
                  <a:lnTo>
                    <a:pt x="16008" y="1974"/>
                  </a:lnTo>
                  <a:lnTo>
                    <a:pt x="7676" y="7360"/>
                  </a:lnTo>
                  <a:lnTo>
                    <a:pt x="2059" y="15349"/>
                  </a:lnTo>
                  <a:lnTo>
                    <a:pt x="0" y="25134"/>
                  </a:lnTo>
                  <a:lnTo>
                    <a:pt x="2059" y="34920"/>
                  </a:lnTo>
                  <a:lnTo>
                    <a:pt x="7676" y="42909"/>
                  </a:lnTo>
                  <a:lnTo>
                    <a:pt x="16008" y="48294"/>
                  </a:lnTo>
                  <a:lnTo>
                    <a:pt x="26213" y="50269"/>
                  </a:lnTo>
                  <a:lnTo>
                    <a:pt x="36419" y="48294"/>
                  </a:lnTo>
                  <a:lnTo>
                    <a:pt x="44751" y="42909"/>
                  </a:lnTo>
                  <a:lnTo>
                    <a:pt x="50368" y="34920"/>
                  </a:lnTo>
                  <a:lnTo>
                    <a:pt x="52427" y="25134"/>
                  </a:lnTo>
                  <a:close/>
                </a:path>
              </a:pathLst>
            </a:custGeom>
            <a:ln w="6726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9" name="object 309"/>
            <p:cNvSpPr/>
            <p:nvPr/>
          </p:nvSpPr>
          <p:spPr>
            <a:xfrm>
              <a:off x="4324666" y="3687727"/>
              <a:ext cx="52705" cy="50800"/>
            </a:xfrm>
            <a:custGeom>
              <a:avLst/>
              <a:gdLst/>
              <a:ahLst/>
              <a:cxnLst/>
              <a:rect l="l" t="t" r="r" b="b"/>
              <a:pathLst>
                <a:path w="52704" h="50800">
                  <a:moveTo>
                    <a:pt x="26213" y="0"/>
                  </a:moveTo>
                  <a:lnTo>
                    <a:pt x="16008" y="1974"/>
                  </a:lnTo>
                  <a:lnTo>
                    <a:pt x="7676" y="7360"/>
                  </a:lnTo>
                  <a:lnTo>
                    <a:pt x="2059" y="15349"/>
                  </a:lnTo>
                  <a:lnTo>
                    <a:pt x="0" y="25134"/>
                  </a:lnTo>
                  <a:lnTo>
                    <a:pt x="2059" y="34920"/>
                  </a:lnTo>
                  <a:lnTo>
                    <a:pt x="7676" y="42909"/>
                  </a:lnTo>
                  <a:lnTo>
                    <a:pt x="16008" y="48294"/>
                  </a:lnTo>
                  <a:lnTo>
                    <a:pt x="26213" y="50269"/>
                  </a:lnTo>
                  <a:lnTo>
                    <a:pt x="36366" y="48294"/>
                  </a:lnTo>
                  <a:lnTo>
                    <a:pt x="44671" y="42909"/>
                  </a:lnTo>
                  <a:lnTo>
                    <a:pt x="50277" y="34920"/>
                  </a:lnTo>
                  <a:lnTo>
                    <a:pt x="52335" y="25134"/>
                  </a:lnTo>
                  <a:lnTo>
                    <a:pt x="50277" y="15349"/>
                  </a:lnTo>
                  <a:lnTo>
                    <a:pt x="44671" y="7360"/>
                  </a:lnTo>
                  <a:lnTo>
                    <a:pt x="36366" y="1974"/>
                  </a:lnTo>
                  <a:lnTo>
                    <a:pt x="26213" y="0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0" name="object 310"/>
            <p:cNvSpPr/>
            <p:nvPr/>
          </p:nvSpPr>
          <p:spPr>
            <a:xfrm>
              <a:off x="4324666" y="3687727"/>
              <a:ext cx="52705" cy="50800"/>
            </a:xfrm>
            <a:custGeom>
              <a:avLst/>
              <a:gdLst/>
              <a:ahLst/>
              <a:cxnLst/>
              <a:rect l="l" t="t" r="r" b="b"/>
              <a:pathLst>
                <a:path w="52704" h="50800">
                  <a:moveTo>
                    <a:pt x="52335" y="25134"/>
                  </a:moveTo>
                  <a:lnTo>
                    <a:pt x="50277" y="15349"/>
                  </a:lnTo>
                  <a:lnTo>
                    <a:pt x="44671" y="7360"/>
                  </a:lnTo>
                  <a:lnTo>
                    <a:pt x="36366" y="1974"/>
                  </a:lnTo>
                  <a:lnTo>
                    <a:pt x="26213" y="0"/>
                  </a:lnTo>
                  <a:lnTo>
                    <a:pt x="16008" y="1974"/>
                  </a:lnTo>
                  <a:lnTo>
                    <a:pt x="7676" y="7360"/>
                  </a:lnTo>
                  <a:lnTo>
                    <a:pt x="2059" y="15349"/>
                  </a:lnTo>
                  <a:lnTo>
                    <a:pt x="0" y="25134"/>
                  </a:lnTo>
                  <a:lnTo>
                    <a:pt x="2059" y="34920"/>
                  </a:lnTo>
                  <a:lnTo>
                    <a:pt x="7676" y="42909"/>
                  </a:lnTo>
                  <a:lnTo>
                    <a:pt x="16008" y="48294"/>
                  </a:lnTo>
                  <a:lnTo>
                    <a:pt x="26213" y="50269"/>
                  </a:lnTo>
                  <a:lnTo>
                    <a:pt x="36366" y="48294"/>
                  </a:lnTo>
                  <a:lnTo>
                    <a:pt x="44671" y="42909"/>
                  </a:lnTo>
                  <a:lnTo>
                    <a:pt x="50277" y="34920"/>
                  </a:lnTo>
                  <a:lnTo>
                    <a:pt x="52335" y="25134"/>
                  </a:lnTo>
                  <a:close/>
                </a:path>
              </a:pathLst>
            </a:custGeom>
            <a:ln w="6727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1" name="object 311"/>
            <p:cNvSpPr/>
            <p:nvPr/>
          </p:nvSpPr>
          <p:spPr>
            <a:xfrm>
              <a:off x="4500005" y="4030825"/>
              <a:ext cx="52705" cy="50800"/>
            </a:xfrm>
            <a:custGeom>
              <a:avLst/>
              <a:gdLst/>
              <a:ahLst/>
              <a:cxnLst/>
              <a:rect l="l" t="t" r="r" b="b"/>
              <a:pathLst>
                <a:path w="52704" h="50800">
                  <a:moveTo>
                    <a:pt x="26213" y="0"/>
                  </a:moveTo>
                  <a:lnTo>
                    <a:pt x="16008" y="1974"/>
                  </a:lnTo>
                  <a:lnTo>
                    <a:pt x="7676" y="7360"/>
                  </a:lnTo>
                  <a:lnTo>
                    <a:pt x="2059" y="15349"/>
                  </a:lnTo>
                  <a:lnTo>
                    <a:pt x="0" y="25134"/>
                  </a:lnTo>
                  <a:lnTo>
                    <a:pt x="2059" y="34933"/>
                  </a:lnTo>
                  <a:lnTo>
                    <a:pt x="7676" y="42953"/>
                  </a:lnTo>
                  <a:lnTo>
                    <a:pt x="16008" y="48369"/>
                  </a:lnTo>
                  <a:lnTo>
                    <a:pt x="26213" y="50357"/>
                  </a:lnTo>
                  <a:lnTo>
                    <a:pt x="36419" y="48369"/>
                  </a:lnTo>
                  <a:lnTo>
                    <a:pt x="44751" y="42953"/>
                  </a:lnTo>
                  <a:lnTo>
                    <a:pt x="50368" y="34933"/>
                  </a:lnTo>
                  <a:lnTo>
                    <a:pt x="52427" y="25134"/>
                  </a:lnTo>
                  <a:lnTo>
                    <a:pt x="50368" y="15349"/>
                  </a:lnTo>
                  <a:lnTo>
                    <a:pt x="44751" y="7360"/>
                  </a:lnTo>
                  <a:lnTo>
                    <a:pt x="36419" y="1974"/>
                  </a:lnTo>
                  <a:lnTo>
                    <a:pt x="26213" y="0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2" name="object 312"/>
            <p:cNvSpPr/>
            <p:nvPr/>
          </p:nvSpPr>
          <p:spPr>
            <a:xfrm>
              <a:off x="4500005" y="4030825"/>
              <a:ext cx="52705" cy="50800"/>
            </a:xfrm>
            <a:custGeom>
              <a:avLst/>
              <a:gdLst/>
              <a:ahLst/>
              <a:cxnLst/>
              <a:rect l="l" t="t" r="r" b="b"/>
              <a:pathLst>
                <a:path w="52704" h="50800">
                  <a:moveTo>
                    <a:pt x="52427" y="25134"/>
                  </a:moveTo>
                  <a:lnTo>
                    <a:pt x="50368" y="15349"/>
                  </a:lnTo>
                  <a:lnTo>
                    <a:pt x="44751" y="7360"/>
                  </a:lnTo>
                  <a:lnTo>
                    <a:pt x="36419" y="1974"/>
                  </a:lnTo>
                  <a:lnTo>
                    <a:pt x="26213" y="0"/>
                  </a:lnTo>
                  <a:lnTo>
                    <a:pt x="16008" y="1974"/>
                  </a:lnTo>
                  <a:lnTo>
                    <a:pt x="7676" y="7360"/>
                  </a:lnTo>
                  <a:lnTo>
                    <a:pt x="2059" y="15349"/>
                  </a:lnTo>
                  <a:lnTo>
                    <a:pt x="0" y="25134"/>
                  </a:lnTo>
                  <a:lnTo>
                    <a:pt x="2059" y="34933"/>
                  </a:lnTo>
                  <a:lnTo>
                    <a:pt x="7676" y="42953"/>
                  </a:lnTo>
                  <a:lnTo>
                    <a:pt x="16008" y="48369"/>
                  </a:lnTo>
                  <a:lnTo>
                    <a:pt x="26213" y="50357"/>
                  </a:lnTo>
                  <a:lnTo>
                    <a:pt x="36419" y="48369"/>
                  </a:lnTo>
                  <a:lnTo>
                    <a:pt x="44751" y="42953"/>
                  </a:lnTo>
                  <a:lnTo>
                    <a:pt x="50368" y="34933"/>
                  </a:lnTo>
                  <a:lnTo>
                    <a:pt x="52427" y="25134"/>
                  </a:lnTo>
                  <a:close/>
                </a:path>
              </a:pathLst>
            </a:custGeom>
            <a:ln w="6727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3" name="object 313"/>
            <p:cNvSpPr/>
            <p:nvPr/>
          </p:nvSpPr>
          <p:spPr>
            <a:xfrm>
              <a:off x="5243408" y="3784507"/>
              <a:ext cx="121764" cy="116844"/>
            </a:xfrm>
            <a:prstGeom prst="rect">
              <a:avLst/>
            </a:prstGeom>
            <a:blipFill>
              <a:blip r:embed="rId9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314" name="object 314"/>
          <p:cNvSpPr txBox="1"/>
          <p:nvPr/>
        </p:nvSpPr>
        <p:spPr>
          <a:xfrm>
            <a:off x="5258869" y="3783036"/>
            <a:ext cx="97790" cy="113030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550" spc="10" dirty="0">
                <a:latin typeface="Calibri"/>
                <a:cs typeface="Calibri"/>
              </a:rPr>
              <a:t>S</a:t>
            </a:r>
            <a:r>
              <a:rPr sz="550" spc="20" dirty="0">
                <a:latin typeface="Calibri"/>
                <a:cs typeface="Calibri"/>
              </a:rPr>
              <a:t>6</a:t>
            </a:r>
            <a:endParaRPr sz="550">
              <a:latin typeface="Calibri"/>
              <a:cs typeface="Calibri"/>
            </a:endParaRPr>
          </a:p>
        </p:txBody>
      </p:sp>
      <p:grpSp>
        <p:nvGrpSpPr>
          <p:cNvPr id="315" name="object 315"/>
          <p:cNvGrpSpPr/>
          <p:nvPr/>
        </p:nvGrpSpPr>
        <p:grpSpPr>
          <a:xfrm>
            <a:off x="2940300" y="2620953"/>
            <a:ext cx="4427220" cy="3156585"/>
            <a:chOff x="2940300" y="2620953"/>
            <a:chExt cx="4427220" cy="3156585"/>
          </a:xfrm>
        </p:grpSpPr>
        <p:sp>
          <p:nvSpPr>
            <p:cNvPr id="316" name="object 316"/>
            <p:cNvSpPr/>
            <p:nvPr/>
          </p:nvSpPr>
          <p:spPr>
            <a:xfrm>
              <a:off x="4639048" y="3649585"/>
              <a:ext cx="92710" cy="190500"/>
            </a:xfrm>
            <a:custGeom>
              <a:avLst/>
              <a:gdLst/>
              <a:ahLst/>
              <a:cxnLst/>
              <a:rect l="l" t="t" r="r" b="b"/>
              <a:pathLst>
                <a:path w="92710" h="190500">
                  <a:moveTo>
                    <a:pt x="61868" y="0"/>
                  </a:moveTo>
                  <a:lnTo>
                    <a:pt x="0" y="180425"/>
                  </a:lnTo>
                  <a:lnTo>
                    <a:pt x="30429" y="190092"/>
                  </a:lnTo>
                  <a:lnTo>
                    <a:pt x="92298" y="9667"/>
                  </a:lnTo>
                  <a:lnTo>
                    <a:pt x="61868" y="0"/>
                  </a:lnTo>
                  <a:close/>
                </a:path>
              </a:pathLst>
            </a:custGeom>
            <a:solidFill>
              <a:srgbClr val="BEBEB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7" name="object 317"/>
            <p:cNvSpPr/>
            <p:nvPr/>
          </p:nvSpPr>
          <p:spPr>
            <a:xfrm>
              <a:off x="4639048" y="3649585"/>
              <a:ext cx="92710" cy="190500"/>
            </a:xfrm>
            <a:custGeom>
              <a:avLst/>
              <a:gdLst/>
              <a:ahLst/>
              <a:cxnLst/>
              <a:rect l="l" t="t" r="r" b="b"/>
              <a:pathLst>
                <a:path w="92710" h="190500">
                  <a:moveTo>
                    <a:pt x="30429" y="190092"/>
                  </a:moveTo>
                  <a:lnTo>
                    <a:pt x="92298" y="9667"/>
                  </a:lnTo>
                  <a:lnTo>
                    <a:pt x="61868" y="0"/>
                  </a:lnTo>
                  <a:lnTo>
                    <a:pt x="0" y="180425"/>
                  </a:lnTo>
                  <a:lnTo>
                    <a:pt x="30429" y="190092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8" name="object 318"/>
            <p:cNvSpPr/>
            <p:nvPr/>
          </p:nvSpPr>
          <p:spPr>
            <a:xfrm>
              <a:off x="4648763" y="3777544"/>
              <a:ext cx="86360" cy="71120"/>
            </a:xfrm>
            <a:custGeom>
              <a:avLst/>
              <a:gdLst/>
              <a:ahLst/>
              <a:cxnLst/>
              <a:rect l="l" t="t" r="r" b="b"/>
              <a:pathLst>
                <a:path w="86360" h="71120">
                  <a:moveTo>
                    <a:pt x="85973" y="0"/>
                  </a:moveTo>
                  <a:lnTo>
                    <a:pt x="0" y="0"/>
                  </a:lnTo>
                  <a:lnTo>
                    <a:pt x="42986" y="70658"/>
                  </a:lnTo>
                  <a:lnTo>
                    <a:pt x="85973" y="0"/>
                  </a:lnTo>
                  <a:close/>
                </a:path>
              </a:pathLst>
            </a:custGeom>
            <a:solidFill>
              <a:srgbClr val="FFFF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9" name="object 319"/>
            <p:cNvSpPr/>
            <p:nvPr/>
          </p:nvSpPr>
          <p:spPr>
            <a:xfrm>
              <a:off x="3750713" y="3158578"/>
              <a:ext cx="984250" cy="690245"/>
            </a:xfrm>
            <a:custGeom>
              <a:avLst/>
              <a:gdLst/>
              <a:ahLst/>
              <a:cxnLst/>
              <a:rect l="l" t="t" r="r" b="b"/>
              <a:pathLst>
                <a:path w="984250" h="690245">
                  <a:moveTo>
                    <a:pt x="941036" y="689624"/>
                  </a:moveTo>
                  <a:lnTo>
                    <a:pt x="984023" y="618965"/>
                  </a:lnTo>
                  <a:lnTo>
                    <a:pt x="898049" y="618965"/>
                  </a:lnTo>
                  <a:lnTo>
                    <a:pt x="941036" y="689624"/>
                  </a:lnTo>
                  <a:close/>
                </a:path>
                <a:path w="984250" h="690245">
                  <a:moveTo>
                    <a:pt x="0" y="0"/>
                  </a:moveTo>
                  <a:lnTo>
                    <a:pt x="872019" y="2636"/>
                  </a:lnTo>
                  <a:lnTo>
                    <a:pt x="950019" y="631445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0" name="object 320"/>
            <p:cNvSpPr/>
            <p:nvPr/>
          </p:nvSpPr>
          <p:spPr>
            <a:xfrm>
              <a:off x="4716314" y="3672435"/>
              <a:ext cx="92710" cy="193040"/>
            </a:xfrm>
            <a:custGeom>
              <a:avLst/>
              <a:gdLst/>
              <a:ahLst/>
              <a:cxnLst/>
              <a:rect l="l" t="t" r="r" b="b"/>
              <a:pathLst>
                <a:path w="92710" h="193039">
                  <a:moveTo>
                    <a:pt x="61684" y="0"/>
                  </a:moveTo>
                  <a:lnTo>
                    <a:pt x="0" y="183149"/>
                  </a:lnTo>
                  <a:lnTo>
                    <a:pt x="30521" y="192641"/>
                  </a:lnTo>
                  <a:lnTo>
                    <a:pt x="92206" y="9403"/>
                  </a:lnTo>
                  <a:lnTo>
                    <a:pt x="61684" y="0"/>
                  </a:lnTo>
                  <a:close/>
                </a:path>
              </a:pathLst>
            </a:custGeom>
            <a:solidFill>
              <a:srgbClr val="FFFF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1" name="object 321"/>
            <p:cNvSpPr/>
            <p:nvPr/>
          </p:nvSpPr>
          <p:spPr>
            <a:xfrm>
              <a:off x="4715336" y="3671380"/>
              <a:ext cx="94146" cy="194662"/>
            </a:xfrm>
            <a:prstGeom prst="rect">
              <a:avLst/>
            </a:prstGeom>
            <a:blipFill>
              <a:blip r:embed="rId9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2" name="object 322"/>
            <p:cNvSpPr/>
            <p:nvPr/>
          </p:nvSpPr>
          <p:spPr>
            <a:xfrm>
              <a:off x="4969542" y="3952896"/>
              <a:ext cx="88302" cy="72895"/>
            </a:xfrm>
            <a:prstGeom prst="rect">
              <a:avLst/>
            </a:prstGeom>
            <a:blipFill>
              <a:blip r:embed="rId9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3" name="object 323"/>
            <p:cNvSpPr/>
            <p:nvPr/>
          </p:nvSpPr>
          <p:spPr>
            <a:xfrm>
              <a:off x="3596547" y="3982401"/>
              <a:ext cx="1416050" cy="728345"/>
            </a:xfrm>
            <a:custGeom>
              <a:avLst/>
              <a:gdLst/>
              <a:ahLst/>
              <a:cxnLst/>
              <a:rect l="l" t="t" r="r" b="b"/>
              <a:pathLst>
                <a:path w="1416050" h="728345">
                  <a:moveTo>
                    <a:pt x="0" y="728205"/>
                  </a:moveTo>
                  <a:lnTo>
                    <a:pt x="809784" y="728205"/>
                  </a:lnTo>
                  <a:lnTo>
                    <a:pt x="141600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4" name="object 324"/>
            <p:cNvSpPr/>
            <p:nvPr/>
          </p:nvSpPr>
          <p:spPr>
            <a:xfrm>
              <a:off x="3741639" y="3954015"/>
              <a:ext cx="1320165" cy="894080"/>
            </a:xfrm>
            <a:custGeom>
              <a:avLst/>
              <a:gdLst/>
              <a:ahLst/>
              <a:cxnLst/>
              <a:rect l="l" t="t" r="r" b="b"/>
              <a:pathLst>
                <a:path w="1320164" h="894079">
                  <a:moveTo>
                    <a:pt x="0" y="893954"/>
                  </a:moveTo>
                  <a:lnTo>
                    <a:pt x="730960" y="893954"/>
                  </a:lnTo>
                  <a:lnTo>
                    <a:pt x="1319577" y="0"/>
                  </a:lnTo>
                </a:path>
              </a:pathLst>
            </a:custGeom>
            <a:ln w="3175">
              <a:solidFill>
                <a:srgbClr val="00AFE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5" name="object 325"/>
            <p:cNvSpPr/>
            <p:nvPr/>
          </p:nvSpPr>
          <p:spPr>
            <a:xfrm>
              <a:off x="2941570" y="3840996"/>
              <a:ext cx="1182370" cy="276860"/>
            </a:xfrm>
            <a:custGeom>
              <a:avLst/>
              <a:gdLst/>
              <a:ahLst/>
              <a:cxnLst/>
              <a:rect l="l" t="t" r="r" b="b"/>
              <a:pathLst>
                <a:path w="1182370" h="276860">
                  <a:moveTo>
                    <a:pt x="0" y="274461"/>
                  </a:moveTo>
                  <a:lnTo>
                    <a:pt x="754607" y="276834"/>
                  </a:lnTo>
                  <a:lnTo>
                    <a:pt x="1181818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6" name="object 326"/>
            <p:cNvSpPr/>
            <p:nvPr/>
          </p:nvSpPr>
          <p:spPr>
            <a:xfrm>
              <a:off x="4024125" y="4236122"/>
              <a:ext cx="131445" cy="103505"/>
            </a:xfrm>
            <a:custGeom>
              <a:avLst/>
              <a:gdLst/>
              <a:ahLst/>
              <a:cxnLst/>
              <a:rect l="l" t="t" r="r" b="b"/>
              <a:pathLst>
                <a:path w="131445" h="103504">
                  <a:moveTo>
                    <a:pt x="112095" y="0"/>
                  </a:moveTo>
                  <a:lnTo>
                    <a:pt x="0" y="78392"/>
                  </a:lnTo>
                  <a:lnTo>
                    <a:pt x="18881" y="103263"/>
                  </a:lnTo>
                  <a:lnTo>
                    <a:pt x="130977" y="24871"/>
                  </a:lnTo>
                  <a:lnTo>
                    <a:pt x="112095" y="0"/>
                  </a:lnTo>
                  <a:close/>
                </a:path>
              </a:pathLst>
            </a:custGeom>
            <a:solidFill>
              <a:srgbClr val="FF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7" name="object 327"/>
            <p:cNvSpPr/>
            <p:nvPr/>
          </p:nvSpPr>
          <p:spPr>
            <a:xfrm>
              <a:off x="4023182" y="4235155"/>
              <a:ext cx="133019" cy="105196"/>
            </a:xfrm>
            <a:prstGeom prst="rect">
              <a:avLst/>
            </a:prstGeom>
            <a:blipFill>
              <a:blip r:embed="rId9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8" name="object 328"/>
            <p:cNvSpPr/>
            <p:nvPr/>
          </p:nvSpPr>
          <p:spPr>
            <a:xfrm>
              <a:off x="4061704" y="4322072"/>
              <a:ext cx="86360" cy="71120"/>
            </a:xfrm>
            <a:custGeom>
              <a:avLst/>
              <a:gdLst/>
              <a:ahLst/>
              <a:cxnLst/>
              <a:rect l="l" t="t" r="r" b="b"/>
              <a:pathLst>
                <a:path w="86360" h="71120">
                  <a:moveTo>
                    <a:pt x="86065" y="0"/>
                  </a:moveTo>
                  <a:lnTo>
                    <a:pt x="0" y="351"/>
                  </a:lnTo>
                  <a:lnTo>
                    <a:pt x="43445" y="70922"/>
                  </a:lnTo>
                  <a:lnTo>
                    <a:pt x="86065" y="0"/>
                  </a:lnTo>
                  <a:close/>
                </a:path>
              </a:pathLst>
            </a:custGeom>
            <a:solidFill>
              <a:srgbClr val="FFFF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9" name="object 329"/>
            <p:cNvSpPr/>
            <p:nvPr/>
          </p:nvSpPr>
          <p:spPr>
            <a:xfrm>
              <a:off x="4061704" y="4322072"/>
              <a:ext cx="86360" cy="71120"/>
            </a:xfrm>
            <a:custGeom>
              <a:avLst/>
              <a:gdLst/>
              <a:ahLst/>
              <a:cxnLst/>
              <a:rect l="l" t="t" r="r" b="b"/>
              <a:pathLst>
                <a:path w="86360" h="71120">
                  <a:moveTo>
                    <a:pt x="43445" y="70922"/>
                  </a:moveTo>
                  <a:lnTo>
                    <a:pt x="86065" y="0"/>
                  </a:lnTo>
                  <a:lnTo>
                    <a:pt x="0" y="351"/>
                  </a:lnTo>
                  <a:lnTo>
                    <a:pt x="43445" y="70922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0" name="object 330"/>
            <p:cNvSpPr/>
            <p:nvPr/>
          </p:nvSpPr>
          <p:spPr>
            <a:xfrm>
              <a:off x="2979058" y="3921322"/>
              <a:ext cx="656142" cy="53697"/>
            </a:xfrm>
            <a:prstGeom prst="rect">
              <a:avLst/>
            </a:prstGeom>
            <a:blipFill>
              <a:blip r:embed="rId9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1" name="object 331"/>
            <p:cNvSpPr/>
            <p:nvPr/>
          </p:nvSpPr>
          <p:spPr>
            <a:xfrm>
              <a:off x="5892175" y="2622223"/>
              <a:ext cx="908050" cy="227965"/>
            </a:xfrm>
            <a:custGeom>
              <a:avLst/>
              <a:gdLst/>
              <a:ahLst/>
              <a:cxnLst/>
              <a:rect l="l" t="t" r="r" b="b"/>
              <a:pathLst>
                <a:path w="908050" h="227964">
                  <a:moveTo>
                    <a:pt x="0" y="227355"/>
                  </a:moveTo>
                  <a:lnTo>
                    <a:pt x="219517" y="0"/>
                  </a:lnTo>
                  <a:lnTo>
                    <a:pt x="907857" y="0"/>
                  </a:lnTo>
                </a:path>
              </a:pathLst>
            </a:custGeom>
            <a:ln w="3175">
              <a:solidFill>
                <a:srgbClr val="00AFE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2" name="object 332"/>
            <p:cNvSpPr/>
            <p:nvPr/>
          </p:nvSpPr>
          <p:spPr>
            <a:xfrm>
              <a:off x="6391592" y="3197359"/>
              <a:ext cx="88210" cy="72983"/>
            </a:xfrm>
            <a:prstGeom prst="rect">
              <a:avLst/>
            </a:prstGeom>
            <a:blipFill>
              <a:blip r:embed="rId9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3" name="object 333"/>
            <p:cNvSpPr/>
            <p:nvPr/>
          </p:nvSpPr>
          <p:spPr>
            <a:xfrm>
              <a:off x="6401143" y="3277924"/>
              <a:ext cx="895350" cy="57150"/>
            </a:xfrm>
            <a:custGeom>
              <a:avLst/>
              <a:gdLst/>
              <a:ahLst/>
              <a:cxnLst/>
              <a:rect l="l" t="t" r="r" b="b"/>
              <a:pathLst>
                <a:path w="895350" h="57150">
                  <a:moveTo>
                    <a:pt x="0" y="56772"/>
                  </a:moveTo>
                  <a:lnTo>
                    <a:pt x="235190" y="0"/>
                  </a:lnTo>
                  <a:lnTo>
                    <a:pt x="894841" y="0"/>
                  </a:lnTo>
                </a:path>
              </a:pathLst>
            </a:custGeom>
            <a:ln w="3175">
              <a:solidFill>
                <a:srgbClr val="00AFE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4" name="object 334"/>
            <p:cNvSpPr/>
            <p:nvPr/>
          </p:nvSpPr>
          <p:spPr>
            <a:xfrm>
              <a:off x="5601991" y="3010845"/>
              <a:ext cx="1764030" cy="448309"/>
            </a:xfrm>
            <a:custGeom>
              <a:avLst/>
              <a:gdLst/>
              <a:ahLst/>
              <a:cxnLst/>
              <a:rect l="l" t="t" r="r" b="b"/>
              <a:pathLst>
                <a:path w="1764029" h="448310">
                  <a:moveTo>
                    <a:pt x="833707" y="216106"/>
                  </a:moveTo>
                  <a:lnTo>
                    <a:pt x="969450" y="121719"/>
                  </a:lnTo>
                  <a:lnTo>
                    <a:pt x="1693994" y="121719"/>
                  </a:lnTo>
                </a:path>
                <a:path w="1764029" h="448310">
                  <a:moveTo>
                    <a:pt x="0" y="447943"/>
                  </a:moveTo>
                  <a:lnTo>
                    <a:pt x="1004738" y="0"/>
                  </a:lnTo>
                  <a:lnTo>
                    <a:pt x="1763653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5" name="object 335"/>
            <p:cNvSpPr/>
            <p:nvPr/>
          </p:nvSpPr>
          <p:spPr>
            <a:xfrm>
              <a:off x="5064132" y="3976888"/>
              <a:ext cx="88210" cy="73159"/>
            </a:xfrm>
            <a:prstGeom prst="rect">
              <a:avLst/>
            </a:prstGeom>
            <a:blipFill>
              <a:blip r:embed="rId10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6" name="object 336"/>
            <p:cNvSpPr/>
            <p:nvPr/>
          </p:nvSpPr>
          <p:spPr>
            <a:xfrm>
              <a:off x="3741639" y="4001999"/>
              <a:ext cx="1363345" cy="968375"/>
            </a:xfrm>
            <a:custGeom>
              <a:avLst/>
              <a:gdLst/>
              <a:ahLst/>
              <a:cxnLst/>
              <a:rect l="l" t="t" r="r" b="b"/>
              <a:pathLst>
                <a:path w="1363345" h="968375">
                  <a:moveTo>
                    <a:pt x="0" y="967864"/>
                  </a:moveTo>
                  <a:lnTo>
                    <a:pt x="808226" y="967864"/>
                  </a:lnTo>
                  <a:lnTo>
                    <a:pt x="1363114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7" name="object 337"/>
            <p:cNvSpPr/>
            <p:nvPr/>
          </p:nvSpPr>
          <p:spPr>
            <a:xfrm>
              <a:off x="4904302" y="3248219"/>
              <a:ext cx="107314" cy="95250"/>
            </a:xfrm>
            <a:custGeom>
              <a:avLst/>
              <a:gdLst/>
              <a:ahLst/>
              <a:cxnLst/>
              <a:rect l="l" t="t" r="r" b="b"/>
              <a:pathLst>
                <a:path w="107314" h="95250">
                  <a:moveTo>
                    <a:pt x="85882" y="0"/>
                  </a:moveTo>
                  <a:lnTo>
                    <a:pt x="0" y="71537"/>
                  </a:lnTo>
                  <a:lnTo>
                    <a:pt x="21080" y="94738"/>
                  </a:lnTo>
                  <a:lnTo>
                    <a:pt x="106871" y="23201"/>
                  </a:lnTo>
                  <a:lnTo>
                    <a:pt x="85882" y="0"/>
                  </a:lnTo>
                  <a:close/>
                </a:path>
              </a:pathLst>
            </a:custGeom>
            <a:solidFill>
              <a:srgbClr val="BEBEB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8" name="object 338"/>
            <p:cNvSpPr/>
            <p:nvPr/>
          </p:nvSpPr>
          <p:spPr>
            <a:xfrm>
              <a:off x="4903293" y="3247253"/>
              <a:ext cx="108979" cy="96672"/>
            </a:xfrm>
            <a:prstGeom prst="rect">
              <a:avLst/>
            </a:prstGeom>
            <a:blipFill>
              <a:blip r:embed="rId10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9" name="object 339"/>
            <p:cNvSpPr/>
            <p:nvPr/>
          </p:nvSpPr>
          <p:spPr>
            <a:xfrm>
              <a:off x="5217033" y="4250095"/>
              <a:ext cx="123825" cy="62865"/>
            </a:xfrm>
            <a:custGeom>
              <a:avLst/>
              <a:gdLst/>
              <a:ahLst/>
              <a:cxnLst/>
              <a:rect l="l" t="t" r="r" b="b"/>
              <a:pathLst>
                <a:path w="123825" h="62864">
                  <a:moveTo>
                    <a:pt x="9165" y="0"/>
                  </a:moveTo>
                  <a:lnTo>
                    <a:pt x="0" y="29441"/>
                  </a:lnTo>
                  <a:lnTo>
                    <a:pt x="114662" y="62485"/>
                  </a:lnTo>
                  <a:lnTo>
                    <a:pt x="123827" y="32956"/>
                  </a:lnTo>
                  <a:lnTo>
                    <a:pt x="9165" y="0"/>
                  </a:lnTo>
                  <a:close/>
                </a:path>
              </a:pathLst>
            </a:custGeom>
            <a:solidFill>
              <a:srgbClr val="FFFF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40" name="object 340"/>
            <p:cNvSpPr/>
            <p:nvPr/>
          </p:nvSpPr>
          <p:spPr>
            <a:xfrm>
              <a:off x="5216025" y="4249129"/>
              <a:ext cx="125798" cy="64418"/>
            </a:xfrm>
            <a:prstGeom prst="rect">
              <a:avLst/>
            </a:prstGeom>
            <a:blipFill>
              <a:blip r:embed="rId10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41" name="object 341"/>
            <p:cNvSpPr/>
            <p:nvPr/>
          </p:nvSpPr>
          <p:spPr>
            <a:xfrm>
              <a:off x="3985354" y="4283931"/>
              <a:ext cx="1290320" cy="1094105"/>
            </a:xfrm>
            <a:custGeom>
              <a:avLst/>
              <a:gdLst/>
              <a:ahLst/>
              <a:cxnLst/>
              <a:rect l="l" t="t" r="r" b="b"/>
              <a:pathLst>
                <a:path w="1290320" h="1094104">
                  <a:moveTo>
                    <a:pt x="0" y="1093521"/>
                  </a:moveTo>
                  <a:lnTo>
                    <a:pt x="776238" y="1093521"/>
                  </a:lnTo>
                  <a:lnTo>
                    <a:pt x="1289789" y="0"/>
                  </a:lnTo>
                </a:path>
              </a:pathLst>
            </a:custGeom>
            <a:ln w="3175">
              <a:solidFill>
                <a:srgbClr val="00AFE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42" name="object 342"/>
            <p:cNvSpPr/>
            <p:nvPr/>
          </p:nvSpPr>
          <p:spPr>
            <a:xfrm>
              <a:off x="3817348" y="4206593"/>
              <a:ext cx="1416050" cy="897255"/>
            </a:xfrm>
            <a:custGeom>
              <a:avLst/>
              <a:gdLst/>
              <a:ahLst/>
              <a:cxnLst/>
              <a:rect l="l" t="t" r="r" b="b"/>
              <a:pathLst>
                <a:path w="1416050" h="897254">
                  <a:moveTo>
                    <a:pt x="1416000" y="0"/>
                  </a:moveTo>
                  <a:lnTo>
                    <a:pt x="727477" y="896854"/>
                  </a:lnTo>
                  <a:lnTo>
                    <a:pt x="0" y="896854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43" name="object 343"/>
            <p:cNvSpPr/>
            <p:nvPr/>
          </p:nvSpPr>
          <p:spPr>
            <a:xfrm>
              <a:off x="5162113" y="4269893"/>
              <a:ext cx="88210" cy="73159"/>
            </a:xfrm>
            <a:prstGeom prst="rect">
              <a:avLst/>
            </a:prstGeom>
            <a:blipFill>
              <a:blip r:embed="rId2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44" name="object 344"/>
            <p:cNvSpPr/>
            <p:nvPr/>
          </p:nvSpPr>
          <p:spPr>
            <a:xfrm>
              <a:off x="3873533" y="4306253"/>
              <a:ext cx="1332865" cy="925830"/>
            </a:xfrm>
            <a:custGeom>
              <a:avLst/>
              <a:gdLst/>
              <a:ahLst/>
              <a:cxnLst/>
              <a:rect l="l" t="t" r="r" b="b"/>
              <a:pathLst>
                <a:path w="1332864" h="925829">
                  <a:moveTo>
                    <a:pt x="0" y="925768"/>
                  </a:moveTo>
                  <a:lnTo>
                    <a:pt x="792919" y="925768"/>
                  </a:lnTo>
                  <a:lnTo>
                    <a:pt x="1332684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45" name="object 345"/>
            <p:cNvSpPr/>
            <p:nvPr/>
          </p:nvSpPr>
          <p:spPr>
            <a:xfrm>
              <a:off x="4362979" y="3584551"/>
              <a:ext cx="1091565" cy="1942464"/>
            </a:xfrm>
            <a:custGeom>
              <a:avLst/>
              <a:gdLst/>
              <a:ahLst/>
              <a:cxnLst/>
              <a:rect l="l" t="t" r="r" b="b"/>
              <a:pathLst>
                <a:path w="1091564" h="1942464">
                  <a:moveTo>
                    <a:pt x="0" y="1942364"/>
                  </a:moveTo>
                  <a:lnTo>
                    <a:pt x="675508" y="1942364"/>
                  </a:lnTo>
                  <a:lnTo>
                    <a:pt x="1091261" y="0"/>
                  </a:lnTo>
                </a:path>
              </a:pathLst>
            </a:custGeom>
            <a:ln w="3175">
              <a:solidFill>
                <a:srgbClr val="00AFE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46" name="object 346"/>
            <p:cNvSpPr/>
            <p:nvPr/>
          </p:nvSpPr>
          <p:spPr>
            <a:xfrm>
              <a:off x="4362979" y="3581475"/>
              <a:ext cx="1226185" cy="2194560"/>
            </a:xfrm>
            <a:custGeom>
              <a:avLst/>
              <a:gdLst/>
              <a:ahLst/>
              <a:cxnLst/>
              <a:rect l="l" t="t" r="r" b="b"/>
              <a:pathLst>
                <a:path w="1226185" h="2194560">
                  <a:moveTo>
                    <a:pt x="0" y="2070007"/>
                  </a:moveTo>
                  <a:lnTo>
                    <a:pt x="762398" y="2070007"/>
                  </a:lnTo>
                  <a:lnTo>
                    <a:pt x="1178152" y="77337"/>
                  </a:lnTo>
                </a:path>
                <a:path w="1226185" h="2194560">
                  <a:moveTo>
                    <a:pt x="129877" y="2194565"/>
                  </a:moveTo>
                  <a:lnTo>
                    <a:pt x="883384" y="2194565"/>
                  </a:lnTo>
                  <a:lnTo>
                    <a:pt x="1225721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47" name="object 347"/>
            <p:cNvSpPr/>
            <p:nvPr/>
          </p:nvSpPr>
          <p:spPr>
            <a:xfrm>
              <a:off x="6344111" y="4429662"/>
              <a:ext cx="121764" cy="116844"/>
            </a:xfrm>
            <a:prstGeom prst="rect">
              <a:avLst/>
            </a:prstGeom>
            <a:blipFill>
              <a:blip r:embed="rId9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348" name="object 348"/>
          <p:cNvSpPr txBox="1"/>
          <p:nvPr/>
        </p:nvSpPr>
        <p:spPr>
          <a:xfrm>
            <a:off x="6360397" y="4428587"/>
            <a:ext cx="97790" cy="113030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550" spc="10" dirty="0">
                <a:latin typeface="Calibri"/>
                <a:cs typeface="Calibri"/>
              </a:rPr>
              <a:t>S</a:t>
            </a:r>
            <a:r>
              <a:rPr sz="550" spc="20" dirty="0">
                <a:latin typeface="Calibri"/>
                <a:cs typeface="Calibri"/>
              </a:rPr>
              <a:t>3</a:t>
            </a:r>
            <a:endParaRPr sz="550">
              <a:latin typeface="Calibri"/>
              <a:cs typeface="Calibri"/>
            </a:endParaRPr>
          </a:p>
        </p:txBody>
      </p:sp>
      <p:sp>
        <p:nvSpPr>
          <p:cNvPr id="349" name="object 349"/>
          <p:cNvSpPr/>
          <p:nvPr/>
        </p:nvSpPr>
        <p:spPr>
          <a:xfrm>
            <a:off x="4567556" y="4152105"/>
            <a:ext cx="1363345" cy="1764030"/>
          </a:xfrm>
          <a:custGeom>
            <a:avLst/>
            <a:gdLst/>
            <a:ahLst/>
            <a:cxnLst/>
            <a:rect l="l" t="t" r="r" b="b"/>
            <a:pathLst>
              <a:path w="1363345" h="1764029">
                <a:moveTo>
                  <a:pt x="0" y="1763486"/>
                </a:moveTo>
                <a:lnTo>
                  <a:pt x="743700" y="1763486"/>
                </a:lnTo>
                <a:lnTo>
                  <a:pt x="1363023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0" name="object 350"/>
          <p:cNvSpPr txBox="1"/>
          <p:nvPr/>
        </p:nvSpPr>
        <p:spPr>
          <a:xfrm>
            <a:off x="4340013" y="5408315"/>
            <a:ext cx="1029969" cy="669925"/>
          </a:xfrm>
          <a:prstGeom prst="rect">
            <a:avLst/>
          </a:prstGeom>
        </p:spPr>
        <p:txBody>
          <a:bodyPr vert="horz" wrap="square" lIns="0" tIns="406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320"/>
              </a:spcBef>
            </a:pPr>
            <a:r>
              <a:rPr sz="600" spc="20" dirty="0">
                <a:solidFill>
                  <a:srgbClr val="00AFEF"/>
                </a:solidFill>
                <a:latin typeface="Calibri"/>
                <a:cs typeface="Calibri"/>
              </a:rPr>
              <a:t>YDPS01.TCV4=TCV4</a:t>
            </a:r>
            <a:endParaRPr sz="600">
              <a:latin typeface="Calibri"/>
              <a:cs typeface="Calibri"/>
            </a:endParaRPr>
          </a:p>
          <a:p>
            <a:pPr marL="23495">
              <a:lnSpc>
                <a:spcPct val="100000"/>
              </a:lnSpc>
              <a:spcBef>
                <a:spcPts val="225"/>
              </a:spcBef>
            </a:pPr>
            <a:r>
              <a:rPr sz="600" spc="25" dirty="0">
                <a:latin typeface="Calibri"/>
                <a:cs typeface="Calibri"/>
              </a:rPr>
              <a:t>YWBPA02.TCV4=TCV4</a:t>
            </a:r>
            <a:endParaRPr sz="600">
              <a:latin typeface="Calibri"/>
              <a:cs typeface="Calibri"/>
            </a:endParaRPr>
          </a:p>
          <a:p>
            <a:pPr marL="148590">
              <a:lnSpc>
                <a:spcPct val="100000"/>
              </a:lnSpc>
              <a:spcBef>
                <a:spcPts val="315"/>
              </a:spcBef>
            </a:pPr>
            <a:r>
              <a:rPr sz="600" spc="20" dirty="0">
                <a:latin typeface="Calibri"/>
                <a:cs typeface="Calibri"/>
              </a:rPr>
              <a:t>YWBPA01.TCV4=TCV4</a:t>
            </a:r>
            <a:endParaRPr sz="600">
              <a:latin typeface="Calibri"/>
              <a:cs typeface="Calibri"/>
            </a:endParaRPr>
          </a:p>
          <a:p>
            <a:pPr marL="198120" marR="5080" indent="-4445">
              <a:lnSpc>
                <a:spcPct val="146600"/>
              </a:lnSpc>
              <a:spcBef>
                <a:spcPts val="35"/>
              </a:spcBef>
            </a:pPr>
            <a:r>
              <a:rPr sz="600" spc="20" dirty="0">
                <a:latin typeface="Calibri"/>
                <a:cs typeface="Calibri"/>
              </a:rPr>
              <a:t>YWBPA09.TSG41=TCV4  YWBPB01.TSG41=TSG41</a:t>
            </a:r>
            <a:endParaRPr sz="600">
              <a:latin typeface="Calibri"/>
              <a:cs typeface="Calibri"/>
            </a:endParaRPr>
          </a:p>
        </p:txBody>
      </p:sp>
      <p:grpSp>
        <p:nvGrpSpPr>
          <p:cNvPr id="351" name="object 351"/>
          <p:cNvGrpSpPr/>
          <p:nvPr/>
        </p:nvGrpSpPr>
        <p:grpSpPr>
          <a:xfrm>
            <a:off x="4543555" y="3841572"/>
            <a:ext cx="2872105" cy="2209800"/>
            <a:chOff x="4543555" y="3841572"/>
            <a:chExt cx="2872105" cy="2209800"/>
          </a:xfrm>
        </p:grpSpPr>
        <p:sp>
          <p:nvSpPr>
            <p:cNvPr id="352" name="object 352"/>
            <p:cNvSpPr/>
            <p:nvPr/>
          </p:nvSpPr>
          <p:spPr>
            <a:xfrm>
              <a:off x="6040200" y="3842842"/>
              <a:ext cx="1374140" cy="365125"/>
            </a:xfrm>
            <a:custGeom>
              <a:avLst/>
              <a:gdLst/>
              <a:ahLst/>
              <a:cxnLst/>
              <a:rect l="l" t="t" r="r" b="b"/>
              <a:pathLst>
                <a:path w="1374140" h="365125">
                  <a:moveTo>
                    <a:pt x="1373655" y="0"/>
                  </a:moveTo>
                  <a:lnTo>
                    <a:pt x="579543" y="0"/>
                  </a:lnTo>
                  <a:lnTo>
                    <a:pt x="0" y="364981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53" name="object 353"/>
            <p:cNvSpPr/>
            <p:nvPr/>
          </p:nvSpPr>
          <p:spPr>
            <a:xfrm>
              <a:off x="5948342" y="4275518"/>
              <a:ext cx="88302" cy="73159"/>
            </a:xfrm>
            <a:prstGeom prst="rect">
              <a:avLst/>
            </a:prstGeom>
            <a:blipFill>
              <a:blip r:embed="rId10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54" name="object 354"/>
            <p:cNvSpPr/>
            <p:nvPr/>
          </p:nvSpPr>
          <p:spPr>
            <a:xfrm>
              <a:off x="4544825" y="4302562"/>
              <a:ext cx="1447800" cy="1747520"/>
            </a:xfrm>
            <a:custGeom>
              <a:avLst/>
              <a:gdLst/>
              <a:ahLst/>
              <a:cxnLst/>
              <a:rect l="l" t="t" r="r" b="b"/>
              <a:pathLst>
                <a:path w="1447800" h="1747520">
                  <a:moveTo>
                    <a:pt x="0" y="1747509"/>
                  </a:moveTo>
                  <a:lnTo>
                    <a:pt x="828024" y="1747509"/>
                  </a:lnTo>
                  <a:lnTo>
                    <a:pt x="1447347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55" name="object 355"/>
            <p:cNvSpPr/>
            <p:nvPr/>
          </p:nvSpPr>
          <p:spPr>
            <a:xfrm>
              <a:off x="6609089" y="3906929"/>
              <a:ext cx="121764" cy="116844"/>
            </a:xfrm>
            <a:prstGeom prst="rect">
              <a:avLst/>
            </a:prstGeom>
            <a:blipFill>
              <a:blip r:embed="rId8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356" name="object 356"/>
          <p:cNvSpPr txBox="1"/>
          <p:nvPr/>
        </p:nvSpPr>
        <p:spPr>
          <a:xfrm>
            <a:off x="6625742" y="3905238"/>
            <a:ext cx="97790" cy="113030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550" spc="10" dirty="0">
                <a:latin typeface="Calibri"/>
                <a:cs typeface="Calibri"/>
              </a:rPr>
              <a:t>S</a:t>
            </a:r>
            <a:r>
              <a:rPr sz="550" spc="20" dirty="0">
                <a:latin typeface="Calibri"/>
                <a:cs typeface="Calibri"/>
              </a:rPr>
              <a:t>2</a:t>
            </a:r>
            <a:endParaRPr sz="550">
              <a:latin typeface="Calibri"/>
              <a:cs typeface="Calibri"/>
            </a:endParaRPr>
          </a:p>
        </p:txBody>
      </p:sp>
      <p:grpSp>
        <p:nvGrpSpPr>
          <p:cNvPr id="357" name="object 357"/>
          <p:cNvGrpSpPr/>
          <p:nvPr/>
        </p:nvGrpSpPr>
        <p:grpSpPr>
          <a:xfrm>
            <a:off x="7138886" y="3817755"/>
            <a:ext cx="1338580" cy="862965"/>
            <a:chOff x="7138886" y="3817755"/>
            <a:chExt cx="1338580" cy="862965"/>
          </a:xfrm>
        </p:grpSpPr>
        <p:sp>
          <p:nvSpPr>
            <p:cNvPr id="358" name="object 358"/>
            <p:cNvSpPr/>
            <p:nvPr/>
          </p:nvSpPr>
          <p:spPr>
            <a:xfrm>
              <a:off x="7139894" y="4187082"/>
              <a:ext cx="43180" cy="43180"/>
            </a:xfrm>
            <a:custGeom>
              <a:avLst/>
              <a:gdLst/>
              <a:ahLst/>
              <a:cxnLst/>
              <a:rect l="l" t="t" r="r" b="b"/>
              <a:pathLst>
                <a:path w="43179" h="43179">
                  <a:moveTo>
                    <a:pt x="13290" y="0"/>
                  </a:moveTo>
                  <a:lnTo>
                    <a:pt x="0" y="31374"/>
                  </a:lnTo>
                  <a:lnTo>
                    <a:pt x="29696" y="42975"/>
                  </a:lnTo>
                  <a:lnTo>
                    <a:pt x="43078" y="11600"/>
                  </a:lnTo>
                  <a:lnTo>
                    <a:pt x="13290" y="0"/>
                  </a:lnTo>
                  <a:close/>
                </a:path>
              </a:pathLst>
            </a:custGeom>
            <a:solidFill>
              <a:srgbClr val="7E7E7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59" name="object 359"/>
            <p:cNvSpPr/>
            <p:nvPr/>
          </p:nvSpPr>
          <p:spPr>
            <a:xfrm>
              <a:off x="7138886" y="4186116"/>
              <a:ext cx="45094" cy="44908"/>
            </a:xfrm>
            <a:prstGeom prst="rect">
              <a:avLst/>
            </a:prstGeom>
            <a:blipFill>
              <a:blip r:embed="rId10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60" name="object 360"/>
            <p:cNvSpPr/>
            <p:nvPr/>
          </p:nvSpPr>
          <p:spPr>
            <a:xfrm>
              <a:off x="7168950" y="4198507"/>
              <a:ext cx="43180" cy="43180"/>
            </a:xfrm>
            <a:custGeom>
              <a:avLst/>
              <a:gdLst/>
              <a:ahLst/>
              <a:cxnLst/>
              <a:rect l="l" t="t" r="r" b="b"/>
              <a:pathLst>
                <a:path w="43179" h="43179">
                  <a:moveTo>
                    <a:pt x="13290" y="0"/>
                  </a:moveTo>
                  <a:lnTo>
                    <a:pt x="0" y="31374"/>
                  </a:lnTo>
                  <a:lnTo>
                    <a:pt x="29788" y="42975"/>
                  </a:lnTo>
                  <a:lnTo>
                    <a:pt x="43078" y="11600"/>
                  </a:lnTo>
                  <a:lnTo>
                    <a:pt x="13290" y="0"/>
                  </a:lnTo>
                  <a:close/>
                </a:path>
              </a:pathLst>
            </a:custGeom>
            <a:solidFill>
              <a:srgbClr val="7E7E7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61" name="object 361"/>
            <p:cNvSpPr/>
            <p:nvPr/>
          </p:nvSpPr>
          <p:spPr>
            <a:xfrm>
              <a:off x="7167941" y="4197541"/>
              <a:ext cx="45094" cy="44908"/>
            </a:xfrm>
            <a:prstGeom prst="rect">
              <a:avLst/>
            </a:prstGeom>
            <a:blipFill>
              <a:blip r:embed="rId10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62" name="object 362"/>
            <p:cNvSpPr/>
            <p:nvPr/>
          </p:nvSpPr>
          <p:spPr>
            <a:xfrm>
              <a:off x="7181690" y="4089531"/>
              <a:ext cx="43180" cy="43180"/>
            </a:xfrm>
            <a:custGeom>
              <a:avLst/>
              <a:gdLst/>
              <a:ahLst/>
              <a:cxnLst/>
              <a:rect l="l" t="t" r="r" b="b"/>
              <a:pathLst>
                <a:path w="43179" h="43179">
                  <a:moveTo>
                    <a:pt x="13290" y="0"/>
                  </a:moveTo>
                  <a:lnTo>
                    <a:pt x="0" y="31374"/>
                  </a:lnTo>
                  <a:lnTo>
                    <a:pt x="29696" y="42975"/>
                  </a:lnTo>
                  <a:lnTo>
                    <a:pt x="42986" y="11600"/>
                  </a:lnTo>
                  <a:lnTo>
                    <a:pt x="13290" y="0"/>
                  </a:lnTo>
                  <a:close/>
                </a:path>
              </a:pathLst>
            </a:custGeom>
            <a:solidFill>
              <a:srgbClr val="7E7E7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63" name="object 363"/>
            <p:cNvSpPr/>
            <p:nvPr/>
          </p:nvSpPr>
          <p:spPr>
            <a:xfrm>
              <a:off x="7180682" y="4088565"/>
              <a:ext cx="45094" cy="44908"/>
            </a:xfrm>
            <a:prstGeom prst="rect">
              <a:avLst/>
            </a:prstGeom>
            <a:blipFill>
              <a:blip r:embed="rId10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64" name="object 364"/>
            <p:cNvSpPr/>
            <p:nvPr/>
          </p:nvSpPr>
          <p:spPr>
            <a:xfrm>
              <a:off x="7211112" y="4101044"/>
              <a:ext cx="43180" cy="43180"/>
            </a:xfrm>
            <a:custGeom>
              <a:avLst/>
              <a:gdLst/>
              <a:ahLst/>
              <a:cxnLst/>
              <a:rect l="l" t="t" r="r" b="b"/>
              <a:pathLst>
                <a:path w="43179" h="43179">
                  <a:moveTo>
                    <a:pt x="13290" y="0"/>
                  </a:moveTo>
                  <a:lnTo>
                    <a:pt x="0" y="31374"/>
                  </a:lnTo>
                  <a:lnTo>
                    <a:pt x="29696" y="42975"/>
                  </a:lnTo>
                  <a:lnTo>
                    <a:pt x="42986" y="11512"/>
                  </a:lnTo>
                  <a:lnTo>
                    <a:pt x="13290" y="0"/>
                  </a:lnTo>
                  <a:close/>
                </a:path>
              </a:pathLst>
            </a:custGeom>
            <a:solidFill>
              <a:srgbClr val="7E7E7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65" name="object 365"/>
            <p:cNvSpPr/>
            <p:nvPr/>
          </p:nvSpPr>
          <p:spPr>
            <a:xfrm>
              <a:off x="7210103" y="4099990"/>
              <a:ext cx="45094" cy="44996"/>
            </a:xfrm>
            <a:prstGeom prst="rect">
              <a:avLst/>
            </a:prstGeom>
            <a:blipFill>
              <a:blip r:embed="rId10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66" name="object 366"/>
            <p:cNvSpPr/>
            <p:nvPr/>
          </p:nvSpPr>
          <p:spPr>
            <a:xfrm>
              <a:off x="7216336" y="4130661"/>
              <a:ext cx="86360" cy="71120"/>
            </a:xfrm>
            <a:custGeom>
              <a:avLst/>
              <a:gdLst/>
              <a:ahLst/>
              <a:cxnLst/>
              <a:rect l="l" t="t" r="r" b="b"/>
              <a:pathLst>
                <a:path w="86359" h="71120">
                  <a:moveTo>
                    <a:pt x="85973" y="0"/>
                  </a:moveTo>
                  <a:lnTo>
                    <a:pt x="0" y="439"/>
                  </a:lnTo>
                  <a:lnTo>
                    <a:pt x="43353" y="70922"/>
                  </a:lnTo>
                  <a:lnTo>
                    <a:pt x="85973" y="0"/>
                  </a:lnTo>
                  <a:close/>
                </a:path>
              </a:pathLst>
            </a:custGeom>
            <a:solidFill>
              <a:srgbClr val="FFFF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67" name="object 367"/>
            <p:cNvSpPr/>
            <p:nvPr/>
          </p:nvSpPr>
          <p:spPr>
            <a:xfrm>
              <a:off x="7216336" y="4130661"/>
              <a:ext cx="86360" cy="71120"/>
            </a:xfrm>
            <a:custGeom>
              <a:avLst/>
              <a:gdLst/>
              <a:ahLst/>
              <a:cxnLst/>
              <a:rect l="l" t="t" r="r" b="b"/>
              <a:pathLst>
                <a:path w="86359" h="71120">
                  <a:moveTo>
                    <a:pt x="43353" y="70922"/>
                  </a:moveTo>
                  <a:lnTo>
                    <a:pt x="85973" y="0"/>
                  </a:lnTo>
                  <a:lnTo>
                    <a:pt x="0" y="439"/>
                  </a:lnTo>
                  <a:lnTo>
                    <a:pt x="43353" y="70922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68" name="object 368"/>
            <p:cNvSpPr/>
            <p:nvPr/>
          </p:nvSpPr>
          <p:spPr>
            <a:xfrm>
              <a:off x="7259323" y="3957442"/>
              <a:ext cx="1156970" cy="199390"/>
            </a:xfrm>
            <a:custGeom>
              <a:avLst/>
              <a:gdLst/>
              <a:ahLst/>
              <a:cxnLst/>
              <a:rect l="l" t="t" r="r" b="b"/>
              <a:pathLst>
                <a:path w="1156970" h="199389">
                  <a:moveTo>
                    <a:pt x="0" y="198969"/>
                  </a:moveTo>
                  <a:lnTo>
                    <a:pt x="420519" y="0"/>
                  </a:lnTo>
                  <a:lnTo>
                    <a:pt x="1156796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69" name="object 369"/>
            <p:cNvSpPr/>
            <p:nvPr/>
          </p:nvSpPr>
          <p:spPr>
            <a:xfrm>
              <a:off x="7184073" y="3819025"/>
              <a:ext cx="1193165" cy="327025"/>
            </a:xfrm>
            <a:custGeom>
              <a:avLst/>
              <a:gdLst/>
              <a:ahLst/>
              <a:cxnLst/>
              <a:rect l="l" t="t" r="r" b="b"/>
              <a:pathLst>
                <a:path w="1193165" h="327025">
                  <a:moveTo>
                    <a:pt x="0" y="326840"/>
                  </a:moveTo>
                  <a:lnTo>
                    <a:pt x="537106" y="0"/>
                  </a:lnTo>
                  <a:lnTo>
                    <a:pt x="1193000" y="0"/>
                  </a:lnTo>
                </a:path>
              </a:pathLst>
            </a:custGeom>
            <a:ln w="3175">
              <a:solidFill>
                <a:srgbClr val="00AFE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70" name="object 370"/>
            <p:cNvSpPr/>
            <p:nvPr/>
          </p:nvSpPr>
          <p:spPr>
            <a:xfrm>
              <a:off x="8355237" y="4563421"/>
              <a:ext cx="121672" cy="116844"/>
            </a:xfrm>
            <a:prstGeom prst="rect">
              <a:avLst/>
            </a:prstGeom>
            <a:blipFill>
              <a:blip r:embed="rId10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371" name="object 371"/>
          <p:cNvSpPr txBox="1"/>
          <p:nvPr/>
        </p:nvSpPr>
        <p:spPr>
          <a:xfrm>
            <a:off x="8373172" y="4562829"/>
            <a:ext cx="97790" cy="113030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550" spc="10" dirty="0">
                <a:latin typeface="Calibri"/>
                <a:cs typeface="Calibri"/>
              </a:rPr>
              <a:t>S</a:t>
            </a:r>
            <a:r>
              <a:rPr sz="550" spc="20" dirty="0">
                <a:latin typeface="Calibri"/>
                <a:cs typeface="Calibri"/>
              </a:rPr>
              <a:t>4</a:t>
            </a:r>
            <a:endParaRPr sz="550">
              <a:latin typeface="Calibri"/>
              <a:cs typeface="Calibri"/>
            </a:endParaRPr>
          </a:p>
        </p:txBody>
      </p:sp>
      <p:sp>
        <p:nvSpPr>
          <p:cNvPr id="372" name="object 372"/>
          <p:cNvSpPr/>
          <p:nvPr/>
        </p:nvSpPr>
        <p:spPr>
          <a:xfrm>
            <a:off x="7900437" y="5098107"/>
            <a:ext cx="121764" cy="116844"/>
          </a:xfrm>
          <a:prstGeom prst="rect">
            <a:avLst/>
          </a:prstGeom>
          <a:blipFill>
            <a:blip r:embed="rId8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3" name="object 373"/>
          <p:cNvSpPr txBox="1"/>
          <p:nvPr/>
        </p:nvSpPr>
        <p:spPr>
          <a:xfrm>
            <a:off x="7918098" y="5097822"/>
            <a:ext cx="97790" cy="113030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550" spc="10" dirty="0">
                <a:latin typeface="Calibri"/>
                <a:cs typeface="Calibri"/>
              </a:rPr>
              <a:t>S</a:t>
            </a:r>
            <a:r>
              <a:rPr sz="550" spc="20" dirty="0">
                <a:latin typeface="Calibri"/>
                <a:cs typeface="Calibri"/>
              </a:rPr>
              <a:t>8</a:t>
            </a:r>
            <a:endParaRPr sz="550">
              <a:latin typeface="Calibri"/>
              <a:cs typeface="Calibri"/>
            </a:endParaRPr>
          </a:p>
        </p:txBody>
      </p:sp>
      <p:grpSp>
        <p:nvGrpSpPr>
          <p:cNvPr id="374" name="object 374"/>
          <p:cNvGrpSpPr/>
          <p:nvPr/>
        </p:nvGrpSpPr>
        <p:grpSpPr>
          <a:xfrm>
            <a:off x="3485178" y="4155041"/>
            <a:ext cx="6590665" cy="1762125"/>
            <a:chOff x="3485178" y="4155041"/>
            <a:chExt cx="6590665" cy="1762125"/>
          </a:xfrm>
        </p:grpSpPr>
        <p:sp>
          <p:nvSpPr>
            <p:cNvPr id="375" name="object 375"/>
            <p:cNvSpPr/>
            <p:nvPr/>
          </p:nvSpPr>
          <p:spPr>
            <a:xfrm>
              <a:off x="3485178" y="4769525"/>
              <a:ext cx="219255" cy="95105"/>
            </a:xfrm>
            <a:prstGeom prst="rect">
              <a:avLst/>
            </a:prstGeom>
            <a:blipFill>
              <a:blip r:embed="rId10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76" name="object 376"/>
            <p:cNvSpPr/>
            <p:nvPr/>
          </p:nvSpPr>
          <p:spPr>
            <a:xfrm>
              <a:off x="9752555" y="4962606"/>
              <a:ext cx="219255" cy="95105"/>
            </a:xfrm>
            <a:prstGeom prst="rect">
              <a:avLst/>
            </a:prstGeom>
            <a:blipFill>
              <a:blip r:embed="rId11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77" name="object 377"/>
            <p:cNvSpPr/>
            <p:nvPr/>
          </p:nvSpPr>
          <p:spPr>
            <a:xfrm>
              <a:off x="8501353" y="4155041"/>
              <a:ext cx="219163" cy="95193"/>
            </a:xfrm>
            <a:prstGeom prst="rect">
              <a:avLst/>
            </a:prstGeom>
            <a:blipFill>
              <a:blip r:embed="rId11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78" name="object 378"/>
            <p:cNvSpPr/>
            <p:nvPr/>
          </p:nvSpPr>
          <p:spPr>
            <a:xfrm>
              <a:off x="7066550" y="4753606"/>
              <a:ext cx="88302" cy="73159"/>
            </a:xfrm>
            <a:prstGeom prst="rect">
              <a:avLst/>
            </a:prstGeom>
            <a:blipFill>
              <a:blip r:embed="rId11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79" name="object 379"/>
            <p:cNvSpPr/>
            <p:nvPr/>
          </p:nvSpPr>
          <p:spPr>
            <a:xfrm>
              <a:off x="7106806" y="4603212"/>
              <a:ext cx="2760980" cy="1312545"/>
            </a:xfrm>
            <a:custGeom>
              <a:avLst/>
              <a:gdLst/>
              <a:ahLst/>
              <a:cxnLst/>
              <a:rect l="l" t="t" r="r" b="b"/>
              <a:pathLst>
                <a:path w="2760979" h="1312545">
                  <a:moveTo>
                    <a:pt x="0" y="176119"/>
                  </a:moveTo>
                  <a:lnTo>
                    <a:pt x="414103" y="1312378"/>
                  </a:lnTo>
                  <a:lnTo>
                    <a:pt x="1245427" y="1312378"/>
                  </a:lnTo>
                </a:path>
                <a:path w="2760979" h="1312545">
                  <a:moveTo>
                    <a:pt x="1780976" y="176382"/>
                  </a:moveTo>
                  <a:lnTo>
                    <a:pt x="1984820" y="0"/>
                  </a:lnTo>
                  <a:lnTo>
                    <a:pt x="276060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80" name="object 380"/>
            <p:cNvSpPr/>
            <p:nvPr/>
          </p:nvSpPr>
          <p:spPr>
            <a:xfrm>
              <a:off x="8516666" y="4744442"/>
              <a:ext cx="79375" cy="53975"/>
            </a:xfrm>
            <a:custGeom>
              <a:avLst/>
              <a:gdLst/>
              <a:ahLst/>
              <a:cxnLst/>
              <a:rect l="l" t="t" r="r" b="b"/>
              <a:pathLst>
                <a:path w="79375" h="53975">
                  <a:moveTo>
                    <a:pt x="11823" y="0"/>
                  </a:moveTo>
                  <a:lnTo>
                    <a:pt x="0" y="28562"/>
                  </a:lnTo>
                  <a:lnTo>
                    <a:pt x="67092" y="53960"/>
                  </a:lnTo>
                  <a:lnTo>
                    <a:pt x="78916" y="25398"/>
                  </a:lnTo>
                  <a:lnTo>
                    <a:pt x="11823" y="0"/>
                  </a:lnTo>
                  <a:close/>
                </a:path>
              </a:pathLst>
            </a:custGeom>
            <a:solidFill>
              <a:srgbClr val="BEBEB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81" name="object 381"/>
            <p:cNvSpPr/>
            <p:nvPr/>
          </p:nvSpPr>
          <p:spPr>
            <a:xfrm>
              <a:off x="8515658" y="4743387"/>
              <a:ext cx="80932" cy="56069"/>
            </a:xfrm>
            <a:prstGeom prst="rect">
              <a:avLst/>
            </a:prstGeom>
            <a:blipFill>
              <a:blip r:embed="rId11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82" name="object 382"/>
            <p:cNvSpPr/>
            <p:nvPr/>
          </p:nvSpPr>
          <p:spPr>
            <a:xfrm>
              <a:off x="8779805" y="5266965"/>
              <a:ext cx="219163" cy="95141"/>
            </a:xfrm>
            <a:prstGeom prst="rect">
              <a:avLst/>
            </a:prstGeom>
            <a:blipFill>
              <a:blip r:embed="rId11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83" name="object 383"/>
            <p:cNvSpPr/>
            <p:nvPr/>
          </p:nvSpPr>
          <p:spPr>
            <a:xfrm>
              <a:off x="9069079" y="4913706"/>
              <a:ext cx="1005205" cy="683260"/>
            </a:xfrm>
            <a:custGeom>
              <a:avLst/>
              <a:gdLst/>
              <a:ahLst/>
              <a:cxnLst/>
              <a:rect l="l" t="t" r="r" b="b"/>
              <a:pathLst>
                <a:path w="1005204" h="683260">
                  <a:moveTo>
                    <a:pt x="1005013" y="682962"/>
                  </a:moveTo>
                  <a:lnTo>
                    <a:pt x="697230" y="0"/>
                  </a:ln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84" name="object 384"/>
            <p:cNvSpPr/>
            <p:nvPr/>
          </p:nvSpPr>
          <p:spPr>
            <a:xfrm>
              <a:off x="9739341" y="5670960"/>
              <a:ext cx="121764" cy="116836"/>
            </a:xfrm>
            <a:prstGeom prst="rect">
              <a:avLst/>
            </a:prstGeom>
            <a:blipFill>
              <a:blip r:embed="rId11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385" name="object 385"/>
          <p:cNvSpPr txBox="1"/>
          <p:nvPr/>
        </p:nvSpPr>
        <p:spPr>
          <a:xfrm>
            <a:off x="9758284" y="5671238"/>
            <a:ext cx="97790" cy="113030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550" spc="10" dirty="0">
                <a:latin typeface="Calibri"/>
                <a:cs typeface="Calibri"/>
              </a:rPr>
              <a:t>S</a:t>
            </a:r>
            <a:r>
              <a:rPr sz="550" spc="20" dirty="0">
                <a:latin typeface="Calibri"/>
                <a:cs typeface="Calibri"/>
              </a:rPr>
              <a:t>9</a:t>
            </a:r>
            <a:endParaRPr sz="550">
              <a:latin typeface="Calibri"/>
              <a:cs typeface="Calibri"/>
            </a:endParaRPr>
          </a:p>
        </p:txBody>
      </p:sp>
      <p:grpSp>
        <p:nvGrpSpPr>
          <p:cNvPr id="386" name="object 386"/>
          <p:cNvGrpSpPr/>
          <p:nvPr/>
        </p:nvGrpSpPr>
        <p:grpSpPr>
          <a:xfrm>
            <a:off x="1887621" y="1832283"/>
            <a:ext cx="8235315" cy="3760470"/>
            <a:chOff x="1887621" y="1832283"/>
            <a:chExt cx="8235315" cy="3760470"/>
          </a:xfrm>
        </p:grpSpPr>
        <p:sp>
          <p:nvSpPr>
            <p:cNvPr id="387" name="object 387"/>
            <p:cNvSpPr/>
            <p:nvPr/>
          </p:nvSpPr>
          <p:spPr>
            <a:xfrm>
              <a:off x="3741640" y="2931134"/>
              <a:ext cx="1036955" cy="784860"/>
            </a:xfrm>
            <a:custGeom>
              <a:avLst/>
              <a:gdLst/>
              <a:ahLst/>
              <a:cxnLst/>
              <a:rect l="l" t="t" r="r" b="b"/>
              <a:pathLst>
                <a:path w="1036954" h="784860">
                  <a:moveTo>
                    <a:pt x="0" y="0"/>
                  </a:moveTo>
                  <a:lnTo>
                    <a:pt x="990073" y="0"/>
                  </a:lnTo>
                  <a:lnTo>
                    <a:pt x="1036451" y="784363"/>
                  </a:lnTo>
                </a:path>
              </a:pathLst>
            </a:custGeom>
            <a:ln w="3175">
              <a:solidFill>
                <a:srgbClr val="00AFE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88" name="object 388"/>
            <p:cNvSpPr/>
            <p:nvPr/>
          </p:nvSpPr>
          <p:spPr>
            <a:xfrm>
              <a:off x="2301611" y="1919086"/>
              <a:ext cx="187185" cy="213359"/>
            </a:xfrm>
            <a:prstGeom prst="rect">
              <a:avLst/>
            </a:prstGeom>
            <a:blipFill>
              <a:blip r:embed="rId11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89" name="object 389"/>
            <p:cNvSpPr/>
            <p:nvPr/>
          </p:nvSpPr>
          <p:spPr>
            <a:xfrm>
              <a:off x="3714234" y="2043595"/>
              <a:ext cx="74295" cy="61594"/>
            </a:xfrm>
            <a:custGeom>
              <a:avLst/>
              <a:gdLst/>
              <a:ahLst/>
              <a:cxnLst/>
              <a:rect l="l" t="t" r="r" b="b"/>
              <a:pathLst>
                <a:path w="74295" h="61594">
                  <a:moveTo>
                    <a:pt x="74241" y="0"/>
                  </a:moveTo>
                  <a:lnTo>
                    <a:pt x="0" y="0"/>
                  </a:lnTo>
                  <a:lnTo>
                    <a:pt x="37120" y="60991"/>
                  </a:lnTo>
                  <a:lnTo>
                    <a:pt x="74241" y="0"/>
                  </a:lnTo>
                  <a:close/>
                </a:path>
              </a:pathLst>
            </a:custGeom>
            <a:solidFill>
              <a:srgbClr val="FFFF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90" name="object 390"/>
            <p:cNvSpPr/>
            <p:nvPr/>
          </p:nvSpPr>
          <p:spPr>
            <a:xfrm>
              <a:off x="3714234" y="1956503"/>
              <a:ext cx="1016635" cy="148590"/>
            </a:xfrm>
            <a:custGeom>
              <a:avLst/>
              <a:gdLst/>
              <a:ahLst/>
              <a:cxnLst/>
              <a:rect l="l" t="t" r="r" b="b"/>
              <a:pathLst>
                <a:path w="1016635" h="148589">
                  <a:moveTo>
                    <a:pt x="37120" y="148084"/>
                  </a:moveTo>
                  <a:lnTo>
                    <a:pt x="74241" y="87092"/>
                  </a:lnTo>
                  <a:lnTo>
                    <a:pt x="0" y="87092"/>
                  </a:lnTo>
                  <a:lnTo>
                    <a:pt x="37120" y="148084"/>
                  </a:lnTo>
                  <a:close/>
                </a:path>
                <a:path w="1016635" h="148589">
                  <a:moveTo>
                    <a:pt x="38220" y="107657"/>
                  </a:moveTo>
                  <a:lnTo>
                    <a:pt x="177446" y="0"/>
                  </a:lnTo>
                  <a:lnTo>
                    <a:pt x="1016561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91" name="object 391"/>
            <p:cNvSpPr/>
            <p:nvPr/>
          </p:nvSpPr>
          <p:spPr>
            <a:xfrm>
              <a:off x="3696819" y="1833553"/>
              <a:ext cx="683895" cy="200660"/>
            </a:xfrm>
            <a:custGeom>
              <a:avLst/>
              <a:gdLst/>
              <a:ahLst/>
              <a:cxnLst/>
              <a:rect l="l" t="t" r="r" b="b"/>
              <a:pathLst>
                <a:path w="683895" h="200660">
                  <a:moveTo>
                    <a:pt x="0" y="200463"/>
                  </a:moveTo>
                  <a:lnTo>
                    <a:pt x="173230" y="0"/>
                  </a:lnTo>
                  <a:lnTo>
                    <a:pt x="683298" y="0"/>
                  </a:lnTo>
                </a:path>
              </a:pathLst>
            </a:custGeom>
            <a:ln w="3175">
              <a:solidFill>
                <a:srgbClr val="00AFE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92" name="object 392"/>
            <p:cNvSpPr/>
            <p:nvPr/>
          </p:nvSpPr>
          <p:spPr>
            <a:xfrm>
              <a:off x="2745609" y="2406028"/>
              <a:ext cx="7370445" cy="3180080"/>
            </a:xfrm>
            <a:custGeom>
              <a:avLst/>
              <a:gdLst/>
              <a:ahLst/>
              <a:cxnLst/>
              <a:rect l="l" t="t" r="r" b="b"/>
              <a:pathLst>
                <a:path w="7370445" h="3180079">
                  <a:moveTo>
                    <a:pt x="0" y="0"/>
                  </a:moveTo>
                  <a:lnTo>
                    <a:pt x="59118" y="85071"/>
                  </a:lnTo>
                  <a:lnTo>
                    <a:pt x="155815" y="224191"/>
                  </a:lnTo>
                  <a:lnTo>
                    <a:pt x="261770" y="377988"/>
                  </a:lnTo>
                  <a:lnTo>
                    <a:pt x="576610" y="809673"/>
                  </a:lnTo>
                  <a:lnTo>
                    <a:pt x="831324" y="1158397"/>
                  </a:lnTo>
                  <a:lnTo>
                    <a:pt x="1065231" y="1476800"/>
                  </a:lnTo>
                  <a:lnTo>
                    <a:pt x="1344416" y="1847318"/>
                  </a:lnTo>
                  <a:lnTo>
                    <a:pt x="1512056" y="2023349"/>
                  </a:lnTo>
                  <a:lnTo>
                    <a:pt x="1575574" y="2084253"/>
                  </a:lnTo>
                  <a:lnTo>
                    <a:pt x="1697844" y="2167391"/>
                  </a:lnTo>
                  <a:lnTo>
                    <a:pt x="1917361" y="2316794"/>
                  </a:lnTo>
                  <a:lnTo>
                    <a:pt x="2004435" y="2374094"/>
                  </a:lnTo>
                  <a:lnTo>
                    <a:pt x="2130462" y="2441413"/>
                  </a:lnTo>
                  <a:lnTo>
                    <a:pt x="2325324" y="2541073"/>
                  </a:lnTo>
                  <a:lnTo>
                    <a:pt x="2409739" y="2582115"/>
                  </a:lnTo>
                  <a:lnTo>
                    <a:pt x="2760875" y="2697682"/>
                  </a:lnTo>
                  <a:lnTo>
                    <a:pt x="2956012" y="2758849"/>
                  </a:lnTo>
                  <a:lnTo>
                    <a:pt x="3702279" y="2927182"/>
                  </a:lnTo>
                  <a:lnTo>
                    <a:pt x="4280631" y="3052874"/>
                  </a:lnTo>
                  <a:lnTo>
                    <a:pt x="4507756" y="3089108"/>
                  </a:lnTo>
                  <a:lnTo>
                    <a:pt x="4624618" y="3105296"/>
                  </a:lnTo>
                  <a:lnTo>
                    <a:pt x="4864941" y="3133946"/>
                  </a:lnTo>
                  <a:lnTo>
                    <a:pt x="5085833" y="3155873"/>
                  </a:lnTo>
                  <a:lnTo>
                    <a:pt x="5313141" y="3170322"/>
                  </a:lnTo>
                  <a:lnTo>
                    <a:pt x="5534033" y="3180033"/>
                  </a:lnTo>
                  <a:lnTo>
                    <a:pt x="5812394" y="3180033"/>
                  </a:lnTo>
                  <a:lnTo>
                    <a:pt x="6131541" y="3170322"/>
                  </a:lnTo>
                  <a:lnTo>
                    <a:pt x="6449406" y="3150337"/>
                  </a:lnTo>
                  <a:lnTo>
                    <a:pt x="6729141" y="3126476"/>
                  </a:lnTo>
                  <a:lnTo>
                    <a:pt x="7034449" y="3076646"/>
                  </a:lnTo>
                  <a:lnTo>
                    <a:pt x="7269181" y="3013554"/>
                  </a:lnTo>
                  <a:lnTo>
                    <a:pt x="7370278" y="2974508"/>
                  </a:lnTo>
                </a:path>
              </a:pathLst>
            </a:custGeom>
            <a:ln w="13271">
              <a:solidFill>
                <a:srgbClr val="0000FF"/>
              </a:solidFill>
              <a:prstDash val="dot"/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93" name="object 393"/>
            <p:cNvSpPr/>
            <p:nvPr/>
          </p:nvSpPr>
          <p:spPr>
            <a:xfrm>
              <a:off x="4348314" y="3711455"/>
              <a:ext cx="2945765" cy="1099185"/>
            </a:xfrm>
            <a:custGeom>
              <a:avLst/>
              <a:gdLst/>
              <a:ahLst/>
              <a:cxnLst/>
              <a:rect l="l" t="t" r="r" b="b"/>
              <a:pathLst>
                <a:path w="2945765" h="1099185">
                  <a:moveTo>
                    <a:pt x="0" y="0"/>
                  </a:moveTo>
                  <a:lnTo>
                    <a:pt x="261312" y="78128"/>
                  </a:lnTo>
                  <a:lnTo>
                    <a:pt x="177721" y="335276"/>
                  </a:lnTo>
                  <a:lnTo>
                    <a:pt x="172589" y="356720"/>
                  </a:lnTo>
                  <a:lnTo>
                    <a:pt x="300358" y="419996"/>
                  </a:lnTo>
                  <a:lnTo>
                    <a:pt x="510251" y="497071"/>
                  </a:lnTo>
                  <a:lnTo>
                    <a:pt x="842139" y="612901"/>
                  </a:lnTo>
                  <a:lnTo>
                    <a:pt x="1096761" y="680221"/>
                  </a:lnTo>
                  <a:lnTo>
                    <a:pt x="1437448" y="766610"/>
                  </a:lnTo>
                  <a:lnTo>
                    <a:pt x="1801507" y="859767"/>
                  </a:lnTo>
                  <a:lnTo>
                    <a:pt x="2628432" y="1098899"/>
                  </a:lnTo>
                  <a:lnTo>
                    <a:pt x="2651987" y="1098899"/>
                  </a:lnTo>
                  <a:lnTo>
                    <a:pt x="2684892" y="1067437"/>
                  </a:lnTo>
                  <a:lnTo>
                    <a:pt x="2870771" y="606047"/>
                  </a:lnTo>
                  <a:lnTo>
                    <a:pt x="2896802" y="546901"/>
                  </a:lnTo>
                  <a:lnTo>
                    <a:pt x="2907709" y="536443"/>
                  </a:lnTo>
                  <a:lnTo>
                    <a:pt x="2916783" y="536443"/>
                  </a:lnTo>
                  <a:lnTo>
                    <a:pt x="2945655" y="544528"/>
                  </a:lnTo>
                </a:path>
              </a:pathLst>
            </a:custGeom>
            <a:ln w="3175">
              <a:solidFill>
                <a:srgbClr val="0000FF"/>
              </a:solidFill>
              <a:prstDash val="sysDot"/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94" name="object 394"/>
            <p:cNvSpPr/>
            <p:nvPr/>
          </p:nvSpPr>
          <p:spPr>
            <a:xfrm>
              <a:off x="5272577" y="3891002"/>
              <a:ext cx="172720" cy="501015"/>
            </a:xfrm>
            <a:custGeom>
              <a:avLst/>
              <a:gdLst/>
              <a:ahLst/>
              <a:cxnLst/>
              <a:rect l="l" t="t" r="r" b="b"/>
              <a:pathLst>
                <a:path w="172720" h="501014">
                  <a:moveTo>
                    <a:pt x="0" y="0"/>
                  </a:moveTo>
                  <a:lnTo>
                    <a:pt x="0" y="227179"/>
                  </a:lnTo>
                  <a:lnTo>
                    <a:pt x="20806" y="364981"/>
                  </a:lnTo>
                  <a:lnTo>
                    <a:pt x="44911" y="441352"/>
                  </a:lnTo>
                  <a:lnTo>
                    <a:pt x="65076" y="474660"/>
                  </a:lnTo>
                  <a:lnTo>
                    <a:pt x="172497" y="500674"/>
                  </a:lnTo>
                </a:path>
              </a:pathLst>
            </a:custGeom>
            <a:ln w="13688">
              <a:solidFill>
                <a:srgbClr val="0000FF"/>
              </a:solidFill>
              <a:prstDash val="dot"/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95" name="object 395"/>
            <p:cNvSpPr/>
            <p:nvPr/>
          </p:nvSpPr>
          <p:spPr>
            <a:xfrm>
              <a:off x="3230001" y="2849688"/>
              <a:ext cx="149157" cy="131605"/>
            </a:xfrm>
            <a:prstGeom prst="rect">
              <a:avLst/>
            </a:prstGeom>
            <a:blipFill>
              <a:blip r:embed="rId11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96" name="object 396"/>
            <p:cNvSpPr/>
            <p:nvPr/>
          </p:nvSpPr>
          <p:spPr>
            <a:xfrm>
              <a:off x="3121034" y="2866100"/>
              <a:ext cx="4087495" cy="2023745"/>
            </a:xfrm>
            <a:custGeom>
              <a:avLst/>
              <a:gdLst/>
              <a:ahLst/>
              <a:cxnLst/>
              <a:rect l="l" t="t" r="r" b="b"/>
              <a:pathLst>
                <a:path w="4087495" h="2023745">
                  <a:moveTo>
                    <a:pt x="0" y="0"/>
                  </a:moveTo>
                  <a:lnTo>
                    <a:pt x="87256" y="122510"/>
                  </a:lnTo>
                  <a:lnTo>
                    <a:pt x="211726" y="260751"/>
                  </a:lnTo>
                  <a:lnTo>
                    <a:pt x="316856" y="379130"/>
                  </a:lnTo>
                  <a:lnTo>
                    <a:pt x="410437" y="492852"/>
                  </a:lnTo>
                  <a:lnTo>
                    <a:pt x="582476" y="650604"/>
                  </a:lnTo>
                  <a:lnTo>
                    <a:pt x="646269" y="711771"/>
                  </a:lnTo>
                  <a:lnTo>
                    <a:pt x="738384" y="790163"/>
                  </a:lnTo>
                  <a:lnTo>
                    <a:pt x="833248" y="859855"/>
                  </a:lnTo>
                  <a:lnTo>
                    <a:pt x="1041767" y="1011894"/>
                  </a:lnTo>
                  <a:lnTo>
                    <a:pt x="1077604" y="1036150"/>
                  </a:lnTo>
                  <a:lnTo>
                    <a:pt x="1159545" y="1085101"/>
                  </a:lnTo>
                  <a:lnTo>
                    <a:pt x="1522963" y="1260518"/>
                  </a:lnTo>
                  <a:lnTo>
                    <a:pt x="1970613" y="1427057"/>
                  </a:lnTo>
                  <a:lnTo>
                    <a:pt x="2175191" y="1487697"/>
                  </a:lnTo>
                  <a:lnTo>
                    <a:pt x="2394708" y="1540955"/>
                  </a:lnTo>
                  <a:lnTo>
                    <a:pt x="2700015" y="1619172"/>
                  </a:lnTo>
                  <a:lnTo>
                    <a:pt x="3015680" y="1699410"/>
                  </a:lnTo>
                  <a:lnTo>
                    <a:pt x="3914555" y="1959370"/>
                  </a:lnTo>
                  <a:lnTo>
                    <a:pt x="4086869" y="2023262"/>
                  </a:lnTo>
                </a:path>
              </a:pathLst>
            </a:custGeom>
            <a:ln w="13293">
              <a:solidFill>
                <a:srgbClr val="0000FF"/>
              </a:solidFill>
              <a:prstDash val="dot"/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97" name="object 397"/>
            <p:cNvSpPr/>
            <p:nvPr/>
          </p:nvSpPr>
          <p:spPr>
            <a:xfrm>
              <a:off x="4026324" y="3746521"/>
              <a:ext cx="90170" cy="102870"/>
            </a:xfrm>
            <a:custGeom>
              <a:avLst/>
              <a:gdLst/>
              <a:ahLst/>
              <a:cxnLst/>
              <a:rect l="l" t="t" r="r" b="b"/>
              <a:pathLst>
                <a:path w="90170" h="102870">
                  <a:moveTo>
                    <a:pt x="63609" y="0"/>
                  </a:moveTo>
                  <a:lnTo>
                    <a:pt x="0" y="84895"/>
                  </a:lnTo>
                  <a:lnTo>
                    <a:pt x="26030" y="102824"/>
                  </a:lnTo>
                  <a:lnTo>
                    <a:pt x="89640" y="17928"/>
                  </a:lnTo>
                  <a:lnTo>
                    <a:pt x="63609" y="0"/>
                  </a:lnTo>
                  <a:close/>
                </a:path>
              </a:pathLst>
            </a:custGeom>
            <a:solidFill>
              <a:srgbClr val="FF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98" name="object 398"/>
            <p:cNvSpPr/>
            <p:nvPr/>
          </p:nvSpPr>
          <p:spPr>
            <a:xfrm>
              <a:off x="4025335" y="3745554"/>
              <a:ext cx="91702" cy="104757"/>
            </a:xfrm>
            <a:prstGeom prst="rect">
              <a:avLst/>
            </a:prstGeom>
            <a:blipFill>
              <a:blip r:embed="rId11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99" name="object 399"/>
            <p:cNvSpPr/>
            <p:nvPr/>
          </p:nvSpPr>
          <p:spPr>
            <a:xfrm>
              <a:off x="4043189" y="3804085"/>
              <a:ext cx="30480" cy="24130"/>
            </a:xfrm>
            <a:custGeom>
              <a:avLst/>
              <a:gdLst/>
              <a:ahLst/>
              <a:cxnLst/>
              <a:rect l="l" t="t" r="r" b="b"/>
              <a:pathLst>
                <a:path w="30479" h="24129">
                  <a:moveTo>
                    <a:pt x="5774" y="0"/>
                  </a:moveTo>
                  <a:lnTo>
                    <a:pt x="0" y="8348"/>
                  </a:lnTo>
                  <a:lnTo>
                    <a:pt x="24288" y="23816"/>
                  </a:lnTo>
                  <a:lnTo>
                    <a:pt x="30063" y="15555"/>
                  </a:lnTo>
                  <a:lnTo>
                    <a:pt x="5774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00" name="object 400"/>
            <p:cNvSpPr/>
            <p:nvPr/>
          </p:nvSpPr>
          <p:spPr>
            <a:xfrm>
              <a:off x="4043189" y="3804085"/>
              <a:ext cx="30480" cy="24130"/>
            </a:xfrm>
            <a:custGeom>
              <a:avLst/>
              <a:gdLst/>
              <a:ahLst/>
              <a:cxnLst/>
              <a:rect l="l" t="t" r="r" b="b"/>
              <a:pathLst>
                <a:path w="30479" h="24129">
                  <a:moveTo>
                    <a:pt x="30063" y="15555"/>
                  </a:moveTo>
                  <a:lnTo>
                    <a:pt x="5774" y="0"/>
                  </a:lnTo>
                  <a:lnTo>
                    <a:pt x="0" y="8348"/>
                  </a:lnTo>
                  <a:lnTo>
                    <a:pt x="24288" y="23816"/>
                  </a:lnTo>
                  <a:lnTo>
                    <a:pt x="30063" y="15555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01" name="object 401"/>
            <p:cNvSpPr/>
            <p:nvPr/>
          </p:nvSpPr>
          <p:spPr>
            <a:xfrm>
              <a:off x="2967784" y="3795560"/>
              <a:ext cx="1102995" cy="57150"/>
            </a:xfrm>
            <a:custGeom>
              <a:avLst/>
              <a:gdLst/>
              <a:ahLst/>
              <a:cxnLst/>
              <a:rect l="l" t="t" r="r" b="b"/>
              <a:pathLst>
                <a:path w="1102995" h="57150">
                  <a:moveTo>
                    <a:pt x="0" y="56772"/>
                  </a:moveTo>
                  <a:lnTo>
                    <a:pt x="692464" y="56772"/>
                  </a:lnTo>
                  <a:lnTo>
                    <a:pt x="1102718" y="0"/>
                  </a:lnTo>
                </a:path>
              </a:pathLst>
            </a:custGeom>
            <a:ln w="3175">
              <a:solidFill>
                <a:srgbClr val="00AFE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02" name="object 402"/>
            <p:cNvSpPr/>
            <p:nvPr/>
          </p:nvSpPr>
          <p:spPr>
            <a:xfrm>
              <a:off x="2976950" y="3827901"/>
              <a:ext cx="1066800" cy="160020"/>
            </a:xfrm>
            <a:custGeom>
              <a:avLst/>
              <a:gdLst/>
              <a:ahLst/>
              <a:cxnLst/>
              <a:rect l="l" t="t" r="r" b="b"/>
              <a:pathLst>
                <a:path w="1066800" h="160020">
                  <a:moveTo>
                    <a:pt x="1066239" y="0"/>
                  </a:moveTo>
                  <a:lnTo>
                    <a:pt x="677982" y="159421"/>
                  </a:lnTo>
                  <a:lnTo>
                    <a:pt x="0" y="159421"/>
                  </a:lnTo>
                </a:path>
              </a:pathLst>
            </a:custGeom>
            <a:ln w="3175">
              <a:solidFill>
                <a:srgbClr val="7E5F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03" name="object 403"/>
            <p:cNvSpPr/>
            <p:nvPr/>
          </p:nvSpPr>
          <p:spPr>
            <a:xfrm>
              <a:off x="4151710" y="3847851"/>
              <a:ext cx="332740" cy="224154"/>
            </a:xfrm>
            <a:custGeom>
              <a:avLst/>
              <a:gdLst/>
              <a:ahLst/>
              <a:cxnLst/>
              <a:rect l="l" t="t" r="r" b="b"/>
              <a:pathLst>
                <a:path w="332739" h="224154">
                  <a:moveTo>
                    <a:pt x="31529" y="0"/>
                  </a:moveTo>
                  <a:lnTo>
                    <a:pt x="0" y="50269"/>
                  </a:lnTo>
                  <a:lnTo>
                    <a:pt x="300999" y="223664"/>
                  </a:lnTo>
                  <a:lnTo>
                    <a:pt x="332437" y="173394"/>
                  </a:lnTo>
                  <a:lnTo>
                    <a:pt x="31529" y="0"/>
                  </a:lnTo>
                  <a:close/>
                </a:path>
              </a:pathLst>
            </a:custGeom>
            <a:solidFill>
              <a:srgbClr val="4AACC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04" name="object 404"/>
            <p:cNvSpPr/>
            <p:nvPr/>
          </p:nvSpPr>
          <p:spPr>
            <a:xfrm>
              <a:off x="4234476" y="3883708"/>
              <a:ext cx="167639" cy="145447"/>
            </a:xfrm>
            <a:prstGeom prst="rect">
              <a:avLst/>
            </a:prstGeom>
            <a:blipFill>
              <a:blip r:embed="rId11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05" name="object 405"/>
            <p:cNvSpPr/>
            <p:nvPr/>
          </p:nvSpPr>
          <p:spPr>
            <a:xfrm>
              <a:off x="2840473" y="3711895"/>
              <a:ext cx="1508125" cy="546100"/>
            </a:xfrm>
            <a:custGeom>
              <a:avLst/>
              <a:gdLst/>
              <a:ahLst/>
              <a:cxnLst/>
              <a:rect l="l" t="t" r="r" b="b"/>
              <a:pathLst>
                <a:path w="1508125" h="546100">
                  <a:moveTo>
                    <a:pt x="1507931" y="0"/>
                  </a:moveTo>
                  <a:lnTo>
                    <a:pt x="915189" y="545846"/>
                  </a:lnTo>
                  <a:lnTo>
                    <a:pt x="0" y="545846"/>
                  </a:lnTo>
                </a:path>
              </a:pathLst>
            </a:custGeom>
            <a:ln w="6624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06" name="object 406"/>
            <p:cNvSpPr/>
            <p:nvPr/>
          </p:nvSpPr>
          <p:spPr>
            <a:xfrm>
              <a:off x="3214981" y="3150668"/>
              <a:ext cx="114300" cy="90170"/>
            </a:xfrm>
            <a:custGeom>
              <a:avLst/>
              <a:gdLst/>
              <a:ahLst/>
              <a:cxnLst/>
              <a:rect l="l" t="t" r="r" b="b"/>
              <a:pathLst>
                <a:path w="114300" h="90169">
                  <a:moveTo>
                    <a:pt x="95689" y="0"/>
                  </a:moveTo>
                  <a:lnTo>
                    <a:pt x="0" y="64946"/>
                  </a:lnTo>
                  <a:lnTo>
                    <a:pt x="18606" y="89993"/>
                  </a:lnTo>
                  <a:lnTo>
                    <a:pt x="114203" y="25134"/>
                  </a:lnTo>
                  <a:lnTo>
                    <a:pt x="95689" y="0"/>
                  </a:lnTo>
                  <a:close/>
                </a:path>
              </a:pathLst>
            </a:custGeom>
            <a:solidFill>
              <a:srgbClr val="FFFF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07" name="object 407"/>
            <p:cNvSpPr/>
            <p:nvPr/>
          </p:nvSpPr>
          <p:spPr>
            <a:xfrm>
              <a:off x="3214035" y="3149702"/>
              <a:ext cx="116066" cy="92014"/>
            </a:xfrm>
            <a:prstGeom prst="rect">
              <a:avLst/>
            </a:prstGeom>
            <a:blipFill>
              <a:blip r:embed="rId12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08" name="object 408"/>
            <p:cNvSpPr/>
            <p:nvPr/>
          </p:nvSpPr>
          <p:spPr>
            <a:xfrm>
              <a:off x="1891114" y="2980174"/>
              <a:ext cx="1329055" cy="370840"/>
            </a:xfrm>
            <a:custGeom>
              <a:avLst/>
              <a:gdLst/>
              <a:ahLst/>
              <a:cxnLst/>
              <a:rect l="l" t="t" r="r" b="b"/>
              <a:pathLst>
                <a:path w="1329055" h="370839">
                  <a:moveTo>
                    <a:pt x="1328725" y="0"/>
                  </a:moveTo>
                  <a:lnTo>
                    <a:pt x="961274" y="370606"/>
                  </a:lnTo>
                  <a:lnTo>
                    <a:pt x="0" y="370606"/>
                  </a:lnTo>
                </a:path>
              </a:pathLst>
            </a:custGeom>
            <a:ln w="6611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09" name="object 409"/>
            <p:cNvSpPr/>
            <p:nvPr/>
          </p:nvSpPr>
          <p:spPr>
            <a:xfrm>
              <a:off x="5077441" y="4229970"/>
              <a:ext cx="63500" cy="109855"/>
            </a:xfrm>
            <a:custGeom>
              <a:avLst/>
              <a:gdLst/>
              <a:ahLst/>
              <a:cxnLst/>
              <a:rect l="l" t="t" r="r" b="b"/>
              <a:pathLst>
                <a:path w="63500" h="109854">
                  <a:moveTo>
                    <a:pt x="32446" y="0"/>
                  </a:moveTo>
                  <a:lnTo>
                    <a:pt x="0" y="100099"/>
                  </a:lnTo>
                  <a:lnTo>
                    <a:pt x="30613" y="109239"/>
                  </a:lnTo>
                  <a:lnTo>
                    <a:pt x="63059" y="9139"/>
                  </a:lnTo>
                  <a:lnTo>
                    <a:pt x="32446" y="0"/>
                  </a:lnTo>
                  <a:close/>
                </a:path>
              </a:pathLst>
            </a:custGeom>
            <a:solidFill>
              <a:srgbClr val="BEBEB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10" name="object 410"/>
            <p:cNvSpPr/>
            <p:nvPr/>
          </p:nvSpPr>
          <p:spPr>
            <a:xfrm>
              <a:off x="5076478" y="4229003"/>
              <a:ext cx="65121" cy="111173"/>
            </a:xfrm>
            <a:prstGeom prst="rect">
              <a:avLst/>
            </a:prstGeom>
            <a:blipFill>
              <a:blip r:embed="rId12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11" name="object 411"/>
            <p:cNvSpPr/>
            <p:nvPr/>
          </p:nvSpPr>
          <p:spPr>
            <a:xfrm>
              <a:off x="5348927" y="4310120"/>
              <a:ext cx="55880" cy="102870"/>
            </a:xfrm>
            <a:custGeom>
              <a:avLst/>
              <a:gdLst/>
              <a:ahLst/>
              <a:cxnLst/>
              <a:rect l="l" t="t" r="r" b="b"/>
              <a:pathLst>
                <a:path w="55879" h="102870">
                  <a:moveTo>
                    <a:pt x="24747" y="0"/>
                  </a:moveTo>
                  <a:lnTo>
                    <a:pt x="0" y="95090"/>
                  </a:lnTo>
                  <a:lnTo>
                    <a:pt x="31071" y="102472"/>
                  </a:lnTo>
                  <a:lnTo>
                    <a:pt x="55818" y="7382"/>
                  </a:lnTo>
                  <a:lnTo>
                    <a:pt x="24747" y="0"/>
                  </a:lnTo>
                  <a:close/>
                </a:path>
              </a:pathLst>
            </a:custGeom>
            <a:solidFill>
              <a:srgbClr val="BEBEB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12" name="object 412"/>
            <p:cNvSpPr/>
            <p:nvPr/>
          </p:nvSpPr>
          <p:spPr>
            <a:xfrm>
              <a:off x="5347919" y="4309153"/>
              <a:ext cx="57835" cy="104406"/>
            </a:xfrm>
            <a:prstGeom prst="rect">
              <a:avLst/>
            </a:prstGeom>
            <a:blipFill>
              <a:blip r:embed="rId12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13" name="object 413"/>
            <p:cNvSpPr/>
            <p:nvPr/>
          </p:nvSpPr>
          <p:spPr>
            <a:xfrm>
              <a:off x="5546516" y="4360586"/>
              <a:ext cx="121764" cy="116844"/>
            </a:xfrm>
            <a:prstGeom prst="rect">
              <a:avLst/>
            </a:prstGeom>
            <a:blipFill>
              <a:blip r:embed="rId9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414" name="object 414"/>
          <p:cNvSpPr txBox="1"/>
          <p:nvPr/>
        </p:nvSpPr>
        <p:spPr>
          <a:xfrm>
            <a:off x="5562344" y="4359334"/>
            <a:ext cx="97790" cy="113030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550" spc="10" dirty="0">
                <a:latin typeface="Calibri"/>
                <a:cs typeface="Calibri"/>
              </a:rPr>
              <a:t>S</a:t>
            </a:r>
            <a:r>
              <a:rPr sz="550" spc="20" dirty="0">
                <a:latin typeface="Calibri"/>
                <a:cs typeface="Calibri"/>
              </a:rPr>
              <a:t>3</a:t>
            </a:r>
            <a:endParaRPr sz="550">
              <a:latin typeface="Calibri"/>
              <a:cs typeface="Calibri"/>
            </a:endParaRPr>
          </a:p>
        </p:txBody>
      </p:sp>
      <p:grpSp>
        <p:nvGrpSpPr>
          <p:cNvPr id="415" name="object 415"/>
          <p:cNvGrpSpPr/>
          <p:nvPr/>
        </p:nvGrpSpPr>
        <p:grpSpPr>
          <a:xfrm>
            <a:off x="1893864" y="1143050"/>
            <a:ext cx="8214995" cy="4284345"/>
            <a:chOff x="1893864" y="1143050"/>
            <a:chExt cx="8214995" cy="4284345"/>
          </a:xfrm>
        </p:grpSpPr>
        <p:sp>
          <p:nvSpPr>
            <p:cNvPr id="416" name="object 416"/>
            <p:cNvSpPr/>
            <p:nvPr/>
          </p:nvSpPr>
          <p:spPr>
            <a:xfrm>
              <a:off x="7047046" y="4411538"/>
              <a:ext cx="141605" cy="262255"/>
            </a:xfrm>
            <a:custGeom>
              <a:avLst/>
              <a:gdLst/>
              <a:ahLst/>
              <a:cxnLst/>
              <a:rect l="l" t="t" r="r" b="b"/>
              <a:pathLst>
                <a:path w="141604" h="262254">
                  <a:moveTo>
                    <a:pt x="99630" y="0"/>
                  </a:moveTo>
                  <a:lnTo>
                    <a:pt x="0" y="246338"/>
                  </a:lnTo>
                  <a:lnTo>
                    <a:pt x="41887" y="261893"/>
                  </a:lnTo>
                  <a:lnTo>
                    <a:pt x="141517" y="15643"/>
                  </a:lnTo>
                  <a:lnTo>
                    <a:pt x="99630" y="0"/>
                  </a:lnTo>
                  <a:close/>
                </a:path>
              </a:pathLst>
            </a:custGeom>
            <a:solidFill>
              <a:srgbClr val="4AACC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17" name="object 417"/>
            <p:cNvSpPr/>
            <p:nvPr/>
          </p:nvSpPr>
          <p:spPr>
            <a:xfrm>
              <a:off x="7061345" y="4383175"/>
              <a:ext cx="134478" cy="238405"/>
            </a:xfrm>
            <a:prstGeom prst="rect">
              <a:avLst/>
            </a:prstGeom>
            <a:blipFill>
              <a:blip r:embed="rId12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18" name="object 418"/>
            <p:cNvSpPr/>
            <p:nvPr/>
          </p:nvSpPr>
          <p:spPr>
            <a:xfrm>
              <a:off x="7148327" y="4360126"/>
              <a:ext cx="1579880" cy="56515"/>
            </a:xfrm>
            <a:custGeom>
              <a:avLst/>
              <a:gdLst/>
              <a:ahLst/>
              <a:cxnLst/>
              <a:rect l="l" t="t" r="r" b="b"/>
              <a:pathLst>
                <a:path w="1579879" h="56514">
                  <a:moveTo>
                    <a:pt x="0" y="56069"/>
                  </a:moveTo>
                  <a:lnTo>
                    <a:pt x="633529" y="0"/>
                  </a:lnTo>
                  <a:lnTo>
                    <a:pt x="1579515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19" name="object 419"/>
            <p:cNvSpPr/>
            <p:nvPr/>
          </p:nvSpPr>
          <p:spPr>
            <a:xfrm>
              <a:off x="7143652" y="4332003"/>
              <a:ext cx="84455" cy="56515"/>
            </a:xfrm>
            <a:custGeom>
              <a:avLst/>
              <a:gdLst/>
              <a:ahLst/>
              <a:cxnLst/>
              <a:rect l="l" t="t" r="r" b="b"/>
              <a:pathLst>
                <a:path w="84454" h="56514">
                  <a:moveTo>
                    <a:pt x="11915" y="0"/>
                  </a:moveTo>
                  <a:lnTo>
                    <a:pt x="0" y="28650"/>
                  </a:lnTo>
                  <a:lnTo>
                    <a:pt x="72041" y="56069"/>
                  </a:lnTo>
                  <a:lnTo>
                    <a:pt x="83865" y="27507"/>
                  </a:lnTo>
                  <a:lnTo>
                    <a:pt x="11915" y="0"/>
                  </a:lnTo>
                  <a:close/>
                </a:path>
              </a:pathLst>
            </a:custGeom>
            <a:solidFill>
              <a:srgbClr val="FFFF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20" name="object 420"/>
            <p:cNvSpPr/>
            <p:nvPr/>
          </p:nvSpPr>
          <p:spPr>
            <a:xfrm>
              <a:off x="7142705" y="4331036"/>
              <a:ext cx="85912" cy="58091"/>
            </a:xfrm>
            <a:prstGeom prst="rect">
              <a:avLst/>
            </a:prstGeom>
            <a:blipFill>
              <a:blip r:embed="rId12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21" name="object 421"/>
            <p:cNvSpPr/>
            <p:nvPr/>
          </p:nvSpPr>
          <p:spPr>
            <a:xfrm>
              <a:off x="7205887" y="4239022"/>
              <a:ext cx="1249680" cy="132080"/>
            </a:xfrm>
            <a:custGeom>
              <a:avLst/>
              <a:gdLst/>
              <a:ahLst/>
              <a:cxnLst/>
              <a:rect l="l" t="t" r="r" b="b"/>
              <a:pathLst>
                <a:path w="1249679" h="132079">
                  <a:moveTo>
                    <a:pt x="0" y="131474"/>
                  </a:moveTo>
                  <a:lnTo>
                    <a:pt x="499619" y="0"/>
                  </a:lnTo>
                  <a:lnTo>
                    <a:pt x="1249185" y="0"/>
                  </a:lnTo>
                </a:path>
              </a:pathLst>
            </a:custGeom>
            <a:ln w="3175">
              <a:solidFill>
                <a:srgbClr val="00AFE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22" name="object 422"/>
            <p:cNvSpPr/>
            <p:nvPr/>
          </p:nvSpPr>
          <p:spPr>
            <a:xfrm>
              <a:off x="7182331" y="4239461"/>
              <a:ext cx="84455" cy="56515"/>
            </a:xfrm>
            <a:custGeom>
              <a:avLst/>
              <a:gdLst/>
              <a:ahLst/>
              <a:cxnLst/>
              <a:rect l="l" t="t" r="r" b="b"/>
              <a:pathLst>
                <a:path w="84454" h="56514">
                  <a:moveTo>
                    <a:pt x="11823" y="0"/>
                  </a:moveTo>
                  <a:lnTo>
                    <a:pt x="0" y="28562"/>
                  </a:lnTo>
                  <a:lnTo>
                    <a:pt x="72041" y="55894"/>
                  </a:lnTo>
                  <a:lnTo>
                    <a:pt x="83865" y="27331"/>
                  </a:lnTo>
                  <a:lnTo>
                    <a:pt x="11823" y="0"/>
                  </a:lnTo>
                  <a:close/>
                </a:path>
              </a:pathLst>
            </a:custGeom>
            <a:solidFill>
              <a:srgbClr val="BEBEB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23" name="object 423"/>
            <p:cNvSpPr/>
            <p:nvPr/>
          </p:nvSpPr>
          <p:spPr>
            <a:xfrm>
              <a:off x="7181396" y="4238407"/>
              <a:ext cx="85735" cy="58003"/>
            </a:xfrm>
            <a:prstGeom prst="rect">
              <a:avLst/>
            </a:prstGeom>
            <a:blipFill>
              <a:blip r:embed="rId12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24" name="object 424"/>
            <p:cNvSpPr/>
            <p:nvPr/>
          </p:nvSpPr>
          <p:spPr>
            <a:xfrm>
              <a:off x="7133203" y="4266881"/>
              <a:ext cx="86360" cy="71120"/>
            </a:xfrm>
            <a:custGeom>
              <a:avLst/>
              <a:gdLst/>
              <a:ahLst/>
              <a:cxnLst/>
              <a:rect l="l" t="t" r="r" b="b"/>
              <a:pathLst>
                <a:path w="86359" h="71120">
                  <a:moveTo>
                    <a:pt x="85973" y="0"/>
                  </a:moveTo>
                  <a:lnTo>
                    <a:pt x="0" y="439"/>
                  </a:lnTo>
                  <a:lnTo>
                    <a:pt x="43353" y="70922"/>
                  </a:lnTo>
                  <a:lnTo>
                    <a:pt x="85973" y="0"/>
                  </a:lnTo>
                  <a:close/>
                </a:path>
              </a:pathLst>
            </a:custGeom>
            <a:solidFill>
              <a:srgbClr val="FFFF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25" name="object 425"/>
            <p:cNvSpPr/>
            <p:nvPr/>
          </p:nvSpPr>
          <p:spPr>
            <a:xfrm>
              <a:off x="7133203" y="4266881"/>
              <a:ext cx="86360" cy="71120"/>
            </a:xfrm>
            <a:custGeom>
              <a:avLst/>
              <a:gdLst/>
              <a:ahLst/>
              <a:cxnLst/>
              <a:rect l="l" t="t" r="r" b="b"/>
              <a:pathLst>
                <a:path w="86359" h="71120">
                  <a:moveTo>
                    <a:pt x="43353" y="70922"/>
                  </a:moveTo>
                  <a:lnTo>
                    <a:pt x="85973" y="0"/>
                  </a:lnTo>
                  <a:lnTo>
                    <a:pt x="0" y="439"/>
                  </a:lnTo>
                  <a:lnTo>
                    <a:pt x="43353" y="70922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26" name="object 426"/>
            <p:cNvSpPr/>
            <p:nvPr/>
          </p:nvSpPr>
          <p:spPr>
            <a:xfrm>
              <a:off x="7176649" y="4107548"/>
              <a:ext cx="1291590" cy="180975"/>
            </a:xfrm>
            <a:custGeom>
              <a:avLst/>
              <a:gdLst/>
              <a:ahLst/>
              <a:cxnLst/>
              <a:rect l="l" t="t" r="r" b="b"/>
              <a:pathLst>
                <a:path w="1291590" h="180975">
                  <a:moveTo>
                    <a:pt x="0" y="180513"/>
                  </a:moveTo>
                  <a:lnTo>
                    <a:pt x="467264" y="0"/>
                  </a:lnTo>
                  <a:lnTo>
                    <a:pt x="1291347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27" name="object 427"/>
            <p:cNvSpPr/>
            <p:nvPr/>
          </p:nvSpPr>
          <p:spPr>
            <a:xfrm>
              <a:off x="7107998" y="4693381"/>
              <a:ext cx="52705" cy="50800"/>
            </a:xfrm>
            <a:custGeom>
              <a:avLst/>
              <a:gdLst/>
              <a:ahLst/>
              <a:cxnLst/>
              <a:rect l="l" t="t" r="r" b="b"/>
              <a:pathLst>
                <a:path w="52704" h="50800">
                  <a:moveTo>
                    <a:pt x="26030" y="0"/>
                  </a:moveTo>
                  <a:lnTo>
                    <a:pt x="15840" y="2039"/>
                  </a:lnTo>
                  <a:lnTo>
                    <a:pt x="7550" y="7481"/>
                  </a:lnTo>
                  <a:lnTo>
                    <a:pt x="1992" y="15510"/>
                  </a:lnTo>
                  <a:lnTo>
                    <a:pt x="0" y="25310"/>
                  </a:lnTo>
                  <a:lnTo>
                    <a:pt x="2073" y="35080"/>
                  </a:lnTo>
                  <a:lnTo>
                    <a:pt x="7722" y="43030"/>
                  </a:lnTo>
                  <a:lnTo>
                    <a:pt x="16085" y="48359"/>
                  </a:lnTo>
                  <a:lnTo>
                    <a:pt x="26305" y="50269"/>
                  </a:lnTo>
                  <a:lnTo>
                    <a:pt x="36495" y="48281"/>
                  </a:lnTo>
                  <a:lnTo>
                    <a:pt x="44785" y="42865"/>
                  </a:lnTo>
                  <a:lnTo>
                    <a:pt x="50343" y="34845"/>
                  </a:lnTo>
                  <a:lnTo>
                    <a:pt x="52335" y="25046"/>
                  </a:lnTo>
                  <a:lnTo>
                    <a:pt x="50262" y="15262"/>
                  </a:lnTo>
                  <a:lnTo>
                    <a:pt x="44613" y="7283"/>
                  </a:lnTo>
                  <a:lnTo>
                    <a:pt x="36250" y="1923"/>
                  </a:lnTo>
                  <a:lnTo>
                    <a:pt x="26030" y="0"/>
                  </a:lnTo>
                  <a:close/>
                </a:path>
              </a:pathLst>
            </a:custGeom>
            <a:solidFill>
              <a:srgbClr val="FF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28" name="object 428"/>
            <p:cNvSpPr/>
            <p:nvPr/>
          </p:nvSpPr>
          <p:spPr>
            <a:xfrm>
              <a:off x="7107998" y="4693381"/>
              <a:ext cx="52705" cy="50800"/>
            </a:xfrm>
            <a:custGeom>
              <a:avLst/>
              <a:gdLst/>
              <a:ahLst/>
              <a:cxnLst/>
              <a:rect l="l" t="t" r="r" b="b"/>
              <a:pathLst>
                <a:path w="52704" h="50800">
                  <a:moveTo>
                    <a:pt x="52335" y="25046"/>
                  </a:moveTo>
                  <a:lnTo>
                    <a:pt x="50262" y="15262"/>
                  </a:lnTo>
                  <a:lnTo>
                    <a:pt x="44613" y="7283"/>
                  </a:lnTo>
                  <a:lnTo>
                    <a:pt x="36250" y="1923"/>
                  </a:lnTo>
                  <a:lnTo>
                    <a:pt x="26030" y="0"/>
                  </a:lnTo>
                  <a:lnTo>
                    <a:pt x="15840" y="2039"/>
                  </a:lnTo>
                  <a:lnTo>
                    <a:pt x="7550" y="7481"/>
                  </a:lnTo>
                  <a:lnTo>
                    <a:pt x="1992" y="15510"/>
                  </a:lnTo>
                  <a:lnTo>
                    <a:pt x="0" y="25310"/>
                  </a:lnTo>
                  <a:lnTo>
                    <a:pt x="2073" y="35080"/>
                  </a:lnTo>
                  <a:lnTo>
                    <a:pt x="7722" y="43030"/>
                  </a:lnTo>
                  <a:lnTo>
                    <a:pt x="16085" y="48359"/>
                  </a:lnTo>
                  <a:lnTo>
                    <a:pt x="26305" y="50269"/>
                  </a:lnTo>
                  <a:lnTo>
                    <a:pt x="36495" y="48281"/>
                  </a:lnTo>
                  <a:lnTo>
                    <a:pt x="44785" y="42865"/>
                  </a:lnTo>
                  <a:lnTo>
                    <a:pt x="50343" y="34845"/>
                  </a:lnTo>
                  <a:lnTo>
                    <a:pt x="52335" y="25046"/>
                  </a:lnTo>
                </a:path>
              </a:pathLst>
            </a:custGeom>
            <a:ln w="6727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29" name="object 429"/>
            <p:cNvSpPr/>
            <p:nvPr/>
          </p:nvSpPr>
          <p:spPr>
            <a:xfrm>
              <a:off x="10020546" y="5353659"/>
              <a:ext cx="88210" cy="73177"/>
            </a:xfrm>
            <a:prstGeom prst="rect">
              <a:avLst/>
            </a:prstGeom>
            <a:blipFill>
              <a:blip r:embed="rId12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30" name="object 430"/>
            <p:cNvSpPr/>
            <p:nvPr/>
          </p:nvSpPr>
          <p:spPr>
            <a:xfrm>
              <a:off x="2223809" y="1657961"/>
              <a:ext cx="523875" cy="748665"/>
            </a:xfrm>
            <a:custGeom>
              <a:avLst/>
              <a:gdLst/>
              <a:ahLst/>
              <a:cxnLst/>
              <a:rect l="l" t="t" r="r" b="b"/>
              <a:pathLst>
                <a:path w="523875" h="748664">
                  <a:moveTo>
                    <a:pt x="0" y="0"/>
                  </a:moveTo>
                  <a:lnTo>
                    <a:pt x="523450" y="748243"/>
                  </a:lnTo>
                </a:path>
              </a:pathLst>
            </a:custGeom>
            <a:ln w="13562">
              <a:solidFill>
                <a:srgbClr val="0000FF"/>
              </a:solidFill>
              <a:prstDash val="dot"/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31" name="object 431"/>
            <p:cNvSpPr/>
            <p:nvPr/>
          </p:nvSpPr>
          <p:spPr>
            <a:xfrm>
              <a:off x="3014346" y="2612907"/>
              <a:ext cx="62326" cy="52906"/>
            </a:xfrm>
            <a:prstGeom prst="rect">
              <a:avLst/>
            </a:prstGeom>
            <a:blipFill>
              <a:blip r:embed="rId12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32" name="object 432"/>
            <p:cNvSpPr/>
            <p:nvPr/>
          </p:nvSpPr>
          <p:spPr>
            <a:xfrm>
              <a:off x="3014346" y="2612907"/>
              <a:ext cx="62865" cy="53340"/>
            </a:xfrm>
            <a:custGeom>
              <a:avLst/>
              <a:gdLst/>
              <a:ahLst/>
              <a:cxnLst/>
              <a:rect l="l" t="t" r="r" b="b"/>
              <a:pathLst>
                <a:path w="62864" h="53339">
                  <a:moveTo>
                    <a:pt x="16681" y="52906"/>
                  </a:moveTo>
                  <a:lnTo>
                    <a:pt x="62326" y="27683"/>
                  </a:lnTo>
                  <a:lnTo>
                    <a:pt x="45644" y="0"/>
                  </a:lnTo>
                  <a:lnTo>
                    <a:pt x="0" y="25222"/>
                  </a:lnTo>
                  <a:lnTo>
                    <a:pt x="16681" y="52906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33" name="object 433"/>
            <p:cNvSpPr/>
            <p:nvPr/>
          </p:nvSpPr>
          <p:spPr>
            <a:xfrm>
              <a:off x="2854588" y="2566592"/>
              <a:ext cx="77816" cy="47808"/>
            </a:xfrm>
            <a:prstGeom prst="rect">
              <a:avLst/>
            </a:prstGeom>
            <a:blipFill>
              <a:blip r:embed="rId12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34" name="object 434"/>
            <p:cNvSpPr/>
            <p:nvPr/>
          </p:nvSpPr>
          <p:spPr>
            <a:xfrm>
              <a:off x="2854588" y="2566592"/>
              <a:ext cx="78105" cy="48260"/>
            </a:xfrm>
            <a:custGeom>
              <a:avLst/>
              <a:gdLst/>
              <a:ahLst/>
              <a:cxnLst/>
              <a:rect l="l" t="t" r="r" b="b"/>
              <a:pathLst>
                <a:path w="78105" h="48260">
                  <a:moveTo>
                    <a:pt x="5499" y="47808"/>
                  </a:moveTo>
                  <a:lnTo>
                    <a:pt x="77816" y="9491"/>
                  </a:lnTo>
                  <a:lnTo>
                    <a:pt x="72316" y="0"/>
                  </a:lnTo>
                  <a:lnTo>
                    <a:pt x="0" y="38229"/>
                  </a:lnTo>
                  <a:lnTo>
                    <a:pt x="5499" y="47808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35" name="object 435"/>
            <p:cNvSpPr/>
            <p:nvPr/>
          </p:nvSpPr>
          <p:spPr>
            <a:xfrm>
              <a:off x="2859996" y="2575293"/>
              <a:ext cx="77816" cy="47808"/>
            </a:xfrm>
            <a:prstGeom prst="rect">
              <a:avLst/>
            </a:prstGeom>
            <a:blipFill>
              <a:blip r:embed="rId12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36" name="object 436"/>
            <p:cNvSpPr/>
            <p:nvPr/>
          </p:nvSpPr>
          <p:spPr>
            <a:xfrm>
              <a:off x="2859996" y="2575293"/>
              <a:ext cx="78105" cy="48260"/>
            </a:xfrm>
            <a:custGeom>
              <a:avLst/>
              <a:gdLst/>
              <a:ahLst/>
              <a:cxnLst/>
              <a:rect l="l" t="t" r="r" b="b"/>
              <a:pathLst>
                <a:path w="78105" h="48260">
                  <a:moveTo>
                    <a:pt x="5499" y="47808"/>
                  </a:moveTo>
                  <a:lnTo>
                    <a:pt x="77816" y="9491"/>
                  </a:lnTo>
                  <a:lnTo>
                    <a:pt x="72316" y="0"/>
                  </a:lnTo>
                  <a:lnTo>
                    <a:pt x="0" y="38317"/>
                  </a:lnTo>
                  <a:lnTo>
                    <a:pt x="5499" y="47808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37" name="object 437"/>
            <p:cNvSpPr/>
            <p:nvPr/>
          </p:nvSpPr>
          <p:spPr>
            <a:xfrm>
              <a:off x="2848722" y="2556837"/>
              <a:ext cx="77816" cy="47808"/>
            </a:xfrm>
            <a:prstGeom prst="rect">
              <a:avLst/>
            </a:prstGeom>
            <a:blipFill>
              <a:blip r:embed="rId13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38" name="object 438"/>
            <p:cNvSpPr/>
            <p:nvPr/>
          </p:nvSpPr>
          <p:spPr>
            <a:xfrm>
              <a:off x="2848722" y="2556837"/>
              <a:ext cx="78105" cy="48260"/>
            </a:xfrm>
            <a:custGeom>
              <a:avLst/>
              <a:gdLst/>
              <a:ahLst/>
              <a:cxnLst/>
              <a:rect l="l" t="t" r="r" b="b"/>
              <a:pathLst>
                <a:path w="78105" h="48260">
                  <a:moveTo>
                    <a:pt x="5499" y="47808"/>
                  </a:moveTo>
                  <a:lnTo>
                    <a:pt x="77816" y="9491"/>
                  </a:lnTo>
                  <a:lnTo>
                    <a:pt x="72316" y="0"/>
                  </a:lnTo>
                  <a:lnTo>
                    <a:pt x="0" y="38317"/>
                  </a:lnTo>
                  <a:lnTo>
                    <a:pt x="5499" y="47808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39" name="object 439"/>
            <p:cNvSpPr/>
            <p:nvPr/>
          </p:nvSpPr>
          <p:spPr>
            <a:xfrm>
              <a:off x="2917281" y="2589090"/>
              <a:ext cx="46836" cy="66879"/>
            </a:xfrm>
            <a:prstGeom prst="rect">
              <a:avLst/>
            </a:prstGeom>
            <a:blipFill>
              <a:blip r:embed="rId13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40" name="object 440"/>
            <p:cNvSpPr/>
            <p:nvPr/>
          </p:nvSpPr>
          <p:spPr>
            <a:xfrm>
              <a:off x="2917281" y="2589090"/>
              <a:ext cx="46990" cy="67310"/>
            </a:xfrm>
            <a:custGeom>
              <a:avLst/>
              <a:gdLst/>
              <a:ahLst/>
              <a:cxnLst/>
              <a:rect l="l" t="t" r="r" b="b"/>
              <a:pathLst>
                <a:path w="46989" h="67310">
                  <a:moveTo>
                    <a:pt x="37029" y="66879"/>
                  </a:moveTo>
                  <a:lnTo>
                    <a:pt x="46836" y="61430"/>
                  </a:lnTo>
                  <a:lnTo>
                    <a:pt x="9807" y="0"/>
                  </a:lnTo>
                  <a:lnTo>
                    <a:pt x="0" y="5448"/>
                  </a:lnTo>
                  <a:lnTo>
                    <a:pt x="37029" y="66879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41" name="object 441"/>
            <p:cNvSpPr/>
            <p:nvPr/>
          </p:nvSpPr>
          <p:spPr>
            <a:xfrm>
              <a:off x="2896750" y="2532933"/>
              <a:ext cx="24013" cy="29001"/>
            </a:xfrm>
            <a:prstGeom prst="rect">
              <a:avLst/>
            </a:prstGeom>
            <a:blipFill>
              <a:blip r:embed="rId13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42" name="object 442"/>
            <p:cNvSpPr/>
            <p:nvPr/>
          </p:nvSpPr>
          <p:spPr>
            <a:xfrm>
              <a:off x="2896750" y="2532933"/>
              <a:ext cx="24130" cy="29209"/>
            </a:xfrm>
            <a:custGeom>
              <a:avLst/>
              <a:gdLst/>
              <a:ahLst/>
              <a:cxnLst/>
              <a:rect l="l" t="t" r="r" b="b"/>
              <a:pathLst>
                <a:path w="24130" h="29210">
                  <a:moveTo>
                    <a:pt x="14206" y="29001"/>
                  </a:moveTo>
                  <a:lnTo>
                    <a:pt x="24013" y="23552"/>
                  </a:lnTo>
                  <a:lnTo>
                    <a:pt x="9807" y="0"/>
                  </a:lnTo>
                  <a:lnTo>
                    <a:pt x="0" y="5448"/>
                  </a:lnTo>
                  <a:lnTo>
                    <a:pt x="14206" y="29001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43" name="object 443"/>
            <p:cNvSpPr/>
            <p:nvPr/>
          </p:nvSpPr>
          <p:spPr>
            <a:xfrm>
              <a:off x="1893864" y="1338003"/>
              <a:ext cx="407752" cy="522003"/>
            </a:xfrm>
            <a:prstGeom prst="rect">
              <a:avLst/>
            </a:prstGeom>
            <a:blipFill>
              <a:blip r:embed="rId13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44" name="object 444"/>
            <p:cNvSpPr/>
            <p:nvPr/>
          </p:nvSpPr>
          <p:spPr>
            <a:xfrm>
              <a:off x="2630718" y="2434415"/>
              <a:ext cx="320201" cy="588382"/>
            </a:xfrm>
            <a:prstGeom prst="rect">
              <a:avLst/>
            </a:prstGeom>
            <a:blipFill>
              <a:blip r:embed="rId13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45" name="object 445"/>
            <p:cNvSpPr/>
            <p:nvPr/>
          </p:nvSpPr>
          <p:spPr>
            <a:xfrm>
              <a:off x="2633375" y="1144104"/>
              <a:ext cx="120014" cy="101600"/>
            </a:xfrm>
            <a:custGeom>
              <a:avLst/>
              <a:gdLst/>
              <a:ahLst/>
              <a:cxnLst/>
              <a:rect l="l" t="t" r="r" b="b"/>
              <a:pathLst>
                <a:path w="120014" h="101600">
                  <a:moveTo>
                    <a:pt x="88036" y="0"/>
                  </a:moveTo>
                  <a:lnTo>
                    <a:pt x="0" y="54839"/>
                  </a:lnTo>
                  <a:lnTo>
                    <a:pt x="31474" y="101242"/>
                  </a:lnTo>
                  <a:lnTo>
                    <a:pt x="119474" y="46490"/>
                  </a:lnTo>
                  <a:lnTo>
                    <a:pt x="88036" y="0"/>
                  </a:lnTo>
                  <a:close/>
                </a:path>
              </a:pathLst>
            </a:custGeom>
            <a:solidFill>
              <a:srgbClr val="FFFF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46" name="object 446"/>
            <p:cNvSpPr/>
            <p:nvPr/>
          </p:nvSpPr>
          <p:spPr>
            <a:xfrm>
              <a:off x="2632331" y="1143050"/>
              <a:ext cx="121618" cy="103351"/>
            </a:xfrm>
            <a:prstGeom prst="rect">
              <a:avLst/>
            </a:prstGeom>
            <a:blipFill>
              <a:blip r:embed="rId13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47" name="object 447"/>
            <p:cNvSpPr/>
            <p:nvPr/>
          </p:nvSpPr>
          <p:spPr>
            <a:xfrm>
              <a:off x="2519428" y="1241392"/>
              <a:ext cx="60960" cy="50800"/>
            </a:xfrm>
            <a:custGeom>
              <a:avLst/>
              <a:gdLst/>
              <a:ahLst/>
              <a:cxnLst/>
              <a:rect l="l" t="t" r="r" b="b"/>
              <a:pathLst>
                <a:path w="60960" h="50800">
                  <a:moveTo>
                    <a:pt x="45296" y="0"/>
                  </a:moveTo>
                  <a:lnTo>
                    <a:pt x="0" y="28474"/>
                  </a:lnTo>
                  <a:lnTo>
                    <a:pt x="15059" y="50533"/>
                  </a:lnTo>
                  <a:lnTo>
                    <a:pt x="60355" y="22058"/>
                  </a:lnTo>
                  <a:lnTo>
                    <a:pt x="45296" y="0"/>
                  </a:lnTo>
                  <a:close/>
                </a:path>
              </a:pathLst>
            </a:custGeom>
            <a:solidFill>
              <a:srgbClr val="FF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48" name="object 448"/>
            <p:cNvSpPr/>
            <p:nvPr/>
          </p:nvSpPr>
          <p:spPr>
            <a:xfrm>
              <a:off x="2518485" y="1240425"/>
              <a:ext cx="62343" cy="52466"/>
            </a:xfrm>
            <a:prstGeom prst="rect">
              <a:avLst/>
            </a:prstGeom>
            <a:blipFill>
              <a:blip r:embed="rId13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49" name="object 449"/>
            <p:cNvSpPr/>
            <p:nvPr/>
          </p:nvSpPr>
          <p:spPr>
            <a:xfrm>
              <a:off x="2565348" y="1195956"/>
              <a:ext cx="126364" cy="123825"/>
            </a:xfrm>
            <a:custGeom>
              <a:avLst/>
              <a:gdLst/>
              <a:ahLst/>
              <a:cxnLst/>
              <a:rect l="l" t="t" r="r" b="b"/>
              <a:pathLst>
                <a:path w="126364" h="123825">
                  <a:moveTo>
                    <a:pt x="72967" y="0"/>
                  </a:moveTo>
                  <a:lnTo>
                    <a:pt x="0" y="45611"/>
                  </a:lnTo>
                  <a:lnTo>
                    <a:pt x="52830" y="123388"/>
                  </a:lnTo>
                  <a:lnTo>
                    <a:pt x="125798" y="77777"/>
                  </a:lnTo>
                  <a:lnTo>
                    <a:pt x="72967" y="0"/>
                  </a:lnTo>
                  <a:close/>
                </a:path>
              </a:pathLst>
            </a:custGeom>
            <a:solidFill>
              <a:srgbClr val="006FC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50" name="object 450"/>
            <p:cNvSpPr/>
            <p:nvPr/>
          </p:nvSpPr>
          <p:spPr>
            <a:xfrm>
              <a:off x="2564303" y="1194989"/>
              <a:ext cx="127888" cy="125322"/>
            </a:xfrm>
            <a:prstGeom prst="rect">
              <a:avLst/>
            </a:prstGeom>
            <a:blipFill>
              <a:blip r:embed="rId13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51" name="object 451"/>
            <p:cNvSpPr/>
            <p:nvPr/>
          </p:nvSpPr>
          <p:spPr>
            <a:xfrm>
              <a:off x="4931427" y="2024210"/>
              <a:ext cx="222369" cy="87281"/>
            </a:xfrm>
            <a:prstGeom prst="rect">
              <a:avLst/>
            </a:prstGeom>
            <a:blipFill>
              <a:blip r:embed="rId13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452" name="object 452"/>
          <p:cNvSpPr txBox="1"/>
          <p:nvPr/>
        </p:nvSpPr>
        <p:spPr>
          <a:xfrm>
            <a:off x="4980050" y="1983614"/>
            <a:ext cx="137160" cy="152400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sz="800" spc="55" dirty="0">
                <a:latin typeface="Calibri"/>
                <a:cs typeface="Calibri"/>
              </a:rPr>
              <a:t>CL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453" name="object 453"/>
          <p:cNvSpPr txBox="1"/>
          <p:nvPr/>
        </p:nvSpPr>
        <p:spPr>
          <a:xfrm>
            <a:off x="6636282" y="3322832"/>
            <a:ext cx="848360" cy="28956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 indent="17780">
              <a:lnSpc>
                <a:spcPct val="144200"/>
              </a:lnSpc>
              <a:spcBef>
                <a:spcPts val="95"/>
              </a:spcBef>
            </a:pPr>
            <a:r>
              <a:rPr sz="600" spc="20" dirty="0">
                <a:latin typeface="Calibri"/>
                <a:cs typeface="Calibri"/>
              </a:rPr>
              <a:t>YWBPA05.TCV4=TCV4  </a:t>
            </a:r>
            <a:r>
              <a:rPr sz="600" spc="20" dirty="0">
                <a:solidFill>
                  <a:srgbClr val="FF0000"/>
                </a:solidFill>
                <a:latin typeface="Calibri"/>
                <a:cs typeface="Calibri"/>
              </a:rPr>
              <a:t>Y</a:t>
            </a:r>
            <a:r>
              <a:rPr sz="600" spc="60" dirty="0">
                <a:solidFill>
                  <a:srgbClr val="FF0000"/>
                </a:solidFill>
                <a:latin typeface="Calibri"/>
                <a:cs typeface="Calibri"/>
              </a:rPr>
              <a:t>W</a:t>
            </a:r>
            <a:r>
              <a:rPr sz="600" spc="5" dirty="0">
                <a:solidFill>
                  <a:srgbClr val="FF0000"/>
                </a:solidFill>
                <a:latin typeface="Calibri"/>
                <a:cs typeface="Calibri"/>
              </a:rPr>
              <a:t>B</a:t>
            </a:r>
            <a:r>
              <a:rPr sz="600" spc="30" dirty="0">
                <a:solidFill>
                  <a:srgbClr val="FF0000"/>
                </a:solidFill>
                <a:latin typeface="Calibri"/>
                <a:cs typeface="Calibri"/>
              </a:rPr>
              <a:t>V</a:t>
            </a:r>
            <a:r>
              <a:rPr sz="600" spc="10" dirty="0">
                <a:solidFill>
                  <a:srgbClr val="FF0000"/>
                </a:solidFill>
                <a:latin typeface="Calibri"/>
                <a:cs typeface="Calibri"/>
              </a:rPr>
              <a:t>R</a:t>
            </a:r>
            <a:r>
              <a:rPr sz="600" spc="20" dirty="0">
                <a:solidFill>
                  <a:srgbClr val="FF0000"/>
                </a:solidFill>
                <a:latin typeface="Calibri"/>
                <a:cs typeface="Calibri"/>
              </a:rPr>
              <a:t>01</a:t>
            </a:r>
            <a:r>
              <a:rPr sz="600" spc="10" dirty="0">
                <a:solidFill>
                  <a:srgbClr val="FF0000"/>
                </a:solidFill>
                <a:latin typeface="Calibri"/>
                <a:cs typeface="Calibri"/>
              </a:rPr>
              <a:t>.</a:t>
            </a:r>
            <a:r>
              <a:rPr sz="600" spc="30" dirty="0">
                <a:solidFill>
                  <a:srgbClr val="FF0000"/>
                </a:solidFill>
                <a:latin typeface="Calibri"/>
                <a:cs typeface="Calibri"/>
              </a:rPr>
              <a:t>T</a:t>
            </a:r>
            <a:r>
              <a:rPr sz="600" spc="-10" dirty="0">
                <a:solidFill>
                  <a:srgbClr val="FF0000"/>
                </a:solidFill>
                <a:latin typeface="Calibri"/>
                <a:cs typeface="Calibri"/>
              </a:rPr>
              <a:t>S</a:t>
            </a:r>
            <a:r>
              <a:rPr sz="600" spc="45" dirty="0">
                <a:solidFill>
                  <a:srgbClr val="FF0000"/>
                </a:solidFill>
                <a:latin typeface="Calibri"/>
                <a:cs typeface="Calibri"/>
              </a:rPr>
              <a:t>G</a:t>
            </a:r>
            <a:r>
              <a:rPr sz="600" spc="15" dirty="0">
                <a:solidFill>
                  <a:srgbClr val="FF0000"/>
                </a:solidFill>
                <a:latin typeface="Calibri"/>
                <a:cs typeface="Calibri"/>
              </a:rPr>
              <a:t>4</a:t>
            </a:r>
            <a:r>
              <a:rPr sz="600" spc="30" dirty="0">
                <a:solidFill>
                  <a:srgbClr val="FF0000"/>
                </a:solidFill>
                <a:latin typeface="Calibri"/>
                <a:cs typeface="Calibri"/>
              </a:rPr>
              <a:t>1</a:t>
            </a:r>
            <a:r>
              <a:rPr sz="600" spc="20" dirty="0">
                <a:solidFill>
                  <a:srgbClr val="FF0000"/>
                </a:solidFill>
                <a:latin typeface="Calibri"/>
                <a:cs typeface="Calibri"/>
              </a:rPr>
              <a:t>=</a:t>
            </a:r>
            <a:r>
              <a:rPr sz="600" spc="30" dirty="0">
                <a:solidFill>
                  <a:srgbClr val="FF0000"/>
                </a:solidFill>
                <a:latin typeface="Calibri"/>
                <a:cs typeface="Calibri"/>
              </a:rPr>
              <a:t>T</a:t>
            </a:r>
            <a:r>
              <a:rPr sz="600" spc="-10" dirty="0">
                <a:solidFill>
                  <a:srgbClr val="FF0000"/>
                </a:solidFill>
                <a:latin typeface="Calibri"/>
                <a:cs typeface="Calibri"/>
              </a:rPr>
              <a:t>S</a:t>
            </a:r>
            <a:r>
              <a:rPr sz="600" spc="45" dirty="0">
                <a:solidFill>
                  <a:srgbClr val="FF0000"/>
                </a:solidFill>
                <a:latin typeface="Calibri"/>
                <a:cs typeface="Calibri"/>
              </a:rPr>
              <a:t>G</a:t>
            </a:r>
            <a:r>
              <a:rPr sz="600" spc="15" dirty="0">
                <a:solidFill>
                  <a:srgbClr val="FF0000"/>
                </a:solidFill>
                <a:latin typeface="Calibri"/>
                <a:cs typeface="Calibri"/>
              </a:rPr>
              <a:t>41</a:t>
            </a:r>
            <a:endParaRPr sz="600">
              <a:latin typeface="Calibri"/>
              <a:cs typeface="Calibri"/>
            </a:endParaRPr>
          </a:p>
        </p:txBody>
      </p:sp>
      <p:sp>
        <p:nvSpPr>
          <p:cNvPr id="454" name="object 454"/>
          <p:cNvSpPr txBox="1"/>
          <p:nvPr/>
        </p:nvSpPr>
        <p:spPr>
          <a:xfrm>
            <a:off x="7614990" y="5650585"/>
            <a:ext cx="762000" cy="120650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600" spc="20" dirty="0">
                <a:solidFill>
                  <a:srgbClr val="C00000"/>
                </a:solidFill>
                <a:latin typeface="Calibri"/>
                <a:cs typeface="Calibri"/>
              </a:rPr>
              <a:t>YWBVR01.TCC4=TCC4</a:t>
            </a:r>
            <a:endParaRPr sz="600">
              <a:latin typeface="Calibri"/>
              <a:cs typeface="Calibri"/>
            </a:endParaRPr>
          </a:p>
        </p:txBody>
      </p:sp>
      <p:sp>
        <p:nvSpPr>
          <p:cNvPr id="455" name="object 455"/>
          <p:cNvSpPr txBox="1"/>
          <p:nvPr/>
        </p:nvSpPr>
        <p:spPr>
          <a:xfrm>
            <a:off x="2852246" y="424335"/>
            <a:ext cx="1448435" cy="81851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ts val="1450"/>
              </a:lnSpc>
              <a:spcBef>
                <a:spcPts val="95"/>
              </a:spcBef>
            </a:pPr>
            <a:r>
              <a:rPr sz="1250" spc="25" dirty="0">
                <a:latin typeface="Calibri"/>
                <a:cs typeface="Calibri"/>
              </a:rPr>
              <a:t>ECA4</a:t>
            </a:r>
            <a:endParaRPr sz="1250">
              <a:latin typeface="Calibri"/>
              <a:cs typeface="Calibri"/>
            </a:endParaRPr>
          </a:p>
          <a:p>
            <a:pPr marL="48895">
              <a:lnSpc>
                <a:spcPts val="670"/>
              </a:lnSpc>
            </a:pPr>
            <a:r>
              <a:rPr sz="600" spc="20" dirty="0">
                <a:solidFill>
                  <a:srgbClr val="C00000"/>
                </a:solidFill>
                <a:latin typeface="Calibri"/>
                <a:cs typeface="Calibri"/>
              </a:rPr>
              <a:t>YWBVR01=TAG41</a:t>
            </a:r>
            <a:endParaRPr sz="600">
              <a:latin typeface="Calibri"/>
              <a:cs typeface="Calibri"/>
            </a:endParaRPr>
          </a:p>
          <a:p>
            <a:pPr marL="77470">
              <a:lnSpc>
                <a:spcPct val="100000"/>
              </a:lnSpc>
              <a:spcBef>
                <a:spcPts val="100"/>
              </a:spcBef>
            </a:pPr>
            <a:r>
              <a:rPr sz="600" spc="20" dirty="0">
                <a:solidFill>
                  <a:srgbClr val="00AFEF"/>
                </a:solidFill>
                <a:latin typeface="Calibri"/>
                <a:cs typeface="Calibri"/>
              </a:rPr>
              <a:t>YDAP01=TAG41</a:t>
            </a:r>
            <a:endParaRPr sz="600">
              <a:latin typeface="Calibri"/>
              <a:cs typeface="Calibri"/>
            </a:endParaRPr>
          </a:p>
          <a:p>
            <a:pPr marL="190500">
              <a:lnSpc>
                <a:spcPct val="100000"/>
              </a:lnSpc>
              <a:spcBef>
                <a:spcPts val="145"/>
              </a:spcBef>
            </a:pPr>
            <a:r>
              <a:rPr sz="600" spc="20" dirty="0">
                <a:solidFill>
                  <a:srgbClr val="00AFEF"/>
                </a:solidFill>
                <a:latin typeface="Calibri"/>
                <a:cs typeface="Calibri"/>
              </a:rPr>
              <a:t>YDPZ01=TAG41</a:t>
            </a:r>
            <a:endParaRPr sz="600">
              <a:latin typeface="Calibri"/>
              <a:cs typeface="Calibri"/>
            </a:endParaRPr>
          </a:p>
          <a:p>
            <a:pPr marL="298450">
              <a:lnSpc>
                <a:spcPct val="100000"/>
              </a:lnSpc>
              <a:spcBef>
                <a:spcPts val="275"/>
              </a:spcBef>
            </a:pPr>
            <a:r>
              <a:rPr sz="600" spc="20" dirty="0">
                <a:solidFill>
                  <a:srgbClr val="00AFEF"/>
                </a:solidFill>
                <a:latin typeface="Calibri"/>
                <a:cs typeface="Calibri"/>
              </a:rPr>
              <a:t>YDAM01=TAG41</a:t>
            </a:r>
            <a:endParaRPr sz="600">
              <a:latin typeface="Calibri"/>
              <a:cs typeface="Calibri"/>
            </a:endParaRPr>
          </a:p>
          <a:p>
            <a:pPr marL="593725" marR="5080" indent="-50165">
              <a:lnSpc>
                <a:spcPts val="650"/>
              </a:lnSpc>
              <a:spcBef>
                <a:spcPts val="150"/>
              </a:spcBef>
            </a:pPr>
            <a:r>
              <a:rPr sz="600" spc="25" dirty="0">
                <a:latin typeface="Calibri"/>
                <a:cs typeface="Calibri"/>
              </a:rPr>
              <a:t>YWBPC01=TAG41  </a:t>
            </a:r>
            <a:r>
              <a:rPr sz="600" u="sng" spc="20" dirty="0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YWBPA01.TAG41=TAG41</a:t>
            </a:r>
            <a:endParaRPr sz="600">
              <a:latin typeface="Calibri"/>
              <a:cs typeface="Calibri"/>
            </a:endParaRPr>
          </a:p>
        </p:txBody>
      </p:sp>
      <p:sp>
        <p:nvSpPr>
          <p:cNvPr id="456" name="object 456"/>
          <p:cNvSpPr/>
          <p:nvPr/>
        </p:nvSpPr>
        <p:spPr>
          <a:xfrm>
            <a:off x="5997488" y="3589209"/>
            <a:ext cx="1455420" cy="470534"/>
          </a:xfrm>
          <a:custGeom>
            <a:avLst/>
            <a:gdLst/>
            <a:ahLst/>
            <a:cxnLst/>
            <a:rect l="l" t="t" r="r" b="b"/>
            <a:pathLst>
              <a:path w="1455420" h="470535">
                <a:moveTo>
                  <a:pt x="0" y="470002"/>
                </a:moveTo>
                <a:lnTo>
                  <a:pt x="619047" y="0"/>
                </a:lnTo>
                <a:lnTo>
                  <a:pt x="1455321" y="3251"/>
                </a:lnTo>
              </a:path>
            </a:pathLst>
          </a:custGeom>
          <a:ln w="31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7" name="object 457"/>
          <p:cNvSpPr txBox="1"/>
          <p:nvPr/>
        </p:nvSpPr>
        <p:spPr>
          <a:xfrm>
            <a:off x="9048222" y="4657313"/>
            <a:ext cx="913130" cy="273050"/>
          </a:xfrm>
          <a:prstGeom prst="rect">
            <a:avLst/>
          </a:prstGeom>
        </p:spPr>
        <p:txBody>
          <a:bodyPr vert="horz" wrap="square" lIns="0" tIns="44450" rIns="0" bIns="0" rtlCol="0">
            <a:spAutoFit/>
          </a:bodyPr>
          <a:lstStyle/>
          <a:p>
            <a:pPr marL="179705">
              <a:lnSpc>
                <a:spcPct val="100000"/>
              </a:lnSpc>
              <a:spcBef>
                <a:spcPts val="350"/>
              </a:spcBef>
            </a:pPr>
            <a:r>
              <a:rPr sz="600" spc="20" dirty="0">
                <a:solidFill>
                  <a:srgbClr val="C00000"/>
                </a:solidFill>
                <a:latin typeface="Calibri"/>
                <a:cs typeface="Calibri"/>
              </a:rPr>
              <a:t>YWBVR01.TZ80=TZ80</a:t>
            </a:r>
            <a:endParaRPr sz="6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254"/>
              </a:spcBef>
            </a:pPr>
            <a:r>
              <a:rPr sz="600" spc="20" dirty="0">
                <a:latin typeface="Calibri"/>
                <a:cs typeface="Calibri"/>
              </a:rPr>
              <a:t>YWBPB01.TZ80=TZ80</a:t>
            </a:r>
            <a:endParaRPr sz="600">
              <a:latin typeface="Calibri"/>
              <a:cs typeface="Calibri"/>
            </a:endParaRPr>
          </a:p>
        </p:txBody>
      </p:sp>
      <p:grpSp>
        <p:nvGrpSpPr>
          <p:cNvPr id="458" name="object 458"/>
          <p:cNvGrpSpPr/>
          <p:nvPr/>
        </p:nvGrpSpPr>
        <p:grpSpPr>
          <a:xfrm>
            <a:off x="2801349" y="705876"/>
            <a:ext cx="7311390" cy="5042535"/>
            <a:chOff x="2801349" y="705876"/>
            <a:chExt cx="7311390" cy="5042535"/>
          </a:xfrm>
        </p:grpSpPr>
        <p:sp>
          <p:nvSpPr>
            <p:cNvPr id="459" name="object 459"/>
            <p:cNvSpPr/>
            <p:nvPr/>
          </p:nvSpPr>
          <p:spPr>
            <a:xfrm>
              <a:off x="2802619" y="707146"/>
              <a:ext cx="7308850" cy="5039995"/>
            </a:xfrm>
            <a:custGeom>
              <a:avLst/>
              <a:gdLst/>
              <a:ahLst/>
              <a:cxnLst/>
              <a:rect l="l" t="t" r="r" b="b"/>
              <a:pathLst>
                <a:path w="7308850" h="5039995">
                  <a:moveTo>
                    <a:pt x="0" y="428170"/>
                  </a:moveTo>
                  <a:lnTo>
                    <a:pt x="101738" y="0"/>
                  </a:lnTo>
                  <a:lnTo>
                    <a:pt x="714462" y="0"/>
                  </a:lnTo>
                </a:path>
                <a:path w="7308850" h="5039995">
                  <a:moveTo>
                    <a:pt x="4322885" y="4013655"/>
                  </a:moveTo>
                  <a:lnTo>
                    <a:pt x="4718291" y="5039734"/>
                  </a:lnTo>
                  <a:lnTo>
                    <a:pt x="5549615" y="5039734"/>
                  </a:lnTo>
                </a:path>
                <a:path w="7308850" h="5039995">
                  <a:moveTo>
                    <a:pt x="7308410" y="4922778"/>
                  </a:moveTo>
                  <a:lnTo>
                    <a:pt x="7142695" y="4079568"/>
                  </a:lnTo>
                  <a:lnTo>
                    <a:pt x="6441249" y="4079568"/>
                  </a:lnTo>
                </a:path>
              </a:pathLst>
            </a:custGeom>
            <a:ln w="3175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60" name="object 460"/>
            <p:cNvSpPr/>
            <p:nvPr/>
          </p:nvSpPr>
          <p:spPr>
            <a:xfrm>
              <a:off x="5320605" y="3658813"/>
              <a:ext cx="52705" cy="50800"/>
            </a:xfrm>
            <a:custGeom>
              <a:avLst/>
              <a:gdLst/>
              <a:ahLst/>
              <a:cxnLst/>
              <a:rect l="l" t="t" r="r" b="b"/>
              <a:pathLst>
                <a:path w="52704" h="50800">
                  <a:moveTo>
                    <a:pt x="26213" y="0"/>
                  </a:moveTo>
                  <a:lnTo>
                    <a:pt x="16047" y="1974"/>
                  </a:lnTo>
                  <a:lnTo>
                    <a:pt x="7710" y="7360"/>
                  </a:lnTo>
                  <a:lnTo>
                    <a:pt x="2072" y="15349"/>
                  </a:lnTo>
                  <a:lnTo>
                    <a:pt x="0" y="25134"/>
                  </a:lnTo>
                  <a:lnTo>
                    <a:pt x="2072" y="34920"/>
                  </a:lnTo>
                  <a:lnTo>
                    <a:pt x="7710" y="42909"/>
                  </a:lnTo>
                  <a:lnTo>
                    <a:pt x="16047" y="48294"/>
                  </a:lnTo>
                  <a:lnTo>
                    <a:pt x="26213" y="50269"/>
                  </a:lnTo>
                  <a:lnTo>
                    <a:pt x="36419" y="48294"/>
                  </a:lnTo>
                  <a:lnTo>
                    <a:pt x="44751" y="42909"/>
                  </a:lnTo>
                  <a:lnTo>
                    <a:pt x="50368" y="34920"/>
                  </a:lnTo>
                  <a:lnTo>
                    <a:pt x="52427" y="25134"/>
                  </a:lnTo>
                  <a:lnTo>
                    <a:pt x="50368" y="15349"/>
                  </a:lnTo>
                  <a:lnTo>
                    <a:pt x="44751" y="7360"/>
                  </a:lnTo>
                  <a:lnTo>
                    <a:pt x="36419" y="1974"/>
                  </a:lnTo>
                  <a:lnTo>
                    <a:pt x="26213" y="0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61" name="object 461"/>
            <p:cNvSpPr/>
            <p:nvPr/>
          </p:nvSpPr>
          <p:spPr>
            <a:xfrm>
              <a:off x="5320605" y="3658813"/>
              <a:ext cx="52705" cy="50800"/>
            </a:xfrm>
            <a:custGeom>
              <a:avLst/>
              <a:gdLst/>
              <a:ahLst/>
              <a:cxnLst/>
              <a:rect l="l" t="t" r="r" b="b"/>
              <a:pathLst>
                <a:path w="52704" h="50800">
                  <a:moveTo>
                    <a:pt x="52427" y="25134"/>
                  </a:moveTo>
                  <a:lnTo>
                    <a:pt x="50368" y="15349"/>
                  </a:lnTo>
                  <a:lnTo>
                    <a:pt x="44751" y="7360"/>
                  </a:lnTo>
                  <a:lnTo>
                    <a:pt x="36419" y="1974"/>
                  </a:lnTo>
                  <a:lnTo>
                    <a:pt x="26213" y="0"/>
                  </a:lnTo>
                  <a:lnTo>
                    <a:pt x="16047" y="1974"/>
                  </a:lnTo>
                  <a:lnTo>
                    <a:pt x="7710" y="7360"/>
                  </a:lnTo>
                  <a:lnTo>
                    <a:pt x="2072" y="15349"/>
                  </a:lnTo>
                  <a:lnTo>
                    <a:pt x="0" y="25134"/>
                  </a:lnTo>
                  <a:lnTo>
                    <a:pt x="2072" y="34920"/>
                  </a:lnTo>
                  <a:lnTo>
                    <a:pt x="7710" y="42909"/>
                  </a:lnTo>
                  <a:lnTo>
                    <a:pt x="16047" y="48294"/>
                  </a:lnTo>
                  <a:lnTo>
                    <a:pt x="26213" y="50269"/>
                  </a:lnTo>
                  <a:lnTo>
                    <a:pt x="36419" y="48294"/>
                  </a:lnTo>
                  <a:lnTo>
                    <a:pt x="44751" y="42909"/>
                  </a:lnTo>
                  <a:lnTo>
                    <a:pt x="50368" y="34920"/>
                  </a:lnTo>
                  <a:lnTo>
                    <a:pt x="52427" y="25134"/>
                  </a:lnTo>
                  <a:close/>
                </a:path>
              </a:pathLst>
            </a:custGeom>
            <a:ln w="6726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62" name="object 462"/>
            <p:cNvSpPr/>
            <p:nvPr/>
          </p:nvSpPr>
          <p:spPr>
            <a:xfrm>
              <a:off x="5246364" y="3945753"/>
              <a:ext cx="52705" cy="50800"/>
            </a:xfrm>
            <a:custGeom>
              <a:avLst/>
              <a:gdLst/>
              <a:ahLst/>
              <a:cxnLst/>
              <a:rect l="l" t="t" r="r" b="b"/>
              <a:pathLst>
                <a:path w="52704" h="50800">
                  <a:moveTo>
                    <a:pt x="26213" y="0"/>
                  </a:moveTo>
                  <a:lnTo>
                    <a:pt x="16008" y="1974"/>
                  </a:lnTo>
                  <a:lnTo>
                    <a:pt x="7676" y="7360"/>
                  </a:lnTo>
                  <a:lnTo>
                    <a:pt x="2059" y="15349"/>
                  </a:lnTo>
                  <a:lnTo>
                    <a:pt x="0" y="25134"/>
                  </a:lnTo>
                  <a:lnTo>
                    <a:pt x="2059" y="34920"/>
                  </a:lnTo>
                  <a:lnTo>
                    <a:pt x="7676" y="42909"/>
                  </a:lnTo>
                  <a:lnTo>
                    <a:pt x="16008" y="48294"/>
                  </a:lnTo>
                  <a:lnTo>
                    <a:pt x="26213" y="50269"/>
                  </a:lnTo>
                  <a:lnTo>
                    <a:pt x="36419" y="48294"/>
                  </a:lnTo>
                  <a:lnTo>
                    <a:pt x="44751" y="42909"/>
                  </a:lnTo>
                  <a:lnTo>
                    <a:pt x="50368" y="34920"/>
                  </a:lnTo>
                  <a:lnTo>
                    <a:pt x="52427" y="25134"/>
                  </a:lnTo>
                  <a:lnTo>
                    <a:pt x="50368" y="15349"/>
                  </a:lnTo>
                  <a:lnTo>
                    <a:pt x="44751" y="7360"/>
                  </a:lnTo>
                  <a:lnTo>
                    <a:pt x="36419" y="1974"/>
                  </a:lnTo>
                  <a:lnTo>
                    <a:pt x="26213" y="0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63" name="object 463"/>
            <p:cNvSpPr/>
            <p:nvPr/>
          </p:nvSpPr>
          <p:spPr>
            <a:xfrm>
              <a:off x="5246364" y="3945753"/>
              <a:ext cx="52705" cy="50800"/>
            </a:xfrm>
            <a:custGeom>
              <a:avLst/>
              <a:gdLst/>
              <a:ahLst/>
              <a:cxnLst/>
              <a:rect l="l" t="t" r="r" b="b"/>
              <a:pathLst>
                <a:path w="52704" h="50800">
                  <a:moveTo>
                    <a:pt x="52427" y="25134"/>
                  </a:moveTo>
                  <a:lnTo>
                    <a:pt x="50368" y="15349"/>
                  </a:lnTo>
                  <a:lnTo>
                    <a:pt x="44751" y="7360"/>
                  </a:lnTo>
                  <a:lnTo>
                    <a:pt x="36419" y="1974"/>
                  </a:lnTo>
                  <a:lnTo>
                    <a:pt x="26213" y="0"/>
                  </a:lnTo>
                  <a:lnTo>
                    <a:pt x="16008" y="1974"/>
                  </a:lnTo>
                  <a:lnTo>
                    <a:pt x="7676" y="7360"/>
                  </a:lnTo>
                  <a:lnTo>
                    <a:pt x="2059" y="15349"/>
                  </a:lnTo>
                  <a:lnTo>
                    <a:pt x="0" y="25134"/>
                  </a:lnTo>
                  <a:lnTo>
                    <a:pt x="2059" y="34920"/>
                  </a:lnTo>
                  <a:lnTo>
                    <a:pt x="7676" y="42909"/>
                  </a:lnTo>
                  <a:lnTo>
                    <a:pt x="16008" y="48294"/>
                  </a:lnTo>
                  <a:lnTo>
                    <a:pt x="26213" y="50269"/>
                  </a:lnTo>
                  <a:lnTo>
                    <a:pt x="36419" y="48294"/>
                  </a:lnTo>
                  <a:lnTo>
                    <a:pt x="44751" y="42909"/>
                  </a:lnTo>
                  <a:lnTo>
                    <a:pt x="50368" y="34920"/>
                  </a:lnTo>
                  <a:lnTo>
                    <a:pt x="52427" y="25134"/>
                  </a:lnTo>
                  <a:close/>
                </a:path>
              </a:pathLst>
            </a:custGeom>
            <a:ln w="6726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464" name="object 464"/>
          <p:cNvSpPr txBox="1"/>
          <p:nvPr/>
        </p:nvSpPr>
        <p:spPr>
          <a:xfrm>
            <a:off x="4935597" y="2428878"/>
            <a:ext cx="866775" cy="458470"/>
          </a:xfrm>
          <a:prstGeom prst="rect">
            <a:avLst/>
          </a:prstGeom>
        </p:spPr>
        <p:txBody>
          <a:bodyPr vert="horz" wrap="square" lIns="0" tIns="4254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334"/>
              </a:spcBef>
            </a:pPr>
            <a:r>
              <a:rPr sz="600" spc="20" dirty="0">
                <a:latin typeface="Calibri"/>
                <a:cs typeface="Calibri"/>
              </a:rPr>
              <a:t>YWBPA04.TAG41=TAG41</a:t>
            </a:r>
            <a:endParaRPr sz="600">
              <a:latin typeface="Calibri"/>
              <a:cs typeface="Calibri"/>
            </a:endParaRPr>
          </a:p>
          <a:p>
            <a:pPr marL="86360">
              <a:lnSpc>
                <a:spcPct val="100000"/>
              </a:lnSpc>
              <a:spcBef>
                <a:spcPts val="320"/>
              </a:spcBef>
            </a:pPr>
            <a:r>
              <a:rPr sz="800" spc="25" dirty="0">
                <a:solidFill>
                  <a:srgbClr val="0000FF"/>
                </a:solidFill>
                <a:latin typeface="Calibri"/>
                <a:cs typeface="Calibri"/>
              </a:rPr>
              <a:t>Electrons</a:t>
            </a:r>
            <a:r>
              <a:rPr sz="800" spc="10" dirty="0">
                <a:solidFill>
                  <a:srgbClr val="0000FF"/>
                </a:solidFill>
                <a:latin typeface="Calibri"/>
                <a:cs typeface="Calibri"/>
              </a:rPr>
              <a:t> </a:t>
            </a:r>
            <a:r>
              <a:rPr sz="800" b="1" spc="25" dirty="0">
                <a:solidFill>
                  <a:srgbClr val="0000FF"/>
                </a:solidFill>
                <a:latin typeface="Calibri"/>
                <a:cs typeface="Calibri"/>
              </a:rPr>
              <a:t>RF</a:t>
            </a:r>
            <a:endParaRPr sz="800">
              <a:latin typeface="Calibri"/>
              <a:cs typeface="Calibri"/>
            </a:endParaRPr>
          </a:p>
          <a:p>
            <a:pPr marL="201295">
              <a:lnSpc>
                <a:spcPct val="100000"/>
              </a:lnSpc>
              <a:spcBef>
                <a:spcPts val="204"/>
              </a:spcBef>
            </a:pPr>
            <a:r>
              <a:rPr sz="800" spc="25" dirty="0">
                <a:solidFill>
                  <a:srgbClr val="0000FF"/>
                </a:solidFill>
                <a:latin typeface="Calibri"/>
                <a:cs typeface="Calibri"/>
              </a:rPr>
              <a:t>Electrons</a:t>
            </a:r>
            <a:r>
              <a:rPr sz="800" spc="-15" dirty="0">
                <a:solidFill>
                  <a:srgbClr val="0000FF"/>
                </a:solidFill>
                <a:latin typeface="Calibri"/>
                <a:cs typeface="Calibri"/>
              </a:rPr>
              <a:t> </a:t>
            </a:r>
            <a:r>
              <a:rPr sz="800" b="1" spc="30" dirty="0">
                <a:solidFill>
                  <a:srgbClr val="0000FF"/>
                </a:solidFill>
                <a:latin typeface="Calibri"/>
                <a:cs typeface="Calibri"/>
              </a:rPr>
              <a:t>HV</a:t>
            </a:r>
            <a:endParaRPr sz="800">
              <a:latin typeface="Calibri"/>
              <a:cs typeface="Calibri"/>
            </a:endParaRPr>
          </a:p>
        </p:txBody>
      </p:sp>
      <p:grpSp>
        <p:nvGrpSpPr>
          <p:cNvPr id="465" name="object 465"/>
          <p:cNvGrpSpPr/>
          <p:nvPr/>
        </p:nvGrpSpPr>
        <p:grpSpPr>
          <a:xfrm>
            <a:off x="2643467" y="2712063"/>
            <a:ext cx="3057525" cy="1268095"/>
            <a:chOff x="2643467" y="2712063"/>
            <a:chExt cx="3057525" cy="1268095"/>
          </a:xfrm>
        </p:grpSpPr>
        <p:sp>
          <p:nvSpPr>
            <p:cNvPr id="466" name="object 466"/>
            <p:cNvSpPr/>
            <p:nvPr/>
          </p:nvSpPr>
          <p:spPr>
            <a:xfrm>
              <a:off x="5034820" y="2715555"/>
              <a:ext cx="662940" cy="1261110"/>
            </a:xfrm>
            <a:custGeom>
              <a:avLst/>
              <a:gdLst/>
              <a:ahLst/>
              <a:cxnLst/>
              <a:rect l="l" t="t" r="r" b="b"/>
              <a:pathLst>
                <a:path w="662939" h="1261110">
                  <a:moveTo>
                    <a:pt x="311815" y="971555"/>
                  </a:moveTo>
                  <a:lnTo>
                    <a:pt x="103938" y="147996"/>
                  </a:lnTo>
                  <a:lnTo>
                    <a:pt x="662584" y="147996"/>
                  </a:lnTo>
                </a:path>
                <a:path w="662939" h="1261110">
                  <a:moveTo>
                    <a:pt x="237756" y="1260605"/>
                  </a:moveTo>
                  <a:lnTo>
                    <a:pt x="0" y="0"/>
                  </a:lnTo>
                  <a:lnTo>
                    <a:pt x="535731" y="0"/>
                  </a:lnTo>
                </a:path>
              </a:pathLst>
            </a:custGeom>
            <a:ln w="6732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67" name="object 467"/>
            <p:cNvSpPr/>
            <p:nvPr/>
          </p:nvSpPr>
          <p:spPr>
            <a:xfrm>
              <a:off x="2643467" y="2984304"/>
              <a:ext cx="2065803" cy="728721"/>
            </a:xfrm>
            <a:prstGeom prst="rect">
              <a:avLst/>
            </a:prstGeom>
            <a:blipFill>
              <a:blip r:embed="rId13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468" name="object 468"/>
          <p:cNvSpPr txBox="1"/>
          <p:nvPr/>
        </p:nvSpPr>
        <p:spPr>
          <a:xfrm>
            <a:off x="3851576" y="1694783"/>
            <a:ext cx="1058545" cy="54800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48260" marR="163830" indent="-36195">
              <a:lnSpc>
                <a:spcPct val="140800"/>
              </a:lnSpc>
              <a:spcBef>
                <a:spcPts val="95"/>
              </a:spcBef>
            </a:pPr>
            <a:r>
              <a:rPr sz="600" spc="20" dirty="0">
                <a:solidFill>
                  <a:srgbClr val="00AFEF"/>
                </a:solidFill>
                <a:latin typeface="Calibri"/>
                <a:cs typeface="Calibri"/>
              </a:rPr>
              <a:t>YDPZ01=TAG42  </a:t>
            </a:r>
            <a:r>
              <a:rPr sz="600" spc="20" dirty="0">
                <a:latin typeface="Calibri"/>
                <a:cs typeface="Calibri"/>
              </a:rPr>
              <a:t>YWBPB01.TAG42=TAG41</a:t>
            </a:r>
            <a:endParaRPr sz="600">
              <a:latin typeface="Calibri"/>
              <a:cs typeface="Calibri"/>
            </a:endParaRPr>
          </a:p>
          <a:p>
            <a:pPr marL="281305">
              <a:lnSpc>
                <a:spcPct val="100000"/>
              </a:lnSpc>
              <a:spcBef>
                <a:spcPts val="415"/>
              </a:spcBef>
            </a:pPr>
            <a:r>
              <a:rPr sz="600" spc="20" dirty="0">
                <a:solidFill>
                  <a:srgbClr val="00AFEF"/>
                </a:solidFill>
                <a:latin typeface="Calibri"/>
                <a:cs typeface="Calibri"/>
              </a:rPr>
              <a:t>YDPS01.TAG42=TAG42</a:t>
            </a:r>
            <a:endParaRPr sz="600">
              <a:latin typeface="Calibri"/>
              <a:cs typeface="Calibri"/>
            </a:endParaRPr>
          </a:p>
          <a:p>
            <a:pPr marL="50165">
              <a:lnSpc>
                <a:spcPct val="100000"/>
              </a:lnSpc>
              <a:spcBef>
                <a:spcPts val="290"/>
              </a:spcBef>
            </a:pPr>
            <a:r>
              <a:rPr sz="550" spc="15" dirty="0">
                <a:latin typeface="Calibri"/>
                <a:cs typeface="Calibri"/>
              </a:rPr>
              <a:t>S1</a:t>
            </a:r>
            <a:endParaRPr sz="550">
              <a:latin typeface="Calibri"/>
              <a:cs typeface="Calibri"/>
            </a:endParaRPr>
          </a:p>
        </p:txBody>
      </p:sp>
      <p:sp>
        <p:nvSpPr>
          <p:cNvPr id="469" name="object 469"/>
          <p:cNvSpPr/>
          <p:nvPr/>
        </p:nvSpPr>
        <p:spPr>
          <a:xfrm>
            <a:off x="4768906" y="3793211"/>
            <a:ext cx="88210" cy="72983"/>
          </a:xfrm>
          <a:prstGeom prst="rect">
            <a:avLst/>
          </a:prstGeom>
          <a:blipFill>
            <a:blip r:embed="rId9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0" name="object 470"/>
          <p:cNvSpPr txBox="1"/>
          <p:nvPr/>
        </p:nvSpPr>
        <p:spPr>
          <a:xfrm>
            <a:off x="2882309" y="4250008"/>
            <a:ext cx="1536700" cy="619760"/>
          </a:xfrm>
          <a:prstGeom prst="rect">
            <a:avLst/>
          </a:prstGeom>
        </p:spPr>
        <p:txBody>
          <a:bodyPr vert="horz" wrap="square" lIns="0" tIns="7239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570"/>
              </a:spcBef>
            </a:pPr>
            <a:r>
              <a:rPr sz="800" spc="30" dirty="0">
                <a:solidFill>
                  <a:srgbClr val="0000FF"/>
                </a:solidFill>
                <a:latin typeface="Calibri"/>
                <a:cs typeface="Calibri"/>
              </a:rPr>
              <a:t>Laser </a:t>
            </a:r>
            <a:r>
              <a:rPr sz="800" spc="25" dirty="0">
                <a:solidFill>
                  <a:srgbClr val="0000FF"/>
                </a:solidFill>
                <a:latin typeface="Calibri"/>
                <a:cs typeface="Calibri"/>
              </a:rPr>
              <a:t>shutter</a:t>
            </a:r>
            <a:r>
              <a:rPr sz="800" spc="-40" dirty="0">
                <a:solidFill>
                  <a:srgbClr val="0000FF"/>
                </a:solidFill>
                <a:latin typeface="Calibri"/>
                <a:cs typeface="Calibri"/>
              </a:rPr>
              <a:t> </a:t>
            </a:r>
            <a:r>
              <a:rPr sz="800" b="1" spc="30" dirty="0">
                <a:solidFill>
                  <a:srgbClr val="0000FF"/>
                </a:solidFill>
                <a:latin typeface="Calibri"/>
                <a:cs typeface="Calibri"/>
              </a:rPr>
              <a:t>LSSP2</a:t>
            </a:r>
            <a:endParaRPr sz="800">
              <a:latin typeface="Calibri"/>
              <a:cs typeface="Calibri"/>
            </a:endParaRPr>
          </a:p>
          <a:p>
            <a:pPr marL="521334">
              <a:lnSpc>
                <a:spcPct val="100000"/>
              </a:lnSpc>
              <a:spcBef>
                <a:spcPts val="355"/>
              </a:spcBef>
            </a:pPr>
            <a:r>
              <a:rPr sz="600" spc="20" dirty="0">
                <a:latin typeface="Calibri"/>
                <a:cs typeface="Calibri"/>
              </a:rPr>
              <a:t>YWBPA01.TSG40=TSG40</a:t>
            </a:r>
            <a:endParaRPr sz="600">
              <a:latin typeface="Calibri"/>
              <a:cs typeface="Calibri"/>
            </a:endParaRPr>
          </a:p>
          <a:p>
            <a:pPr marL="709295">
              <a:lnSpc>
                <a:spcPct val="100000"/>
              </a:lnSpc>
              <a:spcBef>
                <a:spcPts val="365"/>
              </a:spcBef>
            </a:pPr>
            <a:r>
              <a:rPr sz="600" spc="20" dirty="0">
                <a:latin typeface="Calibri"/>
                <a:cs typeface="Calibri"/>
              </a:rPr>
              <a:t>YWBPA03.TCV4=TCV4</a:t>
            </a:r>
            <a:endParaRPr sz="600">
              <a:latin typeface="Calibri"/>
              <a:cs typeface="Calibri"/>
            </a:endParaRPr>
          </a:p>
          <a:p>
            <a:pPr marL="859790">
              <a:lnSpc>
                <a:spcPct val="100000"/>
              </a:lnSpc>
              <a:spcBef>
                <a:spcPts val="360"/>
              </a:spcBef>
            </a:pPr>
            <a:r>
              <a:rPr sz="600" spc="20" dirty="0">
                <a:solidFill>
                  <a:srgbClr val="00AFEF"/>
                </a:solidFill>
                <a:latin typeface="Calibri"/>
                <a:cs typeface="Calibri"/>
              </a:rPr>
              <a:t>YDPS02.TCV4=TCV4</a:t>
            </a:r>
            <a:endParaRPr sz="600">
              <a:latin typeface="Calibri"/>
              <a:cs typeface="Calibri"/>
            </a:endParaRPr>
          </a:p>
        </p:txBody>
      </p:sp>
      <p:grpSp>
        <p:nvGrpSpPr>
          <p:cNvPr id="471" name="object 471"/>
          <p:cNvGrpSpPr/>
          <p:nvPr/>
        </p:nvGrpSpPr>
        <p:grpSpPr>
          <a:xfrm>
            <a:off x="3396750" y="2629166"/>
            <a:ext cx="3732529" cy="2047875"/>
            <a:chOff x="3396750" y="2629166"/>
            <a:chExt cx="3732529" cy="2047875"/>
          </a:xfrm>
        </p:grpSpPr>
        <p:sp>
          <p:nvSpPr>
            <p:cNvPr id="472" name="object 472"/>
            <p:cNvSpPr/>
            <p:nvPr/>
          </p:nvSpPr>
          <p:spPr>
            <a:xfrm>
              <a:off x="3398020" y="3816213"/>
              <a:ext cx="1419225" cy="755650"/>
            </a:xfrm>
            <a:custGeom>
              <a:avLst/>
              <a:gdLst/>
              <a:ahLst/>
              <a:cxnLst/>
              <a:rect l="l" t="t" r="r" b="b"/>
              <a:pathLst>
                <a:path w="1419225" h="755650">
                  <a:moveTo>
                    <a:pt x="1419025" y="0"/>
                  </a:moveTo>
                  <a:lnTo>
                    <a:pt x="831415" y="755273"/>
                  </a:lnTo>
                  <a:lnTo>
                    <a:pt x="0" y="755273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73" name="object 473"/>
            <p:cNvSpPr/>
            <p:nvPr/>
          </p:nvSpPr>
          <p:spPr>
            <a:xfrm>
              <a:off x="7066111" y="4624305"/>
              <a:ext cx="62230" cy="51435"/>
            </a:xfrm>
            <a:custGeom>
              <a:avLst/>
              <a:gdLst/>
              <a:ahLst/>
              <a:cxnLst/>
              <a:rect l="l" t="t" r="r" b="b"/>
              <a:pathLst>
                <a:path w="62229" h="51435">
                  <a:moveTo>
                    <a:pt x="61684" y="0"/>
                  </a:moveTo>
                  <a:lnTo>
                    <a:pt x="0" y="263"/>
                  </a:lnTo>
                  <a:lnTo>
                    <a:pt x="31163" y="50884"/>
                  </a:lnTo>
                  <a:lnTo>
                    <a:pt x="61684" y="0"/>
                  </a:lnTo>
                  <a:close/>
                </a:path>
              </a:pathLst>
            </a:custGeom>
            <a:solidFill>
              <a:srgbClr val="00CC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74" name="object 474"/>
            <p:cNvSpPr/>
            <p:nvPr/>
          </p:nvSpPr>
          <p:spPr>
            <a:xfrm>
              <a:off x="7066111" y="4624305"/>
              <a:ext cx="62230" cy="51435"/>
            </a:xfrm>
            <a:custGeom>
              <a:avLst/>
              <a:gdLst/>
              <a:ahLst/>
              <a:cxnLst/>
              <a:rect l="l" t="t" r="r" b="b"/>
              <a:pathLst>
                <a:path w="62229" h="51435">
                  <a:moveTo>
                    <a:pt x="31163" y="50884"/>
                  </a:moveTo>
                  <a:lnTo>
                    <a:pt x="61684" y="0"/>
                  </a:lnTo>
                  <a:lnTo>
                    <a:pt x="0" y="263"/>
                  </a:lnTo>
                  <a:lnTo>
                    <a:pt x="31163" y="50884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75" name="object 475"/>
            <p:cNvSpPr/>
            <p:nvPr/>
          </p:nvSpPr>
          <p:spPr>
            <a:xfrm>
              <a:off x="5124277" y="4047523"/>
              <a:ext cx="62230" cy="51435"/>
            </a:xfrm>
            <a:custGeom>
              <a:avLst/>
              <a:gdLst/>
              <a:ahLst/>
              <a:cxnLst/>
              <a:rect l="l" t="t" r="r" b="b"/>
              <a:pathLst>
                <a:path w="62229" h="51435">
                  <a:moveTo>
                    <a:pt x="61684" y="0"/>
                  </a:moveTo>
                  <a:lnTo>
                    <a:pt x="0" y="351"/>
                  </a:lnTo>
                  <a:lnTo>
                    <a:pt x="31163" y="50972"/>
                  </a:lnTo>
                  <a:lnTo>
                    <a:pt x="61684" y="0"/>
                  </a:lnTo>
                  <a:close/>
                </a:path>
              </a:pathLst>
            </a:custGeom>
            <a:solidFill>
              <a:srgbClr val="00CC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76" name="object 476"/>
            <p:cNvSpPr/>
            <p:nvPr/>
          </p:nvSpPr>
          <p:spPr>
            <a:xfrm>
              <a:off x="5124277" y="4047523"/>
              <a:ext cx="62230" cy="51435"/>
            </a:xfrm>
            <a:custGeom>
              <a:avLst/>
              <a:gdLst/>
              <a:ahLst/>
              <a:cxnLst/>
              <a:rect l="l" t="t" r="r" b="b"/>
              <a:pathLst>
                <a:path w="62229" h="51435">
                  <a:moveTo>
                    <a:pt x="31163" y="50972"/>
                  </a:moveTo>
                  <a:lnTo>
                    <a:pt x="61684" y="0"/>
                  </a:lnTo>
                  <a:lnTo>
                    <a:pt x="0" y="351"/>
                  </a:lnTo>
                  <a:lnTo>
                    <a:pt x="31163" y="50972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77" name="object 477"/>
            <p:cNvSpPr/>
            <p:nvPr/>
          </p:nvSpPr>
          <p:spPr>
            <a:xfrm>
              <a:off x="5719128" y="3231697"/>
              <a:ext cx="62230" cy="51435"/>
            </a:xfrm>
            <a:custGeom>
              <a:avLst/>
              <a:gdLst/>
              <a:ahLst/>
              <a:cxnLst/>
              <a:rect l="l" t="t" r="r" b="b"/>
              <a:pathLst>
                <a:path w="62229" h="51435">
                  <a:moveTo>
                    <a:pt x="61776" y="0"/>
                  </a:moveTo>
                  <a:lnTo>
                    <a:pt x="0" y="263"/>
                  </a:lnTo>
                  <a:lnTo>
                    <a:pt x="31163" y="50884"/>
                  </a:lnTo>
                  <a:lnTo>
                    <a:pt x="61776" y="0"/>
                  </a:lnTo>
                  <a:close/>
                </a:path>
              </a:pathLst>
            </a:custGeom>
            <a:solidFill>
              <a:srgbClr val="00CC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78" name="object 478"/>
            <p:cNvSpPr/>
            <p:nvPr/>
          </p:nvSpPr>
          <p:spPr>
            <a:xfrm>
              <a:off x="5719128" y="3231697"/>
              <a:ext cx="62230" cy="51435"/>
            </a:xfrm>
            <a:custGeom>
              <a:avLst/>
              <a:gdLst/>
              <a:ahLst/>
              <a:cxnLst/>
              <a:rect l="l" t="t" r="r" b="b"/>
              <a:pathLst>
                <a:path w="62229" h="51435">
                  <a:moveTo>
                    <a:pt x="31163" y="50884"/>
                  </a:moveTo>
                  <a:lnTo>
                    <a:pt x="61776" y="0"/>
                  </a:lnTo>
                  <a:lnTo>
                    <a:pt x="0" y="263"/>
                  </a:lnTo>
                  <a:lnTo>
                    <a:pt x="31163" y="50884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79" name="object 479"/>
            <p:cNvSpPr/>
            <p:nvPr/>
          </p:nvSpPr>
          <p:spPr>
            <a:xfrm>
              <a:off x="5335637" y="4295971"/>
              <a:ext cx="62230" cy="51435"/>
            </a:xfrm>
            <a:custGeom>
              <a:avLst/>
              <a:gdLst/>
              <a:ahLst/>
              <a:cxnLst/>
              <a:rect l="l" t="t" r="r" b="b"/>
              <a:pathLst>
                <a:path w="62229" h="51435">
                  <a:moveTo>
                    <a:pt x="61776" y="0"/>
                  </a:moveTo>
                  <a:lnTo>
                    <a:pt x="0" y="263"/>
                  </a:lnTo>
                  <a:lnTo>
                    <a:pt x="31163" y="50884"/>
                  </a:lnTo>
                  <a:lnTo>
                    <a:pt x="61776" y="0"/>
                  </a:lnTo>
                  <a:close/>
                </a:path>
              </a:pathLst>
            </a:custGeom>
            <a:solidFill>
              <a:srgbClr val="00CC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80" name="object 480"/>
            <p:cNvSpPr/>
            <p:nvPr/>
          </p:nvSpPr>
          <p:spPr>
            <a:xfrm>
              <a:off x="5335637" y="4295971"/>
              <a:ext cx="62230" cy="51435"/>
            </a:xfrm>
            <a:custGeom>
              <a:avLst/>
              <a:gdLst/>
              <a:ahLst/>
              <a:cxnLst/>
              <a:rect l="l" t="t" r="r" b="b"/>
              <a:pathLst>
                <a:path w="62229" h="51435">
                  <a:moveTo>
                    <a:pt x="31163" y="50884"/>
                  </a:moveTo>
                  <a:lnTo>
                    <a:pt x="61776" y="0"/>
                  </a:lnTo>
                  <a:lnTo>
                    <a:pt x="0" y="263"/>
                  </a:lnTo>
                  <a:lnTo>
                    <a:pt x="31163" y="50884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81" name="object 481"/>
            <p:cNvSpPr/>
            <p:nvPr/>
          </p:nvSpPr>
          <p:spPr>
            <a:xfrm>
              <a:off x="3441465" y="2629166"/>
              <a:ext cx="82935" cy="203275"/>
            </a:xfrm>
            <a:prstGeom prst="rect">
              <a:avLst/>
            </a:prstGeom>
            <a:blipFill>
              <a:blip r:embed="rId14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482" name="object 482"/>
          <p:cNvSpPr txBox="1"/>
          <p:nvPr/>
        </p:nvSpPr>
        <p:spPr>
          <a:xfrm>
            <a:off x="4167332" y="3519384"/>
            <a:ext cx="97790" cy="113030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550" spc="10" dirty="0">
                <a:latin typeface="Calibri"/>
                <a:cs typeface="Calibri"/>
              </a:rPr>
              <a:t>S</a:t>
            </a:r>
            <a:r>
              <a:rPr sz="550" spc="20" dirty="0">
                <a:latin typeface="Calibri"/>
                <a:cs typeface="Calibri"/>
              </a:rPr>
              <a:t>7</a:t>
            </a:r>
            <a:endParaRPr sz="550">
              <a:latin typeface="Calibri"/>
              <a:cs typeface="Calibri"/>
            </a:endParaRPr>
          </a:p>
        </p:txBody>
      </p:sp>
      <p:sp>
        <p:nvSpPr>
          <p:cNvPr id="483" name="object 483"/>
          <p:cNvSpPr txBox="1"/>
          <p:nvPr/>
        </p:nvSpPr>
        <p:spPr>
          <a:xfrm>
            <a:off x="2927862" y="2009144"/>
            <a:ext cx="554355" cy="12065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600" spc="20" dirty="0">
                <a:solidFill>
                  <a:srgbClr val="00AFEF"/>
                </a:solidFill>
                <a:latin typeface="Calibri"/>
                <a:cs typeface="Calibri"/>
              </a:rPr>
              <a:t>YDAP01=TAG42</a:t>
            </a:r>
            <a:endParaRPr sz="600">
              <a:latin typeface="Calibri"/>
              <a:cs typeface="Calibri"/>
            </a:endParaRPr>
          </a:p>
        </p:txBody>
      </p:sp>
      <p:sp>
        <p:nvSpPr>
          <p:cNvPr id="484" name="object 484"/>
          <p:cNvSpPr txBox="1"/>
          <p:nvPr/>
        </p:nvSpPr>
        <p:spPr>
          <a:xfrm>
            <a:off x="2923096" y="1836848"/>
            <a:ext cx="582295" cy="120650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600" spc="25" dirty="0">
                <a:solidFill>
                  <a:srgbClr val="00AFEF"/>
                </a:solidFill>
                <a:latin typeface="Calibri"/>
                <a:cs typeface="Calibri"/>
              </a:rPr>
              <a:t>Y</a:t>
            </a:r>
            <a:r>
              <a:rPr sz="600" spc="5" dirty="0">
                <a:solidFill>
                  <a:srgbClr val="00AFEF"/>
                </a:solidFill>
                <a:latin typeface="Calibri"/>
                <a:cs typeface="Calibri"/>
              </a:rPr>
              <a:t>D</a:t>
            </a:r>
            <a:r>
              <a:rPr sz="600" spc="25" dirty="0">
                <a:solidFill>
                  <a:srgbClr val="00AFEF"/>
                </a:solidFill>
                <a:latin typeface="Calibri"/>
                <a:cs typeface="Calibri"/>
              </a:rPr>
              <a:t>A</a:t>
            </a:r>
            <a:r>
              <a:rPr sz="600" spc="50" dirty="0">
                <a:solidFill>
                  <a:srgbClr val="00AFEF"/>
                </a:solidFill>
                <a:latin typeface="Calibri"/>
                <a:cs typeface="Calibri"/>
              </a:rPr>
              <a:t>M</a:t>
            </a:r>
            <a:r>
              <a:rPr sz="600" spc="20" dirty="0">
                <a:solidFill>
                  <a:srgbClr val="00AFEF"/>
                </a:solidFill>
                <a:latin typeface="Calibri"/>
                <a:cs typeface="Calibri"/>
              </a:rPr>
              <a:t>01=</a:t>
            </a:r>
            <a:r>
              <a:rPr sz="600" spc="25" dirty="0">
                <a:solidFill>
                  <a:srgbClr val="00AFEF"/>
                </a:solidFill>
                <a:latin typeface="Calibri"/>
                <a:cs typeface="Calibri"/>
              </a:rPr>
              <a:t>TA</a:t>
            </a:r>
            <a:r>
              <a:rPr sz="600" spc="20" dirty="0">
                <a:solidFill>
                  <a:srgbClr val="00AFEF"/>
                </a:solidFill>
                <a:latin typeface="Calibri"/>
                <a:cs typeface="Calibri"/>
              </a:rPr>
              <a:t>G42</a:t>
            </a:r>
            <a:endParaRPr sz="600">
              <a:latin typeface="Calibri"/>
              <a:cs typeface="Calibri"/>
            </a:endParaRPr>
          </a:p>
        </p:txBody>
      </p:sp>
      <p:grpSp>
        <p:nvGrpSpPr>
          <p:cNvPr id="485" name="object 485"/>
          <p:cNvGrpSpPr/>
          <p:nvPr/>
        </p:nvGrpSpPr>
        <p:grpSpPr>
          <a:xfrm>
            <a:off x="2904532" y="1934052"/>
            <a:ext cx="7239634" cy="3429635"/>
            <a:chOff x="2904532" y="1934052"/>
            <a:chExt cx="7239634" cy="3429635"/>
          </a:xfrm>
        </p:grpSpPr>
        <p:sp>
          <p:nvSpPr>
            <p:cNvPr id="486" name="object 486"/>
            <p:cNvSpPr/>
            <p:nvPr/>
          </p:nvSpPr>
          <p:spPr>
            <a:xfrm>
              <a:off x="2948169" y="1935322"/>
              <a:ext cx="643255" cy="50165"/>
            </a:xfrm>
            <a:custGeom>
              <a:avLst/>
              <a:gdLst/>
              <a:ahLst/>
              <a:cxnLst/>
              <a:rect l="l" t="t" r="r" b="b"/>
              <a:pathLst>
                <a:path w="643254" h="50164">
                  <a:moveTo>
                    <a:pt x="642695" y="49830"/>
                  </a:moveTo>
                  <a:lnTo>
                    <a:pt x="545630" y="0"/>
                  </a:lnTo>
                  <a:lnTo>
                    <a:pt x="0" y="0"/>
                  </a:lnTo>
                </a:path>
              </a:pathLst>
            </a:custGeom>
            <a:ln w="3175">
              <a:solidFill>
                <a:srgbClr val="00AFE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87" name="object 487"/>
            <p:cNvSpPr/>
            <p:nvPr/>
          </p:nvSpPr>
          <p:spPr>
            <a:xfrm>
              <a:off x="4110557" y="4251501"/>
              <a:ext cx="26034" cy="27940"/>
            </a:xfrm>
            <a:custGeom>
              <a:avLst/>
              <a:gdLst/>
              <a:ahLst/>
              <a:cxnLst/>
              <a:rect l="l" t="t" r="r" b="b"/>
              <a:pathLst>
                <a:path w="26035" h="27939">
                  <a:moveTo>
                    <a:pt x="8157" y="0"/>
                  </a:moveTo>
                  <a:lnTo>
                    <a:pt x="0" y="6063"/>
                  </a:lnTo>
                  <a:lnTo>
                    <a:pt x="17414" y="27595"/>
                  </a:lnTo>
                  <a:lnTo>
                    <a:pt x="25572" y="21531"/>
                  </a:lnTo>
                  <a:lnTo>
                    <a:pt x="815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88" name="object 488"/>
            <p:cNvSpPr/>
            <p:nvPr/>
          </p:nvSpPr>
          <p:spPr>
            <a:xfrm>
              <a:off x="4110557" y="4251501"/>
              <a:ext cx="26034" cy="27940"/>
            </a:xfrm>
            <a:custGeom>
              <a:avLst/>
              <a:gdLst/>
              <a:ahLst/>
              <a:cxnLst/>
              <a:rect l="l" t="t" r="r" b="b"/>
              <a:pathLst>
                <a:path w="26035" h="27939">
                  <a:moveTo>
                    <a:pt x="25572" y="21531"/>
                  </a:moveTo>
                  <a:lnTo>
                    <a:pt x="8157" y="0"/>
                  </a:lnTo>
                  <a:lnTo>
                    <a:pt x="0" y="6063"/>
                  </a:lnTo>
                  <a:lnTo>
                    <a:pt x="17414" y="27595"/>
                  </a:lnTo>
                  <a:lnTo>
                    <a:pt x="25572" y="21531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89" name="object 489"/>
            <p:cNvSpPr/>
            <p:nvPr/>
          </p:nvSpPr>
          <p:spPr>
            <a:xfrm>
              <a:off x="2908024" y="4047171"/>
              <a:ext cx="1618615" cy="384175"/>
            </a:xfrm>
            <a:custGeom>
              <a:avLst/>
              <a:gdLst/>
              <a:ahLst/>
              <a:cxnLst/>
              <a:rect l="l" t="t" r="r" b="b"/>
              <a:pathLst>
                <a:path w="1618614" h="384175">
                  <a:moveTo>
                    <a:pt x="1618103" y="0"/>
                  </a:moveTo>
                  <a:lnTo>
                    <a:pt x="857354" y="383613"/>
                  </a:lnTo>
                  <a:lnTo>
                    <a:pt x="0" y="383613"/>
                  </a:lnTo>
                </a:path>
              </a:pathLst>
            </a:custGeom>
            <a:ln w="6606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90" name="object 490"/>
            <p:cNvSpPr/>
            <p:nvPr/>
          </p:nvSpPr>
          <p:spPr>
            <a:xfrm>
              <a:off x="10111671" y="5343028"/>
              <a:ext cx="31115" cy="19050"/>
            </a:xfrm>
            <a:custGeom>
              <a:avLst/>
              <a:gdLst/>
              <a:ahLst/>
              <a:cxnLst/>
              <a:rect l="l" t="t" r="r" b="b"/>
              <a:pathLst>
                <a:path w="31115" h="19050">
                  <a:moveTo>
                    <a:pt x="27405" y="0"/>
                  </a:moveTo>
                  <a:lnTo>
                    <a:pt x="0" y="9561"/>
                  </a:lnTo>
                  <a:lnTo>
                    <a:pt x="3574" y="18930"/>
                  </a:lnTo>
                  <a:lnTo>
                    <a:pt x="30979" y="9359"/>
                  </a:lnTo>
                  <a:lnTo>
                    <a:pt x="2740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91" name="object 491"/>
            <p:cNvSpPr/>
            <p:nvPr/>
          </p:nvSpPr>
          <p:spPr>
            <a:xfrm>
              <a:off x="10111671" y="5343028"/>
              <a:ext cx="31115" cy="19050"/>
            </a:xfrm>
            <a:custGeom>
              <a:avLst/>
              <a:gdLst/>
              <a:ahLst/>
              <a:cxnLst/>
              <a:rect l="l" t="t" r="r" b="b"/>
              <a:pathLst>
                <a:path w="31115" h="19050">
                  <a:moveTo>
                    <a:pt x="27405" y="0"/>
                  </a:moveTo>
                  <a:lnTo>
                    <a:pt x="0" y="9561"/>
                  </a:lnTo>
                  <a:lnTo>
                    <a:pt x="3574" y="18930"/>
                  </a:lnTo>
                  <a:lnTo>
                    <a:pt x="30979" y="9359"/>
                  </a:lnTo>
                  <a:lnTo>
                    <a:pt x="27405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92" name="object 492"/>
            <p:cNvSpPr/>
            <p:nvPr/>
          </p:nvSpPr>
          <p:spPr>
            <a:xfrm>
              <a:off x="3550536" y="2082001"/>
              <a:ext cx="101600" cy="97155"/>
            </a:xfrm>
            <a:custGeom>
              <a:avLst/>
              <a:gdLst/>
              <a:ahLst/>
              <a:cxnLst/>
              <a:rect l="l" t="t" r="r" b="b"/>
              <a:pathLst>
                <a:path w="101600" h="97155">
                  <a:moveTo>
                    <a:pt x="50594" y="0"/>
                  </a:moveTo>
                  <a:lnTo>
                    <a:pt x="30895" y="3810"/>
                  </a:lnTo>
                  <a:lnTo>
                    <a:pt x="14813" y="14204"/>
                  </a:lnTo>
                  <a:lnTo>
                    <a:pt x="3974" y="29623"/>
                  </a:lnTo>
                  <a:lnTo>
                    <a:pt x="0" y="48511"/>
                  </a:lnTo>
                  <a:lnTo>
                    <a:pt x="3974" y="67400"/>
                  </a:lnTo>
                  <a:lnTo>
                    <a:pt x="14813" y="82819"/>
                  </a:lnTo>
                  <a:lnTo>
                    <a:pt x="30895" y="93213"/>
                  </a:lnTo>
                  <a:lnTo>
                    <a:pt x="50594" y="97023"/>
                  </a:lnTo>
                  <a:lnTo>
                    <a:pt x="70293" y="93213"/>
                  </a:lnTo>
                  <a:lnTo>
                    <a:pt x="86374" y="82819"/>
                  </a:lnTo>
                  <a:lnTo>
                    <a:pt x="97214" y="67400"/>
                  </a:lnTo>
                  <a:lnTo>
                    <a:pt x="101188" y="48511"/>
                  </a:lnTo>
                  <a:lnTo>
                    <a:pt x="97214" y="29623"/>
                  </a:lnTo>
                  <a:lnTo>
                    <a:pt x="86374" y="14204"/>
                  </a:lnTo>
                  <a:lnTo>
                    <a:pt x="70293" y="3810"/>
                  </a:lnTo>
                  <a:lnTo>
                    <a:pt x="50594" y="0"/>
                  </a:lnTo>
                  <a:close/>
                </a:path>
              </a:pathLst>
            </a:custGeom>
            <a:solidFill>
              <a:srgbClr val="FFFF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93" name="object 493"/>
            <p:cNvSpPr/>
            <p:nvPr/>
          </p:nvSpPr>
          <p:spPr>
            <a:xfrm>
              <a:off x="3550536" y="2082001"/>
              <a:ext cx="101600" cy="97155"/>
            </a:xfrm>
            <a:custGeom>
              <a:avLst/>
              <a:gdLst/>
              <a:ahLst/>
              <a:cxnLst/>
              <a:rect l="l" t="t" r="r" b="b"/>
              <a:pathLst>
                <a:path w="101600" h="97155">
                  <a:moveTo>
                    <a:pt x="101188" y="48511"/>
                  </a:moveTo>
                  <a:lnTo>
                    <a:pt x="97214" y="29623"/>
                  </a:lnTo>
                  <a:lnTo>
                    <a:pt x="86374" y="14204"/>
                  </a:lnTo>
                  <a:lnTo>
                    <a:pt x="70293" y="3810"/>
                  </a:lnTo>
                  <a:lnTo>
                    <a:pt x="50594" y="0"/>
                  </a:lnTo>
                  <a:lnTo>
                    <a:pt x="30895" y="3810"/>
                  </a:lnTo>
                  <a:lnTo>
                    <a:pt x="14813" y="14204"/>
                  </a:lnTo>
                  <a:lnTo>
                    <a:pt x="3974" y="29623"/>
                  </a:lnTo>
                  <a:lnTo>
                    <a:pt x="0" y="48511"/>
                  </a:lnTo>
                  <a:lnTo>
                    <a:pt x="3974" y="67400"/>
                  </a:lnTo>
                  <a:lnTo>
                    <a:pt x="14813" y="82819"/>
                  </a:lnTo>
                  <a:lnTo>
                    <a:pt x="30895" y="93213"/>
                  </a:lnTo>
                  <a:lnTo>
                    <a:pt x="50594" y="97023"/>
                  </a:lnTo>
                  <a:lnTo>
                    <a:pt x="70293" y="93213"/>
                  </a:lnTo>
                  <a:lnTo>
                    <a:pt x="86374" y="82819"/>
                  </a:lnTo>
                  <a:lnTo>
                    <a:pt x="97214" y="67400"/>
                  </a:lnTo>
                  <a:lnTo>
                    <a:pt x="101188" y="48511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494" name="object 494"/>
          <p:cNvSpPr txBox="1"/>
          <p:nvPr/>
        </p:nvSpPr>
        <p:spPr>
          <a:xfrm>
            <a:off x="3554609" y="2068686"/>
            <a:ext cx="97790" cy="113030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550" spc="10" dirty="0">
                <a:latin typeface="Calibri"/>
                <a:cs typeface="Calibri"/>
              </a:rPr>
              <a:t>S</a:t>
            </a:r>
            <a:r>
              <a:rPr sz="550" spc="20" dirty="0">
                <a:latin typeface="Calibri"/>
                <a:cs typeface="Calibri"/>
              </a:rPr>
              <a:t>0</a:t>
            </a:r>
            <a:endParaRPr sz="550">
              <a:latin typeface="Calibri"/>
              <a:cs typeface="Calibri"/>
            </a:endParaRPr>
          </a:p>
        </p:txBody>
      </p:sp>
      <p:sp>
        <p:nvSpPr>
          <p:cNvPr id="495" name="object 495"/>
          <p:cNvSpPr/>
          <p:nvPr/>
        </p:nvSpPr>
        <p:spPr>
          <a:xfrm>
            <a:off x="7711447" y="1950288"/>
            <a:ext cx="190038" cy="147682"/>
          </a:xfrm>
          <a:prstGeom prst="rect">
            <a:avLst/>
          </a:prstGeom>
          <a:blipFill>
            <a:blip r:embed="rId14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6" name="object 496"/>
          <p:cNvSpPr/>
          <p:nvPr/>
        </p:nvSpPr>
        <p:spPr>
          <a:xfrm>
            <a:off x="7693570" y="1694191"/>
            <a:ext cx="225791" cy="204286"/>
          </a:xfrm>
          <a:prstGeom prst="rect">
            <a:avLst/>
          </a:prstGeom>
          <a:blipFill>
            <a:blip r:embed="rId14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7" name="object 497"/>
          <p:cNvSpPr/>
          <p:nvPr/>
        </p:nvSpPr>
        <p:spPr>
          <a:xfrm>
            <a:off x="7773607" y="1258529"/>
            <a:ext cx="81915" cy="168910"/>
          </a:xfrm>
          <a:custGeom>
            <a:avLst/>
            <a:gdLst/>
            <a:ahLst/>
            <a:cxnLst/>
            <a:rect l="l" t="t" r="r" b="b"/>
            <a:pathLst>
              <a:path w="81915" h="168909">
                <a:moveTo>
                  <a:pt x="81299" y="0"/>
                </a:moveTo>
                <a:lnTo>
                  <a:pt x="0" y="168912"/>
                </a:lnTo>
              </a:path>
            </a:pathLst>
          </a:custGeom>
          <a:ln w="454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8" name="object 498"/>
          <p:cNvSpPr/>
          <p:nvPr/>
        </p:nvSpPr>
        <p:spPr>
          <a:xfrm>
            <a:off x="8394671" y="1255892"/>
            <a:ext cx="81915" cy="169545"/>
          </a:xfrm>
          <a:custGeom>
            <a:avLst/>
            <a:gdLst/>
            <a:ahLst/>
            <a:cxnLst/>
            <a:rect l="l" t="t" r="r" b="b"/>
            <a:pathLst>
              <a:path w="81915" h="169544">
                <a:moveTo>
                  <a:pt x="81299" y="0"/>
                </a:moveTo>
                <a:lnTo>
                  <a:pt x="0" y="169000"/>
                </a:lnTo>
              </a:path>
            </a:pathLst>
          </a:custGeom>
          <a:ln w="454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9" name="object 499"/>
          <p:cNvSpPr/>
          <p:nvPr/>
        </p:nvSpPr>
        <p:spPr>
          <a:xfrm>
            <a:off x="7713646" y="2171843"/>
            <a:ext cx="189946" cy="147682"/>
          </a:xfrm>
          <a:prstGeom prst="rect">
            <a:avLst/>
          </a:prstGeom>
          <a:blipFill>
            <a:blip r:embed="rId14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500" name="object 500"/>
          <p:cNvGrpSpPr/>
          <p:nvPr/>
        </p:nvGrpSpPr>
        <p:grpSpPr>
          <a:xfrm>
            <a:off x="7708531" y="327904"/>
            <a:ext cx="186055" cy="204470"/>
            <a:chOff x="7708531" y="327904"/>
            <a:chExt cx="186055" cy="204470"/>
          </a:xfrm>
        </p:grpSpPr>
        <p:sp>
          <p:nvSpPr>
            <p:cNvPr id="501" name="object 501"/>
            <p:cNvSpPr/>
            <p:nvPr/>
          </p:nvSpPr>
          <p:spPr>
            <a:xfrm>
              <a:off x="7709447" y="328893"/>
              <a:ext cx="184150" cy="202565"/>
            </a:xfrm>
            <a:custGeom>
              <a:avLst/>
              <a:gdLst/>
              <a:ahLst/>
              <a:cxnLst/>
              <a:rect l="l" t="t" r="r" b="b"/>
              <a:pathLst>
                <a:path w="184150" h="202565">
                  <a:moveTo>
                    <a:pt x="183734" y="0"/>
                  </a:moveTo>
                  <a:lnTo>
                    <a:pt x="0" y="0"/>
                  </a:lnTo>
                  <a:lnTo>
                    <a:pt x="0" y="202044"/>
                  </a:lnTo>
                  <a:lnTo>
                    <a:pt x="183734" y="202044"/>
                  </a:lnTo>
                  <a:lnTo>
                    <a:pt x="183734" y="0"/>
                  </a:lnTo>
                  <a:close/>
                </a:path>
              </a:pathLst>
            </a:custGeom>
            <a:solidFill>
              <a:srgbClr val="006FC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02" name="object 502"/>
            <p:cNvSpPr/>
            <p:nvPr/>
          </p:nvSpPr>
          <p:spPr>
            <a:xfrm>
              <a:off x="7708531" y="327904"/>
              <a:ext cx="185512" cy="203903"/>
            </a:xfrm>
            <a:prstGeom prst="rect">
              <a:avLst/>
            </a:prstGeom>
            <a:blipFill>
              <a:blip r:embed="rId14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503" name="object 503"/>
          <p:cNvGrpSpPr/>
          <p:nvPr/>
        </p:nvGrpSpPr>
        <p:grpSpPr>
          <a:xfrm>
            <a:off x="7672143" y="593973"/>
            <a:ext cx="264795" cy="133350"/>
            <a:chOff x="7672143" y="593973"/>
            <a:chExt cx="264795" cy="133350"/>
          </a:xfrm>
        </p:grpSpPr>
        <p:sp>
          <p:nvSpPr>
            <p:cNvPr id="504" name="object 504"/>
            <p:cNvSpPr/>
            <p:nvPr/>
          </p:nvSpPr>
          <p:spPr>
            <a:xfrm>
              <a:off x="7673059" y="595015"/>
              <a:ext cx="262890" cy="130810"/>
            </a:xfrm>
            <a:custGeom>
              <a:avLst/>
              <a:gdLst/>
              <a:ahLst/>
              <a:cxnLst/>
              <a:rect l="l" t="t" r="r" b="b"/>
              <a:pathLst>
                <a:path w="262890" h="130809">
                  <a:moveTo>
                    <a:pt x="262357" y="0"/>
                  </a:moveTo>
                  <a:lnTo>
                    <a:pt x="0" y="0"/>
                  </a:lnTo>
                  <a:lnTo>
                    <a:pt x="0" y="130586"/>
                  </a:lnTo>
                  <a:lnTo>
                    <a:pt x="262357" y="130586"/>
                  </a:lnTo>
                  <a:lnTo>
                    <a:pt x="262357" y="0"/>
                  </a:lnTo>
                  <a:close/>
                </a:path>
              </a:pathLst>
            </a:custGeom>
            <a:solidFill>
              <a:srgbClr val="FFFF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05" name="object 505"/>
            <p:cNvSpPr/>
            <p:nvPr/>
          </p:nvSpPr>
          <p:spPr>
            <a:xfrm>
              <a:off x="7672143" y="593973"/>
              <a:ext cx="264245" cy="133034"/>
            </a:xfrm>
            <a:prstGeom prst="rect">
              <a:avLst/>
            </a:prstGeom>
            <a:blipFill>
              <a:blip r:embed="rId14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506" name="object 506"/>
          <p:cNvGrpSpPr/>
          <p:nvPr/>
        </p:nvGrpSpPr>
        <p:grpSpPr>
          <a:xfrm>
            <a:off x="7543733" y="2366076"/>
            <a:ext cx="2724785" cy="455930"/>
            <a:chOff x="7543733" y="2366076"/>
            <a:chExt cx="2724785" cy="455930"/>
          </a:xfrm>
        </p:grpSpPr>
        <p:sp>
          <p:nvSpPr>
            <p:cNvPr id="507" name="object 507"/>
            <p:cNvSpPr/>
            <p:nvPr/>
          </p:nvSpPr>
          <p:spPr>
            <a:xfrm>
              <a:off x="7543724" y="2366086"/>
              <a:ext cx="2724785" cy="227965"/>
            </a:xfrm>
            <a:custGeom>
              <a:avLst/>
              <a:gdLst/>
              <a:ahLst/>
              <a:cxnLst/>
              <a:rect l="l" t="t" r="r" b="b"/>
              <a:pathLst>
                <a:path w="2724784" h="227964">
                  <a:moveTo>
                    <a:pt x="2724581" y="0"/>
                  </a:moveTo>
                  <a:lnTo>
                    <a:pt x="525284" y="0"/>
                  </a:lnTo>
                  <a:lnTo>
                    <a:pt x="521982" y="0"/>
                  </a:lnTo>
                  <a:lnTo>
                    <a:pt x="0" y="0"/>
                  </a:lnTo>
                  <a:lnTo>
                    <a:pt x="0" y="227761"/>
                  </a:lnTo>
                  <a:lnTo>
                    <a:pt x="521982" y="227761"/>
                  </a:lnTo>
                  <a:lnTo>
                    <a:pt x="525284" y="227761"/>
                  </a:lnTo>
                  <a:lnTo>
                    <a:pt x="2724581" y="227761"/>
                  </a:lnTo>
                  <a:lnTo>
                    <a:pt x="2724581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08" name="object 508"/>
            <p:cNvSpPr/>
            <p:nvPr/>
          </p:nvSpPr>
          <p:spPr>
            <a:xfrm>
              <a:off x="7617975" y="2394340"/>
              <a:ext cx="379095" cy="171450"/>
            </a:xfrm>
            <a:custGeom>
              <a:avLst/>
              <a:gdLst/>
              <a:ahLst/>
              <a:cxnLst/>
              <a:rect l="l" t="t" r="r" b="b"/>
              <a:pathLst>
                <a:path w="379095" h="171450">
                  <a:moveTo>
                    <a:pt x="189362" y="0"/>
                  </a:moveTo>
                  <a:lnTo>
                    <a:pt x="129509" y="4363"/>
                  </a:lnTo>
                  <a:lnTo>
                    <a:pt x="77528" y="16513"/>
                  </a:lnTo>
                  <a:lnTo>
                    <a:pt x="36536" y="35042"/>
                  </a:lnTo>
                  <a:lnTo>
                    <a:pt x="0" y="85598"/>
                  </a:lnTo>
                  <a:lnTo>
                    <a:pt x="9653" y="112700"/>
                  </a:lnTo>
                  <a:lnTo>
                    <a:pt x="36536" y="136224"/>
                  </a:lnTo>
                  <a:lnTo>
                    <a:pt x="77528" y="154766"/>
                  </a:lnTo>
                  <a:lnTo>
                    <a:pt x="129509" y="166921"/>
                  </a:lnTo>
                  <a:lnTo>
                    <a:pt x="189362" y="171285"/>
                  </a:lnTo>
                  <a:lnTo>
                    <a:pt x="249259" y="166921"/>
                  </a:lnTo>
                  <a:lnTo>
                    <a:pt x="301268" y="154766"/>
                  </a:lnTo>
                  <a:lnTo>
                    <a:pt x="342273" y="136224"/>
                  </a:lnTo>
                  <a:lnTo>
                    <a:pt x="369161" y="112700"/>
                  </a:lnTo>
                  <a:lnTo>
                    <a:pt x="378816" y="85598"/>
                  </a:lnTo>
                  <a:lnTo>
                    <a:pt x="369161" y="58540"/>
                  </a:lnTo>
                  <a:lnTo>
                    <a:pt x="342273" y="35042"/>
                  </a:lnTo>
                  <a:lnTo>
                    <a:pt x="301268" y="16513"/>
                  </a:lnTo>
                  <a:lnTo>
                    <a:pt x="249259" y="4363"/>
                  </a:lnTo>
                  <a:lnTo>
                    <a:pt x="189362" y="0"/>
                  </a:lnTo>
                  <a:close/>
                </a:path>
              </a:pathLst>
            </a:custGeom>
            <a:solidFill>
              <a:srgbClr val="00CC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09" name="object 509"/>
            <p:cNvSpPr/>
            <p:nvPr/>
          </p:nvSpPr>
          <p:spPr>
            <a:xfrm>
              <a:off x="7617975" y="2394340"/>
              <a:ext cx="379095" cy="171450"/>
            </a:xfrm>
            <a:custGeom>
              <a:avLst/>
              <a:gdLst/>
              <a:ahLst/>
              <a:cxnLst/>
              <a:rect l="l" t="t" r="r" b="b"/>
              <a:pathLst>
                <a:path w="379095" h="171450">
                  <a:moveTo>
                    <a:pt x="378816" y="85598"/>
                  </a:moveTo>
                  <a:lnTo>
                    <a:pt x="342273" y="35042"/>
                  </a:lnTo>
                  <a:lnTo>
                    <a:pt x="301268" y="16513"/>
                  </a:lnTo>
                  <a:lnTo>
                    <a:pt x="249259" y="4363"/>
                  </a:lnTo>
                  <a:lnTo>
                    <a:pt x="189362" y="0"/>
                  </a:lnTo>
                  <a:lnTo>
                    <a:pt x="129509" y="4363"/>
                  </a:lnTo>
                  <a:lnTo>
                    <a:pt x="77528" y="16513"/>
                  </a:lnTo>
                  <a:lnTo>
                    <a:pt x="36536" y="35042"/>
                  </a:lnTo>
                  <a:lnTo>
                    <a:pt x="9653" y="58540"/>
                  </a:lnTo>
                  <a:lnTo>
                    <a:pt x="0" y="85598"/>
                  </a:lnTo>
                  <a:lnTo>
                    <a:pt x="9653" y="112700"/>
                  </a:lnTo>
                  <a:lnTo>
                    <a:pt x="36536" y="136224"/>
                  </a:lnTo>
                  <a:lnTo>
                    <a:pt x="77528" y="154766"/>
                  </a:lnTo>
                  <a:lnTo>
                    <a:pt x="129509" y="166921"/>
                  </a:lnTo>
                  <a:lnTo>
                    <a:pt x="189362" y="171285"/>
                  </a:lnTo>
                  <a:lnTo>
                    <a:pt x="249259" y="166921"/>
                  </a:lnTo>
                  <a:lnTo>
                    <a:pt x="301268" y="154766"/>
                  </a:lnTo>
                  <a:lnTo>
                    <a:pt x="342273" y="136224"/>
                  </a:lnTo>
                  <a:lnTo>
                    <a:pt x="369161" y="112700"/>
                  </a:lnTo>
                  <a:lnTo>
                    <a:pt x="378816" y="85598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10" name="object 510"/>
            <p:cNvSpPr/>
            <p:nvPr/>
          </p:nvSpPr>
          <p:spPr>
            <a:xfrm>
              <a:off x="8065716" y="2593871"/>
              <a:ext cx="2202815" cy="227965"/>
            </a:xfrm>
            <a:custGeom>
              <a:avLst/>
              <a:gdLst/>
              <a:ahLst/>
              <a:cxnLst/>
              <a:rect l="l" t="t" r="r" b="b"/>
              <a:pathLst>
                <a:path w="2202815" h="227964">
                  <a:moveTo>
                    <a:pt x="2202596" y="0"/>
                  </a:moveTo>
                  <a:lnTo>
                    <a:pt x="0" y="0"/>
                  </a:lnTo>
                  <a:lnTo>
                    <a:pt x="0" y="227759"/>
                  </a:lnTo>
                  <a:lnTo>
                    <a:pt x="2202596" y="227759"/>
                  </a:lnTo>
                  <a:lnTo>
                    <a:pt x="2202596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511" name="object 511"/>
          <p:cNvSpPr/>
          <p:nvPr/>
        </p:nvSpPr>
        <p:spPr>
          <a:xfrm>
            <a:off x="7742564" y="2643292"/>
            <a:ext cx="130735" cy="118864"/>
          </a:xfrm>
          <a:prstGeom prst="rect">
            <a:avLst/>
          </a:prstGeom>
          <a:blipFill>
            <a:blip r:embed="rId14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512" name="object 512"/>
          <p:cNvGrpSpPr/>
          <p:nvPr/>
        </p:nvGrpSpPr>
        <p:grpSpPr>
          <a:xfrm>
            <a:off x="7630314" y="809980"/>
            <a:ext cx="214629" cy="173990"/>
            <a:chOff x="7630314" y="809980"/>
            <a:chExt cx="214629" cy="173990"/>
          </a:xfrm>
        </p:grpSpPr>
        <p:sp>
          <p:nvSpPr>
            <p:cNvPr id="513" name="object 513"/>
            <p:cNvSpPr/>
            <p:nvPr/>
          </p:nvSpPr>
          <p:spPr>
            <a:xfrm>
              <a:off x="7631447" y="812220"/>
              <a:ext cx="92075" cy="146050"/>
            </a:xfrm>
            <a:custGeom>
              <a:avLst/>
              <a:gdLst/>
              <a:ahLst/>
              <a:cxnLst/>
              <a:rect l="l" t="t" r="r" b="b"/>
              <a:pathLst>
                <a:path w="92075" h="146050">
                  <a:moveTo>
                    <a:pt x="91625" y="0"/>
                  </a:moveTo>
                  <a:lnTo>
                    <a:pt x="0" y="0"/>
                  </a:lnTo>
                  <a:lnTo>
                    <a:pt x="0" y="145482"/>
                  </a:lnTo>
                  <a:lnTo>
                    <a:pt x="91625" y="145482"/>
                  </a:lnTo>
                  <a:lnTo>
                    <a:pt x="91625" y="0"/>
                  </a:lnTo>
                  <a:close/>
                </a:path>
              </a:pathLst>
            </a:custGeom>
            <a:solidFill>
              <a:srgbClr val="3333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14" name="object 514"/>
            <p:cNvSpPr/>
            <p:nvPr/>
          </p:nvSpPr>
          <p:spPr>
            <a:xfrm>
              <a:off x="7631447" y="812220"/>
              <a:ext cx="92075" cy="146050"/>
            </a:xfrm>
            <a:custGeom>
              <a:avLst/>
              <a:gdLst/>
              <a:ahLst/>
              <a:cxnLst/>
              <a:rect l="l" t="t" r="r" b="b"/>
              <a:pathLst>
                <a:path w="92075" h="146050">
                  <a:moveTo>
                    <a:pt x="0" y="145482"/>
                  </a:moveTo>
                  <a:lnTo>
                    <a:pt x="91625" y="145482"/>
                  </a:lnTo>
                  <a:lnTo>
                    <a:pt x="91625" y="0"/>
                  </a:lnTo>
                  <a:lnTo>
                    <a:pt x="0" y="0"/>
                  </a:lnTo>
                  <a:lnTo>
                    <a:pt x="0" y="145482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15" name="object 515"/>
            <p:cNvSpPr/>
            <p:nvPr/>
          </p:nvSpPr>
          <p:spPr>
            <a:xfrm>
              <a:off x="7761325" y="812255"/>
              <a:ext cx="81915" cy="169545"/>
            </a:xfrm>
            <a:custGeom>
              <a:avLst/>
              <a:gdLst/>
              <a:ahLst/>
              <a:cxnLst/>
              <a:rect l="l" t="t" r="r" b="b"/>
              <a:pathLst>
                <a:path w="81915" h="169544">
                  <a:moveTo>
                    <a:pt x="81299" y="0"/>
                  </a:moveTo>
                  <a:lnTo>
                    <a:pt x="0" y="169000"/>
                  </a:lnTo>
                </a:path>
              </a:pathLst>
            </a:custGeom>
            <a:ln w="4547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516" name="object 516"/>
          <p:cNvSpPr/>
          <p:nvPr/>
        </p:nvSpPr>
        <p:spPr>
          <a:xfrm>
            <a:off x="7880599" y="825590"/>
            <a:ext cx="130735" cy="118776"/>
          </a:xfrm>
          <a:prstGeom prst="rect">
            <a:avLst/>
          </a:prstGeom>
          <a:blipFill>
            <a:blip r:embed="rId14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517" name="object 517"/>
          <p:cNvGrpSpPr/>
          <p:nvPr/>
        </p:nvGrpSpPr>
        <p:grpSpPr>
          <a:xfrm>
            <a:off x="2115475" y="1997505"/>
            <a:ext cx="2765425" cy="2028189"/>
            <a:chOff x="2115475" y="1997505"/>
            <a:chExt cx="2765425" cy="2028189"/>
          </a:xfrm>
        </p:grpSpPr>
        <p:sp>
          <p:nvSpPr>
            <p:cNvPr id="518" name="object 518"/>
            <p:cNvSpPr/>
            <p:nvPr/>
          </p:nvSpPr>
          <p:spPr>
            <a:xfrm>
              <a:off x="3506724" y="2156438"/>
              <a:ext cx="74295" cy="61594"/>
            </a:xfrm>
            <a:custGeom>
              <a:avLst/>
              <a:gdLst/>
              <a:ahLst/>
              <a:cxnLst/>
              <a:rect l="l" t="t" r="r" b="b"/>
              <a:pathLst>
                <a:path w="74295" h="61594">
                  <a:moveTo>
                    <a:pt x="74241" y="0"/>
                  </a:moveTo>
                  <a:lnTo>
                    <a:pt x="0" y="0"/>
                  </a:lnTo>
                  <a:lnTo>
                    <a:pt x="37120" y="61079"/>
                  </a:lnTo>
                  <a:lnTo>
                    <a:pt x="74241" y="0"/>
                  </a:lnTo>
                  <a:close/>
                </a:path>
              </a:pathLst>
            </a:custGeom>
            <a:solidFill>
              <a:srgbClr val="FFFF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19" name="object 519"/>
            <p:cNvSpPr/>
            <p:nvPr/>
          </p:nvSpPr>
          <p:spPr>
            <a:xfrm>
              <a:off x="3506724" y="2156438"/>
              <a:ext cx="74295" cy="61594"/>
            </a:xfrm>
            <a:custGeom>
              <a:avLst/>
              <a:gdLst/>
              <a:ahLst/>
              <a:cxnLst/>
              <a:rect l="l" t="t" r="r" b="b"/>
              <a:pathLst>
                <a:path w="74295" h="61594">
                  <a:moveTo>
                    <a:pt x="37120" y="61079"/>
                  </a:moveTo>
                  <a:lnTo>
                    <a:pt x="74241" y="0"/>
                  </a:lnTo>
                  <a:lnTo>
                    <a:pt x="0" y="0"/>
                  </a:lnTo>
                  <a:lnTo>
                    <a:pt x="37120" y="61079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20" name="object 520"/>
            <p:cNvSpPr/>
            <p:nvPr/>
          </p:nvSpPr>
          <p:spPr>
            <a:xfrm>
              <a:off x="2948170" y="1998775"/>
              <a:ext cx="720090" cy="111125"/>
            </a:xfrm>
            <a:custGeom>
              <a:avLst/>
              <a:gdLst/>
              <a:ahLst/>
              <a:cxnLst/>
              <a:rect l="l" t="t" r="r" b="b"/>
              <a:pathLst>
                <a:path w="720089" h="111125">
                  <a:moveTo>
                    <a:pt x="719778" y="0"/>
                  </a:moveTo>
                  <a:lnTo>
                    <a:pt x="519600" y="110997"/>
                  </a:lnTo>
                  <a:lnTo>
                    <a:pt x="0" y="110997"/>
                  </a:lnTo>
                </a:path>
              </a:pathLst>
            </a:custGeom>
            <a:ln w="3175">
              <a:solidFill>
                <a:srgbClr val="00AFE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21" name="object 521"/>
            <p:cNvSpPr/>
            <p:nvPr/>
          </p:nvSpPr>
          <p:spPr>
            <a:xfrm>
              <a:off x="3515248" y="2199501"/>
              <a:ext cx="114935" cy="53340"/>
            </a:xfrm>
            <a:custGeom>
              <a:avLst/>
              <a:gdLst/>
              <a:ahLst/>
              <a:cxnLst/>
              <a:rect l="l" t="t" r="r" b="b"/>
              <a:pathLst>
                <a:path w="114935" h="53339">
                  <a:moveTo>
                    <a:pt x="6415" y="0"/>
                  </a:moveTo>
                  <a:lnTo>
                    <a:pt x="0" y="35065"/>
                  </a:lnTo>
                  <a:lnTo>
                    <a:pt x="108062" y="53257"/>
                  </a:lnTo>
                  <a:lnTo>
                    <a:pt x="114570" y="18279"/>
                  </a:lnTo>
                  <a:lnTo>
                    <a:pt x="6415" y="0"/>
                  </a:lnTo>
                  <a:close/>
                </a:path>
              </a:pathLst>
            </a:custGeom>
            <a:solidFill>
              <a:srgbClr val="FFFF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22" name="object 522"/>
            <p:cNvSpPr/>
            <p:nvPr/>
          </p:nvSpPr>
          <p:spPr>
            <a:xfrm>
              <a:off x="3514240" y="2198535"/>
              <a:ext cx="116587" cy="55191"/>
            </a:xfrm>
            <a:prstGeom prst="rect">
              <a:avLst/>
            </a:prstGeom>
            <a:blipFill>
              <a:blip r:embed="rId14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23" name="object 523"/>
            <p:cNvSpPr/>
            <p:nvPr/>
          </p:nvSpPr>
          <p:spPr>
            <a:xfrm>
              <a:off x="3618912" y="2100280"/>
              <a:ext cx="1260475" cy="129539"/>
            </a:xfrm>
            <a:custGeom>
              <a:avLst/>
              <a:gdLst/>
              <a:ahLst/>
              <a:cxnLst/>
              <a:rect l="l" t="t" r="r" b="b"/>
              <a:pathLst>
                <a:path w="1260475" h="129539">
                  <a:moveTo>
                    <a:pt x="0" y="129540"/>
                  </a:moveTo>
                  <a:lnTo>
                    <a:pt x="523450" y="0"/>
                  </a:lnTo>
                  <a:lnTo>
                    <a:pt x="1260092" y="0"/>
                  </a:lnTo>
                </a:path>
              </a:pathLst>
            </a:custGeom>
            <a:ln w="3175">
              <a:solidFill>
                <a:srgbClr val="00AFE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24" name="object 524"/>
            <p:cNvSpPr/>
            <p:nvPr/>
          </p:nvSpPr>
          <p:spPr>
            <a:xfrm>
              <a:off x="2116745" y="3803733"/>
              <a:ext cx="2018030" cy="220979"/>
            </a:xfrm>
            <a:custGeom>
              <a:avLst/>
              <a:gdLst/>
              <a:ahLst/>
              <a:cxnLst/>
              <a:rect l="l" t="t" r="r" b="b"/>
              <a:pathLst>
                <a:path w="2018029" h="220979">
                  <a:moveTo>
                    <a:pt x="2017459" y="0"/>
                  </a:moveTo>
                  <a:lnTo>
                    <a:pt x="1542862" y="220412"/>
                  </a:lnTo>
                  <a:lnTo>
                    <a:pt x="0" y="220412"/>
                  </a:lnTo>
                </a:path>
              </a:pathLst>
            </a:custGeom>
            <a:ln w="3175">
              <a:solidFill>
                <a:srgbClr val="008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aphicFrame>
        <p:nvGraphicFramePr>
          <p:cNvPr id="525" name="object 52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93090341"/>
              </p:ext>
            </p:extLst>
          </p:nvPr>
        </p:nvGraphicFramePr>
        <p:xfrm>
          <a:off x="7542717" y="314991"/>
          <a:ext cx="2811275" cy="2505528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7107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946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927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27183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227733">
                <a:tc gridSpan="4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40005">
                        <a:lnSpc>
                          <a:spcPct val="100000"/>
                        </a:lnSpc>
                        <a:spcBef>
                          <a:spcPts val="350"/>
                        </a:spcBef>
                      </a:pPr>
                      <a:r>
                        <a:rPr sz="800" spc="25" dirty="0">
                          <a:latin typeface="Calibri"/>
                          <a:cs typeface="Calibri"/>
                        </a:rPr>
                        <a:t>Material Access device </a:t>
                      </a:r>
                      <a:r>
                        <a:rPr sz="800" spc="20" dirty="0">
                          <a:latin typeface="Calibri"/>
                          <a:cs typeface="Calibri"/>
                        </a:rPr>
                        <a:t>-</a:t>
                      </a:r>
                      <a:r>
                        <a:rPr sz="800" spc="-3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800" spc="45" dirty="0">
                          <a:latin typeface="Calibri"/>
                          <a:cs typeface="Calibri"/>
                        </a:rPr>
                        <a:t>MAD</a:t>
                      </a:r>
                      <a:endParaRPr sz="800">
                        <a:latin typeface="Calibri"/>
                        <a:cs typeface="Calibri"/>
                      </a:endParaRPr>
                    </a:p>
                  </a:txBody>
                  <a:tcPr marL="0" marR="0" marT="4445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27487">
                <a:tc gridSpan="4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40005">
                        <a:lnSpc>
                          <a:spcPct val="100000"/>
                        </a:lnSpc>
                        <a:spcBef>
                          <a:spcPts val="350"/>
                        </a:spcBef>
                      </a:pPr>
                      <a:r>
                        <a:rPr sz="800" spc="25" dirty="0">
                          <a:latin typeface="Calibri"/>
                          <a:cs typeface="Calibri"/>
                        </a:rPr>
                        <a:t>Personal access </a:t>
                      </a:r>
                      <a:r>
                        <a:rPr sz="800" spc="20" dirty="0">
                          <a:latin typeface="Calibri"/>
                          <a:cs typeface="Calibri"/>
                        </a:rPr>
                        <a:t>Device -</a:t>
                      </a:r>
                      <a:r>
                        <a:rPr sz="800" spc="-3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800" spc="40" dirty="0">
                          <a:latin typeface="Calibri"/>
                          <a:cs typeface="Calibri"/>
                        </a:rPr>
                        <a:t>PAD</a:t>
                      </a:r>
                      <a:endParaRPr sz="800">
                        <a:latin typeface="Calibri"/>
                        <a:cs typeface="Calibri"/>
                      </a:endParaRPr>
                    </a:p>
                  </a:txBody>
                  <a:tcPr marL="0" marR="0" marT="4445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27531">
                <a:tc gridSpan="4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40005">
                        <a:lnSpc>
                          <a:spcPct val="100000"/>
                        </a:lnSpc>
                        <a:spcBef>
                          <a:spcPts val="350"/>
                        </a:spcBef>
                      </a:pPr>
                      <a:r>
                        <a:rPr sz="800" spc="25" dirty="0">
                          <a:latin typeface="Calibri"/>
                          <a:cs typeface="Calibri"/>
                        </a:rPr>
                        <a:t>EIS-Beam </a:t>
                      </a:r>
                      <a:r>
                        <a:rPr sz="800" spc="20" dirty="0">
                          <a:latin typeface="Calibri"/>
                          <a:cs typeface="Calibri"/>
                        </a:rPr>
                        <a:t>ou </a:t>
                      </a:r>
                      <a:r>
                        <a:rPr sz="800" spc="30" dirty="0">
                          <a:latin typeface="Calibri"/>
                          <a:cs typeface="Calibri"/>
                        </a:rPr>
                        <a:t>Machine </a:t>
                      </a:r>
                      <a:r>
                        <a:rPr sz="800" spc="25" dirty="0">
                          <a:latin typeface="Calibri"/>
                          <a:cs typeface="Calibri"/>
                        </a:rPr>
                        <a:t>/ EIS </a:t>
                      </a:r>
                      <a:r>
                        <a:rPr sz="800" spc="15" dirty="0">
                          <a:latin typeface="Calibri"/>
                          <a:cs typeface="Calibri"/>
                        </a:rPr>
                        <a:t>Laser </a:t>
                      </a:r>
                      <a:r>
                        <a:rPr sz="800" spc="20" dirty="0">
                          <a:latin typeface="Calibri"/>
                          <a:cs typeface="Calibri"/>
                        </a:rPr>
                        <a:t>ou </a:t>
                      </a:r>
                      <a:r>
                        <a:rPr sz="800" spc="25" dirty="0">
                          <a:latin typeface="Calibri"/>
                          <a:cs typeface="Calibri"/>
                        </a:rPr>
                        <a:t>Electron</a:t>
                      </a:r>
                      <a:endParaRPr sz="800">
                        <a:latin typeface="Calibri"/>
                        <a:cs typeface="Calibri"/>
                      </a:endParaRPr>
                    </a:p>
                  </a:txBody>
                  <a:tcPr marL="0" marR="0" marT="4445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27926"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53975">
                      <a:solidFill>
                        <a:srgbClr val="FF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53975">
                      <a:solidFill>
                        <a:srgbClr val="FF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40005">
                        <a:lnSpc>
                          <a:spcPct val="100000"/>
                        </a:lnSpc>
                        <a:spcBef>
                          <a:spcPts val="355"/>
                        </a:spcBef>
                      </a:pPr>
                      <a:r>
                        <a:rPr sz="800" spc="25" dirty="0">
                          <a:latin typeface="Calibri"/>
                          <a:cs typeface="Calibri"/>
                        </a:rPr>
                        <a:t>End-of-Zone</a:t>
                      </a:r>
                      <a:r>
                        <a:rPr sz="800" spc="3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800" spc="25" dirty="0">
                          <a:latin typeface="Calibri"/>
                          <a:cs typeface="Calibri"/>
                        </a:rPr>
                        <a:t>door</a:t>
                      </a:r>
                      <a:endParaRPr sz="800">
                        <a:latin typeface="Calibri"/>
                        <a:cs typeface="Calibri"/>
                      </a:endParaRPr>
                    </a:p>
                  </a:txBody>
                  <a:tcPr marL="0" marR="0" marT="4508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27926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53975">
                      <a:solidFill>
                        <a:srgbClr val="FFFF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53975">
                      <a:solidFill>
                        <a:srgbClr val="FFFF00"/>
                      </a:solidFill>
                      <a:prstDash val="solid"/>
                    </a:lnL>
                    <a:lnR w="53975">
                      <a:solidFill>
                        <a:srgbClr val="00CC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53975">
                      <a:solidFill>
                        <a:srgbClr val="00CC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0005">
                        <a:lnSpc>
                          <a:spcPct val="100000"/>
                        </a:lnSpc>
                        <a:spcBef>
                          <a:spcPts val="355"/>
                        </a:spcBef>
                      </a:pPr>
                      <a:r>
                        <a:rPr sz="800" spc="25" dirty="0">
                          <a:latin typeface="Calibri"/>
                          <a:cs typeface="Calibri"/>
                        </a:rPr>
                        <a:t>Sector </a:t>
                      </a:r>
                      <a:r>
                        <a:rPr lang="fr-CH" sz="800" spc="25" dirty="0">
                          <a:latin typeface="Calibri"/>
                          <a:cs typeface="Calibri"/>
                        </a:rPr>
                        <a:t>   </a:t>
                      </a:r>
                      <a:r>
                        <a:rPr sz="800" spc="20" dirty="0">
                          <a:latin typeface="Calibri"/>
                          <a:cs typeface="Calibri"/>
                        </a:rPr>
                        <a:t>Ventilation</a:t>
                      </a:r>
                      <a:r>
                        <a:rPr sz="800" spc="-4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800" spc="40" dirty="0">
                          <a:latin typeface="Calibri"/>
                          <a:cs typeface="Calibri"/>
                        </a:rPr>
                        <a:t>door</a:t>
                      </a:r>
                      <a:endParaRPr sz="800" dirty="0">
                        <a:latin typeface="Calibri"/>
                        <a:cs typeface="Calibri"/>
                      </a:endParaRPr>
                    </a:p>
                  </a:txBody>
                  <a:tcPr marL="0" marR="0" marT="4508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27794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53975">
                      <a:solidFill>
                        <a:srgbClr val="FFFF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53975">
                      <a:solidFill>
                        <a:srgbClr val="FFFF00"/>
                      </a:solidFill>
                      <a:prstDash val="solid"/>
                    </a:lnL>
                    <a:lnR w="53975">
                      <a:solidFill>
                        <a:srgbClr val="00CC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53975">
                      <a:solidFill>
                        <a:srgbClr val="00CC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0005">
                        <a:lnSpc>
                          <a:spcPct val="100000"/>
                        </a:lnSpc>
                        <a:spcBef>
                          <a:spcPts val="359"/>
                        </a:spcBef>
                      </a:pPr>
                      <a:r>
                        <a:rPr sz="800" spc="25" dirty="0">
                          <a:latin typeface="Calibri"/>
                          <a:cs typeface="Calibri"/>
                        </a:rPr>
                        <a:t>Sector </a:t>
                      </a:r>
                      <a:r>
                        <a:rPr lang="fr-CH" sz="800" spc="25" dirty="0">
                          <a:latin typeface="Calibri"/>
                          <a:cs typeface="Calibri"/>
                        </a:rPr>
                        <a:t>   </a:t>
                      </a:r>
                      <a:r>
                        <a:rPr sz="800" spc="20" dirty="0">
                          <a:latin typeface="Calibri"/>
                          <a:cs typeface="Calibri"/>
                        </a:rPr>
                        <a:t>Ventilation </a:t>
                      </a:r>
                      <a:r>
                        <a:rPr sz="800" spc="30" dirty="0">
                          <a:latin typeface="Calibri"/>
                          <a:cs typeface="Calibri"/>
                        </a:rPr>
                        <a:t>Door </a:t>
                      </a:r>
                      <a:r>
                        <a:rPr sz="800" spc="20" dirty="0">
                          <a:latin typeface="Calibri"/>
                          <a:cs typeface="Calibri"/>
                        </a:rPr>
                        <a:t>with </a:t>
                      </a:r>
                      <a:r>
                        <a:rPr sz="800" spc="25" dirty="0">
                          <a:latin typeface="Calibri"/>
                          <a:cs typeface="Calibri"/>
                        </a:rPr>
                        <a:t>line </a:t>
                      </a:r>
                      <a:r>
                        <a:rPr sz="800" spc="15" dirty="0">
                          <a:latin typeface="Calibri"/>
                          <a:cs typeface="Calibri"/>
                        </a:rPr>
                        <a:t>of </a:t>
                      </a:r>
                      <a:r>
                        <a:rPr sz="800" spc="25" dirty="0">
                          <a:latin typeface="Calibri"/>
                          <a:cs typeface="Calibri"/>
                        </a:rPr>
                        <a:t>sight</a:t>
                      </a:r>
                      <a:r>
                        <a:rPr sz="800" spc="-4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800" spc="25" dirty="0">
                          <a:latin typeface="Calibri"/>
                          <a:cs typeface="Calibri"/>
                        </a:rPr>
                        <a:t>door</a:t>
                      </a:r>
                      <a:endParaRPr sz="800" dirty="0">
                        <a:latin typeface="Calibri"/>
                        <a:cs typeface="Calibri"/>
                      </a:endParaRPr>
                    </a:p>
                  </a:txBody>
                  <a:tcPr marL="0" marR="0" marT="45719" marB="0">
                    <a:lnL w="6350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27751">
                <a:tc gridSpan="4">
                  <a:txBody>
                    <a:bodyPr/>
                    <a:lstStyle/>
                    <a:p>
                      <a:pPr marL="12065" algn="ctr">
                        <a:lnSpc>
                          <a:spcPct val="100000"/>
                        </a:lnSpc>
                        <a:spcBef>
                          <a:spcPts val="250"/>
                        </a:spcBef>
                      </a:pPr>
                      <a:r>
                        <a:rPr sz="950" spc="30" dirty="0">
                          <a:latin typeface="Calibri"/>
                          <a:cs typeface="Calibri"/>
                        </a:rPr>
                        <a:t>S#</a:t>
                      </a:r>
                      <a:endParaRPr sz="950">
                        <a:latin typeface="Calibri"/>
                        <a:cs typeface="Calibri"/>
                      </a:endParaRPr>
                    </a:p>
                  </a:txBody>
                  <a:tcPr marL="0" marR="0" marT="3175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40005">
                        <a:lnSpc>
                          <a:spcPct val="100000"/>
                        </a:lnSpc>
                        <a:spcBef>
                          <a:spcPts val="360"/>
                        </a:spcBef>
                      </a:pPr>
                      <a:r>
                        <a:rPr sz="800" spc="25" dirty="0">
                          <a:latin typeface="Calibri"/>
                          <a:cs typeface="Calibri"/>
                        </a:rPr>
                        <a:t>Sector</a:t>
                      </a:r>
                      <a:r>
                        <a:rPr sz="800" spc="-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800" spc="15" dirty="0">
                          <a:latin typeface="Calibri"/>
                          <a:cs typeface="Calibri"/>
                        </a:rPr>
                        <a:t>n°</a:t>
                      </a:r>
                      <a:endParaRPr sz="800">
                        <a:latin typeface="Calibri"/>
                        <a:cs typeface="Calibri"/>
                      </a:endParaRPr>
                    </a:p>
                  </a:txBody>
                  <a:tcPr marL="0" marR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27926">
                <a:tc gridSpan="4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40005">
                        <a:lnSpc>
                          <a:spcPct val="100000"/>
                        </a:lnSpc>
                        <a:spcBef>
                          <a:spcPts val="360"/>
                        </a:spcBef>
                      </a:pPr>
                      <a:r>
                        <a:rPr sz="800" spc="20" dirty="0">
                          <a:latin typeface="Calibri"/>
                          <a:cs typeface="Calibri"/>
                        </a:rPr>
                        <a:t>Patrol</a:t>
                      </a:r>
                      <a:r>
                        <a:rPr sz="800" spc="4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800" spc="25" dirty="0">
                          <a:latin typeface="Calibri"/>
                          <a:cs typeface="Calibri"/>
                        </a:rPr>
                        <a:t>checkpoint</a:t>
                      </a:r>
                      <a:endParaRPr sz="800">
                        <a:latin typeface="Calibri"/>
                        <a:cs typeface="Calibri"/>
                      </a:endParaRPr>
                    </a:p>
                  </a:txBody>
                  <a:tcPr marL="0" marR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27926">
                <a:tc gridSpan="4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40005">
                        <a:lnSpc>
                          <a:spcPct val="100000"/>
                        </a:lnSpc>
                        <a:spcBef>
                          <a:spcPts val="365"/>
                        </a:spcBef>
                      </a:pPr>
                      <a:r>
                        <a:rPr sz="800" spc="25" dirty="0">
                          <a:latin typeface="Calibri"/>
                          <a:cs typeface="Calibri"/>
                        </a:rPr>
                        <a:t>Laser </a:t>
                      </a:r>
                      <a:r>
                        <a:rPr sz="800" spc="20" dirty="0">
                          <a:latin typeface="Calibri"/>
                          <a:cs typeface="Calibri"/>
                        </a:rPr>
                        <a:t>Patrol</a:t>
                      </a:r>
                      <a:r>
                        <a:rPr sz="800" spc="-3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800" spc="25" dirty="0">
                          <a:latin typeface="Calibri"/>
                          <a:cs typeface="Calibri"/>
                        </a:rPr>
                        <a:t>checkpoint</a:t>
                      </a:r>
                      <a:endParaRPr sz="800">
                        <a:latin typeface="Calibri"/>
                        <a:cs typeface="Calibri"/>
                      </a:endParaRPr>
                    </a:p>
                  </a:txBody>
                  <a:tcPr marL="0" marR="0" marT="4635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27751">
                <a:tc gridSpan="4">
                  <a:txBody>
                    <a:bodyPr/>
                    <a:lstStyle/>
                    <a:p>
                      <a:pPr marL="163195">
                        <a:lnSpc>
                          <a:spcPts val="1695"/>
                        </a:lnSpc>
                      </a:pPr>
                      <a:r>
                        <a:rPr sz="1650" spc="35" dirty="0">
                          <a:latin typeface="Calibri"/>
                          <a:cs typeface="Calibri"/>
                        </a:rPr>
                        <a:t>CL</a:t>
                      </a:r>
                      <a:endParaRPr sz="165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40005">
                        <a:lnSpc>
                          <a:spcPct val="100000"/>
                        </a:lnSpc>
                        <a:spcBef>
                          <a:spcPts val="365"/>
                        </a:spcBef>
                      </a:pPr>
                      <a:r>
                        <a:rPr sz="800" spc="35" dirty="0">
                          <a:latin typeface="Calibri"/>
                          <a:cs typeface="Calibri"/>
                        </a:rPr>
                        <a:t>Door </a:t>
                      </a:r>
                      <a:r>
                        <a:rPr sz="800" spc="30" dirty="0">
                          <a:latin typeface="Calibri"/>
                          <a:cs typeface="Calibri"/>
                        </a:rPr>
                        <a:t>connected </a:t>
                      </a:r>
                      <a:r>
                        <a:rPr sz="800" spc="15" dirty="0">
                          <a:latin typeface="Calibri"/>
                          <a:cs typeface="Calibri"/>
                        </a:rPr>
                        <a:t>to </a:t>
                      </a:r>
                      <a:r>
                        <a:rPr sz="800" spc="30" dirty="0">
                          <a:latin typeface="Calibri"/>
                          <a:cs typeface="Calibri"/>
                        </a:rPr>
                        <a:t>cabled</a:t>
                      </a:r>
                      <a:r>
                        <a:rPr sz="800" spc="-6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800" spc="30" dirty="0">
                          <a:latin typeface="Calibri"/>
                          <a:cs typeface="Calibri"/>
                        </a:rPr>
                        <a:t>loop</a:t>
                      </a:r>
                      <a:endParaRPr sz="800">
                        <a:latin typeface="Calibri"/>
                        <a:cs typeface="Calibri"/>
                      </a:endParaRPr>
                    </a:p>
                  </a:txBody>
                  <a:tcPr marL="0" marR="0" marT="4635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27777">
                <a:tc gridSpan="4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40005">
                        <a:lnSpc>
                          <a:spcPct val="100000"/>
                        </a:lnSpc>
                        <a:spcBef>
                          <a:spcPts val="365"/>
                        </a:spcBef>
                      </a:pPr>
                      <a:r>
                        <a:rPr sz="800" spc="30" dirty="0">
                          <a:latin typeface="Calibri"/>
                          <a:cs typeface="Calibri"/>
                        </a:rPr>
                        <a:t>Local </a:t>
                      </a:r>
                      <a:r>
                        <a:rPr sz="800" spc="40" dirty="0">
                          <a:latin typeface="Calibri"/>
                          <a:cs typeface="Calibri"/>
                        </a:rPr>
                        <a:t>RP </a:t>
                      </a:r>
                      <a:r>
                        <a:rPr sz="800" spc="35" dirty="0">
                          <a:latin typeface="Calibri"/>
                          <a:cs typeface="Calibri"/>
                        </a:rPr>
                        <a:t>veto</a:t>
                      </a:r>
                      <a:r>
                        <a:rPr sz="800" spc="-11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800" spc="25" dirty="0">
                          <a:latin typeface="Calibri"/>
                          <a:cs typeface="Calibri"/>
                        </a:rPr>
                        <a:t>release</a:t>
                      </a:r>
                      <a:endParaRPr sz="800" dirty="0">
                        <a:latin typeface="Calibri"/>
                        <a:cs typeface="Calibri"/>
                      </a:endParaRPr>
                    </a:p>
                  </a:txBody>
                  <a:tcPr marL="0" marR="0" marT="4635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26" name="object 526"/>
          <p:cNvSpPr/>
          <p:nvPr/>
        </p:nvSpPr>
        <p:spPr>
          <a:xfrm>
            <a:off x="7773607" y="1486236"/>
            <a:ext cx="81915" cy="169545"/>
          </a:xfrm>
          <a:custGeom>
            <a:avLst/>
            <a:gdLst/>
            <a:ahLst/>
            <a:cxnLst/>
            <a:rect l="l" t="t" r="r" b="b"/>
            <a:pathLst>
              <a:path w="81915" h="169544">
                <a:moveTo>
                  <a:pt x="81299" y="0"/>
                </a:moveTo>
                <a:lnTo>
                  <a:pt x="0" y="169000"/>
                </a:lnTo>
              </a:path>
            </a:pathLst>
          </a:custGeom>
          <a:ln w="454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27" name="object 527"/>
          <p:cNvSpPr/>
          <p:nvPr/>
        </p:nvSpPr>
        <p:spPr>
          <a:xfrm>
            <a:off x="8394671" y="1483687"/>
            <a:ext cx="81915" cy="169545"/>
          </a:xfrm>
          <a:custGeom>
            <a:avLst/>
            <a:gdLst/>
            <a:ahLst/>
            <a:cxnLst/>
            <a:rect l="l" t="t" r="r" b="b"/>
            <a:pathLst>
              <a:path w="81915" h="169544">
                <a:moveTo>
                  <a:pt x="81299" y="0"/>
                </a:moveTo>
                <a:lnTo>
                  <a:pt x="0" y="169000"/>
                </a:lnTo>
              </a:path>
            </a:pathLst>
          </a:custGeom>
          <a:ln w="4547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28" name="object 528"/>
          <p:cNvSpPr txBox="1"/>
          <p:nvPr/>
        </p:nvSpPr>
        <p:spPr>
          <a:xfrm>
            <a:off x="2093101" y="3926330"/>
            <a:ext cx="748030" cy="12065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600" spc="20" dirty="0">
                <a:solidFill>
                  <a:srgbClr val="008000"/>
                </a:solidFill>
                <a:latin typeface="Calibri"/>
                <a:cs typeface="Calibri"/>
              </a:rPr>
              <a:t>YWBPB03.4115=TT41</a:t>
            </a:r>
            <a:endParaRPr sz="600">
              <a:latin typeface="Calibri"/>
              <a:cs typeface="Calibri"/>
            </a:endParaRPr>
          </a:p>
        </p:txBody>
      </p:sp>
      <p:sp>
        <p:nvSpPr>
          <p:cNvPr id="529" name="object 529"/>
          <p:cNvSpPr txBox="1"/>
          <p:nvPr/>
        </p:nvSpPr>
        <p:spPr>
          <a:xfrm>
            <a:off x="2664121" y="4902017"/>
            <a:ext cx="763270" cy="12065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600" spc="20" dirty="0">
                <a:solidFill>
                  <a:srgbClr val="008000"/>
                </a:solidFill>
                <a:latin typeface="Calibri"/>
                <a:cs typeface="Calibri"/>
              </a:rPr>
              <a:t>YWBPB03.TCV4=TCV4</a:t>
            </a:r>
            <a:endParaRPr sz="600">
              <a:latin typeface="Calibri"/>
              <a:cs typeface="Calibri"/>
            </a:endParaRPr>
          </a:p>
        </p:txBody>
      </p:sp>
      <p:sp>
        <p:nvSpPr>
          <p:cNvPr id="530" name="object 530"/>
          <p:cNvSpPr/>
          <p:nvPr/>
        </p:nvSpPr>
        <p:spPr>
          <a:xfrm>
            <a:off x="2676738" y="4069845"/>
            <a:ext cx="2693670" cy="1492250"/>
          </a:xfrm>
          <a:custGeom>
            <a:avLst/>
            <a:gdLst/>
            <a:ahLst/>
            <a:cxnLst/>
            <a:rect l="l" t="t" r="r" b="b"/>
            <a:pathLst>
              <a:path w="2693670" h="1492250">
                <a:moveTo>
                  <a:pt x="2480260" y="0"/>
                </a:moveTo>
                <a:lnTo>
                  <a:pt x="1870653" y="940093"/>
                </a:lnTo>
                <a:lnTo>
                  <a:pt x="0" y="940093"/>
                </a:lnTo>
              </a:path>
              <a:path w="2693670" h="1492250">
                <a:moveTo>
                  <a:pt x="2693544" y="238868"/>
                </a:moveTo>
                <a:lnTo>
                  <a:pt x="2401894" y="1491749"/>
                </a:lnTo>
                <a:lnTo>
                  <a:pt x="427339" y="1491749"/>
                </a:lnTo>
              </a:path>
            </a:pathLst>
          </a:custGeom>
          <a:ln w="3175">
            <a:solidFill>
              <a:srgbClr val="008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31" name="object 531"/>
          <p:cNvSpPr txBox="1"/>
          <p:nvPr/>
        </p:nvSpPr>
        <p:spPr>
          <a:xfrm>
            <a:off x="3082578" y="5465809"/>
            <a:ext cx="744220" cy="120650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600" spc="20" dirty="0">
                <a:solidFill>
                  <a:srgbClr val="008000"/>
                </a:solidFill>
                <a:latin typeface="Calibri"/>
                <a:cs typeface="Calibri"/>
              </a:rPr>
              <a:t>YWBPB04.TT41=TT41</a:t>
            </a:r>
            <a:endParaRPr sz="600">
              <a:latin typeface="Calibri"/>
              <a:cs typeface="Calibri"/>
            </a:endParaRPr>
          </a:p>
        </p:txBody>
      </p:sp>
      <p:sp>
        <p:nvSpPr>
          <p:cNvPr id="532" name="object 532"/>
          <p:cNvSpPr/>
          <p:nvPr/>
        </p:nvSpPr>
        <p:spPr>
          <a:xfrm>
            <a:off x="5819125" y="4645045"/>
            <a:ext cx="1281430" cy="1026160"/>
          </a:xfrm>
          <a:custGeom>
            <a:avLst/>
            <a:gdLst/>
            <a:ahLst/>
            <a:cxnLst/>
            <a:rect l="l" t="t" r="r" b="b"/>
            <a:pathLst>
              <a:path w="1281429" h="1026160">
                <a:moveTo>
                  <a:pt x="0" y="1025868"/>
                </a:moveTo>
                <a:lnTo>
                  <a:pt x="908223" y="1025868"/>
                </a:lnTo>
                <a:lnTo>
                  <a:pt x="1281357" y="0"/>
                </a:lnTo>
              </a:path>
            </a:pathLst>
          </a:custGeom>
          <a:ln w="3175">
            <a:solidFill>
              <a:srgbClr val="008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33" name="object 533"/>
          <p:cNvSpPr txBox="1"/>
          <p:nvPr/>
        </p:nvSpPr>
        <p:spPr>
          <a:xfrm>
            <a:off x="5825856" y="5574565"/>
            <a:ext cx="844550" cy="12065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600" spc="20" dirty="0">
                <a:solidFill>
                  <a:srgbClr val="008000"/>
                </a:solidFill>
                <a:latin typeface="Calibri"/>
                <a:cs typeface="Calibri"/>
              </a:rPr>
              <a:t>YWBPB01.TSG42=TSG42</a:t>
            </a:r>
            <a:endParaRPr sz="600">
              <a:latin typeface="Calibri"/>
              <a:cs typeface="Calibri"/>
            </a:endParaRPr>
          </a:p>
        </p:txBody>
      </p:sp>
      <p:sp>
        <p:nvSpPr>
          <p:cNvPr id="534" name="object 534"/>
          <p:cNvSpPr/>
          <p:nvPr/>
        </p:nvSpPr>
        <p:spPr>
          <a:xfrm>
            <a:off x="5754873" y="2758794"/>
            <a:ext cx="1194435" cy="494665"/>
          </a:xfrm>
          <a:custGeom>
            <a:avLst/>
            <a:gdLst/>
            <a:ahLst/>
            <a:cxnLst/>
            <a:rect l="l" t="t" r="r" b="b"/>
            <a:pathLst>
              <a:path w="1194434" h="494664">
                <a:moveTo>
                  <a:pt x="0" y="494522"/>
                </a:moveTo>
                <a:lnTo>
                  <a:pt x="388989" y="0"/>
                </a:lnTo>
                <a:lnTo>
                  <a:pt x="1194375" y="0"/>
                </a:lnTo>
              </a:path>
            </a:pathLst>
          </a:custGeom>
          <a:ln w="3175">
            <a:solidFill>
              <a:srgbClr val="008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35" name="object 535"/>
          <p:cNvSpPr txBox="1"/>
          <p:nvPr/>
        </p:nvSpPr>
        <p:spPr>
          <a:xfrm>
            <a:off x="6206230" y="2630832"/>
            <a:ext cx="1177925" cy="518159"/>
          </a:xfrm>
          <a:prstGeom prst="rect">
            <a:avLst/>
          </a:prstGeom>
        </p:spPr>
        <p:txBody>
          <a:bodyPr vert="horz" wrap="square" lIns="0" tIns="4572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360"/>
              </a:spcBef>
            </a:pPr>
            <a:r>
              <a:rPr sz="600" spc="20" dirty="0">
                <a:solidFill>
                  <a:srgbClr val="008000"/>
                </a:solidFill>
                <a:latin typeface="Calibri"/>
                <a:cs typeface="Calibri"/>
              </a:rPr>
              <a:t>YWBPB02.TCV4=TCV4</a:t>
            </a:r>
            <a:endParaRPr sz="600">
              <a:latin typeface="Calibri"/>
              <a:cs typeface="Calibri"/>
            </a:endParaRPr>
          </a:p>
          <a:p>
            <a:pPr marL="50800">
              <a:lnSpc>
                <a:spcPct val="100000"/>
              </a:lnSpc>
              <a:spcBef>
                <a:spcPts val="275"/>
              </a:spcBef>
            </a:pPr>
            <a:r>
              <a:rPr sz="600" spc="20" dirty="0">
                <a:latin typeface="Calibri"/>
                <a:cs typeface="Calibri"/>
              </a:rPr>
              <a:t>YWBPB01.TCV4=TCV4</a:t>
            </a:r>
            <a:endParaRPr sz="600">
              <a:latin typeface="Calibri"/>
              <a:cs typeface="Calibri"/>
            </a:endParaRPr>
          </a:p>
          <a:p>
            <a:pPr marL="424180">
              <a:lnSpc>
                <a:spcPct val="100000"/>
              </a:lnSpc>
              <a:spcBef>
                <a:spcPts val="285"/>
              </a:spcBef>
            </a:pPr>
            <a:r>
              <a:rPr sz="600" spc="20" dirty="0">
                <a:latin typeface="Calibri"/>
                <a:cs typeface="Calibri"/>
              </a:rPr>
              <a:t>YWBPA07.TCV4=TCV4</a:t>
            </a:r>
            <a:endParaRPr sz="600">
              <a:latin typeface="Calibri"/>
              <a:cs typeface="Calibri"/>
            </a:endParaRPr>
          </a:p>
          <a:p>
            <a:pPr marL="361950">
              <a:lnSpc>
                <a:spcPct val="100000"/>
              </a:lnSpc>
              <a:spcBef>
                <a:spcPts val="175"/>
              </a:spcBef>
            </a:pPr>
            <a:r>
              <a:rPr sz="600" spc="20" dirty="0">
                <a:latin typeface="Calibri"/>
                <a:cs typeface="Calibri"/>
              </a:rPr>
              <a:t>YWBPA06.TCV4=TCV4</a:t>
            </a:r>
            <a:endParaRPr sz="600">
              <a:latin typeface="Calibri"/>
              <a:cs typeface="Calibri"/>
            </a:endParaRPr>
          </a:p>
        </p:txBody>
      </p:sp>
      <p:grpSp>
        <p:nvGrpSpPr>
          <p:cNvPr id="536" name="object 536"/>
          <p:cNvGrpSpPr/>
          <p:nvPr/>
        </p:nvGrpSpPr>
        <p:grpSpPr>
          <a:xfrm>
            <a:off x="3487271" y="3506970"/>
            <a:ext cx="1284605" cy="294640"/>
            <a:chOff x="3487271" y="3506970"/>
            <a:chExt cx="1284605" cy="294640"/>
          </a:xfrm>
        </p:grpSpPr>
        <p:sp>
          <p:nvSpPr>
            <p:cNvPr id="537" name="object 537"/>
            <p:cNvSpPr/>
            <p:nvPr/>
          </p:nvSpPr>
          <p:spPr>
            <a:xfrm>
              <a:off x="4739137" y="3782289"/>
              <a:ext cx="31750" cy="18415"/>
            </a:xfrm>
            <a:custGeom>
              <a:avLst/>
              <a:gdLst/>
              <a:ahLst/>
              <a:cxnLst/>
              <a:rect l="l" t="t" r="r" b="b"/>
              <a:pathLst>
                <a:path w="31750" h="18414">
                  <a:moveTo>
                    <a:pt x="3024" y="0"/>
                  </a:moveTo>
                  <a:lnTo>
                    <a:pt x="0" y="9491"/>
                  </a:lnTo>
                  <a:lnTo>
                    <a:pt x="28596" y="18016"/>
                  </a:lnTo>
                  <a:lnTo>
                    <a:pt x="31621" y="8524"/>
                  </a:lnTo>
                  <a:lnTo>
                    <a:pt x="3024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38" name="object 538"/>
            <p:cNvSpPr/>
            <p:nvPr/>
          </p:nvSpPr>
          <p:spPr>
            <a:xfrm>
              <a:off x="4739137" y="3782289"/>
              <a:ext cx="31750" cy="18415"/>
            </a:xfrm>
            <a:custGeom>
              <a:avLst/>
              <a:gdLst/>
              <a:ahLst/>
              <a:cxnLst/>
              <a:rect l="l" t="t" r="r" b="b"/>
              <a:pathLst>
                <a:path w="31750" h="18414">
                  <a:moveTo>
                    <a:pt x="31621" y="8524"/>
                  </a:moveTo>
                  <a:lnTo>
                    <a:pt x="3024" y="0"/>
                  </a:lnTo>
                  <a:lnTo>
                    <a:pt x="0" y="9491"/>
                  </a:lnTo>
                  <a:lnTo>
                    <a:pt x="28596" y="18016"/>
                  </a:lnTo>
                  <a:lnTo>
                    <a:pt x="31621" y="8524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39" name="object 539"/>
            <p:cNvSpPr/>
            <p:nvPr/>
          </p:nvSpPr>
          <p:spPr>
            <a:xfrm>
              <a:off x="4661779" y="3759527"/>
              <a:ext cx="31750" cy="18415"/>
            </a:xfrm>
            <a:custGeom>
              <a:avLst/>
              <a:gdLst/>
              <a:ahLst/>
              <a:cxnLst/>
              <a:rect l="l" t="t" r="r" b="b"/>
              <a:pathLst>
                <a:path w="31750" h="18414">
                  <a:moveTo>
                    <a:pt x="3024" y="0"/>
                  </a:moveTo>
                  <a:lnTo>
                    <a:pt x="0" y="9491"/>
                  </a:lnTo>
                  <a:lnTo>
                    <a:pt x="28596" y="18016"/>
                  </a:lnTo>
                  <a:lnTo>
                    <a:pt x="31621" y="8436"/>
                  </a:lnTo>
                  <a:lnTo>
                    <a:pt x="3024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40" name="object 540"/>
            <p:cNvSpPr/>
            <p:nvPr/>
          </p:nvSpPr>
          <p:spPr>
            <a:xfrm>
              <a:off x="4661779" y="3759527"/>
              <a:ext cx="31750" cy="18415"/>
            </a:xfrm>
            <a:custGeom>
              <a:avLst/>
              <a:gdLst/>
              <a:ahLst/>
              <a:cxnLst/>
              <a:rect l="l" t="t" r="r" b="b"/>
              <a:pathLst>
                <a:path w="31750" h="18414">
                  <a:moveTo>
                    <a:pt x="31621" y="8436"/>
                  </a:moveTo>
                  <a:lnTo>
                    <a:pt x="3024" y="0"/>
                  </a:lnTo>
                  <a:lnTo>
                    <a:pt x="0" y="9491"/>
                  </a:lnTo>
                  <a:lnTo>
                    <a:pt x="28596" y="18016"/>
                  </a:lnTo>
                  <a:lnTo>
                    <a:pt x="31621" y="8436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41" name="object 541"/>
            <p:cNvSpPr/>
            <p:nvPr/>
          </p:nvSpPr>
          <p:spPr>
            <a:xfrm>
              <a:off x="3487271" y="3506970"/>
              <a:ext cx="121764" cy="116844"/>
            </a:xfrm>
            <a:prstGeom prst="rect">
              <a:avLst/>
            </a:prstGeom>
            <a:blipFill>
              <a:blip r:embed="rId9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542" name="object 542"/>
          <p:cNvSpPr txBox="1"/>
          <p:nvPr/>
        </p:nvSpPr>
        <p:spPr>
          <a:xfrm>
            <a:off x="3501357" y="3504927"/>
            <a:ext cx="97790" cy="113030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550" spc="10" dirty="0">
                <a:latin typeface="Calibri"/>
                <a:cs typeface="Calibri"/>
              </a:rPr>
              <a:t>S</a:t>
            </a:r>
            <a:r>
              <a:rPr sz="550" spc="20" dirty="0">
                <a:latin typeface="Calibri"/>
                <a:cs typeface="Calibri"/>
              </a:rPr>
              <a:t>2</a:t>
            </a:r>
            <a:endParaRPr sz="550">
              <a:latin typeface="Calibri"/>
              <a:cs typeface="Calibri"/>
            </a:endParaRPr>
          </a:p>
        </p:txBody>
      </p:sp>
      <p:sp>
        <p:nvSpPr>
          <p:cNvPr id="543" name="object 2">
            <a:extLst>
              <a:ext uri="{FF2B5EF4-FFF2-40B4-BE49-F238E27FC236}">
                <a16:creationId xmlns:a16="http://schemas.microsoft.com/office/drawing/2014/main" id="{78291278-51FC-25CB-6B21-4AE8FBE3393E}"/>
              </a:ext>
            </a:extLst>
          </p:cNvPr>
          <p:cNvSpPr txBox="1"/>
          <p:nvPr/>
        </p:nvSpPr>
        <p:spPr>
          <a:xfrm>
            <a:off x="3473322" y="6431910"/>
            <a:ext cx="1708278" cy="175048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lang="en-US" sz="1050" spc="-5" dirty="0">
                <a:solidFill>
                  <a:srgbClr val="00339F"/>
                </a:solidFill>
                <a:latin typeface="Arial"/>
                <a:cs typeface="Arial"/>
              </a:rPr>
              <a:t>Update January 2024</a:t>
            </a:r>
            <a:endParaRPr sz="1050" dirty="0">
              <a:latin typeface="Arial"/>
              <a:cs typeface="Arial"/>
            </a:endParaRPr>
          </a:p>
        </p:txBody>
      </p:sp>
      <p:sp>
        <p:nvSpPr>
          <p:cNvPr id="2" name="object 3">
            <a:extLst>
              <a:ext uri="{FF2B5EF4-FFF2-40B4-BE49-F238E27FC236}">
                <a16:creationId xmlns:a16="http://schemas.microsoft.com/office/drawing/2014/main" id="{7A0E93AE-022B-4CB4-E4E6-9D33AE7C8E28}"/>
              </a:ext>
            </a:extLst>
          </p:cNvPr>
          <p:cNvSpPr txBox="1"/>
          <p:nvPr/>
        </p:nvSpPr>
        <p:spPr>
          <a:xfrm>
            <a:off x="5986948" y="6431910"/>
            <a:ext cx="3923030" cy="19749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spc="-15" dirty="0">
                <a:solidFill>
                  <a:srgbClr val="00339F"/>
                </a:solidFill>
                <a:latin typeface="Arial"/>
                <a:cs typeface="Arial"/>
              </a:rPr>
              <a:t>AWAKE </a:t>
            </a:r>
            <a:r>
              <a:rPr sz="1200" dirty="0">
                <a:solidFill>
                  <a:srgbClr val="00339F"/>
                </a:solidFill>
                <a:latin typeface="Arial"/>
                <a:cs typeface="Arial"/>
              </a:rPr>
              <a:t>Run</a:t>
            </a:r>
            <a:r>
              <a:rPr lang="en-US" sz="1200" dirty="0">
                <a:solidFill>
                  <a:srgbClr val="00339F"/>
                </a:solidFill>
                <a:latin typeface="Arial"/>
                <a:cs typeface="Arial"/>
              </a:rPr>
              <a:t>2ab</a:t>
            </a:r>
            <a:r>
              <a:rPr sz="1200" dirty="0">
                <a:solidFill>
                  <a:srgbClr val="00339F"/>
                </a:solidFill>
                <a:latin typeface="Arial"/>
                <a:cs typeface="Arial"/>
              </a:rPr>
              <a:t> vs </a:t>
            </a:r>
            <a:r>
              <a:rPr sz="1200" spc="-5" dirty="0">
                <a:solidFill>
                  <a:srgbClr val="00339F"/>
                </a:solidFill>
                <a:latin typeface="Arial"/>
                <a:cs typeface="Arial"/>
              </a:rPr>
              <a:t>Run2</a:t>
            </a:r>
            <a:r>
              <a:rPr lang="en-US" sz="1200" spc="-5" dirty="0">
                <a:solidFill>
                  <a:srgbClr val="00339F"/>
                </a:solidFill>
                <a:latin typeface="Arial"/>
                <a:cs typeface="Arial"/>
              </a:rPr>
              <a:t>c</a:t>
            </a:r>
            <a:r>
              <a:rPr sz="1200" spc="-5" dirty="0">
                <a:solidFill>
                  <a:srgbClr val="00339F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00339F"/>
                </a:solidFill>
                <a:latin typeface="Arial"/>
                <a:cs typeface="Arial"/>
              </a:rPr>
              <a:t>Infrastructure</a:t>
            </a:r>
            <a:r>
              <a:rPr sz="1200" spc="-130" dirty="0">
                <a:solidFill>
                  <a:srgbClr val="00339F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00339F"/>
                </a:solidFill>
                <a:latin typeface="Arial"/>
                <a:cs typeface="Arial"/>
              </a:rPr>
              <a:t>Integration</a:t>
            </a:r>
            <a:endParaRPr sz="12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Picture 34">
            <a:extLst>
              <a:ext uri="{FF2B5EF4-FFF2-40B4-BE49-F238E27FC236}">
                <a16:creationId xmlns:a16="http://schemas.microsoft.com/office/drawing/2014/main" id="{61704B16-F93A-CE61-44F3-5F8B70CC2BF8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1304544" y="4329592"/>
            <a:ext cx="8936257" cy="1426947"/>
          </a:xfrm>
          <a:prstGeom prst="rect">
            <a:avLst/>
          </a:prstGeom>
        </p:spPr>
      </p:pic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559934" y="7111"/>
            <a:ext cx="4965066" cy="56682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600" dirty="0">
                <a:solidFill>
                  <a:srgbClr val="00339F"/>
                </a:solidFill>
              </a:rPr>
              <a:t>Run</a:t>
            </a:r>
            <a:r>
              <a:rPr lang="en-US" sz="3600" dirty="0">
                <a:solidFill>
                  <a:srgbClr val="00339F"/>
                </a:solidFill>
              </a:rPr>
              <a:t>2c</a:t>
            </a:r>
            <a:r>
              <a:rPr sz="3600" dirty="0">
                <a:solidFill>
                  <a:srgbClr val="00339F"/>
                </a:solidFill>
              </a:rPr>
              <a:t> </a:t>
            </a:r>
            <a:r>
              <a:rPr sz="3600" spc="-45" dirty="0">
                <a:solidFill>
                  <a:srgbClr val="00339F"/>
                </a:solidFill>
              </a:rPr>
              <a:t>vs</a:t>
            </a:r>
            <a:r>
              <a:rPr sz="3600" spc="-25" dirty="0">
                <a:solidFill>
                  <a:srgbClr val="00339F"/>
                </a:solidFill>
              </a:rPr>
              <a:t> </a:t>
            </a:r>
            <a:r>
              <a:rPr sz="3600" dirty="0">
                <a:solidFill>
                  <a:srgbClr val="00339F"/>
                </a:solidFill>
              </a:rPr>
              <a:t>Run2</a:t>
            </a:r>
            <a:r>
              <a:rPr lang="en-US" sz="3600" dirty="0">
                <a:solidFill>
                  <a:srgbClr val="00339F"/>
                </a:solidFill>
              </a:rPr>
              <a:t>ab</a:t>
            </a:r>
            <a:endParaRPr sz="3600" dirty="0"/>
          </a:p>
        </p:txBody>
      </p:sp>
      <p:sp>
        <p:nvSpPr>
          <p:cNvPr id="3" name="object 3"/>
          <p:cNvSpPr/>
          <p:nvPr/>
        </p:nvSpPr>
        <p:spPr>
          <a:xfrm>
            <a:off x="1152144" y="6364222"/>
            <a:ext cx="911352" cy="460246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/>
          <p:nvPr/>
        </p:nvSpPr>
        <p:spPr>
          <a:xfrm>
            <a:off x="308863" y="4446777"/>
            <a:ext cx="630555" cy="32956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2000" spc="-10" dirty="0">
                <a:solidFill>
                  <a:srgbClr val="002578"/>
                </a:solidFill>
                <a:latin typeface="Arial"/>
                <a:cs typeface="Arial"/>
              </a:rPr>
              <a:t>Run2</a:t>
            </a:r>
            <a:endParaRPr sz="20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3517772" y="3854018"/>
            <a:ext cx="1209040" cy="23812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400" spc="-5" dirty="0">
                <a:solidFill>
                  <a:srgbClr val="002578"/>
                </a:solidFill>
                <a:latin typeface="Arial"/>
                <a:cs typeface="Arial"/>
              </a:rPr>
              <a:t>2 Plasma</a:t>
            </a:r>
            <a:r>
              <a:rPr sz="1400" spc="-65" dirty="0">
                <a:solidFill>
                  <a:srgbClr val="002578"/>
                </a:solidFill>
                <a:latin typeface="Arial"/>
                <a:cs typeface="Arial"/>
              </a:rPr>
              <a:t> </a:t>
            </a:r>
            <a:r>
              <a:rPr sz="1400" spc="-5" dirty="0">
                <a:solidFill>
                  <a:srgbClr val="002578"/>
                </a:solidFill>
                <a:latin typeface="Arial"/>
                <a:cs typeface="Arial"/>
              </a:rPr>
              <a:t>Cells</a:t>
            </a:r>
            <a:endParaRPr sz="1400">
              <a:latin typeface="Arial"/>
              <a:cs typeface="Arial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3519805" y="4094479"/>
            <a:ext cx="1007110" cy="487680"/>
          </a:xfrm>
          <a:custGeom>
            <a:avLst/>
            <a:gdLst/>
            <a:ahLst/>
            <a:cxnLst/>
            <a:rect l="l" t="t" r="r" b="b"/>
            <a:pathLst>
              <a:path w="1007110" h="487679">
                <a:moveTo>
                  <a:pt x="214249" y="39497"/>
                </a:moveTo>
                <a:lnTo>
                  <a:pt x="196850" y="31623"/>
                </a:lnTo>
                <a:lnTo>
                  <a:pt x="26111" y="413893"/>
                </a:lnTo>
                <a:lnTo>
                  <a:pt x="0" y="402209"/>
                </a:lnTo>
                <a:lnTo>
                  <a:pt x="3683" y="487299"/>
                </a:lnTo>
                <a:lnTo>
                  <a:pt x="69596" y="433324"/>
                </a:lnTo>
                <a:lnTo>
                  <a:pt x="43446" y="421640"/>
                </a:lnTo>
                <a:lnTo>
                  <a:pt x="214249" y="39497"/>
                </a:lnTo>
                <a:close/>
              </a:path>
              <a:path w="1007110" h="487679">
                <a:moveTo>
                  <a:pt x="1006856" y="375539"/>
                </a:moveTo>
                <a:lnTo>
                  <a:pt x="978903" y="381546"/>
                </a:lnTo>
                <a:lnTo>
                  <a:pt x="896874" y="0"/>
                </a:lnTo>
                <a:lnTo>
                  <a:pt x="878332" y="4064"/>
                </a:lnTo>
                <a:lnTo>
                  <a:pt x="960234" y="385546"/>
                </a:lnTo>
                <a:lnTo>
                  <a:pt x="932307" y="391541"/>
                </a:lnTo>
                <a:lnTo>
                  <a:pt x="985520" y="458089"/>
                </a:lnTo>
                <a:lnTo>
                  <a:pt x="1001039" y="398018"/>
                </a:lnTo>
                <a:lnTo>
                  <a:pt x="1006856" y="375539"/>
                </a:lnTo>
                <a:close/>
              </a:path>
            </a:pathLst>
          </a:custGeom>
          <a:solidFill>
            <a:srgbClr val="C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 txBox="1"/>
          <p:nvPr/>
        </p:nvSpPr>
        <p:spPr>
          <a:xfrm>
            <a:off x="5181600" y="5872378"/>
            <a:ext cx="1518920" cy="23812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400" spc="-5" dirty="0">
                <a:solidFill>
                  <a:srgbClr val="002578"/>
                </a:solidFill>
                <a:latin typeface="Arial"/>
                <a:cs typeface="Arial"/>
              </a:rPr>
              <a:t>2 </a:t>
            </a:r>
            <a:r>
              <a:rPr sz="1400" spc="-10" dirty="0">
                <a:solidFill>
                  <a:srgbClr val="002578"/>
                </a:solidFill>
                <a:latin typeface="Arial"/>
                <a:cs typeface="Arial"/>
              </a:rPr>
              <a:t>Electron</a:t>
            </a:r>
            <a:r>
              <a:rPr sz="1400" spc="-35" dirty="0">
                <a:solidFill>
                  <a:srgbClr val="002578"/>
                </a:solidFill>
                <a:latin typeface="Arial"/>
                <a:cs typeface="Arial"/>
              </a:rPr>
              <a:t> </a:t>
            </a:r>
            <a:r>
              <a:rPr sz="1400" spc="-10" dirty="0">
                <a:solidFill>
                  <a:srgbClr val="002578"/>
                </a:solidFill>
                <a:latin typeface="Arial"/>
                <a:cs typeface="Arial"/>
              </a:rPr>
              <a:t>Sources</a:t>
            </a:r>
            <a:endParaRPr sz="1400" dirty="0">
              <a:latin typeface="Arial"/>
              <a:cs typeface="Arial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5456301" y="4818888"/>
            <a:ext cx="1229360" cy="1093470"/>
          </a:xfrm>
          <a:custGeom>
            <a:avLst/>
            <a:gdLst/>
            <a:ahLst/>
            <a:cxnLst/>
            <a:rect l="l" t="t" r="r" b="b"/>
            <a:pathLst>
              <a:path w="1229359" h="1093470">
                <a:moveTo>
                  <a:pt x="145161" y="1020737"/>
                </a:moveTo>
                <a:lnTo>
                  <a:pt x="47396" y="74841"/>
                </a:lnTo>
                <a:lnTo>
                  <a:pt x="75819" y="71882"/>
                </a:lnTo>
                <a:lnTo>
                  <a:pt x="69672" y="62230"/>
                </a:lnTo>
                <a:lnTo>
                  <a:pt x="30099" y="0"/>
                </a:lnTo>
                <a:lnTo>
                  <a:pt x="0" y="79756"/>
                </a:lnTo>
                <a:lnTo>
                  <a:pt x="28486" y="76809"/>
                </a:lnTo>
                <a:lnTo>
                  <a:pt x="126238" y="1022692"/>
                </a:lnTo>
                <a:lnTo>
                  <a:pt x="145161" y="1020737"/>
                </a:lnTo>
                <a:close/>
              </a:path>
              <a:path w="1229359" h="1093470">
                <a:moveTo>
                  <a:pt x="1228852" y="82169"/>
                </a:moveTo>
                <a:lnTo>
                  <a:pt x="1222908" y="60452"/>
                </a:lnTo>
                <a:lnTo>
                  <a:pt x="1206373" y="0"/>
                </a:lnTo>
                <a:lnTo>
                  <a:pt x="1154176" y="67310"/>
                </a:lnTo>
                <a:lnTo>
                  <a:pt x="1182192" y="72885"/>
                </a:lnTo>
                <a:lnTo>
                  <a:pt x="980821" y="1089190"/>
                </a:lnTo>
                <a:lnTo>
                  <a:pt x="999617" y="1092898"/>
                </a:lnTo>
                <a:lnTo>
                  <a:pt x="1200848" y="76606"/>
                </a:lnTo>
                <a:lnTo>
                  <a:pt x="1228852" y="82169"/>
                </a:lnTo>
                <a:close/>
              </a:path>
            </a:pathLst>
          </a:custGeom>
          <a:solidFill>
            <a:srgbClr val="C00000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0" name="object 10"/>
          <p:cNvSpPr txBox="1"/>
          <p:nvPr/>
        </p:nvSpPr>
        <p:spPr>
          <a:xfrm>
            <a:off x="7917815" y="5860282"/>
            <a:ext cx="891540" cy="22698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400" spc="-70" dirty="0">
                <a:solidFill>
                  <a:srgbClr val="002578"/>
                </a:solidFill>
                <a:latin typeface="Arial"/>
                <a:cs typeface="Arial"/>
              </a:rPr>
              <a:t> </a:t>
            </a:r>
            <a:r>
              <a:rPr sz="1400" spc="-15" dirty="0">
                <a:solidFill>
                  <a:srgbClr val="002578"/>
                </a:solidFill>
                <a:latin typeface="Arial"/>
                <a:cs typeface="Arial"/>
              </a:rPr>
              <a:t>Klystrons</a:t>
            </a:r>
            <a:endParaRPr sz="1400" dirty="0">
              <a:latin typeface="Arial"/>
              <a:cs typeface="Arial"/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1189799" y="4079239"/>
            <a:ext cx="7078345" cy="1761489"/>
          </a:xfrm>
          <a:custGeom>
            <a:avLst/>
            <a:gdLst/>
            <a:ahLst/>
            <a:cxnLst/>
            <a:rect l="l" t="t" r="r" b="b"/>
            <a:pathLst>
              <a:path w="7078345" h="1761489">
                <a:moveTo>
                  <a:pt x="247586" y="386842"/>
                </a:moveTo>
                <a:lnTo>
                  <a:pt x="242836" y="338201"/>
                </a:lnTo>
                <a:lnTo>
                  <a:pt x="239331" y="302133"/>
                </a:lnTo>
                <a:lnTo>
                  <a:pt x="215163" y="317271"/>
                </a:lnTo>
                <a:lnTo>
                  <a:pt x="16129" y="0"/>
                </a:lnTo>
                <a:lnTo>
                  <a:pt x="0" y="10160"/>
                </a:lnTo>
                <a:lnTo>
                  <a:pt x="199009" y="327380"/>
                </a:lnTo>
                <a:lnTo>
                  <a:pt x="174815" y="342519"/>
                </a:lnTo>
                <a:lnTo>
                  <a:pt x="247586" y="386842"/>
                </a:lnTo>
                <a:close/>
              </a:path>
              <a:path w="7078345" h="1761489">
                <a:moveTo>
                  <a:pt x="937958" y="15113"/>
                </a:moveTo>
                <a:lnTo>
                  <a:pt x="920559" y="7239"/>
                </a:lnTo>
                <a:lnTo>
                  <a:pt x="749820" y="389509"/>
                </a:lnTo>
                <a:lnTo>
                  <a:pt x="723709" y="377825"/>
                </a:lnTo>
                <a:lnTo>
                  <a:pt x="727392" y="462915"/>
                </a:lnTo>
                <a:lnTo>
                  <a:pt x="793305" y="408940"/>
                </a:lnTo>
                <a:lnTo>
                  <a:pt x="767156" y="397256"/>
                </a:lnTo>
                <a:lnTo>
                  <a:pt x="937958" y="15113"/>
                </a:lnTo>
                <a:close/>
              </a:path>
              <a:path w="7078345" h="1761489">
                <a:moveTo>
                  <a:pt x="2633916" y="1175512"/>
                </a:moveTo>
                <a:lnTo>
                  <a:pt x="2627566" y="1162812"/>
                </a:lnTo>
                <a:lnTo>
                  <a:pt x="2595816" y="1099312"/>
                </a:lnTo>
                <a:lnTo>
                  <a:pt x="2557716" y="1175512"/>
                </a:lnTo>
                <a:lnTo>
                  <a:pt x="2586291" y="1175512"/>
                </a:lnTo>
                <a:lnTo>
                  <a:pt x="2586291" y="1761172"/>
                </a:lnTo>
                <a:lnTo>
                  <a:pt x="2605341" y="1761172"/>
                </a:lnTo>
                <a:lnTo>
                  <a:pt x="2605341" y="1175512"/>
                </a:lnTo>
                <a:lnTo>
                  <a:pt x="2633916" y="1175512"/>
                </a:lnTo>
                <a:close/>
              </a:path>
              <a:path w="7078345" h="1761489">
                <a:moveTo>
                  <a:pt x="6450393" y="203073"/>
                </a:moveTo>
                <a:lnTo>
                  <a:pt x="6444297" y="185039"/>
                </a:lnTo>
                <a:lnTo>
                  <a:pt x="5877636" y="374180"/>
                </a:lnTo>
                <a:lnTo>
                  <a:pt x="5868606" y="347091"/>
                </a:lnTo>
                <a:lnTo>
                  <a:pt x="5808408" y="407416"/>
                </a:lnTo>
                <a:lnTo>
                  <a:pt x="5892736" y="419354"/>
                </a:lnTo>
                <a:lnTo>
                  <a:pt x="5885053" y="396367"/>
                </a:lnTo>
                <a:lnTo>
                  <a:pt x="5883707" y="392341"/>
                </a:lnTo>
                <a:lnTo>
                  <a:pt x="6450393" y="203073"/>
                </a:lnTo>
                <a:close/>
              </a:path>
              <a:path w="7078345" h="1761489">
                <a:moveTo>
                  <a:pt x="7077900" y="1382776"/>
                </a:moveTo>
                <a:lnTo>
                  <a:pt x="7071550" y="1370076"/>
                </a:lnTo>
                <a:lnTo>
                  <a:pt x="7039800" y="1306576"/>
                </a:lnTo>
                <a:lnTo>
                  <a:pt x="7001700" y="1382776"/>
                </a:lnTo>
                <a:lnTo>
                  <a:pt x="7030275" y="1382776"/>
                </a:lnTo>
                <a:lnTo>
                  <a:pt x="7030275" y="1759305"/>
                </a:lnTo>
                <a:lnTo>
                  <a:pt x="7049325" y="1759305"/>
                </a:lnTo>
                <a:lnTo>
                  <a:pt x="7049325" y="1382776"/>
                </a:lnTo>
                <a:lnTo>
                  <a:pt x="7077900" y="1382776"/>
                </a:lnTo>
                <a:close/>
              </a:path>
            </a:pathLst>
          </a:custGeom>
          <a:solidFill>
            <a:srgbClr val="C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 txBox="1"/>
          <p:nvPr/>
        </p:nvSpPr>
        <p:spPr>
          <a:xfrm>
            <a:off x="2036826" y="3812794"/>
            <a:ext cx="1083945" cy="23812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400" spc="-10" dirty="0">
                <a:solidFill>
                  <a:srgbClr val="002578"/>
                </a:solidFill>
                <a:latin typeface="Arial"/>
                <a:cs typeface="Arial"/>
              </a:rPr>
              <a:t>Spectrometer</a:t>
            </a:r>
            <a:endParaRPr sz="1400">
              <a:latin typeface="Arial"/>
              <a:cs typeface="Arial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7683754" y="3911853"/>
            <a:ext cx="1099820" cy="451484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90"/>
              </a:spcBef>
            </a:pPr>
            <a:r>
              <a:rPr sz="1400" spc="-10" dirty="0">
                <a:solidFill>
                  <a:srgbClr val="002578"/>
                </a:solidFill>
                <a:latin typeface="Arial"/>
                <a:cs typeface="Arial"/>
              </a:rPr>
              <a:t>Laser </a:t>
            </a:r>
            <a:r>
              <a:rPr sz="1400" spc="-20" dirty="0">
                <a:solidFill>
                  <a:srgbClr val="002578"/>
                </a:solidFill>
                <a:latin typeface="Arial"/>
                <a:cs typeface="Arial"/>
              </a:rPr>
              <a:t>beam  </a:t>
            </a:r>
            <a:r>
              <a:rPr sz="1400" spc="-5" dirty="0">
                <a:solidFill>
                  <a:srgbClr val="002578"/>
                </a:solidFill>
                <a:latin typeface="Arial"/>
                <a:cs typeface="Arial"/>
              </a:rPr>
              <a:t>compressor</a:t>
            </a:r>
            <a:r>
              <a:rPr sz="1400" spc="-70" dirty="0">
                <a:solidFill>
                  <a:srgbClr val="002578"/>
                </a:solidFill>
                <a:latin typeface="Arial"/>
                <a:cs typeface="Arial"/>
              </a:rPr>
              <a:t> </a:t>
            </a:r>
            <a:r>
              <a:rPr sz="1400" spc="-5" dirty="0">
                <a:solidFill>
                  <a:srgbClr val="002578"/>
                </a:solidFill>
                <a:latin typeface="Arial"/>
                <a:cs typeface="Arial"/>
              </a:rPr>
              <a:t>1</a:t>
            </a:r>
            <a:endParaRPr sz="1400" dirty="0">
              <a:latin typeface="Arial"/>
              <a:cs typeface="Arial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589889" y="3583051"/>
            <a:ext cx="1099820" cy="451484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90"/>
              </a:spcBef>
            </a:pPr>
            <a:r>
              <a:rPr sz="1400" spc="-15" dirty="0">
                <a:solidFill>
                  <a:srgbClr val="002578"/>
                </a:solidFill>
                <a:latin typeface="Arial"/>
                <a:cs typeface="Arial"/>
              </a:rPr>
              <a:t>Laser </a:t>
            </a:r>
            <a:r>
              <a:rPr sz="1400" spc="-20" dirty="0">
                <a:solidFill>
                  <a:srgbClr val="002578"/>
                </a:solidFill>
                <a:latin typeface="Arial"/>
                <a:cs typeface="Arial"/>
              </a:rPr>
              <a:t>beam  </a:t>
            </a:r>
            <a:r>
              <a:rPr sz="1400" spc="-10" dirty="0">
                <a:solidFill>
                  <a:srgbClr val="002578"/>
                </a:solidFill>
                <a:latin typeface="Arial"/>
                <a:cs typeface="Arial"/>
              </a:rPr>
              <a:t>compressor</a:t>
            </a:r>
            <a:r>
              <a:rPr sz="1400" spc="-45" dirty="0">
                <a:solidFill>
                  <a:srgbClr val="002578"/>
                </a:solidFill>
                <a:latin typeface="Arial"/>
                <a:cs typeface="Arial"/>
              </a:rPr>
              <a:t> </a:t>
            </a:r>
            <a:r>
              <a:rPr sz="1400" spc="-5" dirty="0">
                <a:solidFill>
                  <a:srgbClr val="002578"/>
                </a:solidFill>
                <a:latin typeface="Arial"/>
                <a:cs typeface="Arial"/>
              </a:rPr>
              <a:t>2</a:t>
            </a:r>
            <a:endParaRPr sz="1400">
              <a:latin typeface="Arial"/>
              <a:cs typeface="Arial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3092323" y="5883655"/>
            <a:ext cx="1565275" cy="23812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400" spc="-5" dirty="0">
                <a:solidFill>
                  <a:srgbClr val="002578"/>
                </a:solidFill>
                <a:latin typeface="Arial"/>
                <a:cs typeface="Arial"/>
              </a:rPr>
              <a:t>2 </a:t>
            </a:r>
            <a:r>
              <a:rPr sz="1400" spc="15" dirty="0">
                <a:solidFill>
                  <a:srgbClr val="002578"/>
                </a:solidFill>
                <a:latin typeface="Arial"/>
                <a:cs typeface="Arial"/>
              </a:rPr>
              <a:t>WDL </a:t>
            </a:r>
            <a:r>
              <a:rPr sz="1400" spc="-5" dirty="0">
                <a:solidFill>
                  <a:srgbClr val="002578"/>
                </a:solidFill>
                <a:latin typeface="Arial"/>
                <a:cs typeface="Arial"/>
              </a:rPr>
              <a:t>Chiller</a:t>
            </a:r>
            <a:r>
              <a:rPr sz="1400" spc="-190" dirty="0">
                <a:solidFill>
                  <a:srgbClr val="002578"/>
                </a:solidFill>
                <a:latin typeface="Arial"/>
                <a:cs typeface="Arial"/>
              </a:rPr>
              <a:t> </a:t>
            </a:r>
            <a:r>
              <a:rPr sz="1400" spc="-5" dirty="0">
                <a:solidFill>
                  <a:srgbClr val="002578"/>
                </a:solidFill>
                <a:latin typeface="Arial"/>
                <a:cs typeface="Arial"/>
              </a:rPr>
              <a:t>Units</a:t>
            </a:r>
            <a:endParaRPr sz="1400">
              <a:latin typeface="Arial"/>
              <a:cs typeface="Arial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4463288" y="3077413"/>
            <a:ext cx="5442712" cy="44307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400" spc="-10" dirty="0">
                <a:solidFill>
                  <a:srgbClr val="00339F"/>
                </a:solidFill>
                <a:latin typeface="Arial"/>
                <a:cs typeface="Arial"/>
              </a:rPr>
              <a:t>AWAKE </a:t>
            </a:r>
            <a:r>
              <a:rPr sz="1400" spc="-5" dirty="0">
                <a:solidFill>
                  <a:srgbClr val="00339F"/>
                </a:solidFill>
                <a:latin typeface="Arial"/>
                <a:cs typeface="Arial"/>
              </a:rPr>
              <a:t>CNGS </a:t>
            </a:r>
            <a:r>
              <a:rPr sz="1400" spc="-10" dirty="0">
                <a:solidFill>
                  <a:srgbClr val="00339F"/>
                </a:solidFill>
                <a:latin typeface="Arial"/>
                <a:cs typeface="Arial"/>
              </a:rPr>
              <a:t>Area </a:t>
            </a:r>
            <a:r>
              <a:rPr sz="1400" spc="-5" dirty="0">
                <a:solidFill>
                  <a:srgbClr val="00339F"/>
                </a:solidFill>
                <a:latin typeface="Arial"/>
                <a:cs typeface="Arial"/>
              </a:rPr>
              <a:t>Dismantling is </a:t>
            </a:r>
            <a:r>
              <a:rPr lang="en-US" sz="1400" spc="-5" dirty="0">
                <a:solidFill>
                  <a:srgbClr val="00339F"/>
                </a:solidFill>
                <a:latin typeface="Arial"/>
                <a:cs typeface="Arial"/>
              </a:rPr>
              <a:t>before &amp; </a:t>
            </a:r>
            <a:r>
              <a:rPr sz="1400" spc="-10" dirty="0">
                <a:solidFill>
                  <a:srgbClr val="00339F"/>
                </a:solidFill>
                <a:latin typeface="Arial"/>
                <a:cs typeface="Arial"/>
              </a:rPr>
              <a:t>during LS3</a:t>
            </a:r>
            <a:r>
              <a:rPr sz="1400" spc="-25" dirty="0">
                <a:solidFill>
                  <a:srgbClr val="00339F"/>
                </a:solidFill>
                <a:latin typeface="Arial"/>
                <a:cs typeface="Arial"/>
              </a:rPr>
              <a:t> </a:t>
            </a:r>
            <a:r>
              <a:rPr sz="1400" spc="-15" dirty="0">
                <a:solidFill>
                  <a:srgbClr val="00339F"/>
                </a:solidFill>
                <a:latin typeface="Arial"/>
                <a:cs typeface="Arial"/>
              </a:rPr>
              <a:t>(202</a:t>
            </a:r>
            <a:r>
              <a:rPr lang="en-US" sz="1400" spc="-15" dirty="0">
                <a:solidFill>
                  <a:srgbClr val="00339F"/>
                </a:solidFill>
                <a:latin typeface="Arial"/>
                <a:cs typeface="Arial"/>
              </a:rPr>
              <a:t>5-</a:t>
            </a:r>
            <a:r>
              <a:rPr sz="1400" spc="-15" dirty="0">
                <a:solidFill>
                  <a:srgbClr val="00339F"/>
                </a:solidFill>
                <a:latin typeface="Arial"/>
                <a:cs typeface="Arial"/>
              </a:rPr>
              <a:t>202</a:t>
            </a:r>
            <a:r>
              <a:rPr lang="en-US" sz="1400" spc="-15" dirty="0">
                <a:solidFill>
                  <a:srgbClr val="00339F"/>
                </a:solidFill>
                <a:latin typeface="Arial"/>
                <a:cs typeface="Arial"/>
              </a:rPr>
              <a:t>6</a:t>
            </a:r>
            <a:r>
              <a:rPr sz="1400" spc="-15" dirty="0">
                <a:solidFill>
                  <a:srgbClr val="00339F"/>
                </a:solidFill>
                <a:latin typeface="Arial"/>
                <a:cs typeface="Arial"/>
              </a:rPr>
              <a:t>)</a:t>
            </a:r>
            <a:endParaRPr sz="1400" dirty="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</a:pPr>
            <a:r>
              <a:rPr sz="1400" spc="-10" dirty="0">
                <a:solidFill>
                  <a:srgbClr val="00339F"/>
                </a:solidFill>
                <a:latin typeface="Arial"/>
                <a:cs typeface="Arial"/>
              </a:rPr>
              <a:t>Run2</a:t>
            </a:r>
            <a:r>
              <a:rPr lang="en-US" sz="1400" spc="-10" dirty="0">
                <a:solidFill>
                  <a:srgbClr val="00339F"/>
                </a:solidFill>
                <a:latin typeface="Arial"/>
                <a:cs typeface="Arial"/>
              </a:rPr>
              <a:t>c</a:t>
            </a:r>
            <a:r>
              <a:rPr sz="1400" spc="-10" dirty="0">
                <a:solidFill>
                  <a:srgbClr val="00339F"/>
                </a:solidFill>
                <a:latin typeface="Arial"/>
                <a:cs typeface="Arial"/>
              </a:rPr>
              <a:t> Integration/installation </a:t>
            </a:r>
            <a:r>
              <a:rPr sz="1400" spc="-5" dirty="0">
                <a:solidFill>
                  <a:srgbClr val="00339F"/>
                </a:solidFill>
                <a:latin typeface="Arial"/>
                <a:cs typeface="Arial"/>
              </a:rPr>
              <a:t>is </a:t>
            </a:r>
            <a:r>
              <a:rPr sz="1400" spc="-10" dirty="0">
                <a:solidFill>
                  <a:srgbClr val="00339F"/>
                </a:solidFill>
                <a:latin typeface="Arial"/>
                <a:cs typeface="Arial"/>
              </a:rPr>
              <a:t>during LS3</a:t>
            </a:r>
            <a:r>
              <a:rPr sz="1400" spc="185" dirty="0">
                <a:solidFill>
                  <a:srgbClr val="00339F"/>
                </a:solidFill>
                <a:latin typeface="Arial"/>
                <a:cs typeface="Arial"/>
              </a:rPr>
              <a:t> </a:t>
            </a:r>
            <a:r>
              <a:rPr sz="1400" spc="-15" dirty="0">
                <a:solidFill>
                  <a:srgbClr val="00339F"/>
                </a:solidFill>
                <a:latin typeface="Arial"/>
                <a:cs typeface="Arial"/>
              </a:rPr>
              <a:t>(202</a:t>
            </a:r>
            <a:r>
              <a:rPr lang="en-US" sz="1400" spc="-15" dirty="0">
                <a:solidFill>
                  <a:srgbClr val="00339F"/>
                </a:solidFill>
                <a:latin typeface="Arial"/>
                <a:cs typeface="Arial"/>
              </a:rPr>
              <a:t>6-</a:t>
            </a:r>
            <a:r>
              <a:rPr sz="1400" spc="-15" dirty="0">
                <a:solidFill>
                  <a:srgbClr val="00339F"/>
                </a:solidFill>
                <a:latin typeface="Arial"/>
                <a:cs typeface="Arial"/>
              </a:rPr>
              <a:t>202</a:t>
            </a:r>
            <a:r>
              <a:rPr lang="en-US" sz="1400" spc="-15" dirty="0">
                <a:solidFill>
                  <a:srgbClr val="00339F"/>
                </a:solidFill>
                <a:latin typeface="Arial"/>
                <a:cs typeface="Arial"/>
              </a:rPr>
              <a:t>7</a:t>
            </a:r>
            <a:r>
              <a:rPr sz="1400" spc="-15" dirty="0">
                <a:solidFill>
                  <a:srgbClr val="00339F"/>
                </a:solidFill>
                <a:latin typeface="Arial"/>
                <a:cs typeface="Arial"/>
              </a:rPr>
              <a:t>)</a:t>
            </a:r>
            <a:endParaRPr sz="1400" dirty="0">
              <a:latin typeface="Arial"/>
              <a:cs typeface="Arial"/>
            </a:endParaRPr>
          </a:p>
        </p:txBody>
      </p:sp>
      <p:grpSp>
        <p:nvGrpSpPr>
          <p:cNvPr id="17" name="object 17"/>
          <p:cNvGrpSpPr/>
          <p:nvPr/>
        </p:nvGrpSpPr>
        <p:grpSpPr>
          <a:xfrm>
            <a:off x="1304544" y="1014412"/>
            <a:ext cx="9620885" cy="2103120"/>
            <a:chOff x="1304544" y="1014412"/>
            <a:chExt cx="9620885" cy="2103120"/>
          </a:xfrm>
        </p:grpSpPr>
        <p:sp>
          <p:nvSpPr>
            <p:cNvPr id="18" name="object 18"/>
            <p:cNvSpPr/>
            <p:nvPr/>
          </p:nvSpPr>
          <p:spPr>
            <a:xfrm>
              <a:off x="1304544" y="1085088"/>
              <a:ext cx="9620588" cy="2031969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" name="object 19"/>
            <p:cNvSpPr/>
            <p:nvPr/>
          </p:nvSpPr>
          <p:spPr>
            <a:xfrm>
              <a:off x="5737859" y="1028700"/>
              <a:ext cx="4249420" cy="1511935"/>
            </a:xfrm>
            <a:custGeom>
              <a:avLst/>
              <a:gdLst/>
              <a:ahLst/>
              <a:cxnLst/>
              <a:rect l="l" t="t" r="r" b="b"/>
              <a:pathLst>
                <a:path w="4249420" h="1511935">
                  <a:moveTo>
                    <a:pt x="0" y="1511808"/>
                  </a:moveTo>
                  <a:lnTo>
                    <a:pt x="4248912" y="1511808"/>
                  </a:lnTo>
                  <a:lnTo>
                    <a:pt x="4248912" y="0"/>
                  </a:lnTo>
                  <a:lnTo>
                    <a:pt x="0" y="0"/>
                  </a:lnTo>
                  <a:lnTo>
                    <a:pt x="0" y="1511808"/>
                  </a:lnTo>
                  <a:close/>
                </a:path>
              </a:pathLst>
            </a:custGeom>
            <a:ln w="28575">
              <a:solidFill>
                <a:srgbClr val="C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0" name="object 20"/>
          <p:cNvSpPr txBox="1"/>
          <p:nvPr/>
        </p:nvSpPr>
        <p:spPr>
          <a:xfrm>
            <a:off x="342087" y="1302842"/>
            <a:ext cx="629920" cy="32956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000" spc="-5" dirty="0">
                <a:solidFill>
                  <a:srgbClr val="002578"/>
                </a:solidFill>
                <a:latin typeface="Arial"/>
                <a:cs typeface="Arial"/>
              </a:rPr>
              <a:t>Ru</a:t>
            </a:r>
            <a:r>
              <a:rPr sz="2000" spc="-15" dirty="0">
                <a:solidFill>
                  <a:srgbClr val="002578"/>
                </a:solidFill>
                <a:latin typeface="Arial"/>
                <a:cs typeface="Arial"/>
              </a:rPr>
              <a:t>n</a:t>
            </a:r>
            <a:r>
              <a:rPr sz="2000" spc="-5" dirty="0">
                <a:solidFill>
                  <a:srgbClr val="002578"/>
                </a:solidFill>
                <a:latin typeface="Arial"/>
                <a:cs typeface="Arial"/>
              </a:rPr>
              <a:t>1</a:t>
            </a:r>
            <a:endParaRPr sz="2000">
              <a:latin typeface="Arial"/>
              <a:cs typeface="Arial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5737858" y="626363"/>
            <a:ext cx="4248785" cy="346249"/>
          </a:xfrm>
          <a:prstGeom prst="rect">
            <a:avLst/>
          </a:prstGeom>
          <a:ln w="28575">
            <a:solidFill>
              <a:srgbClr val="C00000"/>
            </a:solidFill>
          </a:ln>
        </p:spPr>
        <p:txBody>
          <a:bodyPr vert="horz" wrap="square" lIns="0" tIns="38100" rIns="0" bIns="0" rtlCol="0">
            <a:spAutoFit/>
          </a:bodyPr>
          <a:lstStyle/>
          <a:p>
            <a:pPr marL="85725">
              <a:lnSpc>
                <a:spcPct val="100000"/>
              </a:lnSpc>
              <a:spcBef>
                <a:spcPts val="300"/>
              </a:spcBef>
            </a:pPr>
            <a:r>
              <a:rPr sz="2000" spc="-10" dirty="0">
                <a:solidFill>
                  <a:srgbClr val="002578"/>
                </a:solidFill>
                <a:latin typeface="Arial"/>
                <a:cs typeface="Arial"/>
              </a:rPr>
              <a:t>Slide</a:t>
            </a:r>
            <a:r>
              <a:rPr lang="fr-CH" sz="2000" spc="-10" dirty="0">
                <a:solidFill>
                  <a:srgbClr val="002578"/>
                </a:solidFill>
                <a:latin typeface="Arial"/>
                <a:cs typeface="Arial"/>
              </a:rPr>
              <a:t> 5</a:t>
            </a:r>
            <a:r>
              <a:rPr sz="2000" spc="-10" dirty="0">
                <a:solidFill>
                  <a:srgbClr val="002578"/>
                </a:solidFill>
                <a:latin typeface="Arial"/>
                <a:cs typeface="Arial"/>
              </a:rPr>
              <a:t>: Run</a:t>
            </a:r>
            <a:r>
              <a:rPr lang="en-US" sz="2000" spc="-10" dirty="0">
                <a:solidFill>
                  <a:srgbClr val="002578"/>
                </a:solidFill>
                <a:latin typeface="Arial"/>
                <a:cs typeface="Arial"/>
              </a:rPr>
              <a:t>2ab</a:t>
            </a:r>
            <a:r>
              <a:rPr sz="2000" spc="-10" dirty="0">
                <a:solidFill>
                  <a:srgbClr val="002578"/>
                </a:solidFill>
                <a:latin typeface="Arial"/>
                <a:cs typeface="Arial"/>
              </a:rPr>
              <a:t> </a:t>
            </a:r>
            <a:r>
              <a:rPr sz="2000" spc="-5" dirty="0">
                <a:solidFill>
                  <a:srgbClr val="002578"/>
                </a:solidFill>
                <a:latin typeface="Arial"/>
                <a:cs typeface="Arial"/>
              </a:rPr>
              <a:t>Experimental</a:t>
            </a:r>
            <a:r>
              <a:rPr sz="2000" spc="-25" dirty="0">
                <a:solidFill>
                  <a:srgbClr val="002578"/>
                </a:solidFill>
                <a:latin typeface="Arial"/>
                <a:cs typeface="Arial"/>
              </a:rPr>
              <a:t> </a:t>
            </a:r>
            <a:r>
              <a:rPr sz="2000" spc="-5" dirty="0">
                <a:solidFill>
                  <a:srgbClr val="002578"/>
                </a:solidFill>
                <a:latin typeface="Arial"/>
                <a:cs typeface="Arial"/>
              </a:rPr>
              <a:t>Area</a:t>
            </a:r>
            <a:endParaRPr sz="2000" dirty="0">
              <a:latin typeface="Arial"/>
              <a:cs typeface="Arial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5736082" y="2600070"/>
            <a:ext cx="586740" cy="23812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400" spc="5" dirty="0">
                <a:solidFill>
                  <a:srgbClr val="002578"/>
                </a:solidFill>
                <a:latin typeface="Arial"/>
                <a:cs typeface="Arial"/>
              </a:rPr>
              <a:t>T</a:t>
            </a:r>
            <a:r>
              <a:rPr sz="1400" spc="-5" dirty="0">
                <a:solidFill>
                  <a:srgbClr val="002578"/>
                </a:solidFill>
                <a:latin typeface="Arial"/>
                <a:cs typeface="Arial"/>
              </a:rPr>
              <a:t>S</a:t>
            </a:r>
            <a:r>
              <a:rPr sz="1400" spc="-10" dirty="0">
                <a:solidFill>
                  <a:srgbClr val="002578"/>
                </a:solidFill>
                <a:latin typeface="Arial"/>
                <a:cs typeface="Arial"/>
              </a:rPr>
              <a:t>G</a:t>
            </a:r>
            <a:r>
              <a:rPr sz="1400" spc="-15" dirty="0">
                <a:solidFill>
                  <a:srgbClr val="002578"/>
                </a:solidFill>
                <a:latin typeface="Arial"/>
                <a:cs typeface="Arial"/>
              </a:rPr>
              <a:t>4</a:t>
            </a:r>
            <a:r>
              <a:rPr sz="1400" spc="-5" dirty="0">
                <a:solidFill>
                  <a:srgbClr val="002578"/>
                </a:solidFill>
                <a:latin typeface="Arial"/>
                <a:cs typeface="Arial"/>
              </a:rPr>
              <a:t>2</a:t>
            </a:r>
            <a:endParaRPr sz="1400">
              <a:latin typeface="Arial"/>
              <a:cs typeface="Arial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4169409" y="2461717"/>
            <a:ext cx="587375" cy="23812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400" spc="5" dirty="0">
                <a:solidFill>
                  <a:srgbClr val="002578"/>
                </a:solidFill>
                <a:latin typeface="Arial"/>
                <a:cs typeface="Arial"/>
              </a:rPr>
              <a:t>T</a:t>
            </a:r>
            <a:r>
              <a:rPr sz="1400" spc="-5" dirty="0">
                <a:solidFill>
                  <a:srgbClr val="002578"/>
                </a:solidFill>
                <a:latin typeface="Arial"/>
                <a:cs typeface="Arial"/>
              </a:rPr>
              <a:t>S</a:t>
            </a:r>
            <a:r>
              <a:rPr sz="1400" spc="-10" dirty="0">
                <a:solidFill>
                  <a:srgbClr val="002578"/>
                </a:solidFill>
                <a:latin typeface="Arial"/>
                <a:cs typeface="Arial"/>
              </a:rPr>
              <a:t>G</a:t>
            </a:r>
            <a:r>
              <a:rPr sz="1400" spc="-15" dirty="0">
                <a:solidFill>
                  <a:srgbClr val="002578"/>
                </a:solidFill>
                <a:latin typeface="Arial"/>
                <a:cs typeface="Arial"/>
              </a:rPr>
              <a:t>4</a:t>
            </a:r>
            <a:r>
              <a:rPr sz="1400" spc="-5" dirty="0">
                <a:solidFill>
                  <a:srgbClr val="002578"/>
                </a:solidFill>
                <a:latin typeface="Arial"/>
                <a:cs typeface="Arial"/>
              </a:rPr>
              <a:t>3</a:t>
            </a:r>
            <a:endParaRPr sz="1400">
              <a:latin typeface="Arial"/>
              <a:cs typeface="Arial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3371469" y="2461717"/>
            <a:ext cx="587375" cy="23812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400" spc="5" dirty="0">
                <a:solidFill>
                  <a:srgbClr val="002578"/>
                </a:solidFill>
                <a:latin typeface="Arial"/>
                <a:cs typeface="Arial"/>
              </a:rPr>
              <a:t>T</a:t>
            </a:r>
            <a:r>
              <a:rPr sz="1400" spc="-5" dirty="0">
                <a:solidFill>
                  <a:srgbClr val="002578"/>
                </a:solidFill>
                <a:latin typeface="Arial"/>
                <a:cs typeface="Arial"/>
              </a:rPr>
              <a:t>S</a:t>
            </a:r>
            <a:r>
              <a:rPr sz="1400" spc="-10" dirty="0">
                <a:solidFill>
                  <a:srgbClr val="002578"/>
                </a:solidFill>
                <a:latin typeface="Arial"/>
                <a:cs typeface="Arial"/>
              </a:rPr>
              <a:t>G</a:t>
            </a:r>
            <a:r>
              <a:rPr sz="1400" spc="-15" dirty="0">
                <a:solidFill>
                  <a:srgbClr val="002578"/>
                </a:solidFill>
                <a:latin typeface="Arial"/>
                <a:cs typeface="Arial"/>
              </a:rPr>
              <a:t>4</a:t>
            </a:r>
            <a:r>
              <a:rPr sz="1400" spc="-5" dirty="0">
                <a:solidFill>
                  <a:srgbClr val="002578"/>
                </a:solidFill>
                <a:latin typeface="Arial"/>
                <a:cs typeface="Arial"/>
              </a:rPr>
              <a:t>4</a:t>
            </a:r>
            <a:endParaRPr sz="1400">
              <a:latin typeface="Arial"/>
              <a:cs typeface="Arial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1413510" y="2461717"/>
            <a:ext cx="587375" cy="23812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400" spc="5" dirty="0">
                <a:solidFill>
                  <a:srgbClr val="002578"/>
                </a:solidFill>
                <a:latin typeface="Arial"/>
                <a:cs typeface="Arial"/>
              </a:rPr>
              <a:t>T</a:t>
            </a:r>
            <a:r>
              <a:rPr sz="1400" spc="-5" dirty="0">
                <a:solidFill>
                  <a:srgbClr val="002578"/>
                </a:solidFill>
                <a:latin typeface="Arial"/>
                <a:cs typeface="Arial"/>
              </a:rPr>
              <a:t>S</a:t>
            </a:r>
            <a:r>
              <a:rPr sz="1400" spc="-10" dirty="0">
                <a:solidFill>
                  <a:srgbClr val="002578"/>
                </a:solidFill>
                <a:latin typeface="Arial"/>
                <a:cs typeface="Arial"/>
              </a:rPr>
              <a:t>G</a:t>
            </a:r>
            <a:r>
              <a:rPr sz="1400" spc="-15" dirty="0">
                <a:solidFill>
                  <a:srgbClr val="002578"/>
                </a:solidFill>
                <a:latin typeface="Arial"/>
                <a:cs typeface="Arial"/>
              </a:rPr>
              <a:t>4</a:t>
            </a:r>
            <a:r>
              <a:rPr sz="1400" spc="-5" dirty="0">
                <a:solidFill>
                  <a:srgbClr val="002578"/>
                </a:solidFill>
                <a:latin typeface="Arial"/>
                <a:cs typeface="Arial"/>
              </a:rPr>
              <a:t>5</a:t>
            </a:r>
            <a:endParaRPr sz="1400">
              <a:latin typeface="Arial"/>
              <a:cs typeface="Arial"/>
            </a:endParaRPr>
          </a:p>
        </p:txBody>
      </p:sp>
      <p:sp>
        <p:nvSpPr>
          <p:cNvPr id="26" name="object 26"/>
          <p:cNvSpPr/>
          <p:nvPr/>
        </p:nvSpPr>
        <p:spPr>
          <a:xfrm>
            <a:off x="1632204" y="1113916"/>
            <a:ext cx="4248785" cy="85725"/>
          </a:xfrm>
          <a:custGeom>
            <a:avLst/>
            <a:gdLst/>
            <a:ahLst/>
            <a:cxnLst/>
            <a:rect l="l" t="t" r="r" b="b"/>
            <a:pathLst>
              <a:path w="4248785" h="85725">
                <a:moveTo>
                  <a:pt x="85725" y="0"/>
                </a:moveTo>
                <a:lnTo>
                  <a:pt x="0" y="42799"/>
                </a:lnTo>
                <a:lnTo>
                  <a:pt x="85725" y="85725"/>
                </a:lnTo>
                <a:lnTo>
                  <a:pt x="85725" y="57150"/>
                </a:lnTo>
                <a:lnTo>
                  <a:pt x="71373" y="57150"/>
                </a:lnTo>
                <a:lnTo>
                  <a:pt x="71373" y="28575"/>
                </a:lnTo>
                <a:lnTo>
                  <a:pt x="85725" y="28574"/>
                </a:lnTo>
                <a:lnTo>
                  <a:pt x="85725" y="0"/>
                </a:lnTo>
                <a:close/>
              </a:path>
              <a:path w="4248785" h="85725">
                <a:moveTo>
                  <a:pt x="85725" y="28574"/>
                </a:moveTo>
                <a:lnTo>
                  <a:pt x="71373" y="28575"/>
                </a:lnTo>
                <a:lnTo>
                  <a:pt x="71373" y="57150"/>
                </a:lnTo>
                <a:lnTo>
                  <a:pt x="85725" y="57149"/>
                </a:lnTo>
                <a:lnTo>
                  <a:pt x="85725" y="28574"/>
                </a:lnTo>
                <a:close/>
              </a:path>
              <a:path w="4248785" h="85725">
                <a:moveTo>
                  <a:pt x="85725" y="57149"/>
                </a:moveTo>
                <a:lnTo>
                  <a:pt x="71373" y="57150"/>
                </a:lnTo>
                <a:lnTo>
                  <a:pt x="85725" y="57150"/>
                </a:lnTo>
                <a:close/>
              </a:path>
              <a:path w="4248785" h="85725">
                <a:moveTo>
                  <a:pt x="4248531" y="28448"/>
                </a:moveTo>
                <a:lnTo>
                  <a:pt x="85725" y="28574"/>
                </a:lnTo>
                <a:lnTo>
                  <a:pt x="85725" y="57149"/>
                </a:lnTo>
                <a:lnTo>
                  <a:pt x="4248531" y="57023"/>
                </a:lnTo>
                <a:lnTo>
                  <a:pt x="4248531" y="28448"/>
                </a:lnTo>
                <a:close/>
              </a:path>
            </a:pathLst>
          </a:custGeom>
          <a:solidFill>
            <a:srgbClr val="00AF5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7"/>
          <p:cNvSpPr txBox="1"/>
          <p:nvPr/>
        </p:nvSpPr>
        <p:spPr>
          <a:xfrm>
            <a:off x="1794129" y="797178"/>
            <a:ext cx="314388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spc="-10" dirty="0">
                <a:solidFill>
                  <a:srgbClr val="00AF50"/>
                </a:solidFill>
                <a:latin typeface="Arial"/>
                <a:cs typeface="Arial"/>
              </a:rPr>
              <a:t>CNGS </a:t>
            </a:r>
            <a:r>
              <a:rPr sz="1800" dirty="0">
                <a:solidFill>
                  <a:srgbClr val="00AF50"/>
                </a:solidFill>
                <a:latin typeface="Arial"/>
                <a:cs typeface="Arial"/>
              </a:rPr>
              <a:t>area – to be</a:t>
            </a:r>
            <a:r>
              <a:rPr sz="1800" spc="-80" dirty="0">
                <a:solidFill>
                  <a:srgbClr val="00AF50"/>
                </a:solidFill>
                <a:latin typeface="Arial"/>
                <a:cs typeface="Arial"/>
              </a:rPr>
              <a:t> </a:t>
            </a:r>
            <a:r>
              <a:rPr sz="1800" spc="5" dirty="0">
                <a:solidFill>
                  <a:srgbClr val="00AF50"/>
                </a:solidFill>
                <a:latin typeface="Arial"/>
                <a:cs typeface="Arial"/>
              </a:rPr>
              <a:t>dismantled</a:t>
            </a:r>
            <a:endParaRPr sz="1800">
              <a:latin typeface="Arial"/>
              <a:cs typeface="Arial"/>
            </a:endParaRPr>
          </a:p>
        </p:txBody>
      </p:sp>
      <p:sp>
        <p:nvSpPr>
          <p:cNvPr id="30" name="object 30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127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"/>
              </a:spcBef>
            </a:pPr>
            <a:fld id="{81D60167-4931-47E6-BA6A-407CBD079E47}" type="slidenum">
              <a:rPr dirty="0"/>
              <a:t>4</a:t>
            </a:fld>
            <a:endParaRPr dirty="0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B24E677E-2057-4E5D-8C9C-AFDB707F3B92}"/>
              </a:ext>
            </a:extLst>
          </p:cNvPr>
          <p:cNvSpPr/>
          <p:nvPr/>
        </p:nvSpPr>
        <p:spPr>
          <a:xfrm>
            <a:off x="5736082" y="5334000"/>
            <a:ext cx="359918" cy="152400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FC065D92-C568-4EE6-A792-1B998310D5A2}"/>
              </a:ext>
            </a:extLst>
          </p:cNvPr>
          <p:cNvCxnSpPr>
            <a:cxnSpLocks/>
            <a:stCxn id="36" idx="0"/>
            <a:endCxn id="31" idx="3"/>
          </p:cNvCxnSpPr>
          <p:nvPr/>
        </p:nvCxnSpPr>
        <p:spPr>
          <a:xfrm flipH="1" flipV="1">
            <a:off x="6096000" y="5410200"/>
            <a:ext cx="1123612" cy="419100"/>
          </a:xfrm>
          <a:prstGeom prst="straightConnector1">
            <a:avLst/>
          </a:prstGeom>
          <a:ln w="28575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object 8">
            <a:extLst>
              <a:ext uri="{FF2B5EF4-FFF2-40B4-BE49-F238E27FC236}">
                <a16:creationId xmlns:a16="http://schemas.microsoft.com/office/drawing/2014/main" id="{D7B7B031-942F-48BF-B82D-9FBFD9A820C8}"/>
              </a:ext>
            </a:extLst>
          </p:cNvPr>
          <p:cNvSpPr txBox="1"/>
          <p:nvPr/>
        </p:nvSpPr>
        <p:spPr>
          <a:xfrm>
            <a:off x="6739429" y="5829300"/>
            <a:ext cx="960365" cy="442429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90"/>
              </a:spcBef>
            </a:pPr>
            <a:r>
              <a:rPr lang="fr-CH" sz="1400" spc="-5" dirty="0">
                <a:solidFill>
                  <a:srgbClr val="002578"/>
                </a:solidFill>
                <a:latin typeface="Arial"/>
                <a:cs typeface="Arial"/>
              </a:rPr>
              <a:t>UV laser room</a:t>
            </a:r>
            <a:endParaRPr sz="1400" dirty="0">
              <a:latin typeface="Arial"/>
              <a:cs typeface="Arial"/>
            </a:endParaRPr>
          </a:p>
        </p:txBody>
      </p:sp>
      <p:sp>
        <p:nvSpPr>
          <p:cNvPr id="4" name="object 2">
            <a:extLst>
              <a:ext uri="{FF2B5EF4-FFF2-40B4-BE49-F238E27FC236}">
                <a16:creationId xmlns:a16="http://schemas.microsoft.com/office/drawing/2014/main" id="{F2468DBB-88C8-EEB6-EC6F-93DF8BD9949E}"/>
              </a:ext>
            </a:extLst>
          </p:cNvPr>
          <p:cNvSpPr txBox="1"/>
          <p:nvPr/>
        </p:nvSpPr>
        <p:spPr>
          <a:xfrm>
            <a:off x="3473322" y="6431910"/>
            <a:ext cx="1708278" cy="175048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lang="en-US" sz="1050" spc="-5" dirty="0">
                <a:solidFill>
                  <a:srgbClr val="00339F"/>
                </a:solidFill>
                <a:latin typeface="Arial"/>
                <a:cs typeface="Arial"/>
              </a:rPr>
              <a:t>Update January 2024</a:t>
            </a:r>
            <a:endParaRPr sz="1050" dirty="0">
              <a:latin typeface="Arial"/>
              <a:cs typeface="Arial"/>
            </a:endParaRPr>
          </a:p>
        </p:txBody>
      </p:sp>
      <p:sp>
        <p:nvSpPr>
          <p:cNvPr id="29" name="object 3">
            <a:extLst>
              <a:ext uri="{FF2B5EF4-FFF2-40B4-BE49-F238E27FC236}">
                <a16:creationId xmlns:a16="http://schemas.microsoft.com/office/drawing/2014/main" id="{DBA4F4FC-CFCA-F74E-EAB8-8F7C0DE90299}"/>
              </a:ext>
            </a:extLst>
          </p:cNvPr>
          <p:cNvSpPr txBox="1"/>
          <p:nvPr/>
        </p:nvSpPr>
        <p:spPr>
          <a:xfrm>
            <a:off x="5986948" y="6431910"/>
            <a:ext cx="3923030" cy="19749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spc="-15" dirty="0">
                <a:solidFill>
                  <a:srgbClr val="00339F"/>
                </a:solidFill>
                <a:latin typeface="Arial"/>
                <a:cs typeface="Arial"/>
              </a:rPr>
              <a:t>AWAKE </a:t>
            </a:r>
            <a:r>
              <a:rPr sz="1200" dirty="0">
                <a:solidFill>
                  <a:srgbClr val="00339F"/>
                </a:solidFill>
                <a:latin typeface="Arial"/>
                <a:cs typeface="Arial"/>
              </a:rPr>
              <a:t>Run</a:t>
            </a:r>
            <a:r>
              <a:rPr lang="en-US" sz="1200" dirty="0">
                <a:solidFill>
                  <a:srgbClr val="00339F"/>
                </a:solidFill>
                <a:latin typeface="Arial"/>
                <a:cs typeface="Arial"/>
              </a:rPr>
              <a:t>2ab</a:t>
            </a:r>
            <a:r>
              <a:rPr sz="1200" dirty="0">
                <a:solidFill>
                  <a:srgbClr val="00339F"/>
                </a:solidFill>
                <a:latin typeface="Arial"/>
                <a:cs typeface="Arial"/>
              </a:rPr>
              <a:t> vs </a:t>
            </a:r>
            <a:r>
              <a:rPr sz="1200" spc="-5" dirty="0">
                <a:solidFill>
                  <a:srgbClr val="00339F"/>
                </a:solidFill>
                <a:latin typeface="Arial"/>
                <a:cs typeface="Arial"/>
              </a:rPr>
              <a:t>Run2</a:t>
            </a:r>
            <a:r>
              <a:rPr lang="en-US" sz="1200" spc="-5" dirty="0">
                <a:solidFill>
                  <a:srgbClr val="00339F"/>
                </a:solidFill>
                <a:latin typeface="Arial"/>
                <a:cs typeface="Arial"/>
              </a:rPr>
              <a:t>c</a:t>
            </a:r>
            <a:r>
              <a:rPr sz="1200" spc="-5" dirty="0">
                <a:solidFill>
                  <a:srgbClr val="00339F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00339F"/>
                </a:solidFill>
                <a:latin typeface="Arial"/>
                <a:cs typeface="Arial"/>
              </a:rPr>
              <a:t>Infrastructure</a:t>
            </a:r>
            <a:r>
              <a:rPr sz="1200" spc="-130" dirty="0">
                <a:solidFill>
                  <a:srgbClr val="00339F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00339F"/>
                </a:solidFill>
                <a:latin typeface="Arial"/>
                <a:cs typeface="Arial"/>
              </a:rPr>
              <a:t>Integration</a:t>
            </a:r>
            <a:endParaRPr sz="120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2238235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95427" y="294259"/>
            <a:ext cx="1966773" cy="56682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600" dirty="0">
                <a:solidFill>
                  <a:srgbClr val="00339F"/>
                </a:solidFill>
              </a:rPr>
              <a:t>Run</a:t>
            </a:r>
            <a:r>
              <a:rPr sz="3600" spc="-90" dirty="0">
                <a:solidFill>
                  <a:srgbClr val="00339F"/>
                </a:solidFill>
              </a:rPr>
              <a:t> </a:t>
            </a:r>
            <a:r>
              <a:rPr lang="en-US" sz="3600" spc="-5" dirty="0">
                <a:solidFill>
                  <a:srgbClr val="00339F"/>
                </a:solidFill>
              </a:rPr>
              <a:t>2ab</a:t>
            </a:r>
            <a:endParaRPr sz="3600" dirty="0"/>
          </a:p>
        </p:txBody>
      </p:sp>
      <p:sp>
        <p:nvSpPr>
          <p:cNvPr id="3" name="object 3"/>
          <p:cNvSpPr/>
          <p:nvPr/>
        </p:nvSpPr>
        <p:spPr>
          <a:xfrm>
            <a:off x="1152144" y="6364222"/>
            <a:ext cx="911352" cy="46024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127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"/>
              </a:spcBef>
            </a:pPr>
            <a:fld id="{81D60167-4931-47E6-BA6A-407CBD079E47}" type="slidenum">
              <a:rPr dirty="0"/>
              <a:t>5</a:t>
            </a:fld>
            <a:endParaRPr dirty="0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2BAA0105-A106-4980-999A-66B75C382B9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2623" y="1295400"/>
            <a:ext cx="10306754" cy="4555554"/>
          </a:xfrm>
          <a:prstGeom prst="rect">
            <a:avLst/>
          </a:prstGeom>
        </p:spPr>
      </p:pic>
      <p:sp>
        <p:nvSpPr>
          <p:cNvPr id="5" name="object 2">
            <a:extLst>
              <a:ext uri="{FF2B5EF4-FFF2-40B4-BE49-F238E27FC236}">
                <a16:creationId xmlns:a16="http://schemas.microsoft.com/office/drawing/2014/main" id="{251FAE2C-9A33-EFE5-3E1E-EBF353288988}"/>
              </a:ext>
            </a:extLst>
          </p:cNvPr>
          <p:cNvSpPr txBox="1"/>
          <p:nvPr/>
        </p:nvSpPr>
        <p:spPr>
          <a:xfrm>
            <a:off x="3473322" y="6431910"/>
            <a:ext cx="1708278" cy="175048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lang="en-US" sz="1050" spc="-5" dirty="0">
                <a:solidFill>
                  <a:srgbClr val="00339F"/>
                </a:solidFill>
                <a:latin typeface="Arial"/>
                <a:cs typeface="Arial"/>
              </a:rPr>
              <a:t>Update January 2024</a:t>
            </a:r>
            <a:endParaRPr sz="1050" dirty="0">
              <a:latin typeface="Arial"/>
              <a:cs typeface="Arial"/>
            </a:endParaRPr>
          </a:p>
        </p:txBody>
      </p:sp>
      <p:sp>
        <p:nvSpPr>
          <p:cNvPr id="6" name="object 3">
            <a:extLst>
              <a:ext uri="{FF2B5EF4-FFF2-40B4-BE49-F238E27FC236}">
                <a16:creationId xmlns:a16="http://schemas.microsoft.com/office/drawing/2014/main" id="{3FF8FE9E-62E1-D441-E916-4DF3B098EE82}"/>
              </a:ext>
            </a:extLst>
          </p:cNvPr>
          <p:cNvSpPr txBox="1"/>
          <p:nvPr/>
        </p:nvSpPr>
        <p:spPr>
          <a:xfrm>
            <a:off x="5986948" y="6431910"/>
            <a:ext cx="3923030" cy="19749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spc="-15" dirty="0">
                <a:solidFill>
                  <a:srgbClr val="00339F"/>
                </a:solidFill>
                <a:latin typeface="Arial"/>
                <a:cs typeface="Arial"/>
              </a:rPr>
              <a:t>AWAKE </a:t>
            </a:r>
            <a:r>
              <a:rPr sz="1200" dirty="0">
                <a:solidFill>
                  <a:srgbClr val="00339F"/>
                </a:solidFill>
                <a:latin typeface="Arial"/>
                <a:cs typeface="Arial"/>
              </a:rPr>
              <a:t>Run</a:t>
            </a:r>
            <a:r>
              <a:rPr lang="en-US" sz="1200" dirty="0">
                <a:solidFill>
                  <a:srgbClr val="00339F"/>
                </a:solidFill>
                <a:latin typeface="Arial"/>
                <a:cs typeface="Arial"/>
              </a:rPr>
              <a:t>2ab</a:t>
            </a:r>
            <a:r>
              <a:rPr sz="1200" dirty="0">
                <a:solidFill>
                  <a:srgbClr val="00339F"/>
                </a:solidFill>
                <a:latin typeface="Arial"/>
                <a:cs typeface="Arial"/>
              </a:rPr>
              <a:t> vs </a:t>
            </a:r>
            <a:r>
              <a:rPr sz="1200" spc="-5" dirty="0">
                <a:solidFill>
                  <a:srgbClr val="00339F"/>
                </a:solidFill>
                <a:latin typeface="Arial"/>
                <a:cs typeface="Arial"/>
              </a:rPr>
              <a:t>Run2</a:t>
            </a:r>
            <a:r>
              <a:rPr lang="en-US" sz="1200" spc="-5" dirty="0">
                <a:solidFill>
                  <a:srgbClr val="00339F"/>
                </a:solidFill>
                <a:latin typeface="Arial"/>
                <a:cs typeface="Arial"/>
              </a:rPr>
              <a:t>c</a:t>
            </a:r>
            <a:r>
              <a:rPr sz="1200" spc="-5" dirty="0">
                <a:solidFill>
                  <a:srgbClr val="00339F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00339F"/>
                </a:solidFill>
                <a:latin typeface="Arial"/>
                <a:cs typeface="Arial"/>
              </a:rPr>
              <a:t>Infrastructure</a:t>
            </a:r>
            <a:r>
              <a:rPr sz="1200" spc="-130" dirty="0">
                <a:solidFill>
                  <a:srgbClr val="00339F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00339F"/>
                </a:solidFill>
                <a:latin typeface="Arial"/>
                <a:cs typeface="Arial"/>
              </a:rPr>
              <a:t>Integration</a:t>
            </a:r>
            <a:endParaRPr sz="12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152144" y="6364222"/>
            <a:ext cx="911352" cy="46024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3" name="object 3"/>
          <p:cNvGrpSpPr/>
          <p:nvPr/>
        </p:nvGrpSpPr>
        <p:grpSpPr>
          <a:xfrm>
            <a:off x="170687" y="1648967"/>
            <a:ext cx="11853545" cy="3611879"/>
            <a:chOff x="170687" y="1648967"/>
            <a:chExt cx="11853545" cy="3611879"/>
          </a:xfrm>
        </p:grpSpPr>
        <p:sp>
          <p:nvSpPr>
            <p:cNvPr id="4" name="object 4"/>
            <p:cNvSpPr/>
            <p:nvPr/>
          </p:nvSpPr>
          <p:spPr>
            <a:xfrm>
              <a:off x="170687" y="1994955"/>
              <a:ext cx="11853341" cy="3265406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8491855" y="3108959"/>
              <a:ext cx="81280" cy="382905"/>
            </a:xfrm>
            <a:custGeom>
              <a:avLst/>
              <a:gdLst/>
              <a:ahLst/>
              <a:cxnLst/>
              <a:rect l="l" t="t" r="r" b="b"/>
              <a:pathLst>
                <a:path w="81279" h="382904">
                  <a:moveTo>
                    <a:pt x="36807" y="306395"/>
                  </a:moveTo>
                  <a:lnTo>
                    <a:pt x="4952" y="307086"/>
                  </a:lnTo>
                  <a:lnTo>
                    <a:pt x="44703" y="382397"/>
                  </a:lnTo>
                  <a:lnTo>
                    <a:pt x="74717" y="319024"/>
                  </a:lnTo>
                  <a:lnTo>
                    <a:pt x="37084" y="319024"/>
                  </a:lnTo>
                  <a:lnTo>
                    <a:pt x="36807" y="306395"/>
                  </a:lnTo>
                  <a:close/>
                </a:path>
                <a:path w="81279" h="382904">
                  <a:moveTo>
                    <a:pt x="49507" y="306120"/>
                  </a:moveTo>
                  <a:lnTo>
                    <a:pt x="36807" y="306395"/>
                  </a:lnTo>
                  <a:lnTo>
                    <a:pt x="37084" y="319024"/>
                  </a:lnTo>
                  <a:lnTo>
                    <a:pt x="49784" y="318769"/>
                  </a:lnTo>
                  <a:lnTo>
                    <a:pt x="49507" y="306120"/>
                  </a:lnTo>
                  <a:close/>
                </a:path>
                <a:path w="81279" h="382904">
                  <a:moveTo>
                    <a:pt x="81152" y="305435"/>
                  </a:moveTo>
                  <a:lnTo>
                    <a:pt x="49507" y="306120"/>
                  </a:lnTo>
                  <a:lnTo>
                    <a:pt x="49784" y="318769"/>
                  </a:lnTo>
                  <a:lnTo>
                    <a:pt x="37084" y="319024"/>
                  </a:lnTo>
                  <a:lnTo>
                    <a:pt x="74717" y="319024"/>
                  </a:lnTo>
                  <a:lnTo>
                    <a:pt x="81152" y="305435"/>
                  </a:lnTo>
                  <a:close/>
                </a:path>
                <a:path w="81279" h="382904">
                  <a:moveTo>
                    <a:pt x="44472" y="75998"/>
                  </a:moveTo>
                  <a:lnTo>
                    <a:pt x="31772" y="76273"/>
                  </a:lnTo>
                  <a:lnTo>
                    <a:pt x="36807" y="306395"/>
                  </a:lnTo>
                  <a:lnTo>
                    <a:pt x="49507" y="306120"/>
                  </a:lnTo>
                  <a:lnTo>
                    <a:pt x="44472" y="75998"/>
                  </a:lnTo>
                  <a:close/>
                </a:path>
                <a:path w="81279" h="382904">
                  <a:moveTo>
                    <a:pt x="36449" y="0"/>
                  </a:moveTo>
                  <a:lnTo>
                    <a:pt x="0" y="76962"/>
                  </a:lnTo>
                  <a:lnTo>
                    <a:pt x="31772" y="76273"/>
                  </a:lnTo>
                  <a:lnTo>
                    <a:pt x="31496" y="63626"/>
                  </a:lnTo>
                  <a:lnTo>
                    <a:pt x="44196" y="63373"/>
                  </a:lnTo>
                  <a:lnTo>
                    <a:pt x="69898" y="63373"/>
                  </a:lnTo>
                  <a:lnTo>
                    <a:pt x="36449" y="0"/>
                  </a:lnTo>
                  <a:close/>
                </a:path>
                <a:path w="81279" h="382904">
                  <a:moveTo>
                    <a:pt x="44196" y="63373"/>
                  </a:moveTo>
                  <a:lnTo>
                    <a:pt x="31496" y="63626"/>
                  </a:lnTo>
                  <a:lnTo>
                    <a:pt x="31772" y="76273"/>
                  </a:lnTo>
                  <a:lnTo>
                    <a:pt x="44472" y="75998"/>
                  </a:lnTo>
                  <a:lnTo>
                    <a:pt x="44196" y="63373"/>
                  </a:lnTo>
                  <a:close/>
                </a:path>
                <a:path w="81279" h="382904">
                  <a:moveTo>
                    <a:pt x="69898" y="63373"/>
                  </a:moveTo>
                  <a:lnTo>
                    <a:pt x="44196" y="63373"/>
                  </a:lnTo>
                  <a:lnTo>
                    <a:pt x="44472" y="75998"/>
                  </a:lnTo>
                  <a:lnTo>
                    <a:pt x="76200" y="75311"/>
                  </a:lnTo>
                  <a:lnTo>
                    <a:pt x="69898" y="63373"/>
                  </a:lnTo>
                  <a:close/>
                </a:path>
              </a:pathLst>
            </a:custGeom>
            <a:solidFill>
              <a:srgbClr val="FF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8519159" y="2103119"/>
              <a:ext cx="8255" cy="1050290"/>
            </a:xfrm>
            <a:custGeom>
              <a:avLst/>
              <a:gdLst/>
              <a:ahLst/>
              <a:cxnLst/>
              <a:rect l="l" t="t" r="r" b="b"/>
              <a:pathLst>
                <a:path w="8254" h="1050289">
                  <a:moveTo>
                    <a:pt x="0" y="1050163"/>
                  </a:moveTo>
                  <a:lnTo>
                    <a:pt x="8255" y="0"/>
                  </a:lnTo>
                </a:path>
              </a:pathLst>
            </a:custGeom>
            <a:ln w="6350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2906776" y="3611879"/>
              <a:ext cx="78105" cy="413384"/>
            </a:xfrm>
            <a:custGeom>
              <a:avLst/>
              <a:gdLst/>
              <a:ahLst/>
              <a:cxnLst/>
              <a:rect l="l" t="t" r="r" b="b"/>
              <a:pathLst>
                <a:path w="78105" h="413385">
                  <a:moveTo>
                    <a:pt x="0" y="336423"/>
                  </a:moveTo>
                  <a:lnTo>
                    <a:pt x="37592" y="412877"/>
                  </a:lnTo>
                  <a:lnTo>
                    <a:pt x="69872" y="349377"/>
                  </a:lnTo>
                  <a:lnTo>
                    <a:pt x="31623" y="349377"/>
                  </a:lnTo>
                  <a:lnTo>
                    <a:pt x="31707" y="336634"/>
                  </a:lnTo>
                  <a:lnTo>
                    <a:pt x="0" y="336423"/>
                  </a:lnTo>
                  <a:close/>
                </a:path>
                <a:path w="78105" h="413385">
                  <a:moveTo>
                    <a:pt x="31707" y="336634"/>
                  </a:moveTo>
                  <a:lnTo>
                    <a:pt x="31623" y="349377"/>
                  </a:lnTo>
                  <a:lnTo>
                    <a:pt x="44323" y="349377"/>
                  </a:lnTo>
                  <a:lnTo>
                    <a:pt x="44407" y="336719"/>
                  </a:lnTo>
                  <a:lnTo>
                    <a:pt x="31707" y="336634"/>
                  </a:lnTo>
                  <a:close/>
                </a:path>
                <a:path w="78105" h="413385">
                  <a:moveTo>
                    <a:pt x="44407" y="336719"/>
                  </a:moveTo>
                  <a:lnTo>
                    <a:pt x="44323" y="349377"/>
                  </a:lnTo>
                  <a:lnTo>
                    <a:pt x="69872" y="349377"/>
                  </a:lnTo>
                  <a:lnTo>
                    <a:pt x="76200" y="336931"/>
                  </a:lnTo>
                  <a:lnTo>
                    <a:pt x="44407" y="336719"/>
                  </a:lnTo>
                  <a:close/>
                </a:path>
                <a:path w="78105" h="413385">
                  <a:moveTo>
                    <a:pt x="33443" y="76157"/>
                  </a:moveTo>
                  <a:lnTo>
                    <a:pt x="31707" y="336634"/>
                  </a:lnTo>
                  <a:lnTo>
                    <a:pt x="44407" y="336719"/>
                  </a:lnTo>
                  <a:lnTo>
                    <a:pt x="46143" y="76241"/>
                  </a:lnTo>
                  <a:lnTo>
                    <a:pt x="33443" y="76157"/>
                  </a:lnTo>
                  <a:close/>
                </a:path>
                <a:path w="78105" h="413385">
                  <a:moveTo>
                    <a:pt x="71608" y="63500"/>
                  </a:moveTo>
                  <a:lnTo>
                    <a:pt x="46228" y="63500"/>
                  </a:lnTo>
                  <a:lnTo>
                    <a:pt x="46143" y="76241"/>
                  </a:lnTo>
                  <a:lnTo>
                    <a:pt x="77978" y="76454"/>
                  </a:lnTo>
                  <a:lnTo>
                    <a:pt x="71608" y="63500"/>
                  </a:lnTo>
                  <a:close/>
                </a:path>
                <a:path w="78105" h="413385">
                  <a:moveTo>
                    <a:pt x="46228" y="63500"/>
                  </a:moveTo>
                  <a:lnTo>
                    <a:pt x="33528" y="63500"/>
                  </a:lnTo>
                  <a:lnTo>
                    <a:pt x="33443" y="76157"/>
                  </a:lnTo>
                  <a:lnTo>
                    <a:pt x="46143" y="76241"/>
                  </a:lnTo>
                  <a:lnTo>
                    <a:pt x="46228" y="63500"/>
                  </a:lnTo>
                  <a:close/>
                </a:path>
                <a:path w="78105" h="413385">
                  <a:moveTo>
                    <a:pt x="40386" y="0"/>
                  </a:moveTo>
                  <a:lnTo>
                    <a:pt x="1778" y="75946"/>
                  </a:lnTo>
                  <a:lnTo>
                    <a:pt x="33443" y="76157"/>
                  </a:lnTo>
                  <a:lnTo>
                    <a:pt x="33528" y="63500"/>
                  </a:lnTo>
                  <a:lnTo>
                    <a:pt x="71608" y="63500"/>
                  </a:lnTo>
                  <a:lnTo>
                    <a:pt x="40386" y="0"/>
                  </a:lnTo>
                  <a:close/>
                </a:path>
              </a:pathLst>
            </a:custGeom>
            <a:solidFill>
              <a:srgbClr val="FF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2944367" y="1648967"/>
              <a:ext cx="0" cy="1981835"/>
            </a:xfrm>
            <a:custGeom>
              <a:avLst/>
              <a:gdLst/>
              <a:ahLst/>
              <a:cxnLst/>
              <a:rect l="l" t="t" r="r" b="b"/>
              <a:pathLst>
                <a:path h="1981835">
                  <a:moveTo>
                    <a:pt x="0" y="1981454"/>
                  </a:moveTo>
                  <a:lnTo>
                    <a:pt x="0" y="0"/>
                  </a:lnTo>
                </a:path>
              </a:pathLst>
            </a:custGeom>
            <a:ln w="6350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1659254" y="3660647"/>
              <a:ext cx="81915" cy="313055"/>
            </a:xfrm>
            <a:custGeom>
              <a:avLst/>
              <a:gdLst/>
              <a:ahLst/>
              <a:cxnLst/>
              <a:rect l="l" t="t" r="r" b="b"/>
              <a:pathLst>
                <a:path w="81914" h="313054">
                  <a:moveTo>
                    <a:pt x="0" y="235584"/>
                  </a:moveTo>
                  <a:lnTo>
                    <a:pt x="35432" y="313054"/>
                  </a:lnTo>
                  <a:lnTo>
                    <a:pt x="69832" y="249935"/>
                  </a:lnTo>
                  <a:lnTo>
                    <a:pt x="44068" y="249935"/>
                  </a:lnTo>
                  <a:lnTo>
                    <a:pt x="31368" y="249427"/>
                  </a:lnTo>
                  <a:lnTo>
                    <a:pt x="31820" y="236698"/>
                  </a:lnTo>
                  <a:lnTo>
                    <a:pt x="0" y="235584"/>
                  </a:lnTo>
                  <a:close/>
                </a:path>
                <a:path w="81914" h="313054">
                  <a:moveTo>
                    <a:pt x="31820" y="236698"/>
                  </a:moveTo>
                  <a:lnTo>
                    <a:pt x="31368" y="249427"/>
                  </a:lnTo>
                  <a:lnTo>
                    <a:pt x="44068" y="249935"/>
                  </a:lnTo>
                  <a:lnTo>
                    <a:pt x="44522" y="237143"/>
                  </a:lnTo>
                  <a:lnTo>
                    <a:pt x="31820" y="236698"/>
                  </a:lnTo>
                  <a:close/>
                </a:path>
                <a:path w="81914" h="313054">
                  <a:moveTo>
                    <a:pt x="44522" y="237143"/>
                  </a:moveTo>
                  <a:lnTo>
                    <a:pt x="44068" y="249935"/>
                  </a:lnTo>
                  <a:lnTo>
                    <a:pt x="69832" y="249935"/>
                  </a:lnTo>
                  <a:lnTo>
                    <a:pt x="76200" y="238251"/>
                  </a:lnTo>
                  <a:lnTo>
                    <a:pt x="44522" y="237143"/>
                  </a:lnTo>
                  <a:close/>
                </a:path>
                <a:path w="81914" h="313054">
                  <a:moveTo>
                    <a:pt x="37523" y="75916"/>
                  </a:moveTo>
                  <a:lnTo>
                    <a:pt x="31820" y="236698"/>
                  </a:lnTo>
                  <a:lnTo>
                    <a:pt x="44522" y="237143"/>
                  </a:lnTo>
                  <a:lnTo>
                    <a:pt x="50221" y="76360"/>
                  </a:lnTo>
                  <a:lnTo>
                    <a:pt x="37523" y="75916"/>
                  </a:lnTo>
                  <a:close/>
                </a:path>
                <a:path w="81914" h="313054">
                  <a:moveTo>
                    <a:pt x="75409" y="63245"/>
                  </a:moveTo>
                  <a:lnTo>
                    <a:pt x="37972" y="63245"/>
                  </a:lnTo>
                  <a:lnTo>
                    <a:pt x="50672" y="63626"/>
                  </a:lnTo>
                  <a:lnTo>
                    <a:pt x="50221" y="76360"/>
                  </a:lnTo>
                  <a:lnTo>
                    <a:pt x="81914" y="77469"/>
                  </a:lnTo>
                  <a:lnTo>
                    <a:pt x="75409" y="63245"/>
                  </a:lnTo>
                  <a:close/>
                </a:path>
                <a:path w="81914" h="313054">
                  <a:moveTo>
                    <a:pt x="37972" y="63245"/>
                  </a:moveTo>
                  <a:lnTo>
                    <a:pt x="37523" y="75916"/>
                  </a:lnTo>
                  <a:lnTo>
                    <a:pt x="50221" y="76360"/>
                  </a:lnTo>
                  <a:lnTo>
                    <a:pt x="50672" y="63626"/>
                  </a:lnTo>
                  <a:lnTo>
                    <a:pt x="37972" y="63245"/>
                  </a:lnTo>
                  <a:close/>
                </a:path>
                <a:path w="81914" h="313054">
                  <a:moveTo>
                    <a:pt x="46481" y="0"/>
                  </a:moveTo>
                  <a:lnTo>
                    <a:pt x="5714" y="74802"/>
                  </a:lnTo>
                  <a:lnTo>
                    <a:pt x="37523" y="75916"/>
                  </a:lnTo>
                  <a:lnTo>
                    <a:pt x="37972" y="63245"/>
                  </a:lnTo>
                  <a:lnTo>
                    <a:pt x="75409" y="63245"/>
                  </a:lnTo>
                  <a:lnTo>
                    <a:pt x="46481" y="0"/>
                  </a:lnTo>
                  <a:close/>
                </a:path>
              </a:pathLst>
            </a:custGeom>
            <a:solidFill>
              <a:srgbClr val="FF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1694687" y="1862327"/>
              <a:ext cx="3175" cy="1767205"/>
            </a:xfrm>
            <a:custGeom>
              <a:avLst/>
              <a:gdLst/>
              <a:ahLst/>
              <a:cxnLst/>
              <a:rect l="l" t="t" r="r" b="b"/>
              <a:pathLst>
                <a:path w="3175" h="1767204">
                  <a:moveTo>
                    <a:pt x="2793" y="1767078"/>
                  </a:moveTo>
                  <a:lnTo>
                    <a:pt x="0" y="0"/>
                  </a:lnTo>
                </a:path>
              </a:pathLst>
            </a:custGeom>
            <a:ln w="6350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1" name="object 11"/>
          <p:cNvSpPr txBox="1"/>
          <p:nvPr/>
        </p:nvSpPr>
        <p:spPr>
          <a:xfrm>
            <a:off x="8287257" y="1777110"/>
            <a:ext cx="136207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dirty="0">
                <a:solidFill>
                  <a:srgbClr val="00339F"/>
                </a:solidFill>
                <a:latin typeface="Arial"/>
                <a:cs typeface="Arial"/>
              </a:rPr>
              <a:t>1.25m</a:t>
            </a:r>
            <a:r>
              <a:rPr sz="1800" spc="65" dirty="0">
                <a:solidFill>
                  <a:srgbClr val="00339F"/>
                </a:solidFill>
                <a:latin typeface="Arial"/>
                <a:cs typeface="Arial"/>
              </a:rPr>
              <a:t> </a:t>
            </a:r>
            <a:r>
              <a:rPr sz="1800" dirty="0">
                <a:solidFill>
                  <a:srgbClr val="00339F"/>
                </a:solidFill>
                <a:latin typeface="Arial"/>
                <a:cs typeface="Arial"/>
              </a:rPr>
              <a:t>H=2m</a:t>
            </a:r>
            <a:endParaRPr sz="1800">
              <a:latin typeface="Arial"/>
              <a:cs typeface="Arial"/>
            </a:endParaRPr>
          </a:p>
        </p:txBody>
      </p:sp>
      <p:sp>
        <p:nvSpPr>
          <p:cNvPr id="16" name="object 16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127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"/>
              </a:spcBef>
            </a:pPr>
            <a:fld id="{81D60167-4931-47E6-BA6A-407CBD079E47}" type="slidenum">
              <a:rPr dirty="0"/>
              <a:t>6</a:t>
            </a:fld>
            <a:endParaRPr dirty="0"/>
          </a:p>
        </p:txBody>
      </p:sp>
      <p:sp>
        <p:nvSpPr>
          <p:cNvPr id="12" name="object 12"/>
          <p:cNvSpPr txBox="1"/>
          <p:nvPr/>
        </p:nvSpPr>
        <p:spPr>
          <a:xfrm>
            <a:off x="1262633" y="1308861"/>
            <a:ext cx="2808605" cy="5156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507490">
              <a:lnSpc>
                <a:spcPts val="1930"/>
              </a:lnSpc>
              <a:spcBef>
                <a:spcPts val="100"/>
              </a:spcBef>
            </a:pPr>
            <a:r>
              <a:rPr sz="1800" dirty="0">
                <a:solidFill>
                  <a:srgbClr val="00339F"/>
                </a:solidFill>
                <a:latin typeface="Arial"/>
                <a:cs typeface="Arial"/>
              </a:rPr>
              <a:t>1.25m</a:t>
            </a:r>
            <a:r>
              <a:rPr sz="1800" spc="-305" dirty="0">
                <a:solidFill>
                  <a:srgbClr val="00339F"/>
                </a:solidFill>
                <a:latin typeface="Arial"/>
                <a:cs typeface="Arial"/>
              </a:rPr>
              <a:t> </a:t>
            </a:r>
            <a:r>
              <a:rPr sz="2700" baseline="1543" dirty="0">
                <a:solidFill>
                  <a:srgbClr val="00339F"/>
                </a:solidFill>
                <a:latin typeface="Arial"/>
                <a:cs typeface="Arial"/>
              </a:rPr>
              <a:t>H=2m</a:t>
            </a:r>
            <a:endParaRPr sz="2700" baseline="1543">
              <a:latin typeface="Arial"/>
              <a:cs typeface="Arial"/>
            </a:endParaRPr>
          </a:p>
          <a:p>
            <a:pPr marL="12700">
              <a:lnSpc>
                <a:spcPts val="1930"/>
              </a:lnSpc>
              <a:tabLst>
                <a:tab pos="462915" algn="l"/>
              </a:tabLst>
            </a:pPr>
            <a:r>
              <a:rPr sz="2700" baseline="1543" dirty="0">
                <a:solidFill>
                  <a:srgbClr val="00339F"/>
                </a:solidFill>
                <a:latin typeface="Arial"/>
                <a:cs typeface="Arial"/>
              </a:rPr>
              <a:t>1m	</a:t>
            </a:r>
            <a:r>
              <a:rPr sz="1800" dirty="0">
                <a:solidFill>
                  <a:srgbClr val="00339F"/>
                </a:solidFill>
                <a:latin typeface="Arial"/>
                <a:cs typeface="Arial"/>
              </a:rPr>
              <a:t>H=1.8m</a:t>
            </a:r>
            <a:endParaRPr sz="1800">
              <a:latin typeface="Arial"/>
              <a:cs typeface="Arial"/>
            </a:endParaRPr>
          </a:p>
        </p:txBody>
      </p:sp>
      <p:sp>
        <p:nvSpPr>
          <p:cNvPr id="13" name="object 13"/>
          <p:cNvSpPr txBox="1">
            <a:spLocks noGrp="1"/>
          </p:cNvSpPr>
          <p:nvPr>
            <p:ph type="title"/>
          </p:nvPr>
        </p:nvSpPr>
        <p:spPr>
          <a:xfrm>
            <a:off x="3583940" y="367029"/>
            <a:ext cx="6017260" cy="38215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b="0" spc="-25" dirty="0">
                <a:latin typeface="Arial"/>
                <a:cs typeface="Arial"/>
              </a:rPr>
              <a:t>AWAKE </a:t>
            </a:r>
            <a:r>
              <a:rPr b="0" dirty="0">
                <a:latin typeface="Arial"/>
                <a:cs typeface="Arial"/>
              </a:rPr>
              <a:t>Run</a:t>
            </a:r>
            <a:r>
              <a:rPr lang="en-US" b="0" dirty="0">
                <a:latin typeface="Arial"/>
                <a:cs typeface="Arial"/>
              </a:rPr>
              <a:t>2ab</a:t>
            </a:r>
            <a:r>
              <a:rPr b="0" dirty="0">
                <a:latin typeface="Arial"/>
                <a:cs typeface="Arial"/>
              </a:rPr>
              <a:t> – </a:t>
            </a:r>
            <a:r>
              <a:rPr b="0" spc="-5" dirty="0">
                <a:latin typeface="Arial"/>
                <a:cs typeface="Arial"/>
              </a:rPr>
              <a:t>Transportation</a:t>
            </a:r>
            <a:r>
              <a:rPr b="0" spc="-225" dirty="0">
                <a:latin typeface="Arial"/>
                <a:cs typeface="Arial"/>
              </a:rPr>
              <a:t> </a:t>
            </a:r>
            <a:r>
              <a:rPr b="0" dirty="0">
                <a:latin typeface="Arial"/>
                <a:cs typeface="Arial"/>
              </a:rPr>
              <a:t>Path</a:t>
            </a:r>
          </a:p>
        </p:txBody>
      </p:sp>
      <p:sp>
        <p:nvSpPr>
          <p:cNvPr id="15" name="object 2">
            <a:extLst>
              <a:ext uri="{FF2B5EF4-FFF2-40B4-BE49-F238E27FC236}">
                <a16:creationId xmlns:a16="http://schemas.microsoft.com/office/drawing/2014/main" id="{4934F227-DD3F-3B9C-DD3B-13EC20C87EEC}"/>
              </a:ext>
            </a:extLst>
          </p:cNvPr>
          <p:cNvSpPr txBox="1"/>
          <p:nvPr/>
        </p:nvSpPr>
        <p:spPr>
          <a:xfrm>
            <a:off x="3473322" y="6431910"/>
            <a:ext cx="1708278" cy="175048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lang="en-US" sz="1050" spc="-5" dirty="0">
                <a:solidFill>
                  <a:srgbClr val="00339F"/>
                </a:solidFill>
                <a:latin typeface="Arial"/>
                <a:cs typeface="Arial"/>
              </a:rPr>
              <a:t>Update January 2024</a:t>
            </a:r>
            <a:endParaRPr sz="1050" dirty="0">
              <a:latin typeface="Arial"/>
              <a:cs typeface="Arial"/>
            </a:endParaRPr>
          </a:p>
        </p:txBody>
      </p:sp>
      <p:sp>
        <p:nvSpPr>
          <p:cNvPr id="18" name="object 3">
            <a:extLst>
              <a:ext uri="{FF2B5EF4-FFF2-40B4-BE49-F238E27FC236}">
                <a16:creationId xmlns:a16="http://schemas.microsoft.com/office/drawing/2014/main" id="{C637CE5C-43B6-E5F1-5ABC-A8BE43062FFE}"/>
              </a:ext>
            </a:extLst>
          </p:cNvPr>
          <p:cNvSpPr txBox="1"/>
          <p:nvPr/>
        </p:nvSpPr>
        <p:spPr>
          <a:xfrm>
            <a:off x="5986948" y="6431910"/>
            <a:ext cx="3923030" cy="19749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spc="-15" dirty="0">
                <a:solidFill>
                  <a:srgbClr val="00339F"/>
                </a:solidFill>
                <a:latin typeface="Arial"/>
                <a:cs typeface="Arial"/>
              </a:rPr>
              <a:t>AWAKE </a:t>
            </a:r>
            <a:r>
              <a:rPr sz="1200" dirty="0">
                <a:solidFill>
                  <a:srgbClr val="00339F"/>
                </a:solidFill>
                <a:latin typeface="Arial"/>
                <a:cs typeface="Arial"/>
              </a:rPr>
              <a:t>Run</a:t>
            </a:r>
            <a:r>
              <a:rPr lang="en-US" sz="1200" dirty="0">
                <a:solidFill>
                  <a:srgbClr val="00339F"/>
                </a:solidFill>
                <a:latin typeface="Arial"/>
                <a:cs typeface="Arial"/>
              </a:rPr>
              <a:t>2ab</a:t>
            </a:r>
            <a:r>
              <a:rPr sz="1200" dirty="0">
                <a:solidFill>
                  <a:srgbClr val="00339F"/>
                </a:solidFill>
                <a:latin typeface="Arial"/>
                <a:cs typeface="Arial"/>
              </a:rPr>
              <a:t> vs </a:t>
            </a:r>
            <a:r>
              <a:rPr sz="1200" spc="-5" dirty="0">
                <a:solidFill>
                  <a:srgbClr val="00339F"/>
                </a:solidFill>
                <a:latin typeface="Arial"/>
                <a:cs typeface="Arial"/>
              </a:rPr>
              <a:t>Run2</a:t>
            </a:r>
            <a:r>
              <a:rPr lang="en-US" sz="1200" spc="-5" dirty="0">
                <a:solidFill>
                  <a:srgbClr val="00339F"/>
                </a:solidFill>
                <a:latin typeface="Arial"/>
                <a:cs typeface="Arial"/>
              </a:rPr>
              <a:t>c</a:t>
            </a:r>
            <a:r>
              <a:rPr sz="1200" spc="-5" dirty="0">
                <a:solidFill>
                  <a:srgbClr val="00339F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00339F"/>
                </a:solidFill>
                <a:latin typeface="Arial"/>
                <a:cs typeface="Arial"/>
              </a:rPr>
              <a:t>Infrastructure</a:t>
            </a:r>
            <a:r>
              <a:rPr sz="1200" spc="-130" dirty="0">
                <a:solidFill>
                  <a:srgbClr val="00339F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00339F"/>
                </a:solidFill>
                <a:latin typeface="Arial"/>
                <a:cs typeface="Arial"/>
              </a:rPr>
              <a:t>Integration</a:t>
            </a:r>
            <a:endParaRPr sz="12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95426" y="3865575"/>
            <a:ext cx="10002063" cy="103810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ts val="5235"/>
              </a:lnSpc>
              <a:spcBef>
                <a:spcPts val="95"/>
              </a:spcBef>
            </a:pPr>
            <a:r>
              <a:rPr sz="4400" spc="-10" dirty="0">
                <a:solidFill>
                  <a:srgbClr val="002578"/>
                </a:solidFill>
                <a:latin typeface="Arial"/>
                <a:cs typeface="Arial"/>
              </a:rPr>
              <a:t>Extra </a:t>
            </a:r>
            <a:r>
              <a:rPr sz="4400" spc="-5" dirty="0">
                <a:solidFill>
                  <a:srgbClr val="002578"/>
                </a:solidFill>
                <a:latin typeface="Arial"/>
                <a:cs typeface="Arial"/>
              </a:rPr>
              <a:t>Slides AWAKE</a:t>
            </a:r>
            <a:r>
              <a:rPr sz="4400" spc="60" dirty="0">
                <a:solidFill>
                  <a:srgbClr val="002578"/>
                </a:solidFill>
                <a:latin typeface="Arial"/>
                <a:cs typeface="Arial"/>
              </a:rPr>
              <a:t> </a:t>
            </a:r>
            <a:r>
              <a:rPr sz="4400" spc="-5" dirty="0">
                <a:solidFill>
                  <a:srgbClr val="002578"/>
                </a:solidFill>
                <a:latin typeface="Arial"/>
                <a:cs typeface="Arial"/>
              </a:rPr>
              <a:t>Run2</a:t>
            </a:r>
            <a:r>
              <a:rPr lang="en-US" sz="4400" spc="-5" dirty="0">
                <a:solidFill>
                  <a:srgbClr val="002578"/>
                </a:solidFill>
                <a:latin typeface="Arial"/>
                <a:cs typeface="Arial"/>
              </a:rPr>
              <a:t>c</a:t>
            </a:r>
            <a:endParaRPr sz="4400" dirty="0">
              <a:latin typeface="Arial"/>
              <a:cs typeface="Arial"/>
            </a:endParaRPr>
          </a:p>
          <a:p>
            <a:pPr marL="12700">
              <a:lnSpc>
                <a:spcPts val="2835"/>
              </a:lnSpc>
            </a:pPr>
            <a:r>
              <a:rPr sz="2400" b="1" dirty="0">
                <a:solidFill>
                  <a:srgbClr val="60C4D2"/>
                </a:solidFill>
                <a:latin typeface="Calibri"/>
                <a:cs typeface="Calibri"/>
              </a:rPr>
              <a:t>Run2</a:t>
            </a:r>
            <a:r>
              <a:rPr lang="en-US" sz="2400" b="1" dirty="0">
                <a:solidFill>
                  <a:srgbClr val="60C4D2"/>
                </a:solidFill>
                <a:latin typeface="Calibri"/>
                <a:cs typeface="Calibri"/>
              </a:rPr>
              <a:t>c</a:t>
            </a:r>
            <a:r>
              <a:rPr sz="2400" b="1" dirty="0">
                <a:solidFill>
                  <a:srgbClr val="60C4D2"/>
                </a:solidFill>
                <a:latin typeface="Calibri"/>
                <a:cs typeface="Calibri"/>
              </a:rPr>
              <a:t> </a:t>
            </a:r>
            <a:r>
              <a:rPr sz="2400" b="1" spc="-5" dirty="0">
                <a:solidFill>
                  <a:srgbClr val="60C4D2"/>
                </a:solidFill>
                <a:latin typeface="Calibri"/>
                <a:cs typeface="Calibri"/>
              </a:rPr>
              <a:t>Plasma </a:t>
            </a:r>
            <a:r>
              <a:rPr sz="2400" b="1" dirty="0">
                <a:solidFill>
                  <a:srgbClr val="60C4D2"/>
                </a:solidFill>
                <a:latin typeface="Calibri"/>
                <a:cs typeface="Calibri"/>
              </a:rPr>
              <a:t>Cell1 </a:t>
            </a:r>
            <a:r>
              <a:rPr sz="2400" b="1" spc="-10" dirty="0">
                <a:solidFill>
                  <a:srgbClr val="60C4D2"/>
                </a:solidFill>
                <a:latin typeface="Calibri"/>
                <a:cs typeface="Calibri"/>
              </a:rPr>
              <a:t>Moves </a:t>
            </a:r>
            <a:r>
              <a:rPr sz="2400" b="1" dirty="0">
                <a:solidFill>
                  <a:srgbClr val="60C4D2"/>
                </a:solidFill>
                <a:latin typeface="Calibri"/>
                <a:cs typeface="Calibri"/>
              </a:rPr>
              <a:t>40m </a:t>
            </a:r>
            <a:r>
              <a:rPr sz="2400" b="1" spc="-5" dirty="0">
                <a:solidFill>
                  <a:srgbClr val="60C4D2"/>
                </a:solidFill>
                <a:latin typeface="Calibri"/>
                <a:cs typeface="Calibri"/>
              </a:rPr>
              <a:t>Downstream </a:t>
            </a:r>
            <a:r>
              <a:rPr sz="2400" b="1" spc="-15" dirty="0">
                <a:solidFill>
                  <a:srgbClr val="60C4D2"/>
                </a:solidFill>
                <a:latin typeface="Calibri"/>
                <a:cs typeface="Calibri"/>
              </a:rPr>
              <a:t>Relative </a:t>
            </a:r>
            <a:r>
              <a:rPr sz="2400" b="1" spc="-10" dirty="0">
                <a:solidFill>
                  <a:srgbClr val="60C4D2"/>
                </a:solidFill>
                <a:latin typeface="Calibri"/>
                <a:cs typeface="Calibri"/>
              </a:rPr>
              <a:t>to </a:t>
            </a:r>
            <a:r>
              <a:rPr sz="2400" b="1" dirty="0">
                <a:solidFill>
                  <a:srgbClr val="60C4D2"/>
                </a:solidFill>
                <a:latin typeface="Calibri"/>
                <a:cs typeface="Calibri"/>
              </a:rPr>
              <a:t>Run1 </a:t>
            </a:r>
            <a:r>
              <a:rPr sz="2400" b="1" spc="-5" dirty="0">
                <a:solidFill>
                  <a:srgbClr val="60C4D2"/>
                </a:solidFill>
                <a:latin typeface="Calibri"/>
                <a:cs typeface="Calibri"/>
              </a:rPr>
              <a:t>Plasma</a:t>
            </a:r>
            <a:r>
              <a:rPr sz="2400" b="1" spc="-85" dirty="0">
                <a:solidFill>
                  <a:srgbClr val="60C4D2"/>
                </a:solidFill>
                <a:latin typeface="Calibri"/>
                <a:cs typeface="Calibri"/>
              </a:rPr>
              <a:t> </a:t>
            </a:r>
            <a:r>
              <a:rPr sz="2400" b="1" spc="-5" dirty="0">
                <a:solidFill>
                  <a:srgbClr val="60C4D2"/>
                </a:solidFill>
                <a:latin typeface="Calibri"/>
                <a:cs typeface="Calibri"/>
              </a:rPr>
              <a:t>Cell</a:t>
            </a:r>
            <a:endParaRPr sz="2400" dirty="0">
              <a:latin typeface="Calibri"/>
              <a:cs typeface="Calibri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1152144" y="6364222"/>
            <a:ext cx="911352" cy="46024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127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"/>
              </a:spcBef>
            </a:pPr>
            <a:fld id="{81D60167-4931-47E6-BA6A-407CBD079E47}" type="slidenum">
              <a:rPr dirty="0"/>
              <a:t>7</a:t>
            </a:fld>
            <a:endParaRPr dirty="0"/>
          </a:p>
        </p:txBody>
      </p:sp>
      <p:sp>
        <p:nvSpPr>
          <p:cNvPr id="6" name="object 2">
            <a:extLst>
              <a:ext uri="{FF2B5EF4-FFF2-40B4-BE49-F238E27FC236}">
                <a16:creationId xmlns:a16="http://schemas.microsoft.com/office/drawing/2014/main" id="{3E830702-F673-D52D-EB13-EBEF48FF8F58}"/>
              </a:ext>
            </a:extLst>
          </p:cNvPr>
          <p:cNvSpPr txBox="1"/>
          <p:nvPr/>
        </p:nvSpPr>
        <p:spPr>
          <a:xfrm>
            <a:off x="3473322" y="6431910"/>
            <a:ext cx="1708278" cy="175048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lang="en-US" sz="1050" spc="-5" dirty="0">
                <a:solidFill>
                  <a:srgbClr val="00339F"/>
                </a:solidFill>
                <a:latin typeface="Arial"/>
                <a:cs typeface="Arial"/>
              </a:rPr>
              <a:t>Update January 2024</a:t>
            </a:r>
            <a:endParaRPr sz="1050" dirty="0">
              <a:latin typeface="Arial"/>
              <a:cs typeface="Arial"/>
            </a:endParaRPr>
          </a:p>
        </p:txBody>
      </p:sp>
      <p:sp>
        <p:nvSpPr>
          <p:cNvPr id="9" name="object 3">
            <a:extLst>
              <a:ext uri="{FF2B5EF4-FFF2-40B4-BE49-F238E27FC236}">
                <a16:creationId xmlns:a16="http://schemas.microsoft.com/office/drawing/2014/main" id="{A19F25EB-D0A4-1A10-04F6-1A0C2DDA62EE}"/>
              </a:ext>
            </a:extLst>
          </p:cNvPr>
          <p:cNvSpPr txBox="1"/>
          <p:nvPr/>
        </p:nvSpPr>
        <p:spPr>
          <a:xfrm>
            <a:off x="5986948" y="6431910"/>
            <a:ext cx="3923030" cy="19749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spc="-15" dirty="0">
                <a:solidFill>
                  <a:srgbClr val="00339F"/>
                </a:solidFill>
                <a:latin typeface="Arial"/>
                <a:cs typeface="Arial"/>
              </a:rPr>
              <a:t>AWAKE </a:t>
            </a:r>
            <a:r>
              <a:rPr sz="1200" dirty="0">
                <a:solidFill>
                  <a:srgbClr val="00339F"/>
                </a:solidFill>
                <a:latin typeface="Arial"/>
                <a:cs typeface="Arial"/>
              </a:rPr>
              <a:t>Run</a:t>
            </a:r>
            <a:r>
              <a:rPr lang="en-US" sz="1200" dirty="0">
                <a:solidFill>
                  <a:srgbClr val="00339F"/>
                </a:solidFill>
                <a:latin typeface="Arial"/>
                <a:cs typeface="Arial"/>
              </a:rPr>
              <a:t>2ab</a:t>
            </a:r>
            <a:r>
              <a:rPr sz="1200" dirty="0">
                <a:solidFill>
                  <a:srgbClr val="00339F"/>
                </a:solidFill>
                <a:latin typeface="Arial"/>
                <a:cs typeface="Arial"/>
              </a:rPr>
              <a:t> vs </a:t>
            </a:r>
            <a:r>
              <a:rPr sz="1200" spc="-5" dirty="0">
                <a:solidFill>
                  <a:srgbClr val="00339F"/>
                </a:solidFill>
                <a:latin typeface="Arial"/>
                <a:cs typeface="Arial"/>
              </a:rPr>
              <a:t>Run2</a:t>
            </a:r>
            <a:r>
              <a:rPr lang="en-US" sz="1200" spc="-5" dirty="0">
                <a:solidFill>
                  <a:srgbClr val="00339F"/>
                </a:solidFill>
                <a:latin typeface="Arial"/>
                <a:cs typeface="Arial"/>
              </a:rPr>
              <a:t>c</a:t>
            </a:r>
            <a:r>
              <a:rPr sz="1200" spc="-5" dirty="0">
                <a:solidFill>
                  <a:srgbClr val="00339F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00339F"/>
                </a:solidFill>
                <a:latin typeface="Arial"/>
                <a:cs typeface="Arial"/>
              </a:rPr>
              <a:t>Infrastructure</a:t>
            </a:r>
            <a:r>
              <a:rPr sz="1200" spc="-130" dirty="0">
                <a:solidFill>
                  <a:srgbClr val="00339F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00339F"/>
                </a:solidFill>
                <a:latin typeface="Arial"/>
                <a:cs typeface="Arial"/>
              </a:rPr>
              <a:t>Integration</a:t>
            </a:r>
            <a:endParaRPr sz="12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" name="Picture 38">
            <a:extLst>
              <a:ext uri="{FF2B5EF4-FFF2-40B4-BE49-F238E27FC236}">
                <a16:creationId xmlns:a16="http://schemas.microsoft.com/office/drawing/2014/main" id="{F60B3B7A-9F2F-564E-79BF-EDBFB4CA6C36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255112" y="1107828"/>
            <a:ext cx="11681775" cy="5090148"/>
          </a:xfrm>
          <a:prstGeom prst="rect">
            <a:avLst/>
          </a:prstGeom>
        </p:spPr>
      </p:pic>
      <p:sp>
        <p:nvSpPr>
          <p:cNvPr id="3" name="object 3"/>
          <p:cNvSpPr txBox="1"/>
          <p:nvPr/>
        </p:nvSpPr>
        <p:spPr>
          <a:xfrm>
            <a:off x="10384152" y="507085"/>
            <a:ext cx="1884047" cy="28982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spc="-15" dirty="0">
                <a:solidFill>
                  <a:srgbClr val="00339F"/>
                </a:solidFill>
                <a:latin typeface="Arial"/>
                <a:cs typeface="Arial"/>
              </a:rPr>
              <a:t>AWAKE</a:t>
            </a:r>
            <a:r>
              <a:rPr sz="1800" spc="-145" dirty="0">
                <a:solidFill>
                  <a:srgbClr val="00339F"/>
                </a:solidFill>
                <a:latin typeface="Arial"/>
                <a:cs typeface="Arial"/>
              </a:rPr>
              <a:t> </a:t>
            </a:r>
            <a:r>
              <a:rPr sz="1800" dirty="0">
                <a:solidFill>
                  <a:srgbClr val="00339F"/>
                </a:solidFill>
                <a:latin typeface="Arial"/>
                <a:cs typeface="Arial"/>
              </a:rPr>
              <a:t>Run</a:t>
            </a:r>
            <a:r>
              <a:rPr lang="en-US" sz="1800" dirty="0">
                <a:solidFill>
                  <a:srgbClr val="00339F"/>
                </a:solidFill>
                <a:latin typeface="Arial"/>
                <a:cs typeface="Arial"/>
              </a:rPr>
              <a:t>2ab</a:t>
            </a:r>
            <a:endParaRPr sz="1800" dirty="0">
              <a:latin typeface="Arial"/>
              <a:cs typeface="Arial"/>
            </a:endParaRPr>
          </a:p>
        </p:txBody>
      </p:sp>
      <p:grpSp>
        <p:nvGrpSpPr>
          <p:cNvPr id="4" name="object 4"/>
          <p:cNvGrpSpPr/>
          <p:nvPr/>
        </p:nvGrpSpPr>
        <p:grpSpPr>
          <a:xfrm>
            <a:off x="8212073" y="816272"/>
            <a:ext cx="3207385" cy="2256790"/>
            <a:chOff x="8244268" y="1033144"/>
            <a:chExt cx="3207385" cy="2256790"/>
          </a:xfrm>
        </p:grpSpPr>
        <p:sp>
          <p:nvSpPr>
            <p:cNvPr id="5" name="object 5"/>
            <p:cNvSpPr/>
            <p:nvPr/>
          </p:nvSpPr>
          <p:spPr>
            <a:xfrm>
              <a:off x="11448288" y="1036319"/>
              <a:ext cx="0" cy="617220"/>
            </a:xfrm>
            <a:custGeom>
              <a:avLst/>
              <a:gdLst/>
              <a:ahLst/>
              <a:cxnLst/>
              <a:rect l="l" t="t" r="r" b="b"/>
              <a:pathLst>
                <a:path h="617219">
                  <a:moveTo>
                    <a:pt x="0" y="0"/>
                  </a:moveTo>
                  <a:lnTo>
                    <a:pt x="0" y="617092"/>
                  </a:lnTo>
                </a:path>
              </a:pathLst>
            </a:custGeom>
            <a:ln w="6350">
              <a:solidFill>
                <a:srgbClr val="00339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8258556" y="1845563"/>
              <a:ext cx="2743200" cy="1430020"/>
            </a:xfrm>
            <a:custGeom>
              <a:avLst/>
              <a:gdLst/>
              <a:ahLst/>
              <a:cxnLst/>
              <a:rect l="l" t="t" r="r" b="b"/>
              <a:pathLst>
                <a:path w="2743200" h="1430020">
                  <a:moveTo>
                    <a:pt x="0" y="1429512"/>
                  </a:moveTo>
                  <a:lnTo>
                    <a:pt x="2743200" y="1429512"/>
                  </a:lnTo>
                  <a:lnTo>
                    <a:pt x="2743200" y="0"/>
                  </a:lnTo>
                  <a:lnTo>
                    <a:pt x="0" y="0"/>
                  </a:lnTo>
                  <a:lnTo>
                    <a:pt x="0" y="1429512"/>
                  </a:lnTo>
                  <a:close/>
                </a:path>
              </a:pathLst>
            </a:custGeom>
            <a:ln w="28575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8264652" y="1470659"/>
              <a:ext cx="1953895" cy="368935"/>
            </a:xfrm>
            <a:custGeom>
              <a:avLst/>
              <a:gdLst/>
              <a:ahLst/>
              <a:cxnLst/>
              <a:rect l="l" t="t" r="r" b="b"/>
              <a:pathLst>
                <a:path w="1953895" h="368935">
                  <a:moveTo>
                    <a:pt x="0" y="368808"/>
                  </a:moveTo>
                  <a:lnTo>
                    <a:pt x="1953768" y="368808"/>
                  </a:lnTo>
                  <a:lnTo>
                    <a:pt x="1953768" y="0"/>
                  </a:lnTo>
                  <a:lnTo>
                    <a:pt x="0" y="0"/>
                  </a:lnTo>
                  <a:lnTo>
                    <a:pt x="0" y="368808"/>
                  </a:lnTo>
                  <a:close/>
                </a:path>
              </a:pathLst>
            </a:custGeom>
            <a:ln w="28574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8" name="object 8"/>
          <p:cNvSpPr txBox="1"/>
          <p:nvPr/>
        </p:nvSpPr>
        <p:spPr>
          <a:xfrm>
            <a:off x="8267746" y="1307342"/>
            <a:ext cx="1931670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83185">
              <a:lnSpc>
                <a:spcPct val="100000"/>
              </a:lnSpc>
              <a:spcBef>
                <a:spcPts val="100"/>
              </a:spcBef>
            </a:pPr>
            <a:r>
              <a:rPr sz="1800" dirty="0">
                <a:solidFill>
                  <a:srgbClr val="00339F"/>
                </a:solidFill>
                <a:latin typeface="Arial"/>
                <a:cs typeface="Arial"/>
              </a:rPr>
              <a:t>Slide</a:t>
            </a:r>
            <a:r>
              <a:rPr lang="en-US" sz="1800" dirty="0">
                <a:solidFill>
                  <a:srgbClr val="00339F"/>
                </a:solidFill>
                <a:latin typeface="Arial"/>
                <a:cs typeface="Arial"/>
              </a:rPr>
              <a:t> </a:t>
            </a:r>
            <a:r>
              <a:rPr lang="en-US" dirty="0">
                <a:solidFill>
                  <a:srgbClr val="00339F"/>
                </a:solidFill>
                <a:latin typeface="Arial"/>
                <a:cs typeface="Arial"/>
              </a:rPr>
              <a:t>9</a:t>
            </a:r>
            <a:r>
              <a:rPr sz="1800" dirty="0">
                <a:solidFill>
                  <a:srgbClr val="00339F"/>
                </a:solidFill>
                <a:latin typeface="Arial"/>
                <a:cs typeface="Arial"/>
              </a:rPr>
              <a:t>:</a:t>
            </a:r>
            <a:r>
              <a:rPr sz="1800" spc="-70" dirty="0">
                <a:solidFill>
                  <a:srgbClr val="00339F"/>
                </a:solidFill>
                <a:latin typeface="Arial"/>
                <a:cs typeface="Arial"/>
              </a:rPr>
              <a:t> </a:t>
            </a:r>
            <a:r>
              <a:rPr sz="1800" dirty="0">
                <a:solidFill>
                  <a:srgbClr val="00339F"/>
                </a:solidFill>
                <a:latin typeface="Arial"/>
                <a:cs typeface="Arial"/>
              </a:rPr>
              <a:t>Upstream</a:t>
            </a:r>
            <a:endParaRPr sz="1800" dirty="0">
              <a:latin typeface="Arial"/>
              <a:cs typeface="Arial"/>
            </a:endParaRPr>
          </a:p>
        </p:txBody>
      </p:sp>
      <p:grpSp>
        <p:nvGrpSpPr>
          <p:cNvPr id="9" name="object 9"/>
          <p:cNvGrpSpPr/>
          <p:nvPr/>
        </p:nvGrpSpPr>
        <p:grpSpPr>
          <a:xfrm>
            <a:off x="3272980" y="2245804"/>
            <a:ext cx="4719955" cy="2122805"/>
            <a:chOff x="3272980" y="2245804"/>
            <a:chExt cx="4719955" cy="2122805"/>
          </a:xfrm>
        </p:grpSpPr>
        <p:sp>
          <p:nvSpPr>
            <p:cNvPr id="10" name="object 10"/>
            <p:cNvSpPr/>
            <p:nvPr/>
          </p:nvSpPr>
          <p:spPr>
            <a:xfrm>
              <a:off x="3290315" y="2625852"/>
              <a:ext cx="4688205" cy="1728470"/>
            </a:xfrm>
            <a:custGeom>
              <a:avLst/>
              <a:gdLst/>
              <a:ahLst/>
              <a:cxnLst/>
              <a:rect l="l" t="t" r="r" b="b"/>
              <a:pathLst>
                <a:path w="4688205" h="1728470">
                  <a:moveTo>
                    <a:pt x="0" y="1728216"/>
                  </a:moveTo>
                  <a:lnTo>
                    <a:pt x="4687824" y="1728216"/>
                  </a:lnTo>
                  <a:lnTo>
                    <a:pt x="4687824" y="0"/>
                  </a:lnTo>
                  <a:lnTo>
                    <a:pt x="0" y="0"/>
                  </a:lnTo>
                  <a:lnTo>
                    <a:pt x="0" y="1728216"/>
                  </a:lnTo>
                  <a:close/>
                </a:path>
              </a:pathLst>
            </a:custGeom>
            <a:ln w="28575">
              <a:solidFill>
                <a:srgbClr val="C85AB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object 11"/>
            <p:cNvSpPr/>
            <p:nvPr/>
          </p:nvSpPr>
          <p:spPr>
            <a:xfrm>
              <a:off x="3287267" y="2260092"/>
              <a:ext cx="2840990" cy="368935"/>
            </a:xfrm>
            <a:custGeom>
              <a:avLst/>
              <a:gdLst/>
              <a:ahLst/>
              <a:cxnLst/>
              <a:rect l="l" t="t" r="r" b="b"/>
              <a:pathLst>
                <a:path w="2840990" h="368935">
                  <a:moveTo>
                    <a:pt x="0" y="368808"/>
                  </a:moveTo>
                  <a:lnTo>
                    <a:pt x="2840736" y="368808"/>
                  </a:lnTo>
                  <a:lnTo>
                    <a:pt x="2840736" y="0"/>
                  </a:lnTo>
                  <a:lnTo>
                    <a:pt x="0" y="0"/>
                  </a:lnTo>
                  <a:lnTo>
                    <a:pt x="0" y="368808"/>
                  </a:lnTo>
                  <a:close/>
                </a:path>
              </a:pathLst>
            </a:custGeom>
            <a:ln w="28574">
              <a:solidFill>
                <a:srgbClr val="C85AB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2" name="object 12"/>
          <p:cNvSpPr txBox="1"/>
          <p:nvPr/>
        </p:nvSpPr>
        <p:spPr>
          <a:xfrm>
            <a:off x="3304603" y="2287015"/>
            <a:ext cx="3321646" cy="28982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74295">
              <a:lnSpc>
                <a:spcPct val="100000"/>
              </a:lnSpc>
              <a:spcBef>
                <a:spcPts val="100"/>
              </a:spcBef>
            </a:pPr>
            <a:r>
              <a:rPr sz="1800" dirty="0">
                <a:solidFill>
                  <a:srgbClr val="00339F"/>
                </a:solidFill>
                <a:latin typeface="Arial"/>
                <a:cs typeface="Arial"/>
              </a:rPr>
              <a:t>Slide</a:t>
            </a:r>
            <a:r>
              <a:rPr lang="en-US" sz="1800" dirty="0">
                <a:solidFill>
                  <a:srgbClr val="00339F"/>
                </a:solidFill>
                <a:latin typeface="Arial"/>
                <a:cs typeface="Arial"/>
              </a:rPr>
              <a:t> 10</a:t>
            </a:r>
            <a:r>
              <a:rPr sz="1800" dirty="0">
                <a:solidFill>
                  <a:srgbClr val="00339F"/>
                </a:solidFill>
                <a:latin typeface="Arial"/>
                <a:cs typeface="Arial"/>
              </a:rPr>
              <a:t>: </a:t>
            </a:r>
            <a:r>
              <a:rPr sz="1800" spc="-5" dirty="0">
                <a:solidFill>
                  <a:srgbClr val="00339F"/>
                </a:solidFill>
                <a:latin typeface="Arial"/>
                <a:cs typeface="Arial"/>
              </a:rPr>
              <a:t>Experimental</a:t>
            </a:r>
            <a:r>
              <a:rPr sz="1800" spc="-190" dirty="0">
                <a:solidFill>
                  <a:srgbClr val="00339F"/>
                </a:solidFill>
                <a:latin typeface="Arial"/>
                <a:cs typeface="Arial"/>
              </a:rPr>
              <a:t> </a:t>
            </a:r>
            <a:r>
              <a:rPr sz="1800" dirty="0">
                <a:solidFill>
                  <a:srgbClr val="00339F"/>
                </a:solidFill>
                <a:latin typeface="Arial"/>
                <a:cs typeface="Arial"/>
              </a:rPr>
              <a:t>Area</a:t>
            </a:r>
            <a:endParaRPr sz="1800" dirty="0">
              <a:latin typeface="Arial"/>
              <a:cs typeface="Arial"/>
            </a:endParaRPr>
          </a:p>
        </p:txBody>
      </p:sp>
      <p:grpSp>
        <p:nvGrpSpPr>
          <p:cNvPr id="13" name="object 13"/>
          <p:cNvGrpSpPr/>
          <p:nvPr/>
        </p:nvGrpSpPr>
        <p:grpSpPr>
          <a:xfrm>
            <a:off x="6965440" y="3117226"/>
            <a:ext cx="3162300" cy="1254125"/>
            <a:chOff x="6945820" y="3260788"/>
            <a:chExt cx="3162300" cy="1254125"/>
          </a:xfrm>
        </p:grpSpPr>
        <p:sp>
          <p:nvSpPr>
            <p:cNvPr id="14" name="object 14"/>
            <p:cNvSpPr/>
            <p:nvPr/>
          </p:nvSpPr>
          <p:spPr>
            <a:xfrm>
              <a:off x="6960107" y="3275076"/>
              <a:ext cx="1691639" cy="862965"/>
            </a:xfrm>
            <a:custGeom>
              <a:avLst/>
              <a:gdLst/>
              <a:ahLst/>
              <a:cxnLst/>
              <a:rect l="l" t="t" r="r" b="b"/>
              <a:pathLst>
                <a:path w="1691640" h="862964">
                  <a:moveTo>
                    <a:pt x="0" y="862584"/>
                  </a:moveTo>
                  <a:lnTo>
                    <a:pt x="1691640" y="862584"/>
                  </a:lnTo>
                  <a:lnTo>
                    <a:pt x="1691640" y="0"/>
                  </a:lnTo>
                  <a:lnTo>
                    <a:pt x="0" y="0"/>
                  </a:lnTo>
                  <a:lnTo>
                    <a:pt x="0" y="862584"/>
                  </a:lnTo>
                  <a:close/>
                </a:path>
              </a:pathLst>
            </a:custGeom>
            <a:ln w="28575">
              <a:solidFill>
                <a:srgbClr val="00AFE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" name="object 15"/>
            <p:cNvSpPr/>
            <p:nvPr/>
          </p:nvSpPr>
          <p:spPr>
            <a:xfrm>
              <a:off x="8176259" y="4131564"/>
              <a:ext cx="1917700" cy="368935"/>
            </a:xfrm>
            <a:custGeom>
              <a:avLst/>
              <a:gdLst/>
              <a:ahLst/>
              <a:cxnLst/>
              <a:rect l="l" t="t" r="r" b="b"/>
              <a:pathLst>
                <a:path w="1917700" h="368935">
                  <a:moveTo>
                    <a:pt x="0" y="368807"/>
                  </a:moveTo>
                  <a:lnTo>
                    <a:pt x="1917192" y="368807"/>
                  </a:lnTo>
                  <a:lnTo>
                    <a:pt x="1917192" y="0"/>
                  </a:lnTo>
                  <a:lnTo>
                    <a:pt x="0" y="0"/>
                  </a:lnTo>
                  <a:lnTo>
                    <a:pt x="0" y="368807"/>
                  </a:lnTo>
                  <a:close/>
                </a:path>
              </a:pathLst>
            </a:custGeom>
            <a:ln w="28575">
              <a:solidFill>
                <a:srgbClr val="00AFE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6" name="object 16"/>
          <p:cNvSpPr txBox="1"/>
          <p:nvPr/>
        </p:nvSpPr>
        <p:spPr>
          <a:xfrm>
            <a:off x="8191546" y="4037759"/>
            <a:ext cx="188912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78740">
              <a:lnSpc>
                <a:spcPct val="100000"/>
              </a:lnSpc>
              <a:spcBef>
                <a:spcPts val="100"/>
              </a:spcBef>
            </a:pPr>
            <a:r>
              <a:rPr sz="1800" dirty="0">
                <a:solidFill>
                  <a:srgbClr val="00339F"/>
                </a:solidFill>
                <a:latin typeface="Arial"/>
                <a:cs typeface="Arial"/>
              </a:rPr>
              <a:t>Slide</a:t>
            </a:r>
            <a:r>
              <a:rPr lang="en-US" sz="1800" dirty="0">
                <a:solidFill>
                  <a:srgbClr val="00339F"/>
                </a:solidFill>
                <a:latin typeface="Arial"/>
                <a:cs typeface="Arial"/>
              </a:rPr>
              <a:t> </a:t>
            </a:r>
            <a:r>
              <a:rPr sz="1800" dirty="0">
                <a:solidFill>
                  <a:srgbClr val="00339F"/>
                </a:solidFill>
                <a:latin typeface="Arial"/>
                <a:cs typeface="Arial"/>
              </a:rPr>
              <a:t>1</a:t>
            </a:r>
            <a:r>
              <a:rPr lang="en-US" sz="1800" dirty="0">
                <a:solidFill>
                  <a:srgbClr val="00339F"/>
                </a:solidFill>
                <a:latin typeface="Arial"/>
                <a:cs typeface="Arial"/>
              </a:rPr>
              <a:t>1</a:t>
            </a:r>
            <a:r>
              <a:rPr sz="1800" dirty="0">
                <a:solidFill>
                  <a:srgbClr val="00339F"/>
                </a:solidFill>
                <a:latin typeface="Arial"/>
                <a:cs typeface="Arial"/>
              </a:rPr>
              <a:t>:</a:t>
            </a:r>
            <a:r>
              <a:rPr sz="1800" spc="-75" dirty="0">
                <a:solidFill>
                  <a:srgbClr val="00339F"/>
                </a:solidFill>
                <a:latin typeface="Arial"/>
                <a:cs typeface="Arial"/>
              </a:rPr>
              <a:t> </a:t>
            </a:r>
            <a:r>
              <a:rPr sz="1800" dirty="0">
                <a:solidFill>
                  <a:srgbClr val="00339F"/>
                </a:solidFill>
                <a:latin typeface="Arial"/>
                <a:cs typeface="Arial"/>
              </a:rPr>
              <a:t>Klystron</a:t>
            </a:r>
            <a:endParaRPr sz="1800" dirty="0">
              <a:latin typeface="Arial"/>
              <a:cs typeface="Arial"/>
            </a:endParaRPr>
          </a:p>
        </p:txBody>
      </p:sp>
      <p:grpSp>
        <p:nvGrpSpPr>
          <p:cNvPr id="17" name="object 17"/>
          <p:cNvGrpSpPr/>
          <p:nvPr/>
        </p:nvGrpSpPr>
        <p:grpSpPr>
          <a:xfrm>
            <a:off x="4315396" y="2669476"/>
            <a:ext cx="2973070" cy="1263015"/>
            <a:chOff x="4315396" y="2669476"/>
            <a:chExt cx="2973070" cy="1263015"/>
          </a:xfrm>
        </p:grpSpPr>
        <p:sp>
          <p:nvSpPr>
            <p:cNvPr id="18" name="object 18"/>
            <p:cNvSpPr/>
            <p:nvPr/>
          </p:nvSpPr>
          <p:spPr>
            <a:xfrm>
              <a:off x="5378196" y="3052572"/>
              <a:ext cx="1896110" cy="866140"/>
            </a:xfrm>
            <a:custGeom>
              <a:avLst/>
              <a:gdLst/>
              <a:ahLst/>
              <a:cxnLst/>
              <a:rect l="l" t="t" r="r" b="b"/>
              <a:pathLst>
                <a:path w="1896109" h="866139">
                  <a:moveTo>
                    <a:pt x="0" y="865632"/>
                  </a:moveTo>
                  <a:lnTo>
                    <a:pt x="1895855" y="865632"/>
                  </a:lnTo>
                  <a:lnTo>
                    <a:pt x="1895855" y="0"/>
                  </a:lnTo>
                  <a:lnTo>
                    <a:pt x="0" y="0"/>
                  </a:lnTo>
                  <a:lnTo>
                    <a:pt x="0" y="865632"/>
                  </a:lnTo>
                  <a:close/>
                </a:path>
              </a:pathLst>
            </a:custGeom>
            <a:ln w="28575">
              <a:solidFill>
                <a:srgbClr val="008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" name="object 19"/>
            <p:cNvSpPr/>
            <p:nvPr/>
          </p:nvSpPr>
          <p:spPr>
            <a:xfrm>
              <a:off x="4329684" y="2683764"/>
              <a:ext cx="2566670" cy="368935"/>
            </a:xfrm>
            <a:custGeom>
              <a:avLst/>
              <a:gdLst/>
              <a:ahLst/>
              <a:cxnLst/>
              <a:rect l="l" t="t" r="r" b="b"/>
              <a:pathLst>
                <a:path w="2566670" h="368935">
                  <a:moveTo>
                    <a:pt x="0" y="368808"/>
                  </a:moveTo>
                  <a:lnTo>
                    <a:pt x="2566416" y="368808"/>
                  </a:lnTo>
                  <a:lnTo>
                    <a:pt x="2566416" y="0"/>
                  </a:lnTo>
                  <a:lnTo>
                    <a:pt x="0" y="0"/>
                  </a:lnTo>
                  <a:lnTo>
                    <a:pt x="0" y="368808"/>
                  </a:lnTo>
                  <a:close/>
                </a:path>
              </a:pathLst>
            </a:custGeom>
            <a:ln w="28575">
              <a:solidFill>
                <a:srgbClr val="008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0" name="object 20"/>
          <p:cNvSpPr txBox="1"/>
          <p:nvPr/>
        </p:nvSpPr>
        <p:spPr>
          <a:xfrm>
            <a:off x="4342447" y="2710688"/>
            <a:ext cx="253936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78105">
              <a:lnSpc>
                <a:spcPct val="100000"/>
              </a:lnSpc>
              <a:spcBef>
                <a:spcPts val="100"/>
              </a:spcBef>
            </a:pPr>
            <a:r>
              <a:rPr sz="1800" spc="-15" dirty="0">
                <a:solidFill>
                  <a:srgbClr val="00339F"/>
                </a:solidFill>
                <a:latin typeface="Arial"/>
                <a:cs typeface="Arial"/>
              </a:rPr>
              <a:t>Slide</a:t>
            </a:r>
            <a:r>
              <a:rPr lang="en-US" sz="1800" spc="-15" dirty="0">
                <a:solidFill>
                  <a:srgbClr val="00339F"/>
                </a:solidFill>
                <a:latin typeface="Arial"/>
                <a:cs typeface="Arial"/>
              </a:rPr>
              <a:t> </a:t>
            </a:r>
            <a:r>
              <a:rPr sz="1800" spc="-15" dirty="0">
                <a:solidFill>
                  <a:srgbClr val="00339F"/>
                </a:solidFill>
                <a:latin typeface="Arial"/>
                <a:cs typeface="Arial"/>
              </a:rPr>
              <a:t>1</a:t>
            </a:r>
            <a:r>
              <a:rPr lang="en-US" sz="1800" spc="-15" dirty="0">
                <a:solidFill>
                  <a:srgbClr val="00339F"/>
                </a:solidFill>
                <a:latin typeface="Arial"/>
                <a:cs typeface="Arial"/>
              </a:rPr>
              <a:t>2</a:t>
            </a:r>
            <a:r>
              <a:rPr sz="1800" spc="-15" dirty="0">
                <a:solidFill>
                  <a:srgbClr val="00339F"/>
                </a:solidFill>
                <a:latin typeface="Arial"/>
                <a:cs typeface="Arial"/>
              </a:rPr>
              <a:t>: </a:t>
            </a:r>
            <a:r>
              <a:rPr sz="1800" spc="-5" dirty="0">
                <a:solidFill>
                  <a:srgbClr val="00339F"/>
                </a:solidFill>
                <a:latin typeface="Arial"/>
                <a:cs typeface="Arial"/>
              </a:rPr>
              <a:t>Merging</a:t>
            </a:r>
            <a:r>
              <a:rPr sz="1800" spc="-70" dirty="0">
                <a:solidFill>
                  <a:srgbClr val="00339F"/>
                </a:solidFill>
                <a:latin typeface="Arial"/>
                <a:cs typeface="Arial"/>
              </a:rPr>
              <a:t> </a:t>
            </a:r>
            <a:r>
              <a:rPr sz="1800" spc="-5" dirty="0">
                <a:solidFill>
                  <a:srgbClr val="00339F"/>
                </a:solidFill>
                <a:latin typeface="Arial"/>
                <a:cs typeface="Arial"/>
              </a:rPr>
              <a:t>Mirror</a:t>
            </a:r>
            <a:endParaRPr sz="1800" dirty="0">
              <a:latin typeface="Arial"/>
              <a:cs typeface="Arial"/>
            </a:endParaRPr>
          </a:p>
        </p:txBody>
      </p:sp>
      <p:sp>
        <p:nvSpPr>
          <p:cNvPr id="21" name="object 21"/>
          <p:cNvSpPr/>
          <p:nvPr/>
        </p:nvSpPr>
        <p:spPr>
          <a:xfrm>
            <a:off x="4076603" y="3364867"/>
            <a:ext cx="2257950" cy="1044192"/>
          </a:xfrm>
          <a:custGeom>
            <a:avLst/>
            <a:gdLst/>
            <a:ahLst/>
            <a:cxnLst/>
            <a:rect l="l" t="t" r="r" b="b"/>
            <a:pathLst>
              <a:path w="2840990" h="1036320">
                <a:moveTo>
                  <a:pt x="0" y="1036319"/>
                </a:moveTo>
                <a:lnTo>
                  <a:pt x="2840736" y="1036319"/>
                </a:lnTo>
                <a:lnTo>
                  <a:pt x="2840736" y="0"/>
                </a:lnTo>
                <a:lnTo>
                  <a:pt x="0" y="0"/>
                </a:lnTo>
                <a:lnTo>
                  <a:pt x="0" y="1036319"/>
                </a:lnTo>
                <a:close/>
              </a:path>
            </a:pathLst>
          </a:custGeom>
          <a:ln w="28575">
            <a:solidFill>
              <a:srgbClr val="6F2F9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 txBox="1"/>
          <p:nvPr/>
        </p:nvSpPr>
        <p:spPr>
          <a:xfrm>
            <a:off x="433641" y="1800224"/>
            <a:ext cx="2837815" cy="316753"/>
          </a:xfrm>
          <a:prstGeom prst="rect">
            <a:avLst/>
          </a:prstGeom>
          <a:ln w="28575">
            <a:solidFill>
              <a:srgbClr val="6F2F9F"/>
            </a:solidFill>
          </a:ln>
        </p:spPr>
        <p:txBody>
          <a:bodyPr vert="horz" wrap="square" lIns="0" tIns="39370" rIns="0" bIns="0" rtlCol="0">
            <a:spAutoFit/>
          </a:bodyPr>
          <a:lstStyle/>
          <a:p>
            <a:pPr marL="88900">
              <a:lnSpc>
                <a:spcPct val="100000"/>
              </a:lnSpc>
              <a:spcBef>
                <a:spcPts val="310"/>
              </a:spcBef>
            </a:pPr>
            <a:r>
              <a:rPr sz="1800" dirty="0">
                <a:solidFill>
                  <a:srgbClr val="00339F"/>
                </a:solidFill>
                <a:latin typeface="Arial"/>
                <a:cs typeface="Arial"/>
              </a:rPr>
              <a:t>Slide1</a:t>
            </a:r>
            <a:r>
              <a:rPr lang="en-US" sz="1800" dirty="0">
                <a:solidFill>
                  <a:srgbClr val="00339F"/>
                </a:solidFill>
                <a:latin typeface="Arial"/>
                <a:cs typeface="Arial"/>
              </a:rPr>
              <a:t>3</a:t>
            </a:r>
            <a:r>
              <a:rPr sz="1800" dirty="0">
                <a:solidFill>
                  <a:srgbClr val="00339F"/>
                </a:solidFill>
                <a:latin typeface="Arial"/>
                <a:cs typeface="Arial"/>
              </a:rPr>
              <a:t>: Electron</a:t>
            </a:r>
            <a:r>
              <a:rPr sz="1800" spc="-100" dirty="0">
                <a:solidFill>
                  <a:srgbClr val="00339F"/>
                </a:solidFill>
                <a:latin typeface="Arial"/>
                <a:cs typeface="Arial"/>
              </a:rPr>
              <a:t> </a:t>
            </a:r>
            <a:r>
              <a:rPr sz="1800" dirty="0">
                <a:solidFill>
                  <a:srgbClr val="00339F"/>
                </a:solidFill>
                <a:latin typeface="Arial"/>
                <a:cs typeface="Arial"/>
              </a:rPr>
              <a:t>Sources</a:t>
            </a:r>
            <a:endParaRPr sz="1800" dirty="0">
              <a:latin typeface="Arial"/>
              <a:cs typeface="Arial"/>
            </a:endParaRPr>
          </a:p>
        </p:txBody>
      </p:sp>
      <p:grpSp>
        <p:nvGrpSpPr>
          <p:cNvPr id="23" name="object 23"/>
          <p:cNvGrpSpPr/>
          <p:nvPr/>
        </p:nvGrpSpPr>
        <p:grpSpPr>
          <a:xfrm>
            <a:off x="887822" y="2196592"/>
            <a:ext cx="3456559" cy="2586989"/>
            <a:chOff x="870203" y="2154174"/>
            <a:chExt cx="3456559" cy="2586989"/>
          </a:xfrm>
        </p:grpSpPr>
        <p:sp>
          <p:nvSpPr>
            <p:cNvPr id="24" name="object 24"/>
            <p:cNvSpPr/>
            <p:nvPr/>
          </p:nvSpPr>
          <p:spPr>
            <a:xfrm>
              <a:off x="2474565" y="2154174"/>
              <a:ext cx="1584414" cy="1191515"/>
            </a:xfrm>
            <a:custGeom>
              <a:avLst/>
              <a:gdLst/>
              <a:ahLst/>
              <a:cxnLst/>
              <a:rect l="l" t="t" r="r" b="b"/>
              <a:pathLst>
                <a:path w="831850" h="1374775">
                  <a:moveTo>
                    <a:pt x="0" y="0"/>
                  </a:moveTo>
                  <a:lnTo>
                    <a:pt x="831342" y="1374266"/>
                  </a:lnTo>
                </a:path>
              </a:pathLst>
            </a:custGeom>
            <a:ln w="12700">
              <a:solidFill>
                <a:srgbClr val="6F2F9F"/>
              </a:solidFill>
            </a:ln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25" name="object 25"/>
            <p:cNvSpPr/>
            <p:nvPr/>
          </p:nvSpPr>
          <p:spPr>
            <a:xfrm>
              <a:off x="1946147" y="3796283"/>
              <a:ext cx="2380615" cy="944880"/>
            </a:xfrm>
            <a:custGeom>
              <a:avLst/>
              <a:gdLst/>
              <a:ahLst/>
              <a:cxnLst/>
              <a:rect l="l" t="t" r="r" b="b"/>
              <a:pathLst>
                <a:path w="2380615" h="944879">
                  <a:moveTo>
                    <a:pt x="0" y="944880"/>
                  </a:moveTo>
                  <a:lnTo>
                    <a:pt x="2380488" y="944880"/>
                  </a:lnTo>
                  <a:lnTo>
                    <a:pt x="2380488" y="0"/>
                  </a:lnTo>
                  <a:lnTo>
                    <a:pt x="0" y="0"/>
                  </a:lnTo>
                  <a:lnTo>
                    <a:pt x="0" y="944880"/>
                  </a:lnTo>
                  <a:close/>
                </a:path>
              </a:pathLst>
            </a:custGeom>
            <a:ln w="28575">
              <a:solidFill>
                <a:srgbClr val="2C6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" name="object 26"/>
            <p:cNvSpPr/>
            <p:nvPr/>
          </p:nvSpPr>
          <p:spPr>
            <a:xfrm>
              <a:off x="870203" y="3427475"/>
              <a:ext cx="2411095" cy="368935"/>
            </a:xfrm>
            <a:custGeom>
              <a:avLst/>
              <a:gdLst/>
              <a:ahLst/>
              <a:cxnLst/>
              <a:rect l="l" t="t" r="r" b="b"/>
              <a:pathLst>
                <a:path w="2411095" h="368935">
                  <a:moveTo>
                    <a:pt x="0" y="368807"/>
                  </a:moveTo>
                  <a:lnTo>
                    <a:pt x="2410968" y="368807"/>
                  </a:lnTo>
                  <a:lnTo>
                    <a:pt x="2410968" y="0"/>
                  </a:lnTo>
                  <a:lnTo>
                    <a:pt x="0" y="0"/>
                  </a:lnTo>
                  <a:lnTo>
                    <a:pt x="0" y="368807"/>
                  </a:lnTo>
                  <a:close/>
                </a:path>
              </a:pathLst>
            </a:custGeom>
            <a:ln w="28574">
              <a:solidFill>
                <a:srgbClr val="2C6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7" name="object 27"/>
          <p:cNvSpPr txBox="1"/>
          <p:nvPr/>
        </p:nvSpPr>
        <p:spPr>
          <a:xfrm>
            <a:off x="884491" y="3454730"/>
            <a:ext cx="2386965" cy="3003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74930">
              <a:lnSpc>
                <a:spcPct val="100000"/>
              </a:lnSpc>
              <a:spcBef>
                <a:spcPts val="100"/>
              </a:spcBef>
            </a:pPr>
            <a:r>
              <a:rPr sz="1800" dirty="0">
                <a:solidFill>
                  <a:srgbClr val="00339F"/>
                </a:solidFill>
                <a:latin typeface="Arial"/>
                <a:cs typeface="Arial"/>
              </a:rPr>
              <a:t>Slide</a:t>
            </a:r>
            <a:r>
              <a:rPr lang="en-US" sz="1800" dirty="0">
                <a:solidFill>
                  <a:srgbClr val="00339F"/>
                </a:solidFill>
                <a:latin typeface="Arial"/>
                <a:cs typeface="Arial"/>
              </a:rPr>
              <a:t> </a:t>
            </a:r>
            <a:r>
              <a:rPr sz="1800" dirty="0">
                <a:solidFill>
                  <a:srgbClr val="00339F"/>
                </a:solidFill>
                <a:latin typeface="Arial"/>
                <a:cs typeface="Arial"/>
              </a:rPr>
              <a:t>1</a:t>
            </a:r>
            <a:r>
              <a:rPr lang="en-US" sz="1800" dirty="0">
                <a:solidFill>
                  <a:srgbClr val="00339F"/>
                </a:solidFill>
                <a:latin typeface="Arial"/>
                <a:cs typeface="Arial"/>
              </a:rPr>
              <a:t>4</a:t>
            </a:r>
            <a:r>
              <a:rPr sz="1800" dirty="0">
                <a:solidFill>
                  <a:srgbClr val="00339F"/>
                </a:solidFill>
                <a:latin typeface="Arial"/>
                <a:cs typeface="Arial"/>
              </a:rPr>
              <a:t>: </a:t>
            </a:r>
            <a:r>
              <a:rPr sz="1800" spc="5" dirty="0">
                <a:solidFill>
                  <a:srgbClr val="00339F"/>
                </a:solidFill>
                <a:latin typeface="Arial"/>
                <a:cs typeface="Arial"/>
              </a:rPr>
              <a:t>Plasma</a:t>
            </a:r>
            <a:r>
              <a:rPr sz="1800" spc="-105" dirty="0">
                <a:solidFill>
                  <a:srgbClr val="00339F"/>
                </a:solidFill>
                <a:latin typeface="Arial"/>
                <a:cs typeface="Arial"/>
              </a:rPr>
              <a:t> </a:t>
            </a:r>
            <a:r>
              <a:rPr sz="1800" dirty="0">
                <a:solidFill>
                  <a:srgbClr val="00339F"/>
                </a:solidFill>
                <a:latin typeface="Arial"/>
                <a:cs typeface="Arial"/>
              </a:rPr>
              <a:t>Cells</a:t>
            </a:r>
            <a:endParaRPr sz="1800" dirty="0">
              <a:latin typeface="Arial"/>
              <a:cs typeface="Arial"/>
            </a:endParaRPr>
          </a:p>
        </p:txBody>
      </p:sp>
      <p:sp>
        <p:nvSpPr>
          <p:cNvPr id="29" name="object 29"/>
          <p:cNvSpPr/>
          <p:nvPr/>
        </p:nvSpPr>
        <p:spPr>
          <a:xfrm>
            <a:off x="742188" y="4235196"/>
            <a:ext cx="1643380" cy="972819"/>
          </a:xfrm>
          <a:custGeom>
            <a:avLst/>
            <a:gdLst/>
            <a:ahLst/>
            <a:cxnLst/>
            <a:rect l="l" t="t" r="r" b="b"/>
            <a:pathLst>
              <a:path w="1643380" h="972820">
                <a:moveTo>
                  <a:pt x="0" y="972311"/>
                </a:moveTo>
                <a:lnTo>
                  <a:pt x="1642872" y="972311"/>
                </a:lnTo>
                <a:lnTo>
                  <a:pt x="1642872" y="0"/>
                </a:lnTo>
                <a:lnTo>
                  <a:pt x="0" y="0"/>
                </a:lnTo>
                <a:lnTo>
                  <a:pt x="0" y="972311"/>
                </a:lnTo>
                <a:close/>
              </a:path>
            </a:pathLst>
          </a:custGeom>
          <a:ln w="28575">
            <a:solidFill>
              <a:srgbClr val="FF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object 31"/>
          <p:cNvSpPr txBox="1"/>
          <p:nvPr/>
        </p:nvSpPr>
        <p:spPr>
          <a:xfrm>
            <a:off x="144779" y="2836164"/>
            <a:ext cx="2466340" cy="316753"/>
          </a:xfrm>
          <a:prstGeom prst="rect">
            <a:avLst/>
          </a:prstGeom>
          <a:ln w="28575">
            <a:solidFill>
              <a:srgbClr val="FFFF00"/>
            </a:solidFill>
          </a:ln>
        </p:spPr>
        <p:txBody>
          <a:bodyPr vert="horz" wrap="square" lIns="0" tIns="39370" rIns="0" bIns="0" rtlCol="0">
            <a:spAutoFit/>
          </a:bodyPr>
          <a:lstStyle/>
          <a:p>
            <a:pPr marL="88900">
              <a:lnSpc>
                <a:spcPct val="100000"/>
              </a:lnSpc>
              <a:spcBef>
                <a:spcPts val="310"/>
              </a:spcBef>
            </a:pPr>
            <a:r>
              <a:rPr sz="1800" dirty="0">
                <a:solidFill>
                  <a:srgbClr val="00339F"/>
                </a:solidFill>
                <a:latin typeface="Arial"/>
                <a:cs typeface="Arial"/>
              </a:rPr>
              <a:t>Slide</a:t>
            </a:r>
            <a:r>
              <a:rPr lang="en-US" sz="1800" dirty="0">
                <a:solidFill>
                  <a:srgbClr val="00339F"/>
                </a:solidFill>
                <a:latin typeface="Arial"/>
                <a:cs typeface="Arial"/>
              </a:rPr>
              <a:t> </a:t>
            </a:r>
            <a:r>
              <a:rPr sz="1800" dirty="0">
                <a:solidFill>
                  <a:srgbClr val="00339F"/>
                </a:solidFill>
                <a:latin typeface="Arial"/>
                <a:cs typeface="Arial"/>
              </a:rPr>
              <a:t>1</a:t>
            </a:r>
            <a:r>
              <a:rPr lang="en-US" sz="1800" dirty="0">
                <a:solidFill>
                  <a:srgbClr val="00339F"/>
                </a:solidFill>
                <a:latin typeface="Arial"/>
                <a:cs typeface="Arial"/>
              </a:rPr>
              <a:t>5</a:t>
            </a:r>
            <a:r>
              <a:rPr sz="1800" dirty="0">
                <a:solidFill>
                  <a:srgbClr val="00339F"/>
                </a:solidFill>
                <a:latin typeface="Arial"/>
                <a:cs typeface="Arial"/>
              </a:rPr>
              <a:t>:</a:t>
            </a:r>
            <a:r>
              <a:rPr sz="1800" spc="-55" dirty="0">
                <a:solidFill>
                  <a:srgbClr val="00339F"/>
                </a:solidFill>
                <a:latin typeface="Arial"/>
                <a:cs typeface="Arial"/>
              </a:rPr>
              <a:t> </a:t>
            </a:r>
            <a:r>
              <a:rPr sz="1800" dirty="0">
                <a:solidFill>
                  <a:srgbClr val="00339F"/>
                </a:solidFill>
                <a:latin typeface="Arial"/>
                <a:cs typeface="Arial"/>
              </a:rPr>
              <a:t>Spectrometer</a:t>
            </a:r>
            <a:endParaRPr sz="1800" dirty="0">
              <a:latin typeface="Arial"/>
              <a:cs typeface="Arial"/>
            </a:endParaRPr>
          </a:p>
        </p:txBody>
      </p:sp>
      <p:sp>
        <p:nvSpPr>
          <p:cNvPr id="32" name="object 32"/>
          <p:cNvSpPr/>
          <p:nvPr/>
        </p:nvSpPr>
        <p:spPr>
          <a:xfrm>
            <a:off x="740663" y="3203448"/>
            <a:ext cx="0" cy="1025525"/>
          </a:xfrm>
          <a:custGeom>
            <a:avLst/>
            <a:gdLst/>
            <a:ahLst/>
            <a:cxnLst/>
            <a:rect l="l" t="t" r="r" b="b"/>
            <a:pathLst>
              <a:path h="1025525">
                <a:moveTo>
                  <a:pt x="0" y="1025016"/>
                </a:moveTo>
                <a:lnTo>
                  <a:pt x="0" y="0"/>
                </a:lnTo>
              </a:path>
            </a:pathLst>
          </a:custGeom>
          <a:ln w="19050">
            <a:solidFill>
              <a:srgbClr val="FF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object 33"/>
          <p:cNvSpPr txBox="1">
            <a:spLocks noGrp="1"/>
          </p:cNvSpPr>
          <p:nvPr>
            <p:ph type="title"/>
          </p:nvPr>
        </p:nvSpPr>
        <p:spPr>
          <a:xfrm>
            <a:off x="4156328" y="127508"/>
            <a:ext cx="4530472" cy="38215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80" dirty="0"/>
              <a:t>AWAKE </a:t>
            </a:r>
            <a:r>
              <a:rPr spc="-5" dirty="0"/>
              <a:t>Run2</a:t>
            </a:r>
            <a:r>
              <a:rPr lang="en-US" spc="-5" dirty="0"/>
              <a:t>c</a:t>
            </a:r>
            <a:r>
              <a:rPr spc="170" dirty="0"/>
              <a:t> </a:t>
            </a:r>
            <a:r>
              <a:rPr spc="-5" dirty="0"/>
              <a:t>Infrastructure</a:t>
            </a:r>
          </a:p>
        </p:txBody>
      </p:sp>
      <p:sp>
        <p:nvSpPr>
          <p:cNvPr id="36" name="object 36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127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"/>
              </a:spcBef>
            </a:pPr>
            <a:fld id="{81D60167-4931-47E6-BA6A-407CBD079E47}" type="slidenum">
              <a:rPr dirty="0"/>
              <a:t>8</a:t>
            </a:fld>
            <a:endParaRPr dirty="0"/>
          </a:p>
        </p:txBody>
      </p:sp>
      <p:sp>
        <p:nvSpPr>
          <p:cNvPr id="2" name="object 2">
            <a:extLst>
              <a:ext uri="{FF2B5EF4-FFF2-40B4-BE49-F238E27FC236}">
                <a16:creationId xmlns:a16="http://schemas.microsoft.com/office/drawing/2014/main" id="{6CD67F84-A6E6-E798-6565-C485C8EC0721}"/>
              </a:ext>
            </a:extLst>
          </p:cNvPr>
          <p:cNvSpPr txBox="1"/>
          <p:nvPr/>
        </p:nvSpPr>
        <p:spPr>
          <a:xfrm>
            <a:off x="3473322" y="6431910"/>
            <a:ext cx="1708278" cy="175048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lang="en-US" sz="1050" spc="-5" dirty="0">
                <a:solidFill>
                  <a:srgbClr val="00339F"/>
                </a:solidFill>
                <a:latin typeface="Arial"/>
                <a:cs typeface="Arial"/>
              </a:rPr>
              <a:t>Update January 2024</a:t>
            </a:r>
            <a:endParaRPr sz="1050" dirty="0">
              <a:latin typeface="Arial"/>
              <a:cs typeface="Arial"/>
            </a:endParaRPr>
          </a:p>
        </p:txBody>
      </p:sp>
      <p:sp>
        <p:nvSpPr>
          <p:cNvPr id="35" name="object 3">
            <a:extLst>
              <a:ext uri="{FF2B5EF4-FFF2-40B4-BE49-F238E27FC236}">
                <a16:creationId xmlns:a16="http://schemas.microsoft.com/office/drawing/2014/main" id="{BFC68339-1553-05EF-B084-B7D2AE32874F}"/>
              </a:ext>
            </a:extLst>
          </p:cNvPr>
          <p:cNvSpPr txBox="1"/>
          <p:nvPr/>
        </p:nvSpPr>
        <p:spPr>
          <a:xfrm>
            <a:off x="5986948" y="6431910"/>
            <a:ext cx="3923030" cy="19749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spc="-15" dirty="0">
                <a:solidFill>
                  <a:srgbClr val="00339F"/>
                </a:solidFill>
                <a:latin typeface="Arial"/>
                <a:cs typeface="Arial"/>
              </a:rPr>
              <a:t>AWAKE </a:t>
            </a:r>
            <a:r>
              <a:rPr sz="1200" dirty="0">
                <a:solidFill>
                  <a:srgbClr val="00339F"/>
                </a:solidFill>
                <a:latin typeface="Arial"/>
                <a:cs typeface="Arial"/>
              </a:rPr>
              <a:t>Run</a:t>
            </a:r>
            <a:r>
              <a:rPr lang="en-US" sz="1200" dirty="0">
                <a:solidFill>
                  <a:srgbClr val="00339F"/>
                </a:solidFill>
                <a:latin typeface="Arial"/>
                <a:cs typeface="Arial"/>
              </a:rPr>
              <a:t>2ab</a:t>
            </a:r>
            <a:r>
              <a:rPr sz="1200" dirty="0">
                <a:solidFill>
                  <a:srgbClr val="00339F"/>
                </a:solidFill>
                <a:latin typeface="Arial"/>
                <a:cs typeface="Arial"/>
              </a:rPr>
              <a:t> vs </a:t>
            </a:r>
            <a:r>
              <a:rPr sz="1200" spc="-5" dirty="0">
                <a:solidFill>
                  <a:srgbClr val="00339F"/>
                </a:solidFill>
                <a:latin typeface="Arial"/>
                <a:cs typeface="Arial"/>
              </a:rPr>
              <a:t>Run2</a:t>
            </a:r>
            <a:r>
              <a:rPr lang="en-US" sz="1200" spc="-5" dirty="0">
                <a:solidFill>
                  <a:srgbClr val="00339F"/>
                </a:solidFill>
                <a:latin typeface="Arial"/>
                <a:cs typeface="Arial"/>
              </a:rPr>
              <a:t>c</a:t>
            </a:r>
            <a:r>
              <a:rPr sz="1200" spc="-5" dirty="0">
                <a:solidFill>
                  <a:srgbClr val="00339F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00339F"/>
                </a:solidFill>
                <a:latin typeface="Arial"/>
                <a:cs typeface="Arial"/>
              </a:rPr>
              <a:t>Infrastructure</a:t>
            </a:r>
            <a:r>
              <a:rPr sz="1200" spc="-130" dirty="0">
                <a:solidFill>
                  <a:srgbClr val="00339F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00339F"/>
                </a:solidFill>
                <a:latin typeface="Arial"/>
                <a:cs typeface="Arial"/>
              </a:rPr>
              <a:t>Integration</a:t>
            </a:r>
            <a:endParaRPr sz="120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7343485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>
            <a:extLst>
              <a:ext uri="{FF2B5EF4-FFF2-40B4-BE49-F238E27FC236}">
                <a16:creationId xmlns:a16="http://schemas.microsoft.com/office/drawing/2014/main" id="{88E69326-7352-18C7-C287-771BB329313E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1765618" y="1177288"/>
            <a:ext cx="8282304" cy="3927607"/>
          </a:xfrm>
          <a:prstGeom prst="rect">
            <a:avLst/>
          </a:prstGeom>
        </p:spPr>
      </p:pic>
      <p:sp>
        <p:nvSpPr>
          <p:cNvPr id="2" name="object 2"/>
          <p:cNvSpPr/>
          <p:nvPr/>
        </p:nvSpPr>
        <p:spPr>
          <a:xfrm>
            <a:off x="1152144" y="6364222"/>
            <a:ext cx="911352" cy="460246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4854066" y="127508"/>
            <a:ext cx="2484120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/>
              <a:t>Upstream –</a:t>
            </a:r>
            <a:r>
              <a:rPr spc="-85" dirty="0"/>
              <a:t> </a:t>
            </a:r>
            <a:r>
              <a:rPr dirty="0"/>
              <a:t>TT41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8878569" y="606374"/>
            <a:ext cx="1865631" cy="28982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spc="-15" dirty="0">
                <a:solidFill>
                  <a:srgbClr val="00339F"/>
                </a:solidFill>
                <a:latin typeface="Arial"/>
                <a:cs typeface="Arial"/>
              </a:rPr>
              <a:t>AWAKE</a:t>
            </a:r>
            <a:r>
              <a:rPr sz="1800" spc="-130" dirty="0">
                <a:solidFill>
                  <a:srgbClr val="00339F"/>
                </a:solidFill>
                <a:latin typeface="Arial"/>
                <a:cs typeface="Arial"/>
              </a:rPr>
              <a:t> </a:t>
            </a:r>
            <a:r>
              <a:rPr sz="1800" dirty="0">
                <a:solidFill>
                  <a:srgbClr val="00339F"/>
                </a:solidFill>
                <a:latin typeface="Arial"/>
                <a:cs typeface="Arial"/>
              </a:rPr>
              <a:t>Run</a:t>
            </a:r>
            <a:r>
              <a:rPr lang="en-US" sz="1800" dirty="0">
                <a:solidFill>
                  <a:srgbClr val="00339F"/>
                </a:solidFill>
                <a:latin typeface="Arial"/>
                <a:cs typeface="Arial"/>
              </a:rPr>
              <a:t>2ab</a:t>
            </a:r>
            <a:endParaRPr sz="1800" dirty="0">
              <a:latin typeface="Arial"/>
              <a:cs typeface="Arial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9464040" y="902208"/>
            <a:ext cx="0" cy="617220"/>
          </a:xfrm>
          <a:custGeom>
            <a:avLst/>
            <a:gdLst/>
            <a:ahLst/>
            <a:cxnLst/>
            <a:rect l="l" t="t" r="r" b="b"/>
            <a:pathLst>
              <a:path h="617219">
                <a:moveTo>
                  <a:pt x="0" y="0"/>
                </a:moveTo>
                <a:lnTo>
                  <a:pt x="0" y="617092"/>
                </a:lnTo>
              </a:path>
            </a:pathLst>
          </a:custGeom>
          <a:ln w="6350">
            <a:solidFill>
              <a:srgbClr val="C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 txBox="1"/>
          <p:nvPr/>
        </p:nvSpPr>
        <p:spPr>
          <a:xfrm>
            <a:off x="9922509" y="3264153"/>
            <a:ext cx="1689100" cy="28982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spc="-15" dirty="0">
                <a:solidFill>
                  <a:srgbClr val="00339F"/>
                </a:solidFill>
                <a:latin typeface="Arial"/>
                <a:cs typeface="Arial"/>
              </a:rPr>
              <a:t>AWAKE</a:t>
            </a:r>
            <a:r>
              <a:rPr sz="1800" spc="-145" dirty="0">
                <a:solidFill>
                  <a:srgbClr val="00339F"/>
                </a:solidFill>
                <a:latin typeface="Arial"/>
                <a:cs typeface="Arial"/>
              </a:rPr>
              <a:t> </a:t>
            </a:r>
            <a:r>
              <a:rPr sz="1800" dirty="0">
                <a:solidFill>
                  <a:srgbClr val="00339F"/>
                </a:solidFill>
                <a:latin typeface="Arial"/>
                <a:cs typeface="Arial"/>
              </a:rPr>
              <a:t>Run2</a:t>
            </a:r>
            <a:r>
              <a:rPr lang="en-US" sz="1800" dirty="0">
                <a:solidFill>
                  <a:srgbClr val="00339F"/>
                </a:solidFill>
                <a:latin typeface="Arial"/>
                <a:cs typeface="Arial"/>
              </a:rPr>
              <a:t>c</a:t>
            </a:r>
            <a:endParaRPr sz="1800" dirty="0">
              <a:latin typeface="Arial"/>
              <a:cs typeface="Arial"/>
            </a:endParaRPr>
          </a:p>
        </p:txBody>
      </p:sp>
      <p:grpSp>
        <p:nvGrpSpPr>
          <p:cNvPr id="8" name="object 8"/>
          <p:cNvGrpSpPr/>
          <p:nvPr/>
        </p:nvGrpSpPr>
        <p:grpSpPr>
          <a:xfrm>
            <a:off x="3429000" y="2548685"/>
            <a:ext cx="7099300" cy="2042160"/>
            <a:chOff x="3183508" y="2429129"/>
            <a:chExt cx="7099300" cy="2042160"/>
          </a:xfrm>
        </p:grpSpPr>
        <p:sp>
          <p:nvSpPr>
            <p:cNvPr id="9" name="object 9"/>
            <p:cNvSpPr/>
            <p:nvPr/>
          </p:nvSpPr>
          <p:spPr>
            <a:xfrm>
              <a:off x="9915143" y="2432304"/>
              <a:ext cx="364490" cy="811530"/>
            </a:xfrm>
            <a:custGeom>
              <a:avLst/>
              <a:gdLst/>
              <a:ahLst/>
              <a:cxnLst/>
              <a:rect l="l" t="t" r="r" b="b"/>
              <a:pathLst>
                <a:path w="364490" h="811530">
                  <a:moveTo>
                    <a:pt x="0" y="0"/>
                  </a:moveTo>
                  <a:lnTo>
                    <a:pt x="364108" y="811149"/>
                  </a:lnTo>
                </a:path>
              </a:pathLst>
            </a:custGeom>
            <a:ln w="6350">
              <a:solidFill>
                <a:srgbClr val="C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3189858" y="3736721"/>
              <a:ext cx="1450340" cy="728345"/>
            </a:xfrm>
            <a:custGeom>
              <a:avLst/>
              <a:gdLst/>
              <a:ahLst/>
              <a:cxnLst/>
              <a:rect l="l" t="t" r="r" b="b"/>
              <a:pathLst>
                <a:path w="1450339" h="728345">
                  <a:moveTo>
                    <a:pt x="1352295" y="0"/>
                  </a:moveTo>
                  <a:lnTo>
                    <a:pt x="0" y="387603"/>
                  </a:lnTo>
                  <a:lnTo>
                    <a:pt x="97536" y="727963"/>
                  </a:lnTo>
                  <a:lnTo>
                    <a:pt x="1449832" y="340359"/>
                  </a:lnTo>
                  <a:lnTo>
                    <a:pt x="1352295" y="0"/>
                  </a:lnTo>
                  <a:close/>
                </a:path>
              </a:pathLst>
            </a:custGeom>
            <a:solidFill>
              <a:srgbClr val="FFC000">
                <a:alpha val="39608"/>
              </a:srgbClr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11" name="object 11"/>
            <p:cNvSpPr/>
            <p:nvPr/>
          </p:nvSpPr>
          <p:spPr>
            <a:xfrm>
              <a:off x="3189858" y="3736721"/>
              <a:ext cx="1450340" cy="728345"/>
            </a:xfrm>
            <a:custGeom>
              <a:avLst/>
              <a:gdLst/>
              <a:ahLst/>
              <a:cxnLst/>
              <a:rect l="l" t="t" r="r" b="b"/>
              <a:pathLst>
                <a:path w="1450339" h="728345">
                  <a:moveTo>
                    <a:pt x="0" y="387603"/>
                  </a:moveTo>
                  <a:lnTo>
                    <a:pt x="1352295" y="0"/>
                  </a:lnTo>
                  <a:lnTo>
                    <a:pt x="1449832" y="340359"/>
                  </a:lnTo>
                  <a:lnTo>
                    <a:pt x="97536" y="727963"/>
                  </a:lnTo>
                  <a:lnTo>
                    <a:pt x="0" y="387603"/>
                  </a:lnTo>
                  <a:close/>
                </a:path>
              </a:pathLst>
            </a:custGeom>
            <a:ln w="12700">
              <a:solidFill>
                <a:srgbClr val="FFC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2" name="object 12"/>
          <p:cNvSpPr txBox="1"/>
          <p:nvPr/>
        </p:nvSpPr>
        <p:spPr>
          <a:xfrm>
            <a:off x="1200910" y="5145023"/>
            <a:ext cx="10762489" cy="859790"/>
          </a:xfrm>
          <a:prstGeom prst="rect">
            <a:avLst/>
          </a:prstGeom>
          <a:noFill/>
          <a:ln w="12700">
            <a:noFill/>
          </a:ln>
        </p:spPr>
        <p:txBody>
          <a:bodyPr vert="horz" wrap="square" lIns="0" tIns="23495" rIns="0" bIns="0" rtlCol="0">
            <a:spAutoFit/>
          </a:bodyPr>
          <a:lstStyle/>
          <a:p>
            <a:pPr marL="132715">
              <a:lnSpc>
                <a:spcPct val="100000"/>
              </a:lnSpc>
              <a:spcBef>
                <a:spcPts val="185"/>
              </a:spcBef>
            </a:pPr>
            <a:r>
              <a:rPr sz="1800" dirty="0">
                <a:solidFill>
                  <a:srgbClr val="00339F"/>
                </a:solidFill>
                <a:latin typeface="Arial"/>
                <a:cs typeface="Arial"/>
              </a:rPr>
              <a:t>Laser </a:t>
            </a:r>
            <a:r>
              <a:rPr sz="1800" spc="-5" dirty="0">
                <a:solidFill>
                  <a:srgbClr val="00339F"/>
                </a:solidFill>
                <a:latin typeface="Arial"/>
                <a:cs typeface="Arial"/>
              </a:rPr>
              <a:t>Merging Mirror </a:t>
            </a:r>
            <a:r>
              <a:rPr sz="1800" dirty="0">
                <a:solidFill>
                  <a:srgbClr val="00339F"/>
                </a:solidFill>
                <a:latin typeface="Arial"/>
                <a:cs typeface="Arial"/>
              </a:rPr>
              <a:t>Equipment </a:t>
            </a:r>
            <a:r>
              <a:rPr lang="fr-CH" spc="1730" dirty="0">
                <a:solidFill>
                  <a:srgbClr val="00339F"/>
                </a:solidFill>
                <a:latin typeface="Wingdings"/>
                <a:cs typeface="Arial"/>
                <a:sym typeface="Wingdings" panose="05000000000000000000" pitchFamily="2" charset="2"/>
              </a:rPr>
              <a:t></a:t>
            </a:r>
            <a:r>
              <a:rPr sz="1800" spc="-95" dirty="0">
                <a:solidFill>
                  <a:srgbClr val="00339F"/>
                </a:solidFill>
                <a:latin typeface="Times New Roman"/>
                <a:cs typeface="Times New Roman"/>
              </a:rPr>
              <a:t> </a:t>
            </a:r>
            <a:r>
              <a:rPr sz="1800" spc="-5" dirty="0">
                <a:solidFill>
                  <a:srgbClr val="00339F"/>
                </a:solidFill>
                <a:latin typeface="Arial"/>
                <a:cs typeface="Arial"/>
              </a:rPr>
              <a:t>move </a:t>
            </a:r>
            <a:r>
              <a:rPr sz="1800" dirty="0">
                <a:solidFill>
                  <a:srgbClr val="00339F"/>
                </a:solidFill>
                <a:latin typeface="Arial"/>
                <a:cs typeface="Arial"/>
              </a:rPr>
              <a:t>35m </a:t>
            </a:r>
            <a:r>
              <a:rPr sz="1800" spc="-5" dirty="0">
                <a:solidFill>
                  <a:srgbClr val="00339F"/>
                </a:solidFill>
                <a:latin typeface="Arial"/>
                <a:cs typeface="Arial"/>
              </a:rPr>
              <a:t>downstream </a:t>
            </a:r>
            <a:r>
              <a:rPr sz="1800" dirty="0">
                <a:solidFill>
                  <a:srgbClr val="00339F"/>
                </a:solidFill>
                <a:latin typeface="Arial"/>
                <a:cs typeface="Arial"/>
              </a:rPr>
              <a:t>relative to Run</a:t>
            </a:r>
            <a:r>
              <a:rPr lang="en-US" sz="1800" dirty="0">
                <a:solidFill>
                  <a:srgbClr val="00339F"/>
                </a:solidFill>
                <a:latin typeface="Arial"/>
                <a:cs typeface="Arial"/>
              </a:rPr>
              <a:t>2ab</a:t>
            </a:r>
            <a:r>
              <a:rPr sz="1800" dirty="0">
                <a:solidFill>
                  <a:srgbClr val="00339F"/>
                </a:solidFill>
                <a:latin typeface="Arial"/>
                <a:cs typeface="Arial"/>
              </a:rPr>
              <a:t> position.</a:t>
            </a:r>
            <a:endParaRPr sz="1800" dirty="0">
              <a:latin typeface="Arial"/>
              <a:cs typeface="Arial"/>
            </a:endParaRPr>
          </a:p>
          <a:p>
            <a:pPr marL="132715" marR="5080">
              <a:lnSpc>
                <a:spcPct val="100000"/>
              </a:lnSpc>
              <a:spcBef>
                <a:spcPts val="5"/>
              </a:spcBef>
            </a:pPr>
            <a:r>
              <a:rPr sz="1800" dirty="0">
                <a:solidFill>
                  <a:srgbClr val="00339F"/>
                </a:solidFill>
                <a:latin typeface="Arial"/>
                <a:cs typeface="Arial"/>
              </a:rPr>
              <a:t>Proton beam magnets </a:t>
            </a:r>
            <a:r>
              <a:rPr lang="fr-CH" sz="1800" dirty="0">
                <a:solidFill>
                  <a:srgbClr val="00339F"/>
                </a:solidFill>
                <a:latin typeface="Arial"/>
                <a:cs typeface="Arial"/>
                <a:sym typeface="Wingdings" panose="05000000000000000000" pitchFamily="2" charset="2"/>
              </a:rPr>
              <a:t> </a:t>
            </a:r>
            <a:r>
              <a:rPr sz="1800" spc="-235" dirty="0">
                <a:solidFill>
                  <a:srgbClr val="00339F"/>
                </a:solidFill>
                <a:latin typeface="Times New Roman"/>
                <a:cs typeface="Times New Roman"/>
              </a:rPr>
              <a:t> </a:t>
            </a:r>
            <a:r>
              <a:rPr sz="1800" dirty="0">
                <a:solidFill>
                  <a:srgbClr val="00339F"/>
                </a:solidFill>
                <a:latin typeface="Arial"/>
                <a:cs typeface="Arial"/>
              </a:rPr>
              <a:t>relocate to support the Run2</a:t>
            </a:r>
            <a:r>
              <a:rPr lang="en-US" sz="1800" dirty="0">
                <a:solidFill>
                  <a:srgbClr val="00339F"/>
                </a:solidFill>
                <a:latin typeface="Arial"/>
                <a:cs typeface="Arial"/>
              </a:rPr>
              <a:t>c</a:t>
            </a:r>
            <a:r>
              <a:rPr sz="1800" dirty="0">
                <a:solidFill>
                  <a:srgbClr val="00339F"/>
                </a:solidFill>
                <a:latin typeface="Arial"/>
                <a:cs typeface="Arial"/>
              </a:rPr>
              <a:t> </a:t>
            </a:r>
            <a:r>
              <a:rPr sz="1800" spc="5" dirty="0">
                <a:solidFill>
                  <a:srgbClr val="00339F"/>
                </a:solidFill>
                <a:latin typeface="Arial"/>
                <a:cs typeface="Arial"/>
              </a:rPr>
              <a:t>plasma </a:t>
            </a:r>
            <a:r>
              <a:rPr sz="1800" dirty="0">
                <a:solidFill>
                  <a:srgbClr val="00339F"/>
                </a:solidFill>
                <a:latin typeface="Arial"/>
                <a:cs typeface="Arial"/>
              </a:rPr>
              <a:t>cell1 location and </a:t>
            </a:r>
            <a:r>
              <a:rPr sz="1800" spc="-5" dirty="0">
                <a:solidFill>
                  <a:srgbClr val="00339F"/>
                </a:solidFill>
                <a:latin typeface="Arial"/>
                <a:cs typeface="Arial"/>
              </a:rPr>
              <a:t>avoid </a:t>
            </a:r>
            <a:r>
              <a:rPr sz="1800" dirty="0">
                <a:solidFill>
                  <a:srgbClr val="00339F"/>
                </a:solidFill>
                <a:latin typeface="Arial"/>
                <a:cs typeface="Arial"/>
              </a:rPr>
              <a:t>conflicts</a:t>
            </a:r>
            <a:r>
              <a:rPr sz="1800" spc="-434" dirty="0">
                <a:solidFill>
                  <a:srgbClr val="00339F"/>
                </a:solidFill>
                <a:latin typeface="Arial"/>
                <a:cs typeface="Arial"/>
              </a:rPr>
              <a:t> </a:t>
            </a:r>
            <a:r>
              <a:rPr lang="en-US" sz="1800" spc="-434" dirty="0">
                <a:solidFill>
                  <a:srgbClr val="00339F"/>
                </a:solidFill>
                <a:latin typeface="Arial"/>
                <a:cs typeface="Arial"/>
              </a:rPr>
              <a:t>  </a:t>
            </a:r>
            <a:r>
              <a:rPr lang="en-US" sz="1800" dirty="0">
                <a:solidFill>
                  <a:srgbClr val="00339F"/>
                </a:solidFill>
                <a:latin typeface="Arial"/>
                <a:cs typeface="Arial"/>
              </a:rPr>
              <a:t>with </a:t>
            </a:r>
            <a:r>
              <a:rPr sz="1800" dirty="0">
                <a:solidFill>
                  <a:srgbClr val="00339F"/>
                </a:solidFill>
                <a:latin typeface="Arial"/>
                <a:cs typeface="Arial"/>
              </a:rPr>
              <a:t>infrastructure, e.g. doors, in the</a:t>
            </a:r>
            <a:r>
              <a:rPr sz="1800" spc="-204" dirty="0">
                <a:solidFill>
                  <a:srgbClr val="00339F"/>
                </a:solidFill>
                <a:latin typeface="Arial"/>
                <a:cs typeface="Arial"/>
              </a:rPr>
              <a:t> </a:t>
            </a:r>
            <a:r>
              <a:rPr sz="1800" dirty="0">
                <a:solidFill>
                  <a:srgbClr val="00339F"/>
                </a:solidFill>
                <a:latin typeface="Arial"/>
                <a:cs typeface="Arial"/>
              </a:rPr>
              <a:t>tunnel.</a:t>
            </a:r>
            <a:endParaRPr sz="1800" dirty="0">
              <a:latin typeface="Arial"/>
              <a:cs typeface="Arial"/>
            </a:endParaRPr>
          </a:p>
        </p:txBody>
      </p:sp>
      <p:sp>
        <p:nvSpPr>
          <p:cNvPr id="15" name="object 15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127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"/>
              </a:spcBef>
            </a:pPr>
            <a:fld id="{81D60167-4931-47E6-BA6A-407CBD079E47}" type="slidenum">
              <a:rPr dirty="0"/>
              <a:t>9</a:t>
            </a:fld>
            <a:endParaRPr dirty="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5444107B-3187-4254-A710-2E646D44C0F7}"/>
              </a:ext>
            </a:extLst>
          </p:cNvPr>
          <p:cNvSpPr/>
          <p:nvPr/>
        </p:nvSpPr>
        <p:spPr>
          <a:xfrm>
            <a:off x="1295401" y="5145023"/>
            <a:ext cx="3352800" cy="318312"/>
          </a:xfrm>
          <a:prstGeom prst="rect">
            <a:avLst/>
          </a:prstGeom>
          <a:solidFill>
            <a:srgbClr val="FFC000">
              <a:alpha val="40000"/>
            </a:srgb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4" name="object 2">
            <a:extLst>
              <a:ext uri="{FF2B5EF4-FFF2-40B4-BE49-F238E27FC236}">
                <a16:creationId xmlns:a16="http://schemas.microsoft.com/office/drawing/2014/main" id="{87E2DBDF-582B-BEAD-3563-6329989C4B71}"/>
              </a:ext>
            </a:extLst>
          </p:cNvPr>
          <p:cNvSpPr txBox="1"/>
          <p:nvPr/>
        </p:nvSpPr>
        <p:spPr>
          <a:xfrm>
            <a:off x="3473322" y="6431910"/>
            <a:ext cx="1708278" cy="175048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lang="en-US" sz="1050" spc="-5" dirty="0">
                <a:solidFill>
                  <a:srgbClr val="00339F"/>
                </a:solidFill>
                <a:latin typeface="Arial"/>
                <a:cs typeface="Arial"/>
              </a:rPr>
              <a:t>Update January 2024</a:t>
            </a:r>
            <a:endParaRPr sz="1050" dirty="0">
              <a:latin typeface="Arial"/>
              <a:cs typeface="Arial"/>
            </a:endParaRPr>
          </a:p>
        </p:txBody>
      </p:sp>
      <p:sp>
        <p:nvSpPr>
          <p:cNvPr id="14" name="object 3">
            <a:extLst>
              <a:ext uri="{FF2B5EF4-FFF2-40B4-BE49-F238E27FC236}">
                <a16:creationId xmlns:a16="http://schemas.microsoft.com/office/drawing/2014/main" id="{B7416016-F675-65E2-0944-45D9F54D33AE}"/>
              </a:ext>
            </a:extLst>
          </p:cNvPr>
          <p:cNvSpPr txBox="1"/>
          <p:nvPr/>
        </p:nvSpPr>
        <p:spPr>
          <a:xfrm>
            <a:off x="5986948" y="6431910"/>
            <a:ext cx="3923030" cy="19749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spc="-15" dirty="0">
                <a:solidFill>
                  <a:srgbClr val="00339F"/>
                </a:solidFill>
                <a:latin typeface="Arial"/>
                <a:cs typeface="Arial"/>
              </a:rPr>
              <a:t>AWAKE </a:t>
            </a:r>
            <a:r>
              <a:rPr sz="1200" dirty="0">
                <a:solidFill>
                  <a:srgbClr val="00339F"/>
                </a:solidFill>
                <a:latin typeface="Arial"/>
                <a:cs typeface="Arial"/>
              </a:rPr>
              <a:t>Run</a:t>
            </a:r>
            <a:r>
              <a:rPr lang="en-US" sz="1200" dirty="0">
                <a:solidFill>
                  <a:srgbClr val="00339F"/>
                </a:solidFill>
                <a:latin typeface="Arial"/>
                <a:cs typeface="Arial"/>
              </a:rPr>
              <a:t>2ab</a:t>
            </a:r>
            <a:r>
              <a:rPr sz="1200" dirty="0">
                <a:solidFill>
                  <a:srgbClr val="00339F"/>
                </a:solidFill>
                <a:latin typeface="Arial"/>
                <a:cs typeface="Arial"/>
              </a:rPr>
              <a:t> vs </a:t>
            </a:r>
            <a:r>
              <a:rPr sz="1200" spc="-5" dirty="0">
                <a:solidFill>
                  <a:srgbClr val="00339F"/>
                </a:solidFill>
                <a:latin typeface="Arial"/>
                <a:cs typeface="Arial"/>
              </a:rPr>
              <a:t>Run2</a:t>
            </a:r>
            <a:r>
              <a:rPr lang="en-US" sz="1200" spc="-5" dirty="0">
                <a:solidFill>
                  <a:srgbClr val="00339F"/>
                </a:solidFill>
                <a:latin typeface="Arial"/>
                <a:cs typeface="Arial"/>
              </a:rPr>
              <a:t>c</a:t>
            </a:r>
            <a:r>
              <a:rPr sz="1200" spc="-5" dirty="0">
                <a:solidFill>
                  <a:srgbClr val="00339F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00339F"/>
                </a:solidFill>
                <a:latin typeface="Arial"/>
                <a:cs typeface="Arial"/>
              </a:rPr>
              <a:t>Infrastructure</a:t>
            </a:r>
            <a:r>
              <a:rPr sz="1200" spc="-130" dirty="0">
                <a:solidFill>
                  <a:srgbClr val="00339F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00339F"/>
                </a:solidFill>
                <a:latin typeface="Arial"/>
                <a:cs typeface="Arial"/>
              </a:rPr>
              <a:t>Integration</a:t>
            </a:r>
            <a:endParaRPr sz="12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1961</TotalTime>
  <Words>1280</Words>
  <Application>Microsoft Office PowerPoint</Application>
  <PresentationFormat>Widescreen</PresentationFormat>
  <Paragraphs>300</Paragraphs>
  <Slides>24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30" baseType="lpstr">
      <vt:lpstr>Arial</vt:lpstr>
      <vt:lpstr>Calibri</vt:lpstr>
      <vt:lpstr>Calibri Light</vt:lpstr>
      <vt:lpstr>Times New Roman</vt:lpstr>
      <vt:lpstr>Wingdings</vt:lpstr>
      <vt:lpstr>Office Theme</vt:lpstr>
      <vt:lpstr>PowerPoint Presentation</vt:lpstr>
      <vt:lpstr>Run 2ab vs Run2c</vt:lpstr>
      <vt:lpstr>TAG41</vt:lpstr>
      <vt:lpstr>Run2c vs Run2ab</vt:lpstr>
      <vt:lpstr>Run 2ab</vt:lpstr>
      <vt:lpstr>AWAKE Run2ab – Transportation Path</vt:lpstr>
      <vt:lpstr>PowerPoint Presentation</vt:lpstr>
      <vt:lpstr>AWAKE Run2c Infrastructure</vt:lpstr>
      <vt:lpstr>Upstream – TT41</vt:lpstr>
      <vt:lpstr>PowerPoint Presentation</vt:lpstr>
      <vt:lpstr>Experimental Area – TCC4</vt:lpstr>
      <vt:lpstr>Klystrons - TCV4</vt:lpstr>
      <vt:lpstr>Laser Merging Mirror Area – TCC4</vt:lpstr>
      <vt:lpstr>Electron Sources – TCC4</vt:lpstr>
      <vt:lpstr>PowerPoint Presentation</vt:lpstr>
      <vt:lpstr>Plasma Cells – TCC4</vt:lpstr>
      <vt:lpstr>Spectrometer – TCC4</vt:lpstr>
      <vt:lpstr>PowerPoint Presentation</vt:lpstr>
      <vt:lpstr>Available Space Downstream</vt:lpstr>
      <vt:lpstr>Transportation</vt:lpstr>
      <vt:lpstr>Working space –  obey the safety passage rule!</vt:lpstr>
      <vt:lpstr>PowerPoint Presentation</vt:lpstr>
      <vt:lpstr>TCV4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Update on   Infrastructure Integration</dc:title>
  <dc:creator>Peerawan Wiwattananon</dc:creator>
  <cp:lastModifiedBy>Eloise Daria Guran</cp:lastModifiedBy>
  <cp:revision>37</cp:revision>
  <dcterms:created xsi:type="dcterms:W3CDTF">2021-01-13T08:51:15Z</dcterms:created>
  <dcterms:modified xsi:type="dcterms:W3CDTF">2024-01-30T09:02:40Z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2020-10-22T00:00:00Z</vt:filetime>
  </property>
  <property fmtid="{D5CDD505-2E9C-101B-9397-08002B2CF9AE}" pid="3" name="Creator">
    <vt:lpwstr>Microsoft® PowerPoint® for Office 365</vt:lpwstr>
  </property>
  <property fmtid="{D5CDD505-2E9C-101B-9397-08002B2CF9AE}" pid="4" name="LastSaved">
    <vt:filetime>2021-01-13T00:00:00Z</vt:filetime>
  </property>
</Properties>
</file>