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0" r:id="rId2"/>
    <p:sldMasterId id="2147483686" r:id="rId3"/>
  </p:sldMasterIdLst>
  <p:notesMasterIdLst>
    <p:notesMasterId r:id="rId24"/>
  </p:notesMasterIdLst>
  <p:sldIdLst>
    <p:sldId id="256" r:id="rId4"/>
    <p:sldId id="705" r:id="rId5"/>
    <p:sldId id="706" r:id="rId6"/>
    <p:sldId id="707" r:id="rId7"/>
    <p:sldId id="708" r:id="rId8"/>
    <p:sldId id="709" r:id="rId9"/>
    <p:sldId id="711" r:id="rId10"/>
    <p:sldId id="710" r:id="rId11"/>
    <p:sldId id="712" r:id="rId12"/>
    <p:sldId id="713" r:id="rId13"/>
    <p:sldId id="714" r:id="rId14"/>
    <p:sldId id="715" r:id="rId15"/>
    <p:sldId id="717" r:id="rId16"/>
    <p:sldId id="718" r:id="rId17"/>
    <p:sldId id="719" r:id="rId18"/>
    <p:sldId id="720" r:id="rId19"/>
    <p:sldId id="721" r:id="rId20"/>
    <p:sldId id="722" r:id="rId21"/>
    <p:sldId id="723" r:id="rId22"/>
    <p:sldId id="724" r:id="rId23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66"/>
    <a:srgbClr val="AABBDF"/>
    <a:srgbClr val="E15E32"/>
    <a:srgbClr val="2F2F2F"/>
    <a:srgbClr val="0033A0"/>
    <a:srgbClr val="001F60"/>
    <a:srgbClr val="6E2466"/>
    <a:srgbClr val="2D7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2" autoAdjust="0"/>
    <p:restoredTop sz="80376" autoAdjust="0"/>
  </p:normalViewPr>
  <p:slideViewPr>
    <p:cSldViewPr>
      <p:cViewPr varScale="1">
        <p:scale>
          <a:sx n="91" d="100"/>
          <a:sy n="91" d="100"/>
        </p:scale>
        <p:origin x="1320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844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430FEB8-3040-4530-A7F7-ACE69EC27DBA}" type="datetime1">
              <a:rPr lang="en-US" smtClean="0"/>
              <a:t>3/5/2024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4882E32-0066-4139-BD29-EE0938405383}" type="datetime1">
              <a:rPr lang="en-US" smtClean="0"/>
              <a:t>3/5/2024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8EB48647-0259-48E9-835A-47D443367298}" type="datetime1">
              <a:rPr lang="en-US" smtClean="0"/>
              <a:t>3/5/2024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CA3D84E8-10C5-468B-950D-16E30C4EDCE1}" type="datetime1">
              <a:rPr lang="en-US" smtClean="0"/>
              <a:t>3/5/2024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BC64354-F6DF-4514-8AFF-5A709BCDDF7E}" type="datetime1">
              <a:rPr lang="en-US" smtClean="0"/>
              <a:t>3/5/2024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3C076633-ED5B-4002-A5C6-ECD9E0DB4D8E}" type="datetime1">
              <a:rPr lang="en-US" smtClean="0"/>
              <a:t>3/5/2024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DF0CD21-7158-4490-90A2-9D71C2D74FD7}" type="datetime1">
              <a:rPr lang="en-US" smtClean="0"/>
              <a:t>3/5/2024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7231951-446F-4054-8153-A12B98E7B392}" type="datetime1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0DEB4-D589-4B81-B3D8-C4D040A4119E}" type="datetime1">
              <a:rPr lang="en-US" smtClean="0"/>
              <a:t>3/5/2024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1942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34280E0-78D0-426F-8CFD-9B298BABB7DD}" type="datetime1">
              <a:rPr lang="en-US" smtClean="0"/>
              <a:t>3/5/2024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266400" y="1171574"/>
            <a:ext cx="11641348" cy="48182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7127030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0A083-A9D1-4979-B316-B41E30A0399F}" type="datetime1">
              <a:rPr lang="en-US" smtClean="0"/>
              <a:t>3/5/2024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95541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BCB1C-94C5-405D-9408-FA12634BB013}" type="datetime1">
              <a:rPr lang="en-US" smtClean="0"/>
              <a:t>3/5/2024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96120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1A9BA-BF49-4B18-89C7-AC9EE6141E3A}" type="datetime1">
              <a:rPr lang="en-US" smtClean="0"/>
              <a:t>3/5/2024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68881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FA20-EFAA-4A12-8554-3E5F8CA2AE1C}" type="datetime1">
              <a:rPr lang="en-US" smtClean="0"/>
              <a:t>3/5/2024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2747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EF7D4-D713-4AF7-97AA-9362875F3895}" type="datetime1">
              <a:rPr lang="en-US" smtClean="0"/>
              <a:t>3/5/2024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534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99A78-B9C3-4733-8470-AF781CED6CF3}" type="datetime1">
              <a:rPr lang="en-US" smtClean="0"/>
              <a:t>3/5/2024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9326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5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10070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08C3A-BDAB-48EE-A161-3B6F30355FE3}" type="datetime1">
              <a:rPr lang="en-US" smtClean="0"/>
              <a:t>3/5/2024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22034" y="6126771"/>
            <a:ext cx="4114800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8463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0047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831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692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9889552" y="6407999"/>
            <a:ext cx="867862" cy="365125"/>
          </a:xfrm>
        </p:spPr>
        <p:txBody>
          <a:bodyPr/>
          <a:lstStyle/>
          <a:p>
            <a:pPr>
              <a:defRPr/>
            </a:pPr>
            <a:fld id="{B36B746C-A464-4A73-9500-908E8F7534AF}" type="datetime1">
              <a:rPr lang="en-US" smtClean="0"/>
              <a:t>3/5/2024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76BCD8F1-CB24-407E-9EAE-75ADFF8FF370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055440" y="6381328"/>
            <a:ext cx="1338035" cy="401638"/>
          </a:xfrm>
          <a:prstGeom prst="rect">
            <a:avLst/>
          </a:prstGeom>
          <a:solidFill>
            <a:srgbClr val="0033A0"/>
          </a:solidFill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GB" noProof="0" dirty="0">
                <a:solidFill>
                  <a:srgbClr val="AABBDF"/>
                </a:solidFill>
              </a:rPr>
              <a:t>SCE</a:t>
            </a:r>
          </a:p>
          <a:p>
            <a:pPr algn="l">
              <a:defRPr/>
            </a:pPr>
            <a:r>
              <a:rPr lang="en-GB" sz="900" noProof="0" dirty="0">
                <a:solidFill>
                  <a:srgbClr val="AABBDF"/>
                </a:solidFill>
              </a:rPr>
              <a:t>Site and Civil Engineering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6254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52290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68293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0F40-8939-43D3-823E-FC69BB2F807B}" type="datetime1">
              <a:rPr lang="en-US" smtClean="0"/>
              <a:t>3/5/2024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33790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B79BF61-AD86-493D-869D-52802FBB3A40}" type="datetime1">
              <a:rPr lang="en-US" smtClean="0"/>
              <a:t>3/5/2024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266400" y="1171574"/>
            <a:ext cx="11641348" cy="48182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753732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81EAB-8F80-4CF1-9C87-C82EBB16874B}" type="datetime1">
              <a:rPr lang="en-US" smtClean="0"/>
              <a:t>3/5/2024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945315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010EC-CB05-4212-A89E-9E088175A87E}" type="datetime1">
              <a:rPr lang="en-US" smtClean="0"/>
              <a:t>3/5/2024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47001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A9F04-F0B5-488E-9516-B7E6789FF850}" type="datetime1">
              <a:rPr lang="en-US" smtClean="0"/>
              <a:t>3/5/2024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113606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88C27-E780-420A-8D08-FF4F748425C8}" type="datetime1">
              <a:rPr lang="en-US" smtClean="0"/>
              <a:t>3/5/2024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112966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8C715-11A6-40E2-93A5-3B17FA58322D}" type="datetime1">
              <a:rPr lang="en-US" smtClean="0"/>
              <a:t>3/5/2024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9172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09FAE18-76D4-4244-9C84-E88EFECAC039}" type="datetime1">
              <a:rPr lang="en-US" smtClean="0"/>
              <a:t>3/5/2024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5A350-FF32-4412-B235-6C5E36245AD1}" type="datetime1">
              <a:rPr lang="en-US" smtClean="0"/>
              <a:t>3/5/2024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32050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5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10070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CD925-3B8F-4409-9194-D49F149C9373}" type="datetime1">
              <a:rPr lang="en-US" smtClean="0"/>
              <a:t>3/5/2024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22034" y="6126771"/>
            <a:ext cx="4114800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91564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40318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141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56234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77235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58508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97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C9D2179-BC97-4489-B3CA-F50DF38ED070}" type="datetime1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BFA9ECE-BC9E-4E47-A93E-DFC0CFBACEDA}" type="datetime1">
              <a:rPr lang="en-US" smtClean="0"/>
              <a:t>3/5/2024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963524F-504C-4C45-B098-49763365EF11}" type="datetime1">
              <a:rPr lang="en-US" smtClean="0"/>
              <a:t>3/5/2024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B5BCB61-3EED-441D-BE27-255168EA1115}" type="datetime1">
              <a:rPr lang="en-US" smtClean="0"/>
              <a:t>3/5/2024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1B53DDC0-C434-4CB7-B621-66A4AEE0AF6B}" type="datetime1">
              <a:rPr lang="en-US" smtClean="0"/>
              <a:t>3/5/2024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image" Target="../media/image5.wmf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18" Type="http://schemas.openxmlformats.org/officeDocument/2006/relationships/image" Target="../media/image5.wmf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34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3AEFFD-199A-E44B-B48E-3B77BC7EFFB5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23862"/>
            <a:ext cx="12192000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6A1FB22-E099-41E2-A0F0-55ACA42D4826}" type="datetime1">
              <a:rPr lang="en-US" smtClean="0"/>
              <a:t>3/5/2024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sldNum="0" hdr="0" ft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2EDE6-6A3C-4E7F-BCF0-742EE81BD308}" type="datetime1">
              <a:rPr lang="en-US" smtClean="0"/>
              <a:t>3/5/2024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755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FE2FB-CC16-4E2D-BCAC-ED37384341D0}" type="datetime1">
              <a:rPr lang="en-US" smtClean="0"/>
              <a:t>3/5/2024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1271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7" Type="http://schemas.openxmlformats.org/officeDocument/2006/relationships/image" Target="../media/image28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263352" y="3068960"/>
            <a:ext cx="11664677" cy="1944216"/>
          </a:xfrm>
        </p:spPr>
        <p:txBody>
          <a:bodyPr/>
          <a:lstStyle/>
          <a:p>
            <a:pPr>
              <a:defRPr/>
            </a:pPr>
            <a:r>
              <a:rPr lang="en-GB" dirty="0"/>
              <a:t>Introduction </a:t>
            </a:r>
            <a:r>
              <a:rPr lang="en-GB" dirty="0" err="1"/>
              <a:t>méthodologie</a:t>
            </a:r>
            <a:r>
              <a:rPr lang="en-GB" dirty="0"/>
              <a:t> LEAN</a:t>
            </a:r>
            <a:br>
              <a:rPr lang="en-GB" dirty="0"/>
            </a:br>
            <a:br>
              <a:rPr lang="en-GB" dirty="0"/>
            </a:br>
            <a:endParaRPr lang="en-GB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E1FE59B-5D50-2001-F978-5D4EEC055A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96752"/>
            <a:ext cx="11376024" cy="5004023"/>
          </a:xfrm>
        </p:spPr>
        <p:txBody>
          <a:bodyPr/>
          <a:lstStyle/>
          <a:p>
            <a:r>
              <a:rPr lang="fr-CH" dirty="0"/>
              <a:t>Standardiser le processus </a:t>
            </a:r>
            <a:r>
              <a:rPr lang="fr-CH" dirty="0">
                <a:sym typeface="Wingdings" panose="05000000000000000000" pitchFamily="2" charset="2"/>
              </a:rPr>
              <a:t> rendre visuel, doit et peux évoluer dans le temps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AC22DB4-7BD7-A86C-07F3-67BF4D40A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7"/>
          </a:xfrm>
        </p:spPr>
        <p:txBody>
          <a:bodyPr/>
          <a:lstStyle/>
          <a:p>
            <a:r>
              <a:rPr lang="fr-CH" dirty="0"/>
              <a:t>Le standard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231DE8-B1BD-6D2F-1586-393E6ACBE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6B746C-A464-4A73-9500-908E8F7534AF}" type="datetime1">
              <a:rPr lang="en-US" smtClean="0"/>
              <a:t>3/7/2024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904043-1815-0F55-2F35-28EE20A510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52" y="1604956"/>
            <a:ext cx="11809312" cy="4631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5156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2DB9630-38F8-AB59-CD49-2A0C8DF577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384" y="1023906"/>
            <a:ext cx="11015984" cy="5148039"/>
          </a:xfrm>
        </p:spPr>
        <p:txBody>
          <a:bodyPr/>
          <a:lstStyle/>
          <a:p>
            <a:r>
              <a:rPr lang="fr-CH" sz="3200" dirty="0"/>
              <a:t>Le 5S</a:t>
            </a:r>
          </a:p>
          <a:p>
            <a:r>
              <a:rPr lang="fr-CH" sz="1800" dirty="0" err="1">
                <a:solidFill>
                  <a:srgbClr val="FF0000"/>
                </a:solidFill>
              </a:rPr>
              <a:t>S</a:t>
            </a:r>
            <a:r>
              <a:rPr lang="fr-CH" sz="1800" b="0" dirty="0" err="1"/>
              <a:t>eiri</a:t>
            </a:r>
            <a:r>
              <a:rPr lang="fr-CH" sz="1800" b="0" dirty="0"/>
              <a:t>		</a:t>
            </a:r>
            <a:r>
              <a:rPr lang="fr-CH" sz="1800" dirty="0">
                <a:solidFill>
                  <a:srgbClr val="FF0000"/>
                </a:solidFill>
              </a:rPr>
              <a:t>O</a:t>
            </a:r>
            <a:r>
              <a:rPr lang="fr-CH" sz="1800" b="0" dirty="0"/>
              <a:t>ter l’inutile</a:t>
            </a:r>
          </a:p>
          <a:p>
            <a:r>
              <a:rPr lang="fr-CH" sz="1800" dirty="0" err="1">
                <a:solidFill>
                  <a:srgbClr val="FF0000"/>
                </a:solidFill>
              </a:rPr>
              <a:t>S</a:t>
            </a:r>
            <a:r>
              <a:rPr lang="fr-CH" sz="1800" b="0" dirty="0" err="1"/>
              <a:t>elton</a:t>
            </a:r>
            <a:r>
              <a:rPr lang="fr-CH" sz="1800" b="0" dirty="0"/>
              <a:t>		</a:t>
            </a:r>
            <a:r>
              <a:rPr lang="fr-CH" sz="1800" dirty="0">
                <a:solidFill>
                  <a:srgbClr val="FF0000"/>
                </a:solidFill>
              </a:rPr>
              <a:t>R</a:t>
            </a:r>
            <a:r>
              <a:rPr lang="fr-CH" sz="1800" b="0" dirty="0"/>
              <a:t>anger</a:t>
            </a:r>
          </a:p>
          <a:p>
            <a:r>
              <a:rPr lang="fr-CH" sz="1800" dirty="0" err="1">
                <a:solidFill>
                  <a:srgbClr val="FF0000"/>
                </a:solidFill>
              </a:rPr>
              <a:t>S</a:t>
            </a:r>
            <a:r>
              <a:rPr lang="fr-CH" sz="1800" b="0" dirty="0" err="1"/>
              <a:t>eiso</a:t>
            </a:r>
            <a:r>
              <a:rPr lang="fr-CH" sz="1800" b="0" dirty="0"/>
              <a:t>		</a:t>
            </a:r>
            <a:r>
              <a:rPr lang="fr-CH" sz="1800" dirty="0">
                <a:solidFill>
                  <a:srgbClr val="FF0000"/>
                </a:solidFill>
              </a:rPr>
              <a:t>D</a:t>
            </a:r>
            <a:r>
              <a:rPr lang="fr-CH" sz="1800" b="0" dirty="0"/>
              <a:t>écrasser pour détecter les anomalies</a:t>
            </a:r>
          </a:p>
          <a:p>
            <a:r>
              <a:rPr lang="fr-CH" sz="1800" dirty="0" err="1">
                <a:solidFill>
                  <a:srgbClr val="FF0000"/>
                </a:solidFill>
              </a:rPr>
              <a:t>S</a:t>
            </a:r>
            <a:r>
              <a:rPr lang="fr-CH" sz="1800" b="0" dirty="0" err="1"/>
              <a:t>eiketsu</a:t>
            </a:r>
            <a:r>
              <a:rPr lang="fr-CH" sz="1800" b="0" dirty="0"/>
              <a:t>		</a:t>
            </a:r>
            <a:r>
              <a:rPr lang="fr-CH" sz="1800" dirty="0">
                <a:solidFill>
                  <a:srgbClr val="FF0000"/>
                </a:solidFill>
              </a:rPr>
              <a:t>R</a:t>
            </a:r>
            <a:r>
              <a:rPr lang="fr-CH" sz="1800" b="0" dirty="0"/>
              <a:t>endre évident</a:t>
            </a:r>
          </a:p>
          <a:p>
            <a:r>
              <a:rPr lang="fr-CH" sz="1800" dirty="0" err="1">
                <a:solidFill>
                  <a:srgbClr val="FF0000"/>
                </a:solidFill>
              </a:rPr>
              <a:t>S</a:t>
            </a:r>
            <a:r>
              <a:rPr lang="fr-CH" sz="1800" b="0" dirty="0" err="1"/>
              <a:t>hitsuke</a:t>
            </a:r>
            <a:r>
              <a:rPr lang="fr-CH" sz="1800" b="0" dirty="0"/>
              <a:t>		</a:t>
            </a:r>
            <a:r>
              <a:rPr lang="fr-CH" sz="1800" dirty="0">
                <a:solidFill>
                  <a:srgbClr val="FF0000"/>
                </a:solidFill>
              </a:rPr>
              <a:t>Ê</a:t>
            </a:r>
            <a:r>
              <a:rPr lang="fr-CH" sz="1800" b="0" dirty="0"/>
              <a:t>tre discipliné</a:t>
            </a:r>
          </a:p>
          <a:p>
            <a:pPr lvl="5" indent="0">
              <a:buNone/>
            </a:pPr>
            <a:endParaRPr lang="fr-CH" sz="1500" b="0" dirty="0"/>
          </a:p>
          <a:p>
            <a:pPr marL="2800350" lvl="5" indent="-285750">
              <a:buFont typeface="Wingdings" panose="05000000000000000000" pitchFamily="2" charset="2"/>
              <a:buChar char="§"/>
            </a:pPr>
            <a:r>
              <a:rPr lang="fr-CH" sz="1500" dirty="0"/>
              <a:t>Améliorer les conditions de travail</a:t>
            </a:r>
          </a:p>
          <a:p>
            <a:pPr marL="2800350" lvl="5" indent="-285750">
              <a:buFont typeface="Wingdings" panose="05000000000000000000" pitchFamily="2" charset="2"/>
              <a:buChar char="§"/>
            </a:pPr>
            <a:r>
              <a:rPr lang="fr-CH" sz="1500" b="0" dirty="0"/>
              <a:t>Réduire les dépenses en temps et en énergie</a:t>
            </a:r>
          </a:p>
          <a:p>
            <a:pPr marL="2800350" lvl="5" indent="-285750">
              <a:buFont typeface="Wingdings" panose="05000000000000000000" pitchFamily="2" charset="2"/>
              <a:buChar char="§"/>
            </a:pPr>
            <a:r>
              <a:rPr lang="fr-CH" sz="1500" dirty="0"/>
              <a:t>Réduire les risques d’accident</a:t>
            </a:r>
          </a:p>
          <a:p>
            <a:pPr marL="2800350" lvl="5" indent="-285750">
              <a:buFont typeface="Wingdings" panose="05000000000000000000" pitchFamily="2" charset="2"/>
              <a:buChar char="§"/>
            </a:pPr>
            <a:r>
              <a:rPr lang="fr-CH" sz="1500" b="0" dirty="0"/>
              <a:t>Améliorer la qualité</a:t>
            </a:r>
            <a:r>
              <a:rPr lang="fr-CH" sz="1500" dirty="0"/>
              <a:t>, les couts et les délais</a:t>
            </a:r>
            <a:r>
              <a:rPr lang="fr-CH" sz="1500" b="0" dirty="0"/>
              <a:t>				</a:t>
            </a:r>
          </a:p>
          <a:p>
            <a:endParaRPr lang="en-GB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D864CCF-345F-7CD6-B21E-0644578A5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7"/>
          </a:xfrm>
        </p:spPr>
        <p:txBody>
          <a:bodyPr/>
          <a:lstStyle/>
          <a:p>
            <a:r>
              <a:rPr lang="fr-CH" dirty="0"/>
              <a:t>Les Outils du Lean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C8FDCC-769D-1EB8-C6DA-7E05821FF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6B746C-A464-4A73-9500-908E8F7534AF}" type="datetime1">
              <a:rPr lang="en-US" smtClean="0"/>
              <a:t>3/7/2024</a:t>
            </a:fld>
            <a:endParaRPr lang="en-US" dirty="0"/>
          </a:p>
        </p:txBody>
      </p:sp>
      <p:sp>
        <p:nvSpPr>
          <p:cNvPr id="5" name="Bent-Up Arrow 9">
            <a:extLst>
              <a:ext uri="{FF2B5EF4-FFF2-40B4-BE49-F238E27FC236}">
                <a16:creationId xmlns:a16="http://schemas.microsoft.com/office/drawing/2014/main" id="{295841C5-92F3-CC2D-5A20-B94982FB9F11}"/>
              </a:ext>
            </a:extLst>
          </p:cNvPr>
          <p:cNvSpPr/>
          <p:nvPr/>
        </p:nvSpPr>
        <p:spPr>
          <a:xfrm rot="5400000">
            <a:off x="-609582" y="3688203"/>
            <a:ext cx="2468427" cy="94190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4040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776353A-69AC-9E65-6350-45CB7DE1BE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24744"/>
            <a:ext cx="11376024" cy="5076031"/>
          </a:xfrm>
        </p:spPr>
        <p:txBody>
          <a:bodyPr/>
          <a:lstStyle/>
          <a:p>
            <a:r>
              <a:rPr lang="fr-CH" b="0" dirty="0"/>
              <a:t>Cette démarche a pour objectif de 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100" b="0" dirty="0" err="1"/>
              <a:t>Garantir</a:t>
            </a:r>
            <a:r>
              <a:rPr lang="en-GB" sz="2100" b="0" dirty="0"/>
              <a:t> la performance </a:t>
            </a:r>
            <a:r>
              <a:rPr lang="en-GB" sz="2100" b="0" dirty="0" err="1"/>
              <a:t>quotidienne</a:t>
            </a:r>
            <a:r>
              <a:rPr lang="en-GB" sz="2100" b="0" dirty="0"/>
              <a:t> </a:t>
            </a:r>
            <a:r>
              <a:rPr lang="en-GB" sz="2100" b="0" dirty="0">
                <a:sym typeface="Wingdings" panose="05000000000000000000" pitchFamily="2" charset="2"/>
              </a:rPr>
              <a:t> </a:t>
            </a:r>
            <a:r>
              <a:rPr lang="en-GB" sz="2100" b="0" dirty="0" err="1">
                <a:sym typeface="Wingdings" panose="05000000000000000000" pitchFamily="2" charset="2"/>
              </a:rPr>
              <a:t>atteindre</a:t>
            </a:r>
            <a:r>
              <a:rPr lang="en-GB" sz="2100" b="0" dirty="0">
                <a:sym typeface="Wingdings" panose="05000000000000000000" pitchFamily="2" charset="2"/>
              </a:rPr>
              <a:t> </a:t>
            </a:r>
            <a:r>
              <a:rPr lang="en-GB" sz="2100" b="0" dirty="0" err="1">
                <a:sym typeface="Wingdings" panose="05000000000000000000" pitchFamily="2" charset="2"/>
              </a:rPr>
              <a:t>régulièrement</a:t>
            </a:r>
            <a:r>
              <a:rPr lang="en-GB" sz="2100" b="0" dirty="0">
                <a:sym typeface="Wingdings" panose="05000000000000000000" pitchFamily="2" charset="2"/>
              </a:rPr>
              <a:t> </a:t>
            </a:r>
            <a:r>
              <a:rPr lang="en-GB" sz="2100" b="0" dirty="0" err="1">
                <a:sym typeface="Wingdings" panose="05000000000000000000" pitchFamily="2" charset="2"/>
              </a:rPr>
              <a:t>l’attendu</a:t>
            </a:r>
            <a:endParaRPr lang="en-GB" sz="2100" b="0" dirty="0">
              <a:sym typeface="Wingdings" panose="05000000000000000000" pitchFamily="2" charset="2"/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100" dirty="0" err="1">
                <a:sym typeface="Wingdings" panose="05000000000000000000" pitchFamily="2" charset="2"/>
              </a:rPr>
              <a:t>Etre</a:t>
            </a:r>
            <a:r>
              <a:rPr lang="en-GB" sz="2100" dirty="0">
                <a:sym typeface="Wingdings" panose="05000000000000000000" pitchFamily="2" charset="2"/>
              </a:rPr>
              <a:t> le </a:t>
            </a:r>
            <a:r>
              <a:rPr lang="en-GB" sz="2100" dirty="0" err="1">
                <a:sym typeface="Wingdings" panose="05000000000000000000" pitchFamily="2" charset="2"/>
              </a:rPr>
              <a:t>moteur</a:t>
            </a:r>
            <a:r>
              <a:rPr lang="en-GB" sz="2100" dirty="0">
                <a:sym typeface="Wingdings" panose="05000000000000000000" pitchFamily="2" charset="2"/>
              </a:rPr>
              <a:t> du </a:t>
            </a:r>
            <a:r>
              <a:rPr lang="en-GB" sz="2100" dirty="0" err="1">
                <a:sym typeface="Wingdings" panose="05000000000000000000" pitchFamily="2" charset="2"/>
              </a:rPr>
              <a:t>progres</a:t>
            </a:r>
            <a:r>
              <a:rPr lang="en-GB" sz="2100" dirty="0">
                <a:sym typeface="Wingdings" panose="05000000000000000000" pitchFamily="2" charset="2"/>
              </a:rPr>
              <a:t> </a:t>
            </a:r>
            <a:r>
              <a:rPr lang="en-GB" sz="2100" dirty="0" err="1">
                <a:sym typeface="Wingdings" panose="05000000000000000000" pitchFamily="2" charset="2"/>
              </a:rPr>
              <a:t>continu</a:t>
            </a:r>
            <a:r>
              <a:rPr lang="en-GB" sz="2100" dirty="0">
                <a:sym typeface="Wingdings" panose="05000000000000000000" pitchFamily="2" charset="2"/>
              </a:rPr>
              <a:t> (le plus </a:t>
            </a:r>
            <a:r>
              <a:rPr lang="en-GB" sz="2100" dirty="0" err="1">
                <a:sym typeface="Wingdings" panose="05000000000000000000" pitchFamily="2" charset="2"/>
              </a:rPr>
              <a:t>facilement</a:t>
            </a:r>
            <a:r>
              <a:rPr lang="en-GB" sz="2100" dirty="0">
                <a:sym typeface="Wingdings" panose="05000000000000000000" pitchFamily="2" charset="2"/>
              </a:rPr>
              <a:t> possible)</a:t>
            </a:r>
          </a:p>
          <a:p>
            <a:r>
              <a:rPr lang="en-GB" b="0" dirty="0" err="1"/>
              <a:t>Cette</a:t>
            </a:r>
            <a:r>
              <a:rPr lang="en-GB" b="0" dirty="0"/>
              <a:t> démarche de management </a:t>
            </a:r>
            <a:r>
              <a:rPr lang="en-GB" b="0" dirty="0" err="1"/>
              <a:t>est</a:t>
            </a:r>
            <a:r>
              <a:rPr lang="en-GB" b="0" dirty="0"/>
              <a:t> </a:t>
            </a:r>
            <a:r>
              <a:rPr lang="en-GB" b="0" dirty="0" err="1"/>
              <a:t>dynamique</a:t>
            </a:r>
            <a:r>
              <a:rPr lang="en-GB" b="0" dirty="0"/>
              <a:t> et </a:t>
            </a:r>
            <a:r>
              <a:rPr lang="en-GB" b="0" dirty="0" err="1"/>
              <a:t>visuelle</a:t>
            </a:r>
            <a:r>
              <a:rPr lang="en-GB" b="0" dirty="0"/>
              <a:t>, </a:t>
            </a:r>
            <a:r>
              <a:rPr lang="en-GB" b="0" dirty="0" err="1"/>
              <a:t>elle</a:t>
            </a:r>
            <a:r>
              <a:rPr lang="en-GB" b="0" dirty="0"/>
              <a:t> utilise des tableaux simples et efficacies et </a:t>
            </a:r>
            <a:r>
              <a:rPr lang="en-GB" b="0" dirty="0" err="1"/>
              <a:t>nécésittent</a:t>
            </a:r>
            <a:r>
              <a:rPr lang="en-GB" b="0" dirty="0"/>
              <a:t> des animations </a:t>
            </a:r>
            <a:r>
              <a:rPr lang="en-GB" b="0" dirty="0" err="1"/>
              <a:t>rapides</a:t>
            </a:r>
            <a:r>
              <a:rPr lang="en-GB" b="0" dirty="0"/>
              <a:t> et </a:t>
            </a:r>
            <a:r>
              <a:rPr lang="en-GB" b="0" dirty="0" err="1"/>
              <a:t>régulières</a:t>
            </a:r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FA5D515-1EF2-DD29-A4EB-6DE68BD8CE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7"/>
          </a:xfrm>
        </p:spPr>
        <p:txBody>
          <a:bodyPr/>
          <a:lstStyle/>
          <a:p>
            <a:r>
              <a:rPr lang="fr-CH" dirty="0"/>
              <a:t>Les outils du Lean – AIC </a:t>
            </a:r>
            <a:r>
              <a:rPr lang="fr-CH" sz="2800" dirty="0"/>
              <a:t>(animation à intervalle court)</a:t>
            </a:r>
            <a:endParaRPr lang="en-GB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6F04AD-3A39-988F-01F5-3AB61CFDB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6B746C-A464-4A73-9500-908E8F7534AF}" type="datetime1">
              <a:rPr lang="en-US" smtClean="0"/>
              <a:t>3/7/2024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C1D11D7-A715-15EB-9538-A8CB7A4F65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496" y="3505510"/>
            <a:ext cx="3384376" cy="222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4198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23F93EA-9C85-255D-C240-BD2CDBC763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15680" y="373063"/>
            <a:ext cx="5904655" cy="582771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526E8C1-DDB8-0195-6860-A1D205FC4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2"/>
            <a:ext cx="11376025" cy="463119"/>
          </a:xfrm>
        </p:spPr>
        <p:txBody>
          <a:bodyPr/>
          <a:lstStyle/>
          <a:p>
            <a:r>
              <a:rPr lang="fr-CH" dirty="0"/>
              <a:t>Workshop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2AE7C3-BA11-0039-9A1E-D60E25C78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6B746C-A464-4A73-9500-908E8F7534AF}" type="datetime1">
              <a:rPr lang="en-US" smtClean="0"/>
              <a:t>3/7/2024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7506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E686D86-72DB-D3A4-1073-6E00882E23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953" y="891381"/>
            <a:ext cx="5833024" cy="5075237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EFB6869-E309-4243-DCD0-7DDEDF2AA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7"/>
          </a:xfrm>
        </p:spPr>
        <p:txBody>
          <a:bodyPr/>
          <a:lstStyle/>
          <a:p>
            <a:r>
              <a:rPr lang="fr-CH" dirty="0"/>
              <a:t>Workshop/chantier Lean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6912EC-9DD0-FB3E-D18E-FBD4D7370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6B746C-A464-4A73-9500-908E8F7534AF}" type="datetime1">
              <a:rPr lang="en-US" smtClean="0"/>
              <a:t>3/7/2024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E83B485-AEFE-FCB4-639F-B8784BFD1B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9977" y="908777"/>
            <a:ext cx="6409123" cy="5373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4843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816D0E-E52B-4D04-F2AF-D08380197A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124744"/>
            <a:ext cx="11376024" cy="4896544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fr-CH" dirty="0"/>
              <a:t>23 chantiers dont 1 chez CMS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r-CH" dirty="0"/>
              <a:t>+de 750 actions de clôturées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r-CH" dirty="0"/>
              <a:t>+ de 400 standards/KB en place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r-CH" dirty="0"/>
              <a:t>Mise en place de 11 AIC dans nos différentes activités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r-CH" dirty="0"/>
              <a:t>1 Black Belt + 8 </a:t>
            </a:r>
            <a:r>
              <a:rPr lang="fr-CH" dirty="0" err="1"/>
              <a:t>yellow</a:t>
            </a:r>
            <a:r>
              <a:rPr lang="fr-CH" dirty="0"/>
              <a:t> Belt + 40 personnes impliquées dans ces chantiers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fr-CH" dirty="0"/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852FA98-E50F-38A0-EE81-256476611B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fr-CH" dirty="0"/>
              <a:t>Nos réalisations depuis 2017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A2381-D3B6-95F1-3F00-F02F538B6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6B746C-A464-4A73-9500-908E8F7534AF}" type="datetime1">
              <a:rPr lang="en-US" smtClean="0"/>
              <a:t>3/7/2024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35541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28A5975-5766-E8AC-C8F0-1F94D2938A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9336" y="908720"/>
            <a:ext cx="3240360" cy="2425207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38C77F5-B2BA-F3E9-EBB6-31A1AF34F1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7"/>
          </a:xfrm>
        </p:spPr>
        <p:txBody>
          <a:bodyPr/>
          <a:lstStyle/>
          <a:p>
            <a:r>
              <a:rPr lang="fr-CH" dirty="0"/>
              <a:t>Réception </a:t>
            </a:r>
            <a:r>
              <a:rPr lang="fr-CH" dirty="0" err="1"/>
              <a:t>Prevessin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AEE79F-8D31-5786-D2E9-8B6F37465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6B746C-A464-4A73-9500-908E8F7534AF}" type="datetime1">
              <a:rPr lang="en-US" smtClean="0"/>
              <a:t>3/7/2024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F351A8D-51AF-543E-5950-BCC0198D8E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90" y="3203881"/>
            <a:ext cx="3363808" cy="25293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8768E65-2E25-23F5-0836-F81CD0FC07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6452" y="3226149"/>
            <a:ext cx="3041940" cy="25293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7118F08-44AA-CD98-AB1C-A71F93D80C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63856" y="908720"/>
            <a:ext cx="4177231" cy="309713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C31AD01-9608-8CBD-8E56-8E32FE02477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63856" y="3448198"/>
            <a:ext cx="3814488" cy="286682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B21F682-A685-E218-738D-6708710B24E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800" y="1045469"/>
            <a:ext cx="3041941" cy="2281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1590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73B8C1F-4657-EE78-C120-015D057072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3352" y="836712"/>
            <a:ext cx="11376025" cy="3096344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251A370-40CB-6356-8692-36CD2EC46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fr-CH" dirty="0"/>
              <a:t>Chantier office Shipping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6C1531-E3C2-BFFD-3F4C-5CB49558D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6B746C-A464-4A73-9500-908E8F7534AF}" type="datetime1">
              <a:rPr lang="en-US" smtClean="0"/>
              <a:t>3/7/2024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5EE1C06-349C-746E-9374-403D8AD949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352" y="3429000"/>
            <a:ext cx="11376024" cy="2777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1947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FBF87F1-EA3B-5B9B-38E0-45A5386A2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7"/>
          </a:xfrm>
        </p:spPr>
        <p:txBody>
          <a:bodyPr/>
          <a:lstStyle/>
          <a:p>
            <a:r>
              <a:rPr lang="fr-CH" dirty="0"/>
              <a:t>Chantier CMS point 5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066B0C-7FFA-56EA-4F39-132C396B6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6B746C-A464-4A73-9500-908E8F7534AF}" type="datetime1">
              <a:rPr lang="en-US" smtClean="0"/>
              <a:t>3/7/2024</a:t>
            </a:fld>
            <a:endParaRPr lang="en-US" dirty="0"/>
          </a:p>
        </p:txBody>
      </p:sp>
      <p:pic>
        <p:nvPicPr>
          <p:cNvPr id="5" name="Content Placeholder 4" descr="A picture containing building, outdoor, cart&#10;&#10;Description automatically generated">
            <a:extLst>
              <a:ext uri="{FF2B5EF4-FFF2-40B4-BE49-F238E27FC236}">
                <a16:creationId xmlns:a16="http://schemas.microsoft.com/office/drawing/2014/main" id="{828CF23A-F523-8A9F-E68E-B284622930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39"/>
          <a:stretch/>
        </p:blipFill>
        <p:spPr>
          <a:xfrm>
            <a:off x="191344" y="920491"/>
            <a:ext cx="3182366" cy="2304926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A picture containing outdoor, sky, ground, building&#10;&#10;Description automatically generated">
            <a:extLst>
              <a:ext uri="{FF2B5EF4-FFF2-40B4-BE49-F238E27FC236}">
                <a16:creationId xmlns:a16="http://schemas.microsoft.com/office/drawing/2014/main" id="{7A9AD6A0-07EE-B58E-91C4-C42968E06C2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16" r="3804"/>
          <a:stretch/>
        </p:blipFill>
        <p:spPr>
          <a:xfrm>
            <a:off x="3935760" y="908720"/>
            <a:ext cx="3084562" cy="2311743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 descr="A picture containing text, person&#10;&#10;Description automatically generated">
            <a:extLst>
              <a:ext uri="{FF2B5EF4-FFF2-40B4-BE49-F238E27FC236}">
                <a16:creationId xmlns:a16="http://schemas.microsoft.com/office/drawing/2014/main" id="{3CCD2B4E-87FF-1767-0AE4-B8BFE186F97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6105"/>
          <a:stretch/>
        </p:blipFill>
        <p:spPr>
          <a:xfrm rot="5400000">
            <a:off x="531040" y="3164396"/>
            <a:ext cx="2506057" cy="3179282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 descr="A picture containing text, indoor, warehouse&#10;&#10;Description automatically generated">
            <a:extLst>
              <a:ext uri="{FF2B5EF4-FFF2-40B4-BE49-F238E27FC236}">
                <a16:creationId xmlns:a16="http://schemas.microsoft.com/office/drawing/2014/main" id="{04698CE0-09E8-2ACD-1CDB-A67C19EDB2E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1989" r="12760"/>
          <a:stretch/>
        </p:blipFill>
        <p:spPr>
          <a:xfrm>
            <a:off x="3895735" y="3501008"/>
            <a:ext cx="3104933" cy="2506058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DAE1611-3943-0770-39AF-AF04130BF3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20136" y="3501008"/>
            <a:ext cx="4536504" cy="250605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690D3EA-2653-A86A-DF4C-4ED5C159CAA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08961" y="188640"/>
            <a:ext cx="4791695" cy="3207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6406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B9E4DE7-67E3-5E69-EAE5-5709B8B477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6884" y="980728"/>
            <a:ext cx="8248650" cy="280831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DC57B65-9273-1564-E194-486485B0B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fr-CH" dirty="0"/>
              <a:t>Retour d’expérience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0EE384-1044-096F-423F-1CCD3A878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6B746C-A464-4A73-9500-908E8F7534AF}" type="datetime1">
              <a:rPr lang="en-US" smtClean="0"/>
              <a:t>3/7/2024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711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0396E78-2DB4-27E5-903D-6EFAF6E377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24744"/>
            <a:ext cx="11376024" cy="507603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Contexte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C’est quoi le LEAN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Les fondements du Lean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Les Standards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Quelques outils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dirty="0"/>
              <a:t>5S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dirty="0"/>
              <a:t>Animation à intervalles courts (AIC)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Nos réalisations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Q/A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3214D98-505C-425F-F9F8-101C052C9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51151"/>
          </a:xfrm>
        </p:spPr>
        <p:txBody>
          <a:bodyPr/>
          <a:lstStyle/>
          <a:p>
            <a:r>
              <a:rPr lang="fr-CH" dirty="0"/>
              <a:t>Agenda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E32AE9-2FAF-3602-3D27-E115E2A09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9E37B8-161D-4A21-9398-5310B4739F56}" type="datetime1">
              <a:rPr lang="en-US" smtClean="0"/>
              <a:t>3/5/2024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3925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5627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FFE7850-7981-1565-FF9A-E050B67820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0605" y="908720"/>
            <a:ext cx="11376024" cy="5400600"/>
          </a:xfrm>
        </p:spPr>
        <p:txBody>
          <a:bodyPr/>
          <a:lstStyle/>
          <a:p>
            <a:r>
              <a:rPr lang="fr-FR" b="0" i="0" dirty="0">
                <a:solidFill>
                  <a:srgbClr val="000000"/>
                </a:solidFill>
                <a:effectLst/>
                <a:latin typeface="Inter"/>
              </a:rPr>
              <a:t>Le Lean management a été créé par Toyota au Japon et introduit au sein de ses usines dans les années 1970. </a:t>
            </a:r>
          </a:p>
          <a:p>
            <a:r>
              <a:rPr lang="fr-FR" b="1" i="0" dirty="0">
                <a:solidFill>
                  <a:srgbClr val="000000"/>
                </a:solidFill>
                <a:effectLst/>
                <a:latin typeface="Inter"/>
              </a:rPr>
              <a:t>Il s'agit d'une méthodologie qui se concentre sur une gestion sans gaspillage(</a:t>
            </a:r>
            <a:r>
              <a:rPr lang="fr-FR" b="1" i="0" dirty="0" err="1">
                <a:solidFill>
                  <a:srgbClr val="000000"/>
                </a:solidFill>
                <a:effectLst/>
                <a:latin typeface="Inter"/>
              </a:rPr>
              <a:t>MUDAs</a:t>
            </a:r>
            <a:r>
              <a:rPr lang="fr-FR" b="1" i="0" dirty="0">
                <a:solidFill>
                  <a:srgbClr val="000000"/>
                </a:solidFill>
                <a:effectLst/>
                <a:latin typeface="Inter"/>
              </a:rPr>
              <a:t>) en éliminant toutes les activités non rentables de l'entreprise (VA vs Non VA)</a:t>
            </a:r>
            <a:r>
              <a:rPr lang="fr-FR" b="0" i="0" dirty="0">
                <a:solidFill>
                  <a:srgbClr val="000000"/>
                </a:solidFill>
                <a:effectLst/>
                <a:latin typeface="Inter"/>
              </a:rPr>
              <a:t>. </a:t>
            </a:r>
          </a:p>
          <a:p>
            <a:r>
              <a:rPr lang="fr-FR" b="0" i="0" dirty="0">
                <a:solidFill>
                  <a:srgbClr val="000000"/>
                </a:solidFill>
                <a:effectLst/>
                <a:latin typeface="Inter"/>
              </a:rPr>
              <a:t>Initialement utilisé dans l'industrie automobile, le Lean management est une façon de penser et d'agir qui peut s'appliquer à tout type d'entreprises, d'industries et de services.</a:t>
            </a:r>
            <a:endParaRPr lang="en-GB" dirty="0"/>
          </a:p>
          <a:p>
            <a:r>
              <a:rPr lang="fr-FR" b="0" i="0" dirty="0">
                <a:solidFill>
                  <a:srgbClr val="0E0C1B"/>
                </a:solidFill>
                <a:effectLst/>
                <a:latin typeface="Inter"/>
              </a:rPr>
              <a:t>Le Kaizen est la combinaison de deux mots japonais : « </a:t>
            </a:r>
            <a:r>
              <a:rPr lang="fr-FR" b="0" i="0" dirty="0" err="1">
                <a:solidFill>
                  <a:srgbClr val="0E0C1B"/>
                </a:solidFill>
                <a:effectLst/>
                <a:latin typeface="Inter"/>
              </a:rPr>
              <a:t>kai</a:t>
            </a:r>
            <a:r>
              <a:rPr lang="fr-FR" b="0" i="0" dirty="0">
                <a:solidFill>
                  <a:srgbClr val="0E0C1B"/>
                </a:solidFill>
                <a:effectLst/>
                <a:latin typeface="Inter"/>
              </a:rPr>
              <a:t> », qui veut dire le « changement » et « zain » qui signifie « bon ». Autrement dit, le Kaizen est le mot japonais pour « Amélioration continue ».</a:t>
            </a:r>
          </a:p>
          <a:p>
            <a:pPr algn="l"/>
            <a:r>
              <a:rPr lang="fr-FR" b="0" i="0" dirty="0">
                <a:solidFill>
                  <a:srgbClr val="0E0C1B"/>
                </a:solidFill>
                <a:effectLst/>
                <a:latin typeface="Inter"/>
              </a:rPr>
              <a:t>‐ </a:t>
            </a:r>
            <a:r>
              <a:rPr lang="fr-FR" sz="1800" b="0" i="0" dirty="0">
                <a:solidFill>
                  <a:srgbClr val="0E0C1B"/>
                </a:solidFill>
                <a:effectLst/>
                <a:latin typeface="Inter"/>
              </a:rPr>
              <a:t>Participation de tout le monde ;                                                  </a:t>
            </a:r>
          </a:p>
          <a:p>
            <a:pPr algn="l"/>
            <a:r>
              <a:rPr lang="fr-FR" sz="1800" b="0" i="0" dirty="0">
                <a:solidFill>
                  <a:srgbClr val="0E0C1B"/>
                </a:solidFill>
                <a:effectLst/>
                <a:latin typeface="Inter"/>
              </a:rPr>
              <a:t>‐ Utilisation d’outils simples;				</a:t>
            </a:r>
            <a:r>
              <a:rPr lang="fr-FR" sz="1800" i="0" dirty="0">
                <a:solidFill>
                  <a:srgbClr val="0E0C1B"/>
                </a:solidFill>
                <a:effectLst/>
                <a:latin typeface="Inter"/>
              </a:rPr>
              <a:t>IL S’AGIT D’UNE PROCEDURE A LONG TERME QUI VISE</a:t>
            </a:r>
          </a:p>
          <a:p>
            <a:pPr algn="l"/>
            <a:r>
              <a:rPr lang="fr-FR" sz="1800" b="0" i="0" dirty="0">
                <a:solidFill>
                  <a:srgbClr val="0E0C1B"/>
                </a:solidFill>
                <a:effectLst/>
                <a:latin typeface="Inter"/>
              </a:rPr>
              <a:t>‐ Changement progressif, continu et simple;		</a:t>
            </a:r>
            <a:r>
              <a:rPr lang="fr-FR" sz="1800" i="0" dirty="0">
                <a:solidFill>
                  <a:srgbClr val="0E0C1B"/>
                </a:solidFill>
                <a:effectLst/>
                <a:latin typeface="Inter"/>
              </a:rPr>
              <a:t>A OPTIMISER LE SYSTÈME ET NON A LE REINVENTER</a:t>
            </a:r>
          </a:p>
          <a:p>
            <a:pPr algn="l"/>
            <a:r>
              <a:rPr lang="fr-FR" sz="1800" b="0" i="0" dirty="0">
                <a:solidFill>
                  <a:srgbClr val="0E0C1B"/>
                </a:solidFill>
                <a:effectLst/>
                <a:latin typeface="Inter"/>
              </a:rPr>
              <a:t>‐ Basé sur le bon sens commun.</a:t>
            </a:r>
          </a:p>
          <a:p>
            <a:pPr algn="l"/>
            <a:endParaRPr lang="fr-FR" b="0" i="0" dirty="0">
              <a:solidFill>
                <a:srgbClr val="0E0C1B"/>
              </a:solidFill>
              <a:effectLst/>
              <a:latin typeface="Inter"/>
            </a:endParaRPr>
          </a:p>
          <a:p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EFFDEC3-010B-D601-309B-44D4570564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4"/>
            <a:ext cx="11376025" cy="364440"/>
          </a:xfrm>
        </p:spPr>
        <p:txBody>
          <a:bodyPr/>
          <a:lstStyle/>
          <a:p>
            <a:r>
              <a:rPr lang="fr-CH" dirty="0"/>
              <a:t>C’est quoi le LEAN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2C5D84-B3D9-6BF2-2B06-C1C9FF204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6B746C-A464-4A73-9500-908E8F7534AF}" type="datetime1">
              <a:rPr lang="en-US" smtClean="0"/>
              <a:t>3/5/2024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930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8D4CB23-D922-40FF-8C89-DE7A173821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fr-CH" b="0" dirty="0"/>
              <a:t>Le Lean est une </a:t>
            </a:r>
            <a:r>
              <a:rPr lang="fr-CH" b="0" u="sng" dirty="0"/>
              <a:t>démarche globale participative</a:t>
            </a:r>
            <a:r>
              <a:rPr lang="fr-CH" b="0" dirty="0"/>
              <a:t> visant </a:t>
            </a:r>
            <a:r>
              <a:rPr lang="fr-CH" b="0" u="sng" dirty="0"/>
              <a:t>l’excellence</a:t>
            </a:r>
            <a:r>
              <a:rPr lang="fr-CH" b="0" dirty="0"/>
              <a:t>, par l’élimination continue des </a:t>
            </a:r>
            <a:r>
              <a:rPr lang="fr-CH" b="0" u="sng" dirty="0"/>
              <a:t>non-valeurs ajoutées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r-CH" b="0" dirty="0"/>
              <a:t>Ce </a:t>
            </a:r>
            <a:r>
              <a:rPr lang="fr-CH" b="0" u="sng" dirty="0"/>
              <a:t>système d’amélioration continue</a:t>
            </a:r>
            <a:r>
              <a:rPr lang="fr-CH" b="0" dirty="0"/>
              <a:t> repose sur l’évolution de la </a:t>
            </a:r>
            <a:r>
              <a:rPr lang="fr-CH" b="0" u="sng" dirty="0"/>
              <a:t>culture</a:t>
            </a:r>
            <a:r>
              <a:rPr lang="fr-CH" b="0" dirty="0"/>
              <a:t> et le déploiement de méthodes et d’outils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r-CH" b="0" dirty="0"/>
              <a:t>Cette excellence vise à </a:t>
            </a:r>
            <a:r>
              <a:rPr lang="fr-CH" b="0" u="sng" dirty="0"/>
              <a:t>pérenniser</a:t>
            </a:r>
            <a:r>
              <a:rPr lang="fr-CH" b="0" dirty="0"/>
              <a:t> l’organisation par le </a:t>
            </a:r>
            <a:r>
              <a:rPr lang="fr-CH" b="0" dirty="0">
                <a:solidFill>
                  <a:srgbClr val="00B050"/>
                </a:solidFill>
              </a:rPr>
              <a:t>développement des Femmes et des Hommes</a:t>
            </a:r>
            <a:r>
              <a:rPr lang="fr-CH" b="0" dirty="0"/>
              <a:t> et la satisfaction des </a:t>
            </a:r>
            <a:r>
              <a:rPr lang="fr-CH" b="0" u="sng" dirty="0"/>
              <a:t>clients</a:t>
            </a:r>
            <a:endParaRPr lang="en-GB" b="0" u="sng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DFC412A-F9C9-613D-3012-931162410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fr-CH" dirty="0"/>
              <a:t>Les Fondements du LEAN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61DBA9-5DF1-66B8-2088-F5083061C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6B746C-A464-4A73-9500-908E8F7534AF}" type="datetime1">
              <a:rPr lang="en-US" smtClean="0"/>
              <a:t>3/5/2024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276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CE119F-5ECB-C969-8313-39862F501E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2736"/>
            <a:ext cx="11376024" cy="5148039"/>
          </a:xfrm>
        </p:spPr>
        <p:txBody>
          <a:bodyPr/>
          <a:lstStyle/>
          <a:p>
            <a:r>
              <a:rPr lang="fr-CH" b="0" dirty="0"/>
              <a:t>Un </a:t>
            </a:r>
            <a:r>
              <a:rPr lang="fr-CH" dirty="0"/>
              <a:t>paradigme</a:t>
            </a:r>
            <a:r>
              <a:rPr lang="fr-CH" b="0" dirty="0"/>
              <a:t> est un modèle, une règle ou une habitude qui influence notre manière d’interpréter une situation ou une information. Quand nous réagissons d’une manière habituelle, voire stéréotypée, à un évènement, cela s’appelle un paradigme.</a:t>
            </a:r>
          </a:p>
          <a:p>
            <a:r>
              <a:rPr lang="fr-CH" b="0" dirty="0"/>
              <a:t>Les paradigmes influencent les comportements. Dans certains cas, cette influence est bénéfique. Elle est parfois nuisible.</a:t>
            </a:r>
          </a:p>
          <a:p>
            <a:r>
              <a:rPr lang="fr-CH" b="0" dirty="0"/>
              <a:t>Chaque personne agit ou réagit suivant les paradigmes qu’elle a adopté : C’est en fait la principale cause de résistance au changement.</a:t>
            </a:r>
          </a:p>
          <a:p>
            <a:endParaRPr lang="fr-CH" b="0" dirty="0"/>
          </a:p>
          <a:p>
            <a:r>
              <a:rPr lang="fr-CH" b="0" dirty="0"/>
              <a:t>Changer de paradigme : Ne pas critiquer ce qui a été fait. Il y avait de bonne raison de le faire, les décisions prises étaient alors justifiées </a:t>
            </a:r>
            <a:r>
              <a:rPr lang="fr-CH" b="0" dirty="0">
                <a:sym typeface="Wingdings" panose="05000000000000000000" pitchFamily="2" charset="2"/>
              </a:rPr>
              <a:t> nous allons simplement regarder les choses différemment grâce à de nouveaux paradigmes.</a:t>
            </a:r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99816E-018E-C7EF-2FE2-E4964D530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fr-CH" dirty="0"/>
              <a:t>Résistances au changement : les paradigmes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0794B6-FF21-7D0C-5632-65A122D6D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6B746C-A464-4A73-9500-908E8F7534AF}" type="datetime1">
              <a:rPr lang="en-US" smtClean="0"/>
              <a:t>3/7/2024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66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129B88-C759-AFA9-69E3-58BCB320A2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980728"/>
            <a:ext cx="11376024" cy="5220047"/>
          </a:xfrm>
        </p:spPr>
        <p:txBody>
          <a:bodyPr/>
          <a:lstStyle/>
          <a:p>
            <a:r>
              <a:rPr lang="fr-CH" b="0" dirty="0"/>
              <a:t>Changer de processus:</a:t>
            </a:r>
          </a:p>
          <a:p>
            <a:pPr marL="781200" lvl="1" indent="-457200">
              <a:buFont typeface="+mj-lt"/>
              <a:buAutoNum type="arabicPeriod"/>
            </a:pPr>
            <a:r>
              <a:rPr lang="fr-CH" b="0" dirty="0"/>
              <a:t>Savoir exactement ce que le client apprécie et ce pourquoi il est d’accord de payer</a:t>
            </a:r>
          </a:p>
          <a:p>
            <a:pPr marL="781200" lvl="1" indent="-457200">
              <a:buFont typeface="+mj-lt"/>
              <a:buAutoNum type="arabicPeriod"/>
            </a:pPr>
            <a:r>
              <a:rPr lang="fr-CH" dirty="0"/>
              <a:t>Trouver la manière la meilleure, la plus sure et la plus facile de fournir cette valeur.</a:t>
            </a:r>
          </a:p>
          <a:p>
            <a:r>
              <a:rPr lang="fr-CH" b="0" dirty="0"/>
              <a:t>Optimiser d’abord ce que l’on a…</a:t>
            </a:r>
          </a:p>
          <a:p>
            <a:pPr marL="1314900" lvl="3" indent="-342900">
              <a:buFont typeface="Arial" panose="020B0604020202020204" pitchFamily="34" charset="0"/>
              <a:buChar char="•"/>
            </a:pPr>
            <a:r>
              <a:rPr lang="fr-CH" sz="1800" b="0" dirty="0"/>
              <a:t>Seulement avec le temps à disposition...	</a:t>
            </a:r>
          </a:p>
          <a:p>
            <a:pPr marL="1314900" lvl="3" indent="-342900">
              <a:buFont typeface="Arial" panose="020B0604020202020204" pitchFamily="34" charset="0"/>
              <a:buChar char="•"/>
            </a:pPr>
            <a:r>
              <a:rPr lang="fr-CH" sz="1800" dirty="0"/>
              <a:t>Seulement avec le personnel en place…</a:t>
            </a:r>
          </a:p>
          <a:p>
            <a:pPr marL="1314900" lvl="3" indent="-342900">
              <a:buFont typeface="Arial" panose="020B0604020202020204" pitchFamily="34" charset="0"/>
              <a:buChar char="•"/>
            </a:pPr>
            <a:r>
              <a:rPr lang="fr-CH" sz="1800" b="0" dirty="0"/>
              <a:t>Seulement avec le budget prévu…</a:t>
            </a:r>
          </a:p>
          <a:p>
            <a:pPr lvl="3" indent="0">
              <a:buNone/>
            </a:pPr>
            <a:endParaRPr lang="fr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0012380-78D5-92F6-7ED7-7971CC2B3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63119"/>
          </a:xfrm>
        </p:spPr>
        <p:txBody>
          <a:bodyPr/>
          <a:lstStyle/>
          <a:p>
            <a:r>
              <a:rPr lang="fr-CH" dirty="0"/>
              <a:t>Les défis du Lean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03C08E-7A69-7136-B0A3-0B1611E6C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6B746C-A464-4A73-9500-908E8F7534AF}" type="datetime1">
              <a:rPr lang="en-US" smtClean="0"/>
              <a:t>3/7/2024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3760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D6FE7-96BF-C2D9-9AC5-E4274C4F7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fr-CH" dirty="0"/>
              <a:t>Le </a:t>
            </a:r>
            <a:r>
              <a:rPr lang="fr-CH" dirty="0" err="1"/>
              <a:t>Gemba</a:t>
            </a:r>
            <a:r>
              <a:rPr lang="fr-CH" dirty="0"/>
              <a:t> au cœur du Lean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56A35B-CF6B-4B40-10A0-9BAB414A12D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fr-CH" b="0" dirty="0"/>
              <a:t>Ou le travail est fait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CH" b="0" dirty="0"/>
              <a:t>Ou la valeur est crée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CH" b="0" dirty="0"/>
              <a:t>Ou la résolution des problèmes est déléguée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CH" b="0" dirty="0"/>
              <a:t>Ou sont les opérationnels</a:t>
            </a:r>
            <a:endParaRPr lang="en-GB" b="0" dirty="0"/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890DD1-5E3F-8F36-7A79-F83147431B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412776"/>
            <a:ext cx="5611813" cy="4787999"/>
          </a:xfrm>
        </p:spPr>
        <p:txBody>
          <a:bodyPr/>
          <a:lstStyle/>
          <a:p>
            <a:r>
              <a:rPr lang="fr-CH" b="0" dirty="0"/>
              <a:t>Les 6 comportements </a:t>
            </a:r>
            <a:r>
              <a:rPr lang="fr-CH" b="0" dirty="0" err="1"/>
              <a:t>Gemba</a:t>
            </a:r>
            <a:endParaRPr lang="fr-CH" b="0" dirty="0"/>
          </a:p>
          <a:p>
            <a:pPr marL="457200" indent="-457200">
              <a:buFont typeface="+mj-lt"/>
              <a:buAutoNum type="arabicPeriod"/>
            </a:pPr>
            <a:r>
              <a:rPr lang="fr-CH" b="0" dirty="0"/>
              <a:t>Quand une anomalie survient, passez d’abord sur le terrain</a:t>
            </a:r>
          </a:p>
          <a:p>
            <a:pPr marL="457200" indent="-457200">
              <a:buFont typeface="+mj-lt"/>
              <a:buAutoNum type="arabicPeriod"/>
            </a:pPr>
            <a:r>
              <a:rPr lang="fr-CH" b="0" dirty="0"/>
              <a:t>Vérifiez avec les FAITS, parler avec des données</a:t>
            </a:r>
          </a:p>
          <a:p>
            <a:pPr marL="457200" indent="-457200">
              <a:buFont typeface="+mj-lt"/>
              <a:buAutoNum type="arabicPeriod"/>
            </a:pPr>
            <a:r>
              <a:rPr lang="fr-CH" b="0" dirty="0"/>
              <a:t>Prenez immédiatement des mesures temporaires</a:t>
            </a:r>
          </a:p>
          <a:p>
            <a:pPr marL="457200" indent="-457200">
              <a:buFont typeface="+mj-lt"/>
              <a:buAutoNum type="arabicPeriod"/>
            </a:pPr>
            <a:r>
              <a:rPr lang="fr-CH" b="0" dirty="0"/>
              <a:t>Trouvez les causes racines</a:t>
            </a:r>
          </a:p>
          <a:p>
            <a:pPr marL="457200" indent="-457200">
              <a:buFont typeface="+mj-lt"/>
              <a:buAutoNum type="arabicPeriod"/>
            </a:pPr>
            <a:r>
              <a:rPr lang="fr-CH" b="0" dirty="0"/>
              <a:t>Appliquez des contre-mesures définitives</a:t>
            </a:r>
          </a:p>
          <a:p>
            <a:pPr marL="457200" indent="-457200">
              <a:buFont typeface="+mj-lt"/>
              <a:buAutoNum type="arabicPeriod"/>
            </a:pPr>
            <a:r>
              <a:rPr lang="fr-CH" b="0" dirty="0"/>
              <a:t>Standardisez pour empêcher leur réapparition</a:t>
            </a:r>
            <a:endParaRPr lang="en-GB" b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670D7C-73C6-B99A-8935-86ADF7CBD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63524F-504C-4C45-B098-49763365EF11}" type="datetime1">
              <a:rPr lang="en-US" smtClean="0"/>
              <a:t>3/7/2024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8312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3E83EE-B566-4381-7E55-EF2B7516AB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2736"/>
            <a:ext cx="11376024" cy="5148039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fr-CH" dirty="0"/>
              <a:t>Je sais que c’est le processus qui conduit aux résultats</a:t>
            </a:r>
          </a:p>
          <a:p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16CB55-4310-2A27-8EF3-E3004AAD94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3" cy="535127"/>
          </a:xfrm>
        </p:spPr>
        <p:txBody>
          <a:bodyPr/>
          <a:lstStyle/>
          <a:p>
            <a:r>
              <a:rPr lang="fr-CH" dirty="0"/>
              <a:t>Les 3 premiers principes du Lean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DD1F26-8E76-F3BD-63F2-D11C941E0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6B746C-A464-4A73-9500-908E8F7534AF}" type="datetime1">
              <a:rPr lang="en-US" smtClean="0"/>
              <a:t>3/7/2024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DA4747-CF91-F845-1DCA-29379EC98C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3472" y="1374501"/>
            <a:ext cx="9649072" cy="287954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E23DCF6-5C28-CB02-CB8A-6B982889F8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0854" y="4365104"/>
            <a:ext cx="9641690" cy="1979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0286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7DB02D-8869-BF65-2065-57143BDA93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980728"/>
            <a:ext cx="11376024" cy="5220047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ü"/>
            </a:pPr>
            <a:endParaRPr lang="fr-CH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CH" dirty="0"/>
              <a:t>Je pense global et j’agis local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fr-CH" dirty="0"/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fr-CH" dirty="0"/>
          </a:p>
          <a:p>
            <a:endParaRPr lang="fr-CH" dirty="0"/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fr-CH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CH" dirty="0"/>
              <a:t>Je ne juge pas et je ne blâme pas .</a:t>
            </a:r>
          </a:p>
          <a:p>
            <a:r>
              <a:rPr lang="fr-CH" b="0" dirty="0"/>
              <a:t>(</a:t>
            </a:r>
            <a:r>
              <a:rPr lang="fr-CH" sz="1600" b="0" dirty="0"/>
              <a:t>faire apparaitre les vraies questions,</a:t>
            </a:r>
          </a:p>
          <a:p>
            <a:r>
              <a:rPr lang="fr-CH" sz="1600" b="0" dirty="0"/>
              <a:t>D’augmenter la confiance et la qualité de</a:t>
            </a:r>
          </a:p>
          <a:p>
            <a:r>
              <a:rPr lang="fr-CH" sz="1600" b="0" dirty="0"/>
              <a:t>La communication)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E9BD085-03D0-693C-BC75-E89B060A9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fr-CH" dirty="0"/>
              <a:t>Les 3 premiers principes du Lean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228C2A-0995-A881-C051-72AD58160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6B746C-A464-4A73-9500-908E8F7534AF}" type="datetime1">
              <a:rPr lang="en-US" smtClean="0"/>
              <a:t>3/7/2024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D1E7509-E3B1-F5ED-919D-C751209451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0016" y="980729"/>
            <a:ext cx="5150575" cy="36440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AC652F7-2F3A-D64E-CA63-9BA43FAF2C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1512" y="3538560"/>
            <a:ext cx="1460946" cy="2765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54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5" id="{89A0F839-4CEA-9849-9520-54DF1AE8A422}" vid="{89DD7773-1F13-3B40-9461-8FDA22A5E9D9}"/>
    </a:ext>
  </a:extLst>
</a:theme>
</file>

<file path=ppt/theme/theme2.xml><?xml version="1.0" encoding="utf-8"?>
<a:theme xmlns:a="http://schemas.openxmlformats.org/drawingml/2006/main" name="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D47E5A05-FBA3-4634-86B9-C6EC4E509088}" vid="{2D269716-875D-479B-9880-EE2DC8465971}"/>
    </a:ext>
  </a:extLst>
</a:theme>
</file>

<file path=ppt/theme/theme3.xml><?xml version="1.0" encoding="utf-8"?>
<a:theme xmlns:a="http://schemas.openxmlformats.org/drawingml/2006/main" name="1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D47E5A05-FBA3-4634-86B9-C6EC4E509088}" vid="{2D269716-875D-479B-9880-EE2DC8465971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SCE_template PPT</Template>
  <TotalTime>98944</TotalTime>
  <Words>817</Words>
  <Application>Microsoft Office PowerPoint</Application>
  <DocSecurity>0</DocSecurity>
  <PresentationFormat>Widescreen</PresentationFormat>
  <Paragraphs>113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Calibri</vt:lpstr>
      <vt:lpstr>Inter</vt:lpstr>
      <vt:lpstr>Trebuchet MS</vt:lpstr>
      <vt:lpstr>Wingdings</vt:lpstr>
      <vt:lpstr>Office Theme</vt:lpstr>
      <vt:lpstr>AIS_CERNCorporate16-9</vt:lpstr>
      <vt:lpstr>1_AIS_CERNCorporate16-9</vt:lpstr>
      <vt:lpstr>Introduction méthodologie LEAN  </vt:lpstr>
      <vt:lpstr>Agenda</vt:lpstr>
      <vt:lpstr>C’est quoi le LEAN</vt:lpstr>
      <vt:lpstr>Les Fondements du LEAN</vt:lpstr>
      <vt:lpstr>Résistances au changement : les paradigmes</vt:lpstr>
      <vt:lpstr>Les défis du Lean</vt:lpstr>
      <vt:lpstr>Le Gemba au cœur du Lean</vt:lpstr>
      <vt:lpstr>Les 3 premiers principes du Lean</vt:lpstr>
      <vt:lpstr>Les 3 premiers principes du Lean</vt:lpstr>
      <vt:lpstr>Le standard</vt:lpstr>
      <vt:lpstr>Les Outils du Lean </vt:lpstr>
      <vt:lpstr>Les outils du Lean – AIC (animation à intervalle court)</vt:lpstr>
      <vt:lpstr>Workshop</vt:lpstr>
      <vt:lpstr>Workshop/chantier Lean</vt:lpstr>
      <vt:lpstr>Nos réalisations depuis 2017</vt:lpstr>
      <vt:lpstr>Réception Prevessin</vt:lpstr>
      <vt:lpstr>Chantier office Shipping</vt:lpstr>
      <vt:lpstr>Chantier CMS point 5</vt:lpstr>
      <vt:lpstr>Retour d’expérience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Veronique Sogno</dc:creator>
  <cp:keywords/>
  <dc:description/>
  <cp:lastModifiedBy>David Challoin</cp:lastModifiedBy>
  <cp:revision>1222</cp:revision>
  <dcterms:created xsi:type="dcterms:W3CDTF">2020-12-15T09:32:24Z</dcterms:created>
  <dcterms:modified xsi:type="dcterms:W3CDTF">2024-03-11T06:01:59Z</dcterms:modified>
  <cp:category/>
  <dc:identifier/>
  <cp:contentStatus/>
  <dc:language/>
  <cp:version/>
</cp:coreProperties>
</file>