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A5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72"/>
    <p:restoredTop sz="93803"/>
  </p:normalViewPr>
  <p:slideViewPr>
    <p:cSldViewPr snapToGrid="0">
      <p:cViewPr varScale="1">
        <p:scale>
          <a:sx n="115" d="100"/>
          <a:sy n="115" d="100"/>
        </p:scale>
        <p:origin x="272" y="20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17263E-D5A0-3446-95CB-5B72B3E6F2B5}" type="datetimeFigureOut">
              <a:rPr lang="en-IT" smtClean="0"/>
              <a:t>11/03/24</a:t>
            </a:fld>
            <a:endParaRPr lang="en-IT"/>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A817A3-ADC0-D84D-A1B6-A321BECD235A}" type="slidenum">
              <a:rPr lang="en-IT" smtClean="0"/>
              <a:t>‹#›</a:t>
            </a:fld>
            <a:endParaRPr lang="en-IT"/>
          </a:p>
        </p:txBody>
      </p:sp>
    </p:spTree>
    <p:extLst>
      <p:ext uri="{BB962C8B-B14F-4D97-AF65-F5344CB8AC3E}">
        <p14:creationId xmlns:p14="http://schemas.microsoft.com/office/powerpoint/2010/main" val="1707159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r>
              <a:rPr lang="it-IT"/>
              <a:t>12/03/24</a:t>
            </a:r>
            <a:endParaRPr lang="en-IT" dirty="0"/>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587919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it-IT"/>
              <a:t>12/03/24</a:t>
            </a:r>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148521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it-IT"/>
              <a:t>12/03/24</a:t>
            </a:r>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3543854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r>
              <a:rPr lang="it-IT"/>
              <a:t>12/03/24</a:t>
            </a:r>
            <a:endParaRPr lang="en-IT" dirty="0"/>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65180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it-IT"/>
              <a:t>12/03/24</a:t>
            </a:r>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15450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r>
              <a:rPr lang="it-IT"/>
              <a:t>12/03/24</a:t>
            </a:r>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05532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r>
              <a:rPr lang="it-IT"/>
              <a:t>12/03/24</a:t>
            </a:r>
            <a:endParaRPr lang="en-IT"/>
          </a:p>
        </p:txBody>
      </p:sp>
      <p:sp>
        <p:nvSpPr>
          <p:cNvPr id="8" name="Footer Placeholder 7"/>
          <p:cNvSpPr>
            <a:spLocks noGrp="1"/>
          </p:cNvSpPr>
          <p:nvPr>
            <p:ph type="ftr" sz="quarter" idx="11"/>
          </p:nvPr>
        </p:nvSpPr>
        <p:spPr/>
        <p:txBody>
          <a:bodyPr/>
          <a:lstStyle/>
          <a:p>
            <a:endParaRPr lang="en-IT"/>
          </a:p>
        </p:txBody>
      </p:sp>
      <p:sp>
        <p:nvSpPr>
          <p:cNvPr id="9" name="Slide Number Placeholder 8"/>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461439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it-IT"/>
              <a:t>12/03/24</a:t>
            </a:r>
            <a:endParaRPr lang="en-IT"/>
          </a:p>
        </p:txBody>
      </p:sp>
      <p:sp>
        <p:nvSpPr>
          <p:cNvPr id="4" name="Footer Placeholder 3"/>
          <p:cNvSpPr>
            <a:spLocks noGrp="1"/>
          </p:cNvSpPr>
          <p:nvPr>
            <p:ph type="ftr" sz="quarter" idx="11"/>
          </p:nvPr>
        </p:nvSpPr>
        <p:spPr/>
        <p:txBody>
          <a:bodyPr/>
          <a:lstStyle/>
          <a:p>
            <a:endParaRPr lang="en-IT"/>
          </a:p>
        </p:txBody>
      </p:sp>
      <p:sp>
        <p:nvSpPr>
          <p:cNvPr id="5" name="Slide Number Placeholder 4"/>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579826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12/03/24</a:t>
            </a:r>
            <a:endParaRPr lang="en-IT"/>
          </a:p>
        </p:txBody>
      </p:sp>
      <p:sp>
        <p:nvSpPr>
          <p:cNvPr id="3" name="Footer Placeholder 2"/>
          <p:cNvSpPr>
            <a:spLocks noGrp="1"/>
          </p:cNvSpPr>
          <p:nvPr>
            <p:ph type="ftr" sz="quarter" idx="11"/>
          </p:nvPr>
        </p:nvSpPr>
        <p:spPr/>
        <p:txBody>
          <a:bodyPr/>
          <a:lstStyle/>
          <a:p>
            <a:endParaRPr lang="en-IT"/>
          </a:p>
        </p:txBody>
      </p:sp>
      <p:sp>
        <p:nvSpPr>
          <p:cNvPr id="4" name="Slide Number Placeholder 3"/>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697162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r>
              <a:rPr lang="it-IT"/>
              <a:t>12/03/24</a:t>
            </a:r>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2271172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r>
              <a:rPr lang="it-IT"/>
              <a:t>12/03/24</a:t>
            </a:r>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75996650-E382-224C-A6F7-5BEDCD3FF096}" type="slidenum">
              <a:rPr lang="en-IT" smtClean="0"/>
              <a:t>‹#›</a:t>
            </a:fld>
            <a:endParaRPr lang="en-IT"/>
          </a:p>
        </p:txBody>
      </p:sp>
    </p:spTree>
    <p:extLst>
      <p:ext uri="{BB962C8B-B14F-4D97-AF65-F5344CB8AC3E}">
        <p14:creationId xmlns:p14="http://schemas.microsoft.com/office/powerpoint/2010/main" val="117390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12/03/24</a:t>
            </a:r>
            <a:endParaRPr lang="en-IT"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96650-E382-224C-A6F7-5BEDCD3FF096}" type="slidenum">
              <a:rPr lang="en-IT" smtClean="0"/>
              <a:t>‹#›</a:t>
            </a:fld>
            <a:endParaRPr lang="en-IT"/>
          </a:p>
        </p:txBody>
      </p:sp>
    </p:spTree>
    <p:extLst>
      <p:ext uri="{BB962C8B-B14F-4D97-AF65-F5344CB8AC3E}">
        <p14:creationId xmlns:p14="http://schemas.microsoft.com/office/powerpoint/2010/main" val="1825722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A726D-3D12-8D99-C199-237C7AC9F62F}"/>
              </a:ext>
            </a:extLst>
          </p:cNvPr>
          <p:cNvSpPr>
            <a:spLocks noGrp="1"/>
          </p:cNvSpPr>
          <p:nvPr>
            <p:ph type="ctrTitle"/>
          </p:nvPr>
        </p:nvSpPr>
        <p:spPr>
          <a:xfrm>
            <a:off x="685799" y="1881845"/>
            <a:ext cx="7772400" cy="2387600"/>
          </a:xfrm>
        </p:spPr>
        <p:txBody>
          <a:bodyPr/>
          <a:lstStyle/>
          <a:p>
            <a:r>
              <a:rPr lang="en-IT" dirty="0">
                <a:solidFill>
                  <a:schemeClr val="accent1"/>
                </a:solidFill>
              </a:rPr>
              <a:t>Proposal for Organization of WG4</a:t>
            </a:r>
          </a:p>
        </p:txBody>
      </p:sp>
      <p:sp>
        <p:nvSpPr>
          <p:cNvPr id="3" name="Subtitle 2">
            <a:extLst>
              <a:ext uri="{FF2B5EF4-FFF2-40B4-BE49-F238E27FC236}">
                <a16:creationId xmlns:a16="http://schemas.microsoft.com/office/drawing/2014/main" id="{360D906F-54B8-885B-705C-58CAFCCFD608}"/>
              </a:ext>
            </a:extLst>
          </p:cNvPr>
          <p:cNvSpPr>
            <a:spLocks noGrp="1"/>
          </p:cNvSpPr>
          <p:nvPr>
            <p:ph type="subTitle" idx="1"/>
          </p:nvPr>
        </p:nvSpPr>
        <p:spPr>
          <a:xfrm>
            <a:off x="1142999" y="4524919"/>
            <a:ext cx="6858000" cy="2263503"/>
          </a:xfrm>
        </p:spPr>
        <p:txBody>
          <a:bodyPr>
            <a:normAutofit/>
          </a:bodyPr>
          <a:lstStyle/>
          <a:p>
            <a:r>
              <a:rPr lang="en-IT" b="1" i="1" dirty="0">
                <a:solidFill>
                  <a:schemeClr val="accent2"/>
                </a:solidFill>
              </a:rPr>
              <a:t>Detector Physics Modelling and Simulation</a:t>
            </a:r>
            <a:br>
              <a:rPr lang="en-IT" i="1" dirty="0">
                <a:solidFill>
                  <a:srgbClr val="FFC000"/>
                </a:solidFill>
              </a:rPr>
            </a:br>
            <a:endParaRPr lang="en-IT" i="1" dirty="0">
              <a:solidFill>
                <a:srgbClr val="FFC000"/>
              </a:solidFill>
            </a:endParaRPr>
          </a:p>
          <a:p>
            <a:r>
              <a:rPr lang="en-IT" i="1" dirty="0"/>
              <a:t>Piet Verwilligen for the </a:t>
            </a:r>
            <a:br>
              <a:rPr lang="en-IT" i="1" dirty="0"/>
            </a:br>
            <a:r>
              <a:rPr lang="en-IT" i="1" dirty="0"/>
              <a:t>WG4 Conveners</a:t>
            </a:r>
          </a:p>
        </p:txBody>
      </p:sp>
      <p:pic>
        <p:nvPicPr>
          <p:cNvPr id="4" name="Google Shape;150;p27" descr="Chart&#10;&#10;Description automatically generated">
            <a:extLst>
              <a:ext uri="{FF2B5EF4-FFF2-40B4-BE49-F238E27FC236}">
                <a16:creationId xmlns:a16="http://schemas.microsoft.com/office/drawing/2014/main" id="{29A9F7B8-F699-A848-634E-9E6F086DF4FD}"/>
              </a:ext>
            </a:extLst>
          </p:cNvPr>
          <p:cNvPicPr preferRelativeResize="0"/>
          <p:nvPr/>
        </p:nvPicPr>
        <p:blipFill rotWithShape="1">
          <a:blip r:embed="rId2">
            <a:alphaModFix/>
          </a:blip>
          <a:srcRect/>
          <a:stretch/>
        </p:blipFill>
        <p:spPr>
          <a:xfrm>
            <a:off x="3575061" y="168758"/>
            <a:ext cx="1993877" cy="2046015"/>
          </a:xfrm>
          <a:prstGeom prst="rect">
            <a:avLst/>
          </a:prstGeom>
          <a:noFill/>
          <a:ln>
            <a:noFill/>
          </a:ln>
        </p:spPr>
      </p:pic>
      <p:pic>
        <p:nvPicPr>
          <p:cNvPr id="6" name="Google Shape;152;p27" descr="Diagram&#10;&#10;Description automatically generated">
            <a:extLst>
              <a:ext uri="{FF2B5EF4-FFF2-40B4-BE49-F238E27FC236}">
                <a16:creationId xmlns:a16="http://schemas.microsoft.com/office/drawing/2014/main" id="{796149E9-23D6-5244-8BCA-9CC2ACAE8F0F}"/>
              </a:ext>
            </a:extLst>
          </p:cNvPr>
          <p:cNvPicPr preferRelativeResize="0"/>
          <p:nvPr/>
        </p:nvPicPr>
        <p:blipFill rotWithShape="1">
          <a:blip r:embed="rId3">
            <a:alphaModFix/>
          </a:blip>
          <a:srcRect/>
          <a:stretch/>
        </p:blipFill>
        <p:spPr>
          <a:xfrm>
            <a:off x="733144" y="135109"/>
            <a:ext cx="2596042" cy="1929161"/>
          </a:xfrm>
          <a:prstGeom prst="rect">
            <a:avLst/>
          </a:prstGeom>
          <a:noFill/>
          <a:ln>
            <a:noFill/>
          </a:ln>
        </p:spPr>
      </p:pic>
      <p:pic>
        <p:nvPicPr>
          <p:cNvPr id="7" name="Google Shape;151;p27">
            <a:extLst>
              <a:ext uri="{FF2B5EF4-FFF2-40B4-BE49-F238E27FC236}">
                <a16:creationId xmlns:a16="http://schemas.microsoft.com/office/drawing/2014/main" id="{FF18A8FB-D63A-0AF3-A94D-237018245E3F}"/>
              </a:ext>
            </a:extLst>
          </p:cNvPr>
          <p:cNvPicPr preferRelativeResize="0"/>
          <p:nvPr/>
        </p:nvPicPr>
        <p:blipFill rotWithShape="1">
          <a:blip r:embed="rId4">
            <a:alphaModFix/>
          </a:blip>
          <a:srcRect/>
          <a:stretch/>
        </p:blipFill>
        <p:spPr>
          <a:xfrm>
            <a:off x="5814813" y="136524"/>
            <a:ext cx="2397512" cy="2046016"/>
          </a:xfrm>
          <a:prstGeom prst="rect">
            <a:avLst/>
          </a:prstGeom>
          <a:noFill/>
          <a:ln>
            <a:noFill/>
          </a:ln>
        </p:spPr>
      </p:pic>
      <p:sp>
        <p:nvSpPr>
          <p:cNvPr id="8" name="Date Placeholder 7">
            <a:extLst>
              <a:ext uri="{FF2B5EF4-FFF2-40B4-BE49-F238E27FC236}">
                <a16:creationId xmlns:a16="http://schemas.microsoft.com/office/drawing/2014/main" id="{5DFD75F0-50FE-42C0-8176-3D5AC8C0B9E3}"/>
              </a:ext>
            </a:extLst>
          </p:cNvPr>
          <p:cNvSpPr>
            <a:spLocks noGrp="1"/>
          </p:cNvSpPr>
          <p:nvPr>
            <p:ph type="dt" sz="half" idx="10"/>
          </p:nvPr>
        </p:nvSpPr>
        <p:spPr/>
        <p:txBody>
          <a:bodyPr/>
          <a:lstStyle/>
          <a:p>
            <a:r>
              <a:rPr lang="it-IT"/>
              <a:t>12/03/24</a:t>
            </a:r>
            <a:endParaRPr lang="en-IT" dirty="0"/>
          </a:p>
        </p:txBody>
      </p:sp>
      <p:sp>
        <p:nvSpPr>
          <p:cNvPr id="9" name="Slide Number Placeholder 8">
            <a:extLst>
              <a:ext uri="{FF2B5EF4-FFF2-40B4-BE49-F238E27FC236}">
                <a16:creationId xmlns:a16="http://schemas.microsoft.com/office/drawing/2014/main" id="{19AEC88D-BA09-B7C6-5E03-057366ECD4BB}"/>
              </a:ext>
            </a:extLst>
          </p:cNvPr>
          <p:cNvSpPr>
            <a:spLocks noGrp="1"/>
          </p:cNvSpPr>
          <p:nvPr>
            <p:ph type="sldNum" sz="quarter" idx="12"/>
          </p:nvPr>
        </p:nvSpPr>
        <p:spPr/>
        <p:txBody>
          <a:bodyPr/>
          <a:lstStyle/>
          <a:p>
            <a:fld id="{75996650-E382-224C-A6F7-5BEDCD3FF096}" type="slidenum">
              <a:rPr lang="en-IT" smtClean="0"/>
              <a:t>1</a:t>
            </a:fld>
            <a:endParaRPr lang="en-IT"/>
          </a:p>
        </p:txBody>
      </p:sp>
    </p:spTree>
    <p:extLst>
      <p:ext uri="{BB962C8B-B14F-4D97-AF65-F5344CB8AC3E}">
        <p14:creationId xmlns:p14="http://schemas.microsoft.com/office/powerpoint/2010/main" val="3958920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90BE3-1CDA-8766-3065-9F358F2560C1}"/>
              </a:ext>
            </a:extLst>
          </p:cNvPr>
          <p:cNvSpPr>
            <a:spLocks noGrp="1"/>
          </p:cNvSpPr>
          <p:nvPr>
            <p:ph type="title"/>
          </p:nvPr>
        </p:nvSpPr>
        <p:spPr/>
        <p:txBody>
          <a:bodyPr/>
          <a:lstStyle/>
          <a:p>
            <a:r>
              <a:rPr lang="en-IT" b="1" dirty="0">
                <a:solidFill>
                  <a:srgbClr val="0070C0"/>
                </a:solidFill>
              </a:rPr>
              <a:t>Premises</a:t>
            </a:r>
          </a:p>
        </p:txBody>
      </p:sp>
      <p:sp>
        <p:nvSpPr>
          <p:cNvPr id="3" name="Content Placeholder 2">
            <a:extLst>
              <a:ext uri="{FF2B5EF4-FFF2-40B4-BE49-F238E27FC236}">
                <a16:creationId xmlns:a16="http://schemas.microsoft.com/office/drawing/2014/main" id="{D70CAC02-E392-7515-6897-A24EEDCAE200}"/>
              </a:ext>
            </a:extLst>
          </p:cNvPr>
          <p:cNvSpPr>
            <a:spLocks noGrp="1"/>
          </p:cNvSpPr>
          <p:nvPr>
            <p:ph idx="1"/>
          </p:nvPr>
        </p:nvSpPr>
        <p:spPr/>
        <p:txBody>
          <a:bodyPr>
            <a:normAutofit fontScale="92500" lnSpcReduction="10000"/>
          </a:bodyPr>
          <a:lstStyle/>
          <a:p>
            <a:r>
              <a:rPr lang="en-IT" dirty="0"/>
              <a:t>Gasesous Detectors are a large community</a:t>
            </a:r>
          </a:p>
          <a:p>
            <a:pPr lvl="1"/>
            <a:r>
              <a:rPr lang="en-GB" dirty="0"/>
              <a:t>E</a:t>
            </a:r>
            <a:r>
              <a:rPr lang="en-IT" dirty="0"/>
              <a:t>ven when looking only at people / groups dedicating (part) of their time to physics modelling &amp; simulation</a:t>
            </a:r>
          </a:p>
          <a:p>
            <a:pPr lvl="1"/>
            <a:r>
              <a:rPr lang="en-GB" dirty="0"/>
              <a:t>E</a:t>
            </a:r>
            <a:r>
              <a:rPr lang="en-IT" dirty="0"/>
              <a:t>.g. Survey response: 89 responses, some for their group</a:t>
            </a:r>
            <a:br>
              <a:rPr lang="en-IT" dirty="0"/>
            </a:br>
            <a:r>
              <a:rPr lang="en-IT" i="1" dirty="0"/>
              <a:t>(and not including WG conveners)</a:t>
            </a:r>
          </a:p>
          <a:p>
            <a:r>
              <a:rPr lang="en-IT" dirty="0"/>
              <a:t>Reasons one comes to WG4 can be to …</a:t>
            </a:r>
          </a:p>
          <a:p>
            <a:pPr lvl="1"/>
            <a:r>
              <a:rPr lang="en-IT" dirty="0"/>
              <a:t>work on his/her own interest, but let the community profit / benefit from the work they do by sharing code / sharing experience / good practice / …</a:t>
            </a:r>
          </a:p>
          <a:p>
            <a:pPr lvl="1"/>
            <a:r>
              <a:rPr lang="en-GB" dirty="0"/>
              <a:t>s</a:t>
            </a:r>
            <a:r>
              <a:rPr lang="en-IT" dirty="0"/>
              <a:t>earch for collaborators to take on larger tasks</a:t>
            </a:r>
          </a:p>
          <a:p>
            <a:pPr lvl="1"/>
            <a:r>
              <a:rPr lang="en-GB" dirty="0"/>
              <a:t>L</a:t>
            </a:r>
            <a:r>
              <a:rPr lang="en-IT" dirty="0"/>
              <a:t>earn from other groups how to start simulations or to learn limitations of the current state-of-the-art</a:t>
            </a:r>
          </a:p>
          <a:p>
            <a:pPr lvl="1"/>
            <a:r>
              <a:rPr lang="en-IT" i="1" dirty="0"/>
              <a:t>… [add your motivation here]</a:t>
            </a:r>
          </a:p>
          <a:p>
            <a:pPr lvl="1"/>
            <a:endParaRPr lang="en-IT" dirty="0"/>
          </a:p>
        </p:txBody>
      </p:sp>
      <p:sp>
        <p:nvSpPr>
          <p:cNvPr id="4" name="Date Placeholder 3">
            <a:extLst>
              <a:ext uri="{FF2B5EF4-FFF2-40B4-BE49-F238E27FC236}">
                <a16:creationId xmlns:a16="http://schemas.microsoft.com/office/drawing/2014/main" id="{F04D6682-56B5-FFE2-C4E6-CAA13321642B}"/>
              </a:ext>
            </a:extLst>
          </p:cNvPr>
          <p:cNvSpPr>
            <a:spLocks noGrp="1"/>
          </p:cNvSpPr>
          <p:nvPr>
            <p:ph type="dt" sz="half" idx="10"/>
          </p:nvPr>
        </p:nvSpPr>
        <p:spPr/>
        <p:txBody>
          <a:bodyPr/>
          <a:lstStyle/>
          <a:p>
            <a:r>
              <a:rPr lang="it-IT"/>
              <a:t>12/03/24</a:t>
            </a:r>
            <a:endParaRPr lang="en-IT" dirty="0"/>
          </a:p>
        </p:txBody>
      </p:sp>
      <p:sp>
        <p:nvSpPr>
          <p:cNvPr id="5" name="Slide Number Placeholder 4">
            <a:extLst>
              <a:ext uri="{FF2B5EF4-FFF2-40B4-BE49-F238E27FC236}">
                <a16:creationId xmlns:a16="http://schemas.microsoft.com/office/drawing/2014/main" id="{B7A184CB-C8C7-7CD5-25C3-59AB4FB84285}"/>
              </a:ext>
            </a:extLst>
          </p:cNvPr>
          <p:cNvSpPr>
            <a:spLocks noGrp="1"/>
          </p:cNvSpPr>
          <p:nvPr>
            <p:ph type="sldNum" sz="quarter" idx="12"/>
          </p:nvPr>
        </p:nvSpPr>
        <p:spPr/>
        <p:txBody>
          <a:bodyPr/>
          <a:lstStyle/>
          <a:p>
            <a:fld id="{75996650-E382-224C-A6F7-5BEDCD3FF096}" type="slidenum">
              <a:rPr lang="en-IT" smtClean="0"/>
              <a:t>2</a:t>
            </a:fld>
            <a:endParaRPr lang="en-IT"/>
          </a:p>
        </p:txBody>
      </p:sp>
    </p:spTree>
    <p:extLst>
      <p:ext uri="{BB962C8B-B14F-4D97-AF65-F5344CB8AC3E}">
        <p14:creationId xmlns:p14="http://schemas.microsoft.com/office/powerpoint/2010/main" val="2702726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F68CC-82B7-D157-E813-453D1DBF6EA2}"/>
              </a:ext>
            </a:extLst>
          </p:cNvPr>
          <p:cNvSpPr>
            <a:spLocks noGrp="1"/>
          </p:cNvSpPr>
          <p:nvPr>
            <p:ph type="title"/>
          </p:nvPr>
        </p:nvSpPr>
        <p:spPr/>
        <p:txBody>
          <a:bodyPr/>
          <a:lstStyle/>
          <a:p>
            <a:r>
              <a:rPr lang="en-IT" b="1" dirty="0">
                <a:solidFill>
                  <a:srgbClr val="0070C0"/>
                </a:solidFill>
              </a:rPr>
              <a:t>In WG4 …</a:t>
            </a:r>
          </a:p>
        </p:txBody>
      </p:sp>
      <p:sp>
        <p:nvSpPr>
          <p:cNvPr id="3" name="Content Placeholder 2">
            <a:extLst>
              <a:ext uri="{FF2B5EF4-FFF2-40B4-BE49-F238E27FC236}">
                <a16:creationId xmlns:a16="http://schemas.microsoft.com/office/drawing/2014/main" id="{73E5552D-78D5-9D2F-E842-B47C8B975266}"/>
              </a:ext>
            </a:extLst>
          </p:cNvPr>
          <p:cNvSpPr>
            <a:spLocks noGrp="1"/>
          </p:cNvSpPr>
          <p:nvPr>
            <p:ph idx="1"/>
          </p:nvPr>
        </p:nvSpPr>
        <p:spPr/>
        <p:txBody>
          <a:bodyPr>
            <a:normAutofit lnSpcReduction="10000"/>
          </a:bodyPr>
          <a:lstStyle/>
          <a:p>
            <a:r>
              <a:rPr lang="en-GB" dirty="0"/>
              <a:t>W</a:t>
            </a:r>
            <a:r>
              <a:rPr lang="en-IT" dirty="0"/>
              <a:t>e will not do the work for you … </a:t>
            </a:r>
            <a:br>
              <a:rPr lang="en-IT" dirty="0"/>
            </a:br>
            <a:r>
              <a:rPr lang="en-IT" dirty="0"/>
              <a:t>instead we would like develop a fertile ground for simulation work</a:t>
            </a:r>
          </a:p>
          <a:p>
            <a:r>
              <a:rPr lang="en-IT" dirty="0"/>
              <a:t>We will host and help groups / individuals coming from the various work-packages to:</a:t>
            </a:r>
          </a:p>
          <a:p>
            <a:pPr lvl="1"/>
            <a:r>
              <a:rPr lang="en-GB" dirty="0"/>
              <a:t>Help/guide to d</a:t>
            </a:r>
            <a:r>
              <a:rPr lang="en-IT" dirty="0"/>
              <a:t>evelop the code they need for their WP</a:t>
            </a:r>
          </a:p>
          <a:p>
            <a:pPr lvl="2"/>
            <a:r>
              <a:rPr lang="en-GB" dirty="0"/>
              <a:t>V</a:t>
            </a:r>
            <a:r>
              <a:rPr lang="en-IT" dirty="0"/>
              <a:t>alidate data</a:t>
            </a:r>
          </a:p>
          <a:p>
            <a:pPr lvl="2"/>
            <a:r>
              <a:rPr lang="en-GB" dirty="0"/>
              <a:t>U</a:t>
            </a:r>
            <a:r>
              <a:rPr lang="en-IT" dirty="0"/>
              <a:t>nderstand data =&gt; model = &gt; simulate to confirm model</a:t>
            </a:r>
          </a:p>
          <a:p>
            <a:r>
              <a:rPr lang="en-GB" dirty="0"/>
              <a:t>H</a:t>
            </a:r>
            <a:r>
              <a:rPr lang="en-IT" dirty="0"/>
              <a:t>elp / host groups / individuals willing to push boundaries of simulation further</a:t>
            </a:r>
          </a:p>
          <a:p>
            <a:r>
              <a:rPr lang="en-IT" dirty="0"/>
              <a:t>Help groups working effectively together</a:t>
            </a:r>
          </a:p>
          <a:p>
            <a:endParaRPr lang="en-IT" dirty="0"/>
          </a:p>
        </p:txBody>
      </p:sp>
      <p:sp>
        <p:nvSpPr>
          <p:cNvPr id="4" name="Date Placeholder 3">
            <a:extLst>
              <a:ext uri="{FF2B5EF4-FFF2-40B4-BE49-F238E27FC236}">
                <a16:creationId xmlns:a16="http://schemas.microsoft.com/office/drawing/2014/main" id="{85DD456C-31C8-B5B2-D845-F8A10A198D5B}"/>
              </a:ext>
            </a:extLst>
          </p:cNvPr>
          <p:cNvSpPr>
            <a:spLocks noGrp="1"/>
          </p:cNvSpPr>
          <p:nvPr>
            <p:ph type="dt" sz="half" idx="10"/>
          </p:nvPr>
        </p:nvSpPr>
        <p:spPr/>
        <p:txBody>
          <a:bodyPr/>
          <a:lstStyle/>
          <a:p>
            <a:r>
              <a:rPr lang="it-IT"/>
              <a:t>12/03/24</a:t>
            </a:r>
            <a:endParaRPr lang="en-IT" dirty="0"/>
          </a:p>
        </p:txBody>
      </p:sp>
      <p:sp>
        <p:nvSpPr>
          <p:cNvPr id="5" name="Slide Number Placeholder 4">
            <a:extLst>
              <a:ext uri="{FF2B5EF4-FFF2-40B4-BE49-F238E27FC236}">
                <a16:creationId xmlns:a16="http://schemas.microsoft.com/office/drawing/2014/main" id="{94E5F87E-00DB-3236-0511-C880A9059851}"/>
              </a:ext>
            </a:extLst>
          </p:cNvPr>
          <p:cNvSpPr>
            <a:spLocks noGrp="1"/>
          </p:cNvSpPr>
          <p:nvPr>
            <p:ph type="sldNum" sz="quarter" idx="12"/>
          </p:nvPr>
        </p:nvSpPr>
        <p:spPr/>
        <p:txBody>
          <a:bodyPr/>
          <a:lstStyle/>
          <a:p>
            <a:fld id="{75996650-E382-224C-A6F7-5BEDCD3FF096}" type="slidenum">
              <a:rPr lang="en-IT" smtClean="0"/>
              <a:t>3</a:t>
            </a:fld>
            <a:endParaRPr lang="en-IT"/>
          </a:p>
        </p:txBody>
      </p:sp>
    </p:spTree>
    <p:extLst>
      <p:ext uri="{BB962C8B-B14F-4D97-AF65-F5344CB8AC3E}">
        <p14:creationId xmlns:p14="http://schemas.microsoft.com/office/powerpoint/2010/main" val="1758152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709B-A2D6-9BD6-E738-6B8F41C222FB}"/>
              </a:ext>
            </a:extLst>
          </p:cNvPr>
          <p:cNvSpPr>
            <a:spLocks noGrp="1"/>
          </p:cNvSpPr>
          <p:nvPr>
            <p:ph type="title"/>
          </p:nvPr>
        </p:nvSpPr>
        <p:spPr/>
        <p:txBody>
          <a:bodyPr/>
          <a:lstStyle/>
          <a:p>
            <a:r>
              <a:rPr lang="en-GB" b="1" dirty="0">
                <a:solidFill>
                  <a:srgbClr val="0070C0"/>
                </a:solidFill>
              </a:rPr>
              <a:t>T</a:t>
            </a:r>
            <a:r>
              <a:rPr lang="en-IT" b="1" dirty="0">
                <a:solidFill>
                  <a:srgbClr val="0070C0"/>
                </a:solidFill>
              </a:rPr>
              <a:t>hrough …</a:t>
            </a:r>
          </a:p>
        </p:txBody>
      </p:sp>
      <p:sp>
        <p:nvSpPr>
          <p:cNvPr id="3" name="Content Placeholder 2">
            <a:extLst>
              <a:ext uri="{FF2B5EF4-FFF2-40B4-BE49-F238E27FC236}">
                <a16:creationId xmlns:a16="http://schemas.microsoft.com/office/drawing/2014/main" id="{6057CE03-12BB-100E-9ACC-E7B4600D6BA5}"/>
              </a:ext>
            </a:extLst>
          </p:cNvPr>
          <p:cNvSpPr>
            <a:spLocks noGrp="1"/>
          </p:cNvSpPr>
          <p:nvPr>
            <p:ph idx="1"/>
          </p:nvPr>
        </p:nvSpPr>
        <p:spPr/>
        <p:txBody>
          <a:bodyPr>
            <a:normAutofit fontScale="77500" lnSpcReduction="20000"/>
          </a:bodyPr>
          <a:lstStyle/>
          <a:p>
            <a:r>
              <a:rPr lang="en-GB" dirty="0"/>
              <a:t>W</a:t>
            </a:r>
            <a:r>
              <a:rPr lang="en-IT" dirty="0"/>
              <a:t>e believe this is best done in smaller groups that share the same interest and where there is time to know each other and look for synergies to work together</a:t>
            </a:r>
          </a:p>
          <a:p>
            <a:r>
              <a:rPr lang="en-IT" dirty="0"/>
              <a:t>Therefore we propose the creation of “Task Force” or “Topical Groups” dedicated to the different areas</a:t>
            </a:r>
          </a:p>
          <a:p>
            <a:pPr lvl="1"/>
            <a:r>
              <a:rPr lang="en-GB" dirty="0"/>
              <a:t>H</a:t>
            </a:r>
            <a:r>
              <a:rPr lang="en-IT" dirty="0"/>
              <a:t>ave several suggestions, we will try to ignite all, but we will see how many will become </a:t>
            </a:r>
            <a:r>
              <a:rPr lang="en-IT" i="1" dirty="0"/>
              <a:t>active</a:t>
            </a:r>
            <a:r>
              <a:rPr lang="en-IT" dirty="0"/>
              <a:t> and </a:t>
            </a:r>
            <a:r>
              <a:rPr lang="en-IT" i="1" dirty="0"/>
              <a:t>“self-sustaining”</a:t>
            </a:r>
          </a:p>
          <a:p>
            <a:pPr lvl="1"/>
            <a:r>
              <a:rPr lang="en-IT" dirty="0"/>
              <a:t>Work will be done if people are interested to free their time to work on it … we will help by providing aid and constructive atmosphere</a:t>
            </a:r>
          </a:p>
          <a:p>
            <a:r>
              <a:rPr lang="en-IT" dirty="0"/>
              <a:t>Organization of WG4 working meetings:</a:t>
            </a:r>
          </a:p>
          <a:p>
            <a:pPr lvl="1"/>
            <a:r>
              <a:rPr lang="en-GB" dirty="0"/>
              <a:t>C</a:t>
            </a:r>
            <a:r>
              <a:rPr lang="en-IT" dirty="0"/>
              <a:t>an have a common part (general interest) and a topical part</a:t>
            </a:r>
          </a:p>
          <a:p>
            <a:pPr lvl="1"/>
            <a:r>
              <a:rPr lang="en-GB" dirty="0"/>
              <a:t>I</a:t>
            </a:r>
            <a:r>
              <a:rPr lang="en-IT" dirty="0"/>
              <a:t>nvite WP leaders to present simulation work to be done in their WP </a:t>
            </a:r>
          </a:p>
          <a:p>
            <a:pPr lvl="1"/>
            <a:r>
              <a:rPr lang="en-GB" dirty="0"/>
              <a:t>R</a:t>
            </a:r>
            <a:r>
              <a:rPr lang="en-IT" dirty="0"/>
              <a:t>otation of topical parts</a:t>
            </a:r>
          </a:p>
          <a:p>
            <a:pPr lvl="1"/>
            <a:r>
              <a:rPr lang="en-GB" dirty="0"/>
              <a:t>A</a:t>
            </a:r>
            <a:r>
              <a:rPr lang="en-IT" dirty="0"/>
              <a:t>genda to be defined and communicated ahead</a:t>
            </a:r>
          </a:p>
          <a:p>
            <a:pPr lvl="2"/>
            <a:r>
              <a:rPr lang="en-GB" dirty="0"/>
              <a:t>E</a:t>
            </a:r>
            <a:r>
              <a:rPr lang="en-IT" dirty="0"/>
              <a:t>ach topical group will meet 2-3-4 / year</a:t>
            </a:r>
          </a:p>
          <a:p>
            <a:pPr lvl="2"/>
            <a:r>
              <a:rPr lang="en-GB" dirty="0"/>
              <a:t>C</a:t>
            </a:r>
            <a:r>
              <a:rPr lang="en-IT" dirty="0"/>
              <a:t>an become more if activity ramps up …. </a:t>
            </a:r>
            <a:r>
              <a:rPr lang="en-GB" dirty="0"/>
              <a:t>(bottom-up approach)</a:t>
            </a:r>
            <a:endParaRPr lang="en-IT" dirty="0"/>
          </a:p>
        </p:txBody>
      </p:sp>
      <p:sp>
        <p:nvSpPr>
          <p:cNvPr id="4" name="Date Placeholder 3">
            <a:extLst>
              <a:ext uri="{FF2B5EF4-FFF2-40B4-BE49-F238E27FC236}">
                <a16:creationId xmlns:a16="http://schemas.microsoft.com/office/drawing/2014/main" id="{198F5F66-A440-CB53-B298-55062E8CD538}"/>
              </a:ext>
            </a:extLst>
          </p:cNvPr>
          <p:cNvSpPr>
            <a:spLocks noGrp="1"/>
          </p:cNvSpPr>
          <p:nvPr>
            <p:ph type="dt" sz="half" idx="10"/>
          </p:nvPr>
        </p:nvSpPr>
        <p:spPr/>
        <p:txBody>
          <a:bodyPr/>
          <a:lstStyle/>
          <a:p>
            <a:r>
              <a:rPr lang="it-IT"/>
              <a:t>12/03/24</a:t>
            </a:r>
            <a:endParaRPr lang="en-IT" dirty="0"/>
          </a:p>
        </p:txBody>
      </p:sp>
      <p:sp>
        <p:nvSpPr>
          <p:cNvPr id="5" name="Slide Number Placeholder 4">
            <a:extLst>
              <a:ext uri="{FF2B5EF4-FFF2-40B4-BE49-F238E27FC236}">
                <a16:creationId xmlns:a16="http://schemas.microsoft.com/office/drawing/2014/main" id="{E62B4D92-2611-AC9E-A2F3-E134B28D7507}"/>
              </a:ext>
            </a:extLst>
          </p:cNvPr>
          <p:cNvSpPr>
            <a:spLocks noGrp="1"/>
          </p:cNvSpPr>
          <p:nvPr>
            <p:ph type="sldNum" sz="quarter" idx="12"/>
          </p:nvPr>
        </p:nvSpPr>
        <p:spPr/>
        <p:txBody>
          <a:bodyPr/>
          <a:lstStyle/>
          <a:p>
            <a:fld id="{75996650-E382-224C-A6F7-5BEDCD3FF096}" type="slidenum">
              <a:rPr lang="en-IT" smtClean="0"/>
              <a:t>4</a:t>
            </a:fld>
            <a:endParaRPr lang="en-IT"/>
          </a:p>
        </p:txBody>
      </p:sp>
    </p:spTree>
    <p:extLst>
      <p:ext uri="{BB962C8B-B14F-4D97-AF65-F5344CB8AC3E}">
        <p14:creationId xmlns:p14="http://schemas.microsoft.com/office/powerpoint/2010/main" val="1527182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D80C5-46E5-0CB6-3837-561609C23494}"/>
              </a:ext>
            </a:extLst>
          </p:cNvPr>
          <p:cNvSpPr>
            <a:spLocks noGrp="1"/>
          </p:cNvSpPr>
          <p:nvPr>
            <p:ph type="title"/>
          </p:nvPr>
        </p:nvSpPr>
        <p:spPr>
          <a:xfrm>
            <a:off x="628650" y="220160"/>
            <a:ext cx="7886700" cy="936859"/>
          </a:xfrm>
        </p:spPr>
        <p:txBody>
          <a:bodyPr/>
          <a:lstStyle/>
          <a:p>
            <a:r>
              <a:rPr lang="en-IT" b="1" dirty="0">
                <a:solidFill>
                  <a:srgbClr val="0070C0"/>
                </a:solidFill>
              </a:rPr>
              <a:t>Suggestions for “Topical Groups”</a:t>
            </a:r>
          </a:p>
        </p:txBody>
      </p:sp>
      <p:sp>
        <p:nvSpPr>
          <p:cNvPr id="3" name="Content Placeholder 2">
            <a:extLst>
              <a:ext uri="{FF2B5EF4-FFF2-40B4-BE49-F238E27FC236}">
                <a16:creationId xmlns:a16="http://schemas.microsoft.com/office/drawing/2014/main" id="{A9BCF3DF-C3A3-DA6D-4B2B-0B8E14A01C71}"/>
              </a:ext>
            </a:extLst>
          </p:cNvPr>
          <p:cNvSpPr>
            <a:spLocks noGrp="1"/>
          </p:cNvSpPr>
          <p:nvPr>
            <p:ph idx="1"/>
          </p:nvPr>
        </p:nvSpPr>
        <p:spPr>
          <a:xfrm>
            <a:off x="628650" y="1218349"/>
            <a:ext cx="7886700" cy="5419491"/>
          </a:xfrm>
        </p:spPr>
        <p:txBody>
          <a:bodyPr>
            <a:normAutofit fontScale="62500" lnSpcReduction="20000"/>
          </a:bodyPr>
          <a:lstStyle/>
          <a:p>
            <a:pPr marL="514350" indent="-514350">
              <a:buFont typeface="+mj-lt"/>
              <a:buAutoNum type="arabicPeriod"/>
            </a:pPr>
            <a:r>
              <a:rPr lang="en-IT" dirty="0">
                <a:solidFill>
                  <a:schemeClr val="accent2"/>
                </a:solidFill>
              </a:rPr>
              <a:t>Communication &amp; Documentation</a:t>
            </a:r>
          </a:p>
          <a:p>
            <a:pPr lvl="1"/>
            <a:r>
              <a:rPr lang="en-GB" dirty="0"/>
              <a:t>D</a:t>
            </a:r>
            <a:r>
              <a:rPr lang="en-IT" dirty="0"/>
              <a:t>evelop website, develop documentation,  </a:t>
            </a:r>
            <a:r>
              <a:rPr lang="en-GB" dirty="0"/>
              <a:t>P</a:t>
            </a:r>
            <a:r>
              <a:rPr lang="en-IT" dirty="0"/>
              <a:t>repare examples (and publis), simulation school</a:t>
            </a:r>
          </a:p>
          <a:p>
            <a:pPr lvl="1"/>
            <a:r>
              <a:rPr lang="en-GB" dirty="0"/>
              <a:t>T</a:t>
            </a:r>
            <a:r>
              <a:rPr lang="en-IT" dirty="0"/>
              <a:t>ranslate C++ to python, SWAN / Collab notebooks</a:t>
            </a:r>
          </a:p>
          <a:p>
            <a:pPr marL="514350" indent="-514350">
              <a:buFont typeface="+mj-lt"/>
              <a:buAutoNum type="arabicPeriod"/>
            </a:pPr>
            <a:r>
              <a:rPr lang="en-IT" dirty="0">
                <a:solidFill>
                  <a:schemeClr val="accent2"/>
                </a:solidFill>
              </a:rPr>
              <a:t>Space Charge &amp; Large Avalanches</a:t>
            </a:r>
          </a:p>
          <a:p>
            <a:pPr lvl="1"/>
            <a:r>
              <a:rPr lang="en-GB" dirty="0"/>
              <a:t>N</a:t>
            </a:r>
            <a:r>
              <a:rPr lang="en-IT" dirty="0"/>
              <a:t>ew – hybrid – algorithms: cpu &amp; memory efficient</a:t>
            </a:r>
          </a:p>
          <a:p>
            <a:pPr lvl="1"/>
            <a:r>
              <a:rPr lang="en-IT" dirty="0"/>
              <a:t>Electric field update for large space-charge, </a:t>
            </a:r>
            <a:r>
              <a:rPr lang="en-GB" dirty="0"/>
              <a:t>I</a:t>
            </a:r>
            <a:r>
              <a:rPr lang="en-IT" dirty="0"/>
              <a:t>nvestigate use of GPU</a:t>
            </a:r>
          </a:p>
          <a:p>
            <a:pPr marL="514350" indent="-514350">
              <a:buFont typeface="+mj-lt"/>
              <a:buAutoNum type="arabicPeriod"/>
            </a:pPr>
            <a:r>
              <a:rPr lang="en-IT" dirty="0">
                <a:solidFill>
                  <a:schemeClr val="accent2"/>
                </a:solidFill>
              </a:rPr>
              <a:t>Resistive Detectors</a:t>
            </a:r>
          </a:p>
          <a:p>
            <a:pPr lvl="1"/>
            <a:r>
              <a:rPr lang="en-GB" dirty="0"/>
              <a:t>Signal induction in detectors with resistive layers</a:t>
            </a:r>
          </a:p>
          <a:p>
            <a:pPr lvl="1"/>
            <a:r>
              <a:rPr lang="en-GB" dirty="0"/>
              <a:t>Simulate / model large-size effects (distance to GND)</a:t>
            </a:r>
          </a:p>
          <a:p>
            <a:pPr lvl="1"/>
            <a:r>
              <a:rPr lang="en-GB" dirty="0"/>
              <a:t>Transmission line / signal transmission over large distances</a:t>
            </a:r>
          </a:p>
          <a:p>
            <a:pPr marL="514350" indent="-514350">
              <a:buFont typeface="+mj-lt"/>
              <a:buAutoNum type="arabicPeriod"/>
            </a:pPr>
            <a:r>
              <a:rPr lang="en-GB" dirty="0">
                <a:solidFill>
                  <a:schemeClr val="accent2"/>
                </a:solidFill>
              </a:rPr>
              <a:t>Ecological / New gases</a:t>
            </a:r>
            <a:r>
              <a:rPr lang="en-GB" dirty="0"/>
              <a:t> 	</a:t>
            </a:r>
            <a:r>
              <a:rPr lang="en-GB" sz="2400" dirty="0"/>
              <a:t>(</a:t>
            </a:r>
            <a:r>
              <a:rPr lang="en-GB" sz="2400" dirty="0" err="1"/>
              <a:t>incl</a:t>
            </a:r>
            <a:r>
              <a:rPr lang="en-GB" sz="2400" dirty="0"/>
              <a:t> x-sections, </a:t>
            </a:r>
            <a:r>
              <a:rPr lang="en-GB" sz="2400" dirty="0" err="1"/>
              <a:t>Py</a:t>
            </a:r>
            <a:r>
              <a:rPr lang="en-GB" sz="2400" dirty="0"/>
              <a:t>- / Beta- / </a:t>
            </a:r>
            <a:r>
              <a:rPr lang="en-GB" sz="2400" dirty="0" err="1"/>
              <a:t>Magboltz</a:t>
            </a:r>
            <a:r>
              <a:rPr lang="en-GB" sz="2400" dirty="0"/>
              <a:t> / </a:t>
            </a:r>
            <a:r>
              <a:rPr lang="en-GB" sz="2400" dirty="0" err="1"/>
              <a:t>Methes</a:t>
            </a:r>
            <a:r>
              <a:rPr lang="en-GB" sz="2400" dirty="0"/>
              <a:t> …)</a:t>
            </a:r>
          </a:p>
          <a:p>
            <a:pPr marL="514350" indent="-514350">
              <a:buFont typeface="+mj-lt"/>
              <a:buAutoNum type="arabicPeriod"/>
            </a:pPr>
            <a:r>
              <a:rPr lang="en-GB" dirty="0">
                <a:solidFill>
                  <a:schemeClr val="accent2"/>
                </a:solidFill>
              </a:rPr>
              <a:t>Measurements and modelling of non-equilibrium and low-pressure effects</a:t>
            </a:r>
          </a:p>
          <a:p>
            <a:pPr lvl="1"/>
            <a:r>
              <a:rPr lang="en-GB" dirty="0"/>
              <a:t>Measurement and extraction of Penning effect, feedback, ion mobilities ,  ion-clusters</a:t>
            </a:r>
          </a:p>
          <a:p>
            <a:pPr marL="514350" indent="-514350">
              <a:buFont typeface="+mj-lt"/>
              <a:buAutoNum type="arabicPeriod"/>
            </a:pPr>
            <a:r>
              <a:rPr lang="en-GB" dirty="0">
                <a:solidFill>
                  <a:schemeClr val="accent2"/>
                </a:solidFill>
              </a:rPr>
              <a:t>Software Integration &amp; Development</a:t>
            </a:r>
          </a:p>
          <a:p>
            <a:pPr lvl="1"/>
            <a:r>
              <a:rPr lang="en-GB" dirty="0"/>
              <a:t>Core software development, Software maintenance, Software optimization (reduce mem)</a:t>
            </a:r>
          </a:p>
          <a:p>
            <a:pPr lvl="1"/>
            <a:r>
              <a:rPr lang="en-GB" dirty="0"/>
              <a:t>Parallelization, use of heterogeneous computing (</a:t>
            </a:r>
            <a:r>
              <a:rPr lang="en-GB" dirty="0" err="1"/>
              <a:t>gpu</a:t>
            </a:r>
            <a:r>
              <a:rPr lang="en-GB" dirty="0"/>
              <a:t>), pioneer machine-learning?</a:t>
            </a:r>
          </a:p>
          <a:p>
            <a:pPr lvl="1"/>
            <a:r>
              <a:rPr lang="en-GB" dirty="0"/>
              <a:t>Integration of different </a:t>
            </a:r>
            <a:r>
              <a:rPr lang="en-GB" dirty="0" err="1"/>
              <a:t>sw</a:t>
            </a:r>
            <a:r>
              <a:rPr lang="en-GB" dirty="0"/>
              <a:t> to work smoother together, …</a:t>
            </a:r>
          </a:p>
          <a:p>
            <a:pPr marL="514350" indent="-514350">
              <a:buFont typeface="+mj-lt"/>
              <a:buAutoNum type="arabicPeriod"/>
            </a:pPr>
            <a:r>
              <a:rPr lang="en-GB" dirty="0">
                <a:solidFill>
                  <a:schemeClr val="accent2"/>
                </a:solidFill>
              </a:rPr>
              <a:t>Rare-event TPC simulations</a:t>
            </a:r>
          </a:p>
          <a:p>
            <a:pPr lvl="1"/>
            <a:r>
              <a:rPr lang="en-GB" dirty="0"/>
              <a:t>Development of electro </a:t>
            </a:r>
            <a:r>
              <a:rPr lang="en-GB" dirty="0" err="1"/>
              <a:t>luminescense</a:t>
            </a:r>
            <a:r>
              <a:rPr lang="en-GB" dirty="0"/>
              <a:t>, Negative ions, ….</a:t>
            </a:r>
          </a:p>
          <a:p>
            <a:pPr marL="514350" indent="-514350">
              <a:buFont typeface="+mj-lt"/>
              <a:buAutoNum type="arabicPeriod"/>
            </a:pPr>
            <a:r>
              <a:rPr lang="en-GB" dirty="0">
                <a:solidFill>
                  <a:schemeClr val="accent2"/>
                </a:solidFill>
              </a:rPr>
              <a:t>Wire Detectors	</a:t>
            </a:r>
            <a:r>
              <a:rPr lang="en-GB" sz="2400" dirty="0"/>
              <a:t>(discussing Data/MC comparisons, outstanding issues, …)</a:t>
            </a:r>
            <a:r>
              <a:rPr lang="en-GB" dirty="0">
                <a:solidFill>
                  <a:schemeClr val="accent2"/>
                </a:solidFill>
              </a:rPr>
              <a:t>	</a:t>
            </a:r>
          </a:p>
          <a:p>
            <a:endParaRPr lang="en-GB" dirty="0"/>
          </a:p>
          <a:p>
            <a:endParaRPr lang="en-IT" dirty="0"/>
          </a:p>
          <a:p>
            <a:pPr lvl="1"/>
            <a:endParaRPr lang="en-IT" dirty="0"/>
          </a:p>
          <a:p>
            <a:endParaRPr lang="en-IT" dirty="0"/>
          </a:p>
        </p:txBody>
      </p:sp>
      <p:sp>
        <p:nvSpPr>
          <p:cNvPr id="5" name="Slide Number Placeholder 4">
            <a:extLst>
              <a:ext uri="{FF2B5EF4-FFF2-40B4-BE49-F238E27FC236}">
                <a16:creationId xmlns:a16="http://schemas.microsoft.com/office/drawing/2014/main" id="{6EFE9FA4-3C93-4D3A-82A4-B6B8B79B810E}"/>
              </a:ext>
            </a:extLst>
          </p:cNvPr>
          <p:cNvSpPr>
            <a:spLocks noGrp="1"/>
          </p:cNvSpPr>
          <p:nvPr>
            <p:ph type="sldNum" sz="quarter" idx="12"/>
          </p:nvPr>
        </p:nvSpPr>
        <p:spPr/>
        <p:txBody>
          <a:bodyPr/>
          <a:lstStyle/>
          <a:p>
            <a:fld id="{75996650-E382-224C-A6F7-5BEDCD3FF096}" type="slidenum">
              <a:rPr lang="en-IT" smtClean="0"/>
              <a:t>5</a:t>
            </a:fld>
            <a:endParaRPr lang="en-IT"/>
          </a:p>
        </p:txBody>
      </p:sp>
    </p:spTree>
    <p:extLst>
      <p:ext uri="{BB962C8B-B14F-4D97-AF65-F5344CB8AC3E}">
        <p14:creationId xmlns:p14="http://schemas.microsoft.com/office/powerpoint/2010/main" val="224124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1AA98-8D01-3474-7B58-5E6C687AFCF8}"/>
              </a:ext>
            </a:extLst>
          </p:cNvPr>
          <p:cNvSpPr>
            <a:spLocks noGrp="1"/>
          </p:cNvSpPr>
          <p:nvPr>
            <p:ph type="title"/>
          </p:nvPr>
        </p:nvSpPr>
        <p:spPr/>
        <p:txBody>
          <a:bodyPr/>
          <a:lstStyle/>
          <a:p>
            <a:r>
              <a:rPr lang="en-IT" b="1" dirty="0">
                <a:solidFill>
                  <a:srgbClr val="0070C0"/>
                </a:solidFill>
              </a:rPr>
              <a:t>How?</a:t>
            </a:r>
          </a:p>
        </p:txBody>
      </p:sp>
      <p:sp>
        <p:nvSpPr>
          <p:cNvPr id="3" name="Content Placeholder 2">
            <a:extLst>
              <a:ext uri="{FF2B5EF4-FFF2-40B4-BE49-F238E27FC236}">
                <a16:creationId xmlns:a16="http://schemas.microsoft.com/office/drawing/2014/main" id="{537460D3-9900-4829-8C94-9D55F417B662}"/>
              </a:ext>
            </a:extLst>
          </p:cNvPr>
          <p:cNvSpPr>
            <a:spLocks noGrp="1"/>
          </p:cNvSpPr>
          <p:nvPr>
            <p:ph idx="1"/>
          </p:nvPr>
        </p:nvSpPr>
        <p:spPr>
          <a:xfrm>
            <a:off x="628650" y="1825625"/>
            <a:ext cx="7886700" cy="4530726"/>
          </a:xfrm>
        </p:spPr>
        <p:txBody>
          <a:bodyPr>
            <a:normAutofit fontScale="77500" lnSpcReduction="20000"/>
          </a:bodyPr>
          <a:lstStyle/>
          <a:p>
            <a:r>
              <a:rPr lang="en-GB" dirty="0"/>
              <a:t>W</a:t>
            </a:r>
            <a:r>
              <a:rPr lang="en-IT" dirty="0"/>
              <a:t>orking toghether on the same topic / towards a shared goal can help start a collaboration</a:t>
            </a:r>
          </a:p>
          <a:p>
            <a:r>
              <a:rPr lang="en-IT" dirty="0"/>
              <a:t>this is a ”required” condition, this is not a “sufficient” condition …</a:t>
            </a:r>
          </a:p>
          <a:p>
            <a:pPr lvl="1"/>
            <a:r>
              <a:rPr lang="en-GB" dirty="0"/>
              <a:t>P</a:t>
            </a:r>
            <a:r>
              <a:rPr lang="en-IT" dirty="0"/>
              <a:t>ersonal / group collaboration depend on many human factors</a:t>
            </a:r>
          </a:p>
          <a:p>
            <a:pPr lvl="1"/>
            <a:r>
              <a:rPr lang="en-GB" dirty="0"/>
              <a:t>W</a:t>
            </a:r>
            <a:r>
              <a:rPr lang="en-IT" dirty="0"/>
              <a:t>e will not force people to work together if they cannot get along with each other</a:t>
            </a:r>
          </a:p>
          <a:p>
            <a:pPr lvl="1"/>
            <a:r>
              <a:rPr lang="en-GB" dirty="0"/>
              <a:t>As WG conveners we will strive to:</a:t>
            </a:r>
          </a:p>
          <a:p>
            <a:pPr lvl="2"/>
            <a:r>
              <a:rPr lang="en-GB" dirty="0"/>
              <a:t>Converge on topics / goals if we see manpower &amp; will available</a:t>
            </a:r>
            <a:r>
              <a:rPr lang="en-IT" dirty="0"/>
              <a:t> </a:t>
            </a:r>
          </a:p>
          <a:p>
            <a:pPr lvl="2"/>
            <a:r>
              <a:rPr lang="en-GB" dirty="0"/>
              <a:t>A</a:t>
            </a:r>
            <a:r>
              <a:rPr lang="en-IT" dirty="0"/>
              <a:t>void as much as possible work duplication / parallel groups</a:t>
            </a:r>
          </a:p>
          <a:p>
            <a:pPr lvl="2"/>
            <a:r>
              <a:rPr lang="en-GB" dirty="0"/>
              <a:t>F</a:t>
            </a:r>
            <a:r>
              <a:rPr lang="en-IT" dirty="0"/>
              <a:t>ind a place for everyone to conduct his/her research</a:t>
            </a:r>
          </a:p>
          <a:p>
            <a:pPr lvl="2"/>
            <a:r>
              <a:rPr lang="en-GB" dirty="0"/>
              <a:t>C</a:t>
            </a:r>
            <a:r>
              <a:rPr lang="en-IT" dirty="0"/>
              <a:t>reate a stimulating environment for everybody</a:t>
            </a:r>
          </a:p>
          <a:p>
            <a:pPr lvl="1"/>
            <a:r>
              <a:rPr lang="en-IT" dirty="0"/>
              <a:t>Ideally we can create a situation where we can find funding toghether</a:t>
            </a:r>
          </a:p>
          <a:p>
            <a:pPr lvl="2"/>
            <a:r>
              <a:rPr lang="en-GB" dirty="0"/>
              <a:t>S</a:t>
            </a:r>
            <a:r>
              <a:rPr lang="en-IT" dirty="0"/>
              <a:t>mall projects between 2-3 institutes with funding for 1-2 doctoral students</a:t>
            </a:r>
          </a:p>
          <a:p>
            <a:r>
              <a:rPr lang="en-IT" dirty="0"/>
              <a:t>Note: we are a working group … </a:t>
            </a:r>
          </a:p>
          <a:p>
            <a:pPr lvl="1"/>
            <a:r>
              <a:rPr lang="en-GB" dirty="0"/>
              <a:t>T</a:t>
            </a:r>
            <a:r>
              <a:rPr lang="en-IT" dirty="0"/>
              <a:t>his means … working toghether and sharing information / experience</a:t>
            </a:r>
          </a:p>
          <a:p>
            <a:pPr lvl="1"/>
            <a:r>
              <a:rPr lang="en-IT" dirty="0"/>
              <a:t>This is not a conference where you come, you present your work, respond to questions and return home to continue your work alone</a:t>
            </a:r>
          </a:p>
          <a:p>
            <a:pPr lvl="1"/>
            <a:endParaRPr lang="en-IT" dirty="0"/>
          </a:p>
        </p:txBody>
      </p:sp>
      <p:sp>
        <p:nvSpPr>
          <p:cNvPr id="4" name="Date Placeholder 3">
            <a:extLst>
              <a:ext uri="{FF2B5EF4-FFF2-40B4-BE49-F238E27FC236}">
                <a16:creationId xmlns:a16="http://schemas.microsoft.com/office/drawing/2014/main" id="{57D5C9D3-6DD6-61A0-D8D6-69C6E13C6F7A}"/>
              </a:ext>
            </a:extLst>
          </p:cNvPr>
          <p:cNvSpPr>
            <a:spLocks noGrp="1"/>
          </p:cNvSpPr>
          <p:nvPr>
            <p:ph type="dt" sz="half" idx="10"/>
          </p:nvPr>
        </p:nvSpPr>
        <p:spPr/>
        <p:txBody>
          <a:bodyPr/>
          <a:lstStyle/>
          <a:p>
            <a:r>
              <a:rPr lang="it-IT"/>
              <a:t>12/03/24</a:t>
            </a:r>
            <a:endParaRPr lang="en-IT" dirty="0"/>
          </a:p>
        </p:txBody>
      </p:sp>
      <p:sp>
        <p:nvSpPr>
          <p:cNvPr id="5" name="Slide Number Placeholder 4">
            <a:extLst>
              <a:ext uri="{FF2B5EF4-FFF2-40B4-BE49-F238E27FC236}">
                <a16:creationId xmlns:a16="http://schemas.microsoft.com/office/drawing/2014/main" id="{290F494C-7993-B50B-A960-8C7D26CB9398}"/>
              </a:ext>
            </a:extLst>
          </p:cNvPr>
          <p:cNvSpPr>
            <a:spLocks noGrp="1"/>
          </p:cNvSpPr>
          <p:nvPr>
            <p:ph type="sldNum" sz="quarter" idx="12"/>
          </p:nvPr>
        </p:nvSpPr>
        <p:spPr/>
        <p:txBody>
          <a:bodyPr/>
          <a:lstStyle/>
          <a:p>
            <a:fld id="{75996650-E382-224C-A6F7-5BEDCD3FF096}" type="slidenum">
              <a:rPr lang="en-IT" smtClean="0"/>
              <a:t>6</a:t>
            </a:fld>
            <a:endParaRPr lang="en-IT"/>
          </a:p>
        </p:txBody>
      </p:sp>
    </p:spTree>
    <p:extLst>
      <p:ext uri="{BB962C8B-B14F-4D97-AF65-F5344CB8AC3E}">
        <p14:creationId xmlns:p14="http://schemas.microsoft.com/office/powerpoint/2010/main" val="3197971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4E18D-F1B1-0940-5676-27B5A760A241}"/>
              </a:ext>
            </a:extLst>
          </p:cNvPr>
          <p:cNvSpPr>
            <a:spLocks noGrp="1"/>
          </p:cNvSpPr>
          <p:nvPr>
            <p:ph type="title"/>
          </p:nvPr>
        </p:nvSpPr>
        <p:spPr/>
        <p:txBody>
          <a:bodyPr/>
          <a:lstStyle/>
          <a:p>
            <a:r>
              <a:rPr lang="en-IT" b="1" dirty="0">
                <a:solidFill>
                  <a:srgbClr val="0070C0"/>
                </a:solidFill>
              </a:rPr>
              <a:t>Topical meetings … how?</a:t>
            </a:r>
          </a:p>
        </p:txBody>
      </p:sp>
      <p:sp>
        <p:nvSpPr>
          <p:cNvPr id="3" name="Content Placeholder 2">
            <a:extLst>
              <a:ext uri="{FF2B5EF4-FFF2-40B4-BE49-F238E27FC236}">
                <a16:creationId xmlns:a16="http://schemas.microsoft.com/office/drawing/2014/main" id="{067C078A-867A-78ED-FCB8-D6EED97713D2}"/>
              </a:ext>
            </a:extLst>
          </p:cNvPr>
          <p:cNvSpPr>
            <a:spLocks noGrp="1"/>
          </p:cNvSpPr>
          <p:nvPr>
            <p:ph idx="1"/>
          </p:nvPr>
        </p:nvSpPr>
        <p:spPr/>
        <p:txBody>
          <a:bodyPr>
            <a:normAutofit fontScale="85000" lnSpcReduction="20000"/>
          </a:bodyPr>
          <a:lstStyle/>
          <a:p>
            <a:r>
              <a:rPr lang="en-GB" dirty="0"/>
              <a:t>W</a:t>
            </a:r>
            <a:r>
              <a:rPr lang="en-IT" dirty="0"/>
              <a:t>e would like to understand from everyone to which (1+) topical groups they feel they belong to</a:t>
            </a:r>
          </a:p>
          <a:p>
            <a:r>
              <a:rPr lang="en-IT" dirty="0"/>
              <a:t>Topical meetings can have their own organization</a:t>
            </a:r>
          </a:p>
          <a:p>
            <a:pPr lvl="1"/>
            <a:r>
              <a:rPr lang="en-GB" dirty="0"/>
              <a:t>E</a:t>
            </a:r>
            <a:r>
              <a:rPr lang="en-IT" dirty="0"/>
              <a:t>.g. topical meeting on communication / documentation will be different from the topical meeting on the development of new code for avalanches …</a:t>
            </a:r>
          </a:p>
          <a:p>
            <a:pPr lvl="1"/>
            <a:r>
              <a:rPr lang="en-GB" dirty="0"/>
              <a:t>B</a:t>
            </a:r>
            <a:r>
              <a:rPr lang="en-IT" dirty="0"/>
              <a:t>ut note that we will have likely an audience (participants!) with a mixed experience / background</a:t>
            </a:r>
          </a:p>
          <a:p>
            <a:pPr lvl="2"/>
            <a:r>
              <a:rPr lang="en-GB" dirty="0"/>
              <a:t>T</a:t>
            </a:r>
            <a:r>
              <a:rPr lang="en-IT" dirty="0"/>
              <a:t>herefore an overview talk to start with that illustrates the state of the art given by one expert of the field would be desirable to have everyone on the same page</a:t>
            </a:r>
          </a:p>
          <a:p>
            <a:pPr lvl="2"/>
            <a:r>
              <a:rPr lang="en-IT" dirty="0"/>
              <a:t>This can be followed by a discussion where we can agree on a work plan and </a:t>
            </a:r>
            <a:r>
              <a:rPr lang="en-IT"/>
              <a:t>on sharing </a:t>
            </a:r>
            <a:r>
              <a:rPr lang="en-IT" dirty="0"/>
              <a:t>of the tasks, common funding requests, shared PhD stud …</a:t>
            </a:r>
          </a:p>
          <a:p>
            <a:r>
              <a:rPr lang="en-IT" dirty="0"/>
              <a:t>WG4 conveners will investigate with the different groups their availability and come up with a planning for the next 3+ months</a:t>
            </a:r>
          </a:p>
        </p:txBody>
      </p:sp>
      <p:sp>
        <p:nvSpPr>
          <p:cNvPr id="4" name="Date Placeholder 3">
            <a:extLst>
              <a:ext uri="{FF2B5EF4-FFF2-40B4-BE49-F238E27FC236}">
                <a16:creationId xmlns:a16="http://schemas.microsoft.com/office/drawing/2014/main" id="{9F0511CA-73EC-8048-3DD8-A41A1C2C331A}"/>
              </a:ext>
            </a:extLst>
          </p:cNvPr>
          <p:cNvSpPr>
            <a:spLocks noGrp="1"/>
          </p:cNvSpPr>
          <p:nvPr>
            <p:ph type="dt" sz="half" idx="10"/>
          </p:nvPr>
        </p:nvSpPr>
        <p:spPr/>
        <p:txBody>
          <a:bodyPr/>
          <a:lstStyle/>
          <a:p>
            <a:r>
              <a:rPr lang="it-IT"/>
              <a:t>12/03/24</a:t>
            </a:r>
            <a:endParaRPr lang="en-IT" dirty="0"/>
          </a:p>
        </p:txBody>
      </p:sp>
      <p:sp>
        <p:nvSpPr>
          <p:cNvPr id="5" name="Slide Number Placeholder 4">
            <a:extLst>
              <a:ext uri="{FF2B5EF4-FFF2-40B4-BE49-F238E27FC236}">
                <a16:creationId xmlns:a16="http://schemas.microsoft.com/office/drawing/2014/main" id="{BBB30820-C150-7F91-4B7B-C54861D32754}"/>
              </a:ext>
            </a:extLst>
          </p:cNvPr>
          <p:cNvSpPr>
            <a:spLocks noGrp="1"/>
          </p:cNvSpPr>
          <p:nvPr>
            <p:ph type="sldNum" sz="quarter" idx="12"/>
          </p:nvPr>
        </p:nvSpPr>
        <p:spPr/>
        <p:txBody>
          <a:bodyPr/>
          <a:lstStyle/>
          <a:p>
            <a:fld id="{75996650-E382-224C-A6F7-5BEDCD3FF096}" type="slidenum">
              <a:rPr lang="en-IT" smtClean="0"/>
              <a:t>7</a:t>
            </a:fld>
            <a:endParaRPr lang="en-IT"/>
          </a:p>
        </p:txBody>
      </p:sp>
    </p:spTree>
    <p:extLst>
      <p:ext uri="{BB962C8B-B14F-4D97-AF65-F5344CB8AC3E}">
        <p14:creationId xmlns:p14="http://schemas.microsoft.com/office/powerpoint/2010/main" val="2147796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DC209-6126-ED7C-9AE1-AA9617F2EAB4}"/>
              </a:ext>
            </a:extLst>
          </p:cNvPr>
          <p:cNvSpPr>
            <a:spLocks noGrp="1"/>
          </p:cNvSpPr>
          <p:nvPr>
            <p:ph type="title"/>
          </p:nvPr>
        </p:nvSpPr>
        <p:spPr/>
        <p:txBody>
          <a:bodyPr/>
          <a:lstStyle/>
          <a:p>
            <a:r>
              <a:rPr lang="en-IT" b="1" dirty="0">
                <a:solidFill>
                  <a:srgbClr val="0070C0"/>
                </a:solidFill>
              </a:rPr>
              <a:t>Questions / Discussion?</a:t>
            </a:r>
          </a:p>
        </p:txBody>
      </p:sp>
      <p:sp>
        <p:nvSpPr>
          <p:cNvPr id="3" name="Content Placeholder 2">
            <a:extLst>
              <a:ext uri="{FF2B5EF4-FFF2-40B4-BE49-F238E27FC236}">
                <a16:creationId xmlns:a16="http://schemas.microsoft.com/office/drawing/2014/main" id="{41344C04-59D0-A530-CA99-E0FDA232E763}"/>
              </a:ext>
            </a:extLst>
          </p:cNvPr>
          <p:cNvSpPr>
            <a:spLocks noGrp="1"/>
          </p:cNvSpPr>
          <p:nvPr>
            <p:ph idx="1"/>
          </p:nvPr>
        </p:nvSpPr>
        <p:spPr/>
        <p:txBody>
          <a:bodyPr/>
          <a:lstStyle/>
          <a:p>
            <a:r>
              <a:rPr lang="en-GB" dirty="0"/>
              <a:t>Y</a:t>
            </a:r>
            <a:r>
              <a:rPr lang="en-IT" dirty="0"/>
              <a:t>our input here</a:t>
            </a:r>
          </a:p>
        </p:txBody>
      </p:sp>
      <p:sp>
        <p:nvSpPr>
          <p:cNvPr id="4" name="Date Placeholder 3">
            <a:extLst>
              <a:ext uri="{FF2B5EF4-FFF2-40B4-BE49-F238E27FC236}">
                <a16:creationId xmlns:a16="http://schemas.microsoft.com/office/drawing/2014/main" id="{436B59D3-CA79-7631-3E81-DC4F44B425CF}"/>
              </a:ext>
            </a:extLst>
          </p:cNvPr>
          <p:cNvSpPr>
            <a:spLocks noGrp="1"/>
          </p:cNvSpPr>
          <p:nvPr>
            <p:ph type="dt" sz="half" idx="10"/>
          </p:nvPr>
        </p:nvSpPr>
        <p:spPr/>
        <p:txBody>
          <a:bodyPr/>
          <a:lstStyle/>
          <a:p>
            <a:r>
              <a:rPr lang="it-IT"/>
              <a:t>12/03/24</a:t>
            </a:r>
            <a:endParaRPr lang="en-IT" dirty="0"/>
          </a:p>
        </p:txBody>
      </p:sp>
      <p:sp>
        <p:nvSpPr>
          <p:cNvPr id="5" name="Slide Number Placeholder 4">
            <a:extLst>
              <a:ext uri="{FF2B5EF4-FFF2-40B4-BE49-F238E27FC236}">
                <a16:creationId xmlns:a16="http://schemas.microsoft.com/office/drawing/2014/main" id="{F7235C58-A1A8-2F2E-2886-288AC30A22B2}"/>
              </a:ext>
            </a:extLst>
          </p:cNvPr>
          <p:cNvSpPr>
            <a:spLocks noGrp="1"/>
          </p:cNvSpPr>
          <p:nvPr>
            <p:ph type="sldNum" sz="quarter" idx="12"/>
          </p:nvPr>
        </p:nvSpPr>
        <p:spPr/>
        <p:txBody>
          <a:bodyPr/>
          <a:lstStyle/>
          <a:p>
            <a:fld id="{75996650-E382-224C-A6F7-5BEDCD3FF096}" type="slidenum">
              <a:rPr lang="en-IT" smtClean="0"/>
              <a:t>8</a:t>
            </a:fld>
            <a:endParaRPr lang="en-IT"/>
          </a:p>
        </p:txBody>
      </p:sp>
    </p:spTree>
    <p:extLst>
      <p:ext uri="{BB962C8B-B14F-4D97-AF65-F5344CB8AC3E}">
        <p14:creationId xmlns:p14="http://schemas.microsoft.com/office/powerpoint/2010/main" val="40968330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2955</TotalTime>
  <Words>961</Words>
  <Application>Microsoft Macintosh PowerPoint</Application>
  <PresentationFormat>On-screen Show (4:3)</PresentationFormat>
  <Paragraphs>95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Proposal for Organization of WG4</vt:lpstr>
      <vt:lpstr>Premises</vt:lpstr>
      <vt:lpstr>In WG4 …</vt:lpstr>
      <vt:lpstr>Through …</vt:lpstr>
      <vt:lpstr>Suggestions for “Topical Groups”</vt:lpstr>
      <vt:lpstr>How?</vt:lpstr>
      <vt:lpstr>Topical meetings … how?</vt:lpstr>
      <vt:lpstr>Questions /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DRD1 WG4</dc:title>
  <dc:creator>Piet Omer J Verwilligen</dc:creator>
  <cp:lastModifiedBy>Piet Omer J Verwilligen</cp:lastModifiedBy>
  <cp:revision>50</cp:revision>
  <dcterms:created xsi:type="dcterms:W3CDTF">2023-06-20T07:09:48Z</dcterms:created>
  <dcterms:modified xsi:type="dcterms:W3CDTF">2024-03-12T13:16:19Z</dcterms:modified>
</cp:coreProperties>
</file>