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  <p:sldMasterId id="2147483683" r:id="rId4"/>
  </p:sldMasterIdLst>
  <p:notesMasterIdLst>
    <p:notesMasterId r:id="rId22"/>
  </p:notesMasterIdLst>
  <p:sldIdLst>
    <p:sldId id="256" r:id="rId5"/>
    <p:sldId id="359" r:id="rId6"/>
    <p:sldId id="404" r:id="rId7"/>
    <p:sldId id="416" r:id="rId8"/>
    <p:sldId id="405" r:id="rId9"/>
    <p:sldId id="407" r:id="rId10"/>
    <p:sldId id="409" r:id="rId11"/>
    <p:sldId id="413" r:id="rId12"/>
    <p:sldId id="411" r:id="rId13"/>
    <p:sldId id="425" r:id="rId14"/>
    <p:sldId id="410" r:id="rId15"/>
    <p:sldId id="412" r:id="rId16"/>
    <p:sldId id="417" r:id="rId17"/>
    <p:sldId id="415" r:id="rId18"/>
    <p:sldId id="419" r:id="rId19"/>
    <p:sldId id="371" r:id="rId20"/>
    <p:sldId id="406" r:id="rId21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0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08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43DA9-4D73-4BF9-99FC-69DAC786D472}" type="datetimeFigureOut">
              <a:rPr lang="lv-LV" smtClean="0"/>
              <a:t>26.03.24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3F32C-AC46-49F9-A5AF-6FDEDF9CFC2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6811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673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017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05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91000" y="-1143000"/>
            <a:ext cx="6858000" cy="9144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" y="-9427"/>
            <a:ext cx="6429401" cy="6876854"/>
          </a:xfrm>
          <a:custGeom>
            <a:avLst/>
            <a:gdLst>
              <a:gd name="connsiteX0" fmla="*/ 0 w 6099463"/>
              <a:gd name="connsiteY0" fmla="*/ 0 h 6858000"/>
              <a:gd name="connsiteX1" fmla="*/ 6099463 w 6099463"/>
              <a:gd name="connsiteY1" fmla="*/ 0 h 6858000"/>
              <a:gd name="connsiteX2" fmla="*/ 6099463 w 6099463"/>
              <a:gd name="connsiteY2" fmla="*/ 6858000 h 6858000"/>
              <a:gd name="connsiteX3" fmla="*/ 0 w 6099463"/>
              <a:gd name="connsiteY3" fmla="*/ 6858000 h 6858000"/>
              <a:gd name="connsiteX4" fmla="*/ 0 w 6099463"/>
              <a:gd name="connsiteY4" fmla="*/ 0 h 6858000"/>
              <a:gd name="connsiteX0" fmla="*/ 0 w 6099463"/>
              <a:gd name="connsiteY0" fmla="*/ 0 h 6867427"/>
              <a:gd name="connsiteX1" fmla="*/ 6099463 w 6099463"/>
              <a:gd name="connsiteY1" fmla="*/ 0 h 6867427"/>
              <a:gd name="connsiteX2" fmla="*/ 4892832 w 6099463"/>
              <a:gd name="connsiteY2" fmla="*/ 6867427 h 6867427"/>
              <a:gd name="connsiteX3" fmla="*/ 0 w 6099463"/>
              <a:gd name="connsiteY3" fmla="*/ 6858000 h 6867427"/>
              <a:gd name="connsiteX4" fmla="*/ 0 w 6099463"/>
              <a:gd name="connsiteY4" fmla="*/ 0 h 6867427"/>
              <a:gd name="connsiteX0" fmla="*/ 0 w 6429401"/>
              <a:gd name="connsiteY0" fmla="*/ 9427 h 6876854"/>
              <a:gd name="connsiteX1" fmla="*/ 6429401 w 6429401"/>
              <a:gd name="connsiteY1" fmla="*/ 0 h 6876854"/>
              <a:gd name="connsiteX2" fmla="*/ 4892832 w 6429401"/>
              <a:gd name="connsiteY2" fmla="*/ 6876854 h 6876854"/>
              <a:gd name="connsiteX3" fmla="*/ 0 w 6429401"/>
              <a:gd name="connsiteY3" fmla="*/ 6867427 h 6876854"/>
              <a:gd name="connsiteX4" fmla="*/ 0 w 6429401"/>
              <a:gd name="connsiteY4" fmla="*/ 9427 h 6876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9401" h="6876854">
                <a:moveTo>
                  <a:pt x="0" y="9427"/>
                </a:moveTo>
                <a:lnTo>
                  <a:pt x="6429401" y="0"/>
                </a:lnTo>
                <a:lnTo>
                  <a:pt x="4892832" y="6876854"/>
                </a:lnTo>
                <a:lnTo>
                  <a:pt x="0" y="6867427"/>
                </a:lnTo>
                <a:lnTo>
                  <a:pt x="0" y="9427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1800"/>
          </a:p>
        </p:txBody>
      </p:sp>
    </p:spTree>
    <p:extLst>
      <p:ext uri="{BB962C8B-B14F-4D97-AF65-F5344CB8AC3E}">
        <p14:creationId xmlns:p14="http://schemas.microsoft.com/office/powerpoint/2010/main" val="3209791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04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 dirty="0">
                <a:solidFill>
                  <a:srgbClr val="2802CA"/>
                </a:solidFill>
              </a:rPr>
              <a:t>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 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</a:t>
            </a:r>
            <a:endParaRPr lang="lv-LV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57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 dirty="0">
                <a:solidFill>
                  <a:srgbClr val="2802CA"/>
                </a:solidFill>
              </a:rPr>
              <a:t>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 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</a:t>
            </a:r>
            <a:endParaRPr lang="lv-LV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57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438" y="-7546"/>
            <a:ext cx="3030375" cy="100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95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88700" y="2481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lv-LV" dirty="0"/>
              <a:t>Paldies!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48810" y="6024781"/>
            <a:ext cx="4011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Research Latvia</a:t>
            </a:r>
          </a:p>
        </p:txBody>
      </p:sp>
      <p:pic>
        <p:nvPicPr>
          <p:cNvPr id="11" name="Picture 12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371" y="5506044"/>
            <a:ext cx="1075755" cy="453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16" y="5624084"/>
            <a:ext cx="1480349" cy="40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/>
          </p:cNvPicPr>
          <p:nvPr userDrawn="1"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363" y="5544537"/>
            <a:ext cx="415996" cy="41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637" y="5540423"/>
            <a:ext cx="420035" cy="41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3510754" y="6024781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Zinātne Latvijai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6469381" y="6032809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>
                <a:solidFill>
                  <a:prstClr val="white">
                    <a:lumMod val="50000"/>
                  </a:prstClr>
                </a:solidFill>
              </a:rPr>
              <a:t>@zinatkongress</a:t>
            </a:r>
            <a:endParaRPr lang="lv-LV" sz="2400">
              <a:solidFill>
                <a:prstClr val="white">
                  <a:lumMod val="50000"/>
                </a:prstClr>
              </a:solidFill>
              <a:ea typeface="Verdana" panose="020B0604030504040204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9428006" y="6024781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Zinātne Latvijai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438" y="-7546"/>
            <a:ext cx="3030375" cy="100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49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48694" y="-462506"/>
            <a:ext cx="13889388" cy="778301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71827" y="29970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000" b="1">
                <a:solidFill>
                  <a:srgbClr val="FFFF00"/>
                </a:solidFill>
              </a:defRPr>
            </a:lvl1pPr>
          </a:lstStyle>
          <a:p>
            <a:r>
              <a:rPr lang="lv-LV" dirty="0"/>
              <a:t>Starpslaids</a:t>
            </a:r>
          </a:p>
        </p:txBody>
      </p:sp>
    </p:spTree>
    <p:extLst>
      <p:ext uri="{BB962C8B-B14F-4D97-AF65-F5344CB8AC3E}">
        <p14:creationId xmlns:p14="http://schemas.microsoft.com/office/powerpoint/2010/main" val="1888986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nKom ba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684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92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8DF2F5-D116-4FA6-B87C-3580FC1832EF}" type="datetimeFigureOut">
              <a:rPr lang="en-US" smtClean="0"/>
              <a:t>3/26/24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563B-B4A4-4ABA-9911-2B626307197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54"/>
          <a:stretch/>
        </p:blipFill>
        <p:spPr>
          <a:xfrm>
            <a:off x="0" y="0"/>
            <a:ext cx="12192000" cy="524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96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824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714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31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958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05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481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03DA1-DC42-4172-B1F3-105504315DF9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24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8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4948" y="63875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4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90" r:id="rId6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6609/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zp.gov.lv/en/media/3273/download?attachment" TargetMode="External"/><Relationship Id="rId2" Type="http://schemas.openxmlformats.org/officeDocument/2006/relationships/hyperlink" Target="https://www.lzp.gov.lv/en/media/3270/download?attachment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indico.cern.ch/category/11669/" TargetMode="External"/><Relationship Id="rId4" Type="http://schemas.openxmlformats.org/officeDocument/2006/relationships/hyperlink" Target="https://www.linkedin.com/company/cern-nacion&#257;lais-kontaktpunkts-latvij&#257;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35416" y="1987488"/>
            <a:ext cx="10515600" cy="2426305"/>
          </a:xfrm>
        </p:spPr>
        <p:txBody>
          <a:bodyPr>
            <a:noAutofit/>
          </a:bodyPr>
          <a:lstStyle/>
          <a:p>
            <a:r>
              <a:rPr lang="en-GB" b="1" cap="al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- CERN: state-of-play</a:t>
            </a:r>
            <a:endParaRPr lang="en-US" b="1" cap="all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4E99C4-CE58-D16D-57D6-E5F8E254CDA8}"/>
              </a:ext>
            </a:extLst>
          </p:cNvPr>
          <p:cNvSpPr txBox="1"/>
          <p:nvPr/>
        </p:nvSpPr>
        <p:spPr>
          <a:xfrm>
            <a:off x="435416" y="5387555"/>
            <a:ext cx="11503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Prof. Toms TORIMS</a:t>
            </a:r>
          </a:p>
          <a:p>
            <a:r>
              <a:rPr lang="en-GB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CERN National Contact point of Latvia</a:t>
            </a:r>
          </a:p>
        </p:txBody>
      </p:sp>
    </p:spTree>
    <p:extLst>
      <p:ext uri="{BB962C8B-B14F-4D97-AF65-F5344CB8AC3E}">
        <p14:creationId xmlns:p14="http://schemas.microsoft.com/office/powerpoint/2010/main" val="3431384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Where Latvia is today?</a:t>
            </a:r>
          </a:p>
        </p:txBody>
      </p:sp>
      <p:pic>
        <p:nvPicPr>
          <p:cNvPr id="3" name="Picture 2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569BCE33-F830-2943-CEFA-D09B14DB65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467" y="1499542"/>
            <a:ext cx="7978082" cy="52979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2A1494-B4A9-65C6-5694-A6C24A43C9F4}"/>
              </a:ext>
            </a:extLst>
          </p:cNvPr>
          <p:cNvSpPr txBox="1"/>
          <p:nvPr/>
        </p:nvSpPr>
        <p:spPr>
          <a:xfrm>
            <a:off x="4885576" y="1085871"/>
            <a:ext cx="5225143" cy="20928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3000" dirty="0">
                <a:solidFill>
                  <a:schemeClr val="bg1"/>
                </a:solidFill>
              </a:rPr>
              <a:t>none</a:t>
            </a:r>
          </a:p>
        </p:txBody>
      </p:sp>
    </p:spTree>
    <p:extLst>
      <p:ext uri="{BB962C8B-B14F-4D97-AF65-F5344CB8AC3E}">
        <p14:creationId xmlns:p14="http://schemas.microsoft.com/office/powerpoint/2010/main" val="1970270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Where Latvia is today?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24707" y="1504752"/>
            <a:ext cx="11124796" cy="47014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Providing sustainable contribution in attaining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State priorities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education, science, economic development and R&amp;D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Outreach / annual activities – fully paid by Latvia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GB" sz="2200" i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were 1000+ LV nationals visiting CERN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2200" i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“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shadowing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” of the LV scientific and technical personnel at CERN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- 31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High School pupil visits to CERN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- 49</a:t>
            </a: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Pupil visits to CERN – the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School of Young Physicists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- 3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The </a:t>
            </a:r>
            <a:r>
              <a:rPr kumimoji="0" lang="en-GB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TechGirls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visits to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CERN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- 4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Master and doctoral students (groups)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educational visits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 CERN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- 65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Participation in the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CERN Teacher Programme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100+ teachers</a:t>
            </a:r>
            <a:endParaRPr kumimoji="0" lang="en-GB" sz="220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220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676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Where Latvia is today?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24708" y="1658640"/>
            <a:ext cx="10951282" cy="47014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Providing sustainable contribution in attaining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State priorities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education, science, economic development and R&amp;D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To promote collaboration between Latvia and CERN, scientific groups and entrepreneurs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CERN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 Latvia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(stakeholder)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 Group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close link with Latvian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staff at CERN 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14</a:t>
            </a:r>
            <a:r>
              <a:rPr lang="en-GB" sz="2200" b="1" baseline="300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meeting will be held in Apr @CERN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Joint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doctoral study programme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“Particle Physics and Accelerator Technologies” by the RTU and LU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up and running – thanks to CBG!</a:t>
            </a: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Federated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Tier-2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CERN/CMS computing centre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inauguration </a:t>
            </a: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 of Particle Physics and Accelerator Technologies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up and running 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2604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51042" y="2559781"/>
            <a:ext cx="10489915" cy="173843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II.</a:t>
            </a:r>
            <a:br>
              <a:rPr lang="en-GB" sz="4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n-GB" sz="4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4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become Full Member state within 2-3 years</a:t>
            </a:r>
            <a:br>
              <a:rPr lang="en-GB" sz="4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n-GB" sz="4000" b="1" dirty="0">
                <a:solidFill>
                  <a:srgbClr val="0000B3"/>
                </a:solidFill>
              </a:rPr>
            </a:br>
            <a:endParaRPr lang="lv-LV" sz="1400" b="1" dirty="0">
              <a:solidFill>
                <a:srgbClr val="0000B3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701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Where Latvia is today?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37064" y="1275581"/>
            <a:ext cx="11223131" cy="47014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Engagement of decision-makers and partners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support from CERN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management and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Member States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actively participate in the work of the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Council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committees by forming a positive opinion about Latvia’s eligibility for the status of a full-fledged Member State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coordinate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the participation of Latvia in the work of the CERN Council and its committees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promote coordination at the level of the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Baltic States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which involves speaking with one single voice in the context of CERN at the level of the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Baltic Group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Baltic Assembly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22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0481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Where Latvia is today?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37064" y="1275581"/>
            <a:ext cx="11223131" cy="511286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 and technical measures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 ensure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stable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State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funding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for CERN activities in Latvia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multi-annual budget planning with the steady growth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increase the capacity and competence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 the field of high-energy physics and accelerator technologies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(done!)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Establishment of a scientific institute associated with CERN in LV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kumimoji="0" lang="en-GB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 stable team of LV scientists operates independently at CERN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promote the awarding of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industrial contracts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CERN (ILO)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build a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positive image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collaboration with CERN in Latvia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#</a:t>
            </a:r>
            <a:r>
              <a:rPr lang="en-GB" sz="2400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LatvijaCERN</a:t>
            </a: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endParaRPr lang="en-GB" sz="22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22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443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/>
                <a:ea typeface="Verdana"/>
              </a:rPr>
              <a:t>Take away messages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GB" sz="20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082478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2CFD93C-3071-DEB3-650C-43C1574734B3}"/>
              </a:ext>
            </a:extLst>
          </p:cNvPr>
          <p:cNvSpPr txBox="1">
            <a:spLocks/>
          </p:cNvSpPr>
          <p:nvPr/>
        </p:nvSpPr>
        <p:spPr>
          <a:xfrm>
            <a:off x="837398" y="2082479"/>
            <a:ext cx="10679099" cy="39429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Latvia is reliable and honest partner of CERN</a:t>
            </a:r>
          </a:p>
          <a:p>
            <a:pPr algn="ctr"/>
            <a:endParaRPr lang="en-GB" sz="2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GB" sz="2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2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CERN – Latvia membership was and is a very good deed</a:t>
            </a:r>
          </a:p>
          <a:p>
            <a:pPr algn="ctr"/>
            <a:endParaRPr lang="en-GB" sz="2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2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Latvia has delivering tangible contribution to the CERN scientific programme</a:t>
            </a:r>
            <a:br>
              <a:rPr lang="en-GB" sz="2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sz="2800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Latvia is ready to take the next step – to become full member of CERN</a:t>
            </a:r>
          </a:p>
        </p:txBody>
      </p:sp>
    </p:spTree>
    <p:extLst>
      <p:ext uri="{BB962C8B-B14F-4D97-AF65-F5344CB8AC3E}">
        <p14:creationId xmlns:p14="http://schemas.microsoft.com/office/powerpoint/2010/main" val="112170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flag on a boat&#10;&#10;Description automatically generated">
            <a:extLst>
              <a:ext uri="{FF2B5EF4-FFF2-40B4-BE49-F238E27FC236}">
                <a16:creationId xmlns:a16="http://schemas.microsoft.com/office/drawing/2014/main" id="{42E899A9-0223-D4E0-19FC-2DC061BBD8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7" b="13229"/>
          <a:stretch/>
        </p:blipFill>
        <p:spPr>
          <a:xfrm>
            <a:off x="2522358" y="10"/>
            <a:ext cx="9669642" cy="685799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534256" y="743447"/>
            <a:ext cx="3926533" cy="5739546"/>
          </a:xfrm>
          <a:noFill/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9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</a:t>
            </a:r>
            <a:r>
              <a:rPr lang="en-US" sz="4000" b="1" dirty="0"/>
              <a:t> </a:t>
            </a:r>
            <a:r>
              <a:rPr lang="en-US" sz="49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navigating steadily</a:t>
            </a:r>
            <a:br>
              <a:rPr lang="en-US" sz="49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n-US" sz="49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sz="49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cruise speed and with straight-forward course</a:t>
            </a:r>
          </a:p>
        </p:txBody>
      </p:sp>
    </p:spTree>
    <p:extLst>
      <p:ext uri="{BB962C8B-B14F-4D97-AF65-F5344CB8AC3E}">
        <p14:creationId xmlns:p14="http://schemas.microsoft.com/office/powerpoint/2010/main" val="2239174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51042" y="3059744"/>
            <a:ext cx="10489915" cy="173843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rgbClr val="0000B3"/>
                </a:solidFill>
              </a:rPr>
              <a:t>Latvia is reliable and honest partner of CERN</a:t>
            </a:r>
            <a:br>
              <a:rPr lang="en-GB" sz="4000" b="1" dirty="0">
                <a:solidFill>
                  <a:srgbClr val="0000B3"/>
                </a:solidFill>
              </a:rPr>
            </a:br>
            <a:endParaRPr lang="lv-LV" sz="1400" b="1" dirty="0">
              <a:solidFill>
                <a:srgbClr val="0000B3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713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- CERN strategy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1676400" y="1190845"/>
            <a:ext cx="10135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Publicly available, including its English translation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082478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Approved by Government in Dec 2022</a:t>
            </a: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Has very clear and detailed implementation plan</a:t>
            </a: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being successfully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coordinated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by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CERN National Contact Point of Latvia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implemented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by all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5"/>
              </a:rPr>
              <a:t>involved parties</a:t>
            </a: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benefiting from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comprehensive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public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funding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mechanism and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stakeholder engagement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main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goals are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being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steadily assured</a:t>
            </a: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Meaningful and coordinated participation of Latvia at CERN in the Associate Member state status</a:t>
            </a:r>
          </a:p>
          <a:p>
            <a:pPr marL="914400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become Full Member state within 2-3 years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2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51042" y="1690563"/>
            <a:ext cx="10489915" cy="173843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I.</a:t>
            </a:r>
            <a:br>
              <a:rPr lang="en-GB" sz="4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n-GB" sz="4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4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Meaningful and coordinated participation of Latvia at CERN in the Associate Member state status</a:t>
            </a:r>
            <a:br>
              <a:rPr lang="en-GB" sz="4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n-GB" sz="4000" b="1" dirty="0">
                <a:solidFill>
                  <a:srgbClr val="0000B3"/>
                </a:solidFill>
              </a:rPr>
            </a:br>
            <a:endParaRPr lang="lv-LV" sz="1400" b="1" dirty="0">
              <a:solidFill>
                <a:srgbClr val="0000B3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460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Where Latvia is today?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24707" y="1658640"/>
            <a:ext cx="11456430" cy="47014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Meaningful and coordinated participation of Latvia at CERN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05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Benefiting from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opportunities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at CERN – in the best possible way and at all levels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Providing sustainable contribution in attaining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State priorities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education, science, economic development and R&amp;D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foster environment of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 excellence and industrial leadership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concentrate available and to attract new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 resources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 to use strategically available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financial instruments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Within the next years to achieve “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well balanced country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” status and to ensure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60/40 proportion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scientific HR / industrial return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815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Where Latvia is today?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D9119D5D-48B6-31F3-61BC-3DF802D5AA76}"/>
              </a:ext>
            </a:extLst>
          </p:cNvPr>
          <p:cNvSpPr txBox="1">
            <a:spLocks/>
          </p:cNvSpPr>
          <p:nvPr/>
        </p:nvSpPr>
        <p:spPr>
          <a:xfrm>
            <a:off x="667266" y="1312651"/>
            <a:ext cx="11430000" cy="47014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Benefiting from the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opportunities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at CERN –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 the best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possible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way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and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at all levels - </a:t>
            </a:r>
            <a:r>
              <a:rPr kumimoji="0" lang="en-GB" sz="2200" i="1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participation and contribution</a:t>
            </a:r>
            <a:endParaRPr kumimoji="0" lang="en-GB" sz="2200" b="1" i="1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6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Consortium (RTU+LU) in the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CMS experiment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since 2017</a:t>
            </a: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Consortium (RTU+LU) in the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MEDICIS experiment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since 2020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European medical isotope programme: Production of high purity isotopes by mass separation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(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PRISMAP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) project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since 2021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LU in </a:t>
            </a:r>
            <a:r>
              <a:rPr lang="en-GB" sz="2200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AEgIS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experiment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since 2021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LU in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ISOLDE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experiment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revitalised in 2023</a:t>
            </a: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Participation of the RTU in CERN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accelerator technology projects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Future Circular Collider (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FCC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)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since 2015</a:t>
            </a: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International Muon Collider Collaboration (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IMCC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)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since 2023</a:t>
            </a: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Next Ion Medical Machine Study (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NIMMS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) project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since 2019</a:t>
            </a: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Innovation Fostering in Accelerator Science and Technology (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I.FAST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) project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Heavy Ion Therapy Research Integration plus (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HITRIplus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) Project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since 2021</a:t>
            </a:r>
          </a:p>
        </p:txBody>
      </p:sp>
    </p:spTree>
    <p:extLst>
      <p:ext uri="{BB962C8B-B14F-4D97-AF65-F5344CB8AC3E}">
        <p14:creationId xmlns:p14="http://schemas.microsoft.com/office/powerpoint/2010/main" val="1288243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Where Latvia is today?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37064" y="1196139"/>
            <a:ext cx="11223131" cy="501448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Benefiting from the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opportunities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at CERN –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 the best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possible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way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and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at all levels </a:t>
            </a:r>
            <a:r>
              <a:rPr kumimoji="0" lang="en-GB" sz="2400" i="1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- Where you can physically find Latvia @CERN?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20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Accelerator Technology team is fully integrated within CERN 		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ATS-DO and @Kamchatka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Close collaboration with Groups at CERN: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Beams; Cryogenics and Vacuum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Leading role in CMS MTD and BTL in particular 					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CMS Tracker Integration Facility (TIF)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CMS and CMS Technical Coordination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@B40, @</a:t>
            </a:r>
            <a:r>
              <a:rPr lang="en-GB" sz="2200" dirty="0" err="1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Prévessin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site and Point5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AEgIS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experiment –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@Antimatter Factory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MEDICIS experiment -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@ISOLDE/MEDICIS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groups in Latvia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@Riga Technical University and University of Latvia + Tier2 federative partners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220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220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22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22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7252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Where Latvia is today?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24707" y="1658640"/>
            <a:ext cx="11223131" cy="47014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Benefiting from the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opportunities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at CERN –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 the best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possible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way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and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at all levels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reminder – Latvia joined CERN in Aug 2022!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6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CERN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Doctoral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Student Programme (DOCT)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7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– Latvia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Doctoral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Programme – 100% paid by Latvia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- 4 so far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Technical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Student Programme (TECH)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- 1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Summer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Student Programme (2+2 every year)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20 since 2013</a:t>
            </a: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Internship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at CERN (STAG programme)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1</a:t>
            </a: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Participation in CERN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Graduate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Programmes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Char char="-"/>
              <a:defRPr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Early-Career Professionals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Char char="-"/>
              <a:defRPr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Project Graduates (GRAD) 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- 1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Char char="-"/>
              <a:defRPr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Research Fellows (FELL) 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4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(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STAF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staff </a:t>
            </a: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220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220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22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22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6254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Where Latvia is today?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B18B4331-1CC4-738F-AFE8-7855606D73A3}"/>
              </a:ext>
            </a:extLst>
          </p:cNvPr>
          <p:cNvSpPr txBox="1">
            <a:spLocks/>
          </p:cNvSpPr>
          <p:nvPr/>
        </p:nvSpPr>
        <p:spPr>
          <a:xfrm>
            <a:off x="654909" y="1325008"/>
            <a:ext cx="11392930" cy="47014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To concentrate available and to attract new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 resources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 to use strategically available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financial instruments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2M+/annum + ILO costs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To foster environment of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 excellence and industrial leadership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1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National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Research Programme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“High-Energy Physics and Accelerator Technologies”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300 000 EUR in 2024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will be doubled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at least 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membership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payments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– 1.066 250 CHF in 2024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Comprehensive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public funding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package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- 950 788 in 2024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of which</a:t>
            </a:r>
            <a:endParaRPr lang="en-GB" sz="2400" dirty="0">
              <a:solidFill>
                <a:schemeClr val="accent6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participation in CERN experiments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511 282 EUR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CERN National Contact Point, incl. 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Outreach and education activities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339 506 EUR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Tier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Computing </a:t>
            </a:r>
            <a:r>
              <a:rPr lang="en-GB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Center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100 000 EUR</a:t>
            </a:r>
          </a:p>
        </p:txBody>
      </p:sp>
    </p:spTree>
    <p:extLst>
      <p:ext uri="{BB962C8B-B14F-4D97-AF65-F5344CB8AC3E}">
        <p14:creationId xmlns:p14="http://schemas.microsoft.com/office/powerpoint/2010/main" val="3814027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08DB"/>
      </a:accent1>
      <a:accent2>
        <a:srgbClr val="0070C0"/>
      </a:accent2>
      <a:accent3>
        <a:srgbClr val="A5A5A5"/>
      </a:accent3>
      <a:accent4>
        <a:srgbClr val="FFFF00"/>
      </a:accent4>
      <a:accent5>
        <a:srgbClr val="4472C4"/>
      </a:accent5>
      <a:accent6>
        <a:srgbClr val="48A1FA"/>
      </a:accent6>
      <a:hlink>
        <a:srgbClr val="0563C1"/>
      </a:hlink>
      <a:folHlink>
        <a:srgbClr val="7030A0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6571A0DC8C58409372199A1286DE23" ma:contentTypeVersion="15" ma:contentTypeDescription="Create a new document." ma:contentTypeScope="" ma:versionID="73aeea2fbb294d75e245ba8bb566ffcb">
  <xsd:schema xmlns:xsd="http://www.w3.org/2001/XMLSchema" xmlns:xs="http://www.w3.org/2001/XMLSchema" xmlns:p="http://schemas.microsoft.com/office/2006/metadata/properties" xmlns:ns2="8f4a6246-9539-42c8-a75c-c18e2cf71b56" xmlns:ns3="39acef1a-2ff9-43b3-8063-e626ee45a7d1" targetNamespace="http://schemas.microsoft.com/office/2006/metadata/properties" ma:root="true" ma:fieldsID="32ab0477220a82e7ebcc53a2f73bbdbc" ns2:_="" ns3:_="">
    <xsd:import namespace="8f4a6246-9539-42c8-a75c-c18e2cf71b56"/>
    <xsd:import namespace="39acef1a-2ff9-43b3-8063-e626ee45a7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4a6246-9539-42c8-a75c-c18e2cf71b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032bf106-b365-443e-bdf9-9561cb4f30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acef1a-2ff9-43b3-8063-e626ee45a7d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1fd5ae-8fa0-4b90-b283-1db3415aa96f}" ma:internalName="TaxCatchAll" ma:showField="CatchAllData" ma:web="39acef1a-2ff9-43b3-8063-e626ee45a7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880D26-D342-40D2-954D-F6BF1FCAA4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4a6246-9539-42c8-a75c-c18e2cf71b56"/>
    <ds:schemaRef ds:uri="39acef1a-2ff9-43b3-8063-e626ee45a7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168B02A-8797-4C4A-9B4C-8317151136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6323</TotalTime>
  <Words>1205</Words>
  <Application>Microsoft Macintosh PowerPoint</Application>
  <PresentationFormat>Widescreen</PresentationFormat>
  <Paragraphs>135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Narrow</vt:lpstr>
      <vt:lpstr>Calibri</vt:lpstr>
      <vt:lpstr>Calibri Light</vt:lpstr>
      <vt:lpstr>Verdana</vt:lpstr>
      <vt:lpstr>Office Theme</vt:lpstr>
      <vt:lpstr>1_Office Theme</vt:lpstr>
      <vt:lpstr>Latvia - CERN: state-of-play</vt:lpstr>
      <vt:lpstr>Latvia is reliable and honest partner of CERN </vt:lpstr>
      <vt:lpstr>Latvia - CERN strategy</vt:lpstr>
      <vt:lpstr>I.  Meaningful and coordinated participation of Latvia at CERN in the Associate Member state status  </vt:lpstr>
      <vt:lpstr>Where Latvia is today?</vt:lpstr>
      <vt:lpstr>Where Latvia is today?</vt:lpstr>
      <vt:lpstr>Where Latvia is today?</vt:lpstr>
      <vt:lpstr>Where Latvia is today?</vt:lpstr>
      <vt:lpstr>Where Latvia is today?</vt:lpstr>
      <vt:lpstr>Where Latvia is today?</vt:lpstr>
      <vt:lpstr>Where Latvia is today?</vt:lpstr>
      <vt:lpstr>Where Latvia is today?</vt:lpstr>
      <vt:lpstr>II.  To become Full Member state within 2-3 years  </vt:lpstr>
      <vt:lpstr>Where Latvia is today?</vt:lpstr>
      <vt:lpstr>Where Latvia is today?</vt:lpstr>
      <vt:lpstr>Take away messages</vt:lpstr>
      <vt:lpstr>Latvia is navigating steadily  at cruise speed and with straight-forward course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 un CERN</dc:title>
  <dc:creator>Uldis Berķis</dc:creator>
  <cp:lastModifiedBy>Toms Torims</cp:lastModifiedBy>
  <cp:revision>843</cp:revision>
  <dcterms:created xsi:type="dcterms:W3CDTF">2022-08-15T08:13:18Z</dcterms:created>
  <dcterms:modified xsi:type="dcterms:W3CDTF">2024-03-26T20:46:19Z</dcterms:modified>
</cp:coreProperties>
</file>