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9" r:id="rId2"/>
    <p:sldId id="301" r:id="rId3"/>
    <p:sldId id="316" r:id="rId4"/>
    <p:sldId id="303" r:id="rId5"/>
    <p:sldId id="302" r:id="rId6"/>
    <p:sldId id="305" r:id="rId7"/>
    <p:sldId id="304" r:id="rId8"/>
    <p:sldId id="306" r:id="rId9"/>
    <p:sldId id="317" r:id="rId10"/>
    <p:sldId id="318" r:id="rId11"/>
    <p:sldId id="307" r:id="rId12"/>
    <p:sldId id="308" r:id="rId13"/>
    <p:sldId id="309" r:id="rId14"/>
    <p:sldId id="310" r:id="rId15"/>
    <p:sldId id="311" r:id="rId16"/>
    <p:sldId id="312" r:id="rId17"/>
    <p:sldId id="288" r:id="rId18"/>
    <p:sldId id="314" r:id="rId19"/>
    <p:sldId id="31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715" autoAdjust="0"/>
  </p:normalViewPr>
  <p:slideViewPr>
    <p:cSldViewPr snapToGrid="0">
      <p:cViewPr varScale="1">
        <p:scale>
          <a:sx n="70" d="100"/>
          <a:sy n="70" d="100"/>
        </p:scale>
        <p:origin x="460" y="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howGuides="1">
      <p:cViewPr varScale="1">
        <p:scale>
          <a:sx n="96" d="100"/>
          <a:sy n="96" d="100"/>
        </p:scale>
        <p:origin x="364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3/7/2024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F199F5AC-E194-CCF6-245E-BE30829ED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9120336" y="6378349"/>
            <a:ext cx="1620788" cy="365125"/>
          </a:xfrm>
          <a:prstGeom prst="rect">
            <a:avLst/>
          </a:prstGeom>
        </p:spPr>
        <p:txBody>
          <a:bodyPr/>
          <a:lstStyle/>
          <a:p>
            <a:r>
              <a:rPr lang="en-US"/>
              <a:t>13.03.2024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9120336" y="6378349"/>
            <a:ext cx="1620788" cy="365125"/>
          </a:xfrm>
          <a:prstGeom prst="rect">
            <a:avLst/>
          </a:prstGeom>
        </p:spPr>
        <p:txBody>
          <a:bodyPr/>
          <a:lstStyle/>
          <a:p>
            <a:r>
              <a:rPr lang="en-US"/>
              <a:t>13.03.2024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9120336" y="6378349"/>
            <a:ext cx="1620788" cy="365125"/>
          </a:xfrm>
          <a:prstGeom prst="rect">
            <a:avLst/>
          </a:prstGeom>
        </p:spPr>
        <p:txBody>
          <a:bodyPr/>
          <a:lstStyle/>
          <a:p>
            <a:r>
              <a:rPr lang="en-US"/>
              <a:t>13.03.2024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9120336" y="6378349"/>
            <a:ext cx="1620788" cy="365125"/>
          </a:xfrm>
          <a:prstGeom prst="rect">
            <a:avLst/>
          </a:prstGeom>
        </p:spPr>
        <p:txBody>
          <a:bodyPr/>
          <a:lstStyle/>
          <a:p>
            <a:r>
              <a:rPr lang="en-US"/>
              <a:t>13.03.2024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9120336" y="6378349"/>
            <a:ext cx="1620788" cy="365125"/>
          </a:xfrm>
          <a:prstGeom prst="rect">
            <a:avLst/>
          </a:prstGeom>
        </p:spPr>
        <p:txBody>
          <a:bodyPr/>
          <a:lstStyle/>
          <a:p>
            <a:r>
              <a:rPr lang="en-US"/>
              <a:t>13.03.2024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9120336" y="6378349"/>
            <a:ext cx="1620788" cy="365125"/>
          </a:xfrm>
          <a:prstGeom prst="rect">
            <a:avLst/>
          </a:prstGeom>
        </p:spPr>
        <p:txBody>
          <a:bodyPr/>
          <a:lstStyle/>
          <a:p>
            <a:r>
              <a:rPr lang="en-US"/>
              <a:t>13.03.2024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9120336" y="6378349"/>
            <a:ext cx="1620788" cy="365125"/>
          </a:xfrm>
          <a:prstGeom prst="rect">
            <a:avLst/>
          </a:prstGeom>
        </p:spPr>
        <p:txBody>
          <a:bodyPr/>
          <a:lstStyle/>
          <a:p>
            <a:r>
              <a:rPr lang="en-US"/>
              <a:t>13.03.2024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9120336" y="6378349"/>
            <a:ext cx="1620788" cy="365125"/>
          </a:xfrm>
          <a:prstGeom prst="rect">
            <a:avLst/>
          </a:prstGeom>
        </p:spPr>
        <p:txBody>
          <a:bodyPr/>
          <a:lstStyle/>
          <a:p>
            <a:r>
              <a:rPr lang="en-US"/>
              <a:t>13.03.2024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Date Placeholder 9">
            <a:extLst>
              <a:ext uri="{FF2B5EF4-FFF2-40B4-BE49-F238E27FC236}">
                <a16:creationId xmlns:a16="http://schemas.microsoft.com/office/drawing/2014/main" id="{1680DBEB-6FB7-306F-BEF5-F199173CA175}"/>
              </a:ext>
            </a:extLst>
          </p:cNvPr>
          <p:cNvSpPr>
            <a:spLocks noGrp="1"/>
          </p:cNvSpPr>
          <p:nvPr>
            <p:ph type="dt" sz="half" idx="10"/>
          </p:nvPr>
        </p:nvSpPr>
        <p:spPr/>
        <p:txBody>
          <a:bodyPr/>
          <a:lstStyle/>
          <a:p>
            <a:r>
              <a:rPr lang="en-US"/>
              <a:t>13.03.2024</a:t>
            </a:r>
            <a:endParaRPr lang="en-GB" dirty="0"/>
          </a:p>
        </p:txBody>
      </p:sp>
      <p:sp>
        <p:nvSpPr>
          <p:cNvPr id="11" name="Footer Placeholder 10">
            <a:extLst>
              <a:ext uri="{FF2B5EF4-FFF2-40B4-BE49-F238E27FC236}">
                <a16:creationId xmlns:a16="http://schemas.microsoft.com/office/drawing/2014/main" id="{20459599-FC92-4872-C70E-838C1EEB5B56}"/>
              </a:ext>
            </a:extLst>
          </p:cNvPr>
          <p:cNvSpPr>
            <a:spLocks noGrp="1"/>
          </p:cNvSpPr>
          <p:nvPr>
            <p:ph type="ftr" sz="quarter" idx="11"/>
          </p:nvPr>
        </p:nvSpPr>
        <p:spPr/>
        <p:txBody>
          <a:bodyPr/>
          <a:lstStyle/>
          <a:p>
            <a:r>
              <a:rPr lang="en-GB"/>
              <a:t>Laurence Stant | Update on the BPM study for Run 2c</a:t>
            </a:r>
            <a:endParaRPr lang="en-US" dirty="0"/>
          </a:p>
        </p:txBody>
      </p:sp>
      <p:sp>
        <p:nvSpPr>
          <p:cNvPr id="12" name="Slide Number Placeholder 11">
            <a:extLst>
              <a:ext uri="{FF2B5EF4-FFF2-40B4-BE49-F238E27FC236}">
                <a16:creationId xmlns:a16="http://schemas.microsoft.com/office/drawing/2014/main" id="{0637D900-F1EB-0A9B-FFED-AD7FBBC906F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13" name="Title 12">
            <a:extLst>
              <a:ext uri="{FF2B5EF4-FFF2-40B4-BE49-F238E27FC236}">
                <a16:creationId xmlns:a16="http://schemas.microsoft.com/office/drawing/2014/main" id="{3BE2E7DE-B7B2-4AAB-1A48-68CC3640EC33}"/>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2" name="Picture 1">
            <a:extLst>
              <a:ext uri="{FF2B5EF4-FFF2-40B4-BE49-F238E27FC236}">
                <a16:creationId xmlns:a16="http://schemas.microsoft.com/office/drawing/2014/main" id="{B08C33B9-27C2-73E8-E37D-336ABF63A966}"/>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2" name="Graphic 1">
            <a:extLst>
              <a:ext uri="{FF2B5EF4-FFF2-40B4-BE49-F238E27FC236}">
                <a16:creationId xmlns:a16="http://schemas.microsoft.com/office/drawing/2014/main" id="{A2679B87-F92D-91F6-69BF-481624EE6C7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953495" y="6378349"/>
            <a:ext cx="4285010" cy="365125"/>
          </a:xfrm>
          <a:prstGeom prst="rect">
            <a:avLst/>
          </a:prstGeom>
        </p:spPr>
        <p:txBody>
          <a:bodyPr/>
          <a:lstStyle>
            <a:lvl1pPr algn="ctr">
              <a:defRPr/>
            </a:lvl1pPr>
          </a:lstStyle>
          <a:p>
            <a:r>
              <a:rPr lang="en-GB"/>
              <a:t>Laurence Stant | Update on the BPM study for Run 2c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a:xfrm>
            <a:off x="9120336" y="6378349"/>
            <a:ext cx="1620788" cy="365125"/>
          </a:xfrm>
          <a:prstGeom prst="rect">
            <a:avLst/>
          </a:prstGeom>
        </p:spPr>
        <p:txBody>
          <a:bodyPr/>
          <a:lstStyle>
            <a:lvl1pPr>
              <a:defRPr>
                <a:solidFill>
                  <a:schemeClr val="bg1"/>
                </a:solidFill>
              </a:defRPr>
            </a:lvl1pPr>
          </a:lstStyle>
          <a:p>
            <a:r>
              <a:rPr lang="en-US"/>
              <a:t>13.03.2024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a:xfrm>
            <a:off x="4259263" y="6378349"/>
            <a:ext cx="4285010" cy="365125"/>
          </a:xfrm>
          <a:prstGeom prst="rect">
            <a:avLst/>
          </a:prstGeom>
        </p:spPr>
        <p:txBody>
          <a:bodyPr/>
          <a:lstStyle>
            <a:lvl1pPr>
              <a:defRPr>
                <a:solidFill>
                  <a:schemeClr val="bg1"/>
                </a:solidFill>
              </a:defRPr>
            </a:lvl1pPr>
          </a:lstStyle>
          <a:p>
            <a:r>
              <a:rPr lang="en-GB"/>
              <a:t>Laurence Stant | Update on the BPM study for Run 2c</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9120336" y="6378349"/>
            <a:ext cx="1620788" cy="365125"/>
          </a:xfrm>
          <a:prstGeom prst="rect">
            <a:avLst/>
          </a:prstGeom>
        </p:spPr>
        <p:txBody>
          <a:bodyPr/>
          <a:lstStyle/>
          <a:p>
            <a:r>
              <a:rPr lang="en-US"/>
              <a:t>13.03.2024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3" y="6378349"/>
            <a:ext cx="4285010" cy="365125"/>
          </a:xfrm>
          <a:prstGeom prst="rect">
            <a:avLst/>
          </a:prstGeom>
        </p:spPr>
        <p:txBody>
          <a:bodyPr/>
          <a:lstStyle/>
          <a:p>
            <a:r>
              <a:rPr lang="en-GB"/>
              <a:t>Laurence Stant | Update on the BPM study for Run 2c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50">
                <a:solidFill>
                  <a:schemeClr val="tx1"/>
                </a:solidFill>
              </a:defRPr>
            </a:lvl1pPr>
          </a:lstStyle>
          <a:p>
            <a:r>
              <a:rPr lang="en-US"/>
              <a:t>13.03.2024</a:t>
            </a:r>
            <a:endParaRPr lang="en-GB" dirty="0"/>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1000">
                <a:solidFill>
                  <a:schemeClr val="tx1"/>
                </a:solidFill>
              </a:defRPr>
            </a:lvl1pPr>
          </a:lstStyle>
          <a:p>
            <a:r>
              <a:rPr lang="en-GB"/>
              <a:t>Laurence Stant | Update on the BPM study for Run 2c</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a:extLst>
              <a:ext uri="{FF2B5EF4-FFF2-40B4-BE49-F238E27FC236}">
                <a16:creationId xmlns:a16="http://schemas.microsoft.com/office/drawing/2014/main" id="{3C896441-F650-A7E8-1141-51637BC94B89}"/>
              </a:ext>
            </a:extLst>
          </p:cNvPr>
          <p:cNvPicPr>
            <a:picLocks noChangeAspect="1"/>
          </p:cNvPicPr>
          <p:nvPr userDrawn="1"/>
        </p:nvPicPr>
        <p:blipFill>
          <a:blip r:embed="rId25"/>
          <a:stretch>
            <a:fillRect/>
          </a:stretch>
        </p:blipFill>
        <p:spPr>
          <a:xfrm>
            <a:off x="987290" y="6353703"/>
            <a:ext cx="838200" cy="444137"/>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png"/><Relationship Id="rId4" Type="http://schemas.microsoft.com/office/2007/relationships/hdphoto" Target="../media/hdphoto1.wdp"/><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png"/><Relationship Id="rId4" Type="http://schemas.microsoft.com/office/2007/relationships/hdphoto" Target="../media/hdphoto1.wdp"/><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GB" b="1" dirty="0"/>
              <a:t>Update on the BPM study for Run 2c</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Laurence Stant</a:t>
            </a:r>
          </a:p>
          <a:p>
            <a:pPr algn="l"/>
            <a:r>
              <a:rPr lang="en-US" sz="1800" dirty="0"/>
              <a:t>13.03.2024 / Daresbury, UK</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0335-2AD2-E1D2-FD34-32979523C0A2}"/>
              </a:ext>
            </a:extLst>
          </p:cNvPr>
          <p:cNvSpPr>
            <a:spLocks noGrp="1"/>
          </p:cNvSpPr>
          <p:nvPr>
            <p:ph type="title"/>
          </p:nvPr>
        </p:nvSpPr>
        <p:spPr/>
        <p:txBody>
          <a:bodyPr/>
          <a:lstStyle/>
          <a:p>
            <a:r>
              <a:rPr lang="fr-CH" dirty="0"/>
              <a:t>Beam Simulation via CST and Python</a:t>
            </a:r>
            <a:endParaRPr lang="en-GB"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8568BB4-61B8-3D37-01BC-0AAD1F5BBEDE}"/>
                  </a:ext>
                </a:extLst>
              </p:cNvPr>
              <p:cNvSpPr>
                <a:spLocks noGrp="1"/>
              </p:cNvSpPr>
              <p:nvPr>
                <p:ph sz="half" idx="1"/>
              </p:nvPr>
            </p:nvSpPr>
            <p:spPr>
              <a:xfrm>
                <a:off x="407987" y="1598658"/>
                <a:ext cx="4010241" cy="4608512"/>
              </a:xfrm>
            </p:spPr>
            <p:txBody>
              <a:bodyPr>
                <a:noAutofit/>
              </a:bodyPr>
              <a:lstStyle/>
              <a:p>
                <a:pPr marL="342900" indent="-342900">
                  <a:lnSpc>
                    <a:spcPct val="100000"/>
                  </a:lnSpc>
                  <a:buFont typeface="Arial" panose="020B0604020202020204" pitchFamily="34" charset="0"/>
                  <a:buChar char="•"/>
                </a:pPr>
                <a:r>
                  <a:rPr lang="fr-CH" sz="1400" dirty="0"/>
                  <a:t>Simulate pilot and 3E11 proton </a:t>
                </a:r>
                <a:r>
                  <a:rPr lang="fr-CH" sz="1400" dirty="0" err="1"/>
                  <a:t>beams</a:t>
                </a:r>
                <a:r>
                  <a:rPr lang="fr-CH" sz="1400" dirty="0"/>
                  <a:t> in CST and </a:t>
                </a:r>
                <a:r>
                  <a:rPr lang="fr-CH" sz="1400" dirty="0" err="1"/>
                  <a:t>create</a:t>
                </a:r>
                <a:r>
                  <a:rPr lang="fr-CH" sz="1400" dirty="0"/>
                  <a:t> </a:t>
                </a:r>
                <a:r>
                  <a:rPr lang="fr-CH" sz="1400" dirty="0" err="1"/>
                  <a:t>fits</a:t>
                </a:r>
                <a:r>
                  <a:rPr lang="fr-CH" sz="1400" dirty="0"/>
                  <a:t> for </a:t>
                </a:r>
                <a:r>
                  <a:rPr lang="fr-CH" sz="1400" dirty="0" err="1"/>
                  <a:t>intensity</a:t>
                </a:r>
                <a:r>
                  <a:rPr lang="fr-CH" sz="1400" dirty="0"/>
                  <a:t> and position </a:t>
                </a:r>
                <a:r>
                  <a:rPr lang="fr-CH" sz="1400" dirty="0" err="1"/>
                  <a:t>from</a:t>
                </a:r>
                <a:r>
                  <a:rPr lang="fr-CH" sz="1400" dirty="0"/>
                  <a:t> pickups.</a:t>
                </a:r>
              </a:p>
              <a:p>
                <a:pPr marL="342900" indent="-342900">
                  <a:lnSpc>
                    <a:spcPct val="100000"/>
                  </a:lnSpc>
                  <a:buFont typeface="Arial" panose="020B0604020202020204" pitchFamily="34" charset="0"/>
                  <a:buChar char="•"/>
                </a:pPr>
                <a:r>
                  <a:rPr lang="en-GB" sz="1400" dirty="0"/>
                  <a:t>Simulate each step of the analogue signal path from pickup to ADC.</a:t>
                </a:r>
              </a:p>
              <a:p>
                <a:pPr marL="342900" indent="-342900">
                  <a:lnSpc>
                    <a:spcPct val="100000"/>
                  </a:lnSpc>
                  <a:buFont typeface="Arial" panose="020B0604020202020204" pitchFamily="34" charset="0"/>
                  <a:buChar char="•"/>
                </a:pPr>
                <a:r>
                  <a:rPr lang="en-GB" sz="1400" dirty="0"/>
                  <a:t>Sample 1000 pulses with random quantisation noise from ADC based on datasheet values and lab measurements of sinusoids (8.5 to 9.5 ENOB).</a:t>
                </a:r>
              </a:p>
              <a:p>
                <a:pPr marL="342900" indent="-342900">
                  <a:lnSpc>
                    <a:spcPct val="100000"/>
                  </a:lnSpc>
                  <a:buFont typeface="Arial" panose="020B0604020202020204" pitchFamily="34" charset="0"/>
                  <a:buChar char="•"/>
                </a:pPr>
                <a:r>
                  <a:rPr lang="en-GB" sz="1400" dirty="0"/>
                  <a:t>Calculate position using </a:t>
                </a:r>
                <a14:m>
                  <m:oMath xmlns:m="http://schemas.openxmlformats.org/officeDocument/2006/math">
                    <m:r>
                      <a:rPr lang="en-GB" sz="1400" i="1" smtClean="0">
                        <a:latin typeface="Cambria Math" panose="02040503050406030204" pitchFamily="18" charset="0"/>
                        <a:ea typeface="Cambria Math" panose="02040503050406030204" pitchFamily="18" charset="0"/>
                      </a:rPr>
                      <m:t>∆</m:t>
                    </m:r>
                    <m:r>
                      <a:rPr lang="fr-CH" sz="1400" b="1" i="1" smtClean="0">
                        <a:latin typeface="Cambria Math" panose="02040503050406030204" pitchFamily="18" charset="0"/>
                        <a:ea typeface="Cambria Math" panose="02040503050406030204" pitchFamily="18" charset="0"/>
                      </a:rPr>
                      <m:t>/</m:t>
                    </m:r>
                    <m:r>
                      <a:rPr lang="fr-CH" sz="1400" b="1" i="1" smtClean="0">
                        <a:latin typeface="Cambria Math" panose="02040503050406030204" pitchFamily="18" charset="0"/>
                        <a:ea typeface="Cambria Math" panose="02040503050406030204" pitchFamily="18" charset="0"/>
                      </a:rPr>
                      <m:t>𝚺</m:t>
                    </m:r>
                  </m:oMath>
                </a14:m>
                <a:r>
                  <a:rPr lang="en-GB" sz="1400" dirty="0"/>
                  <a:t> on RMS of samples with high order sensitivity fit and obtain standard deviation as “resolution”.</a:t>
                </a:r>
              </a:p>
              <a:p>
                <a:pPr marL="342900" indent="-342900">
                  <a:lnSpc>
                    <a:spcPct val="100000"/>
                  </a:lnSpc>
                  <a:buFont typeface="Arial" panose="020B0604020202020204" pitchFamily="34" charset="0"/>
                  <a:buChar char="•"/>
                </a:pPr>
                <a:r>
                  <a:rPr lang="en-GB" sz="1400" dirty="0"/>
                  <a:t>Vary bandwidth of frontend from 800 MHz to 100 </a:t>
                </a:r>
                <a:r>
                  <a:rPr lang="en-GB" sz="1400" dirty="0" err="1"/>
                  <a:t>MHz.</a:t>
                </a:r>
                <a:endParaRPr lang="en-GB" sz="1400" dirty="0"/>
              </a:p>
              <a:p>
                <a:pPr marL="342900" indent="-342900">
                  <a:lnSpc>
                    <a:spcPct val="100000"/>
                  </a:lnSpc>
                  <a:buFont typeface="Arial" panose="020B0604020202020204" pitchFamily="34" charset="0"/>
                  <a:buChar char="•"/>
                </a:pPr>
                <a:r>
                  <a:rPr lang="en-GB" sz="1400" dirty="0"/>
                  <a:t>For all simulations, set input attenuation such that ADC is 70% full scale at ¼ aperture beam offset.</a:t>
                </a:r>
              </a:p>
            </p:txBody>
          </p:sp>
        </mc:Choice>
        <mc:Fallback>
          <p:sp>
            <p:nvSpPr>
              <p:cNvPr id="3" name="Content Placeholder 2">
                <a:extLst>
                  <a:ext uri="{FF2B5EF4-FFF2-40B4-BE49-F238E27FC236}">
                    <a16:creationId xmlns:a16="http://schemas.microsoft.com/office/drawing/2014/main" id="{C8568BB4-61B8-3D37-01BC-0AAD1F5BBEDE}"/>
                  </a:ext>
                </a:extLst>
              </p:cNvPr>
              <p:cNvSpPr>
                <a:spLocks noGrp="1" noRot="1" noChangeAspect="1" noMove="1" noResize="1" noEditPoints="1" noAdjustHandles="1" noChangeArrowheads="1" noChangeShapeType="1" noTextEdit="1"/>
              </p:cNvSpPr>
              <p:nvPr>
                <p:ph sz="half" idx="1"/>
              </p:nvPr>
            </p:nvSpPr>
            <p:spPr>
              <a:xfrm>
                <a:off x="407987" y="1598658"/>
                <a:ext cx="4010241" cy="4608512"/>
              </a:xfrm>
              <a:blipFill>
                <a:blip r:embed="rId2"/>
                <a:stretch>
                  <a:fillRect l="-2584" t="-1190" r="-2584"/>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D606F15E-0BD1-C01A-D848-81142873B137}"/>
              </a:ext>
            </a:extLst>
          </p:cNvPr>
          <p:cNvSpPr>
            <a:spLocks noGrp="1"/>
          </p:cNvSpPr>
          <p:nvPr>
            <p:ph type="dt" sz="half" idx="14"/>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77544786-BBF2-568F-6525-D7DFCCFC1626}"/>
              </a:ext>
            </a:extLst>
          </p:cNvPr>
          <p:cNvSpPr>
            <a:spLocks noGrp="1"/>
          </p:cNvSpPr>
          <p:nvPr>
            <p:ph type="ftr" sz="quarter" idx="15"/>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3C59CFD1-0BF0-CB83-0864-DCF156F105DB}"/>
              </a:ext>
            </a:extLst>
          </p:cNvPr>
          <p:cNvSpPr>
            <a:spLocks noGrp="1"/>
          </p:cNvSpPr>
          <p:nvPr>
            <p:ph type="sldNum" sz="quarter" idx="16"/>
          </p:nvPr>
        </p:nvSpPr>
        <p:spPr/>
        <p:txBody>
          <a:bodyPr/>
          <a:lstStyle/>
          <a:p>
            <a:fld id="{36B5EA5A-BC32-A742-B11B-8E7414D5B535}" type="slidenum">
              <a:rPr lang="en-US" smtClean="0"/>
              <a:pPr/>
              <a:t>10</a:t>
            </a:fld>
            <a:endParaRPr lang="en-US" dirty="0"/>
          </a:p>
        </p:txBody>
      </p:sp>
      <p:pic>
        <p:nvPicPr>
          <p:cNvPr id="11" name="Picture Placeholder 10">
            <a:extLst>
              <a:ext uri="{FF2B5EF4-FFF2-40B4-BE49-F238E27FC236}">
                <a16:creationId xmlns:a16="http://schemas.microsoft.com/office/drawing/2014/main" id="{6C7E9C38-08F4-2BC4-8C30-8E2DD0AEBF95}"/>
              </a:ext>
            </a:extLst>
          </p:cNvPr>
          <p:cNvPicPr>
            <a:picLocks noGrp="1" noChangeAspect="1"/>
          </p:cNvPicPr>
          <p:nvPr>
            <p:ph type="pic" sz="quarter" idx="18"/>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l="11854" r="11854"/>
          <a:stretch>
            <a:fillRect/>
          </a:stretch>
        </p:blipFill>
        <p:spPr>
          <a:xfrm>
            <a:off x="4553151" y="1615321"/>
            <a:ext cx="3373251" cy="2057610"/>
          </a:xfrm>
          <a:prstGeom prst="rect">
            <a:avLst/>
          </a:prstGeom>
        </p:spPr>
      </p:pic>
      <p:pic>
        <p:nvPicPr>
          <p:cNvPr id="18" name="Picture 17">
            <a:extLst>
              <a:ext uri="{FF2B5EF4-FFF2-40B4-BE49-F238E27FC236}">
                <a16:creationId xmlns:a16="http://schemas.microsoft.com/office/drawing/2014/main" id="{24623829-233A-DCE2-4F5C-1D6469D7CC1F}"/>
              </a:ext>
            </a:extLst>
          </p:cNvPr>
          <p:cNvPicPr>
            <a:picLocks noChangeAspect="1"/>
          </p:cNvPicPr>
          <p:nvPr/>
        </p:nvPicPr>
        <p:blipFill>
          <a:blip r:embed="rId5"/>
          <a:stretch>
            <a:fillRect/>
          </a:stretch>
        </p:blipFill>
        <p:spPr>
          <a:xfrm>
            <a:off x="4553151" y="3837388"/>
            <a:ext cx="2626877" cy="2376504"/>
          </a:xfrm>
          <a:prstGeom prst="rect">
            <a:avLst/>
          </a:prstGeom>
        </p:spPr>
      </p:pic>
      <p:pic>
        <p:nvPicPr>
          <p:cNvPr id="21" name="Picture 20">
            <a:extLst>
              <a:ext uri="{FF2B5EF4-FFF2-40B4-BE49-F238E27FC236}">
                <a16:creationId xmlns:a16="http://schemas.microsoft.com/office/drawing/2014/main" id="{D4977056-1CD1-5200-CE84-56B851E03834}"/>
              </a:ext>
            </a:extLst>
          </p:cNvPr>
          <p:cNvPicPr>
            <a:picLocks noChangeAspect="1"/>
          </p:cNvPicPr>
          <p:nvPr/>
        </p:nvPicPr>
        <p:blipFill>
          <a:blip r:embed="rId6"/>
          <a:stretch>
            <a:fillRect/>
          </a:stretch>
        </p:blipFill>
        <p:spPr>
          <a:xfrm>
            <a:off x="7180028" y="3829095"/>
            <a:ext cx="2626877" cy="2378075"/>
          </a:xfrm>
          <a:prstGeom prst="rect">
            <a:avLst/>
          </a:prstGeom>
        </p:spPr>
      </p:pic>
      <p:pic>
        <p:nvPicPr>
          <p:cNvPr id="24" name="Picture 23">
            <a:extLst>
              <a:ext uri="{FF2B5EF4-FFF2-40B4-BE49-F238E27FC236}">
                <a16:creationId xmlns:a16="http://schemas.microsoft.com/office/drawing/2014/main" id="{2EF187E7-BEEA-13B2-7107-767B841A8EF1}"/>
              </a:ext>
            </a:extLst>
          </p:cNvPr>
          <p:cNvPicPr>
            <a:picLocks noChangeAspect="1"/>
          </p:cNvPicPr>
          <p:nvPr/>
        </p:nvPicPr>
        <p:blipFill>
          <a:blip r:embed="rId7">
            <a:extLst>
              <a:ext uri="{BEBA8EAE-BF5A-486C-A8C5-ECC9F3942E4B}">
                <a14:imgProps xmlns:a14="http://schemas.microsoft.com/office/drawing/2010/main">
                  <a14:imgLayer r:embed="rId8">
                    <a14:imgEffect>
                      <a14:artisticPhotocopy/>
                    </a14:imgEffect>
                  </a14:imgLayer>
                </a14:imgProps>
              </a:ext>
            </a:extLst>
          </a:blip>
          <a:stretch>
            <a:fillRect/>
          </a:stretch>
        </p:blipFill>
        <p:spPr>
          <a:xfrm>
            <a:off x="8061325" y="1590692"/>
            <a:ext cx="3802022" cy="2226448"/>
          </a:xfrm>
          <a:prstGeom prst="rect">
            <a:avLst/>
          </a:prstGeom>
        </p:spPr>
      </p:pic>
      <p:pic>
        <p:nvPicPr>
          <p:cNvPr id="26" name="Picture 25">
            <a:extLst>
              <a:ext uri="{FF2B5EF4-FFF2-40B4-BE49-F238E27FC236}">
                <a16:creationId xmlns:a16="http://schemas.microsoft.com/office/drawing/2014/main" id="{7F7E7248-D89D-D95B-3416-53EE2074F5C8}"/>
              </a:ext>
            </a:extLst>
          </p:cNvPr>
          <p:cNvPicPr>
            <a:picLocks noChangeAspect="1"/>
          </p:cNvPicPr>
          <p:nvPr/>
        </p:nvPicPr>
        <p:blipFill>
          <a:blip r:embed="rId9"/>
          <a:stretch>
            <a:fillRect/>
          </a:stretch>
        </p:blipFill>
        <p:spPr>
          <a:xfrm>
            <a:off x="9789723" y="3968497"/>
            <a:ext cx="2098437" cy="2297131"/>
          </a:xfrm>
          <a:prstGeom prst="rect">
            <a:avLst/>
          </a:prstGeom>
        </p:spPr>
      </p:pic>
    </p:spTree>
    <p:extLst>
      <p:ext uri="{BB962C8B-B14F-4D97-AF65-F5344CB8AC3E}">
        <p14:creationId xmlns:p14="http://schemas.microsoft.com/office/powerpoint/2010/main" val="450665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6F62D-1619-57F5-F03A-CE4BCF1402F1}"/>
              </a:ext>
            </a:extLst>
          </p:cNvPr>
          <p:cNvSpPr>
            <a:spLocks noGrp="1"/>
          </p:cNvSpPr>
          <p:nvPr>
            <p:ph type="title"/>
          </p:nvPr>
        </p:nvSpPr>
        <p:spPr/>
        <p:txBody>
          <a:bodyPr/>
          <a:lstStyle/>
          <a:p>
            <a:r>
              <a:rPr lang="fr-CH" dirty="0"/>
              <a:t>Simulation </a:t>
            </a:r>
            <a:r>
              <a:rPr lang="fr-CH" dirty="0" err="1"/>
              <a:t>Results</a:t>
            </a:r>
            <a:r>
              <a:rPr lang="fr-CH" dirty="0"/>
              <a:t> – Science Beam</a:t>
            </a:r>
            <a:endParaRPr lang="en-GB" dirty="0"/>
          </a:p>
        </p:txBody>
      </p:sp>
      <p:sp>
        <p:nvSpPr>
          <p:cNvPr id="4" name="Date Placeholder 3">
            <a:extLst>
              <a:ext uri="{FF2B5EF4-FFF2-40B4-BE49-F238E27FC236}">
                <a16:creationId xmlns:a16="http://schemas.microsoft.com/office/drawing/2014/main" id="{E81D832E-F01A-9744-DA15-C2BEABE4939A}"/>
              </a:ext>
            </a:extLst>
          </p:cNvPr>
          <p:cNvSpPr>
            <a:spLocks noGrp="1"/>
          </p:cNvSpPr>
          <p:nvPr>
            <p:ph type="dt" sz="half" idx="14"/>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232B9B81-E275-5FF1-0A7F-A097376516AA}"/>
              </a:ext>
            </a:extLst>
          </p:cNvPr>
          <p:cNvSpPr>
            <a:spLocks noGrp="1"/>
          </p:cNvSpPr>
          <p:nvPr>
            <p:ph type="ftr" sz="quarter" idx="15"/>
          </p:nvPr>
        </p:nvSpPr>
        <p:spPr/>
        <p:txBody>
          <a:bodyPr/>
          <a:lstStyle/>
          <a:p>
            <a:r>
              <a:rPr lang="en-GB" dirty="0"/>
              <a:t>Laurence Stant | Update on the BPM study for Run 2c</a:t>
            </a:r>
            <a:endParaRPr lang="en-US" dirty="0"/>
          </a:p>
        </p:txBody>
      </p:sp>
      <p:sp>
        <p:nvSpPr>
          <p:cNvPr id="6" name="Slide Number Placeholder 5">
            <a:extLst>
              <a:ext uri="{FF2B5EF4-FFF2-40B4-BE49-F238E27FC236}">
                <a16:creationId xmlns:a16="http://schemas.microsoft.com/office/drawing/2014/main" id="{2FECC918-44B2-17EE-38CE-2D5F4CCC61FE}"/>
              </a:ext>
            </a:extLst>
          </p:cNvPr>
          <p:cNvSpPr>
            <a:spLocks noGrp="1"/>
          </p:cNvSpPr>
          <p:nvPr>
            <p:ph type="sldNum" sz="quarter" idx="16"/>
          </p:nvPr>
        </p:nvSpPr>
        <p:spPr/>
        <p:txBody>
          <a:bodyPr/>
          <a:lstStyle/>
          <a:p>
            <a:fld id="{36B5EA5A-BC32-A742-B11B-8E7414D5B535}" type="slidenum">
              <a:rPr lang="en-US" smtClean="0"/>
              <a:pPr/>
              <a:t>11</a:t>
            </a:fld>
            <a:endParaRPr lang="en-US" dirty="0"/>
          </a:p>
        </p:txBody>
      </p:sp>
      <p:pic>
        <p:nvPicPr>
          <p:cNvPr id="18" name="Picture 17" descr="A graph of a graph with different colored dots&#10;&#10;Description automatically generated">
            <a:extLst>
              <a:ext uri="{FF2B5EF4-FFF2-40B4-BE49-F238E27FC236}">
                <a16:creationId xmlns:a16="http://schemas.microsoft.com/office/drawing/2014/main" id="{E5C14A0D-3A3D-C303-9939-0FFC0EB98A74}"/>
              </a:ext>
            </a:extLst>
          </p:cNvPr>
          <p:cNvPicPr>
            <a:picLocks noChangeAspect="1"/>
          </p:cNvPicPr>
          <p:nvPr/>
        </p:nvPicPr>
        <p:blipFill>
          <a:blip r:embed="rId2"/>
          <a:stretch>
            <a:fillRect/>
          </a:stretch>
        </p:blipFill>
        <p:spPr>
          <a:xfrm>
            <a:off x="521016" y="960689"/>
            <a:ext cx="5148082" cy="4142240"/>
          </a:xfrm>
          <a:prstGeom prst="rect">
            <a:avLst/>
          </a:prstGeom>
        </p:spPr>
      </p:pic>
      <p:sp>
        <p:nvSpPr>
          <p:cNvPr id="26" name="Content Placeholder 2">
            <a:extLst>
              <a:ext uri="{FF2B5EF4-FFF2-40B4-BE49-F238E27FC236}">
                <a16:creationId xmlns:a16="http://schemas.microsoft.com/office/drawing/2014/main" id="{CADD9164-E750-9B84-CFA5-F1FF50344DA4}"/>
              </a:ext>
            </a:extLst>
          </p:cNvPr>
          <p:cNvSpPr>
            <a:spLocks noGrp="1"/>
          </p:cNvSpPr>
          <p:nvPr>
            <p:ph sz="half" idx="1"/>
          </p:nvPr>
        </p:nvSpPr>
        <p:spPr>
          <a:xfrm>
            <a:off x="6096000" y="5136768"/>
            <a:ext cx="5499287" cy="1065742"/>
          </a:xfrm>
        </p:spPr>
        <p:txBody>
          <a:bodyPr>
            <a:normAutofit fontScale="92500" lnSpcReduction="10000"/>
          </a:bodyPr>
          <a:lstStyle/>
          <a:p>
            <a:pPr algn="ctr">
              <a:lnSpc>
                <a:spcPct val="100000"/>
              </a:lnSpc>
            </a:pPr>
            <a:r>
              <a:rPr lang="fr-CH" sz="1900" dirty="0" err="1"/>
              <a:t>We</a:t>
            </a:r>
            <a:r>
              <a:rPr lang="fr-CH" sz="1900" dirty="0"/>
              <a:t> can </a:t>
            </a:r>
            <a:r>
              <a:rPr lang="fr-CH" sz="1900" dirty="0" err="1"/>
              <a:t>improve</a:t>
            </a:r>
            <a:r>
              <a:rPr lang="fr-CH" sz="1900" dirty="0"/>
              <a:t> </a:t>
            </a:r>
            <a:r>
              <a:rPr lang="fr-CH" sz="1900" dirty="0" err="1"/>
              <a:t>resolution</a:t>
            </a:r>
            <a:r>
              <a:rPr lang="fr-CH" sz="1900" dirty="0"/>
              <a:t> by </a:t>
            </a:r>
            <a:r>
              <a:rPr lang="fr-CH" sz="1900" dirty="0" err="1"/>
              <a:t>reducing</a:t>
            </a:r>
            <a:r>
              <a:rPr lang="fr-CH" sz="1900" dirty="0"/>
              <a:t> </a:t>
            </a:r>
            <a:r>
              <a:rPr lang="fr-CH" sz="1900" dirty="0" err="1"/>
              <a:t>bandwidth</a:t>
            </a:r>
            <a:r>
              <a:rPr lang="fr-CH" sz="1900" dirty="0"/>
              <a:t>. This </a:t>
            </a:r>
            <a:r>
              <a:rPr lang="fr-CH" sz="1900" dirty="0" err="1"/>
              <a:t>stretches</a:t>
            </a:r>
            <a:r>
              <a:rPr lang="fr-CH" sz="1900" dirty="0"/>
              <a:t> the pulse and </a:t>
            </a:r>
            <a:r>
              <a:rPr lang="fr-CH" sz="1900" dirty="0" err="1"/>
              <a:t>gives</a:t>
            </a:r>
            <a:r>
              <a:rPr lang="fr-CH" sz="1900" dirty="0"/>
              <a:t> more </a:t>
            </a:r>
            <a:r>
              <a:rPr lang="fr-CH" sz="1900" dirty="0" err="1"/>
              <a:t>samples</a:t>
            </a:r>
            <a:r>
              <a:rPr lang="fr-CH" sz="1900" dirty="0"/>
              <a:t> for the RMS. The </a:t>
            </a:r>
            <a:r>
              <a:rPr lang="fr-CH" sz="1900" dirty="0" err="1"/>
              <a:t>stretched</a:t>
            </a:r>
            <a:r>
              <a:rPr lang="fr-CH" sz="1900" dirty="0"/>
              <a:t> pulse </a:t>
            </a:r>
            <a:r>
              <a:rPr lang="fr-CH" sz="1900" dirty="0" err="1"/>
              <a:t>is</a:t>
            </a:r>
            <a:r>
              <a:rPr lang="fr-CH" sz="1900" dirty="0"/>
              <a:t> </a:t>
            </a:r>
            <a:r>
              <a:rPr lang="fr-CH" sz="1900" dirty="0" err="1"/>
              <a:t>weaker</a:t>
            </a:r>
            <a:r>
              <a:rPr lang="fr-CH" sz="1900" dirty="0"/>
              <a:t> but </a:t>
            </a:r>
            <a:r>
              <a:rPr lang="fr-CH" sz="1900" dirty="0" err="1"/>
              <a:t>still</a:t>
            </a:r>
            <a:r>
              <a:rPr lang="fr-CH" sz="1900" dirty="0"/>
              <a:t> no </a:t>
            </a:r>
            <a:r>
              <a:rPr lang="fr-CH" sz="1900" dirty="0" err="1"/>
              <a:t>amp</a:t>
            </a:r>
            <a:r>
              <a:rPr lang="fr-CH" sz="1900" dirty="0"/>
              <a:t> </a:t>
            </a:r>
            <a:r>
              <a:rPr lang="fr-CH" sz="1900" dirty="0" err="1"/>
              <a:t>needed</a:t>
            </a:r>
            <a:r>
              <a:rPr lang="fr-CH" sz="1900" dirty="0"/>
              <a:t> for 1E11 </a:t>
            </a:r>
            <a:r>
              <a:rPr lang="fr-CH" sz="1900" dirty="0" err="1"/>
              <a:t>beam</a:t>
            </a:r>
            <a:r>
              <a:rPr lang="fr-CH" sz="1900" dirty="0"/>
              <a:t>.</a:t>
            </a:r>
            <a:endParaRPr lang="en-GB" sz="1900" dirty="0"/>
          </a:p>
        </p:txBody>
      </p:sp>
      <p:sp>
        <p:nvSpPr>
          <p:cNvPr id="27" name="Content Placeholder 2">
            <a:extLst>
              <a:ext uri="{FF2B5EF4-FFF2-40B4-BE49-F238E27FC236}">
                <a16:creationId xmlns:a16="http://schemas.microsoft.com/office/drawing/2014/main" id="{5189F0A5-C805-F7E1-DDBA-9FBB9FC7A3FC}"/>
              </a:ext>
            </a:extLst>
          </p:cNvPr>
          <p:cNvSpPr txBox="1">
            <a:spLocks/>
          </p:cNvSpPr>
          <p:nvPr/>
        </p:nvSpPr>
        <p:spPr>
          <a:xfrm>
            <a:off x="521016" y="5136768"/>
            <a:ext cx="5499287" cy="106574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2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pPr>
            <a:r>
              <a:rPr lang="fr-CH" sz="1900" dirty="0" err="1"/>
              <a:t>Error</a:t>
            </a:r>
            <a:r>
              <a:rPr lang="fr-CH" sz="1900" dirty="0"/>
              <a:t> </a:t>
            </a:r>
            <a:r>
              <a:rPr lang="fr-CH" sz="1900" dirty="0" err="1"/>
              <a:t>increases</a:t>
            </a:r>
            <a:r>
              <a:rPr lang="fr-CH" sz="1900" dirty="0"/>
              <a:t> </a:t>
            </a:r>
            <a:r>
              <a:rPr lang="fr-CH" sz="1900" dirty="0" err="1"/>
              <a:t>with</a:t>
            </a:r>
            <a:r>
              <a:rPr lang="fr-CH" sz="1900" dirty="0"/>
              <a:t> </a:t>
            </a:r>
            <a:r>
              <a:rPr lang="fr-CH" sz="1900" dirty="0" err="1"/>
              <a:t>beam</a:t>
            </a:r>
            <a:r>
              <a:rPr lang="fr-CH" sz="1900" dirty="0"/>
              <a:t> offset due to  </a:t>
            </a:r>
            <a:r>
              <a:rPr lang="fr-CH" sz="1900" dirty="0" err="1"/>
              <a:t>increasing</a:t>
            </a:r>
            <a:r>
              <a:rPr lang="fr-CH" sz="1900" dirty="0"/>
              <a:t> pickup </a:t>
            </a:r>
            <a:r>
              <a:rPr lang="fr-CH" sz="1900" dirty="0" err="1"/>
              <a:t>sensitivity</a:t>
            </a:r>
            <a:r>
              <a:rPr lang="fr-CH" sz="1900" dirty="0"/>
              <a:t> coefficient.</a:t>
            </a:r>
            <a:br>
              <a:rPr lang="en-GB" sz="1900" dirty="0"/>
            </a:br>
            <a:r>
              <a:rPr lang="en-GB" sz="1900" dirty="0"/>
              <a:t>Typical beam offset within 5 mm.</a:t>
            </a:r>
            <a:endParaRPr lang="fr-CH" sz="1900" dirty="0"/>
          </a:p>
        </p:txBody>
      </p:sp>
      <p:cxnSp>
        <p:nvCxnSpPr>
          <p:cNvPr id="31" name="Straight Connector 30">
            <a:extLst>
              <a:ext uri="{FF2B5EF4-FFF2-40B4-BE49-F238E27FC236}">
                <a16:creationId xmlns:a16="http://schemas.microsoft.com/office/drawing/2014/main" id="{887B9B21-6C46-663D-8A1C-094110FC2B25}"/>
              </a:ext>
            </a:extLst>
          </p:cNvPr>
          <p:cNvCxnSpPr>
            <a:cxnSpLocks/>
          </p:cNvCxnSpPr>
          <p:nvPr/>
        </p:nvCxnSpPr>
        <p:spPr>
          <a:xfrm flipV="1">
            <a:off x="2628900" y="2571750"/>
            <a:ext cx="0" cy="2044700"/>
          </a:xfrm>
          <a:prstGeom prst="line">
            <a:avLst/>
          </a:prstGeom>
          <a:ln w="3810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4A50161-E5B5-7E87-ABA1-0953C662A581}"/>
              </a:ext>
            </a:extLst>
          </p:cNvPr>
          <p:cNvCxnSpPr>
            <a:cxnSpLocks/>
          </p:cNvCxnSpPr>
          <p:nvPr/>
        </p:nvCxnSpPr>
        <p:spPr>
          <a:xfrm flipV="1">
            <a:off x="4000500" y="2520950"/>
            <a:ext cx="0" cy="2095500"/>
          </a:xfrm>
          <a:prstGeom prst="line">
            <a:avLst/>
          </a:prstGeom>
          <a:ln w="38100">
            <a:solidFill>
              <a:schemeClr val="tx2"/>
            </a:solidFill>
            <a:prstDash val="dash"/>
          </a:ln>
        </p:spPr>
        <p:style>
          <a:lnRef idx="1">
            <a:schemeClr val="accent1"/>
          </a:lnRef>
          <a:fillRef idx="0">
            <a:schemeClr val="accent1"/>
          </a:fillRef>
          <a:effectRef idx="0">
            <a:schemeClr val="accent1"/>
          </a:effectRef>
          <a:fontRef idx="minor">
            <a:schemeClr val="tx1"/>
          </a:fontRef>
        </p:style>
      </p:cxnSp>
      <p:pic>
        <p:nvPicPr>
          <p:cNvPr id="40" name="Picture 39" descr="A graph of error and error&#10;&#10;Description automatically generated with medium confidence">
            <a:extLst>
              <a:ext uri="{FF2B5EF4-FFF2-40B4-BE49-F238E27FC236}">
                <a16:creationId xmlns:a16="http://schemas.microsoft.com/office/drawing/2014/main" id="{754A1A7B-77C0-F12F-DCC6-D6226B9AE01F}"/>
              </a:ext>
            </a:extLst>
          </p:cNvPr>
          <p:cNvPicPr>
            <a:picLocks noChangeAspect="1"/>
          </p:cNvPicPr>
          <p:nvPr/>
        </p:nvPicPr>
        <p:blipFill>
          <a:blip r:embed="rId3"/>
          <a:stretch>
            <a:fillRect/>
          </a:stretch>
        </p:blipFill>
        <p:spPr>
          <a:xfrm>
            <a:off x="6080886" y="958559"/>
            <a:ext cx="5596139" cy="4142240"/>
          </a:xfrm>
          <a:prstGeom prst="rect">
            <a:avLst/>
          </a:prstGeom>
        </p:spPr>
      </p:pic>
    </p:spTree>
    <p:extLst>
      <p:ext uri="{BB962C8B-B14F-4D97-AF65-F5344CB8AC3E}">
        <p14:creationId xmlns:p14="http://schemas.microsoft.com/office/powerpoint/2010/main" val="3556621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6F62D-1619-57F5-F03A-CE4BCF1402F1}"/>
              </a:ext>
            </a:extLst>
          </p:cNvPr>
          <p:cNvSpPr>
            <a:spLocks noGrp="1"/>
          </p:cNvSpPr>
          <p:nvPr>
            <p:ph type="title"/>
          </p:nvPr>
        </p:nvSpPr>
        <p:spPr/>
        <p:txBody>
          <a:bodyPr/>
          <a:lstStyle/>
          <a:p>
            <a:r>
              <a:rPr lang="fr-CH" dirty="0"/>
              <a:t>Simulation </a:t>
            </a:r>
            <a:r>
              <a:rPr lang="fr-CH" dirty="0" err="1"/>
              <a:t>Results</a:t>
            </a:r>
            <a:r>
              <a:rPr lang="fr-CH" dirty="0"/>
              <a:t> – Pilot</a:t>
            </a:r>
            <a:endParaRPr lang="en-GB" dirty="0"/>
          </a:p>
        </p:txBody>
      </p:sp>
      <p:sp>
        <p:nvSpPr>
          <p:cNvPr id="3" name="Content Placeholder 2">
            <a:extLst>
              <a:ext uri="{FF2B5EF4-FFF2-40B4-BE49-F238E27FC236}">
                <a16:creationId xmlns:a16="http://schemas.microsoft.com/office/drawing/2014/main" id="{50B81D00-91B7-4B46-10CD-9A830C07AEA0}"/>
              </a:ext>
            </a:extLst>
          </p:cNvPr>
          <p:cNvSpPr>
            <a:spLocks noGrp="1"/>
          </p:cNvSpPr>
          <p:nvPr>
            <p:ph sz="half" idx="1"/>
          </p:nvPr>
        </p:nvSpPr>
        <p:spPr>
          <a:xfrm>
            <a:off x="416166" y="5122582"/>
            <a:ext cx="5499287" cy="1065742"/>
          </a:xfrm>
        </p:spPr>
        <p:txBody>
          <a:bodyPr>
            <a:normAutofit/>
          </a:bodyPr>
          <a:lstStyle/>
          <a:p>
            <a:pPr algn="ctr">
              <a:lnSpc>
                <a:spcPct val="100000"/>
              </a:lnSpc>
            </a:pPr>
            <a:r>
              <a:rPr lang="fr-CH" sz="1900" dirty="0"/>
              <a:t>For the pilot </a:t>
            </a:r>
            <a:r>
              <a:rPr lang="fr-CH" sz="1900" dirty="0" err="1"/>
              <a:t>beam</a:t>
            </a:r>
            <a:r>
              <a:rPr lang="fr-CH" sz="1900" dirty="0"/>
              <a:t> </a:t>
            </a:r>
            <a:r>
              <a:rPr lang="fr-CH" sz="1900" dirty="0" err="1"/>
              <a:t>we</a:t>
            </a:r>
            <a:r>
              <a:rPr lang="fr-CH" sz="1900" dirty="0"/>
              <a:t> </a:t>
            </a:r>
            <a:r>
              <a:rPr lang="fr-CH" sz="1900" dirty="0" err="1"/>
              <a:t>would</a:t>
            </a:r>
            <a:r>
              <a:rPr lang="fr-CH" sz="1900" dirty="0"/>
              <a:t> </a:t>
            </a:r>
            <a:r>
              <a:rPr lang="fr-CH" sz="1900" dirty="0" err="1"/>
              <a:t>require</a:t>
            </a:r>
            <a:r>
              <a:rPr lang="fr-CH" sz="1900" dirty="0"/>
              <a:t> amplification to </a:t>
            </a:r>
            <a:r>
              <a:rPr lang="fr-CH" sz="1900" dirty="0" err="1"/>
              <a:t>achieve</a:t>
            </a:r>
            <a:r>
              <a:rPr lang="fr-CH" sz="1900" dirty="0"/>
              <a:t> the </a:t>
            </a:r>
            <a:r>
              <a:rPr lang="fr-CH" sz="1900" dirty="0" err="1"/>
              <a:t>same</a:t>
            </a:r>
            <a:r>
              <a:rPr lang="fr-CH" sz="1900" dirty="0"/>
              <a:t> </a:t>
            </a:r>
            <a:r>
              <a:rPr lang="fr-CH" sz="1900" dirty="0" err="1"/>
              <a:t>resolution</a:t>
            </a:r>
            <a:r>
              <a:rPr lang="fr-CH" sz="1900" dirty="0"/>
              <a:t>. For </a:t>
            </a:r>
            <a:r>
              <a:rPr lang="fr-CH" sz="1900" dirty="0" err="1"/>
              <a:t>low</a:t>
            </a:r>
            <a:r>
              <a:rPr lang="fr-CH" sz="1900" dirty="0"/>
              <a:t> </a:t>
            </a:r>
            <a:r>
              <a:rPr lang="fr-CH" sz="1900" dirty="0" err="1"/>
              <a:t>bandwidths</a:t>
            </a:r>
            <a:r>
              <a:rPr lang="fr-CH" sz="1900" dirty="0"/>
              <a:t> </a:t>
            </a:r>
            <a:r>
              <a:rPr lang="fr-CH" sz="1900" dirty="0" err="1"/>
              <a:t>this</a:t>
            </a:r>
            <a:r>
              <a:rPr lang="fr-CH" sz="1900" dirty="0"/>
              <a:t> </a:t>
            </a:r>
            <a:r>
              <a:rPr lang="fr-CH" sz="1900" dirty="0" err="1"/>
              <a:t>becomes</a:t>
            </a:r>
            <a:r>
              <a:rPr lang="fr-CH" sz="1900" dirty="0"/>
              <a:t> </a:t>
            </a:r>
            <a:r>
              <a:rPr lang="fr-CH" sz="1900" dirty="0" err="1"/>
              <a:t>significant</a:t>
            </a:r>
            <a:r>
              <a:rPr lang="fr-CH" sz="1900" dirty="0"/>
              <a:t>.</a:t>
            </a:r>
            <a:endParaRPr lang="en-GB" sz="1900" dirty="0"/>
          </a:p>
        </p:txBody>
      </p:sp>
      <p:sp>
        <p:nvSpPr>
          <p:cNvPr id="4" name="Date Placeholder 3">
            <a:extLst>
              <a:ext uri="{FF2B5EF4-FFF2-40B4-BE49-F238E27FC236}">
                <a16:creationId xmlns:a16="http://schemas.microsoft.com/office/drawing/2014/main" id="{E81D832E-F01A-9744-DA15-C2BEABE4939A}"/>
              </a:ext>
            </a:extLst>
          </p:cNvPr>
          <p:cNvSpPr>
            <a:spLocks noGrp="1"/>
          </p:cNvSpPr>
          <p:nvPr>
            <p:ph type="dt" sz="half" idx="14"/>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232B9B81-E275-5FF1-0A7F-A097376516AA}"/>
              </a:ext>
            </a:extLst>
          </p:cNvPr>
          <p:cNvSpPr>
            <a:spLocks noGrp="1"/>
          </p:cNvSpPr>
          <p:nvPr>
            <p:ph type="ftr" sz="quarter" idx="15"/>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2FECC918-44B2-17EE-38CE-2D5F4CCC61FE}"/>
              </a:ext>
            </a:extLst>
          </p:cNvPr>
          <p:cNvSpPr>
            <a:spLocks noGrp="1"/>
          </p:cNvSpPr>
          <p:nvPr>
            <p:ph type="sldNum" sz="quarter" idx="16"/>
          </p:nvPr>
        </p:nvSpPr>
        <p:spPr/>
        <p:txBody>
          <a:bodyPr/>
          <a:lstStyle/>
          <a:p>
            <a:fld id="{36B5EA5A-BC32-A742-B11B-8E7414D5B535}" type="slidenum">
              <a:rPr lang="en-US" smtClean="0"/>
              <a:pPr/>
              <a:t>12</a:t>
            </a:fld>
            <a:endParaRPr lang="en-US" dirty="0"/>
          </a:p>
        </p:txBody>
      </p:sp>
      <p:sp>
        <p:nvSpPr>
          <p:cNvPr id="24" name="Content Placeholder 2">
            <a:extLst>
              <a:ext uri="{FF2B5EF4-FFF2-40B4-BE49-F238E27FC236}">
                <a16:creationId xmlns:a16="http://schemas.microsoft.com/office/drawing/2014/main" id="{6F31B1E6-45FE-6807-BE22-1BFD502F7942}"/>
              </a:ext>
            </a:extLst>
          </p:cNvPr>
          <p:cNvSpPr txBox="1">
            <a:spLocks/>
          </p:cNvSpPr>
          <p:nvPr/>
        </p:nvSpPr>
        <p:spPr>
          <a:xfrm>
            <a:off x="6181220" y="5141428"/>
            <a:ext cx="5563450" cy="106574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2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pPr>
            <a:r>
              <a:rPr lang="fr-CH" sz="1900" dirty="0"/>
              <a:t>If no amplification </a:t>
            </a:r>
            <a:r>
              <a:rPr lang="fr-CH" sz="1900" dirty="0" err="1"/>
              <a:t>is</a:t>
            </a:r>
            <a:r>
              <a:rPr lang="fr-CH" sz="1900" dirty="0"/>
              <a:t> </a:t>
            </a:r>
            <a:r>
              <a:rPr lang="fr-CH" sz="1900" dirty="0" err="1"/>
              <a:t>used</a:t>
            </a:r>
            <a:r>
              <a:rPr lang="fr-CH" sz="1900" dirty="0"/>
              <a:t> the </a:t>
            </a:r>
            <a:r>
              <a:rPr lang="fr-CH" sz="1900" dirty="0" err="1"/>
              <a:t>resolution</a:t>
            </a:r>
            <a:r>
              <a:rPr lang="fr-CH" sz="1900" dirty="0"/>
              <a:t> </a:t>
            </a:r>
            <a:r>
              <a:rPr lang="fr-CH" sz="1900" dirty="0" err="1"/>
              <a:t>will</a:t>
            </a:r>
            <a:r>
              <a:rPr lang="fr-CH" sz="1900" dirty="0"/>
              <a:t> </a:t>
            </a:r>
            <a:r>
              <a:rPr lang="fr-CH" sz="1900" dirty="0" err="1"/>
              <a:t>degrade</a:t>
            </a:r>
            <a:r>
              <a:rPr lang="fr-CH" sz="1900" dirty="0"/>
              <a:t>. </a:t>
            </a:r>
            <a:r>
              <a:rPr lang="fr-CH" sz="1900" dirty="0" err="1"/>
              <a:t>We</a:t>
            </a:r>
            <a:r>
              <a:rPr lang="fr-CH" sz="1900" dirty="0"/>
              <a:t> envisage ~200 MHz </a:t>
            </a:r>
            <a:r>
              <a:rPr lang="fr-CH" sz="1900" dirty="0" err="1"/>
              <a:t>bandwidth</a:t>
            </a:r>
            <a:r>
              <a:rPr lang="fr-CH" sz="1900" dirty="0"/>
              <a:t> </a:t>
            </a:r>
            <a:r>
              <a:rPr lang="fr-CH" sz="1900" dirty="0" err="1"/>
              <a:t>so</a:t>
            </a:r>
            <a:r>
              <a:rPr lang="fr-CH" sz="1900" dirty="0"/>
              <a:t> </a:t>
            </a:r>
            <a:r>
              <a:rPr lang="fr-CH" sz="1900" dirty="0" err="1"/>
              <a:t>this</a:t>
            </a:r>
            <a:r>
              <a:rPr lang="fr-CH" sz="1900" dirty="0"/>
              <a:t> </a:t>
            </a:r>
            <a:r>
              <a:rPr lang="fr-CH" sz="1900" dirty="0" err="1"/>
              <a:t>would</a:t>
            </a:r>
            <a:r>
              <a:rPr lang="fr-CH" sz="1900" dirty="0"/>
              <a:t> </a:t>
            </a:r>
            <a:r>
              <a:rPr lang="fr-CH" sz="1900" dirty="0" err="1"/>
              <a:t>reduce</a:t>
            </a:r>
            <a:r>
              <a:rPr lang="fr-CH" sz="1900" dirty="0"/>
              <a:t> to ~100 µm.</a:t>
            </a:r>
            <a:endParaRPr lang="en-GB" sz="1900" dirty="0"/>
          </a:p>
        </p:txBody>
      </p:sp>
      <p:pic>
        <p:nvPicPr>
          <p:cNvPr id="19" name="Picture 18" descr="A graph of a graph with red and blue dots&#10;&#10;Description automatically generated">
            <a:extLst>
              <a:ext uri="{FF2B5EF4-FFF2-40B4-BE49-F238E27FC236}">
                <a16:creationId xmlns:a16="http://schemas.microsoft.com/office/drawing/2014/main" id="{3A88A425-02A4-A934-A8E6-E9A472713225}"/>
              </a:ext>
            </a:extLst>
          </p:cNvPr>
          <p:cNvPicPr>
            <a:picLocks noChangeAspect="1"/>
          </p:cNvPicPr>
          <p:nvPr/>
        </p:nvPicPr>
        <p:blipFill>
          <a:blip r:embed="rId2"/>
          <a:stretch>
            <a:fillRect/>
          </a:stretch>
        </p:blipFill>
        <p:spPr>
          <a:xfrm>
            <a:off x="416166" y="959433"/>
            <a:ext cx="5678435" cy="4142240"/>
          </a:xfrm>
          <a:prstGeom prst="rect">
            <a:avLst/>
          </a:prstGeom>
        </p:spPr>
      </p:pic>
      <p:pic>
        <p:nvPicPr>
          <p:cNvPr id="22" name="Picture 21" descr="A graph with blue dots&#10;&#10;Description automatically generated">
            <a:extLst>
              <a:ext uri="{FF2B5EF4-FFF2-40B4-BE49-F238E27FC236}">
                <a16:creationId xmlns:a16="http://schemas.microsoft.com/office/drawing/2014/main" id="{E41A1540-E886-04E8-6126-4DC26D681C13}"/>
              </a:ext>
            </a:extLst>
          </p:cNvPr>
          <p:cNvPicPr>
            <a:picLocks noChangeAspect="1"/>
          </p:cNvPicPr>
          <p:nvPr/>
        </p:nvPicPr>
        <p:blipFill>
          <a:blip r:embed="rId3"/>
          <a:stretch>
            <a:fillRect/>
          </a:stretch>
        </p:blipFill>
        <p:spPr>
          <a:xfrm>
            <a:off x="6225749" y="959433"/>
            <a:ext cx="5458979" cy="4142240"/>
          </a:xfrm>
          <a:prstGeom prst="rect">
            <a:avLst/>
          </a:prstGeom>
        </p:spPr>
      </p:pic>
    </p:spTree>
    <p:extLst>
      <p:ext uri="{BB962C8B-B14F-4D97-AF65-F5344CB8AC3E}">
        <p14:creationId xmlns:p14="http://schemas.microsoft.com/office/powerpoint/2010/main" val="2622019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6F62D-1619-57F5-F03A-CE4BCF1402F1}"/>
              </a:ext>
            </a:extLst>
          </p:cNvPr>
          <p:cNvSpPr>
            <a:spLocks noGrp="1"/>
          </p:cNvSpPr>
          <p:nvPr>
            <p:ph type="title"/>
          </p:nvPr>
        </p:nvSpPr>
        <p:spPr/>
        <p:txBody>
          <a:bodyPr/>
          <a:lstStyle/>
          <a:p>
            <a:r>
              <a:rPr lang="fr-CH" dirty="0" err="1"/>
              <a:t>Lab</a:t>
            </a:r>
            <a:r>
              <a:rPr lang="fr-CH" dirty="0"/>
              <a:t> </a:t>
            </a:r>
            <a:r>
              <a:rPr lang="fr-CH" dirty="0" err="1"/>
              <a:t>Results</a:t>
            </a:r>
            <a:r>
              <a:rPr lang="fr-CH" dirty="0"/>
              <a:t> </a:t>
            </a:r>
            <a:r>
              <a:rPr lang="fr-CH" dirty="0" err="1"/>
              <a:t>from</a:t>
            </a:r>
            <a:r>
              <a:rPr lang="fr-CH" dirty="0"/>
              <a:t> Pulse </a:t>
            </a:r>
            <a:r>
              <a:rPr lang="fr-CH" dirty="0" err="1"/>
              <a:t>Generator</a:t>
            </a:r>
            <a:endParaRPr lang="en-GB" dirty="0"/>
          </a:p>
        </p:txBody>
      </p:sp>
      <p:sp>
        <p:nvSpPr>
          <p:cNvPr id="3" name="Content Placeholder 2">
            <a:extLst>
              <a:ext uri="{FF2B5EF4-FFF2-40B4-BE49-F238E27FC236}">
                <a16:creationId xmlns:a16="http://schemas.microsoft.com/office/drawing/2014/main" id="{50B81D00-91B7-4B46-10CD-9A830C07AEA0}"/>
              </a:ext>
            </a:extLst>
          </p:cNvPr>
          <p:cNvSpPr>
            <a:spLocks noGrp="1"/>
          </p:cNvSpPr>
          <p:nvPr>
            <p:ph sz="half" idx="1"/>
          </p:nvPr>
        </p:nvSpPr>
        <p:spPr>
          <a:xfrm>
            <a:off x="629661" y="1053930"/>
            <a:ext cx="10932678" cy="2119670"/>
          </a:xfrm>
        </p:spPr>
        <p:txBody>
          <a:bodyPr>
            <a:normAutofit/>
          </a:bodyPr>
          <a:lstStyle/>
          <a:p>
            <a:pPr marL="342900" indent="-342900">
              <a:lnSpc>
                <a:spcPct val="100000"/>
              </a:lnSpc>
              <a:buFont typeface="Arial" panose="020B0604020202020204" pitchFamily="34" charset="0"/>
              <a:buChar char="•"/>
            </a:pPr>
            <a:r>
              <a:rPr lang="fr-CH" sz="1900" dirty="0" err="1"/>
              <a:t>Simulated</a:t>
            </a:r>
            <a:r>
              <a:rPr lang="fr-CH" sz="1900" dirty="0"/>
              <a:t> </a:t>
            </a:r>
            <a:r>
              <a:rPr lang="fr-CH" sz="1900" dirty="0" err="1"/>
              <a:t>waveforms</a:t>
            </a:r>
            <a:r>
              <a:rPr lang="fr-CH" sz="1900" dirty="0"/>
              <a:t> </a:t>
            </a:r>
            <a:r>
              <a:rPr lang="fr-CH" sz="1900" dirty="0" err="1"/>
              <a:t>were</a:t>
            </a:r>
            <a:r>
              <a:rPr lang="fr-CH" sz="1900" dirty="0"/>
              <a:t> </a:t>
            </a:r>
            <a:r>
              <a:rPr lang="fr-CH" sz="1900" dirty="0" err="1"/>
              <a:t>exported</a:t>
            </a:r>
            <a:r>
              <a:rPr lang="fr-CH" sz="1900" dirty="0"/>
              <a:t> to a pulse </a:t>
            </a:r>
            <a:r>
              <a:rPr lang="fr-CH" sz="1900" dirty="0" err="1"/>
              <a:t>generator</a:t>
            </a:r>
            <a:r>
              <a:rPr lang="fr-CH" sz="1900" dirty="0"/>
              <a:t> and </a:t>
            </a:r>
            <a:r>
              <a:rPr lang="fr-CH" sz="1900" dirty="0" err="1"/>
              <a:t>measured</a:t>
            </a:r>
            <a:r>
              <a:rPr lang="fr-CH" sz="1900" dirty="0"/>
              <a:t> by the </a:t>
            </a:r>
            <a:r>
              <a:rPr lang="fr-CH" sz="1900" dirty="0" err="1"/>
              <a:t>RFSoC</a:t>
            </a:r>
            <a:r>
              <a:rPr lang="fr-CH" sz="1900" dirty="0"/>
              <a:t>, </a:t>
            </a:r>
            <a:r>
              <a:rPr lang="fr-CH" sz="1900" dirty="0" err="1"/>
              <a:t>then</a:t>
            </a:r>
            <a:r>
              <a:rPr lang="fr-CH" sz="1900" dirty="0"/>
              <a:t> run </a:t>
            </a:r>
            <a:r>
              <a:rPr lang="fr-CH" sz="1900" dirty="0" err="1"/>
              <a:t>through</a:t>
            </a:r>
            <a:r>
              <a:rPr lang="fr-CH" sz="1900" dirty="0"/>
              <a:t> the </a:t>
            </a:r>
            <a:r>
              <a:rPr lang="fr-CH" sz="1900" dirty="0" err="1"/>
              <a:t>same</a:t>
            </a:r>
            <a:r>
              <a:rPr lang="fr-CH" sz="1900" dirty="0"/>
              <a:t> </a:t>
            </a:r>
            <a:r>
              <a:rPr lang="fr-CH" sz="1900" dirty="0" err="1"/>
              <a:t>processing</a:t>
            </a:r>
            <a:r>
              <a:rPr lang="fr-CH" sz="1900" dirty="0"/>
              <a:t> as </a:t>
            </a:r>
            <a:r>
              <a:rPr lang="fr-CH" sz="1900" dirty="0" err="1"/>
              <a:t>before</a:t>
            </a:r>
            <a:r>
              <a:rPr lang="fr-CH" sz="1900" dirty="0"/>
              <a:t>.</a:t>
            </a:r>
          </a:p>
          <a:p>
            <a:pPr marL="342900" indent="-342900">
              <a:lnSpc>
                <a:spcPct val="100000"/>
              </a:lnSpc>
              <a:buFont typeface="Arial" panose="020B0604020202020204" pitchFamily="34" charset="0"/>
              <a:buChar char="•"/>
            </a:pPr>
            <a:r>
              <a:rPr lang="fr-CH" sz="1900" dirty="0"/>
              <a:t>Noise/</a:t>
            </a:r>
            <a:r>
              <a:rPr lang="fr-CH" sz="1900" dirty="0" err="1"/>
              <a:t>resolution</a:t>
            </a:r>
            <a:r>
              <a:rPr lang="fr-CH" sz="1900" dirty="0"/>
              <a:t> </a:t>
            </a:r>
            <a:r>
              <a:rPr lang="fr-CH" sz="1900" dirty="0" err="1"/>
              <a:t>was</a:t>
            </a:r>
            <a:r>
              <a:rPr lang="fr-CH" sz="1900" dirty="0"/>
              <a:t> </a:t>
            </a:r>
            <a:r>
              <a:rPr lang="fr-CH" sz="1900" dirty="0" err="1"/>
              <a:t>shown</a:t>
            </a:r>
            <a:r>
              <a:rPr lang="fr-CH" sz="1900" dirty="0"/>
              <a:t> to </a:t>
            </a:r>
            <a:r>
              <a:rPr lang="fr-CH" sz="1900" dirty="0" err="1"/>
              <a:t>be</a:t>
            </a:r>
            <a:r>
              <a:rPr lang="fr-CH" sz="1900" dirty="0"/>
              <a:t> </a:t>
            </a:r>
            <a:r>
              <a:rPr lang="fr-CH" sz="1900" dirty="0" err="1"/>
              <a:t>limited</a:t>
            </a:r>
            <a:r>
              <a:rPr lang="fr-CH" sz="1900" dirty="0"/>
              <a:t> by pulse </a:t>
            </a:r>
            <a:r>
              <a:rPr lang="fr-CH" sz="1900" dirty="0" err="1"/>
              <a:t>generator</a:t>
            </a:r>
            <a:r>
              <a:rPr lang="fr-CH" sz="1900" dirty="0"/>
              <a:t>, but </a:t>
            </a:r>
            <a:r>
              <a:rPr lang="fr-CH" sz="1900" dirty="0" err="1"/>
              <a:t>we</a:t>
            </a:r>
            <a:r>
              <a:rPr lang="fr-CH" sz="1900" dirty="0"/>
              <a:t> must </a:t>
            </a:r>
            <a:r>
              <a:rPr lang="fr-CH" sz="1900" dirty="0" err="1"/>
              <a:t>be</a:t>
            </a:r>
            <a:r>
              <a:rPr lang="fr-CH" sz="1900" dirty="0"/>
              <a:t> close to the ADC effective </a:t>
            </a:r>
            <a:r>
              <a:rPr lang="fr-CH" sz="1900" dirty="0" err="1"/>
              <a:t>resolution</a:t>
            </a:r>
            <a:r>
              <a:rPr lang="fr-CH" sz="1900" dirty="0"/>
              <a:t> </a:t>
            </a:r>
            <a:r>
              <a:rPr lang="fr-CH" sz="1900" dirty="0" err="1"/>
              <a:t>so</a:t>
            </a:r>
            <a:r>
              <a:rPr lang="fr-CH" sz="1900" dirty="0"/>
              <a:t> I </a:t>
            </a:r>
            <a:r>
              <a:rPr lang="fr-CH" sz="1900" dirty="0" err="1"/>
              <a:t>would</a:t>
            </a:r>
            <a:r>
              <a:rPr lang="fr-CH" sz="1900" dirty="0"/>
              <a:t> not bet on </a:t>
            </a:r>
            <a:r>
              <a:rPr lang="fr-CH" sz="1900" dirty="0" err="1"/>
              <a:t>any</a:t>
            </a:r>
            <a:r>
              <a:rPr lang="fr-CH" sz="1900" dirty="0"/>
              <a:t> </a:t>
            </a:r>
            <a:r>
              <a:rPr lang="fr-CH" sz="1900" dirty="0" err="1"/>
              <a:t>improvement</a:t>
            </a:r>
            <a:r>
              <a:rPr lang="fr-CH" sz="1900" dirty="0"/>
              <a:t> over </a:t>
            </a:r>
            <a:r>
              <a:rPr lang="fr-CH" sz="1900" dirty="0" err="1"/>
              <a:t>these</a:t>
            </a:r>
            <a:r>
              <a:rPr lang="fr-CH" sz="1900" dirty="0"/>
              <a:t> </a:t>
            </a:r>
            <a:r>
              <a:rPr lang="fr-CH" sz="1900" dirty="0" err="1"/>
              <a:t>numbers</a:t>
            </a:r>
            <a:r>
              <a:rPr lang="fr-CH" sz="1900" dirty="0"/>
              <a:t>.</a:t>
            </a:r>
          </a:p>
          <a:p>
            <a:pPr marL="342900" indent="-342900">
              <a:lnSpc>
                <a:spcPct val="100000"/>
              </a:lnSpc>
              <a:buFont typeface="Arial" panose="020B0604020202020204" pitchFamily="34" charset="0"/>
              <a:buChar char="•"/>
            </a:pPr>
            <a:r>
              <a:rPr lang="fr-CH" sz="1900" dirty="0" err="1"/>
              <a:t>Filters</a:t>
            </a:r>
            <a:r>
              <a:rPr lang="fr-CH" sz="1900" dirty="0"/>
              <a:t> </a:t>
            </a:r>
            <a:r>
              <a:rPr lang="fr-CH" sz="1900" i="1" dirty="0" err="1"/>
              <a:t>should</a:t>
            </a:r>
            <a:r>
              <a:rPr lang="fr-CH" sz="1900" dirty="0"/>
              <a:t> </a:t>
            </a:r>
            <a:r>
              <a:rPr lang="fr-CH" sz="1900" dirty="0" err="1"/>
              <a:t>improve</a:t>
            </a:r>
            <a:r>
              <a:rPr lang="fr-CH" sz="1900" dirty="0"/>
              <a:t> the </a:t>
            </a:r>
            <a:r>
              <a:rPr lang="fr-CH" sz="1900" dirty="0" err="1"/>
              <a:t>resolution</a:t>
            </a:r>
            <a:r>
              <a:rPr lang="fr-CH" sz="1900" dirty="0"/>
              <a:t> as </a:t>
            </a:r>
            <a:r>
              <a:rPr lang="fr-CH" sz="1900" dirty="0" err="1"/>
              <a:t>attenuation</a:t>
            </a:r>
            <a:r>
              <a:rPr lang="fr-CH" sz="1900" dirty="0"/>
              <a:t> </a:t>
            </a:r>
            <a:r>
              <a:rPr lang="fr-CH" sz="1900" dirty="0" err="1"/>
              <a:t>was</a:t>
            </a:r>
            <a:r>
              <a:rPr lang="fr-CH" sz="1900" dirty="0"/>
              <a:t> </a:t>
            </a:r>
            <a:r>
              <a:rPr lang="fr-CH" sz="1900" dirty="0" err="1"/>
              <a:t>removed</a:t>
            </a:r>
            <a:r>
              <a:rPr lang="fr-CH" sz="1900" dirty="0"/>
              <a:t> to match the amplitude </a:t>
            </a:r>
            <a:r>
              <a:rPr lang="fr-CH" sz="1900" dirty="0" err="1"/>
              <a:t>with</a:t>
            </a:r>
            <a:r>
              <a:rPr lang="fr-CH" sz="1900" dirty="0"/>
              <a:t> the 800 Mhz signal.</a:t>
            </a:r>
          </a:p>
          <a:p>
            <a:pPr marL="342900" indent="-342900">
              <a:lnSpc>
                <a:spcPct val="100000"/>
              </a:lnSpc>
              <a:buFont typeface="Arial" panose="020B0604020202020204" pitchFamily="34" charset="0"/>
              <a:buChar char="•"/>
            </a:pPr>
            <a:endParaRPr lang="en-GB" sz="1900" dirty="0"/>
          </a:p>
        </p:txBody>
      </p:sp>
      <p:sp>
        <p:nvSpPr>
          <p:cNvPr id="4" name="Date Placeholder 3">
            <a:extLst>
              <a:ext uri="{FF2B5EF4-FFF2-40B4-BE49-F238E27FC236}">
                <a16:creationId xmlns:a16="http://schemas.microsoft.com/office/drawing/2014/main" id="{E81D832E-F01A-9744-DA15-C2BEABE4939A}"/>
              </a:ext>
            </a:extLst>
          </p:cNvPr>
          <p:cNvSpPr>
            <a:spLocks noGrp="1"/>
          </p:cNvSpPr>
          <p:nvPr>
            <p:ph type="dt" sz="half" idx="14"/>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232B9B81-E275-5FF1-0A7F-A097376516AA}"/>
              </a:ext>
            </a:extLst>
          </p:cNvPr>
          <p:cNvSpPr>
            <a:spLocks noGrp="1"/>
          </p:cNvSpPr>
          <p:nvPr>
            <p:ph type="ftr" sz="quarter" idx="15"/>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2FECC918-44B2-17EE-38CE-2D5F4CCC61FE}"/>
              </a:ext>
            </a:extLst>
          </p:cNvPr>
          <p:cNvSpPr>
            <a:spLocks noGrp="1"/>
          </p:cNvSpPr>
          <p:nvPr>
            <p:ph type="sldNum" sz="quarter" idx="16"/>
          </p:nvPr>
        </p:nvSpPr>
        <p:spPr/>
        <p:txBody>
          <a:bodyPr/>
          <a:lstStyle/>
          <a:p>
            <a:fld id="{36B5EA5A-BC32-A742-B11B-8E7414D5B535}" type="slidenum">
              <a:rPr lang="en-US" smtClean="0"/>
              <a:pPr/>
              <a:t>13</a:t>
            </a:fld>
            <a:endParaRPr lang="en-US" dirty="0"/>
          </a:p>
        </p:txBody>
      </p:sp>
      <p:graphicFrame>
        <p:nvGraphicFramePr>
          <p:cNvPr id="7" name="Content Placeholder 12">
            <a:extLst>
              <a:ext uri="{FF2B5EF4-FFF2-40B4-BE49-F238E27FC236}">
                <a16:creationId xmlns:a16="http://schemas.microsoft.com/office/drawing/2014/main" id="{952300C5-794E-BC42-4669-719492D48296}"/>
              </a:ext>
            </a:extLst>
          </p:cNvPr>
          <p:cNvGraphicFramePr>
            <a:graphicFrameLocks/>
          </p:cNvGraphicFramePr>
          <p:nvPr>
            <p:extLst>
              <p:ext uri="{D42A27DB-BD31-4B8C-83A1-F6EECF244321}">
                <p14:modId xmlns:p14="http://schemas.microsoft.com/office/powerpoint/2010/main" val="3302734500"/>
              </p:ext>
            </p:extLst>
          </p:nvPr>
        </p:nvGraphicFramePr>
        <p:xfrm>
          <a:off x="407988" y="3624503"/>
          <a:ext cx="11376025" cy="1862135"/>
        </p:xfrm>
        <a:graphic>
          <a:graphicData uri="http://schemas.openxmlformats.org/drawingml/2006/table">
            <a:tbl>
              <a:tblPr firstRow="1" bandRow="1">
                <a:tableStyleId>{8EC20E35-A176-4012-BC5E-935CFFF8708E}</a:tableStyleId>
              </a:tblPr>
              <a:tblGrid>
                <a:gridCol w="2275205">
                  <a:extLst>
                    <a:ext uri="{9D8B030D-6E8A-4147-A177-3AD203B41FA5}">
                      <a16:colId xmlns:a16="http://schemas.microsoft.com/office/drawing/2014/main" val="1784709364"/>
                    </a:ext>
                  </a:extLst>
                </a:gridCol>
                <a:gridCol w="2275205">
                  <a:extLst>
                    <a:ext uri="{9D8B030D-6E8A-4147-A177-3AD203B41FA5}">
                      <a16:colId xmlns:a16="http://schemas.microsoft.com/office/drawing/2014/main" val="1951019962"/>
                    </a:ext>
                  </a:extLst>
                </a:gridCol>
                <a:gridCol w="2275205">
                  <a:extLst>
                    <a:ext uri="{9D8B030D-6E8A-4147-A177-3AD203B41FA5}">
                      <a16:colId xmlns:a16="http://schemas.microsoft.com/office/drawing/2014/main" val="750946834"/>
                    </a:ext>
                  </a:extLst>
                </a:gridCol>
                <a:gridCol w="2275205">
                  <a:extLst>
                    <a:ext uri="{9D8B030D-6E8A-4147-A177-3AD203B41FA5}">
                      <a16:colId xmlns:a16="http://schemas.microsoft.com/office/drawing/2014/main" val="2143049330"/>
                    </a:ext>
                  </a:extLst>
                </a:gridCol>
                <a:gridCol w="2275205">
                  <a:extLst>
                    <a:ext uri="{9D8B030D-6E8A-4147-A177-3AD203B41FA5}">
                      <a16:colId xmlns:a16="http://schemas.microsoft.com/office/drawing/2014/main" val="2575285892"/>
                    </a:ext>
                  </a:extLst>
                </a:gridCol>
              </a:tblGrid>
              <a:tr h="372427">
                <a:tc>
                  <a:txBody>
                    <a:bodyPr/>
                    <a:lstStyle/>
                    <a:p>
                      <a:pPr algn="r"/>
                      <a:r>
                        <a:rPr lang="en-US" sz="1800" dirty="0"/>
                        <a:t>Beam Offset</a:t>
                      </a:r>
                    </a:p>
                  </a:txBody>
                  <a:tcPr marL="91832" marR="91832" marT="45915" marB="45915"/>
                </a:tc>
                <a:tc>
                  <a:txBody>
                    <a:bodyPr/>
                    <a:lstStyle/>
                    <a:p>
                      <a:pPr algn="r"/>
                      <a:r>
                        <a:rPr lang="en-US" sz="1800" dirty="0"/>
                        <a:t>800 MHz</a:t>
                      </a:r>
                      <a:endParaRPr lang="en-US" sz="1800" dirty="0">
                        <a:solidFill>
                          <a:schemeClr val="bg1"/>
                        </a:solidFill>
                      </a:endParaRPr>
                    </a:p>
                  </a:txBody>
                  <a:tcPr marL="91832" marR="91832" marT="45915" marB="45915"/>
                </a:tc>
                <a:tc>
                  <a:txBody>
                    <a:bodyPr/>
                    <a:lstStyle/>
                    <a:p>
                      <a:pPr algn="r"/>
                      <a:r>
                        <a:rPr lang="en-US" sz="1800" dirty="0"/>
                        <a:t>Filter 1 (300 MHz)</a:t>
                      </a:r>
                    </a:p>
                  </a:txBody>
                  <a:tcPr marL="91832" marR="91832" marT="45915" marB="45915"/>
                </a:tc>
                <a:tc>
                  <a:txBody>
                    <a:bodyPr/>
                    <a:lstStyle/>
                    <a:p>
                      <a:pPr algn="r"/>
                      <a:r>
                        <a:rPr lang="en-US" sz="1800" dirty="0"/>
                        <a:t>Filter 2 (220 MHz)</a:t>
                      </a:r>
                    </a:p>
                  </a:txBody>
                  <a:tcPr marL="91832" marR="91832" marT="45915" marB="45915"/>
                </a:tc>
                <a:tc>
                  <a:txBody>
                    <a:bodyPr/>
                    <a:lstStyle/>
                    <a:p>
                      <a:pPr algn="r"/>
                      <a:r>
                        <a:rPr lang="en-US" sz="1800" dirty="0"/>
                        <a:t>Filter 3 (180 MHz)</a:t>
                      </a:r>
                    </a:p>
                  </a:txBody>
                  <a:tcPr marL="91832" marR="91832" marT="45915" marB="45915"/>
                </a:tc>
                <a:extLst>
                  <a:ext uri="{0D108BD9-81ED-4DB2-BD59-A6C34878D82A}">
                    <a16:rowId xmlns:a16="http://schemas.microsoft.com/office/drawing/2014/main" val="2560595913"/>
                  </a:ext>
                </a:extLst>
              </a:tr>
              <a:tr h="372427">
                <a:tc>
                  <a:txBody>
                    <a:bodyPr/>
                    <a:lstStyle/>
                    <a:p>
                      <a:pPr algn="r"/>
                      <a:r>
                        <a:rPr lang="en-US" sz="1800" dirty="0"/>
                        <a:t>0 mm</a:t>
                      </a:r>
                    </a:p>
                  </a:txBody>
                  <a:tcPr marL="91832" marR="91832" marT="45915" marB="45915"/>
                </a:tc>
                <a:tc>
                  <a:txBody>
                    <a:bodyPr/>
                    <a:lstStyle/>
                    <a:p>
                      <a:pPr algn="r"/>
                      <a:r>
                        <a:rPr lang="en-US" sz="1800" dirty="0"/>
                        <a:t>15 µm</a:t>
                      </a:r>
                    </a:p>
                  </a:txBody>
                  <a:tcPr marL="91832" marR="91832" marT="45915" marB="45915"/>
                </a:tc>
                <a:tc>
                  <a:txBody>
                    <a:bodyPr/>
                    <a:lstStyle/>
                    <a:p>
                      <a:pPr algn="r"/>
                      <a:r>
                        <a:rPr lang="en-US" sz="1800" dirty="0"/>
                        <a:t>17 µm</a:t>
                      </a:r>
                    </a:p>
                  </a:txBody>
                  <a:tcPr marL="91832" marR="91832" marT="45915" marB="45915"/>
                </a:tc>
                <a:tc>
                  <a:txBody>
                    <a:bodyPr/>
                    <a:lstStyle/>
                    <a:p>
                      <a:pPr algn="r"/>
                      <a:r>
                        <a:rPr lang="en-US" sz="1800" dirty="0"/>
                        <a:t>--</a:t>
                      </a:r>
                    </a:p>
                  </a:txBody>
                  <a:tcPr marL="91832" marR="91832" marT="45915" marB="45915"/>
                </a:tc>
                <a:tc>
                  <a:txBody>
                    <a:bodyPr/>
                    <a:lstStyle/>
                    <a:p>
                      <a:pPr algn="r"/>
                      <a:r>
                        <a:rPr lang="en-US" sz="1800" dirty="0"/>
                        <a:t>18 µm</a:t>
                      </a:r>
                    </a:p>
                  </a:txBody>
                  <a:tcPr marL="91832" marR="91832" marT="45915" marB="45915"/>
                </a:tc>
                <a:extLst>
                  <a:ext uri="{0D108BD9-81ED-4DB2-BD59-A6C34878D82A}">
                    <a16:rowId xmlns:a16="http://schemas.microsoft.com/office/drawing/2014/main" val="1969136092"/>
                  </a:ext>
                </a:extLst>
              </a:tr>
              <a:tr h="372427">
                <a:tc>
                  <a:txBody>
                    <a:bodyPr/>
                    <a:lstStyle/>
                    <a:p>
                      <a:pPr algn="r"/>
                      <a:r>
                        <a:rPr lang="en-US" sz="1800" dirty="0"/>
                        <a:t>5 mm</a:t>
                      </a:r>
                    </a:p>
                  </a:txBody>
                  <a:tcPr marL="91832" marR="91832" marT="45915" marB="45915"/>
                </a:tc>
                <a:tc>
                  <a:txBody>
                    <a:bodyPr/>
                    <a:lstStyle/>
                    <a:p>
                      <a:pPr algn="r"/>
                      <a:r>
                        <a:rPr lang="en-US" sz="1800" dirty="0"/>
                        <a:t>16 µm</a:t>
                      </a:r>
                    </a:p>
                  </a:txBody>
                  <a:tcPr marL="91832" marR="91832" marT="45915" marB="45915"/>
                </a:tc>
                <a:tc>
                  <a:txBody>
                    <a:bodyPr/>
                    <a:lstStyle/>
                    <a:p>
                      <a:pPr algn="r"/>
                      <a:r>
                        <a:rPr lang="en-US" sz="1800" dirty="0"/>
                        <a:t>--</a:t>
                      </a:r>
                    </a:p>
                  </a:txBody>
                  <a:tcPr marL="91832" marR="91832" marT="45915" marB="45915"/>
                </a:tc>
                <a:tc>
                  <a:txBody>
                    <a:bodyPr/>
                    <a:lstStyle/>
                    <a:p>
                      <a:pPr algn="r"/>
                      <a:r>
                        <a:rPr lang="en-US" sz="1800" dirty="0"/>
                        <a:t>--</a:t>
                      </a:r>
                    </a:p>
                  </a:txBody>
                  <a:tcPr marL="91832" marR="91832" marT="45915" marB="45915"/>
                </a:tc>
                <a:tc>
                  <a:txBody>
                    <a:bodyPr/>
                    <a:lstStyle/>
                    <a:p>
                      <a:pPr algn="r"/>
                      <a:r>
                        <a:rPr lang="en-US" sz="1800" dirty="0"/>
                        <a:t>--</a:t>
                      </a:r>
                    </a:p>
                  </a:txBody>
                  <a:tcPr marL="91832" marR="91832" marT="45915" marB="45915"/>
                </a:tc>
                <a:extLst>
                  <a:ext uri="{0D108BD9-81ED-4DB2-BD59-A6C34878D82A}">
                    <a16:rowId xmlns:a16="http://schemas.microsoft.com/office/drawing/2014/main" val="182485704"/>
                  </a:ext>
                </a:extLst>
              </a:tr>
              <a:tr h="372427">
                <a:tc>
                  <a:txBody>
                    <a:bodyPr/>
                    <a:lstStyle/>
                    <a:p>
                      <a:pPr algn="r"/>
                      <a:r>
                        <a:rPr lang="en-US" sz="1800" dirty="0"/>
                        <a:t>10 mm</a:t>
                      </a:r>
                    </a:p>
                  </a:txBody>
                  <a:tcPr marL="91832" marR="91832" marT="45915" marB="45915"/>
                </a:tc>
                <a:tc>
                  <a:txBody>
                    <a:bodyPr/>
                    <a:lstStyle/>
                    <a:p>
                      <a:pPr algn="r"/>
                      <a:r>
                        <a:rPr lang="en-US" sz="1800" dirty="0"/>
                        <a:t>21 µm</a:t>
                      </a:r>
                    </a:p>
                  </a:txBody>
                  <a:tcPr marL="91832" marR="91832" marT="45915" marB="45915"/>
                </a:tc>
                <a:tc>
                  <a:txBody>
                    <a:bodyPr/>
                    <a:lstStyle/>
                    <a:p>
                      <a:pPr algn="r"/>
                      <a:r>
                        <a:rPr lang="en-US" sz="1800" dirty="0"/>
                        <a:t>--</a:t>
                      </a:r>
                    </a:p>
                  </a:txBody>
                  <a:tcPr marL="91832" marR="91832" marT="45915" marB="45915"/>
                </a:tc>
                <a:tc>
                  <a:txBody>
                    <a:bodyPr/>
                    <a:lstStyle/>
                    <a:p>
                      <a:pPr algn="r"/>
                      <a:r>
                        <a:rPr lang="en-US" sz="1800" dirty="0"/>
                        <a:t>--</a:t>
                      </a:r>
                    </a:p>
                  </a:txBody>
                  <a:tcPr marL="91832" marR="91832" marT="45915" marB="45915"/>
                </a:tc>
                <a:tc>
                  <a:txBody>
                    <a:bodyPr/>
                    <a:lstStyle/>
                    <a:p>
                      <a:pPr algn="r"/>
                      <a:r>
                        <a:rPr lang="en-US" sz="1800" dirty="0"/>
                        <a:t>--</a:t>
                      </a:r>
                    </a:p>
                  </a:txBody>
                  <a:tcPr marL="91832" marR="91832" marT="45915" marB="45915"/>
                </a:tc>
                <a:extLst>
                  <a:ext uri="{0D108BD9-81ED-4DB2-BD59-A6C34878D82A}">
                    <a16:rowId xmlns:a16="http://schemas.microsoft.com/office/drawing/2014/main" val="4030215814"/>
                  </a:ext>
                </a:extLst>
              </a:tr>
              <a:tr h="372427">
                <a:tc>
                  <a:txBody>
                    <a:bodyPr/>
                    <a:lstStyle/>
                    <a:p>
                      <a:pPr algn="r"/>
                      <a:r>
                        <a:rPr lang="en-US" sz="1800" dirty="0"/>
                        <a:t>15 mm</a:t>
                      </a:r>
                    </a:p>
                  </a:txBody>
                  <a:tcPr marL="91832" marR="91832" marT="45915" marB="45915"/>
                </a:tc>
                <a:tc>
                  <a:txBody>
                    <a:bodyPr/>
                    <a:lstStyle/>
                    <a:p>
                      <a:pPr algn="r"/>
                      <a:r>
                        <a:rPr lang="en-US" sz="1800" dirty="0"/>
                        <a:t>26 µm</a:t>
                      </a:r>
                    </a:p>
                  </a:txBody>
                  <a:tcPr marL="91832" marR="91832" marT="45915" marB="45915"/>
                </a:tc>
                <a:tc>
                  <a:txBody>
                    <a:bodyPr/>
                    <a:lstStyle/>
                    <a:p>
                      <a:pPr algn="r"/>
                      <a:r>
                        <a:rPr lang="en-US" sz="1800" dirty="0"/>
                        <a:t>24 µm</a:t>
                      </a:r>
                    </a:p>
                  </a:txBody>
                  <a:tcPr marL="91832" marR="91832" marT="45915" marB="45915"/>
                </a:tc>
                <a:tc>
                  <a:txBody>
                    <a:bodyPr/>
                    <a:lstStyle/>
                    <a:p>
                      <a:pPr algn="r"/>
                      <a:r>
                        <a:rPr lang="en-US" sz="1800" dirty="0"/>
                        <a:t>28 µm</a:t>
                      </a:r>
                    </a:p>
                  </a:txBody>
                  <a:tcPr marL="91832" marR="91832" marT="45915" marB="45915"/>
                </a:tc>
                <a:tc>
                  <a:txBody>
                    <a:bodyPr/>
                    <a:lstStyle/>
                    <a:p>
                      <a:pPr algn="r"/>
                      <a:r>
                        <a:rPr lang="en-US" sz="1800" dirty="0"/>
                        <a:t>28 µm</a:t>
                      </a:r>
                    </a:p>
                  </a:txBody>
                  <a:tcPr marL="91832" marR="91832" marT="45915" marB="45915"/>
                </a:tc>
                <a:extLst>
                  <a:ext uri="{0D108BD9-81ED-4DB2-BD59-A6C34878D82A}">
                    <a16:rowId xmlns:a16="http://schemas.microsoft.com/office/drawing/2014/main" val="2788483600"/>
                  </a:ext>
                </a:extLst>
              </a:tr>
            </a:tbl>
          </a:graphicData>
        </a:graphic>
      </p:graphicFrame>
      <p:sp>
        <p:nvSpPr>
          <p:cNvPr id="9" name="TextBox 8">
            <a:extLst>
              <a:ext uri="{FF2B5EF4-FFF2-40B4-BE49-F238E27FC236}">
                <a16:creationId xmlns:a16="http://schemas.microsoft.com/office/drawing/2014/main" id="{DBCA0DD2-05D1-C546-9382-EEB3075022AB}"/>
              </a:ext>
            </a:extLst>
          </p:cNvPr>
          <p:cNvSpPr txBox="1"/>
          <p:nvPr/>
        </p:nvSpPr>
        <p:spPr>
          <a:xfrm>
            <a:off x="6747551" y="3035101"/>
            <a:ext cx="2240998" cy="276999"/>
          </a:xfrm>
          <a:prstGeom prst="rect">
            <a:avLst/>
          </a:prstGeom>
          <a:noFill/>
        </p:spPr>
        <p:txBody>
          <a:bodyPr wrap="none" lIns="0" tIns="0" rIns="0" bIns="0" rtlCol="0">
            <a:spAutoFit/>
          </a:bodyPr>
          <a:lstStyle/>
          <a:p>
            <a:pPr algn="l"/>
            <a:r>
              <a:rPr lang="el-GR" i="1" dirty="0"/>
              <a:t>σ</a:t>
            </a:r>
            <a:r>
              <a:rPr lang="fr-CH" i="1" dirty="0"/>
              <a:t> of 1000 acquisitions</a:t>
            </a:r>
            <a:endParaRPr lang="en-GB" i="1" dirty="0"/>
          </a:p>
        </p:txBody>
      </p:sp>
      <p:sp>
        <p:nvSpPr>
          <p:cNvPr id="12" name="Left Brace 11">
            <a:extLst>
              <a:ext uri="{FF2B5EF4-FFF2-40B4-BE49-F238E27FC236}">
                <a16:creationId xmlns:a16="http://schemas.microsoft.com/office/drawing/2014/main" id="{BA6F822A-46C0-F5D7-B77B-E681EB50D6AF}"/>
              </a:ext>
            </a:extLst>
          </p:cNvPr>
          <p:cNvSpPr/>
          <p:nvPr/>
        </p:nvSpPr>
        <p:spPr>
          <a:xfrm rot="5400000">
            <a:off x="7760569" y="-481948"/>
            <a:ext cx="214963" cy="7831918"/>
          </a:xfrm>
          <a:prstGeom prst="leftBrace">
            <a:avLst>
              <a:gd name="adj1" fmla="val 8333"/>
              <a:gd name="adj2" fmla="val 50305"/>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7845DA4A-D289-81D9-C74D-71267DFB0009}"/>
              </a:ext>
            </a:extLst>
          </p:cNvPr>
          <p:cNvSpPr txBox="1"/>
          <p:nvPr/>
        </p:nvSpPr>
        <p:spPr>
          <a:xfrm>
            <a:off x="3219192" y="5569648"/>
            <a:ext cx="2760190" cy="553998"/>
          </a:xfrm>
          <a:prstGeom prst="rect">
            <a:avLst/>
          </a:prstGeom>
          <a:noFill/>
        </p:spPr>
        <p:txBody>
          <a:bodyPr wrap="square" lIns="0" tIns="0" rIns="0" bIns="0" rtlCol="0">
            <a:spAutoFit/>
          </a:bodyPr>
          <a:lstStyle/>
          <a:p>
            <a:pPr algn="ctr"/>
            <a:r>
              <a:rPr lang="fr-CH" dirty="0"/>
              <a:t>This </a:t>
            </a:r>
            <a:r>
              <a:rPr lang="fr-CH" dirty="0" err="1"/>
              <a:t>agrees</a:t>
            </a:r>
            <a:r>
              <a:rPr lang="fr-CH" dirty="0"/>
              <a:t> </a:t>
            </a:r>
            <a:r>
              <a:rPr lang="fr-CH" dirty="0" err="1"/>
              <a:t>well</a:t>
            </a:r>
            <a:r>
              <a:rPr lang="fr-CH" dirty="0"/>
              <a:t> </a:t>
            </a:r>
            <a:r>
              <a:rPr lang="fr-CH" dirty="0" err="1"/>
              <a:t>with</a:t>
            </a:r>
            <a:r>
              <a:rPr lang="fr-CH" dirty="0"/>
              <a:t> 9.5 ENOB simulation</a:t>
            </a:r>
            <a:endParaRPr lang="en-GB" dirty="0"/>
          </a:p>
        </p:txBody>
      </p:sp>
    </p:spTree>
    <p:extLst>
      <p:ext uri="{BB962C8B-B14F-4D97-AF65-F5344CB8AC3E}">
        <p14:creationId xmlns:p14="http://schemas.microsoft.com/office/powerpoint/2010/main" val="2345470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5CA8D5-AD8B-5AF9-E527-13641BD48B36}"/>
              </a:ext>
            </a:extLst>
          </p:cNvPr>
          <p:cNvSpPr>
            <a:spLocks noGrp="1"/>
          </p:cNvSpPr>
          <p:nvPr>
            <p:ph idx="1"/>
          </p:nvPr>
        </p:nvSpPr>
        <p:spPr/>
        <p:txBody>
          <a:bodyPr/>
          <a:lstStyle/>
          <a:p>
            <a:r>
              <a:rPr lang="fr-CH" dirty="0" err="1"/>
              <a:t>Perform</a:t>
            </a:r>
            <a:r>
              <a:rPr lang="fr-CH" dirty="0"/>
              <a:t> more </a:t>
            </a:r>
            <a:r>
              <a:rPr lang="fr-CH" dirty="0" err="1"/>
              <a:t>lab</a:t>
            </a:r>
            <a:r>
              <a:rPr lang="fr-CH" dirty="0"/>
              <a:t> </a:t>
            </a:r>
            <a:r>
              <a:rPr lang="fr-CH" dirty="0" err="1"/>
              <a:t>testing</a:t>
            </a:r>
            <a:r>
              <a:rPr lang="fr-CH" dirty="0"/>
              <a:t> to check </a:t>
            </a:r>
            <a:r>
              <a:rPr lang="fr-CH" dirty="0" err="1"/>
              <a:t>filter</a:t>
            </a:r>
            <a:r>
              <a:rPr lang="fr-CH" dirty="0"/>
              <a:t> </a:t>
            </a:r>
            <a:r>
              <a:rPr lang="fr-CH" dirty="0" err="1"/>
              <a:t>behaviour</a:t>
            </a:r>
            <a:r>
              <a:rPr lang="fr-CH" dirty="0"/>
              <a:t>.</a:t>
            </a:r>
          </a:p>
          <a:p>
            <a:r>
              <a:rPr lang="en-GB" dirty="0"/>
              <a:t>Measure delay effect on pulse crosstalk and hence accuracy (beam offset).</a:t>
            </a:r>
          </a:p>
          <a:p>
            <a:r>
              <a:rPr lang="en-GB" dirty="0"/>
              <a:t>Measure some real LEP button signals on SPS with the </a:t>
            </a:r>
            <a:r>
              <a:rPr lang="en-GB" dirty="0" err="1"/>
              <a:t>RFSoC</a:t>
            </a:r>
            <a:r>
              <a:rPr lang="en-GB" dirty="0"/>
              <a:t> hardware.</a:t>
            </a:r>
          </a:p>
          <a:p>
            <a:r>
              <a:rPr lang="en-GB" dirty="0"/>
              <a:t>Attach a complete combiner setup to an AWAKE pBPM plane and measure during this run. This would be simple on an experimental area pBPM in the grouped rack as network access is adjacent.</a:t>
            </a:r>
          </a:p>
        </p:txBody>
      </p:sp>
      <p:sp>
        <p:nvSpPr>
          <p:cNvPr id="3" name="Title 2">
            <a:extLst>
              <a:ext uri="{FF2B5EF4-FFF2-40B4-BE49-F238E27FC236}">
                <a16:creationId xmlns:a16="http://schemas.microsoft.com/office/drawing/2014/main" id="{B30C4C55-76C4-9CAA-1113-B5D1336A4A56}"/>
              </a:ext>
            </a:extLst>
          </p:cNvPr>
          <p:cNvSpPr>
            <a:spLocks noGrp="1"/>
          </p:cNvSpPr>
          <p:nvPr>
            <p:ph type="title"/>
          </p:nvPr>
        </p:nvSpPr>
        <p:spPr/>
        <p:txBody>
          <a:bodyPr/>
          <a:lstStyle/>
          <a:p>
            <a:r>
              <a:rPr lang="fr-CH" dirty="0"/>
              <a:t>Next </a:t>
            </a:r>
            <a:r>
              <a:rPr lang="fr-CH" dirty="0" err="1"/>
              <a:t>steps</a:t>
            </a:r>
            <a:r>
              <a:rPr lang="fr-CH" dirty="0"/>
              <a:t> for pBPM</a:t>
            </a:r>
            <a:endParaRPr lang="en-GB" dirty="0"/>
          </a:p>
        </p:txBody>
      </p:sp>
      <p:sp>
        <p:nvSpPr>
          <p:cNvPr id="4" name="Date Placeholder 3">
            <a:extLst>
              <a:ext uri="{FF2B5EF4-FFF2-40B4-BE49-F238E27FC236}">
                <a16:creationId xmlns:a16="http://schemas.microsoft.com/office/drawing/2014/main" id="{F18DA0ED-01CF-C3A4-AC6A-E42E90B93290}"/>
              </a:ext>
            </a:extLst>
          </p:cNvPr>
          <p:cNvSpPr>
            <a:spLocks noGrp="1"/>
          </p:cNvSpPr>
          <p:nvPr>
            <p:ph type="dt" sz="half" idx="10"/>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94CBE75A-DA10-6516-2403-98FCED9FD267}"/>
              </a:ext>
            </a:extLst>
          </p:cNvPr>
          <p:cNvSpPr>
            <a:spLocks noGrp="1"/>
          </p:cNvSpPr>
          <p:nvPr>
            <p:ph type="ftr" sz="quarter" idx="11"/>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CEECE3EB-D53E-ACC8-598B-56AB0C8B639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516187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E42261-EDAD-9A12-F795-DA6E1D9AE180}"/>
              </a:ext>
            </a:extLst>
          </p:cNvPr>
          <p:cNvSpPr>
            <a:spLocks noGrp="1"/>
          </p:cNvSpPr>
          <p:nvPr>
            <p:ph idx="1"/>
          </p:nvPr>
        </p:nvSpPr>
        <p:spPr/>
        <p:txBody>
          <a:bodyPr/>
          <a:lstStyle/>
          <a:p>
            <a:r>
              <a:rPr lang="fr-CH" dirty="0"/>
              <a:t>About to </a:t>
            </a:r>
            <a:r>
              <a:rPr lang="fr-CH" dirty="0" err="1"/>
              <a:t>begin</a:t>
            </a:r>
            <a:r>
              <a:rPr lang="fr-CH" dirty="0"/>
              <a:t> the </a:t>
            </a:r>
            <a:r>
              <a:rPr lang="fr-CH" dirty="0" err="1"/>
              <a:t>study</a:t>
            </a:r>
            <a:r>
              <a:rPr lang="fr-CH" dirty="0"/>
              <a:t> </a:t>
            </a:r>
            <a:r>
              <a:rPr lang="fr-CH" dirty="0" err="1"/>
              <a:t>into</a:t>
            </a:r>
            <a:r>
              <a:rPr lang="fr-CH" dirty="0"/>
              <a:t> </a:t>
            </a:r>
            <a:r>
              <a:rPr lang="fr-CH" dirty="0" err="1"/>
              <a:t>these</a:t>
            </a:r>
            <a:r>
              <a:rPr lang="fr-CH" dirty="0"/>
              <a:t>.</a:t>
            </a:r>
          </a:p>
          <a:p>
            <a:r>
              <a:rPr lang="en-GB" dirty="0"/>
              <a:t>Planning to share as much of the pBPM design as possible.</a:t>
            </a:r>
          </a:p>
          <a:p>
            <a:r>
              <a:rPr lang="en-GB" dirty="0"/>
              <a:t>Should achieve similar performance to the pBPM, especially as we would not use combiners and so can match amplitudes of each channel to better utilise the ADCs.</a:t>
            </a:r>
          </a:p>
          <a:p>
            <a:pPr>
              <a:lnSpc>
                <a:spcPct val="100000"/>
              </a:lnSpc>
            </a:pPr>
            <a:r>
              <a:rPr lang="en-GB" dirty="0"/>
              <a:t>Reuse of TRIUMF frontends is possible, but this would require updating the design against components obsoleted especially after the global chip shortage. </a:t>
            </a:r>
          </a:p>
          <a:p>
            <a:pPr>
              <a:lnSpc>
                <a:spcPct val="100000"/>
              </a:lnSpc>
            </a:pPr>
            <a:r>
              <a:rPr lang="en-GB" dirty="0"/>
              <a:t>We would then need to onboard production, test and maintenance for a board which we will not use anywhere else!</a:t>
            </a:r>
          </a:p>
        </p:txBody>
      </p:sp>
      <p:sp>
        <p:nvSpPr>
          <p:cNvPr id="3" name="Title 2">
            <a:extLst>
              <a:ext uri="{FF2B5EF4-FFF2-40B4-BE49-F238E27FC236}">
                <a16:creationId xmlns:a16="http://schemas.microsoft.com/office/drawing/2014/main" id="{54D389F4-5B5F-C9B0-62CC-71AEF8296AF3}"/>
              </a:ext>
            </a:extLst>
          </p:cNvPr>
          <p:cNvSpPr>
            <a:spLocks noGrp="1"/>
          </p:cNvSpPr>
          <p:nvPr>
            <p:ph type="title"/>
          </p:nvPr>
        </p:nvSpPr>
        <p:spPr/>
        <p:txBody>
          <a:bodyPr/>
          <a:lstStyle/>
          <a:p>
            <a:r>
              <a:rPr lang="fr-CH" dirty="0"/>
              <a:t>AWAKE Electron </a:t>
            </a:r>
            <a:r>
              <a:rPr lang="fr-CH" dirty="0" err="1"/>
              <a:t>BPMs</a:t>
            </a:r>
            <a:endParaRPr lang="en-GB" dirty="0"/>
          </a:p>
        </p:txBody>
      </p:sp>
      <p:sp>
        <p:nvSpPr>
          <p:cNvPr id="4" name="Date Placeholder 3">
            <a:extLst>
              <a:ext uri="{FF2B5EF4-FFF2-40B4-BE49-F238E27FC236}">
                <a16:creationId xmlns:a16="http://schemas.microsoft.com/office/drawing/2014/main" id="{0C048C13-2538-99AB-13A6-865B823864F8}"/>
              </a:ext>
            </a:extLst>
          </p:cNvPr>
          <p:cNvSpPr>
            <a:spLocks noGrp="1"/>
          </p:cNvSpPr>
          <p:nvPr>
            <p:ph type="dt" sz="half" idx="10"/>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A1D0AE67-BF42-A898-3A24-7423995E9F84}"/>
              </a:ext>
            </a:extLst>
          </p:cNvPr>
          <p:cNvSpPr>
            <a:spLocks noGrp="1"/>
          </p:cNvSpPr>
          <p:nvPr>
            <p:ph type="ftr" sz="quarter" idx="11"/>
          </p:nvPr>
        </p:nvSpPr>
        <p:spPr/>
        <p:txBody>
          <a:bodyPr/>
          <a:lstStyle/>
          <a:p>
            <a:r>
              <a:rPr lang="en-GB" dirty="0"/>
              <a:t>Laurence Stant | Update on the BPM study for Run 2c</a:t>
            </a:r>
            <a:endParaRPr lang="en-US" dirty="0"/>
          </a:p>
        </p:txBody>
      </p:sp>
      <p:sp>
        <p:nvSpPr>
          <p:cNvPr id="6" name="Slide Number Placeholder 5">
            <a:extLst>
              <a:ext uri="{FF2B5EF4-FFF2-40B4-BE49-F238E27FC236}">
                <a16:creationId xmlns:a16="http://schemas.microsoft.com/office/drawing/2014/main" id="{E7651B4D-6EC3-AE76-8505-0F52AD12619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979433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83928A-411E-8B7C-8FB0-5616355CFFFE}"/>
              </a:ext>
            </a:extLst>
          </p:cNvPr>
          <p:cNvSpPr>
            <a:spLocks noGrp="1"/>
          </p:cNvSpPr>
          <p:nvPr>
            <p:ph idx="1"/>
          </p:nvPr>
        </p:nvSpPr>
        <p:spPr/>
        <p:txBody>
          <a:bodyPr/>
          <a:lstStyle/>
          <a:p>
            <a:r>
              <a:rPr lang="fr-CH" dirty="0" err="1"/>
              <a:t>Promising</a:t>
            </a:r>
            <a:r>
              <a:rPr lang="fr-CH" dirty="0"/>
              <a:t> </a:t>
            </a:r>
            <a:r>
              <a:rPr lang="fr-CH" dirty="0" err="1"/>
              <a:t>results</a:t>
            </a:r>
            <a:r>
              <a:rPr lang="fr-CH" dirty="0"/>
              <a:t> </a:t>
            </a:r>
            <a:r>
              <a:rPr lang="fr-CH" dirty="0" err="1"/>
              <a:t>from</a:t>
            </a:r>
            <a:r>
              <a:rPr lang="fr-CH" dirty="0"/>
              <a:t> initial pBPM </a:t>
            </a:r>
            <a:r>
              <a:rPr lang="fr-CH" dirty="0" err="1"/>
              <a:t>studies</a:t>
            </a:r>
            <a:r>
              <a:rPr lang="fr-CH" dirty="0"/>
              <a:t> </a:t>
            </a:r>
            <a:r>
              <a:rPr lang="fr-CH" dirty="0" err="1"/>
              <a:t>with</a:t>
            </a:r>
            <a:r>
              <a:rPr lang="fr-CH" dirty="0"/>
              <a:t> </a:t>
            </a:r>
            <a:r>
              <a:rPr lang="fr-CH" dirty="0" err="1"/>
              <a:t>RFSoC</a:t>
            </a:r>
            <a:r>
              <a:rPr lang="fr-CH" dirty="0"/>
              <a:t> frontend.</a:t>
            </a:r>
          </a:p>
          <a:p>
            <a:r>
              <a:rPr lang="fr-CH" dirty="0" err="1"/>
              <a:t>We</a:t>
            </a:r>
            <a:r>
              <a:rPr lang="fr-CH" dirty="0"/>
              <a:t> </a:t>
            </a:r>
            <a:r>
              <a:rPr lang="fr-CH" dirty="0" err="1"/>
              <a:t>should</a:t>
            </a:r>
            <a:r>
              <a:rPr lang="fr-CH" dirty="0"/>
              <a:t> </a:t>
            </a:r>
            <a:r>
              <a:rPr lang="fr-CH" dirty="0" err="1"/>
              <a:t>achieve</a:t>
            </a:r>
            <a:r>
              <a:rPr lang="fr-CH" dirty="0"/>
              <a:t> </a:t>
            </a:r>
            <a:r>
              <a:rPr lang="fr-CH" dirty="0" err="1"/>
              <a:t>around</a:t>
            </a:r>
            <a:r>
              <a:rPr lang="fr-CH" dirty="0"/>
              <a:t> 15 µm </a:t>
            </a:r>
            <a:r>
              <a:rPr lang="fr-CH" dirty="0" err="1"/>
              <a:t>resolution</a:t>
            </a:r>
            <a:r>
              <a:rPr lang="fr-CH" dirty="0"/>
              <a:t> on the pBPM </a:t>
            </a:r>
            <a:r>
              <a:rPr lang="fr-CH" dirty="0" err="1"/>
              <a:t>with</a:t>
            </a:r>
            <a:r>
              <a:rPr lang="fr-CH" dirty="0"/>
              <a:t> </a:t>
            </a:r>
            <a:r>
              <a:rPr lang="fr-CH" dirty="0" err="1"/>
              <a:t>this</a:t>
            </a:r>
            <a:r>
              <a:rPr lang="fr-CH" dirty="0"/>
              <a:t> setup.</a:t>
            </a:r>
          </a:p>
          <a:p>
            <a:pPr>
              <a:lnSpc>
                <a:spcPct val="100000"/>
              </a:lnSpc>
            </a:pPr>
            <a:r>
              <a:rPr lang="fr-CH" dirty="0"/>
              <a:t>New </a:t>
            </a:r>
            <a:r>
              <a:rPr lang="fr-CH" dirty="0" err="1"/>
              <a:t>eBPM</a:t>
            </a:r>
            <a:r>
              <a:rPr lang="fr-CH" dirty="0"/>
              <a:t> configuration </a:t>
            </a:r>
            <a:r>
              <a:rPr lang="fr-CH" dirty="0" err="1"/>
              <a:t>will</a:t>
            </a:r>
            <a:r>
              <a:rPr lang="fr-CH" dirty="0"/>
              <a:t> </a:t>
            </a:r>
            <a:r>
              <a:rPr lang="fr-CH" dirty="0" err="1"/>
              <a:t>now</a:t>
            </a:r>
            <a:r>
              <a:rPr lang="fr-CH" dirty="0"/>
              <a:t> </a:t>
            </a:r>
            <a:r>
              <a:rPr lang="fr-CH" dirty="0" err="1"/>
              <a:t>be</a:t>
            </a:r>
            <a:r>
              <a:rPr lang="fr-CH" dirty="0"/>
              <a:t> </a:t>
            </a:r>
            <a:r>
              <a:rPr lang="fr-CH" dirty="0" err="1"/>
              <a:t>studied</a:t>
            </a:r>
            <a:r>
              <a:rPr lang="fr-CH" dirty="0"/>
              <a:t>, </a:t>
            </a:r>
            <a:r>
              <a:rPr lang="fr-CH" dirty="0" err="1"/>
              <a:t>with</a:t>
            </a:r>
            <a:r>
              <a:rPr lang="fr-CH" dirty="0"/>
              <a:t> the objective of a </a:t>
            </a:r>
            <a:r>
              <a:rPr lang="fr-CH" dirty="0" err="1"/>
              <a:t>shared</a:t>
            </a:r>
            <a:r>
              <a:rPr lang="fr-CH" dirty="0"/>
              <a:t> design and </a:t>
            </a:r>
            <a:r>
              <a:rPr lang="fr-CH" dirty="0" err="1"/>
              <a:t>resolution</a:t>
            </a:r>
            <a:r>
              <a:rPr lang="fr-CH" dirty="0"/>
              <a:t> </a:t>
            </a:r>
            <a:r>
              <a:rPr lang="fr-CH" dirty="0" err="1"/>
              <a:t>matching</a:t>
            </a:r>
            <a:r>
              <a:rPr lang="fr-CH" dirty="0"/>
              <a:t> the </a:t>
            </a:r>
            <a:r>
              <a:rPr lang="fr-CH" dirty="0" err="1"/>
              <a:t>existing</a:t>
            </a:r>
            <a:r>
              <a:rPr lang="fr-CH" dirty="0"/>
              <a:t> system.</a:t>
            </a:r>
            <a:endParaRPr lang="en-GB" dirty="0"/>
          </a:p>
        </p:txBody>
      </p:sp>
      <p:sp>
        <p:nvSpPr>
          <p:cNvPr id="3" name="Title 2">
            <a:extLst>
              <a:ext uri="{FF2B5EF4-FFF2-40B4-BE49-F238E27FC236}">
                <a16:creationId xmlns:a16="http://schemas.microsoft.com/office/drawing/2014/main" id="{84FF5D68-948F-E6B1-E35B-6BE683D2AA0D}"/>
              </a:ext>
            </a:extLst>
          </p:cNvPr>
          <p:cNvSpPr>
            <a:spLocks noGrp="1"/>
          </p:cNvSpPr>
          <p:nvPr>
            <p:ph type="title"/>
          </p:nvPr>
        </p:nvSpPr>
        <p:spPr/>
        <p:txBody>
          <a:bodyPr/>
          <a:lstStyle/>
          <a:p>
            <a:r>
              <a:rPr lang="fr-CH" dirty="0"/>
              <a:t>Conclusion</a:t>
            </a:r>
            <a:endParaRPr lang="en-GB" dirty="0"/>
          </a:p>
        </p:txBody>
      </p:sp>
      <p:sp>
        <p:nvSpPr>
          <p:cNvPr id="4" name="Date Placeholder 3">
            <a:extLst>
              <a:ext uri="{FF2B5EF4-FFF2-40B4-BE49-F238E27FC236}">
                <a16:creationId xmlns:a16="http://schemas.microsoft.com/office/drawing/2014/main" id="{1A1A20B2-D2D7-7E93-E0B5-62D08D6C0B5D}"/>
              </a:ext>
            </a:extLst>
          </p:cNvPr>
          <p:cNvSpPr>
            <a:spLocks noGrp="1"/>
          </p:cNvSpPr>
          <p:nvPr>
            <p:ph type="dt" sz="half" idx="10"/>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37116062-2384-60AE-97B5-2A0A46DDE070}"/>
              </a:ext>
            </a:extLst>
          </p:cNvPr>
          <p:cNvSpPr>
            <a:spLocks noGrp="1"/>
          </p:cNvSpPr>
          <p:nvPr>
            <p:ph type="ftr" sz="quarter" idx="11"/>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852FA6EC-15D9-FAA8-CFC1-D8B394B1F32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2334236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1C055-9880-9606-1F57-F4854EBED816}"/>
              </a:ext>
            </a:extLst>
          </p:cNvPr>
          <p:cNvSpPr>
            <a:spLocks noGrp="1"/>
          </p:cNvSpPr>
          <p:nvPr>
            <p:ph type="title"/>
          </p:nvPr>
        </p:nvSpPr>
        <p:spPr/>
        <p:txBody>
          <a:bodyPr/>
          <a:lstStyle/>
          <a:p>
            <a:r>
              <a:rPr lang="fr-CH" dirty="0"/>
              <a:t>ADC </a:t>
            </a:r>
            <a:r>
              <a:rPr lang="fr-CH" dirty="0" err="1"/>
              <a:t>ENOBs</a:t>
            </a:r>
            <a:endParaRPr lang="en-GB" dirty="0"/>
          </a:p>
        </p:txBody>
      </p:sp>
      <p:sp>
        <p:nvSpPr>
          <p:cNvPr id="3" name="Content Placeholder 2">
            <a:extLst>
              <a:ext uri="{FF2B5EF4-FFF2-40B4-BE49-F238E27FC236}">
                <a16:creationId xmlns:a16="http://schemas.microsoft.com/office/drawing/2014/main" id="{8491DA6F-9733-7FC9-A145-F2D2CEE3F3B0}"/>
              </a:ext>
            </a:extLst>
          </p:cNvPr>
          <p:cNvSpPr>
            <a:spLocks noGrp="1"/>
          </p:cNvSpPr>
          <p:nvPr>
            <p:ph sz="half" idx="1"/>
          </p:nvPr>
        </p:nvSpPr>
        <p:spPr/>
        <p:txBody>
          <a:bodyPr/>
          <a:lstStyle/>
          <a:p>
            <a:pPr marL="342900" indent="-342900">
              <a:lnSpc>
                <a:spcPct val="100000"/>
              </a:lnSpc>
              <a:buFont typeface="Arial" panose="020B0604020202020204" pitchFamily="34" charset="0"/>
              <a:buChar char="•"/>
            </a:pPr>
            <a:r>
              <a:rPr lang="fr-CH" dirty="0" err="1"/>
              <a:t>Lab</a:t>
            </a:r>
            <a:r>
              <a:rPr lang="fr-CH" dirty="0"/>
              <a:t> </a:t>
            </a:r>
            <a:r>
              <a:rPr lang="fr-CH" dirty="0" err="1"/>
              <a:t>measurements</a:t>
            </a:r>
            <a:r>
              <a:rPr lang="fr-CH" dirty="0"/>
              <a:t> of ENOB </a:t>
            </a:r>
            <a:r>
              <a:rPr lang="fr-CH" dirty="0" err="1"/>
              <a:t>with</a:t>
            </a:r>
            <a:r>
              <a:rPr lang="fr-CH" dirty="0"/>
              <a:t> </a:t>
            </a:r>
            <a:r>
              <a:rPr lang="fr-CH" dirty="0" err="1"/>
              <a:t>sinusoids</a:t>
            </a:r>
            <a:r>
              <a:rPr lang="fr-CH" dirty="0"/>
              <a:t> show </a:t>
            </a:r>
            <a:r>
              <a:rPr lang="fr-CH" dirty="0" err="1"/>
              <a:t>there</a:t>
            </a:r>
            <a:r>
              <a:rPr lang="fr-CH" dirty="0"/>
              <a:t> </a:t>
            </a:r>
            <a:r>
              <a:rPr lang="fr-CH" dirty="0" err="1"/>
              <a:t>is</a:t>
            </a:r>
            <a:r>
              <a:rPr lang="fr-CH" dirty="0"/>
              <a:t> a </a:t>
            </a:r>
            <a:r>
              <a:rPr lang="fr-CH" dirty="0" err="1"/>
              <a:t>knee</a:t>
            </a:r>
            <a:r>
              <a:rPr lang="fr-CH" dirty="0"/>
              <a:t> </a:t>
            </a:r>
            <a:r>
              <a:rPr lang="fr-CH" dirty="0" err="1"/>
              <a:t>just</a:t>
            </a:r>
            <a:r>
              <a:rPr lang="fr-CH" dirty="0"/>
              <a:t> </a:t>
            </a:r>
            <a:r>
              <a:rPr lang="fr-CH" dirty="0" err="1"/>
              <a:t>above</a:t>
            </a:r>
            <a:r>
              <a:rPr lang="fr-CH" dirty="0"/>
              <a:t> 70% ADC full-</a:t>
            </a:r>
            <a:r>
              <a:rPr lang="fr-CH" dirty="0" err="1"/>
              <a:t>scale</a:t>
            </a:r>
            <a:r>
              <a:rPr lang="fr-CH" dirty="0"/>
              <a:t>, </a:t>
            </a:r>
            <a:r>
              <a:rPr lang="fr-CH" dirty="0" err="1"/>
              <a:t>after</a:t>
            </a:r>
            <a:r>
              <a:rPr lang="fr-CH" dirty="0"/>
              <a:t> </a:t>
            </a:r>
            <a:r>
              <a:rPr lang="fr-CH" dirty="0" err="1"/>
              <a:t>which</a:t>
            </a:r>
            <a:r>
              <a:rPr lang="fr-CH" dirty="0"/>
              <a:t> the signal </a:t>
            </a:r>
            <a:r>
              <a:rPr lang="fr-CH" dirty="0" err="1"/>
              <a:t>is</a:t>
            </a:r>
            <a:r>
              <a:rPr lang="fr-CH" dirty="0"/>
              <a:t> </a:t>
            </a:r>
            <a:r>
              <a:rPr lang="fr-CH" dirty="0" err="1"/>
              <a:t>distorted</a:t>
            </a:r>
            <a:r>
              <a:rPr lang="fr-CH" dirty="0"/>
              <a:t>.</a:t>
            </a:r>
          </a:p>
          <a:p>
            <a:pPr marL="342900" indent="-342900">
              <a:lnSpc>
                <a:spcPct val="100000"/>
              </a:lnSpc>
              <a:buFont typeface="Arial" panose="020B0604020202020204" pitchFamily="34" charset="0"/>
              <a:buChar char="•"/>
            </a:pPr>
            <a:r>
              <a:rPr lang="fr-CH" dirty="0" err="1"/>
              <a:t>However</a:t>
            </a:r>
            <a:r>
              <a:rPr lang="fr-CH" dirty="0"/>
              <a:t> for </a:t>
            </a:r>
            <a:r>
              <a:rPr lang="fr-CH" dirty="0" err="1"/>
              <a:t>our</a:t>
            </a:r>
            <a:r>
              <a:rPr lang="fr-CH" dirty="0"/>
              <a:t> RMS detector </a:t>
            </a:r>
            <a:r>
              <a:rPr lang="fr-CH" dirty="0" err="1"/>
              <a:t>we</a:t>
            </a:r>
            <a:r>
              <a:rPr lang="fr-CH" dirty="0"/>
              <a:t> are not sensitive to </a:t>
            </a:r>
            <a:r>
              <a:rPr lang="fr-CH" dirty="0" err="1"/>
              <a:t>this</a:t>
            </a:r>
            <a:r>
              <a:rPr lang="fr-CH" dirty="0"/>
              <a:t> </a:t>
            </a:r>
            <a:r>
              <a:rPr lang="fr-CH" dirty="0" err="1"/>
              <a:t>distortion</a:t>
            </a:r>
            <a:r>
              <a:rPr lang="fr-CH" dirty="0"/>
              <a:t>.</a:t>
            </a:r>
          </a:p>
          <a:p>
            <a:pPr marL="342900" indent="-342900">
              <a:lnSpc>
                <a:spcPct val="100000"/>
              </a:lnSpc>
              <a:buFont typeface="Arial" panose="020B0604020202020204" pitchFamily="34" charset="0"/>
              <a:buChar char="•"/>
            </a:pPr>
            <a:r>
              <a:rPr lang="fr-CH" dirty="0"/>
              <a:t>So, </a:t>
            </a:r>
            <a:r>
              <a:rPr lang="fr-CH" dirty="0" err="1"/>
              <a:t>we</a:t>
            </a:r>
            <a:r>
              <a:rPr lang="fr-CH" dirty="0"/>
              <a:t> </a:t>
            </a:r>
            <a:r>
              <a:rPr lang="fr-CH" dirty="0" err="1"/>
              <a:t>should</a:t>
            </a:r>
            <a:r>
              <a:rPr lang="fr-CH" dirty="0"/>
              <a:t> </a:t>
            </a:r>
            <a:r>
              <a:rPr lang="fr-CH" dirty="0" err="1"/>
              <a:t>expect</a:t>
            </a:r>
            <a:r>
              <a:rPr lang="fr-CH" dirty="0"/>
              <a:t> an ENOB </a:t>
            </a:r>
            <a:r>
              <a:rPr lang="fr-CH" dirty="0" err="1"/>
              <a:t>between</a:t>
            </a:r>
            <a:r>
              <a:rPr lang="fr-CH" dirty="0"/>
              <a:t> 9 and 10.</a:t>
            </a:r>
          </a:p>
          <a:p>
            <a:pPr marL="342900" indent="-342900">
              <a:lnSpc>
                <a:spcPct val="100000"/>
              </a:lnSpc>
              <a:buFont typeface="Arial" panose="020B0604020202020204" pitchFamily="34" charset="0"/>
              <a:buChar char="•"/>
            </a:pPr>
            <a:r>
              <a:rPr lang="fr-CH" dirty="0"/>
              <a:t>This value </a:t>
            </a:r>
            <a:r>
              <a:rPr lang="fr-CH" dirty="0" err="1"/>
              <a:t>is</a:t>
            </a:r>
            <a:r>
              <a:rPr lang="fr-CH" dirty="0"/>
              <a:t> </a:t>
            </a:r>
            <a:r>
              <a:rPr lang="fr-CH" dirty="0" err="1"/>
              <a:t>used</a:t>
            </a:r>
            <a:r>
              <a:rPr lang="fr-CH" dirty="0"/>
              <a:t> </a:t>
            </a:r>
            <a:r>
              <a:rPr lang="fr-CH" dirty="0" err="1"/>
              <a:t>when</a:t>
            </a:r>
            <a:r>
              <a:rPr lang="fr-CH" dirty="0"/>
              <a:t> </a:t>
            </a:r>
            <a:r>
              <a:rPr lang="fr-CH" dirty="0" err="1"/>
              <a:t>simulating</a:t>
            </a:r>
            <a:r>
              <a:rPr lang="fr-CH" dirty="0"/>
              <a:t> the </a:t>
            </a:r>
            <a:r>
              <a:rPr lang="fr-CH" dirty="0" err="1"/>
              <a:t>quantisation</a:t>
            </a:r>
            <a:r>
              <a:rPr lang="fr-CH" dirty="0"/>
              <a:t> noise in the </a:t>
            </a:r>
            <a:r>
              <a:rPr lang="fr-CH" dirty="0" err="1"/>
              <a:t>virtual</a:t>
            </a:r>
            <a:r>
              <a:rPr lang="fr-CH" dirty="0"/>
              <a:t> ADC.</a:t>
            </a:r>
            <a:endParaRPr lang="en-GB" dirty="0"/>
          </a:p>
        </p:txBody>
      </p:sp>
      <p:sp>
        <p:nvSpPr>
          <p:cNvPr id="5" name="Date Placeholder 4">
            <a:extLst>
              <a:ext uri="{FF2B5EF4-FFF2-40B4-BE49-F238E27FC236}">
                <a16:creationId xmlns:a16="http://schemas.microsoft.com/office/drawing/2014/main" id="{BBDCFD35-4B37-A7C2-07D3-99650C8675E5}"/>
              </a:ext>
            </a:extLst>
          </p:cNvPr>
          <p:cNvSpPr>
            <a:spLocks noGrp="1"/>
          </p:cNvSpPr>
          <p:nvPr>
            <p:ph type="dt" sz="half" idx="14"/>
          </p:nvPr>
        </p:nvSpPr>
        <p:spPr/>
        <p:txBody>
          <a:bodyPr/>
          <a:lstStyle/>
          <a:p>
            <a:r>
              <a:rPr lang="en-US"/>
              <a:t>13.03.2024</a:t>
            </a:r>
            <a:endParaRPr lang="en-US" dirty="0"/>
          </a:p>
        </p:txBody>
      </p:sp>
      <p:sp>
        <p:nvSpPr>
          <p:cNvPr id="6" name="Footer Placeholder 5">
            <a:extLst>
              <a:ext uri="{FF2B5EF4-FFF2-40B4-BE49-F238E27FC236}">
                <a16:creationId xmlns:a16="http://schemas.microsoft.com/office/drawing/2014/main" id="{37E161E6-278F-705E-C863-76152CDCFDBF}"/>
              </a:ext>
            </a:extLst>
          </p:cNvPr>
          <p:cNvSpPr>
            <a:spLocks noGrp="1"/>
          </p:cNvSpPr>
          <p:nvPr>
            <p:ph type="ftr" sz="quarter" idx="15"/>
          </p:nvPr>
        </p:nvSpPr>
        <p:spPr/>
        <p:txBody>
          <a:bodyPr/>
          <a:lstStyle/>
          <a:p>
            <a:r>
              <a:rPr lang="en-GB"/>
              <a:t>Laurence Stant | Update on the BPM study for Run 2c</a:t>
            </a:r>
            <a:endParaRPr lang="en-US" dirty="0"/>
          </a:p>
        </p:txBody>
      </p:sp>
      <p:sp>
        <p:nvSpPr>
          <p:cNvPr id="7" name="Slide Number Placeholder 6">
            <a:extLst>
              <a:ext uri="{FF2B5EF4-FFF2-40B4-BE49-F238E27FC236}">
                <a16:creationId xmlns:a16="http://schemas.microsoft.com/office/drawing/2014/main" id="{F1CFB744-0C0F-9B26-FD31-0E82421872E6}"/>
              </a:ext>
            </a:extLst>
          </p:cNvPr>
          <p:cNvSpPr>
            <a:spLocks noGrp="1"/>
          </p:cNvSpPr>
          <p:nvPr>
            <p:ph type="sldNum" sz="quarter" idx="16"/>
          </p:nvPr>
        </p:nvSpPr>
        <p:spPr/>
        <p:txBody>
          <a:bodyPr/>
          <a:lstStyle/>
          <a:p>
            <a:fld id="{36B5EA5A-BC32-A742-B11B-8E7414D5B535}" type="slidenum">
              <a:rPr lang="en-US" smtClean="0"/>
              <a:pPr/>
              <a:t>18</a:t>
            </a:fld>
            <a:endParaRPr lang="en-US" dirty="0"/>
          </a:p>
        </p:txBody>
      </p:sp>
      <p:pic>
        <p:nvPicPr>
          <p:cNvPr id="10" name="Picture 9" descr="A graph with red cross on it&#10;&#10;Description automatically generated">
            <a:extLst>
              <a:ext uri="{FF2B5EF4-FFF2-40B4-BE49-F238E27FC236}">
                <a16:creationId xmlns:a16="http://schemas.microsoft.com/office/drawing/2014/main" id="{756A76DC-6778-65AC-021D-53FB1468A2ED}"/>
              </a:ext>
            </a:extLst>
          </p:cNvPr>
          <p:cNvPicPr>
            <a:picLocks noChangeAspect="1"/>
          </p:cNvPicPr>
          <p:nvPr/>
        </p:nvPicPr>
        <p:blipFill>
          <a:blip r:embed="rId2"/>
          <a:stretch>
            <a:fillRect/>
          </a:stretch>
        </p:blipFill>
        <p:spPr>
          <a:xfrm>
            <a:off x="6401768" y="1833168"/>
            <a:ext cx="5111506" cy="4133096"/>
          </a:xfrm>
          <a:prstGeom prst="rect">
            <a:avLst/>
          </a:prstGeom>
        </p:spPr>
      </p:pic>
      <p:cxnSp>
        <p:nvCxnSpPr>
          <p:cNvPr id="12" name="Straight Connector 11">
            <a:extLst>
              <a:ext uri="{FF2B5EF4-FFF2-40B4-BE49-F238E27FC236}">
                <a16:creationId xmlns:a16="http://schemas.microsoft.com/office/drawing/2014/main" id="{4CFBCBDC-BA10-B735-D369-787CE847CCE1}"/>
              </a:ext>
            </a:extLst>
          </p:cNvPr>
          <p:cNvCxnSpPr>
            <a:cxnSpLocks/>
          </p:cNvCxnSpPr>
          <p:nvPr/>
        </p:nvCxnSpPr>
        <p:spPr>
          <a:xfrm>
            <a:off x="6417456" y="2099144"/>
            <a:ext cx="5215088" cy="993913"/>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D70CFE7-DE1E-AE69-A064-AAB0FED66132}"/>
              </a:ext>
            </a:extLst>
          </p:cNvPr>
          <p:cNvCxnSpPr>
            <a:cxnSpLocks/>
          </p:cNvCxnSpPr>
          <p:nvPr/>
        </p:nvCxnSpPr>
        <p:spPr>
          <a:xfrm>
            <a:off x="9509760" y="2099144"/>
            <a:ext cx="2122784" cy="3721211"/>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4DC3399-A630-0750-E8AF-3F73EA2C551C}"/>
              </a:ext>
            </a:extLst>
          </p:cNvPr>
          <p:cNvCxnSpPr>
            <a:cxnSpLocks/>
          </p:cNvCxnSpPr>
          <p:nvPr/>
        </p:nvCxnSpPr>
        <p:spPr>
          <a:xfrm flipV="1">
            <a:off x="9804839" y="2100471"/>
            <a:ext cx="0" cy="3538331"/>
          </a:xfrm>
          <a:prstGeom prst="line">
            <a:avLst/>
          </a:prstGeom>
          <a:ln w="1270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A36324C-D3EC-456D-E4E8-99D7B802426C}"/>
              </a:ext>
            </a:extLst>
          </p:cNvPr>
          <p:cNvSpPr txBox="1"/>
          <p:nvPr/>
        </p:nvSpPr>
        <p:spPr>
          <a:xfrm>
            <a:off x="9201372" y="5677316"/>
            <a:ext cx="1206933" cy="492443"/>
          </a:xfrm>
          <a:prstGeom prst="rect">
            <a:avLst/>
          </a:prstGeom>
          <a:noFill/>
        </p:spPr>
        <p:txBody>
          <a:bodyPr wrap="none" lIns="0" tIns="0" rIns="0" bIns="0" rtlCol="0">
            <a:spAutoFit/>
          </a:bodyPr>
          <a:lstStyle/>
          <a:p>
            <a:pPr algn="ctr"/>
            <a:r>
              <a:rPr lang="fr-CH" sz="1600" dirty="0">
                <a:solidFill>
                  <a:srgbClr val="00B050"/>
                </a:solidFill>
              </a:rPr>
              <a:t>0.35</a:t>
            </a:r>
          </a:p>
          <a:p>
            <a:pPr algn="ctr"/>
            <a:r>
              <a:rPr lang="fr-CH" sz="1600" dirty="0">
                <a:solidFill>
                  <a:srgbClr val="00B050"/>
                </a:solidFill>
              </a:rPr>
              <a:t>70% ADC FS</a:t>
            </a:r>
            <a:endParaRPr lang="en-GB" sz="1600" dirty="0">
              <a:solidFill>
                <a:srgbClr val="00B050"/>
              </a:solidFill>
            </a:endParaRPr>
          </a:p>
        </p:txBody>
      </p:sp>
    </p:spTree>
    <p:extLst>
      <p:ext uri="{BB962C8B-B14F-4D97-AF65-F5344CB8AC3E}">
        <p14:creationId xmlns:p14="http://schemas.microsoft.com/office/powerpoint/2010/main" val="107225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AC838-A5A0-9FD9-B0E2-8D97961CB807}"/>
              </a:ext>
            </a:extLst>
          </p:cNvPr>
          <p:cNvSpPr>
            <a:spLocks noGrp="1"/>
          </p:cNvSpPr>
          <p:nvPr>
            <p:ph type="title"/>
          </p:nvPr>
        </p:nvSpPr>
        <p:spPr/>
        <p:txBody>
          <a:bodyPr/>
          <a:lstStyle/>
          <a:p>
            <a:r>
              <a:rPr lang="fr-CH" dirty="0"/>
              <a:t>Rack </a:t>
            </a:r>
            <a:r>
              <a:rPr lang="fr-CH" dirty="0" err="1"/>
              <a:t>space</a:t>
            </a:r>
            <a:endParaRPr lang="en-GB" dirty="0"/>
          </a:p>
        </p:txBody>
      </p:sp>
      <p:sp>
        <p:nvSpPr>
          <p:cNvPr id="3" name="Content Placeholder 2">
            <a:extLst>
              <a:ext uri="{FF2B5EF4-FFF2-40B4-BE49-F238E27FC236}">
                <a16:creationId xmlns:a16="http://schemas.microsoft.com/office/drawing/2014/main" id="{6610832C-2EB5-2699-B48B-9612AB316D3A}"/>
              </a:ext>
            </a:extLst>
          </p:cNvPr>
          <p:cNvSpPr>
            <a:spLocks noGrp="1"/>
          </p:cNvSpPr>
          <p:nvPr>
            <p:ph sz="half" idx="1"/>
          </p:nvPr>
        </p:nvSpPr>
        <p:spPr/>
        <p:txBody>
          <a:bodyPr>
            <a:normAutofit/>
          </a:bodyPr>
          <a:lstStyle/>
          <a:p>
            <a:pPr marL="342900" indent="-342900">
              <a:buFont typeface="Arial" panose="020B0604020202020204" pitchFamily="34" charset="0"/>
              <a:buChar char="•"/>
            </a:pPr>
            <a:r>
              <a:rPr lang="fr-CH" dirty="0"/>
              <a:t>New </a:t>
            </a:r>
            <a:r>
              <a:rPr lang="fr-CH" dirty="0" err="1"/>
              <a:t>BPMs</a:t>
            </a:r>
            <a:r>
              <a:rPr lang="fr-CH" dirty="0"/>
              <a:t> </a:t>
            </a:r>
            <a:r>
              <a:rPr lang="fr-CH" dirty="0" err="1"/>
              <a:t>should</a:t>
            </a:r>
            <a:r>
              <a:rPr lang="fr-CH" dirty="0"/>
              <a:t> </a:t>
            </a:r>
            <a:r>
              <a:rPr lang="fr-CH" dirty="0" err="1"/>
              <a:t>be</a:t>
            </a:r>
            <a:r>
              <a:rPr lang="fr-CH" dirty="0"/>
              <a:t> 2U plus 1U gap.</a:t>
            </a:r>
          </a:p>
          <a:p>
            <a:pPr marL="342900" indent="-342900">
              <a:buFont typeface="Arial" panose="020B0604020202020204" pitchFamily="34" charset="0"/>
              <a:buChar char="•"/>
            </a:pPr>
            <a:r>
              <a:rPr lang="fr-CH" dirty="0"/>
              <a:t>Four </a:t>
            </a:r>
            <a:r>
              <a:rPr lang="fr-CH" dirty="0" err="1"/>
              <a:t>pBPMs</a:t>
            </a:r>
            <a:r>
              <a:rPr lang="fr-CH" dirty="0"/>
              <a:t> per 3U.</a:t>
            </a:r>
          </a:p>
          <a:p>
            <a:pPr marL="342900" indent="-342900">
              <a:buFont typeface="Arial" panose="020B0604020202020204" pitchFamily="34" charset="0"/>
              <a:buChar char="•"/>
            </a:pPr>
            <a:r>
              <a:rPr lang="fr-CH" dirty="0"/>
              <a:t>For </a:t>
            </a:r>
            <a:r>
              <a:rPr lang="fr-CH" dirty="0" err="1"/>
              <a:t>exp</a:t>
            </a:r>
            <a:r>
              <a:rPr lang="fr-CH" dirty="0"/>
              <a:t>. area (5 </a:t>
            </a:r>
            <a:r>
              <a:rPr lang="fr-CH" dirty="0" err="1"/>
              <a:t>pBPMs</a:t>
            </a:r>
            <a:r>
              <a:rPr lang="fr-CH" dirty="0"/>
              <a:t>) </a:t>
            </a:r>
            <a:r>
              <a:rPr lang="fr-CH" dirty="0" err="1"/>
              <a:t>this</a:t>
            </a:r>
            <a:r>
              <a:rPr lang="fr-CH" dirty="0"/>
              <a:t> </a:t>
            </a:r>
            <a:r>
              <a:rPr lang="fr-CH" dirty="0" err="1"/>
              <a:t>means</a:t>
            </a:r>
            <a:r>
              <a:rPr lang="fr-CH" dirty="0"/>
              <a:t> 6U.</a:t>
            </a:r>
          </a:p>
          <a:p>
            <a:pPr marL="342900" indent="-342900">
              <a:buFont typeface="Arial" panose="020B0604020202020204" pitchFamily="34" charset="0"/>
              <a:buChar char="•"/>
            </a:pPr>
            <a:endParaRPr lang="fr-CH" dirty="0"/>
          </a:p>
          <a:p>
            <a:pPr marL="342900" indent="-342900">
              <a:buFont typeface="Arial" panose="020B0604020202020204" pitchFamily="34" charset="0"/>
              <a:buChar char="•"/>
            </a:pPr>
            <a:r>
              <a:rPr lang="fr-CH" dirty="0" err="1"/>
              <a:t>Retain</a:t>
            </a:r>
            <a:r>
              <a:rPr lang="fr-CH" dirty="0"/>
              <a:t> 14 </a:t>
            </a:r>
            <a:r>
              <a:rPr lang="fr-CH" dirty="0" err="1"/>
              <a:t>eBPMs</a:t>
            </a:r>
            <a:r>
              <a:rPr lang="fr-CH" dirty="0"/>
              <a:t>, </a:t>
            </a:r>
            <a:r>
              <a:rPr lang="fr-CH" dirty="0" err="1"/>
              <a:t>add</a:t>
            </a:r>
            <a:r>
              <a:rPr lang="fr-CH" dirty="0"/>
              <a:t> 12.</a:t>
            </a:r>
          </a:p>
          <a:p>
            <a:pPr marL="342900" indent="-342900">
              <a:buFont typeface="Arial" panose="020B0604020202020204" pitchFamily="34" charset="0"/>
              <a:buChar char="•"/>
            </a:pPr>
            <a:r>
              <a:rPr lang="fr-CH" dirty="0" err="1"/>
              <a:t>Two</a:t>
            </a:r>
            <a:r>
              <a:rPr lang="fr-CH" dirty="0"/>
              <a:t> </a:t>
            </a:r>
            <a:r>
              <a:rPr lang="fr-CH" dirty="0" err="1"/>
              <a:t>eBPMs</a:t>
            </a:r>
            <a:r>
              <a:rPr lang="fr-CH" dirty="0"/>
              <a:t> per 3U.</a:t>
            </a:r>
          </a:p>
          <a:p>
            <a:pPr marL="342900" indent="-342900">
              <a:buFont typeface="Arial" panose="020B0604020202020204" pitchFamily="34" charset="0"/>
              <a:buChar char="•"/>
            </a:pPr>
            <a:r>
              <a:rPr lang="fr-CH" dirty="0"/>
              <a:t>So </a:t>
            </a:r>
            <a:r>
              <a:rPr lang="fr-CH" dirty="0" err="1"/>
              <a:t>this</a:t>
            </a:r>
            <a:r>
              <a:rPr lang="fr-CH" dirty="0"/>
              <a:t> </a:t>
            </a:r>
            <a:r>
              <a:rPr lang="fr-CH" dirty="0" err="1"/>
              <a:t>is</a:t>
            </a:r>
            <a:r>
              <a:rPr lang="fr-CH" dirty="0"/>
              <a:t> 39U.</a:t>
            </a:r>
          </a:p>
          <a:p>
            <a:pPr marL="342900" indent="-342900">
              <a:buFont typeface="Arial" panose="020B0604020202020204" pitchFamily="34" charset="0"/>
              <a:buChar char="•"/>
            </a:pPr>
            <a:r>
              <a:rPr lang="fr-CH" dirty="0" err="1"/>
              <a:t>Should</a:t>
            </a:r>
            <a:r>
              <a:rPr lang="fr-CH" dirty="0"/>
              <a:t> not </a:t>
            </a:r>
            <a:r>
              <a:rPr lang="fr-CH" dirty="0" err="1"/>
              <a:t>require</a:t>
            </a:r>
            <a:r>
              <a:rPr lang="fr-CH" dirty="0"/>
              <a:t> RF distribution kit.</a:t>
            </a:r>
          </a:p>
          <a:p>
            <a:pPr marL="342900" indent="-342900">
              <a:buFont typeface="Arial" panose="020B0604020202020204" pitchFamily="34" charset="0"/>
              <a:buChar char="•"/>
            </a:pPr>
            <a:endParaRPr lang="fr-CH" dirty="0"/>
          </a:p>
          <a:p>
            <a:pPr marL="342900" indent="-342900">
              <a:buFont typeface="Arial" panose="020B0604020202020204" pitchFamily="34" charset="0"/>
              <a:buChar char="•"/>
            </a:pPr>
            <a:r>
              <a:rPr lang="fr-CH" dirty="0"/>
              <a:t>So total for </a:t>
            </a:r>
            <a:r>
              <a:rPr lang="fr-CH" dirty="0" err="1"/>
              <a:t>both</a:t>
            </a:r>
            <a:r>
              <a:rPr lang="fr-CH" dirty="0"/>
              <a:t> racks = 39U + 6U = 45U.</a:t>
            </a:r>
          </a:p>
          <a:p>
            <a:pPr marL="342900" indent="-342900">
              <a:buFont typeface="Arial" panose="020B0604020202020204" pitchFamily="34" charset="0"/>
              <a:buChar char="•"/>
            </a:pPr>
            <a:r>
              <a:rPr lang="fr-CH" dirty="0"/>
              <a:t>Racks are 35U. </a:t>
            </a:r>
            <a:r>
              <a:rPr lang="fr-CH" dirty="0" err="1"/>
              <a:t>Space</a:t>
            </a:r>
            <a:r>
              <a:rPr lang="fr-CH" dirty="0"/>
              <a:t> in right for </a:t>
            </a:r>
            <a:r>
              <a:rPr lang="fr-CH" dirty="0" err="1"/>
              <a:t>rest</a:t>
            </a:r>
            <a:r>
              <a:rPr lang="fr-CH" dirty="0"/>
              <a:t>.</a:t>
            </a:r>
            <a:endParaRPr lang="en-GB" dirty="0"/>
          </a:p>
        </p:txBody>
      </p:sp>
      <p:pic>
        <p:nvPicPr>
          <p:cNvPr id="9" name="Picture Placeholder 8">
            <a:extLst>
              <a:ext uri="{FF2B5EF4-FFF2-40B4-BE49-F238E27FC236}">
                <a16:creationId xmlns:a16="http://schemas.microsoft.com/office/drawing/2014/main" id="{999D8D51-93F8-BDC8-8D9B-96262CC2B4B0}"/>
              </a:ext>
            </a:extLst>
          </p:cNvPr>
          <p:cNvPicPr>
            <a:picLocks noGrp="1" noChangeAspect="1"/>
          </p:cNvPicPr>
          <p:nvPr>
            <p:ph type="pic" sz="quarter" idx="13"/>
          </p:nvPr>
        </p:nvPicPr>
        <p:blipFill>
          <a:blip r:embed="rId2"/>
          <a:srcRect l="7621" r="7621"/>
          <a:stretch/>
        </p:blipFill>
        <p:spPr/>
      </p:pic>
      <p:sp>
        <p:nvSpPr>
          <p:cNvPr id="5" name="Date Placeholder 4">
            <a:extLst>
              <a:ext uri="{FF2B5EF4-FFF2-40B4-BE49-F238E27FC236}">
                <a16:creationId xmlns:a16="http://schemas.microsoft.com/office/drawing/2014/main" id="{2E8C6397-EFB6-DF80-E74A-FF6BE942326E}"/>
              </a:ext>
            </a:extLst>
          </p:cNvPr>
          <p:cNvSpPr>
            <a:spLocks noGrp="1"/>
          </p:cNvSpPr>
          <p:nvPr>
            <p:ph type="dt" sz="half" idx="14"/>
          </p:nvPr>
        </p:nvSpPr>
        <p:spPr/>
        <p:txBody>
          <a:bodyPr/>
          <a:lstStyle/>
          <a:p>
            <a:r>
              <a:rPr lang="en-US"/>
              <a:t>13.03.2024</a:t>
            </a:r>
            <a:endParaRPr lang="en-US" dirty="0"/>
          </a:p>
        </p:txBody>
      </p:sp>
      <p:sp>
        <p:nvSpPr>
          <p:cNvPr id="6" name="Footer Placeholder 5">
            <a:extLst>
              <a:ext uri="{FF2B5EF4-FFF2-40B4-BE49-F238E27FC236}">
                <a16:creationId xmlns:a16="http://schemas.microsoft.com/office/drawing/2014/main" id="{C8BA3AE9-7CF0-17F4-D31A-DF448293390D}"/>
              </a:ext>
            </a:extLst>
          </p:cNvPr>
          <p:cNvSpPr>
            <a:spLocks noGrp="1"/>
          </p:cNvSpPr>
          <p:nvPr>
            <p:ph type="ftr" sz="quarter" idx="15"/>
          </p:nvPr>
        </p:nvSpPr>
        <p:spPr/>
        <p:txBody>
          <a:bodyPr/>
          <a:lstStyle/>
          <a:p>
            <a:r>
              <a:rPr lang="en-GB"/>
              <a:t>Laurence Stant | Update on the BPM study for Run 2c</a:t>
            </a:r>
            <a:endParaRPr lang="en-US" dirty="0"/>
          </a:p>
        </p:txBody>
      </p:sp>
      <p:sp>
        <p:nvSpPr>
          <p:cNvPr id="7" name="Slide Number Placeholder 6">
            <a:extLst>
              <a:ext uri="{FF2B5EF4-FFF2-40B4-BE49-F238E27FC236}">
                <a16:creationId xmlns:a16="http://schemas.microsoft.com/office/drawing/2014/main" id="{35777E2E-D4FA-D7EE-AD10-55D9F7D6F25F}"/>
              </a:ext>
            </a:extLst>
          </p:cNvPr>
          <p:cNvSpPr>
            <a:spLocks noGrp="1"/>
          </p:cNvSpPr>
          <p:nvPr>
            <p:ph type="sldNum" sz="quarter" idx="16"/>
          </p:nvPr>
        </p:nvSpPr>
        <p:spPr/>
        <p:txBody>
          <a:bodyPr/>
          <a:lstStyle/>
          <a:p>
            <a:fld id="{36B5EA5A-BC32-A742-B11B-8E7414D5B535}" type="slidenum">
              <a:rPr lang="en-US" smtClean="0"/>
              <a:pPr/>
              <a:t>19</a:t>
            </a:fld>
            <a:endParaRPr lang="en-US" dirty="0"/>
          </a:p>
        </p:txBody>
      </p:sp>
      <p:cxnSp>
        <p:nvCxnSpPr>
          <p:cNvPr id="11" name="Straight Arrow Connector 10">
            <a:extLst>
              <a:ext uri="{FF2B5EF4-FFF2-40B4-BE49-F238E27FC236}">
                <a16:creationId xmlns:a16="http://schemas.microsoft.com/office/drawing/2014/main" id="{CECF6EED-335A-5FB9-7AD9-5D7561818F6A}"/>
              </a:ext>
            </a:extLst>
          </p:cNvPr>
          <p:cNvCxnSpPr/>
          <p:nvPr/>
        </p:nvCxnSpPr>
        <p:spPr>
          <a:xfrm flipV="1">
            <a:off x="5669280" y="3705308"/>
            <a:ext cx="978010" cy="938254"/>
          </a:xfrm>
          <a:prstGeom prst="straightConnector1">
            <a:avLst/>
          </a:prstGeom>
          <a:ln w="76200">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723490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D9D7FB-AF4D-9811-D6FB-FEAC479076FF}"/>
              </a:ext>
            </a:extLst>
          </p:cNvPr>
          <p:cNvSpPr>
            <a:spLocks noGrp="1"/>
          </p:cNvSpPr>
          <p:nvPr>
            <p:ph idx="1"/>
          </p:nvPr>
        </p:nvSpPr>
        <p:spPr>
          <a:xfrm>
            <a:off x="407989" y="2687541"/>
            <a:ext cx="11376024" cy="3513234"/>
          </a:xfrm>
        </p:spPr>
        <p:txBody>
          <a:bodyPr>
            <a:normAutofit/>
          </a:bodyPr>
          <a:lstStyle/>
          <a:p>
            <a:pPr marL="0" indent="0">
              <a:buNone/>
            </a:pPr>
            <a:r>
              <a:rPr lang="fr-CH" sz="1600" dirty="0">
                <a:solidFill>
                  <a:schemeClr val="accent3"/>
                </a:solidFill>
              </a:rPr>
              <a:t>STATUS</a:t>
            </a:r>
          </a:p>
          <a:p>
            <a:r>
              <a:rPr lang="fr-CH" sz="1600" dirty="0" err="1"/>
              <a:t>We</a:t>
            </a:r>
            <a:r>
              <a:rPr lang="fr-CH" sz="1600" dirty="0"/>
              <a:t> </a:t>
            </a:r>
            <a:r>
              <a:rPr lang="fr-CH" sz="1600" dirty="0" err="1"/>
              <a:t>want</a:t>
            </a:r>
            <a:r>
              <a:rPr lang="fr-CH" sz="1600" dirty="0"/>
              <a:t> to </a:t>
            </a:r>
            <a:r>
              <a:rPr lang="fr-CH" sz="1600" dirty="0" err="1"/>
              <a:t>improve</a:t>
            </a:r>
            <a:r>
              <a:rPr lang="fr-CH" sz="1600" dirty="0"/>
              <a:t> the proton BPM </a:t>
            </a:r>
            <a:r>
              <a:rPr lang="fr-CH" sz="1600" dirty="0" err="1"/>
              <a:t>resolution</a:t>
            </a:r>
            <a:r>
              <a:rPr lang="fr-CH" sz="1600" dirty="0"/>
              <a:t> </a:t>
            </a:r>
            <a:r>
              <a:rPr lang="fr-CH" sz="1600" dirty="0" err="1"/>
              <a:t>from</a:t>
            </a:r>
            <a:r>
              <a:rPr lang="fr-CH" sz="1600" dirty="0"/>
              <a:t> 70 um to </a:t>
            </a:r>
            <a:r>
              <a:rPr lang="fr-CH" sz="1600" dirty="0" err="1"/>
              <a:t>around</a:t>
            </a:r>
            <a:r>
              <a:rPr lang="fr-CH" sz="1600" dirty="0"/>
              <a:t> 20 um.</a:t>
            </a:r>
          </a:p>
          <a:p>
            <a:r>
              <a:rPr lang="fr-CH" sz="1600" dirty="0" err="1"/>
              <a:t>We</a:t>
            </a:r>
            <a:r>
              <a:rPr lang="fr-CH" sz="1600" dirty="0"/>
              <a:t> </a:t>
            </a:r>
            <a:r>
              <a:rPr lang="fr-CH" sz="1600" dirty="0" err="1"/>
              <a:t>need</a:t>
            </a:r>
            <a:r>
              <a:rPr lang="fr-CH" sz="1600" dirty="0"/>
              <a:t> to </a:t>
            </a:r>
            <a:r>
              <a:rPr lang="fr-CH" sz="1600" dirty="0" err="1"/>
              <a:t>add</a:t>
            </a:r>
            <a:r>
              <a:rPr lang="fr-CH" sz="1600" dirty="0"/>
              <a:t> 12 </a:t>
            </a:r>
            <a:r>
              <a:rPr lang="fr-CH" sz="1600" dirty="0" err="1"/>
              <a:t>electron</a:t>
            </a:r>
            <a:r>
              <a:rPr lang="fr-CH" sz="1600" dirty="0"/>
              <a:t> </a:t>
            </a:r>
            <a:r>
              <a:rPr lang="fr-CH" sz="1600" dirty="0" err="1"/>
              <a:t>BPMs</a:t>
            </a:r>
            <a:r>
              <a:rPr lang="fr-CH" sz="1600" dirty="0"/>
              <a:t> plus 3 </a:t>
            </a:r>
            <a:r>
              <a:rPr lang="fr-CH" sz="1600" dirty="0" err="1"/>
              <a:t>spares</a:t>
            </a:r>
            <a:r>
              <a:rPr lang="fr-CH" sz="1600" dirty="0"/>
              <a:t> for the Run 2c </a:t>
            </a:r>
            <a:r>
              <a:rPr lang="fr-CH" sz="1600" dirty="0" err="1"/>
              <a:t>layout</a:t>
            </a:r>
            <a:r>
              <a:rPr lang="fr-CH" sz="1600" dirty="0"/>
              <a:t>.</a:t>
            </a:r>
          </a:p>
          <a:p>
            <a:r>
              <a:rPr lang="en-GB" sz="1600" dirty="0"/>
              <a:t>The TRIUMF agreement for producing and maintaining </a:t>
            </a:r>
            <a:r>
              <a:rPr lang="en-GB" sz="1600" dirty="0" err="1"/>
              <a:t>eBPMs</a:t>
            </a:r>
            <a:r>
              <a:rPr lang="en-GB" sz="1600" dirty="0"/>
              <a:t> has expired and software/firmware support is not available.</a:t>
            </a:r>
          </a:p>
          <a:p>
            <a:endParaRPr lang="en-GB" sz="1600" dirty="0"/>
          </a:p>
          <a:p>
            <a:pPr marL="0" indent="0">
              <a:buNone/>
            </a:pPr>
            <a:r>
              <a:rPr lang="en-GB" sz="1600" dirty="0">
                <a:solidFill>
                  <a:schemeClr val="accent3"/>
                </a:solidFill>
              </a:rPr>
              <a:t>PROPOSAL</a:t>
            </a:r>
          </a:p>
          <a:p>
            <a:r>
              <a:rPr lang="en-GB" sz="1600" dirty="0"/>
              <a:t>Develop a new integrated pBPM frontend/backend based on RF system-on-chip technology being developed for other CERN BI projects (such as </a:t>
            </a:r>
            <a:r>
              <a:rPr lang="en-GB" sz="1600" dirty="0" err="1"/>
              <a:t>HiLumi</a:t>
            </a:r>
            <a:r>
              <a:rPr lang="en-GB" sz="1600" dirty="0"/>
              <a:t> LHC BPMs).</a:t>
            </a:r>
          </a:p>
          <a:p>
            <a:r>
              <a:rPr lang="en-GB" sz="1600" dirty="0"/>
              <a:t>Develop new </a:t>
            </a:r>
            <a:r>
              <a:rPr lang="en-GB" sz="1600" dirty="0" err="1"/>
              <a:t>eBPM</a:t>
            </a:r>
            <a:r>
              <a:rPr lang="en-GB" sz="1600" dirty="0"/>
              <a:t> electronics similar to that for the pBPM and therefore bring in-house to CERN.</a:t>
            </a:r>
          </a:p>
        </p:txBody>
      </p:sp>
      <p:sp>
        <p:nvSpPr>
          <p:cNvPr id="3" name="Title 2">
            <a:extLst>
              <a:ext uri="{FF2B5EF4-FFF2-40B4-BE49-F238E27FC236}">
                <a16:creationId xmlns:a16="http://schemas.microsoft.com/office/drawing/2014/main" id="{143E028F-42A7-C0B0-B392-A1B8F021D99B}"/>
              </a:ext>
            </a:extLst>
          </p:cNvPr>
          <p:cNvSpPr>
            <a:spLocks noGrp="1"/>
          </p:cNvSpPr>
          <p:nvPr>
            <p:ph type="title"/>
          </p:nvPr>
        </p:nvSpPr>
        <p:spPr/>
        <p:txBody>
          <a:bodyPr/>
          <a:lstStyle/>
          <a:p>
            <a:r>
              <a:rPr lang="fr-CH" dirty="0"/>
              <a:t>Plan for AWAKE </a:t>
            </a:r>
            <a:r>
              <a:rPr lang="fr-CH" dirty="0" err="1"/>
              <a:t>BPMs</a:t>
            </a:r>
            <a:endParaRPr lang="en-GB" dirty="0"/>
          </a:p>
        </p:txBody>
      </p:sp>
      <p:sp>
        <p:nvSpPr>
          <p:cNvPr id="4" name="Date Placeholder 3">
            <a:extLst>
              <a:ext uri="{FF2B5EF4-FFF2-40B4-BE49-F238E27FC236}">
                <a16:creationId xmlns:a16="http://schemas.microsoft.com/office/drawing/2014/main" id="{5EA23D44-B9B0-4BFE-B24B-999900B306F7}"/>
              </a:ext>
            </a:extLst>
          </p:cNvPr>
          <p:cNvSpPr>
            <a:spLocks noGrp="1"/>
          </p:cNvSpPr>
          <p:nvPr>
            <p:ph type="dt" sz="half" idx="10"/>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E4E4EF9D-91EE-FFDE-A76C-3AA39A954549}"/>
              </a:ext>
            </a:extLst>
          </p:cNvPr>
          <p:cNvSpPr>
            <a:spLocks noGrp="1"/>
          </p:cNvSpPr>
          <p:nvPr>
            <p:ph type="ftr" sz="quarter" idx="11"/>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E3524C16-4CAF-7EF0-C424-EF4D052D39B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Arc 6">
            <a:extLst>
              <a:ext uri="{FF2B5EF4-FFF2-40B4-BE49-F238E27FC236}">
                <a16:creationId xmlns:a16="http://schemas.microsoft.com/office/drawing/2014/main" id="{928F7160-4FBE-04B7-8EA5-7E7FD76A4AD5}"/>
              </a:ext>
            </a:extLst>
          </p:cNvPr>
          <p:cNvSpPr/>
          <p:nvPr/>
        </p:nvSpPr>
        <p:spPr>
          <a:xfrm>
            <a:off x="-538217" y="1439335"/>
            <a:ext cx="2128478" cy="2128478"/>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BF9D3296-98BA-6CBB-8398-4301CDF53082}"/>
              </a:ext>
            </a:extLst>
          </p:cNvPr>
          <p:cNvCxnSpPr>
            <a:stCxn id="7" idx="0"/>
          </p:cNvCxnSpPr>
          <p:nvPr/>
        </p:nvCxnSpPr>
        <p:spPr>
          <a:xfrm>
            <a:off x="526022" y="1439335"/>
            <a:ext cx="10740976" cy="0"/>
          </a:xfrm>
          <a:prstGeom prst="straightConnector1">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004355B3-CE96-877A-6D7A-171A14E388E3}"/>
              </a:ext>
            </a:extLst>
          </p:cNvPr>
          <p:cNvSpPr/>
          <p:nvPr/>
        </p:nvSpPr>
        <p:spPr>
          <a:xfrm>
            <a:off x="1423284"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E951A93-70D6-6364-2E8F-8605F933DFB4}"/>
              </a:ext>
            </a:extLst>
          </p:cNvPr>
          <p:cNvSpPr/>
          <p:nvPr/>
        </p:nvSpPr>
        <p:spPr>
          <a:xfrm>
            <a:off x="1708295"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A08E543-2AF3-1AD6-9C21-61B5BAB87C25}"/>
              </a:ext>
            </a:extLst>
          </p:cNvPr>
          <p:cNvSpPr/>
          <p:nvPr/>
        </p:nvSpPr>
        <p:spPr>
          <a:xfrm>
            <a:off x="2202512"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E72D588-7FD3-F109-048E-A90088377ADA}"/>
              </a:ext>
            </a:extLst>
          </p:cNvPr>
          <p:cNvSpPr/>
          <p:nvPr/>
        </p:nvSpPr>
        <p:spPr>
          <a:xfrm>
            <a:off x="248752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AEBEB9B9-2523-378F-5AA9-B4708F825144}"/>
              </a:ext>
            </a:extLst>
          </p:cNvPr>
          <p:cNvSpPr/>
          <p:nvPr/>
        </p:nvSpPr>
        <p:spPr>
          <a:xfrm>
            <a:off x="2939511"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97DBA948-C6F4-C4A0-4CA5-D77A01C3A7A4}"/>
              </a:ext>
            </a:extLst>
          </p:cNvPr>
          <p:cNvSpPr/>
          <p:nvPr/>
        </p:nvSpPr>
        <p:spPr>
          <a:xfrm>
            <a:off x="3224522"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19874BC0-60F8-C1FC-86AB-39B02A191756}"/>
              </a:ext>
            </a:extLst>
          </p:cNvPr>
          <p:cNvSpPr/>
          <p:nvPr/>
        </p:nvSpPr>
        <p:spPr>
          <a:xfrm>
            <a:off x="3718739"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5EDE6F9-182F-7C5D-6934-DC81655FFFF3}"/>
              </a:ext>
            </a:extLst>
          </p:cNvPr>
          <p:cNvSpPr/>
          <p:nvPr/>
        </p:nvSpPr>
        <p:spPr>
          <a:xfrm>
            <a:off x="4003750"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911AA9E2-DF8B-E79B-B243-BF1F1A19D3CC}"/>
              </a:ext>
            </a:extLst>
          </p:cNvPr>
          <p:cNvSpPr/>
          <p:nvPr/>
        </p:nvSpPr>
        <p:spPr>
          <a:xfrm>
            <a:off x="4496285"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38075CD8-7BBB-311B-7169-F0BFC22FE87E}"/>
              </a:ext>
            </a:extLst>
          </p:cNvPr>
          <p:cNvSpPr/>
          <p:nvPr/>
        </p:nvSpPr>
        <p:spPr>
          <a:xfrm>
            <a:off x="4781296"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96F1D2F-0C9A-7B61-25DF-A23F3C6B24FF}"/>
              </a:ext>
            </a:extLst>
          </p:cNvPr>
          <p:cNvSpPr/>
          <p:nvPr/>
        </p:nvSpPr>
        <p:spPr>
          <a:xfrm>
            <a:off x="527551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318D6F60-7C31-272B-34BD-2191158C9EDF}"/>
              </a:ext>
            </a:extLst>
          </p:cNvPr>
          <p:cNvSpPr/>
          <p:nvPr/>
        </p:nvSpPr>
        <p:spPr>
          <a:xfrm>
            <a:off x="5560524"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5FE93166-AD74-4FBC-3393-FE3B66242983}"/>
              </a:ext>
            </a:extLst>
          </p:cNvPr>
          <p:cNvSpPr/>
          <p:nvPr/>
        </p:nvSpPr>
        <p:spPr>
          <a:xfrm>
            <a:off x="6053059"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446292D7-04F5-F463-7958-B4F2AC477699}"/>
              </a:ext>
            </a:extLst>
          </p:cNvPr>
          <p:cNvSpPr/>
          <p:nvPr/>
        </p:nvSpPr>
        <p:spPr>
          <a:xfrm>
            <a:off x="6338070"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D129F4F-B390-E9DA-B06D-5734F36EC33F}"/>
              </a:ext>
            </a:extLst>
          </p:cNvPr>
          <p:cNvSpPr/>
          <p:nvPr/>
        </p:nvSpPr>
        <p:spPr>
          <a:xfrm>
            <a:off x="6832287"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FE53A29B-2E33-A2DC-25EC-5E5C33E71F0F}"/>
              </a:ext>
            </a:extLst>
          </p:cNvPr>
          <p:cNvSpPr/>
          <p:nvPr/>
        </p:nvSpPr>
        <p:spPr>
          <a:xfrm>
            <a:off x="7117298"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F30D51E2-6B18-5E1B-8B30-53068CF1A256}"/>
              </a:ext>
            </a:extLst>
          </p:cNvPr>
          <p:cNvSpPr/>
          <p:nvPr/>
        </p:nvSpPr>
        <p:spPr>
          <a:xfrm>
            <a:off x="736176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9E4EBF11-9C30-F736-5DB7-64DC3F8CC830}"/>
              </a:ext>
            </a:extLst>
          </p:cNvPr>
          <p:cNvSpPr/>
          <p:nvPr/>
        </p:nvSpPr>
        <p:spPr>
          <a:xfrm>
            <a:off x="755021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8958660E-D14D-1C30-68D1-28F3CBF9A31A}"/>
              </a:ext>
            </a:extLst>
          </p:cNvPr>
          <p:cNvSpPr/>
          <p:nvPr/>
        </p:nvSpPr>
        <p:spPr>
          <a:xfrm>
            <a:off x="7807036"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E0E6DB60-6A9E-2700-3B60-F4FFACFEA48E}"/>
              </a:ext>
            </a:extLst>
          </p:cNvPr>
          <p:cNvSpPr/>
          <p:nvPr/>
        </p:nvSpPr>
        <p:spPr>
          <a:xfrm>
            <a:off x="8008558"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344478EB-3ADC-187F-8686-1CC2A476BEB6}"/>
              </a:ext>
            </a:extLst>
          </p:cNvPr>
          <p:cNvSpPr/>
          <p:nvPr/>
        </p:nvSpPr>
        <p:spPr>
          <a:xfrm>
            <a:off x="8305401"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9DCC848-5A4D-4EFA-9573-992604915D35}"/>
              </a:ext>
            </a:extLst>
          </p:cNvPr>
          <p:cNvSpPr/>
          <p:nvPr/>
        </p:nvSpPr>
        <p:spPr>
          <a:xfrm>
            <a:off x="7717190" y="1248355"/>
            <a:ext cx="1342738" cy="36855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a:extLst>
              <a:ext uri="{FF2B5EF4-FFF2-40B4-BE49-F238E27FC236}">
                <a16:creationId xmlns:a16="http://schemas.microsoft.com/office/drawing/2014/main" id="{D5DC318A-6D6B-4B35-E3DF-8F68A066B463}"/>
              </a:ext>
            </a:extLst>
          </p:cNvPr>
          <p:cNvSpPr/>
          <p:nvPr/>
        </p:nvSpPr>
        <p:spPr>
          <a:xfrm>
            <a:off x="8679816" y="1980992"/>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989B4253-5FB3-56C3-5B44-B3121E531FB6}"/>
              </a:ext>
            </a:extLst>
          </p:cNvPr>
          <p:cNvSpPr txBox="1"/>
          <p:nvPr/>
        </p:nvSpPr>
        <p:spPr>
          <a:xfrm>
            <a:off x="9014143" y="1932376"/>
            <a:ext cx="1654299" cy="276999"/>
          </a:xfrm>
          <a:prstGeom prst="rect">
            <a:avLst/>
          </a:prstGeom>
          <a:noFill/>
        </p:spPr>
        <p:txBody>
          <a:bodyPr wrap="none" lIns="0" tIns="0" rIns="0" bIns="0" rtlCol="0">
            <a:spAutoFit/>
          </a:bodyPr>
          <a:lstStyle/>
          <a:p>
            <a:pPr algn="l"/>
            <a:r>
              <a:rPr lang="fr-CH" dirty="0"/>
              <a:t>16 proton </a:t>
            </a:r>
            <a:r>
              <a:rPr lang="fr-CH" dirty="0" err="1"/>
              <a:t>BPMs</a:t>
            </a:r>
            <a:endParaRPr lang="en-GB" dirty="0"/>
          </a:p>
        </p:txBody>
      </p:sp>
      <p:sp>
        <p:nvSpPr>
          <p:cNvPr id="34" name="Oval 33">
            <a:extLst>
              <a:ext uri="{FF2B5EF4-FFF2-40B4-BE49-F238E27FC236}">
                <a16:creationId xmlns:a16="http://schemas.microsoft.com/office/drawing/2014/main" id="{63EB045F-77E2-A098-754A-B1592C3FFDF2}"/>
              </a:ext>
            </a:extLst>
          </p:cNvPr>
          <p:cNvSpPr/>
          <p:nvPr/>
        </p:nvSpPr>
        <p:spPr>
          <a:xfrm>
            <a:off x="7689360"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F0A80A2D-A1F7-FF60-C8D7-078945ABE1C2}"/>
              </a:ext>
            </a:extLst>
          </p:cNvPr>
          <p:cNvSpPr/>
          <p:nvPr/>
        </p:nvSpPr>
        <p:spPr>
          <a:xfrm>
            <a:off x="7548134" y="1016698"/>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84D7E1EC-210E-E01A-95BE-D70968FDF000}"/>
              </a:ext>
            </a:extLst>
          </p:cNvPr>
          <p:cNvSpPr/>
          <p:nvPr/>
        </p:nvSpPr>
        <p:spPr>
          <a:xfrm>
            <a:off x="7404969" y="884834"/>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7" name="Oval 36">
            <a:extLst>
              <a:ext uri="{FF2B5EF4-FFF2-40B4-BE49-F238E27FC236}">
                <a16:creationId xmlns:a16="http://schemas.microsoft.com/office/drawing/2014/main" id="{44DF7421-1530-6887-CF76-E5E56DFDF343}"/>
              </a:ext>
            </a:extLst>
          </p:cNvPr>
          <p:cNvSpPr/>
          <p:nvPr/>
        </p:nvSpPr>
        <p:spPr>
          <a:xfrm>
            <a:off x="7258665" y="744045"/>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B88CADB8-F0AA-BBB2-BC41-6F900BE275BA}"/>
              </a:ext>
            </a:extLst>
          </p:cNvPr>
          <p:cNvSpPr/>
          <p:nvPr/>
        </p:nvSpPr>
        <p:spPr>
          <a:xfrm>
            <a:off x="7117298" y="614355"/>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216B43E2-866E-FEE4-ADE3-B26F68EA5C66}"/>
              </a:ext>
            </a:extLst>
          </p:cNvPr>
          <p:cNvSpPr/>
          <p:nvPr/>
        </p:nvSpPr>
        <p:spPr>
          <a:xfrm>
            <a:off x="6973295" y="490248"/>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AF36792D-865D-D263-FD61-AFEFE597AAC6}"/>
              </a:ext>
            </a:extLst>
          </p:cNvPr>
          <p:cNvSpPr/>
          <p:nvPr/>
        </p:nvSpPr>
        <p:spPr>
          <a:xfrm>
            <a:off x="6850219" y="354890"/>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DD2BEAF4-0D47-BB76-EF86-1F30ABC5F21F}"/>
              </a:ext>
            </a:extLst>
          </p:cNvPr>
          <p:cNvSpPr/>
          <p:nvPr/>
        </p:nvSpPr>
        <p:spPr>
          <a:xfrm>
            <a:off x="7877809"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78EF151B-6643-3A7B-1C76-CFD3EAB34F91}"/>
              </a:ext>
            </a:extLst>
          </p:cNvPr>
          <p:cNvSpPr/>
          <p:nvPr/>
        </p:nvSpPr>
        <p:spPr>
          <a:xfrm>
            <a:off x="8075446"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5C5BCC8-D1F9-8416-94CF-BFA0AF3F4360}"/>
              </a:ext>
            </a:extLst>
          </p:cNvPr>
          <p:cNvSpPr/>
          <p:nvPr/>
        </p:nvSpPr>
        <p:spPr>
          <a:xfrm>
            <a:off x="8263896"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E98D84F1-64BC-89DA-588A-4DC940989957}"/>
              </a:ext>
            </a:extLst>
          </p:cNvPr>
          <p:cNvSpPr/>
          <p:nvPr/>
        </p:nvSpPr>
        <p:spPr>
          <a:xfrm>
            <a:off x="8449607"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D50AABAA-8AD6-1CD0-8D28-B408915C9D79}"/>
              </a:ext>
            </a:extLst>
          </p:cNvPr>
          <p:cNvSpPr/>
          <p:nvPr/>
        </p:nvSpPr>
        <p:spPr>
          <a:xfrm>
            <a:off x="8635565"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CE0512E-7B54-16D5-47D8-F7ECF1A9A934}"/>
              </a:ext>
            </a:extLst>
          </p:cNvPr>
          <p:cNvSpPr/>
          <p:nvPr/>
        </p:nvSpPr>
        <p:spPr>
          <a:xfrm>
            <a:off x="8679816" y="2281481"/>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B754C782-80CE-0623-C21B-A60627E2217F}"/>
              </a:ext>
            </a:extLst>
          </p:cNvPr>
          <p:cNvSpPr txBox="1"/>
          <p:nvPr/>
        </p:nvSpPr>
        <p:spPr>
          <a:xfrm>
            <a:off x="9009970" y="2228078"/>
            <a:ext cx="2827697" cy="276999"/>
          </a:xfrm>
          <a:prstGeom prst="rect">
            <a:avLst/>
          </a:prstGeom>
          <a:noFill/>
        </p:spPr>
        <p:txBody>
          <a:bodyPr wrap="none" lIns="0" tIns="0" rIns="0" bIns="0" rtlCol="0">
            <a:spAutoFit/>
          </a:bodyPr>
          <a:lstStyle/>
          <a:p>
            <a:pPr algn="l"/>
            <a:r>
              <a:rPr lang="fr-CH" dirty="0"/>
              <a:t>~12 </a:t>
            </a:r>
            <a:r>
              <a:rPr lang="fr-CH" dirty="0" err="1"/>
              <a:t>Existing</a:t>
            </a:r>
            <a:r>
              <a:rPr lang="fr-CH" dirty="0"/>
              <a:t> </a:t>
            </a:r>
            <a:r>
              <a:rPr lang="fr-CH" dirty="0" err="1"/>
              <a:t>electron</a:t>
            </a:r>
            <a:r>
              <a:rPr lang="fr-CH" dirty="0"/>
              <a:t> </a:t>
            </a:r>
            <a:r>
              <a:rPr lang="fr-CH" dirty="0" err="1"/>
              <a:t>BPMs</a:t>
            </a:r>
            <a:endParaRPr lang="en-GB" dirty="0"/>
          </a:p>
        </p:txBody>
      </p:sp>
      <p:sp>
        <p:nvSpPr>
          <p:cNvPr id="51" name="Oval 50">
            <a:extLst>
              <a:ext uri="{FF2B5EF4-FFF2-40B4-BE49-F238E27FC236}">
                <a16:creationId xmlns:a16="http://schemas.microsoft.com/office/drawing/2014/main" id="{6072CAED-B0D1-71A2-F4EF-8D641C6ADA9E}"/>
              </a:ext>
            </a:extLst>
          </p:cNvPr>
          <p:cNvSpPr/>
          <p:nvPr/>
        </p:nvSpPr>
        <p:spPr>
          <a:xfrm>
            <a:off x="8679816" y="2578790"/>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5D6A065A-7429-750F-885D-764FEFA01FF6}"/>
              </a:ext>
            </a:extLst>
          </p:cNvPr>
          <p:cNvSpPr txBox="1"/>
          <p:nvPr/>
        </p:nvSpPr>
        <p:spPr>
          <a:xfrm>
            <a:off x="9009970" y="2523780"/>
            <a:ext cx="2346796" cy="276999"/>
          </a:xfrm>
          <a:prstGeom prst="rect">
            <a:avLst/>
          </a:prstGeom>
          <a:noFill/>
        </p:spPr>
        <p:txBody>
          <a:bodyPr wrap="none" lIns="0" tIns="0" rIns="0" bIns="0" rtlCol="0">
            <a:spAutoFit/>
          </a:bodyPr>
          <a:lstStyle/>
          <a:p>
            <a:pPr algn="l"/>
            <a:r>
              <a:rPr lang="fr-CH" dirty="0"/>
              <a:t>12 New </a:t>
            </a:r>
            <a:r>
              <a:rPr lang="fr-CH" dirty="0" err="1"/>
              <a:t>electron</a:t>
            </a:r>
            <a:r>
              <a:rPr lang="fr-CH" dirty="0"/>
              <a:t> </a:t>
            </a:r>
            <a:r>
              <a:rPr lang="fr-CH" dirty="0" err="1"/>
              <a:t>BPMs</a:t>
            </a:r>
            <a:endParaRPr lang="en-GB" dirty="0"/>
          </a:p>
        </p:txBody>
      </p:sp>
      <p:sp>
        <p:nvSpPr>
          <p:cNvPr id="53" name="Oval 52">
            <a:extLst>
              <a:ext uri="{FF2B5EF4-FFF2-40B4-BE49-F238E27FC236}">
                <a16:creationId xmlns:a16="http://schemas.microsoft.com/office/drawing/2014/main" id="{49BA1845-5BD3-E116-8713-94816115BFD6}"/>
              </a:ext>
            </a:extLst>
          </p:cNvPr>
          <p:cNvSpPr/>
          <p:nvPr/>
        </p:nvSpPr>
        <p:spPr>
          <a:xfrm>
            <a:off x="6973294" y="148288"/>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8E0AA33C-75B1-1AD3-DF2D-465BDCFFA53F}"/>
              </a:ext>
            </a:extLst>
          </p:cNvPr>
          <p:cNvSpPr/>
          <p:nvPr/>
        </p:nvSpPr>
        <p:spPr>
          <a:xfrm>
            <a:off x="7117297" y="313919"/>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F508110-F2EC-E9CE-B744-7BD4D47EAE1A}"/>
              </a:ext>
            </a:extLst>
          </p:cNvPr>
          <p:cNvSpPr/>
          <p:nvPr/>
        </p:nvSpPr>
        <p:spPr>
          <a:xfrm>
            <a:off x="7258664" y="464124"/>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5EAD49BE-6BA5-0F37-249E-F2CA56CE60B8}"/>
              </a:ext>
            </a:extLst>
          </p:cNvPr>
          <p:cNvSpPr/>
          <p:nvPr/>
        </p:nvSpPr>
        <p:spPr>
          <a:xfrm>
            <a:off x="8075446"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31CBC938-C977-D7E0-2605-BEE5A2E603C4}"/>
              </a:ext>
            </a:extLst>
          </p:cNvPr>
          <p:cNvSpPr/>
          <p:nvPr/>
        </p:nvSpPr>
        <p:spPr>
          <a:xfrm>
            <a:off x="8267752"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B1F459BE-A139-1187-14F6-A4DFFF06995C}"/>
              </a:ext>
            </a:extLst>
          </p:cNvPr>
          <p:cNvSpPr/>
          <p:nvPr/>
        </p:nvSpPr>
        <p:spPr>
          <a:xfrm>
            <a:off x="8460058"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F0A3C9F7-DAB1-7010-CDAF-8D9B3F1F9209}"/>
              </a:ext>
            </a:extLst>
          </p:cNvPr>
          <p:cNvSpPr/>
          <p:nvPr/>
        </p:nvSpPr>
        <p:spPr>
          <a:xfrm>
            <a:off x="8652364"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2768EAF0-8D78-DE7B-B9F5-908F38C4C7B7}"/>
              </a:ext>
            </a:extLst>
          </p:cNvPr>
          <p:cNvSpPr/>
          <p:nvPr/>
        </p:nvSpPr>
        <p:spPr>
          <a:xfrm>
            <a:off x="8836796"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A9E86-449C-F185-D022-BE7A56483442}"/>
              </a:ext>
            </a:extLst>
          </p:cNvPr>
          <p:cNvSpPr/>
          <p:nvPr/>
        </p:nvSpPr>
        <p:spPr>
          <a:xfrm>
            <a:off x="9012792"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B5D98E56-E00A-25AB-26CA-62A6A4BD79C0}"/>
              </a:ext>
            </a:extLst>
          </p:cNvPr>
          <p:cNvSpPr/>
          <p:nvPr/>
        </p:nvSpPr>
        <p:spPr>
          <a:xfrm>
            <a:off x="9206243"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61AD2730-E91A-1BFB-EC25-72D2E5544B98}"/>
              </a:ext>
            </a:extLst>
          </p:cNvPr>
          <p:cNvSpPr/>
          <p:nvPr/>
        </p:nvSpPr>
        <p:spPr>
          <a:xfrm>
            <a:off x="9387977"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0AB9F58-FAAD-F312-6A3B-B1CD9CD73E58}"/>
              </a:ext>
            </a:extLst>
          </p:cNvPr>
          <p:cNvSpPr/>
          <p:nvPr/>
        </p:nvSpPr>
        <p:spPr>
          <a:xfrm>
            <a:off x="9572569"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7" name="TextBox 66">
            <a:extLst>
              <a:ext uri="{FF2B5EF4-FFF2-40B4-BE49-F238E27FC236}">
                <a16:creationId xmlns:a16="http://schemas.microsoft.com/office/drawing/2014/main" id="{3B8DABC7-08D2-407A-B515-2D9FA7EAE879}"/>
              </a:ext>
            </a:extLst>
          </p:cNvPr>
          <p:cNvSpPr txBox="1"/>
          <p:nvPr/>
        </p:nvSpPr>
        <p:spPr>
          <a:xfrm>
            <a:off x="7708410" y="1650013"/>
            <a:ext cx="1370568" cy="153888"/>
          </a:xfrm>
          <a:prstGeom prst="rect">
            <a:avLst/>
          </a:prstGeom>
          <a:noFill/>
        </p:spPr>
        <p:txBody>
          <a:bodyPr wrap="none" lIns="0" tIns="0" rIns="0" bIns="0" rtlCol="0">
            <a:spAutoFit/>
          </a:bodyPr>
          <a:lstStyle/>
          <a:p>
            <a:pPr algn="l"/>
            <a:r>
              <a:rPr lang="fr-CH" sz="1000" dirty="0">
                <a:solidFill>
                  <a:schemeClr val="tx2"/>
                </a:solidFill>
              </a:rPr>
              <a:t>EXPERIMENTAL AREA</a:t>
            </a:r>
            <a:endParaRPr lang="en-GB" dirty="0">
              <a:solidFill>
                <a:schemeClr val="tx2"/>
              </a:solidFill>
            </a:endParaRPr>
          </a:p>
        </p:txBody>
      </p:sp>
      <p:sp>
        <p:nvSpPr>
          <p:cNvPr id="68" name="TextBox 67">
            <a:extLst>
              <a:ext uri="{FF2B5EF4-FFF2-40B4-BE49-F238E27FC236}">
                <a16:creationId xmlns:a16="http://schemas.microsoft.com/office/drawing/2014/main" id="{43CB850E-F808-FE26-9ECF-F95D7FCABCB3}"/>
              </a:ext>
            </a:extLst>
          </p:cNvPr>
          <p:cNvSpPr txBox="1"/>
          <p:nvPr/>
        </p:nvSpPr>
        <p:spPr>
          <a:xfrm>
            <a:off x="6288068" y="992229"/>
            <a:ext cx="538609" cy="276999"/>
          </a:xfrm>
          <a:prstGeom prst="rect">
            <a:avLst/>
          </a:prstGeom>
          <a:noFill/>
        </p:spPr>
        <p:txBody>
          <a:bodyPr wrap="none" lIns="0" tIns="0" rIns="0" bIns="0" rtlCol="0">
            <a:spAutoFit/>
          </a:bodyPr>
          <a:lstStyle/>
          <a:p>
            <a:pPr algn="l"/>
            <a:r>
              <a:rPr lang="fr-CH" dirty="0">
                <a:solidFill>
                  <a:schemeClr val="accent3"/>
                </a:solidFill>
              </a:rPr>
              <a:t>TT41</a:t>
            </a:r>
            <a:endParaRPr lang="en-GB" dirty="0">
              <a:solidFill>
                <a:schemeClr val="accent3"/>
              </a:solidFill>
            </a:endParaRPr>
          </a:p>
        </p:txBody>
      </p:sp>
      <p:sp>
        <p:nvSpPr>
          <p:cNvPr id="69" name="TextBox 68">
            <a:extLst>
              <a:ext uri="{FF2B5EF4-FFF2-40B4-BE49-F238E27FC236}">
                <a16:creationId xmlns:a16="http://schemas.microsoft.com/office/drawing/2014/main" id="{E8947856-AF5A-9625-C0A8-252E4910467F}"/>
              </a:ext>
            </a:extLst>
          </p:cNvPr>
          <p:cNvSpPr txBox="1"/>
          <p:nvPr/>
        </p:nvSpPr>
        <p:spPr>
          <a:xfrm>
            <a:off x="6288069" y="477113"/>
            <a:ext cx="538609" cy="276999"/>
          </a:xfrm>
          <a:prstGeom prst="rect">
            <a:avLst/>
          </a:prstGeom>
          <a:noFill/>
        </p:spPr>
        <p:txBody>
          <a:bodyPr wrap="none" lIns="0" tIns="0" rIns="0" bIns="0" rtlCol="0">
            <a:spAutoFit/>
          </a:bodyPr>
          <a:lstStyle/>
          <a:p>
            <a:pPr algn="l"/>
            <a:r>
              <a:rPr lang="fr-CH" dirty="0">
                <a:solidFill>
                  <a:schemeClr val="accent2"/>
                </a:solidFill>
              </a:rPr>
              <a:t>TT43</a:t>
            </a:r>
            <a:endParaRPr lang="en-GB" dirty="0">
              <a:solidFill>
                <a:schemeClr val="accent2"/>
              </a:solidFill>
            </a:endParaRPr>
          </a:p>
        </p:txBody>
      </p:sp>
    </p:spTree>
    <p:extLst>
      <p:ext uri="{BB962C8B-B14F-4D97-AF65-F5344CB8AC3E}">
        <p14:creationId xmlns:p14="http://schemas.microsoft.com/office/powerpoint/2010/main" val="875081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Rounded Corners 48">
            <a:extLst>
              <a:ext uri="{FF2B5EF4-FFF2-40B4-BE49-F238E27FC236}">
                <a16:creationId xmlns:a16="http://schemas.microsoft.com/office/drawing/2014/main" id="{F394AE48-F6E4-9D75-ED06-8F573C7D87C1}"/>
              </a:ext>
            </a:extLst>
          </p:cNvPr>
          <p:cNvSpPr/>
          <p:nvPr/>
        </p:nvSpPr>
        <p:spPr>
          <a:xfrm>
            <a:off x="5964693" y="1255060"/>
            <a:ext cx="1392080" cy="368550"/>
          </a:xfrm>
          <a:prstGeom prst="round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Rounded Corners 47">
            <a:extLst>
              <a:ext uri="{FF2B5EF4-FFF2-40B4-BE49-F238E27FC236}">
                <a16:creationId xmlns:a16="http://schemas.microsoft.com/office/drawing/2014/main" id="{8D93EE82-46EB-75BD-F596-436E339EE8DD}"/>
              </a:ext>
            </a:extLst>
          </p:cNvPr>
          <p:cNvSpPr/>
          <p:nvPr/>
        </p:nvSpPr>
        <p:spPr>
          <a:xfrm>
            <a:off x="4407356" y="1248355"/>
            <a:ext cx="1392080" cy="368550"/>
          </a:xfrm>
          <a:prstGeom prst="round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Rounded Corners 46">
            <a:extLst>
              <a:ext uri="{FF2B5EF4-FFF2-40B4-BE49-F238E27FC236}">
                <a16:creationId xmlns:a16="http://schemas.microsoft.com/office/drawing/2014/main" id="{C5250BA7-2E15-6680-AC56-A3F8762E989E}"/>
              </a:ext>
            </a:extLst>
          </p:cNvPr>
          <p:cNvSpPr/>
          <p:nvPr/>
        </p:nvSpPr>
        <p:spPr>
          <a:xfrm>
            <a:off x="2865492" y="1255060"/>
            <a:ext cx="1392080" cy="368550"/>
          </a:xfrm>
          <a:prstGeom prst="round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780AC244-57A9-6B45-CC88-894F2694F682}"/>
              </a:ext>
            </a:extLst>
          </p:cNvPr>
          <p:cNvSpPr/>
          <p:nvPr/>
        </p:nvSpPr>
        <p:spPr>
          <a:xfrm>
            <a:off x="1346200" y="1248355"/>
            <a:ext cx="1392080" cy="368550"/>
          </a:xfrm>
          <a:prstGeom prst="round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D8D9D7FB-AF4D-9811-D6FB-FEAC479076FF}"/>
              </a:ext>
            </a:extLst>
          </p:cNvPr>
          <p:cNvSpPr>
            <a:spLocks noGrp="1"/>
          </p:cNvSpPr>
          <p:nvPr>
            <p:ph idx="1"/>
          </p:nvPr>
        </p:nvSpPr>
        <p:spPr>
          <a:xfrm>
            <a:off x="407989" y="2687541"/>
            <a:ext cx="11376024" cy="3513234"/>
          </a:xfrm>
        </p:spPr>
        <p:txBody>
          <a:bodyPr>
            <a:normAutofit/>
          </a:bodyPr>
          <a:lstStyle/>
          <a:p>
            <a:pPr marL="0" indent="0">
              <a:buNone/>
            </a:pPr>
            <a:r>
              <a:rPr lang="fr-CH" sz="1600" dirty="0">
                <a:solidFill>
                  <a:schemeClr val="accent3"/>
                </a:solidFill>
              </a:rPr>
              <a:t>STATUS</a:t>
            </a:r>
          </a:p>
          <a:p>
            <a:r>
              <a:rPr lang="fr-CH" sz="1600" dirty="0" err="1"/>
              <a:t>We</a:t>
            </a:r>
            <a:r>
              <a:rPr lang="fr-CH" sz="1600" dirty="0"/>
              <a:t> </a:t>
            </a:r>
            <a:r>
              <a:rPr lang="fr-CH" sz="1600" dirty="0" err="1"/>
              <a:t>want</a:t>
            </a:r>
            <a:r>
              <a:rPr lang="fr-CH" sz="1600" dirty="0"/>
              <a:t> to </a:t>
            </a:r>
            <a:r>
              <a:rPr lang="fr-CH" sz="1600" dirty="0" err="1"/>
              <a:t>improve</a:t>
            </a:r>
            <a:r>
              <a:rPr lang="fr-CH" sz="1600" dirty="0"/>
              <a:t> the proton BPM </a:t>
            </a:r>
            <a:r>
              <a:rPr lang="fr-CH" sz="1600" dirty="0" err="1"/>
              <a:t>resolution</a:t>
            </a:r>
            <a:r>
              <a:rPr lang="fr-CH" sz="1600" dirty="0"/>
              <a:t> </a:t>
            </a:r>
            <a:r>
              <a:rPr lang="fr-CH" sz="1600" dirty="0" err="1"/>
              <a:t>from</a:t>
            </a:r>
            <a:r>
              <a:rPr lang="fr-CH" sz="1600" dirty="0"/>
              <a:t> 70 um to </a:t>
            </a:r>
            <a:r>
              <a:rPr lang="fr-CH" sz="1600" dirty="0" err="1"/>
              <a:t>around</a:t>
            </a:r>
            <a:r>
              <a:rPr lang="fr-CH" sz="1600" dirty="0"/>
              <a:t> 20 um.</a:t>
            </a:r>
          </a:p>
          <a:p>
            <a:r>
              <a:rPr lang="fr-CH" sz="1600" dirty="0" err="1"/>
              <a:t>We</a:t>
            </a:r>
            <a:r>
              <a:rPr lang="fr-CH" sz="1600" dirty="0"/>
              <a:t> </a:t>
            </a:r>
            <a:r>
              <a:rPr lang="fr-CH" sz="1600" dirty="0" err="1"/>
              <a:t>need</a:t>
            </a:r>
            <a:r>
              <a:rPr lang="fr-CH" sz="1600" dirty="0"/>
              <a:t> to </a:t>
            </a:r>
            <a:r>
              <a:rPr lang="fr-CH" sz="1600" dirty="0" err="1"/>
              <a:t>add</a:t>
            </a:r>
            <a:r>
              <a:rPr lang="fr-CH" sz="1600" dirty="0"/>
              <a:t> 12 </a:t>
            </a:r>
            <a:r>
              <a:rPr lang="fr-CH" sz="1600" dirty="0" err="1"/>
              <a:t>electron</a:t>
            </a:r>
            <a:r>
              <a:rPr lang="fr-CH" sz="1600" dirty="0"/>
              <a:t> </a:t>
            </a:r>
            <a:r>
              <a:rPr lang="fr-CH" sz="1600" dirty="0" err="1"/>
              <a:t>BPMs</a:t>
            </a:r>
            <a:r>
              <a:rPr lang="fr-CH" sz="1600" dirty="0"/>
              <a:t> plus 3 </a:t>
            </a:r>
            <a:r>
              <a:rPr lang="fr-CH" sz="1600" dirty="0" err="1"/>
              <a:t>spares</a:t>
            </a:r>
            <a:r>
              <a:rPr lang="fr-CH" sz="1600" dirty="0"/>
              <a:t> for the Run 2c </a:t>
            </a:r>
            <a:r>
              <a:rPr lang="fr-CH" sz="1600" dirty="0" err="1"/>
              <a:t>layout</a:t>
            </a:r>
            <a:r>
              <a:rPr lang="fr-CH" sz="1600" dirty="0"/>
              <a:t>.</a:t>
            </a:r>
          </a:p>
          <a:p>
            <a:r>
              <a:rPr lang="en-GB" sz="1600" dirty="0"/>
              <a:t>The TRIUMF agreement for producing and maintaining </a:t>
            </a:r>
            <a:r>
              <a:rPr lang="en-GB" sz="1600" dirty="0" err="1"/>
              <a:t>eBPMs</a:t>
            </a:r>
            <a:r>
              <a:rPr lang="en-GB" sz="1600" dirty="0"/>
              <a:t> has expired and software/firmware support is not available.</a:t>
            </a:r>
          </a:p>
          <a:p>
            <a:endParaRPr lang="en-GB" sz="1600" dirty="0"/>
          </a:p>
          <a:p>
            <a:pPr marL="0" indent="0">
              <a:buNone/>
            </a:pPr>
            <a:r>
              <a:rPr lang="en-GB" sz="1600" dirty="0">
                <a:solidFill>
                  <a:schemeClr val="accent3"/>
                </a:solidFill>
              </a:rPr>
              <a:t>PROPOSAL</a:t>
            </a:r>
          </a:p>
          <a:p>
            <a:r>
              <a:rPr lang="en-GB" sz="1600" dirty="0"/>
              <a:t>Develop a new integrated pBPM frontend/backend based on RF system-on-chip technology being developed for other CERN BI projects (such as </a:t>
            </a:r>
            <a:r>
              <a:rPr lang="en-GB" sz="1600" dirty="0" err="1"/>
              <a:t>HiLumi</a:t>
            </a:r>
            <a:r>
              <a:rPr lang="en-GB" sz="1600" dirty="0"/>
              <a:t> LHC BPMs).</a:t>
            </a:r>
          </a:p>
          <a:p>
            <a:r>
              <a:rPr lang="en-GB" sz="1600" dirty="0"/>
              <a:t>Develop new </a:t>
            </a:r>
            <a:r>
              <a:rPr lang="en-GB" sz="1600" dirty="0" err="1"/>
              <a:t>eBPM</a:t>
            </a:r>
            <a:r>
              <a:rPr lang="en-GB" sz="1600" dirty="0"/>
              <a:t> electronics similar to that for the pBPM and therefore bring in-house to CERN.</a:t>
            </a:r>
          </a:p>
        </p:txBody>
      </p:sp>
      <p:sp>
        <p:nvSpPr>
          <p:cNvPr id="3" name="Title 2">
            <a:extLst>
              <a:ext uri="{FF2B5EF4-FFF2-40B4-BE49-F238E27FC236}">
                <a16:creationId xmlns:a16="http://schemas.microsoft.com/office/drawing/2014/main" id="{143E028F-42A7-C0B0-B392-A1B8F021D99B}"/>
              </a:ext>
            </a:extLst>
          </p:cNvPr>
          <p:cNvSpPr>
            <a:spLocks noGrp="1"/>
          </p:cNvSpPr>
          <p:nvPr>
            <p:ph type="title"/>
          </p:nvPr>
        </p:nvSpPr>
        <p:spPr/>
        <p:txBody>
          <a:bodyPr/>
          <a:lstStyle/>
          <a:p>
            <a:r>
              <a:rPr lang="fr-CH" dirty="0"/>
              <a:t>Plan for AWAKE </a:t>
            </a:r>
            <a:r>
              <a:rPr lang="fr-CH" dirty="0" err="1"/>
              <a:t>BPMs</a:t>
            </a:r>
            <a:endParaRPr lang="en-GB" dirty="0"/>
          </a:p>
        </p:txBody>
      </p:sp>
      <p:sp>
        <p:nvSpPr>
          <p:cNvPr id="4" name="Date Placeholder 3">
            <a:extLst>
              <a:ext uri="{FF2B5EF4-FFF2-40B4-BE49-F238E27FC236}">
                <a16:creationId xmlns:a16="http://schemas.microsoft.com/office/drawing/2014/main" id="{5EA23D44-B9B0-4BFE-B24B-999900B306F7}"/>
              </a:ext>
            </a:extLst>
          </p:cNvPr>
          <p:cNvSpPr>
            <a:spLocks noGrp="1"/>
          </p:cNvSpPr>
          <p:nvPr>
            <p:ph type="dt" sz="half" idx="10"/>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E4E4EF9D-91EE-FFDE-A76C-3AA39A954549}"/>
              </a:ext>
            </a:extLst>
          </p:cNvPr>
          <p:cNvSpPr>
            <a:spLocks noGrp="1"/>
          </p:cNvSpPr>
          <p:nvPr>
            <p:ph type="ftr" sz="quarter" idx="11"/>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E3524C16-4CAF-7EF0-C424-EF4D052D39B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Arc 6">
            <a:extLst>
              <a:ext uri="{FF2B5EF4-FFF2-40B4-BE49-F238E27FC236}">
                <a16:creationId xmlns:a16="http://schemas.microsoft.com/office/drawing/2014/main" id="{928F7160-4FBE-04B7-8EA5-7E7FD76A4AD5}"/>
              </a:ext>
            </a:extLst>
          </p:cNvPr>
          <p:cNvSpPr/>
          <p:nvPr/>
        </p:nvSpPr>
        <p:spPr>
          <a:xfrm>
            <a:off x="-538217" y="1439335"/>
            <a:ext cx="2128478" cy="2128478"/>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BF9D3296-98BA-6CBB-8398-4301CDF53082}"/>
              </a:ext>
            </a:extLst>
          </p:cNvPr>
          <p:cNvCxnSpPr>
            <a:stCxn id="7" idx="0"/>
          </p:cNvCxnSpPr>
          <p:nvPr/>
        </p:nvCxnSpPr>
        <p:spPr>
          <a:xfrm>
            <a:off x="526022" y="1439335"/>
            <a:ext cx="10740976" cy="0"/>
          </a:xfrm>
          <a:prstGeom prst="straightConnector1">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004355B3-CE96-877A-6D7A-171A14E388E3}"/>
              </a:ext>
            </a:extLst>
          </p:cNvPr>
          <p:cNvSpPr/>
          <p:nvPr/>
        </p:nvSpPr>
        <p:spPr>
          <a:xfrm>
            <a:off x="1423284"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E951A93-70D6-6364-2E8F-8605F933DFB4}"/>
              </a:ext>
            </a:extLst>
          </p:cNvPr>
          <p:cNvSpPr/>
          <p:nvPr/>
        </p:nvSpPr>
        <p:spPr>
          <a:xfrm>
            <a:off x="1708295"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A08E543-2AF3-1AD6-9C21-61B5BAB87C25}"/>
              </a:ext>
            </a:extLst>
          </p:cNvPr>
          <p:cNvSpPr/>
          <p:nvPr/>
        </p:nvSpPr>
        <p:spPr>
          <a:xfrm>
            <a:off x="2202512"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E72D588-7FD3-F109-048E-A90088377ADA}"/>
              </a:ext>
            </a:extLst>
          </p:cNvPr>
          <p:cNvSpPr/>
          <p:nvPr/>
        </p:nvSpPr>
        <p:spPr>
          <a:xfrm>
            <a:off x="248752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AEBEB9B9-2523-378F-5AA9-B4708F825144}"/>
              </a:ext>
            </a:extLst>
          </p:cNvPr>
          <p:cNvSpPr/>
          <p:nvPr/>
        </p:nvSpPr>
        <p:spPr>
          <a:xfrm>
            <a:off x="2939511"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97DBA948-C6F4-C4A0-4CA5-D77A01C3A7A4}"/>
              </a:ext>
            </a:extLst>
          </p:cNvPr>
          <p:cNvSpPr/>
          <p:nvPr/>
        </p:nvSpPr>
        <p:spPr>
          <a:xfrm>
            <a:off x="3224522"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19874BC0-60F8-C1FC-86AB-39B02A191756}"/>
              </a:ext>
            </a:extLst>
          </p:cNvPr>
          <p:cNvSpPr/>
          <p:nvPr/>
        </p:nvSpPr>
        <p:spPr>
          <a:xfrm>
            <a:off x="3718739"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5EDE6F9-182F-7C5D-6934-DC81655FFFF3}"/>
              </a:ext>
            </a:extLst>
          </p:cNvPr>
          <p:cNvSpPr/>
          <p:nvPr/>
        </p:nvSpPr>
        <p:spPr>
          <a:xfrm>
            <a:off x="4003750"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911AA9E2-DF8B-E79B-B243-BF1F1A19D3CC}"/>
              </a:ext>
            </a:extLst>
          </p:cNvPr>
          <p:cNvSpPr/>
          <p:nvPr/>
        </p:nvSpPr>
        <p:spPr>
          <a:xfrm>
            <a:off x="4496285"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38075CD8-7BBB-311B-7169-F0BFC22FE87E}"/>
              </a:ext>
            </a:extLst>
          </p:cNvPr>
          <p:cNvSpPr/>
          <p:nvPr/>
        </p:nvSpPr>
        <p:spPr>
          <a:xfrm>
            <a:off x="4781296"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96F1D2F-0C9A-7B61-25DF-A23F3C6B24FF}"/>
              </a:ext>
            </a:extLst>
          </p:cNvPr>
          <p:cNvSpPr/>
          <p:nvPr/>
        </p:nvSpPr>
        <p:spPr>
          <a:xfrm>
            <a:off x="527551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318D6F60-7C31-272B-34BD-2191158C9EDF}"/>
              </a:ext>
            </a:extLst>
          </p:cNvPr>
          <p:cNvSpPr/>
          <p:nvPr/>
        </p:nvSpPr>
        <p:spPr>
          <a:xfrm>
            <a:off x="5560524"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5FE93166-AD74-4FBC-3393-FE3B66242983}"/>
              </a:ext>
            </a:extLst>
          </p:cNvPr>
          <p:cNvSpPr/>
          <p:nvPr/>
        </p:nvSpPr>
        <p:spPr>
          <a:xfrm>
            <a:off x="6053059"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446292D7-04F5-F463-7958-B4F2AC477699}"/>
              </a:ext>
            </a:extLst>
          </p:cNvPr>
          <p:cNvSpPr/>
          <p:nvPr/>
        </p:nvSpPr>
        <p:spPr>
          <a:xfrm>
            <a:off x="6338070"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D129F4F-B390-E9DA-B06D-5734F36EC33F}"/>
              </a:ext>
            </a:extLst>
          </p:cNvPr>
          <p:cNvSpPr/>
          <p:nvPr/>
        </p:nvSpPr>
        <p:spPr>
          <a:xfrm>
            <a:off x="6832287"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FE53A29B-2E33-A2DC-25EC-5E5C33E71F0F}"/>
              </a:ext>
            </a:extLst>
          </p:cNvPr>
          <p:cNvSpPr/>
          <p:nvPr/>
        </p:nvSpPr>
        <p:spPr>
          <a:xfrm>
            <a:off x="7117298"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F30D51E2-6B18-5E1B-8B30-53068CF1A256}"/>
              </a:ext>
            </a:extLst>
          </p:cNvPr>
          <p:cNvSpPr/>
          <p:nvPr/>
        </p:nvSpPr>
        <p:spPr>
          <a:xfrm>
            <a:off x="736176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9E4EBF11-9C30-F736-5DB7-64DC3F8CC830}"/>
              </a:ext>
            </a:extLst>
          </p:cNvPr>
          <p:cNvSpPr/>
          <p:nvPr/>
        </p:nvSpPr>
        <p:spPr>
          <a:xfrm>
            <a:off x="7550213"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8958660E-D14D-1C30-68D1-28F3CBF9A31A}"/>
              </a:ext>
            </a:extLst>
          </p:cNvPr>
          <p:cNvSpPr/>
          <p:nvPr/>
        </p:nvSpPr>
        <p:spPr>
          <a:xfrm>
            <a:off x="7807036"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E0E6DB60-6A9E-2700-3B60-F4FFACFEA48E}"/>
              </a:ext>
            </a:extLst>
          </p:cNvPr>
          <p:cNvSpPr/>
          <p:nvPr/>
        </p:nvSpPr>
        <p:spPr>
          <a:xfrm>
            <a:off x="8008558"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344478EB-3ADC-187F-8686-1CC2A476BEB6}"/>
              </a:ext>
            </a:extLst>
          </p:cNvPr>
          <p:cNvSpPr/>
          <p:nvPr/>
        </p:nvSpPr>
        <p:spPr>
          <a:xfrm>
            <a:off x="8305401" y="1351977"/>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9DCC848-5A4D-4EFA-9573-992604915D35}"/>
              </a:ext>
            </a:extLst>
          </p:cNvPr>
          <p:cNvSpPr/>
          <p:nvPr/>
        </p:nvSpPr>
        <p:spPr>
          <a:xfrm>
            <a:off x="7717190" y="1248355"/>
            <a:ext cx="1286583" cy="36855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D5DC318A-6D6B-4B35-E3DF-8F68A066B463}"/>
              </a:ext>
            </a:extLst>
          </p:cNvPr>
          <p:cNvSpPr/>
          <p:nvPr/>
        </p:nvSpPr>
        <p:spPr>
          <a:xfrm>
            <a:off x="8679816" y="1980992"/>
            <a:ext cx="166977" cy="166977"/>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989B4253-5FB3-56C3-5B44-B3121E531FB6}"/>
              </a:ext>
            </a:extLst>
          </p:cNvPr>
          <p:cNvSpPr txBox="1"/>
          <p:nvPr/>
        </p:nvSpPr>
        <p:spPr>
          <a:xfrm>
            <a:off x="9014143" y="1932376"/>
            <a:ext cx="1654299" cy="276999"/>
          </a:xfrm>
          <a:prstGeom prst="rect">
            <a:avLst/>
          </a:prstGeom>
          <a:noFill/>
        </p:spPr>
        <p:txBody>
          <a:bodyPr wrap="none" lIns="0" tIns="0" rIns="0" bIns="0" rtlCol="0">
            <a:spAutoFit/>
          </a:bodyPr>
          <a:lstStyle/>
          <a:p>
            <a:pPr algn="l"/>
            <a:r>
              <a:rPr lang="fr-CH" dirty="0"/>
              <a:t>16 proton </a:t>
            </a:r>
            <a:r>
              <a:rPr lang="fr-CH" dirty="0" err="1"/>
              <a:t>BPMs</a:t>
            </a:r>
            <a:endParaRPr lang="en-GB" dirty="0"/>
          </a:p>
        </p:txBody>
      </p:sp>
      <p:sp>
        <p:nvSpPr>
          <p:cNvPr id="34" name="Oval 33">
            <a:extLst>
              <a:ext uri="{FF2B5EF4-FFF2-40B4-BE49-F238E27FC236}">
                <a16:creationId xmlns:a16="http://schemas.microsoft.com/office/drawing/2014/main" id="{63EB045F-77E2-A098-754A-B1592C3FFDF2}"/>
              </a:ext>
            </a:extLst>
          </p:cNvPr>
          <p:cNvSpPr/>
          <p:nvPr/>
        </p:nvSpPr>
        <p:spPr>
          <a:xfrm>
            <a:off x="7689360"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F0A80A2D-A1F7-FF60-C8D7-078945ABE1C2}"/>
              </a:ext>
            </a:extLst>
          </p:cNvPr>
          <p:cNvSpPr/>
          <p:nvPr/>
        </p:nvSpPr>
        <p:spPr>
          <a:xfrm>
            <a:off x="7548134" y="1016698"/>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84D7E1EC-210E-E01A-95BE-D70968FDF000}"/>
              </a:ext>
            </a:extLst>
          </p:cNvPr>
          <p:cNvSpPr/>
          <p:nvPr/>
        </p:nvSpPr>
        <p:spPr>
          <a:xfrm>
            <a:off x="7404969" y="884834"/>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7" name="Oval 36">
            <a:extLst>
              <a:ext uri="{FF2B5EF4-FFF2-40B4-BE49-F238E27FC236}">
                <a16:creationId xmlns:a16="http://schemas.microsoft.com/office/drawing/2014/main" id="{44DF7421-1530-6887-CF76-E5E56DFDF343}"/>
              </a:ext>
            </a:extLst>
          </p:cNvPr>
          <p:cNvSpPr/>
          <p:nvPr/>
        </p:nvSpPr>
        <p:spPr>
          <a:xfrm>
            <a:off x="7258665" y="744045"/>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B88CADB8-F0AA-BBB2-BC41-6F900BE275BA}"/>
              </a:ext>
            </a:extLst>
          </p:cNvPr>
          <p:cNvSpPr/>
          <p:nvPr/>
        </p:nvSpPr>
        <p:spPr>
          <a:xfrm>
            <a:off x="7117298" y="614355"/>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216B43E2-866E-FEE4-ADE3-B26F68EA5C66}"/>
              </a:ext>
            </a:extLst>
          </p:cNvPr>
          <p:cNvSpPr/>
          <p:nvPr/>
        </p:nvSpPr>
        <p:spPr>
          <a:xfrm>
            <a:off x="6973295" y="490248"/>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AF36792D-865D-D263-FD61-AFEFE597AAC6}"/>
              </a:ext>
            </a:extLst>
          </p:cNvPr>
          <p:cNvSpPr/>
          <p:nvPr/>
        </p:nvSpPr>
        <p:spPr>
          <a:xfrm>
            <a:off x="6850219" y="354890"/>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DD2BEAF4-0D47-BB76-EF86-1F30ABC5F21F}"/>
              </a:ext>
            </a:extLst>
          </p:cNvPr>
          <p:cNvSpPr/>
          <p:nvPr/>
        </p:nvSpPr>
        <p:spPr>
          <a:xfrm>
            <a:off x="7877809"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78EF151B-6643-3A7B-1C76-CFD3EAB34F91}"/>
              </a:ext>
            </a:extLst>
          </p:cNvPr>
          <p:cNvSpPr/>
          <p:nvPr/>
        </p:nvSpPr>
        <p:spPr>
          <a:xfrm>
            <a:off x="8075446"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5C5BCC8-D1F9-8416-94CF-BFA0AF3F4360}"/>
              </a:ext>
            </a:extLst>
          </p:cNvPr>
          <p:cNvSpPr/>
          <p:nvPr/>
        </p:nvSpPr>
        <p:spPr>
          <a:xfrm>
            <a:off x="8263896"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E98D84F1-64BC-89DA-588A-4DC940989957}"/>
              </a:ext>
            </a:extLst>
          </p:cNvPr>
          <p:cNvSpPr/>
          <p:nvPr/>
        </p:nvSpPr>
        <p:spPr>
          <a:xfrm>
            <a:off x="8449607"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D50AABAA-8AD6-1CD0-8D28-B408915C9D79}"/>
              </a:ext>
            </a:extLst>
          </p:cNvPr>
          <p:cNvSpPr/>
          <p:nvPr/>
        </p:nvSpPr>
        <p:spPr>
          <a:xfrm>
            <a:off x="8635565" y="1143257"/>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CE0512E-7B54-16D5-47D8-F7ECF1A9A934}"/>
              </a:ext>
            </a:extLst>
          </p:cNvPr>
          <p:cNvSpPr/>
          <p:nvPr/>
        </p:nvSpPr>
        <p:spPr>
          <a:xfrm>
            <a:off x="8679816" y="2281481"/>
            <a:ext cx="166977" cy="166977"/>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B754C782-80CE-0623-C21B-A60627E2217F}"/>
              </a:ext>
            </a:extLst>
          </p:cNvPr>
          <p:cNvSpPr txBox="1"/>
          <p:nvPr/>
        </p:nvSpPr>
        <p:spPr>
          <a:xfrm>
            <a:off x="9009970" y="2228078"/>
            <a:ext cx="2827697" cy="276999"/>
          </a:xfrm>
          <a:prstGeom prst="rect">
            <a:avLst/>
          </a:prstGeom>
          <a:noFill/>
        </p:spPr>
        <p:txBody>
          <a:bodyPr wrap="none" lIns="0" tIns="0" rIns="0" bIns="0" rtlCol="0">
            <a:spAutoFit/>
          </a:bodyPr>
          <a:lstStyle/>
          <a:p>
            <a:pPr algn="l"/>
            <a:r>
              <a:rPr lang="fr-CH" dirty="0"/>
              <a:t>~12 </a:t>
            </a:r>
            <a:r>
              <a:rPr lang="fr-CH" dirty="0" err="1"/>
              <a:t>Existing</a:t>
            </a:r>
            <a:r>
              <a:rPr lang="fr-CH" dirty="0"/>
              <a:t> </a:t>
            </a:r>
            <a:r>
              <a:rPr lang="fr-CH" dirty="0" err="1"/>
              <a:t>electron</a:t>
            </a:r>
            <a:r>
              <a:rPr lang="fr-CH" dirty="0"/>
              <a:t> </a:t>
            </a:r>
            <a:r>
              <a:rPr lang="fr-CH" dirty="0" err="1"/>
              <a:t>BPMs</a:t>
            </a:r>
            <a:endParaRPr lang="en-GB" dirty="0"/>
          </a:p>
        </p:txBody>
      </p:sp>
      <p:sp>
        <p:nvSpPr>
          <p:cNvPr id="51" name="Oval 50">
            <a:extLst>
              <a:ext uri="{FF2B5EF4-FFF2-40B4-BE49-F238E27FC236}">
                <a16:creationId xmlns:a16="http://schemas.microsoft.com/office/drawing/2014/main" id="{6072CAED-B0D1-71A2-F4EF-8D641C6ADA9E}"/>
              </a:ext>
            </a:extLst>
          </p:cNvPr>
          <p:cNvSpPr/>
          <p:nvPr/>
        </p:nvSpPr>
        <p:spPr>
          <a:xfrm>
            <a:off x="8679816" y="2578790"/>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5D6A065A-7429-750F-885D-764FEFA01FF6}"/>
              </a:ext>
            </a:extLst>
          </p:cNvPr>
          <p:cNvSpPr txBox="1"/>
          <p:nvPr/>
        </p:nvSpPr>
        <p:spPr>
          <a:xfrm>
            <a:off x="9009970" y="2523780"/>
            <a:ext cx="2346796" cy="276999"/>
          </a:xfrm>
          <a:prstGeom prst="rect">
            <a:avLst/>
          </a:prstGeom>
          <a:noFill/>
        </p:spPr>
        <p:txBody>
          <a:bodyPr wrap="none" lIns="0" tIns="0" rIns="0" bIns="0" rtlCol="0">
            <a:spAutoFit/>
          </a:bodyPr>
          <a:lstStyle/>
          <a:p>
            <a:pPr algn="l"/>
            <a:r>
              <a:rPr lang="fr-CH" dirty="0"/>
              <a:t>12 New </a:t>
            </a:r>
            <a:r>
              <a:rPr lang="fr-CH" dirty="0" err="1"/>
              <a:t>electron</a:t>
            </a:r>
            <a:r>
              <a:rPr lang="fr-CH" dirty="0"/>
              <a:t> </a:t>
            </a:r>
            <a:r>
              <a:rPr lang="fr-CH" dirty="0" err="1"/>
              <a:t>BPMs</a:t>
            </a:r>
            <a:endParaRPr lang="en-GB" dirty="0"/>
          </a:p>
        </p:txBody>
      </p:sp>
      <p:sp>
        <p:nvSpPr>
          <p:cNvPr id="53" name="Oval 52">
            <a:extLst>
              <a:ext uri="{FF2B5EF4-FFF2-40B4-BE49-F238E27FC236}">
                <a16:creationId xmlns:a16="http://schemas.microsoft.com/office/drawing/2014/main" id="{49BA1845-5BD3-E116-8713-94816115BFD6}"/>
              </a:ext>
            </a:extLst>
          </p:cNvPr>
          <p:cNvSpPr/>
          <p:nvPr/>
        </p:nvSpPr>
        <p:spPr>
          <a:xfrm>
            <a:off x="6973294" y="148288"/>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8E0AA33C-75B1-1AD3-DF2D-465BDCFFA53F}"/>
              </a:ext>
            </a:extLst>
          </p:cNvPr>
          <p:cNvSpPr/>
          <p:nvPr/>
        </p:nvSpPr>
        <p:spPr>
          <a:xfrm>
            <a:off x="7117297" y="313919"/>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F508110-F2EC-E9CE-B744-7BD4D47EAE1A}"/>
              </a:ext>
            </a:extLst>
          </p:cNvPr>
          <p:cNvSpPr/>
          <p:nvPr/>
        </p:nvSpPr>
        <p:spPr>
          <a:xfrm>
            <a:off x="7258664" y="464124"/>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5EAD49BE-6BA5-0F37-249E-F2CA56CE60B8}"/>
              </a:ext>
            </a:extLst>
          </p:cNvPr>
          <p:cNvSpPr/>
          <p:nvPr/>
        </p:nvSpPr>
        <p:spPr>
          <a:xfrm>
            <a:off x="8075446"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31CBC938-C977-D7E0-2605-BEE5A2E603C4}"/>
              </a:ext>
            </a:extLst>
          </p:cNvPr>
          <p:cNvSpPr/>
          <p:nvPr/>
        </p:nvSpPr>
        <p:spPr>
          <a:xfrm>
            <a:off x="8267752"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B1F459BE-A139-1187-14F6-A4DFFF06995C}"/>
              </a:ext>
            </a:extLst>
          </p:cNvPr>
          <p:cNvSpPr/>
          <p:nvPr/>
        </p:nvSpPr>
        <p:spPr>
          <a:xfrm>
            <a:off x="8460058"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F0A3C9F7-DAB1-7010-CDAF-8D9B3F1F9209}"/>
              </a:ext>
            </a:extLst>
          </p:cNvPr>
          <p:cNvSpPr/>
          <p:nvPr/>
        </p:nvSpPr>
        <p:spPr>
          <a:xfrm>
            <a:off x="8652364"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2768EAF0-8D78-DE7B-B9F5-908F38C4C7B7}"/>
              </a:ext>
            </a:extLst>
          </p:cNvPr>
          <p:cNvSpPr/>
          <p:nvPr/>
        </p:nvSpPr>
        <p:spPr>
          <a:xfrm>
            <a:off x="8836796"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A9E86-449C-F185-D022-BE7A56483442}"/>
              </a:ext>
            </a:extLst>
          </p:cNvPr>
          <p:cNvSpPr/>
          <p:nvPr/>
        </p:nvSpPr>
        <p:spPr>
          <a:xfrm>
            <a:off x="9012792"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B5D98E56-E00A-25AB-26CA-62A6A4BD79C0}"/>
              </a:ext>
            </a:extLst>
          </p:cNvPr>
          <p:cNvSpPr/>
          <p:nvPr/>
        </p:nvSpPr>
        <p:spPr>
          <a:xfrm>
            <a:off x="9206243"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61AD2730-E91A-1BFB-EC25-72D2E5544B98}"/>
              </a:ext>
            </a:extLst>
          </p:cNvPr>
          <p:cNvSpPr/>
          <p:nvPr/>
        </p:nvSpPr>
        <p:spPr>
          <a:xfrm>
            <a:off x="9387977"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0AB9F58-FAAD-F312-6A3B-B1CD9CD73E58}"/>
              </a:ext>
            </a:extLst>
          </p:cNvPr>
          <p:cNvSpPr/>
          <p:nvPr/>
        </p:nvSpPr>
        <p:spPr>
          <a:xfrm>
            <a:off x="9572569" y="904485"/>
            <a:ext cx="166977" cy="166977"/>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5" name="TextBox 64">
            <a:extLst>
              <a:ext uri="{FF2B5EF4-FFF2-40B4-BE49-F238E27FC236}">
                <a16:creationId xmlns:a16="http://schemas.microsoft.com/office/drawing/2014/main" id="{7CDFD98E-37AD-FBAC-B21A-5909F27CFD6A}"/>
              </a:ext>
            </a:extLst>
          </p:cNvPr>
          <p:cNvSpPr txBox="1"/>
          <p:nvPr/>
        </p:nvSpPr>
        <p:spPr>
          <a:xfrm>
            <a:off x="1582780" y="1734065"/>
            <a:ext cx="6848093" cy="276999"/>
          </a:xfrm>
          <a:prstGeom prst="rect">
            <a:avLst/>
          </a:prstGeom>
          <a:noFill/>
        </p:spPr>
        <p:txBody>
          <a:bodyPr wrap="none" lIns="0" tIns="0" rIns="0" bIns="0" rtlCol="0">
            <a:spAutoFit/>
          </a:bodyPr>
          <a:lstStyle/>
          <a:p>
            <a:pPr algn="l"/>
            <a:r>
              <a:rPr lang="fr-CH" dirty="0" err="1">
                <a:solidFill>
                  <a:srgbClr val="FF0000"/>
                </a:solidFill>
              </a:rPr>
              <a:t>Consider</a:t>
            </a:r>
            <a:r>
              <a:rPr lang="fr-CH" dirty="0">
                <a:solidFill>
                  <a:srgbClr val="FF0000"/>
                </a:solidFill>
              </a:rPr>
              <a:t> </a:t>
            </a:r>
            <a:r>
              <a:rPr lang="fr-CH" dirty="0" err="1">
                <a:solidFill>
                  <a:srgbClr val="FF0000"/>
                </a:solidFill>
              </a:rPr>
              <a:t>pBPMs</a:t>
            </a:r>
            <a:r>
              <a:rPr lang="fr-CH" dirty="0">
                <a:solidFill>
                  <a:srgbClr val="FF0000"/>
                </a:solidFill>
              </a:rPr>
              <a:t> as four </a:t>
            </a:r>
            <a:r>
              <a:rPr lang="fr-CH" dirty="0" err="1">
                <a:solidFill>
                  <a:srgbClr val="FF0000"/>
                </a:solidFill>
              </a:rPr>
              <a:t>identical</a:t>
            </a:r>
            <a:r>
              <a:rPr lang="fr-CH" dirty="0">
                <a:solidFill>
                  <a:srgbClr val="FF0000"/>
                </a:solidFill>
              </a:rPr>
              <a:t> groups of four, plus the </a:t>
            </a:r>
            <a:r>
              <a:rPr lang="fr-CH" dirty="0" err="1">
                <a:solidFill>
                  <a:srgbClr val="FF0000"/>
                </a:solidFill>
              </a:rPr>
              <a:t>exp</a:t>
            </a:r>
            <a:r>
              <a:rPr lang="fr-CH" dirty="0">
                <a:solidFill>
                  <a:srgbClr val="FF0000"/>
                </a:solidFill>
              </a:rPr>
              <a:t>. area</a:t>
            </a:r>
            <a:endParaRPr lang="en-GB" dirty="0">
              <a:solidFill>
                <a:srgbClr val="FF0000"/>
              </a:solidFill>
            </a:endParaRPr>
          </a:p>
        </p:txBody>
      </p:sp>
      <p:sp>
        <p:nvSpPr>
          <p:cNvPr id="66" name="TextBox 65">
            <a:extLst>
              <a:ext uri="{FF2B5EF4-FFF2-40B4-BE49-F238E27FC236}">
                <a16:creationId xmlns:a16="http://schemas.microsoft.com/office/drawing/2014/main" id="{CAC93F3F-F0F7-12AA-C590-7C57A35BF491}"/>
              </a:ext>
            </a:extLst>
          </p:cNvPr>
          <p:cNvSpPr txBox="1"/>
          <p:nvPr/>
        </p:nvSpPr>
        <p:spPr>
          <a:xfrm>
            <a:off x="7708410" y="1650013"/>
            <a:ext cx="1370568" cy="153888"/>
          </a:xfrm>
          <a:prstGeom prst="rect">
            <a:avLst/>
          </a:prstGeom>
          <a:noFill/>
        </p:spPr>
        <p:txBody>
          <a:bodyPr wrap="none" lIns="0" tIns="0" rIns="0" bIns="0" rtlCol="0">
            <a:spAutoFit/>
          </a:bodyPr>
          <a:lstStyle/>
          <a:p>
            <a:pPr algn="l"/>
            <a:r>
              <a:rPr lang="fr-CH" sz="1000" dirty="0">
                <a:solidFill>
                  <a:schemeClr val="tx2"/>
                </a:solidFill>
              </a:rPr>
              <a:t>EXPERIMENTAL AREA</a:t>
            </a:r>
            <a:endParaRPr lang="en-GB" dirty="0">
              <a:solidFill>
                <a:schemeClr val="tx2"/>
              </a:solidFill>
            </a:endParaRPr>
          </a:p>
        </p:txBody>
      </p:sp>
      <p:sp>
        <p:nvSpPr>
          <p:cNvPr id="67" name="TextBox 66">
            <a:extLst>
              <a:ext uri="{FF2B5EF4-FFF2-40B4-BE49-F238E27FC236}">
                <a16:creationId xmlns:a16="http://schemas.microsoft.com/office/drawing/2014/main" id="{069866BF-63D5-D44B-7D8A-E28E20BC5C0D}"/>
              </a:ext>
            </a:extLst>
          </p:cNvPr>
          <p:cNvSpPr txBox="1"/>
          <p:nvPr/>
        </p:nvSpPr>
        <p:spPr>
          <a:xfrm>
            <a:off x="6288068" y="992229"/>
            <a:ext cx="538609" cy="276999"/>
          </a:xfrm>
          <a:prstGeom prst="rect">
            <a:avLst/>
          </a:prstGeom>
          <a:noFill/>
        </p:spPr>
        <p:txBody>
          <a:bodyPr wrap="none" lIns="0" tIns="0" rIns="0" bIns="0" rtlCol="0">
            <a:spAutoFit/>
          </a:bodyPr>
          <a:lstStyle/>
          <a:p>
            <a:pPr algn="l"/>
            <a:r>
              <a:rPr lang="fr-CH" dirty="0">
                <a:solidFill>
                  <a:schemeClr val="accent3"/>
                </a:solidFill>
              </a:rPr>
              <a:t>TT41</a:t>
            </a:r>
            <a:endParaRPr lang="en-GB" dirty="0">
              <a:solidFill>
                <a:schemeClr val="accent3"/>
              </a:solidFill>
            </a:endParaRPr>
          </a:p>
        </p:txBody>
      </p:sp>
      <p:sp>
        <p:nvSpPr>
          <p:cNvPr id="68" name="TextBox 67">
            <a:extLst>
              <a:ext uri="{FF2B5EF4-FFF2-40B4-BE49-F238E27FC236}">
                <a16:creationId xmlns:a16="http://schemas.microsoft.com/office/drawing/2014/main" id="{5E3A300A-DB2A-FBB8-0BC0-0F87B6F493C7}"/>
              </a:ext>
            </a:extLst>
          </p:cNvPr>
          <p:cNvSpPr txBox="1"/>
          <p:nvPr/>
        </p:nvSpPr>
        <p:spPr>
          <a:xfrm>
            <a:off x="6288069" y="477113"/>
            <a:ext cx="538609" cy="276999"/>
          </a:xfrm>
          <a:prstGeom prst="rect">
            <a:avLst/>
          </a:prstGeom>
          <a:noFill/>
        </p:spPr>
        <p:txBody>
          <a:bodyPr wrap="none" lIns="0" tIns="0" rIns="0" bIns="0" rtlCol="0">
            <a:spAutoFit/>
          </a:bodyPr>
          <a:lstStyle/>
          <a:p>
            <a:pPr algn="l"/>
            <a:r>
              <a:rPr lang="fr-CH" dirty="0">
                <a:solidFill>
                  <a:schemeClr val="accent2"/>
                </a:solidFill>
              </a:rPr>
              <a:t>TT43</a:t>
            </a:r>
            <a:endParaRPr lang="en-GB" dirty="0">
              <a:solidFill>
                <a:schemeClr val="accent2"/>
              </a:solidFill>
            </a:endParaRPr>
          </a:p>
        </p:txBody>
      </p:sp>
    </p:spTree>
    <p:extLst>
      <p:ext uri="{BB962C8B-B14F-4D97-AF65-F5344CB8AC3E}">
        <p14:creationId xmlns:p14="http://schemas.microsoft.com/office/powerpoint/2010/main" val="370931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0AB8F-7D28-0A51-74DB-66A3974A81FA}"/>
              </a:ext>
            </a:extLst>
          </p:cNvPr>
          <p:cNvSpPr>
            <a:spLocks noGrp="1"/>
          </p:cNvSpPr>
          <p:nvPr>
            <p:ph type="title"/>
          </p:nvPr>
        </p:nvSpPr>
        <p:spPr/>
        <p:txBody>
          <a:bodyPr/>
          <a:lstStyle/>
          <a:p>
            <a:r>
              <a:rPr lang="fr-CH" dirty="0"/>
              <a:t>Proton BPM </a:t>
            </a:r>
            <a:r>
              <a:rPr lang="fr-CH" dirty="0" err="1"/>
              <a:t>Layout</a:t>
            </a:r>
            <a:r>
              <a:rPr lang="fr-CH" dirty="0"/>
              <a:t> - </a:t>
            </a:r>
            <a:r>
              <a:rPr lang="fr-CH" dirty="0" err="1"/>
              <a:t>Existing</a:t>
            </a:r>
            <a:endParaRPr lang="en-GB" dirty="0"/>
          </a:p>
        </p:txBody>
      </p:sp>
      <p:sp>
        <p:nvSpPr>
          <p:cNvPr id="4" name="Text Placeholder 3">
            <a:extLst>
              <a:ext uri="{FF2B5EF4-FFF2-40B4-BE49-F238E27FC236}">
                <a16:creationId xmlns:a16="http://schemas.microsoft.com/office/drawing/2014/main" id="{067931B0-FCA4-ED6E-0503-ED71058BF4D3}"/>
              </a:ext>
            </a:extLst>
          </p:cNvPr>
          <p:cNvSpPr>
            <a:spLocks noGrp="1"/>
          </p:cNvSpPr>
          <p:nvPr>
            <p:ph type="body" sz="quarter" idx="14"/>
          </p:nvPr>
        </p:nvSpPr>
        <p:spPr>
          <a:xfrm>
            <a:off x="407989" y="4294188"/>
            <a:ext cx="4175629" cy="1906587"/>
          </a:xfrm>
        </p:spPr>
        <p:txBody>
          <a:bodyPr>
            <a:normAutofit lnSpcReduction="10000"/>
          </a:bodyPr>
          <a:lstStyle/>
          <a:p>
            <a:pPr marL="285750" indent="-285750">
              <a:lnSpc>
                <a:spcPct val="100000"/>
              </a:lnSpc>
              <a:buFont typeface="Arial" panose="020B0604020202020204" pitchFamily="34" charset="0"/>
              <a:buChar char="•"/>
            </a:pPr>
            <a:r>
              <a:rPr lang="fr-CH" sz="1800" dirty="0" err="1"/>
              <a:t>Each</a:t>
            </a:r>
            <a:r>
              <a:rPr lang="fr-CH" sz="1800" dirty="0"/>
              <a:t> of the 16 </a:t>
            </a:r>
            <a:r>
              <a:rPr lang="fr-CH" sz="1800" dirty="0" err="1"/>
              <a:t>transfer</a:t>
            </a:r>
            <a:r>
              <a:rPr lang="fr-CH" sz="1800" dirty="0"/>
              <a:t> line </a:t>
            </a:r>
            <a:r>
              <a:rPr lang="fr-CH" sz="1800" dirty="0" err="1"/>
              <a:t>pBPMs</a:t>
            </a:r>
            <a:r>
              <a:rPr lang="fr-CH" sz="1800" dirty="0"/>
              <a:t> uses a local frontend </a:t>
            </a:r>
            <a:r>
              <a:rPr lang="fr-CH" sz="1800" dirty="0" err="1"/>
              <a:t>below</a:t>
            </a:r>
            <a:r>
              <a:rPr lang="fr-CH" sz="1800" dirty="0"/>
              <a:t> the </a:t>
            </a:r>
            <a:r>
              <a:rPr lang="fr-CH" sz="1800" dirty="0" err="1"/>
              <a:t>beam</a:t>
            </a:r>
            <a:r>
              <a:rPr lang="fr-CH" sz="1800" dirty="0"/>
              <a:t>.</a:t>
            </a:r>
          </a:p>
          <a:p>
            <a:pPr marL="285750" indent="-285750">
              <a:lnSpc>
                <a:spcPct val="100000"/>
              </a:lnSpc>
              <a:buFont typeface="Arial" panose="020B0604020202020204" pitchFamily="34" charset="0"/>
              <a:buChar char="•"/>
            </a:pPr>
            <a:r>
              <a:rPr lang="fr-CH" sz="1800" dirty="0"/>
              <a:t>Position information </a:t>
            </a:r>
            <a:r>
              <a:rPr lang="fr-CH" sz="1800" dirty="0" err="1"/>
              <a:t>is</a:t>
            </a:r>
            <a:r>
              <a:rPr lang="fr-CH" sz="1800" dirty="0"/>
              <a:t> sent over a coaxial </a:t>
            </a:r>
            <a:r>
              <a:rPr lang="fr-CH" sz="1800" dirty="0" err="1"/>
              <a:t>cable</a:t>
            </a:r>
            <a:r>
              <a:rPr lang="fr-CH" sz="1800" dirty="0"/>
              <a:t> to a </a:t>
            </a:r>
            <a:r>
              <a:rPr lang="fr-CH" sz="1800" dirty="0" err="1"/>
              <a:t>shared</a:t>
            </a:r>
            <a:r>
              <a:rPr lang="fr-CH" sz="1800" dirty="0"/>
              <a:t> backend </a:t>
            </a:r>
            <a:r>
              <a:rPr lang="fr-CH" sz="1800" dirty="0" err="1"/>
              <a:t>located</a:t>
            </a:r>
            <a:r>
              <a:rPr lang="fr-CH" sz="1800" dirty="0"/>
              <a:t> </a:t>
            </a:r>
            <a:r>
              <a:rPr lang="fr-CH" sz="1800" dirty="0" err="1"/>
              <a:t>near</a:t>
            </a:r>
            <a:r>
              <a:rPr lang="fr-CH" sz="1800" dirty="0"/>
              <a:t> the AWAKE control room.</a:t>
            </a:r>
            <a:endParaRPr lang="en-GB" sz="1800" dirty="0"/>
          </a:p>
        </p:txBody>
      </p:sp>
      <p:sp>
        <p:nvSpPr>
          <p:cNvPr id="6" name="Date Placeholder 5">
            <a:extLst>
              <a:ext uri="{FF2B5EF4-FFF2-40B4-BE49-F238E27FC236}">
                <a16:creationId xmlns:a16="http://schemas.microsoft.com/office/drawing/2014/main" id="{093C7319-FB78-6C98-75E5-FCC3C41F991F}"/>
              </a:ext>
            </a:extLst>
          </p:cNvPr>
          <p:cNvSpPr>
            <a:spLocks noGrp="1"/>
          </p:cNvSpPr>
          <p:nvPr>
            <p:ph type="dt" sz="half" idx="16"/>
          </p:nvPr>
        </p:nvSpPr>
        <p:spPr/>
        <p:txBody>
          <a:bodyPr/>
          <a:lstStyle/>
          <a:p>
            <a:r>
              <a:rPr lang="en-US"/>
              <a:t>13.03.2024</a:t>
            </a:r>
            <a:endParaRPr lang="en-US" dirty="0"/>
          </a:p>
        </p:txBody>
      </p:sp>
      <p:sp>
        <p:nvSpPr>
          <p:cNvPr id="7" name="Footer Placeholder 6">
            <a:extLst>
              <a:ext uri="{FF2B5EF4-FFF2-40B4-BE49-F238E27FC236}">
                <a16:creationId xmlns:a16="http://schemas.microsoft.com/office/drawing/2014/main" id="{38483277-49C9-8E6F-E233-1B0B25640712}"/>
              </a:ext>
            </a:extLst>
          </p:cNvPr>
          <p:cNvSpPr>
            <a:spLocks noGrp="1"/>
          </p:cNvSpPr>
          <p:nvPr>
            <p:ph type="ftr" sz="quarter" idx="17"/>
          </p:nvPr>
        </p:nvSpPr>
        <p:spPr/>
        <p:txBody>
          <a:bodyPr/>
          <a:lstStyle/>
          <a:p>
            <a:r>
              <a:rPr lang="en-GB" dirty="0"/>
              <a:t>Laurence Stant | Update on the BPM study for Run 2c</a:t>
            </a:r>
            <a:endParaRPr lang="en-US" dirty="0"/>
          </a:p>
        </p:txBody>
      </p:sp>
      <p:sp>
        <p:nvSpPr>
          <p:cNvPr id="8" name="Slide Number Placeholder 7">
            <a:extLst>
              <a:ext uri="{FF2B5EF4-FFF2-40B4-BE49-F238E27FC236}">
                <a16:creationId xmlns:a16="http://schemas.microsoft.com/office/drawing/2014/main" id="{30380D58-8A08-F9BA-956E-FABD76C8B3C7}"/>
              </a:ext>
            </a:extLst>
          </p:cNvPr>
          <p:cNvSpPr>
            <a:spLocks noGrp="1"/>
          </p:cNvSpPr>
          <p:nvPr>
            <p:ph type="sldNum" sz="quarter" idx="18"/>
          </p:nvPr>
        </p:nvSpPr>
        <p:spPr/>
        <p:txBody>
          <a:bodyPr/>
          <a:lstStyle/>
          <a:p>
            <a:fld id="{36B5EA5A-BC32-A742-B11B-8E7414D5B535}" type="slidenum">
              <a:rPr lang="en-US" smtClean="0"/>
              <a:pPr/>
              <a:t>4</a:t>
            </a:fld>
            <a:endParaRPr lang="en-US" dirty="0"/>
          </a:p>
        </p:txBody>
      </p:sp>
      <p:sp>
        <p:nvSpPr>
          <p:cNvPr id="9" name="Text Placeholder 8">
            <a:extLst>
              <a:ext uri="{FF2B5EF4-FFF2-40B4-BE49-F238E27FC236}">
                <a16:creationId xmlns:a16="http://schemas.microsoft.com/office/drawing/2014/main" id="{4C96EE1C-0E67-9E86-A445-E55E6B00B4A5}"/>
              </a:ext>
            </a:extLst>
          </p:cNvPr>
          <p:cNvSpPr>
            <a:spLocks noGrp="1"/>
          </p:cNvSpPr>
          <p:nvPr>
            <p:ph type="body" sz="quarter" idx="19"/>
          </p:nvPr>
        </p:nvSpPr>
        <p:spPr>
          <a:xfrm>
            <a:off x="7678851" y="4272301"/>
            <a:ext cx="2846233" cy="1906587"/>
          </a:xfrm>
        </p:spPr>
        <p:txBody>
          <a:bodyPr>
            <a:normAutofit/>
          </a:bodyPr>
          <a:lstStyle/>
          <a:p>
            <a:pPr marL="285750" indent="-285750">
              <a:lnSpc>
                <a:spcPct val="100000"/>
              </a:lnSpc>
              <a:buFont typeface="Arial" panose="020B0604020202020204" pitchFamily="34" charset="0"/>
              <a:buChar char="•"/>
            </a:pPr>
            <a:r>
              <a:rPr lang="fr-CH" sz="1800" dirty="0"/>
              <a:t>The five </a:t>
            </a:r>
            <a:r>
              <a:rPr lang="fr-CH" sz="1800" dirty="0" err="1"/>
              <a:t>pBPMs</a:t>
            </a:r>
            <a:r>
              <a:rPr lang="fr-CH" sz="1800" dirty="0"/>
              <a:t> </a:t>
            </a:r>
            <a:r>
              <a:rPr lang="fr-CH" sz="1800" dirty="0" err="1"/>
              <a:t>located</a:t>
            </a:r>
            <a:r>
              <a:rPr lang="fr-CH" sz="1800" dirty="0"/>
              <a:t> in the </a:t>
            </a:r>
            <a:r>
              <a:rPr lang="fr-CH" sz="1800" dirty="0" err="1"/>
              <a:t>experimental</a:t>
            </a:r>
            <a:r>
              <a:rPr lang="fr-CH" sz="1800" dirty="0"/>
              <a:t> area are </a:t>
            </a:r>
            <a:r>
              <a:rPr lang="fr-CH" sz="1800" dirty="0" err="1"/>
              <a:t>connected</a:t>
            </a:r>
            <a:r>
              <a:rPr lang="fr-CH" sz="1800" dirty="0"/>
              <a:t> to frontends </a:t>
            </a:r>
            <a:r>
              <a:rPr lang="fr-CH" sz="1800" dirty="0" err="1"/>
              <a:t>grouped</a:t>
            </a:r>
            <a:r>
              <a:rPr lang="fr-CH" sz="1800" dirty="0"/>
              <a:t> in a rack in the adjacent corridor.</a:t>
            </a:r>
            <a:endParaRPr lang="en-GB" sz="1800" dirty="0"/>
          </a:p>
        </p:txBody>
      </p:sp>
      <p:grpSp>
        <p:nvGrpSpPr>
          <p:cNvPr id="20" name="Group 19">
            <a:extLst>
              <a:ext uri="{FF2B5EF4-FFF2-40B4-BE49-F238E27FC236}">
                <a16:creationId xmlns:a16="http://schemas.microsoft.com/office/drawing/2014/main" id="{57D49917-9BCE-5EA4-1B98-7DDBE45605E1}"/>
              </a:ext>
            </a:extLst>
          </p:cNvPr>
          <p:cNvGrpSpPr/>
          <p:nvPr/>
        </p:nvGrpSpPr>
        <p:grpSpPr>
          <a:xfrm>
            <a:off x="4659818" y="4238121"/>
            <a:ext cx="2839017" cy="1962654"/>
            <a:chOff x="4572000" y="4271850"/>
            <a:chExt cx="2839017" cy="1962654"/>
          </a:xfrm>
        </p:grpSpPr>
        <p:pic>
          <p:nvPicPr>
            <p:cNvPr id="11" name="Picture 10">
              <a:extLst>
                <a:ext uri="{FF2B5EF4-FFF2-40B4-BE49-F238E27FC236}">
                  <a16:creationId xmlns:a16="http://schemas.microsoft.com/office/drawing/2014/main" id="{75798D08-11CC-1CC0-19C6-860BEA752196}"/>
                </a:ext>
              </a:extLst>
            </p:cNvPr>
            <p:cNvPicPr>
              <a:picLocks noChangeAspect="1"/>
            </p:cNvPicPr>
            <p:nvPr/>
          </p:nvPicPr>
          <p:blipFill>
            <a:blip r:embed="rId2"/>
            <a:stretch>
              <a:fillRect/>
            </a:stretch>
          </p:blipFill>
          <p:spPr>
            <a:xfrm>
              <a:off x="4572000" y="4271850"/>
              <a:ext cx="2839017" cy="1962654"/>
            </a:xfrm>
            <a:prstGeom prst="rect">
              <a:avLst/>
            </a:prstGeom>
          </p:spPr>
        </p:pic>
        <p:sp>
          <p:nvSpPr>
            <p:cNvPr id="12" name="Oval 11">
              <a:extLst>
                <a:ext uri="{FF2B5EF4-FFF2-40B4-BE49-F238E27FC236}">
                  <a16:creationId xmlns:a16="http://schemas.microsoft.com/office/drawing/2014/main" id="{BC68AB98-12B2-B4BD-0E71-1EC746D28D4D}"/>
                </a:ext>
              </a:extLst>
            </p:cNvPr>
            <p:cNvSpPr/>
            <p:nvPr/>
          </p:nvSpPr>
          <p:spPr>
            <a:xfrm>
              <a:off x="4924708" y="5367729"/>
              <a:ext cx="1219200" cy="866775"/>
            </a:xfrm>
            <a:prstGeom prst="ellipse">
              <a:avLst/>
            </a:prstGeom>
            <a:noFill/>
            <a:ln w="38100">
              <a:solidFill>
                <a:schemeClr val="bg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0E27816E-7380-FBAB-96EF-4B4423977B10}"/>
                </a:ext>
              </a:extLst>
            </p:cNvPr>
            <p:cNvSpPr/>
            <p:nvPr/>
          </p:nvSpPr>
          <p:spPr>
            <a:xfrm>
              <a:off x="5919543" y="4572000"/>
              <a:ext cx="1219200" cy="866775"/>
            </a:xfrm>
            <a:prstGeom prst="ellipse">
              <a:avLst/>
            </a:prstGeom>
            <a:noFill/>
            <a:ln w="38100">
              <a:solidFill>
                <a:schemeClr val="bg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FEC4EE53-0088-47A3-C328-DADC46DC658F}"/>
                </a:ext>
              </a:extLst>
            </p:cNvPr>
            <p:cNvSpPr txBox="1"/>
            <p:nvPr/>
          </p:nvSpPr>
          <p:spPr>
            <a:xfrm>
              <a:off x="6279074" y="4433500"/>
              <a:ext cx="500137" cy="276999"/>
            </a:xfrm>
            <a:prstGeom prst="rect">
              <a:avLst/>
            </a:prstGeom>
          </p:spPr>
          <p:style>
            <a:lnRef idx="0">
              <a:schemeClr val="dk1"/>
            </a:lnRef>
            <a:fillRef idx="3">
              <a:schemeClr val="dk1"/>
            </a:fillRef>
            <a:effectRef idx="3">
              <a:schemeClr val="dk1"/>
            </a:effectRef>
            <a:fontRef idx="minor">
              <a:schemeClr val="lt1"/>
            </a:fontRef>
          </p:style>
          <p:txBody>
            <a:bodyPr wrap="none" lIns="0" tIns="0" rIns="0" bIns="0" rtlCol="0">
              <a:spAutoFit/>
            </a:bodyPr>
            <a:lstStyle/>
            <a:p>
              <a:pPr algn="l"/>
              <a:r>
                <a:rPr lang="fr-CH" dirty="0"/>
                <a:t>BPM</a:t>
              </a:r>
              <a:endParaRPr lang="en-GB" dirty="0"/>
            </a:p>
          </p:txBody>
        </p:sp>
        <p:sp>
          <p:nvSpPr>
            <p:cNvPr id="15" name="TextBox 14">
              <a:extLst>
                <a:ext uri="{FF2B5EF4-FFF2-40B4-BE49-F238E27FC236}">
                  <a16:creationId xmlns:a16="http://schemas.microsoft.com/office/drawing/2014/main" id="{80279822-1573-837E-45DE-E7CA076FC898}"/>
                </a:ext>
              </a:extLst>
            </p:cNvPr>
            <p:cNvSpPr txBox="1"/>
            <p:nvPr/>
          </p:nvSpPr>
          <p:spPr>
            <a:xfrm>
              <a:off x="5244892" y="5221883"/>
              <a:ext cx="525785" cy="276999"/>
            </a:xfrm>
            <a:prstGeom prst="rect">
              <a:avLst/>
            </a:prstGeom>
          </p:spPr>
          <p:style>
            <a:lnRef idx="0">
              <a:schemeClr val="dk1"/>
            </a:lnRef>
            <a:fillRef idx="3">
              <a:schemeClr val="dk1"/>
            </a:fillRef>
            <a:effectRef idx="3">
              <a:schemeClr val="dk1"/>
            </a:effectRef>
            <a:fontRef idx="minor">
              <a:schemeClr val="lt1"/>
            </a:fontRef>
          </p:style>
          <p:txBody>
            <a:bodyPr wrap="none" lIns="0" tIns="0" rIns="0" bIns="0" rtlCol="0">
              <a:spAutoFit/>
            </a:bodyPr>
            <a:lstStyle/>
            <a:p>
              <a:pPr algn="l"/>
              <a:r>
                <a:rPr lang="fr-CH" dirty="0"/>
                <a:t>Rack</a:t>
              </a:r>
              <a:endParaRPr lang="en-GB" dirty="0"/>
            </a:p>
          </p:txBody>
        </p:sp>
      </p:grpSp>
      <p:pic>
        <p:nvPicPr>
          <p:cNvPr id="17" name="Picture 16">
            <a:extLst>
              <a:ext uri="{FF2B5EF4-FFF2-40B4-BE49-F238E27FC236}">
                <a16:creationId xmlns:a16="http://schemas.microsoft.com/office/drawing/2014/main" id="{37921018-DA9B-1B77-885F-8D517CA79C7E}"/>
              </a:ext>
            </a:extLst>
          </p:cNvPr>
          <p:cNvPicPr>
            <a:picLocks noChangeAspect="1"/>
          </p:cNvPicPr>
          <p:nvPr/>
        </p:nvPicPr>
        <p:blipFill>
          <a:blip r:embed="rId3"/>
          <a:stretch>
            <a:fillRect/>
          </a:stretch>
        </p:blipFill>
        <p:spPr>
          <a:xfrm>
            <a:off x="10659542" y="4263236"/>
            <a:ext cx="1115855" cy="1942628"/>
          </a:xfrm>
          <a:prstGeom prst="rect">
            <a:avLst/>
          </a:prstGeom>
        </p:spPr>
      </p:pic>
      <p:cxnSp>
        <p:nvCxnSpPr>
          <p:cNvPr id="23" name="Straight Arrow Connector 22">
            <a:extLst>
              <a:ext uri="{FF2B5EF4-FFF2-40B4-BE49-F238E27FC236}">
                <a16:creationId xmlns:a16="http://schemas.microsoft.com/office/drawing/2014/main" id="{BA354F80-90BB-A1BD-DAE9-ACD77A4E73D9}"/>
              </a:ext>
            </a:extLst>
          </p:cNvPr>
          <p:cNvCxnSpPr/>
          <p:nvPr/>
        </p:nvCxnSpPr>
        <p:spPr>
          <a:xfrm flipH="1">
            <a:off x="554811" y="1538409"/>
            <a:ext cx="11125200" cy="0"/>
          </a:xfrm>
          <a:prstGeom prst="straightConnector1">
            <a:avLst/>
          </a:prstGeom>
          <a:ln w="76200">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C7C0F044-6CAE-DF40-6AAE-38172A82835C}"/>
              </a:ext>
            </a:extLst>
          </p:cNvPr>
          <p:cNvSpPr/>
          <p:nvPr/>
        </p:nvSpPr>
        <p:spPr>
          <a:xfrm>
            <a:off x="1926411" y="1386010"/>
            <a:ext cx="304797" cy="304797"/>
          </a:xfrm>
          <a:prstGeom prst="ellipse">
            <a:avLst/>
          </a:prstGeom>
          <a:solidFill>
            <a:srgbClr val="FFFFFF"/>
          </a:solidFill>
          <a:ln w="38100">
            <a:solidFill>
              <a:schemeClr val="accent3"/>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84BE11E-0F3B-91B4-CD92-73FF66BE059E}"/>
              </a:ext>
            </a:extLst>
          </p:cNvPr>
          <p:cNvSpPr/>
          <p:nvPr/>
        </p:nvSpPr>
        <p:spPr>
          <a:xfrm>
            <a:off x="3679011" y="1375406"/>
            <a:ext cx="304797" cy="304797"/>
          </a:xfrm>
          <a:prstGeom prst="ellipse">
            <a:avLst/>
          </a:prstGeom>
          <a:solidFill>
            <a:srgbClr val="FFFFFF"/>
          </a:solid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6E5917C5-FED7-5AE0-DE68-034186900A70}"/>
              </a:ext>
            </a:extLst>
          </p:cNvPr>
          <p:cNvSpPr/>
          <p:nvPr/>
        </p:nvSpPr>
        <p:spPr>
          <a:xfrm>
            <a:off x="8098611" y="1386011"/>
            <a:ext cx="304797" cy="304797"/>
          </a:xfrm>
          <a:prstGeom prst="ellipse">
            <a:avLst/>
          </a:prstGeom>
          <a:solidFill>
            <a:srgbClr val="FFFFFF"/>
          </a:solidFill>
          <a:ln w="381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3C975E46-15AA-EB86-1686-10CF726EE019}"/>
              </a:ext>
            </a:extLst>
          </p:cNvPr>
          <p:cNvSpPr/>
          <p:nvPr/>
        </p:nvSpPr>
        <p:spPr>
          <a:xfrm>
            <a:off x="9851211" y="1386011"/>
            <a:ext cx="304797" cy="304797"/>
          </a:xfrm>
          <a:prstGeom prst="ellipse">
            <a:avLst/>
          </a:prstGeom>
          <a:solidFill>
            <a:srgbClr val="FFFFFF"/>
          </a:solid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928EF7B-B529-90E7-14B2-8FD601C4C9E4}"/>
              </a:ext>
            </a:extLst>
          </p:cNvPr>
          <p:cNvSpPr/>
          <p:nvPr/>
        </p:nvSpPr>
        <p:spPr>
          <a:xfrm>
            <a:off x="1490618" y="2036545"/>
            <a:ext cx="1176382" cy="416827"/>
          </a:xfrm>
          <a:prstGeom prst="rect">
            <a:avLst/>
          </a:prstGeom>
          <a:solidFill>
            <a:srgbClr val="FFFFFF"/>
          </a:solid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Frontend</a:t>
            </a:r>
            <a:endParaRPr lang="en-GB" dirty="0">
              <a:solidFill>
                <a:schemeClr val="tx1"/>
              </a:solidFill>
            </a:endParaRPr>
          </a:p>
        </p:txBody>
      </p:sp>
      <p:sp>
        <p:nvSpPr>
          <p:cNvPr id="29" name="Rectangle 28">
            <a:extLst>
              <a:ext uri="{FF2B5EF4-FFF2-40B4-BE49-F238E27FC236}">
                <a16:creationId xmlns:a16="http://schemas.microsoft.com/office/drawing/2014/main" id="{C95D2DB2-5D32-A1F4-D63B-7D910DF2FC40}"/>
              </a:ext>
            </a:extLst>
          </p:cNvPr>
          <p:cNvSpPr/>
          <p:nvPr/>
        </p:nvSpPr>
        <p:spPr>
          <a:xfrm>
            <a:off x="3243218" y="2036376"/>
            <a:ext cx="1176382" cy="416827"/>
          </a:xfrm>
          <a:prstGeom prst="rect">
            <a:avLst/>
          </a:prstGeom>
          <a:solidFill>
            <a:srgbClr val="FFFFFF"/>
          </a:solid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Frontend</a:t>
            </a:r>
            <a:endParaRPr lang="en-GB" dirty="0">
              <a:solidFill>
                <a:schemeClr val="tx1"/>
              </a:solidFill>
            </a:endParaRPr>
          </a:p>
        </p:txBody>
      </p:sp>
      <p:sp>
        <p:nvSpPr>
          <p:cNvPr id="30" name="Rectangle 29">
            <a:extLst>
              <a:ext uri="{FF2B5EF4-FFF2-40B4-BE49-F238E27FC236}">
                <a16:creationId xmlns:a16="http://schemas.microsoft.com/office/drawing/2014/main" id="{BF8769EF-52DB-9DDC-1557-87E09E6D723F}"/>
              </a:ext>
            </a:extLst>
          </p:cNvPr>
          <p:cNvSpPr/>
          <p:nvPr/>
        </p:nvSpPr>
        <p:spPr>
          <a:xfrm>
            <a:off x="7662818" y="2041620"/>
            <a:ext cx="1176382" cy="416827"/>
          </a:xfrm>
          <a:prstGeom prst="rect">
            <a:avLst/>
          </a:prstGeom>
          <a:solidFill>
            <a:srgbClr val="FFFFFF"/>
          </a:solidFill>
          <a:ln w="381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Frontend</a:t>
            </a:r>
            <a:endParaRPr lang="en-GB" dirty="0">
              <a:solidFill>
                <a:schemeClr val="tx1"/>
              </a:solidFill>
            </a:endParaRPr>
          </a:p>
        </p:txBody>
      </p:sp>
      <p:sp>
        <p:nvSpPr>
          <p:cNvPr id="31" name="Rectangle 30">
            <a:extLst>
              <a:ext uri="{FF2B5EF4-FFF2-40B4-BE49-F238E27FC236}">
                <a16:creationId xmlns:a16="http://schemas.microsoft.com/office/drawing/2014/main" id="{FB7ABACA-146E-692B-D570-88B99AAFD5BE}"/>
              </a:ext>
            </a:extLst>
          </p:cNvPr>
          <p:cNvSpPr/>
          <p:nvPr/>
        </p:nvSpPr>
        <p:spPr>
          <a:xfrm>
            <a:off x="9415418" y="2036375"/>
            <a:ext cx="1176382" cy="416827"/>
          </a:xfrm>
          <a:prstGeom prst="rect">
            <a:avLst/>
          </a:prstGeom>
          <a:solidFill>
            <a:srgbClr val="FFFFFF"/>
          </a:solid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Frontend</a:t>
            </a:r>
            <a:endParaRPr lang="en-GB" dirty="0">
              <a:solidFill>
                <a:schemeClr val="tx1"/>
              </a:solidFill>
            </a:endParaRPr>
          </a:p>
        </p:txBody>
      </p:sp>
      <p:cxnSp>
        <p:nvCxnSpPr>
          <p:cNvPr id="33" name="Straight Connector 32">
            <a:extLst>
              <a:ext uri="{FF2B5EF4-FFF2-40B4-BE49-F238E27FC236}">
                <a16:creationId xmlns:a16="http://schemas.microsoft.com/office/drawing/2014/main" id="{7727118E-7B0A-5160-4AC1-DAA4C4317E6F}"/>
              </a:ext>
            </a:extLst>
          </p:cNvPr>
          <p:cNvCxnSpPr>
            <a:stCxn id="24" idx="3"/>
          </p:cNvCxnSpPr>
          <p:nvPr/>
        </p:nvCxnSpPr>
        <p:spPr>
          <a:xfrm flipH="1">
            <a:off x="1676400" y="1646171"/>
            <a:ext cx="294647" cy="390204"/>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5" name="Straight Connector 34">
            <a:extLst>
              <a:ext uri="{FF2B5EF4-FFF2-40B4-BE49-F238E27FC236}">
                <a16:creationId xmlns:a16="http://schemas.microsoft.com/office/drawing/2014/main" id="{EC5BA8CC-EAA8-0A75-A9AE-FBF792AC4021}"/>
              </a:ext>
            </a:extLst>
          </p:cNvPr>
          <p:cNvCxnSpPr>
            <a:stCxn id="24" idx="4"/>
          </p:cNvCxnSpPr>
          <p:nvPr/>
        </p:nvCxnSpPr>
        <p:spPr>
          <a:xfrm flipH="1">
            <a:off x="1910079" y="1690807"/>
            <a:ext cx="168731" cy="31822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7" name="Straight Connector 36">
            <a:extLst>
              <a:ext uri="{FF2B5EF4-FFF2-40B4-BE49-F238E27FC236}">
                <a16:creationId xmlns:a16="http://schemas.microsoft.com/office/drawing/2014/main" id="{0C9016E1-B299-639D-B92B-C74E00732216}"/>
              </a:ext>
            </a:extLst>
          </p:cNvPr>
          <p:cNvCxnSpPr>
            <a:stCxn id="24" idx="4"/>
          </p:cNvCxnSpPr>
          <p:nvPr/>
        </p:nvCxnSpPr>
        <p:spPr>
          <a:xfrm>
            <a:off x="2078810" y="1690807"/>
            <a:ext cx="152398" cy="31822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9" name="Straight Connector 38">
            <a:extLst>
              <a:ext uri="{FF2B5EF4-FFF2-40B4-BE49-F238E27FC236}">
                <a16:creationId xmlns:a16="http://schemas.microsoft.com/office/drawing/2014/main" id="{40AC1536-1AD9-D9AE-14C0-BCE5F09F303B}"/>
              </a:ext>
            </a:extLst>
          </p:cNvPr>
          <p:cNvCxnSpPr>
            <a:stCxn id="24" idx="5"/>
          </p:cNvCxnSpPr>
          <p:nvPr/>
        </p:nvCxnSpPr>
        <p:spPr>
          <a:xfrm>
            <a:off x="2186572" y="1646171"/>
            <a:ext cx="294647" cy="362863"/>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40" name="Straight Connector 39">
            <a:extLst>
              <a:ext uri="{FF2B5EF4-FFF2-40B4-BE49-F238E27FC236}">
                <a16:creationId xmlns:a16="http://schemas.microsoft.com/office/drawing/2014/main" id="{233632F6-E7D8-F7D8-F3C4-0B52709D72D6}"/>
              </a:ext>
            </a:extLst>
          </p:cNvPr>
          <p:cNvCxnSpPr/>
          <p:nvPr/>
        </p:nvCxnSpPr>
        <p:spPr>
          <a:xfrm flipH="1">
            <a:off x="3428999" y="1646171"/>
            <a:ext cx="294647" cy="390204"/>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1" name="Straight Connector 40">
            <a:extLst>
              <a:ext uri="{FF2B5EF4-FFF2-40B4-BE49-F238E27FC236}">
                <a16:creationId xmlns:a16="http://schemas.microsoft.com/office/drawing/2014/main" id="{1C21EF52-5C46-4B3B-95A2-0299867D6F66}"/>
              </a:ext>
            </a:extLst>
          </p:cNvPr>
          <p:cNvCxnSpPr/>
          <p:nvPr/>
        </p:nvCxnSpPr>
        <p:spPr>
          <a:xfrm flipH="1">
            <a:off x="3662678" y="1690807"/>
            <a:ext cx="168731" cy="318227"/>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2" name="Straight Connector 41">
            <a:extLst>
              <a:ext uri="{FF2B5EF4-FFF2-40B4-BE49-F238E27FC236}">
                <a16:creationId xmlns:a16="http://schemas.microsoft.com/office/drawing/2014/main" id="{3E383D19-8BC8-7588-45EA-9221855BCA38}"/>
              </a:ext>
            </a:extLst>
          </p:cNvPr>
          <p:cNvCxnSpPr/>
          <p:nvPr/>
        </p:nvCxnSpPr>
        <p:spPr>
          <a:xfrm>
            <a:off x="3831409" y="1690807"/>
            <a:ext cx="152398" cy="318227"/>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3" name="Straight Connector 42">
            <a:extLst>
              <a:ext uri="{FF2B5EF4-FFF2-40B4-BE49-F238E27FC236}">
                <a16:creationId xmlns:a16="http://schemas.microsoft.com/office/drawing/2014/main" id="{F3A0270B-E369-34E1-197C-D7E8F355F031}"/>
              </a:ext>
            </a:extLst>
          </p:cNvPr>
          <p:cNvCxnSpPr/>
          <p:nvPr/>
        </p:nvCxnSpPr>
        <p:spPr>
          <a:xfrm>
            <a:off x="3939171" y="1646171"/>
            <a:ext cx="294647" cy="362863"/>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4" name="Straight Connector 43">
            <a:extLst>
              <a:ext uri="{FF2B5EF4-FFF2-40B4-BE49-F238E27FC236}">
                <a16:creationId xmlns:a16="http://schemas.microsoft.com/office/drawing/2014/main" id="{7A838C85-63C9-CCD9-12E8-85E7EA415307}"/>
              </a:ext>
            </a:extLst>
          </p:cNvPr>
          <p:cNvCxnSpPr/>
          <p:nvPr/>
        </p:nvCxnSpPr>
        <p:spPr>
          <a:xfrm flipH="1">
            <a:off x="7848600" y="1652936"/>
            <a:ext cx="294647" cy="390204"/>
          </a:xfrm>
          <a:prstGeom prst="line">
            <a:avLst/>
          </a:prstGeom>
          <a:ln w="12700">
            <a:solidFill>
              <a:schemeClr val="accent5">
                <a:lumMod val="60000"/>
                <a:lumOff val="40000"/>
              </a:schemeClr>
            </a:solidFill>
          </a:ln>
        </p:spPr>
        <p:style>
          <a:lnRef idx="1">
            <a:schemeClr val="accent3"/>
          </a:lnRef>
          <a:fillRef idx="0">
            <a:schemeClr val="accent3"/>
          </a:fillRef>
          <a:effectRef idx="0">
            <a:schemeClr val="accent3"/>
          </a:effectRef>
          <a:fontRef idx="minor">
            <a:schemeClr val="tx1"/>
          </a:fontRef>
        </p:style>
      </p:cxnSp>
      <p:cxnSp>
        <p:nvCxnSpPr>
          <p:cNvPr id="45" name="Straight Connector 44">
            <a:extLst>
              <a:ext uri="{FF2B5EF4-FFF2-40B4-BE49-F238E27FC236}">
                <a16:creationId xmlns:a16="http://schemas.microsoft.com/office/drawing/2014/main" id="{F06E5F66-5757-F2FF-6492-5675CA00DF7A}"/>
              </a:ext>
            </a:extLst>
          </p:cNvPr>
          <p:cNvCxnSpPr/>
          <p:nvPr/>
        </p:nvCxnSpPr>
        <p:spPr>
          <a:xfrm flipH="1">
            <a:off x="8082279" y="1697572"/>
            <a:ext cx="168731" cy="318227"/>
          </a:xfrm>
          <a:prstGeom prst="line">
            <a:avLst/>
          </a:prstGeom>
          <a:ln w="12700">
            <a:solidFill>
              <a:schemeClr val="accent5">
                <a:lumMod val="60000"/>
                <a:lumOff val="40000"/>
              </a:schemeClr>
            </a:solidFill>
          </a:ln>
        </p:spPr>
        <p:style>
          <a:lnRef idx="1">
            <a:schemeClr val="accent3"/>
          </a:lnRef>
          <a:fillRef idx="0">
            <a:schemeClr val="accent3"/>
          </a:fillRef>
          <a:effectRef idx="0">
            <a:schemeClr val="accent3"/>
          </a:effectRef>
          <a:fontRef idx="minor">
            <a:schemeClr val="tx1"/>
          </a:fontRef>
        </p:style>
      </p:cxnSp>
      <p:cxnSp>
        <p:nvCxnSpPr>
          <p:cNvPr id="46" name="Straight Connector 45">
            <a:extLst>
              <a:ext uri="{FF2B5EF4-FFF2-40B4-BE49-F238E27FC236}">
                <a16:creationId xmlns:a16="http://schemas.microsoft.com/office/drawing/2014/main" id="{B8851D87-F432-DE9E-1AA0-FA919089021A}"/>
              </a:ext>
            </a:extLst>
          </p:cNvPr>
          <p:cNvCxnSpPr/>
          <p:nvPr/>
        </p:nvCxnSpPr>
        <p:spPr>
          <a:xfrm>
            <a:off x="8251010" y="1697572"/>
            <a:ext cx="152398" cy="318227"/>
          </a:xfrm>
          <a:prstGeom prst="line">
            <a:avLst/>
          </a:prstGeom>
          <a:ln w="12700">
            <a:solidFill>
              <a:schemeClr val="accent5">
                <a:lumMod val="60000"/>
                <a:lumOff val="40000"/>
              </a:schemeClr>
            </a:solidFill>
          </a:ln>
        </p:spPr>
        <p:style>
          <a:lnRef idx="1">
            <a:schemeClr val="accent3"/>
          </a:lnRef>
          <a:fillRef idx="0">
            <a:schemeClr val="accent3"/>
          </a:fillRef>
          <a:effectRef idx="0">
            <a:schemeClr val="accent3"/>
          </a:effectRef>
          <a:fontRef idx="minor">
            <a:schemeClr val="tx1"/>
          </a:fontRef>
        </p:style>
      </p:cxnSp>
      <p:cxnSp>
        <p:nvCxnSpPr>
          <p:cNvPr id="47" name="Straight Connector 46">
            <a:extLst>
              <a:ext uri="{FF2B5EF4-FFF2-40B4-BE49-F238E27FC236}">
                <a16:creationId xmlns:a16="http://schemas.microsoft.com/office/drawing/2014/main" id="{F1931923-01A8-F96F-540B-8856E476E8A0}"/>
              </a:ext>
            </a:extLst>
          </p:cNvPr>
          <p:cNvCxnSpPr/>
          <p:nvPr/>
        </p:nvCxnSpPr>
        <p:spPr>
          <a:xfrm>
            <a:off x="8358772" y="1652936"/>
            <a:ext cx="294647" cy="362863"/>
          </a:xfrm>
          <a:prstGeom prst="line">
            <a:avLst/>
          </a:prstGeom>
          <a:ln w="12700">
            <a:solidFill>
              <a:schemeClr val="accent5">
                <a:lumMod val="60000"/>
                <a:lumOff val="40000"/>
              </a:schemeClr>
            </a:solidFill>
          </a:ln>
        </p:spPr>
        <p:style>
          <a:lnRef idx="1">
            <a:schemeClr val="accent3"/>
          </a:lnRef>
          <a:fillRef idx="0">
            <a:schemeClr val="accent3"/>
          </a:fillRef>
          <a:effectRef idx="0">
            <a:schemeClr val="accent3"/>
          </a:effectRef>
          <a:fontRef idx="minor">
            <a:schemeClr val="tx1"/>
          </a:fontRef>
        </p:style>
      </p:cxnSp>
      <p:cxnSp>
        <p:nvCxnSpPr>
          <p:cNvPr id="48" name="Straight Connector 47">
            <a:extLst>
              <a:ext uri="{FF2B5EF4-FFF2-40B4-BE49-F238E27FC236}">
                <a16:creationId xmlns:a16="http://schemas.microsoft.com/office/drawing/2014/main" id="{8EF92251-DBDB-4DD5-745F-EF0B89D75205}"/>
              </a:ext>
            </a:extLst>
          </p:cNvPr>
          <p:cNvCxnSpPr/>
          <p:nvPr/>
        </p:nvCxnSpPr>
        <p:spPr>
          <a:xfrm flipH="1">
            <a:off x="9608093" y="1661775"/>
            <a:ext cx="294647" cy="390204"/>
          </a:xfrm>
          <a:prstGeom prst="line">
            <a:avLst/>
          </a:prstGeom>
          <a:ln w="12700">
            <a:solidFill>
              <a:schemeClr val="accent4"/>
            </a:solidFill>
          </a:ln>
        </p:spPr>
        <p:style>
          <a:lnRef idx="1">
            <a:schemeClr val="accent3"/>
          </a:lnRef>
          <a:fillRef idx="0">
            <a:schemeClr val="accent3"/>
          </a:fillRef>
          <a:effectRef idx="0">
            <a:schemeClr val="accent3"/>
          </a:effectRef>
          <a:fontRef idx="minor">
            <a:schemeClr val="tx1"/>
          </a:fontRef>
        </p:style>
      </p:cxnSp>
      <p:cxnSp>
        <p:nvCxnSpPr>
          <p:cNvPr id="49" name="Straight Connector 48">
            <a:extLst>
              <a:ext uri="{FF2B5EF4-FFF2-40B4-BE49-F238E27FC236}">
                <a16:creationId xmlns:a16="http://schemas.microsoft.com/office/drawing/2014/main" id="{8169C362-4CEF-297F-344A-161690BB8A9C}"/>
              </a:ext>
            </a:extLst>
          </p:cNvPr>
          <p:cNvCxnSpPr/>
          <p:nvPr/>
        </p:nvCxnSpPr>
        <p:spPr>
          <a:xfrm flipH="1">
            <a:off x="9841772" y="1706411"/>
            <a:ext cx="168731" cy="318227"/>
          </a:xfrm>
          <a:prstGeom prst="line">
            <a:avLst/>
          </a:prstGeom>
          <a:ln w="12700">
            <a:solidFill>
              <a:schemeClr val="accent4"/>
            </a:solidFill>
          </a:ln>
        </p:spPr>
        <p:style>
          <a:lnRef idx="1">
            <a:schemeClr val="accent3"/>
          </a:lnRef>
          <a:fillRef idx="0">
            <a:schemeClr val="accent3"/>
          </a:fillRef>
          <a:effectRef idx="0">
            <a:schemeClr val="accent3"/>
          </a:effectRef>
          <a:fontRef idx="minor">
            <a:schemeClr val="tx1"/>
          </a:fontRef>
        </p:style>
      </p:cxnSp>
      <p:cxnSp>
        <p:nvCxnSpPr>
          <p:cNvPr id="50" name="Straight Connector 49">
            <a:extLst>
              <a:ext uri="{FF2B5EF4-FFF2-40B4-BE49-F238E27FC236}">
                <a16:creationId xmlns:a16="http://schemas.microsoft.com/office/drawing/2014/main" id="{2E496F30-A2A0-1193-D8C8-FBE21228E026}"/>
              </a:ext>
            </a:extLst>
          </p:cNvPr>
          <p:cNvCxnSpPr/>
          <p:nvPr/>
        </p:nvCxnSpPr>
        <p:spPr>
          <a:xfrm>
            <a:off x="10010503" y="1706411"/>
            <a:ext cx="152398" cy="318227"/>
          </a:xfrm>
          <a:prstGeom prst="line">
            <a:avLst/>
          </a:prstGeom>
          <a:ln w="12700">
            <a:solidFill>
              <a:schemeClr val="accent4"/>
            </a:solidFill>
          </a:ln>
        </p:spPr>
        <p:style>
          <a:lnRef idx="1">
            <a:schemeClr val="accent3"/>
          </a:lnRef>
          <a:fillRef idx="0">
            <a:schemeClr val="accent3"/>
          </a:fillRef>
          <a:effectRef idx="0">
            <a:schemeClr val="accent3"/>
          </a:effectRef>
          <a:fontRef idx="minor">
            <a:schemeClr val="tx1"/>
          </a:fontRef>
        </p:style>
      </p:cxnSp>
      <p:cxnSp>
        <p:nvCxnSpPr>
          <p:cNvPr id="51" name="Straight Connector 50">
            <a:extLst>
              <a:ext uri="{FF2B5EF4-FFF2-40B4-BE49-F238E27FC236}">
                <a16:creationId xmlns:a16="http://schemas.microsoft.com/office/drawing/2014/main" id="{38C28CAA-B44E-E9FB-3C09-2B3BA244B9C6}"/>
              </a:ext>
            </a:extLst>
          </p:cNvPr>
          <p:cNvCxnSpPr/>
          <p:nvPr/>
        </p:nvCxnSpPr>
        <p:spPr>
          <a:xfrm>
            <a:off x="10118265" y="1661775"/>
            <a:ext cx="294647" cy="362863"/>
          </a:xfrm>
          <a:prstGeom prst="line">
            <a:avLst/>
          </a:prstGeom>
          <a:ln w="12700">
            <a:solidFill>
              <a:schemeClr val="accent4"/>
            </a:solidFill>
          </a:ln>
        </p:spPr>
        <p:style>
          <a:lnRef idx="1">
            <a:schemeClr val="accent3"/>
          </a:lnRef>
          <a:fillRef idx="0">
            <a:schemeClr val="accent3"/>
          </a:fillRef>
          <a:effectRef idx="0">
            <a:schemeClr val="accent3"/>
          </a:effectRef>
          <a:fontRef idx="minor">
            <a:schemeClr val="tx1"/>
          </a:fontRef>
        </p:style>
      </p:cxnSp>
      <p:sp>
        <p:nvSpPr>
          <p:cNvPr id="52" name="Rectangle 51">
            <a:extLst>
              <a:ext uri="{FF2B5EF4-FFF2-40B4-BE49-F238E27FC236}">
                <a16:creationId xmlns:a16="http://schemas.microsoft.com/office/drawing/2014/main" id="{7F8CA15A-378F-8452-F949-29C475DBA49E}"/>
              </a:ext>
            </a:extLst>
          </p:cNvPr>
          <p:cNvSpPr/>
          <p:nvPr/>
        </p:nvSpPr>
        <p:spPr>
          <a:xfrm>
            <a:off x="5507809" y="3456895"/>
            <a:ext cx="1176382" cy="416827"/>
          </a:xfrm>
          <a:prstGeom prst="rect">
            <a:avLst/>
          </a:prstGeom>
          <a:solidFill>
            <a:srgbClr val="FFFFFF"/>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Backend</a:t>
            </a:r>
            <a:endParaRPr lang="en-GB" dirty="0">
              <a:solidFill>
                <a:schemeClr val="tx1"/>
              </a:solidFill>
            </a:endParaRPr>
          </a:p>
        </p:txBody>
      </p:sp>
      <p:cxnSp>
        <p:nvCxnSpPr>
          <p:cNvPr id="54" name="Straight Connector 53">
            <a:extLst>
              <a:ext uri="{FF2B5EF4-FFF2-40B4-BE49-F238E27FC236}">
                <a16:creationId xmlns:a16="http://schemas.microsoft.com/office/drawing/2014/main" id="{7A07DB80-A4B7-A91C-1D4E-ADEB7BA58127}"/>
              </a:ext>
            </a:extLst>
          </p:cNvPr>
          <p:cNvCxnSpPr/>
          <p:nvPr/>
        </p:nvCxnSpPr>
        <p:spPr>
          <a:xfrm>
            <a:off x="525923" y="2708960"/>
            <a:ext cx="11220586"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45941346-6BB4-43E8-475F-DB920354C448}"/>
              </a:ext>
            </a:extLst>
          </p:cNvPr>
          <p:cNvCxnSpPr>
            <a:cxnSpLocks/>
            <a:stCxn id="52" idx="0"/>
            <a:endCxn id="28" idx="2"/>
          </p:cNvCxnSpPr>
          <p:nvPr/>
        </p:nvCxnSpPr>
        <p:spPr>
          <a:xfrm rot="16200000" flipV="1">
            <a:off x="3585644" y="946538"/>
            <a:ext cx="1003523" cy="4017191"/>
          </a:xfrm>
          <a:prstGeom prst="bentConnector3">
            <a:avLst>
              <a:gd name="adj1" fmla="val 24637"/>
            </a:avLst>
          </a:prstGeom>
          <a:ln w="88900" cmpd="dbl">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3" name="Connector: Elbow 62">
            <a:extLst>
              <a:ext uri="{FF2B5EF4-FFF2-40B4-BE49-F238E27FC236}">
                <a16:creationId xmlns:a16="http://schemas.microsoft.com/office/drawing/2014/main" id="{C3896671-6476-7ED4-1BAA-C25C2AF791E9}"/>
              </a:ext>
            </a:extLst>
          </p:cNvPr>
          <p:cNvCxnSpPr>
            <a:cxnSpLocks/>
            <a:stCxn id="52" idx="0"/>
            <a:endCxn id="29" idx="2"/>
          </p:cNvCxnSpPr>
          <p:nvPr/>
        </p:nvCxnSpPr>
        <p:spPr>
          <a:xfrm rot="16200000" flipV="1">
            <a:off x="4461859" y="1822753"/>
            <a:ext cx="1003692" cy="2264591"/>
          </a:xfrm>
          <a:prstGeom prst="bentConnector3">
            <a:avLst>
              <a:gd name="adj1" fmla="val 36851"/>
            </a:avLst>
          </a:prstGeom>
          <a:ln w="88900" cmpd="dbl">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CCB4CDAF-1689-F567-04DE-CCBA2EA5C1F8}"/>
              </a:ext>
            </a:extLst>
          </p:cNvPr>
          <p:cNvCxnSpPr>
            <a:cxnSpLocks/>
            <a:stCxn id="52" idx="0"/>
            <a:endCxn id="30" idx="2"/>
          </p:cNvCxnSpPr>
          <p:nvPr/>
        </p:nvCxnSpPr>
        <p:spPr>
          <a:xfrm rot="5400000" flipH="1" flipV="1">
            <a:off x="6674280" y="1880167"/>
            <a:ext cx="998448" cy="2155009"/>
          </a:xfrm>
          <a:prstGeom prst="bentConnector3">
            <a:avLst>
              <a:gd name="adj1" fmla="val 36782"/>
            </a:avLst>
          </a:prstGeom>
          <a:ln w="88900" cmpd="dbl">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7" name="Connector: Elbow 66">
            <a:extLst>
              <a:ext uri="{FF2B5EF4-FFF2-40B4-BE49-F238E27FC236}">
                <a16:creationId xmlns:a16="http://schemas.microsoft.com/office/drawing/2014/main" id="{C2B4244F-F67D-B785-2E2E-B258D6D3EB08}"/>
              </a:ext>
            </a:extLst>
          </p:cNvPr>
          <p:cNvCxnSpPr>
            <a:cxnSpLocks/>
            <a:stCxn id="52" idx="0"/>
            <a:endCxn id="31" idx="2"/>
          </p:cNvCxnSpPr>
          <p:nvPr/>
        </p:nvCxnSpPr>
        <p:spPr>
          <a:xfrm rot="5400000" flipH="1" flipV="1">
            <a:off x="7547958" y="1001245"/>
            <a:ext cx="1003693" cy="3907609"/>
          </a:xfrm>
          <a:prstGeom prst="bentConnector3">
            <a:avLst>
              <a:gd name="adj1" fmla="val 23702"/>
            </a:avLst>
          </a:prstGeom>
          <a:ln w="88900" cmpd="dbl">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E96B8B2D-BE59-0B83-60BF-930045B4C2F3}"/>
              </a:ext>
            </a:extLst>
          </p:cNvPr>
          <p:cNvCxnSpPr>
            <a:cxnSpLocks/>
            <a:stCxn id="52" idx="3"/>
          </p:cNvCxnSpPr>
          <p:nvPr/>
        </p:nvCxnSpPr>
        <p:spPr>
          <a:xfrm>
            <a:off x="6684191" y="3665309"/>
            <a:ext cx="164301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47A2A4EE-8F30-B6AF-A69F-D037E756C401}"/>
              </a:ext>
            </a:extLst>
          </p:cNvPr>
          <p:cNvCxnSpPr>
            <a:cxnSpLocks/>
            <a:stCxn id="52" idx="0"/>
          </p:cNvCxnSpPr>
          <p:nvPr/>
        </p:nvCxnSpPr>
        <p:spPr>
          <a:xfrm rot="5400000" flipH="1" flipV="1">
            <a:off x="8829396" y="598801"/>
            <a:ext cx="124698" cy="5591490"/>
          </a:xfrm>
          <a:prstGeom prst="bentConnector2">
            <a:avLst/>
          </a:prstGeom>
          <a:ln w="88900" cmpd="dbl"/>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307566FF-C567-C4CA-EFC5-417D207A9711}"/>
              </a:ext>
            </a:extLst>
          </p:cNvPr>
          <p:cNvCxnSpPr>
            <a:cxnSpLocks/>
            <a:stCxn id="52" idx="0"/>
          </p:cNvCxnSpPr>
          <p:nvPr/>
        </p:nvCxnSpPr>
        <p:spPr>
          <a:xfrm rot="16200000" flipV="1">
            <a:off x="3237909" y="598804"/>
            <a:ext cx="124695" cy="5591488"/>
          </a:xfrm>
          <a:prstGeom prst="bentConnector2">
            <a:avLst/>
          </a:prstGeom>
          <a:ln w="88900" cmpd="dbl"/>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3423F174-800D-2EEA-2BEE-BD018719AE81}"/>
              </a:ext>
            </a:extLst>
          </p:cNvPr>
          <p:cNvSpPr txBox="1"/>
          <p:nvPr/>
        </p:nvSpPr>
        <p:spPr>
          <a:xfrm>
            <a:off x="5747637" y="2364669"/>
            <a:ext cx="696729" cy="276999"/>
          </a:xfrm>
          <a:prstGeom prst="rect">
            <a:avLst/>
          </a:prstGeom>
          <a:noFill/>
        </p:spPr>
        <p:txBody>
          <a:bodyPr wrap="none" lIns="0" tIns="0" rIns="0" bIns="0" rtlCol="0">
            <a:spAutoFit/>
          </a:bodyPr>
          <a:lstStyle/>
          <a:p>
            <a:pPr algn="l"/>
            <a:r>
              <a:rPr lang="fr-CH" i="1" dirty="0"/>
              <a:t>Tunnel</a:t>
            </a:r>
            <a:endParaRPr lang="en-GB" i="1" dirty="0"/>
          </a:p>
        </p:txBody>
      </p:sp>
      <p:sp>
        <p:nvSpPr>
          <p:cNvPr id="106" name="TextBox 105">
            <a:extLst>
              <a:ext uri="{FF2B5EF4-FFF2-40B4-BE49-F238E27FC236}">
                <a16:creationId xmlns:a16="http://schemas.microsoft.com/office/drawing/2014/main" id="{7FE29FFC-CF29-BC23-94EC-F3612AB63DFB}"/>
              </a:ext>
            </a:extLst>
          </p:cNvPr>
          <p:cNvSpPr txBox="1"/>
          <p:nvPr/>
        </p:nvSpPr>
        <p:spPr>
          <a:xfrm>
            <a:off x="5123549" y="2722737"/>
            <a:ext cx="1987724" cy="276999"/>
          </a:xfrm>
          <a:prstGeom prst="rect">
            <a:avLst/>
          </a:prstGeom>
          <a:noFill/>
        </p:spPr>
        <p:txBody>
          <a:bodyPr wrap="none" lIns="0" tIns="0" rIns="0" bIns="0" rtlCol="0">
            <a:spAutoFit/>
          </a:bodyPr>
          <a:lstStyle/>
          <a:p>
            <a:pPr algn="l"/>
            <a:r>
              <a:rPr lang="fr-CH" i="1" dirty="0"/>
              <a:t>Near Control Room</a:t>
            </a:r>
            <a:endParaRPr lang="en-GB" i="1" dirty="0"/>
          </a:p>
        </p:txBody>
      </p:sp>
      <p:sp>
        <p:nvSpPr>
          <p:cNvPr id="107" name="TextBox 106">
            <a:extLst>
              <a:ext uri="{FF2B5EF4-FFF2-40B4-BE49-F238E27FC236}">
                <a16:creationId xmlns:a16="http://schemas.microsoft.com/office/drawing/2014/main" id="{D411494E-B042-874D-215F-C701B5287912}"/>
              </a:ext>
            </a:extLst>
          </p:cNvPr>
          <p:cNvSpPr txBox="1"/>
          <p:nvPr/>
        </p:nvSpPr>
        <p:spPr>
          <a:xfrm>
            <a:off x="6860782" y="3685401"/>
            <a:ext cx="1466427" cy="276999"/>
          </a:xfrm>
          <a:prstGeom prst="rect">
            <a:avLst/>
          </a:prstGeom>
          <a:noFill/>
        </p:spPr>
        <p:txBody>
          <a:bodyPr wrap="none" lIns="0" tIns="0" rIns="0" bIns="0" rtlCol="0">
            <a:spAutoFit/>
          </a:bodyPr>
          <a:lstStyle/>
          <a:p>
            <a:pPr algn="l"/>
            <a:r>
              <a:rPr lang="fr-CH" i="1" dirty="0"/>
              <a:t>Tech. Network</a:t>
            </a:r>
            <a:endParaRPr lang="en-GB" i="1" dirty="0"/>
          </a:p>
        </p:txBody>
      </p:sp>
      <p:sp>
        <p:nvSpPr>
          <p:cNvPr id="109" name="TextBox 108">
            <a:extLst>
              <a:ext uri="{FF2B5EF4-FFF2-40B4-BE49-F238E27FC236}">
                <a16:creationId xmlns:a16="http://schemas.microsoft.com/office/drawing/2014/main" id="{9434506C-B504-DEFB-8192-BA0646E4AB79}"/>
              </a:ext>
            </a:extLst>
          </p:cNvPr>
          <p:cNvSpPr txBox="1"/>
          <p:nvPr/>
        </p:nvSpPr>
        <p:spPr>
          <a:xfrm>
            <a:off x="560084" y="3394526"/>
            <a:ext cx="2187778" cy="276999"/>
          </a:xfrm>
          <a:prstGeom prst="rect">
            <a:avLst/>
          </a:prstGeom>
          <a:noFill/>
        </p:spPr>
        <p:txBody>
          <a:bodyPr wrap="none" lIns="0" tIns="0" rIns="0" bIns="0" rtlCol="0">
            <a:spAutoFit/>
          </a:bodyPr>
          <a:lstStyle/>
          <a:p>
            <a:pPr algn="l"/>
            <a:r>
              <a:rPr lang="fr-CH" i="1" dirty="0"/>
              <a:t>X, Y data @ 10 Mbps</a:t>
            </a:r>
            <a:endParaRPr lang="en-GB" i="1" dirty="0"/>
          </a:p>
        </p:txBody>
      </p:sp>
      <p:cxnSp>
        <p:nvCxnSpPr>
          <p:cNvPr id="5" name="Straight Arrow Connector 4">
            <a:extLst>
              <a:ext uri="{FF2B5EF4-FFF2-40B4-BE49-F238E27FC236}">
                <a16:creationId xmlns:a16="http://schemas.microsoft.com/office/drawing/2014/main" id="{A9BF6502-566C-BB78-FE6D-98A5F132C84B}"/>
              </a:ext>
            </a:extLst>
          </p:cNvPr>
          <p:cNvCxnSpPr/>
          <p:nvPr/>
        </p:nvCxnSpPr>
        <p:spPr>
          <a:xfrm>
            <a:off x="2078810" y="1192695"/>
            <a:ext cx="175259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504B592-412A-7E77-E7EB-B1246A957C3B}"/>
              </a:ext>
            </a:extLst>
          </p:cNvPr>
          <p:cNvCxnSpPr/>
          <p:nvPr/>
        </p:nvCxnSpPr>
        <p:spPr>
          <a:xfrm>
            <a:off x="3831409" y="1192696"/>
            <a:ext cx="44196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94A0D9E-FB07-4D76-FE5A-33FDB546CA5A}"/>
              </a:ext>
            </a:extLst>
          </p:cNvPr>
          <p:cNvCxnSpPr/>
          <p:nvPr/>
        </p:nvCxnSpPr>
        <p:spPr>
          <a:xfrm>
            <a:off x="8251009" y="1192695"/>
            <a:ext cx="17526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2CA49B4-6103-B705-EFA3-BCF9A4F25C2B}"/>
              </a:ext>
            </a:extLst>
          </p:cNvPr>
          <p:cNvSpPr txBox="1"/>
          <p:nvPr/>
        </p:nvSpPr>
        <p:spPr>
          <a:xfrm>
            <a:off x="5853931" y="1188487"/>
            <a:ext cx="512961" cy="276999"/>
          </a:xfrm>
          <a:prstGeom prst="rect">
            <a:avLst/>
          </a:prstGeom>
          <a:noFill/>
        </p:spPr>
        <p:txBody>
          <a:bodyPr wrap="none" lIns="0" tIns="0" rIns="0" bIns="0" rtlCol="0">
            <a:spAutoFit/>
          </a:bodyPr>
          <a:lstStyle/>
          <a:p>
            <a:pPr algn="l"/>
            <a:r>
              <a:rPr lang="fr-CH" dirty="0"/>
              <a:t>64 m</a:t>
            </a:r>
            <a:endParaRPr lang="en-GB" dirty="0"/>
          </a:p>
        </p:txBody>
      </p:sp>
      <p:sp>
        <p:nvSpPr>
          <p:cNvPr id="22" name="TextBox 21">
            <a:extLst>
              <a:ext uri="{FF2B5EF4-FFF2-40B4-BE49-F238E27FC236}">
                <a16:creationId xmlns:a16="http://schemas.microsoft.com/office/drawing/2014/main" id="{2DAA6532-8D51-FC73-81B3-923BDF39CA2B}"/>
              </a:ext>
            </a:extLst>
          </p:cNvPr>
          <p:cNvSpPr txBox="1"/>
          <p:nvPr/>
        </p:nvSpPr>
        <p:spPr>
          <a:xfrm>
            <a:off x="2736729" y="1188487"/>
            <a:ext cx="512961" cy="276999"/>
          </a:xfrm>
          <a:prstGeom prst="rect">
            <a:avLst/>
          </a:prstGeom>
          <a:noFill/>
        </p:spPr>
        <p:txBody>
          <a:bodyPr wrap="none" lIns="0" tIns="0" rIns="0" bIns="0" rtlCol="0">
            <a:spAutoFit/>
          </a:bodyPr>
          <a:lstStyle/>
          <a:p>
            <a:pPr algn="l"/>
            <a:r>
              <a:rPr lang="fr-CH" dirty="0"/>
              <a:t>32 m</a:t>
            </a:r>
            <a:endParaRPr lang="en-GB" dirty="0"/>
          </a:p>
        </p:txBody>
      </p:sp>
      <p:sp>
        <p:nvSpPr>
          <p:cNvPr id="34" name="TextBox 33">
            <a:extLst>
              <a:ext uri="{FF2B5EF4-FFF2-40B4-BE49-F238E27FC236}">
                <a16:creationId xmlns:a16="http://schemas.microsoft.com/office/drawing/2014/main" id="{7413C6E9-B8D7-2C2C-7B15-DC5B7DF55645}"/>
              </a:ext>
            </a:extLst>
          </p:cNvPr>
          <p:cNvSpPr txBox="1"/>
          <p:nvPr/>
        </p:nvSpPr>
        <p:spPr>
          <a:xfrm>
            <a:off x="8863855" y="1195513"/>
            <a:ext cx="512961" cy="276999"/>
          </a:xfrm>
          <a:prstGeom prst="rect">
            <a:avLst/>
          </a:prstGeom>
          <a:noFill/>
        </p:spPr>
        <p:txBody>
          <a:bodyPr wrap="none" lIns="0" tIns="0" rIns="0" bIns="0" rtlCol="0">
            <a:spAutoFit/>
          </a:bodyPr>
          <a:lstStyle/>
          <a:p>
            <a:pPr algn="l"/>
            <a:r>
              <a:rPr lang="fr-CH" dirty="0"/>
              <a:t>32 m</a:t>
            </a:r>
            <a:endParaRPr lang="en-GB" dirty="0"/>
          </a:p>
        </p:txBody>
      </p:sp>
    </p:spTree>
    <p:extLst>
      <p:ext uri="{BB962C8B-B14F-4D97-AF65-F5344CB8AC3E}">
        <p14:creationId xmlns:p14="http://schemas.microsoft.com/office/powerpoint/2010/main" val="1196949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8D9C6-B5FF-AE9F-778B-9CA09598B068}"/>
              </a:ext>
            </a:extLst>
          </p:cNvPr>
          <p:cNvSpPr>
            <a:spLocks noGrp="1"/>
          </p:cNvSpPr>
          <p:nvPr>
            <p:ph type="title"/>
          </p:nvPr>
        </p:nvSpPr>
        <p:spPr>
          <a:xfrm>
            <a:off x="407988" y="373593"/>
            <a:ext cx="8712347" cy="1065742"/>
          </a:xfrm>
        </p:spPr>
        <p:txBody>
          <a:bodyPr/>
          <a:lstStyle/>
          <a:p>
            <a:r>
              <a:rPr lang="fr-CH" dirty="0" err="1"/>
              <a:t>SoC</a:t>
            </a:r>
            <a:r>
              <a:rPr lang="fr-CH" dirty="0"/>
              <a:t> Platform </a:t>
            </a:r>
            <a:r>
              <a:rPr lang="en-GB" dirty="0"/>
              <a:t>– Fronted </a:t>
            </a:r>
            <a:r>
              <a:rPr lang="en-GB" i="1" dirty="0"/>
              <a:t>and</a:t>
            </a:r>
            <a:r>
              <a:rPr lang="en-GB" dirty="0"/>
              <a:t> Backend</a:t>
            </a:r>
          </a:p>
        </p:txBody>
      </p:sp>
      <p:sp>
        <p:nvSpPr>
          <p:cNvPr id="3" name="Content Placeholder 2">
            <a:extLst>
              <a:ext uri="{FF2B5EF4-FFF2-40B4-BE49-F238E27FC236}">
                <a16:creationId xmlns:a16="http://schemas.microsoft.com/office/drawing/2014/main" id="{AF10CBA8-CE60-89E9-CB4E-95832AAB7667}"/>
              </a:ext>
            </a:extLst>
          </p:cNvPr>
          <p:cNvSpPr>
            <a:spLocks noGrp="1"/>
          </p:cNvSpPr>
          <p:nvPr>
            <p:ph sz="half" idx="1"/>
          </p:nvPr>
        </p:nvSpPr>
        <p:spPr>
          <a:xfrm>
            <a:off x="407987" y="1439335"/>
            <a:ext cx="5616575" cy="4761440"/>
          </a:xfrm>
        </p:spPr>
        <p:txBody>
          <a:bodyPr>
            <a:normAutofit fontScale="92500" lnSpcReduction="10000"/>
          </a:bodyPr>
          <a:lstStyle/>
          <a:p>
            <a:r>
              <a:rPr lang="fr-CH" dirty="0" err="1"/>
              <a:t>Development</a:t>
            </a:r>
            <a:r>
              <a:rPr lang="fr-CH" dirty="0"/>
              <a:t> </a:t>
            </a:r>
            <a:r>
              <a:rPr lang="fr-CH" dirty="0" err="1"/>
              <a:t>shared</a:t>
            </a:r>
            <a:r>
              <a:rPr lang="fr-CH" dirty="0"/>
              <a:t> </a:t>
            </a:r>
            <a:r>
              <a:rPr lang="fr-CH" dirty="0" err="1"/>
              <a:t>with</a:t>
            </a:r>
            <a:r>
              <a:rPr lang="fr-CH" dirty="0"/>
              <a:t> LHC </a:t>
            </a:r>
            <a:r>
              <a:rPr lang="fr-CH" dirty="0" err="1"/>
              <a:t>HiLumi</a:t>
            </a:r>
            <a:r>
              <a:rPr lang="fr-CH" dirty="0"/>
              <a:t> </a:t>
            </a:r>
            <a:r>
              <a:rPr lang="fr-CH" dirty="0" err="1"/>
              <a:t>project</a:t>
            </a:r>
            <a:r>
              <a:rPr lang="fr-CH" dirty="0"/>
              <a:t>.</a:t>
            </a:r>
          </a:p>
          <a:p>
            <a:endParaRPr lang="fr-CH" dirty="0"/>
          </a:p>
          <a:p>
            <a:r>
              <a:rPr lang="fr-CH" dirty="0" err="1"/>
              <a:t>Xilinx</a:t>
            </a:r>
            <a:r>
              <a:rPr lang="fr-CH" dirty="0"/>
              <a:t>/AMD </a:t>
            </a:r>
            <a:r>
              <a:rPr lang="fr-CH" dirty="0" err="1"/>
              <a:t>Zynq</a:t>
            </a:r>
            <a:r>
              <a:rPr lang="fr-CH" dirty="0"/>
              <a:t> </a:t>
            </a:r>
            <a:r>
              <a:rPr lang="fr-CH" dirty="0" err="1"/>
              <a:t>RFSoC</a:t>
            </a:r>
            <a:r>
              <a:rPr lang="fr-CH" dirty="0"/>
              <a:t> </a:t>
            </a:r>
            <a:r>
              <a:rPr lang="fr-CH" dirty="0" err="1"/>
              <a:t>featuring</a:t>
            </a:r>
            <a:r>
              <a:rPr lang="fr-CH" dirty="0"/>
              <a:t>:</a:t>
            </a:r>
          </a:p>
          <a:p>
            <a:pPr marL="342900" indent="-342900">
              <a:buFont typeface="Arial" panose="020B0604020202020204" pitchFamily="34" charset="0"/>
              <a:buChar char="•"/>
            </a:pPr>
            <a:r>
              <a:rPr lang="fr-CH" dirty="0" err="1"/>
              <a:t>Ultrascale</a:t>
            </a:r>
            <a:r>
              <a:rPr lang="fr-CH" dirty="0"/>
              <a:t>+ FPGA </a:t>
            </a:r>
            <a:r>
              <a:rPr lang="fr-CH" dirty="0" err="1"/>
              <a:t>fabric</a:t>
            </a:r>
            <a:endParaRPr lang="fr-CH" dirty="0"/>
          </a:p>
          <a:p>
            <a:pPr marL="342900" indent="-342900">
              <a:buFont typeface="Arial" panose="020B0604020202020204" pitchFamily="34" charset="0"/>
              <a:buChar char="•"/>
            </a:pPr>
            <a:r>
              <a:rPr lang="fr-CH" dirty="0"/>
              <a:t>8x 5 GSPS 14-bit ADC channels</a:t>
            </a:r>
          </a:p>
          <a:p>
            <a:pPr marL="342900" indent="-342900">
              <a:buFont typeface="Arial" panose="020B0604020202020204" pitchFamily="34" charset="0"/>
              <a:buChar char="•"/>
            </a:pPr>
            <a:r>
              <a:rPr lang="fr-CH" dirty="0"/>
              <a:t>8x 10 GSPS 14-bit DAC channels</a:t>
            </a:r>
          </a:p>
          <a:p>
            <a:pPr marL="342900" indent="-342900">
              <a:buFont typeface="Arial" panose="020B0604020202020204" pitchFamily="34" charset="0"/>
              <a:buChar char="•"/>
            </a:pPr>
            <a:r>
              <a:rPr lang="fr-CH" dirty="0"/>
              <a:t>High performance ARM </a:t>
            </a:r>
            <a:r>
              <a:rPr lang="fr-CH" dirty="0" err="1"/>
              <a:t>processing</a:t>
            </a:r>
            <a:r>
              <a:rPr lang="fr-CH" dirty="0"/>
              <a:t> </a:t>
            </a:r>
            <a:r>
              <a:rPr lang="fr-CH" dirty="0" err="1"/>
              <a:t>cores</a:t>
            </a:r>
            <a:endParaRPr lang="fr-CH" dirty="0"/>
          </a:p>
          <a:p>
            <a:pPr marL="342900" indent="-342900">
              <a:buFont typeface="Arial" panose="020B0604020202020204" pitchFamily="34" charset="0"/>
              <a:buChar char="•"/>
            </a:pPr>
            <a:r>
              <a:rPr lang="en-GB" dirty="0"/>
              <a:t>Flexible timing and integration options</a:t>
            </a:r>
          </a:p>
          <a:p>
            <a:endParaRPr lang="en-GB" u="sng" dirty="0"/>
          </a:p>
          <a:p>
            <a:r>
              <a:rPr lang="en-GB" u="sng" dirty="0"/>
              <a:t>Procurement</a:t>
            </a:r>
          </a:p>
          <a:p>
            <a:pPr marL="342900" indent="-342900">
              <a:buFont typeface="Arial" panose="020B0604020202020204" pitchFamily="34" charset="0"/>
              <a:buChar char="•"/>
            </a:pPr>
            <a:r>
              <a:rPr lang="en-GB" dirty="0"/>
              <a:t>ZCU208 development board</a:t>
            </a:r>
          </a:p>
          <a:p>
            <a:pPr marL="342900" indent="-342900">
              <a:buFont typeface="Arial" panose="020B0604020202020204" pitchFamily="34" charset="0"/>
              <a:buChar char="•"/>
            </a:pPr>
            <a:r>
              <a:rPr lang="en-GB" dirty="0"/>
              <a:t>Researching system-on-module for production, with CERN-built carrier.</a:t>
            </a:r>
          </a:p>
        </p:txBody>
      </p:sp>
      <p:sp>
        <p:nvSpPr>
          <p:cNvPr id="5" name="Date Placeholder 4">
            <a:extLst>
              <a:ext uri="{FF2B5EF4-FFF2-40B4-BE49-F238E27FC236}">
                <a16:creationId xmlns:a16="http://schemas.microsoft.com/office/drawing/2014/main" id="{4E98D55F-15C5-E6F6-219B-0FD5C3F48DE4}"/>
              </a:ext>
            </a:extLst>
          </p:cNvPr>
          <p:cNvSpPr>
            <a:spLocks noGrp="1"/>
          </p:cNvSpPr>
          <p:nvPr>
            <p:ph type="dt" sz="half" idx="14"/>
          </p:nvPr>
        </p:nvSpPr>
        <p:spPr/>
        <p:txBody>
          <a:bodyPr/>
          <a:lstStyle/>
          <a:p>
            <a:r>
              <a:rPr lang="en-US"/>
              <a:t>13.03.2024</a:t>
            </a:r>
            <a:endParaRPr lang="en-US" dirty="0"/>
          </a:p>
        </p:txBody>
      </p:sp>
      <p:sp>
        <p:nvSpPr>
          <p:cNvPr id="6" name="Footer Placeholder 5">
            <a:extLst>
              <a:ext uri="{FF2B5EF4-FFF2-40B4-BE49-F238E27FC236}">
                <a16:creationId xmlns:a16="http://schemas.microsoft.com/office/drawing/2014/main" id="{5E577AEC-A533-EE74-79EB-453514E3AA16}"/>
              </a:ext>
            </a:extLst>
          </p:cNvPr>
          <p:cNvSpPr>
            <a:spLocks noGrp="1"/>
          </p:cNvSpPr>
          <p:nvPr>
            <p:ph type="ftr" sz="quarter" idx="15"/>
          </p:nvPr>
        </p:nvSpPr>
        <p:spPr/>
        <p:txBody>
          <a:bodyPr/>
          <a:lstStyle/>
          <a:p>
            <a:r>
              <a:rPr lang="en-GB"/>
              <a:t>Laurence Stant | Update on the BPM study for Run 2c</a:t>
            </a:r>
            <a:endParaRPr lang="en-US" dirty="0"/>
          </a:p>
        </p:txBody>
      </p:sp>
      <p:sp>
        <p:nvSpPr>
          <p:cNvPr id="7" name="Slide Number Placeholder 6">
            <a:extLst>
              <a:ext uri="{FF2B5EF4-FFF2-40B4-BE49-F238E27FC236}">
                <a16:creationId xmlns:a16="http://schemas.microsoft.com/office/drawing/2014/main" id="{17C94332-595C-7AF0-D09B-C3F8DEA39546}"/>
              </a:ext>
            </a:extLst>
          </p:cNvPr>
          <p:cNvSpPr>
            <a:spLocks noGrp="1"/>
          </p:cNvSpPr>
          <p:nvPr>
            <p:ph type="sldNum" sz="quarter" idx="16"/>
          </p:nvPr>
        </p:nvSpPr>
        <p:spPr/>
        <p:txBody>
          <a:bodyPr/>
          <a:lstStyle/>
          <a:p>
            <a:fld id="{36B5EA5A-BC32-A742-B11B-8E7414D5B535}" type="slidenum">
              <a:rPr lang="en-US" smtClean="0"/>
              <a:pPr/>
              <a:t>5</a:t>
            </a:fld>
            <a:endParaRPr lang="en-US" dirty="0"/>
          </a:p>
        </p:txBody>
      </p:sp>
      <p:pic>
        <p:nvPicPr>
          <p:cNvPr id="17" name="Picture 16" descr="A green circuit board with many components&#10;&#10;Description automatically generated">
            <a:extLst>
              <a:ext uri="{FF2B5EF4-FFF2-40B4-BE49-F238E27FC236}">
                <a16:creationId xmlns:a16="http://schemas.microsoft.com/office/drawing/2014/main" id="{79371AFD-2ECF-CB6F-0B7F-A5EDBB0863B9}"/>
              </a:ext>
            </a:extLst>
          </p:cNvPr>
          <p:cNvPicPr>
            <a:picLocks noChangeAspect="1"/>
          </p:cNvPicPr>
          <p:nvPr/>
        </p:nvPicPr>
        <p:blipFill>
          <a:blip r:embed="rId2"/>
          <a:stretch>
            <a:fillRect/>
          </a:stretch>
        </p:blipFill>
        <p:spPr>
          <a:xfrm>
            <a:off x="5486400" y="762000"/>
            <a:ext cx="6495737" cy="4953000"/>
          </a:xfrm>
          <a:prstGeom prst="rect">
            <a:avLst/>
          </a:prstGeom>
        </p:spPr>
      </p:pic>
    </p:spTree>
    <p:extLst>
      <p:ext uri="{BB962C8B-B14F-4D97-AF65-F5344CB8AC3E}">
        <p14:creationId xmlns:p14="http://schemas.microsoft.com/office/powerpoint/2010/main" val="1895304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7144710F-861D-2320-108F-DE6CD9228666}"/>
              </a:ext>
            </a:extLst>
          </p:cNvPr>
          <p:cNvSpPr>
            <a:spLocks noGrp="1"/>
          </p:cNvSpPr>
          <p:nvPr>
            <p:ph type="title"/>
          </p:nvPr>
        </p:nvSpPr>
        <p:spPr/>
        <p:txBody>
          <a:bodyPr/>
          <a:lstStyle/>
          <a:p>
            <a:r>
              <a:rPr lang="fr-CH" dirty="0"/>
              <a:t>Time </a:t>
            </a:r>
            <a:r>
              <a:rPr lang="fr-CH" dirty="0" err="1"/>
              <a:t>Multiplexing</a:t>
            </a:r>
            <a:endParaRPr lang="en-GB" dirty="0"/>
          </a:p>
        </p:txBody>
      </p:sp>
      <p:sp>
        <p:nvSpPr>
          <p:cNvPr id="24" name="Content Placeholder 23">
            <a:extLst>
              <a:ext uri="{FF2B5EF4-FFF2-40B4-BE49-F238E27FC236}">
                <a16:creationId xmlns:a16="http://schemas.microsoft.com/office/drawing/2014/main" id="{83DC7C65-B566-F0CA-E838-71D18E491607}"/>
              </a:ext>
            </a:extLst>
          </p:cNvPr>
          <p:cNvSpPr>
            <a:spLocks noGrp="1"/>
          </p:cNvSpPr>
          <p:nvPr>
            <p:ph sz="half" idx="1"/>
          </p:nvPr>
        </p:nvSpPr>
        <p:spPr/>
        <p:txBody>
          <a:bodyPr>
            <a:normAutofit/>
          </a:bodyPr>
          <a:lstStyle/>
          <a:p>
            <a:pPr marL="342900" indent="-342900">
              <a:lnSpc>
                <a:spcPct val="100000"/>
              </a:lnSpc>
              <a:buFont typeface="Arial" panose="020B0604020202020204" pitchFamily="34" charset="0"/>
              <a:buChar char="•"/>
            </a:pPr>
            <a:r>
              <a:rPr lang="fr-CH" sz="1800" dirty="0" err="1"/>
              <a:t>Because</a:t>
            </a:r>
            <a:r>
              <a:rPr lang="fr-CH" sz="1800" dirty="0"/>
              <a:t> of the </a:t>
            </a:r>
            <a:r>
              <a:rPr lang="fr-CH" sz="1800" dirty="0" err="1"/>
              <a:t>very</a:t>
            </a:r>
            <a:r>
              <a:rPr lang="fr-CH" sz="1800" dirty="0"/>
              <a:t> high sampling rate of the </a:t>
            </a:r>
            <a:r>
              <a:rPr lang="fr-CH" sz="1800" dirty="0" err="1"/>
              <a:t>RFSoC</a:t>
            </a:r>
            <a:r>
              <a:rPr lang="fr-CH" sz="1800" dirty="0"/>
              <a:t>, </a:t>
            </a:r>
            <a:r>
              <a:rPr lang="fr-CH" sz="1800" dirty="0" err="1"/>
              <a:t>we</a:t>
            </a:r>
            <a:r>
              <a:rPr lang="fr-CH" sz="1800" dirty="0"/>
              <a:t> </a:t>
            </a:r>
            <a:r>
              <a:rPr lang="fr-CH" sz="1800" dirty="0" err="1"/>
              <a:t>don’t</a:t>
            </a:r>
            <a:r>
              <a:rPr lang="fr-CH" sz="1800" dirty="0"/>
              <a:t> </a:t>
            </a:r>
            <a:r>
              <a:rPr lang="fr-CH" sz="1800" dirty="0" err="1"/>
              <a:t>need</a:t>
            </a:r>
            <a:r>
              <a:rPr lang="fr-CH" sz="1800" dirty="0"/>
              <a:t> to time-stretch pulses (via </a:t>
            </a:r>
            <a:r>
              <a:rPr lang="fr-CH" sz="1800" dirty="0" err="1"/>
              <a:t>lowpass</a:t>
            </a:r>
            <a:r>
              <a:rPr lang="fr-CH" sz="1800" dirty="0"/>
              <a:t> </a:t>
            </a:r>
            <a:r>
              <a:rPr lang="fr-CH" sz="1800" dirty="0" err="1"/>
              <a:t>filtering</a:t>
            </a:r>
            <a:r>
              <a:rPr lang="fr-CH" sz="1800" dirty="0"/>
              <a:t>) to </a:t>
            </a:r>
            <a:r>
              <a:rPr lang="fr-CH" sz="1800" dirty="0" err="1"/>
              <a:t>achieve</a:t>
            </a:r>
            <a:r>
              <a:rPr lang="fr-CH" sz="1800" dirty="0"/>
              <a:t> </a:t>
            </a:r>
            <a:r>
              <a:rPr lang="fr-CH" sz="1800" dirty="0" err="1"/>
              <a:t>adequate</a:t>
            </a:r>
            <a:r>
              <a:rPr lang="fr-CH" sz="1800" dirty="0"/>
              <a:t> signal to noise ratios.</a:t>
            </a:r>
          </a:p>
          <a:p>
            <a:pPr marL="342900" indent="-342900">
              <a:lnSpc>
                <a:spcPct val="100000"/>
              </a:lnSpc>
              <a:buFont typeface="Arial" panose="020B0604020202020204" pitchFamily="34" charset="0"/>
              <a:buChar char="•"/>
            </a:pPr>
            <a:r>
              <a:rPr lang="fr-CH" sz="1800" dirty="0"/>
              <a:t>This </a:t>
            </a:r>
            <a:r>
              <a:rPr lang="fr-CH" sz="1800" dirty="0" err="1"/>
              <a:t>means</a:t>
            </a:r>
            <a:r>
              <a:rPr lang="fr-CH" sz="1800" dirty="0"/>
              <a:t> </a:t>
            </a:r>
            <a:r>
              <a:rPr lang="fr-CH" sz="1800" dirty="0" err="1"/>
              <a:t>we</a:t>
            </a:r>
            <a:r>
              <a:rPr lang="fr-CH" sz="1800" dirty="0"/>
              <a:t> can time multiplex multiple pickups </a:t>
            </a:r>
            <a:r>
              <a:rPr lang="fr-CH" sz="1800" dirty="0" err="1"/>
              <a:t>using</a:t>
            </a:r>
            <a:r>
              <a:rPr lang="fr-CH" sz="1800" dirty="0"/>
              <a:t> </a:t>
            </a:r>
            <a:r>
              <a:rPr lang="fr-CH" sz="1800" dirty="0" err="1"/>
              <a:t>cable</a:t>
            </a:r>
            <a:r>
              <a:rPr lang="fr-CH" sz="1800" dirty="0"/>
              <a:t> </a:t>
            </a:r>
            <a:r>
              <a:rPr lang="fr-CH" sz="1800" dirty="0" err="1"/>
              <a:t>delays</a:t>
            </a:r>
            <a:r>
              <a:rPr lang="fr-CH" sz="1800" dirty="0"/>
              <a:t> and </a:t>
            </a:r>
            <a:r>
              <a:rPr lang="fr-CH" sz="1800" dirty="0" err="1"/>
              <a:t>reduce</a:t>
            </a:r>
            <a:r>
              <a:rPr lang="fr-CH" sz="1800" dirty="0"/>
              <a:t> the </a:t>
            </a:r>
            <a:r>
              <a:rPr lang="fr-CH" sz="1800" dirty="0" err="1"/>
              <a:t>required</a:t>
            </a:r>
            <a:r>
              <a:rPr lang="fr-CH" sz="1800" dirty="0"/>
              <a:t> </a:t>
            </a:r>
            <a:r>
              <a:rPr lang="fr-CH" sz="1800" dirty="0" err="1"/>
              <a:t>number</a:t>
            </a:r>
            <a:r>
              <a:rPr lang="fr-CH" sz="1800" dirty="0"/>
              <a:t> of ADC channels.</a:t>
            </a:r>
          </a:p>
          <a:p>
            <a:pPr marL="342900" indent="-342900">
              <a:lnSpc>
                <a:spcPct val="100000"/>
              </a:lnSpc>
              <a:buFont typeface="Arial" panose="020B0604020202020204" pitchFamily="34" charset="0"/>
              <a:buChar char="•"/>
            </a:pPr>
            <a:r>
              <a:rPr lang="fr-CH" sz="1800" dirty="0" err="1"/>
              <a:t>Using</a:t>
            </a:r>
            <a:r>
              <a:rPr lang="fr-CH" sz="1800" dirty="0"/>
              <a:t> </a:t>
            </a:r>
            <a:r>
              <a:rPr lang="fr-CH" sz="1800" dirty="0" err="1"/>
              <a:t>this</a:t>
            </a:r>
            <a:r>
              <a:rPr lang="fr-CH" sz="1800" dirty="0"/>
              <a:t> technique, </a:t>
            </a:r>
            <a:r>
              <a:rPr lang="fr-CH" sz="1800" dirty="0" err="1"/>
              <a:t>we</a:t>
            </a:r>
            <a:r>
              <a:rPr lang="fr-CH" sz="1800" dirty="0"/>
              <a:t> can </a:t>
            </a:r>
            <a:r>
              <a:rPr lang="fr-CH" sz="1800" dirty="0" err="1"/>
              <a:t>also</a:t>
            </a:r>
            <a:r>
              <a:rPr lang="fr-CH" sz="1800" dirty="0"/>
              <a:t> </a:t>
            </a:r>
            <a:r>
              <a:rPr lang="fr-CH" sz="1800" dirty="0" err="1"/>
              <a:t>remove</a:t>
            </a:r>
            <a:r>
              <a:rPr lang="fr-CH" sz="1800" dirty="0"/>
              <a:t> </a:t>
            </a:r>
            <a:r>
              <a:rPr lang="fr-CH" sz="1800" dirty="0" err="1"/>
              <a:t>systematic</a:t>
            </a:r>
            <a:r>
              <a:rPr lang="fr-CH" sz="1800" dirty="0"/>
              <a:t> </a:t>
            </a:r>
            <a:r>
              <a:rPr lang="fr-CH" sz="1800" dirty="0" err="1"/>
              <a:t>errors</a:t>
            </a:r>
            <a:r>
              <a:rPr lang="fr-CH" sz="1800" dirty="0"/>
              <a:t> (position offsets) </a:t>
            </a:r>
            <a:r>
              <a:rPr lang="fr-CH" sz="1800" dirty="0" err="1"/>
              <a:t>arising</a:t>
            </a:r>
            <a:r>
              <a:rPr lang="fr-CH" sz="1800" dirty="0"/>
              <a:t> </a:t>
            </a:r>
            <a:r>
              <a:rPr lang="fr-CH" sz="1800" dirty="0" err="1"/>
              <a:t>from</a:t>
            </a:r>
            <a:r>
              <a:rPr lang="fr-CH" sz="1800" dirty="0"/>
              <a:t> </a:t>
            </a:r>
            <a:r>
              <a:rPr lang="fr-CH" sz="1800" dirty="0" err="1"/>
              <a:t>any</a:t>
            </a:r>
            <a:r>
              <a:rPr lang="fr-CH" sz="1800" dirty="0"/>
              <a:t> </a:t>
            </a:r>
            <a:r>
              <a:rPr lang="fr-CH" sz="1800" dirty="0" err="1"/>
              <a:t>difference</a:t>
            </a:r>
            <a:r>
              <a:rPr lang="fr-CH" sz="1800" dirty="0"/>
              <a:t> </a:t>
            </a:r>
            <a:r>
              <a:rPr lang="fr-CH" sz="1800" dirty="0" err="1"/>
              <a:t>between</a:t>
            </a:r>
            <a:r>
              <a:rPr lang="fr-CH" sz="1800" dirty="0"/>
              <a:t> </a:t>
            </a:r>
            <a:r>
              <a:rPr lang="fr-CH" sz="1800" dirty="0" err="1"/>
              <a:t>channel</a:t>
            </a:r>
            <a:r>
              <a:rPr lang="fr-CH" sz="1800" dirty="0"/>
              <a:t> gains for the </a:t>
            </a:r>
            <a:r>
              <a:rPr lang="fr-CH" sz="1800" dirty="0" err="1"/>
              <a:t>same</a:t>
            </a:r>
            <a:r>
              <a:rPr lang="fr-CH" sz="1800" dirty="0"/>
              <a:t> axis:</a:t>
            </a:r>
          </a:p>
          <a:p>
            <a:pPr marL="666750" lvl="1" indent="-342900">
              <a:buFont typeface="Arial" panose="020B0604020202020204" pitchFamily="34" charset="0"/>
              <a:buChar char="•"/>
            </a:pPr>
            <a:r>
              <a:rPr lang="fr-CH" sz="1400" dirty="0"/>
              <a:t>Cable drift</a:t>
            </a:r>
          </a:p>
          <a:p>
            <a:pPr marL="666750" lvl="1" indent="-342900">
              <a:buFont typeface="Arial" panose="020B0604020202020204" pitchFamily="34" charset="0"/>
              <a:buChar char="•"/>
            </a:pPr>
            <a:r>
              <a:rPr lang="fr-CH" sz="1400" dirty="0"/>
              <a:t>Component </a:t>
            </a:r>
            <a:r>
              <a:rPr lang="fr-CH" sz="1400" dirty="0" err="1"/>
              <a:t>response</a:t>
            </a:r>
            <a:r>
              <a:rPr lang="fr-CH" sz="1400" dirty="0"/>
              <a:t> variation</a:t>
            </a:r>
          </a:p>
          <a:p>
            <a:pPr marL="666750" lvl="1" indent="-342900">
              <a:buFont typeface="Arial" panose="020B0604020202020204" pitchFamily="34" charset="0"/>
              <a:buChar char="•"/>
            </a:pPr>
            <a:r>
              <a:rPr lang="fr-CH" sz="1400" dirty="0"/>
              <a:t>ADC drift</a:t>
            </a:r>
            <a:endParaRPr lang="en-GB" sz="1400" dirty="0"/>
          </a:p>
        </p:txBody>
      </p:sp>
      <p:sp>
        <p:nvSpPr>
          <p:cNvPr id="6" name="Date Placeholder 5">
            <a:extLst>
              <a:ext uri="{FF2B5EF4-FFF2-40B4-BE49-F238E27FC236}">
                <a16:creationId xmlns:a16="http://schemas.microsoft.com/office/drawing/2014/main" id="{37C65204-D08B-899E-6F47-69C20713BC6F}"/>
              </a:ext>
            </a:extLst>
          </p:cNvPr>
          <p:cNvSpPr>
            <a:spLocks noGrp="1"/>
          </p:cNvSpPr>
          <p:nvPr>
            <p:ph type="dt" sz="half" idx="14"/>
          </p:nvPr>
        </p:nvSpPr>
        <p:spPr/>
        <p:txBody>
          <a:bodyPr/>
          <a:lstStyle/>
          <a:p>
            <a:r>
              <a:rPr lang="en-US"/>
              <a:t>13.03.2024</a:t>
            </a:r>
            <a:endParaRPr lang="en-US" dirty="0"/>
          </a:p>
        </p:txBody>
      </p:sp>
      <p:sp>
        <p:nvSpPr>
          <p:cNvPr id="7" name="Footer Placeholder 6">
            <a:extLst>
              <a:ext uri="{FF2B5EF4-FFF2-40B4-BE49-F238E27FC236}">
                <a16:creationId xmlns:a16="http://schemas.microsoft.com/office/drawing/2014/main" id="{95502A57-DF7F-F6D6-19B4-9F39FB0218F1}"/>
              </a:ext>
            </a:extLst>
          </p:cNvPr>
          <p:cNvSpPr>
            <a:spLocks noGrp="1"/>
          </p:cNvSpPr>
          <p:nvPr>
            <p:ph type="ftr" sz="quarter" idx="15"/>
          </p:nvPr>
        </p:nvSpPr>
        <p:spPr/>
        <p:txBody>
          <a:bodyPr/>
          <a:lstStyle/>
          <a:p>
            <a:r>
              <a:rPr lang="en-GB"/>
              <a:t>Laurence Stant | Update on the BPM study for Run 2c</a:t>
            </a:r>
            <a:endParaRPr lang="en-US" dirty="0"/>
          </a:p>
        </p:txBody>
      </p:sp>
      <p:sp>
        <p:nvSpPr>
          <p:cNvPr id="8" name="Slide Number Placeholder 7">
            <a:extLst>
              <a:ext uri="{FF2B5EF4-FFF2-40B4-BE49-F238E27FC236}">
                <a16:creationId xmlns:a16="http://schemas.microsoft.com/office/drawing/2014/main" id="{511142C3-830A-AA9A-2AA5-85338C398C18}"/>
              </a:ext>
            </a:extLst>
          </p:cNvPr>
          <p:cNvSpPr>
            <a:spLocks noGrp="1"/>
          </p:cNvSpPr>
          <p:nvPr>
            <p:ph type="sldNum" sz="quarter" idx="16"/>
          </p:nvPr>
        </p:nvSpPr>
        <p:spPr/>
        <p:txBody>
          <a:bodyPr/>
          <a:lstStyle/>
          <a:p>
            <a:fld id="{36B5EA5A-BC32-A742-B11B-8E7414D5B535}" type="slidenum">
              <a:rPr lang="en-US" smtClean="0"/>
              <a:pPr/>
              <a:t>6</a:t>
            </a:fld>
            <a:endParaRPr lang="en-US" dirty="0"/>
          </a:p>
        </p:txBody>
      </p:sp>
      <p:grpSp>
        <p:nvGrpSpPr>
          <p:cNvPr id="79" name="Group 78">
            <a:extLst>
              <a:ext uri="{FF2B5EF4-FFF2-40B4-BE49-F238E27FC236}">
                <a16:creationId xmlns:a16="http://schemas.microsoft.com/office/drawing/2014/main" id="{56051F7C-A372-B3DB-DC1C-683485EA64D8}"/>
              </a:ext>
            </a:extLst>
          </p:cNvPr>
          <p:cNvGrpSpPr/>
          <p:nvPr/>
        </p:nvGrpSpPr>
        <p:grpSpPr>
          <a:xfrm>
            <a:off x="8153401" y="1250407"/>
            <a:ext cx="1676400" cy="1676400"/>
            <a:chOff x="8153401" y="1828800"/>
            <a:chExt cx="1676400" cy="1676400"/>
          </a:xfrm>
        </p:grpSpPr>
        <p:sp>
          <p:nvSpPr>
            <p:cNvPr id="27" name="Oval 26">
              <a:extLst>
                <a:ext uri="{FF2B5EF4-FFF2-40B4-BE49-F238E27FC236}">
                  <a16:creationId xmlns:a16="http://schemas.microsoft.com/office/drawing/2014/main" id="{FEE45AED-4296-DA98-C65D-F79A59B2A006}"/>
                </a:ext>
              </a:extLst>
            </p:cNvPr>
            <p:cNvSpPr/>
            <p:nvPr/>
          </p:nvSpPr>
          <p:spPr>
            <a:xfrm>
              <a:off x="8289925" y="1975607"/>
              <a:ext cx="1371600" cy="1371600"/>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a:extLst>
                <a:ext uri="{FF2B5EF4-FFF2-40B4-BE49-F238E27FC236}">
                  <a16:creationId xmlns:a16="http://schemas.microsoft.com/office/drawing/2014/main" id="{F2EFD67E-F333-D812-1950-D71AF02FD779}"/>
                </a:ext>
              </a:extLst>
            </p:cNvPr>
            <p:cNvCxnSpPr>
              <a:cxnSpLocks/>
            </p:cNvCxnSpPr>
            <p:nvPr/>
          </p:nvCxnSpPr>
          <p:spPr>
            <a:xfrm>
              <a:off x="8637761" y="2209800"/>
              <a:ext cx="675927"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679C826-ECB4-DBFC-25B7-4B316656CC2C}"/>
                </a:ext>
              </a:extLst>
            </p:cNvPr>
            <p:cNvCxnSpPr>
              <a:cxnSpLocks/>
            </p:cNvCxnSpPr>
            <p:nvPr/>
          </p:nvCxnSpPr>
          <p:spPr>
            <a:xfrm>
              <a:off x="8637760" y="3124200"/>
              <a:ext cx="675927"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BDEE2F84-1C74-B4C2-7D1A-D75506A03538}"/>
                </a:ext>
              </a:extLst>
            </p:cNvPr>
            <p:cNvGrpSpPr/>
            <p:nvPr/>
          </p:nvGrpSpPr>
          <p:grpSpPr>
            <a:xfrm rot="5400000">
              <a:off x="8637759" y="2204207"/>
              <a:ext cx="675928" cy="914400"/>
              <a:chOff x="8790160" y="2362200"/>
              <a:chExt cx="675928" cy="914400"/>
            </a:xfrm>
          </p:grpSpPr>
          <p:cxnSp>
            <p:nvCxnSpPr>
              <p:cNvPr id="40" name="Straight Connector 39">
                <a:extLst>
                  <a:ext uri="{FF2B5EF4-FFF2-40B4-BE49-F238E27FC236}">
                    <a16:creationId xmlns:a16="http://schemas.microsoft.com/office/drawing/2014/main" id="{763FEBA3-0FE9-8558-D465-870786909204}"/>
                  </a:ext>
                </a:extLst>
              </p:cNvPr>
              <p:cNvCxnSpPr>
                <a:cxnSpLocks/>
              </p:cNvCxnSpPr>
              <p:nvPr/>
            </p:nvCxnSpPr>
            <p:spPr>
              <a:xfrm>
                <a:off x="8790161" y="2362200"/>
                <a:ext cx="675927"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F8F8F1E-529F-97DE-706D-59887C12F50A}"/>
                  </a:ext>
                </a:extLst>
              </p:cNvPr>
              <p:cNvCxnSpPr>
                <a:cxnSpLocks/>
              </p:cNvCxnSpPr>
              <p:nvPr/>
            </p:nvCxnSpPr>
            <p:spPr>
              <a:xfrm>
                <a:off x="8790160" y="3276600"/>
                <a:ext cx="675927"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44" name="Straight Connector 43">
              <a:extLst>
                <a:ext uri="{FF2B5EF4-FFF2-40B4-BE49-F238E27FC236}">
                  <a16:creationId xmlns:a16="http://schemas.microsoft.com/office/drawing/2014/main" id="{7466FA47-5A8B-3AE6-3451-A47EF7BFDCE2}"/>
                </a:ext>
              </a:extLst>
            </p:cNvPr>
            <p:cNvCxnSpPr/>
            <p:nvPr/>
          </p:nvCxnSpPr>
          <p:spPr>
            <a:xfrm flipV="1">
              <a:off x="8975723" y="1828800"/>
              <a:ext cx="0" cy="38100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76034AC-51ED-3DD8-A0B6-48D98AD95B65}"/>
                </a:ext>
              </a:extLst>
            </p:cNvPr>
            <p:cNvCxnSpPr/>
            <p:nvPr/>
          </p:nvCxnSpPr>
          <p:spPr>
            <a:xfrm flipV="1">
              <a:off x="8959846" y="3124200"/>
              <a:ext cx="0" cy="38100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291E9480-92E4-4C8B-485C-51BB848DD7F9}"/>
                </a:ext>
              </a:extLst>
            </p:cNvPr>
            <p:cNvGrpSpPr/>
            <p:nvPr/>
          </p:nvGrpSpPr>
          <p:grpSpPr>
            <a:xfrm rot="5400000">
              <a:off x="8983662" y="1828800"/>
              <a:ext cx="15877" cy="1676400"/>
              <a:chOff x="9112246" y="1981200"/>
              <a:chExt cx="15877" cy="1676400"/>
            </a:xfrm>
          </p:grpSpPr>
          <p:cxnSp>
            <p:nvCxnSpPr>
              <p:cNvPr id="46" name="Straight Connector 45">
                <a:extLst>
                  <a:ext uri="{FF2B5EF4-FFF2-40B4-BE49-F238E27FC236}">
                    <a16:creationId xmlns:a16="http://schemas.microsoft.com/office/drawing/2014/main" id="{43263F6D-0A2F-D4C4-C9AE-97B6A4760253}"/>
                  </a:ext>
                </a:extLst>
              </p:cNvPr>
              <p:cNvCxnSpPr/>
              <p:nvPr/>
            </p:nvCxnSpPr>
            <p:spPr>
              <a:xfrm flipV="1">
                <a:off x="9128123" y="1981200"/>
                <a:ext cx="0" cy="38100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4F7F55D-1B4A-D868-F3F4-539F29706C51}"/>
                  </a:ext>
                </a:extLst>
              </p:cNvPr>
              <p:cNvCxnSpPr/>
              <p:nvPr/>
            </p:nvCxnSpPr>
            <p:spPr>
              <a:xfrm flipV="1">
                <a:off x="9112246" y="3276600"/>
                <a:ext cx="0" cy="38100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sp>
        <p:nvSpPr>
          <p:cNvPr id="50" name="Oval 49">
            <a:extLst>
              <a:ext uri="{FF2B5EF4-FFF2-40B4-BE49-F238E27FC236}">
                <a16:creationId xmlns:a16="http://schemas.microsoft.com/office/drawing/2014/main" id="{1FF8F4F6-42BC-2743-BA53-4AAD6BF81369}"/>
              </a:ext>
            </a:extLst>
          </p:cNvPr>
          <p:cNvSpPr/>
          <p:nvPr/>
        </p:nvSpPr>
        <p:spPr>
          <a:xfrm>
            <a:off x="8900318" y="2265013"/>
            <a:ext cx="144462" cy="144462"/>
          </a:xfrm>
          <a:prstGeom prst="ellipse">
            <a:avLst/>
          </a:prstGeom>
          <a:gradFill flip="none" rotWithShape="1">
            <a:gsLst>
              <a:gs pos="0">
                <a:schemeClr val="accent3"/>
              </a:gs>
              <a:gs pos="30000">
                <a:schemeClr val="accent3">
                  <a:tint val="44500"/>
                  <a:satMod val="160000"/>
                </a:schemeClr>
              </a:gs>
              <a:gs pos="100000">
                <a:schemeClr val="accent3">
                  <a:tint val="23500"/>
                  <a:satMod val="160000"/>
                  <a:lumMod val="0"/>
                  <a:lumOff val="100000"/>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Arrow Connector 51">
            <a:extLst>
              <a:ext uri="{FF2B5EF4-FFF2-40B4-BE49-F238E27FC236}">
                <a16:creationId xmlns:a16="http://schemas.microsoft.com/office/drawing/2014/main" id="{8DCFCC97-5129-0B1D-6718-6CB895FFF9E9}"/>
              </a:ext>
            </a:extLst>
          </p:cNvPr>
          <p:cNvCxnSpPr/>
          <p:nvPr/>
        </p:nvCxnSpPr>
        <p:spPr>
          <a:xfrm>
            <a:off x="6629400" y="3962400"/>
            <a:ext cx="0" cy="2133600"/>
          </a:xfrm>
          <a:prstGeom prst="straightConnector1">
            <a:avLst/>
          </a:prstGeom>
          <a:ln w="12700">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195E080D-43FD-D700-5720-553CEFA20273}"/>
              </a:ext>
            </a:extLst>
          </p:cNvPr>
          <p:cNvCxnSpPr/>
          <p:nvPr/>
        </p:nvCxnSpPr>
        <p:spPr>
          <a:xfrm>
            <a:off x="6629400" y="5029200"/>
            <a:ext cx="4953000" cy="0"/>
          </a:xfrm>
          <a:prstGeom prst="straightConnector1">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sp>
        <p:nvSpPr>
          <p:cNvPr id="56" name="Freeform: Shape 55">
            <a:extLst>
              <a:ext uri="{FF2B5EF4-FFF2-40B4-BE49-F238E27FC236}">
                <a16:creationId xmlns:a16="http://schemas.microsoft.com/office/drawing/2014/main" id="{A7AA75B9-CAB4-2F89-8F85-9E154451D5F6}"/>
              </a:ext>
            </a:extLst>
          </p:cNvPr>
          <p:cNvSpPr/>
          <p:nvPr/>
        </p:nvSpPr>
        <p:spPr>
          <a:xfrm>
            <a:off x="7025951" y="4058997"/>
            <a:ext cx="587829" cy="979728"/>
          </a:xfrm>
          <a:custGeom>
            <a:avLst/>
            <a:gdLst>
              <a:gd name="connsiteX0" fmla="*/ 0 w 587829"/>
              <a:gd name="connsiteY0" fmla="*/ 961067 h 979728"/>
              <a:gd name="connsiteX1" fmla="*/ 317241 w 587829"/>
              <a:gd name="connsiteY1" fmla="*/ 14 h 979728"/>
              <a:gd name="connsiteX2" fmla="*/ 587829 w 587829"/>
              <a:gd name="connsiteY2" fmla="*/ 979728 h 979728"/>
            </a:gdLst>
            <a:ahLst/>
            <a:cxnLst>
              <a:cxn ang="0">
                <a:pos x="connsiteX0" y="connsiteY0"/>
              </a:cxn>
              <a:cxn ang="0">
                <a:pos x="connsiteX1" y="connsiteY1"/>
              </a:cxn>
              <a:cxn ang="0">
                <a:pos x="connsiteX2" y="connsiteY2"/>
              </a:cxn>
            </a:cxnLst>
            <a:rect l="l" t="t" r="r" b="b"/>
            <a:pathLst>
              <a:path w="587829" h="979728">
                <a:moveTo>
                  <a:pt x="0" y="961067"/>
                </a:moveTo>
                <a:cubicBezTo>
                  <a:pt x="109635" y="478985"/>
                  <a:pt x="219270" y="-3096"/>
                  <a:pt x="317241" y="14"/>
                </a:cubicBezTo>
                <a:cubicBezTo>
                  <a:pt x="415212" y="3124"/>
                  <a:pt x="501520" y="491426"/>
                  <a:pt x="587829" y="979728"/>
                </a:cubicBezTo>
              </a:path>
            </a:pathLst>
          </a:cu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Freeform: Shape 56">
            <a:extLst>
              <a:ext uri="{FF2B5EF4-FFF2-40B4-BE49-F238E27FC236}">
                <a16:creationId xmlns:a16="http://schemas.microsoft.com/office/drawing/2014/main" id="{ACD224E4-D46F-EE35-D958-2E124AF9FAC7}"/>
              </a:ext>
            </a:extLst>
          </p:cNvPr>
          <p:cNvSpPr/>
          <p:nvPr/>
        </p:nvSpPr>
        <p:spPr>
          <a:xfrm>
            <a:off x="7610668" y="5029200"/>
            <a:ext cx="447870" cy="676468"/>
          </a:xfrm>
          <a:custGeom>
            <a:avLst/>
            <a:gdLst>
              <a:gd name="connsiteX0" fmla="*/ 0 w 447870"/>
              <a:gd name="connsiteY0" fmla="*/ 0 h 541181"/>
              <a:gd name="connsiteX1" fmla="*/ 223935 w 447870"/>
              <a:gd name="connsiteY1" fmla="*/ 541175 h 541181"/>
              <a:gd name="connsiteX2" fmla="*/ 447870 w 447870"/>
              <a:gd name="connsiteY2" fmla="*/ 9330 h 541181"/>
            </a:gdLst>
            <a:ahLst/>
            <a:cxnLst>
              <a:cxn ang="0">
                <a:pos x="connsiteX0" y="connsiteY0"/>
              </a:cxn>
              <a:cxn ang="0">
                <a:pos x="connsiteX1" y="connsiteY1"/>
              </a:cxn>
              <a:cxn ang="0">
                <a:pos x="connsiteX2" y="connsiteY2"/>
              </a:cxn>
            </a:cxnLst>
            <a:rect l="l" t="t" r="r" b="b"/>
            <a:pathLst>
              <a:path w="447870" h="541181">
                <a:moveTo>
                  <a:pt x="0" y="0"/>
                </a:moveTo>
                <a:cubicBezTo>
                  <a:pt x="74645" y="269810"/>
                  <a:pt x="149290" y="539620"/>
                  <a:pt x="223935" y="541175"/>
                </a:cubicBezTo>
                <a:cubicBezTo>
                  <a:pt x="298580" y="542730"/>
                  <a:pt x="373225" y="276030"/>
                  <a:pt x="447870" y="9330"/>
                </a:cubicBezTo>
              </a:path>
            </a:pathLst>
          </a:cu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Freeform: Shape 57">
            <a:extLst>
              <a:ext uri="{FF2B5EF4-FFF2-40B4-BE49-F238E27FC236}">
                <a16:creationId xmlns:a16="http://schemas.microsoft.com/office/drawing/2014/main" id="{19ACDB93-DF85-B0B8-5FA8-62806145EE71}"/>
              </a:ext>
            </a:extLst>
          </p:cNvPr>
          <p:cNvSpPr/>
          <p:nvPr/>
        </p:nvSpPr>
        <p:spPr>
          <a:xfrm>
            <a:off x="9146774" y="4721739"/>
            <a:ext cx="587829" cy="323012"/>
          </a:xfrm>
          <a:custGeom>
            <a:avLst/>
            <a:gdLst>
              <a:gd name="connsiteX0" fmla="*/ 0 w 587829"/>
              <a:gd name="connsiteY0" fmla="*/ 961067 h 979728"/>
              <a:gd name="connsiteX1" fmla="*/ 317241 w 587829"/>
              <a:gd name="connsiteY1" fmla="*/ 14 h 979728"/>
              <a:gd name="connsiteX2" fmla="*/ 587829 w 587829"/>
              <a:gd name="connsiteY2" fmla="*/ 979728 h 979728"/>
            </a:gdLst>
            <a:ahLst/>
            <a:cxnLst>
              <a:cxn ang="0">
                <a:pos x="connsiteX0" y="connsiteY0"/>
              </a:cxn>
              <a:cxn ang="0">
                <a:pos x="connsiteX1" y="connsiteY1"/>
              </a:cxn>
              <a:cxn ang="0">
                <a:pos x="connsiteX2" y="connsiteY2"/>
              </a:cxn>
            </a:cxnLst>
            <a:rect l="l" t="t" r="r" b="b"/>
            <a:pathLst>
              <a:path w="587829" h="979728">
                <a:moveTo>
                  <a:pt x="0" y="961067"/>
                </a:moveTo>
                <a:cubicBezTo>
                  <a:pt x="109635" y="478985"/>
                  <a:pt x="219270" y="-3096"/>
                  <a:pt x="317241" y="14"/>
                </a:cubicBezTo>
                <a:cubicBezTo>
                  <a:pt x="415212" y="3124"/>
                  <a:pt x="501520" y="491426"/>
                  <a:pt x="587829" y="979728"/>
                </a:cubicBezTo>
              </a:path>
            </a:pathLst>
          </a:cu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Freeform: Shape 58">
            <a:extLst>
              <a:ext uri="{FF2B5EF4-FFF2-40B4-BE49-F238E27FC236}">
                <a16:creationId xmlns:a16="http://schemas.microsoft.com/office/drawing/2014/main" id="{5EB0AA12-36DC-44E2-D0DC-ACE540C4E55E}"/>
              </a:ext>
            </a:extLst>
          </p:cNvPr>
          <p:cNvSpPr/>
          <p:nvPr/>
        </p:nvSpPr>
        <p:spPr>
          <a:xfrm>
            <a:off x="9728316" y="5029199"/>
            <a:ext cx="447870" cy="201374"/>
          </a:xfrm>
          <a:custGeom>
            <a:avLst/>
            <a:gdLst>
              <a:gd name="connsiteX0" fmla="*/ 0 w 447870"/>
              <a:gd name="connsiteY0" fmla="*/ 0 h 541181"/>
              <a:gd name="connsiteX1" fmla="*/ 223935 w 447870"/>
              <a:gd name="connsiteY1" fmla="*/ 541175 h 541181"/>
              <a:gd name="connsiteX2" fmla="*/ 447870 w 447870"/>
              <a:gd name="connsiteY2" fmla="*/ 9330 h 541181"/>
            </a:gdLst>
            <a:ahLst/>
            <a:cxnLst>
              <a:cxn ang="0">
                <a:pos x="connsiteX0" y="connsiteY0"/>
              </a:cxn>
              <a:cxn ang="0">
                <a:pos x="connsiteX1" y="connsiteY1"/>
              </a:cxn>
              <a:cxn ang="0">
                <a:pos x="connsiteX2" y="connsiteY2"/>
              </a:cxn>
            </a:cxnLst>
            <a:rect l="l" t="t" r="r" b="b"/>
            <a:pathLst>
              <a:path w="447870" h="541181">
                <a:moveTo>
                  <a:pt x="0" y="0"/>
                </a:moveTo>
                <a:cubicBezTo>
                  <a:pt x="74645" y="269810"/>
                  <a:pt x="149290" y="539620"/>
                  <a:pt x="223935" y="541175"/>
                </a:cubicBezTo>
                <a:cubicBezTo>
                  <a:pt x="298580" y="542730"/>
                  <a:pt x="373225" y="276030"/>
                  <a:pt x="447870" y="9330"/>
                </a:cubicBezTo>
              </a:path>
            </a:pathLst>
          </a:cu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9" name="Straight Connector 68">
            <a:extLst>
              <a:ext uri="{FF2B5EF4-FFF2-40B4-BE49-F238E27FC236}">
                <a16:creationId xmlns:a16="http://schemas.microsoft.com/office/drawing/2014/main" id="{13301750-8FCE-706C-4A6F-E7141D267E31}"/>
              </a:ext>
            </a:extLst>
          </p:cNvPr>
          <p:cNvCxnSpPr/>
          <p:nvPr/>
        </p:nvCxnSpPr>
        <p:spPr>
          <a:xfrm>
            <a:off x="6629400" y="5029199"/>
            <a:ext cx="396551"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3C53006-E1AB-1369-4A27-37B92EB14848}"/>
              </a:ext>
            </a:extLst>
          </p:cNvPr>
          <p:cNvCxnSpPr>
            <a:endCxn id="58" idx="0"/>
          </p:cNvCxnSpPr>
          <p:nvPr/>
        </p:nvCxnSpPr>
        <p:spPr>
          <a:xfrm>
            <a:off x="8058538" y="5029199"/>
            <a:ext cx="1098162"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741C8EA-CEA0-7B7A-02AF-47CFD942AEA0}"/>
              </a:ext>
            </a:extLst>
          </p:cNvPr>
          <p:cNvCxnSpPr>
            <a:stCxn id="59" idx="2"/>
          </p:cNvCxnSpPr>
          <p:nvPr/>
        </p:nvCxnSpPr>
        <p:spPr>
          <a:xfrm flipV="1">
            <a:off x="10176186" y="5029199"/>
            <a:ext cx="1196664" cy="3472"/>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A8359BE0-E6F6-1D5B-98EC-1A2510642AA6}"/>
              </a:ext>
            </a:extLst>
          </p:cNvPr>
          <p:cNvSpPr txBox="1"/>
          <p:nvPr/>
        </p:nvSpPr>
        <p:spPr>
          <a:xfrm>
            <a:off x="11291078" y="5113519"/>
            <a:ext cx="314189" cy="169277"/>
          </a:xfrm>
          <a:prstGeom prst="rect">
            <a:avLst/>
          </a:prstGeom>
          <a:noFill/>
        </p:spPr>
        <p:txBody>
          <a:bodyPr wrap="none" lIns="0" tIns="0" rIns="0" bIns="0" rtlCol="0">
            <a:spAutoFit/>
          </a:bodyPr>
          <a:lstStyle/>
          <a:p>
            <a:pPr algn="l"/>
            <a:r>
              <a:rPr lang="fr-CH" sz="1100" i="1" dirty="0"/>
              <a:t>Time</a:t>
            </a:r>
            <a:endParaRPr lang="en-GB" sz="1100" i="1" dirty="0"/>
          </a:p>
        </p:txBody>
      </p:sp>
      <p:sp>
        <p:nvSpPr>
          <p:cNvPr id="77" name="TextBox 76">
            <a:extLst>
              <a:ext uri="{FF2B5EF4-FFF2-40B4-BE49-F238E27FC236}">
                <a16:creationId xmlns:a16="http://schemas.microsoft.com/office/drawing/2014/main" id="{0D73FA51-10BF-F493-4785-6E106B027EA4}"/>
              </a:ext>
            </a:extLst>
          </p:cNvPr>
          <p:cNvSpPr txBox="1"/>
          <p:nvPr/>
        </p:nvSpPr>
        <p:spPr>
          <a:xfrm>
            <a:off x="6401768" y="3736587"/>
            <a:ext cx="479298" cy="169277"/>
          </a:xfrm>
          <a:prstGeom prst="rect">
            <a:avLst/>
          </a:prstGeom>
          <a:noFill/>
        </p:spPr>
        <p:txBody>
          <a:bodyPr wrap="none" lIns="0" tIns="0" rIns="0" bIns="0" rtlCol="0">
            <a:spAutoFit/>
          </a:bodyPr>
          <a:lstStyle/>
          <a:p>
            <a:pPr algn="l"/>
            <a:r>
              <a:rPr lang="fr-CH" sz="1100" i="1" dirty="0"/>
              <a:t>Voltage</a:t>
            </a:r>
            <a:endParaRPr lang="en-GB" sz="1100" i="1" dirty="0"/>
          </a:p>
        </p:txBody>
      </p:sp>
      <p:grpSp>
        <p:nvGrpSpPr>
          <p:cNvPr id="86" name="Group 85">
            <a:extLst>
              <a:ext uri="{FF2B5EF4-FFF2-40B4-BE49-F238E27FC236}">
                <a16:creationId xmlns:a16="http://schemas.microsoft.com/office/drawing/2014/main" id="{782D37FC-4046-F3FB-0C3E-F1A2967A6746}"/>
              </a:ext>
            </a:extLst>
          </p:cNvPr>
          <p:cNvGrpSpPr/>
          <p:nvPr/>
        </p:nvGrpSpPr>
        <p:grpSpPr>
          <a:xfrm>
            <a:off x="7625684" y="1915495"/>
            <a:ext cx="229839" cy="311228"/>
            <a:chOff x="7609429" y="1915087"/>
            <a:chExt cx="229839" cy="311228"/>
          </a:xfrm>
        </p:grpSpPr>
        <p:sp>
          <p:nvSpPr>
            <p:cNvPr id="81" name="Oval 80">
              <a:extLst>
                <a:ext uri="{FF2B5EF4-FFF2-40B4-BE49-F238E27FC236}">
                  <a16:creationId xmlns:a16="http://schemas.microsoft.com/office/drawing/2014/main" id="{041698B6-E6F1-B451-18F7-6A0964D621AB}"/>
                </a:ext>
              </a:extLst>
            </p:cNvPr>
            <p:cNvSpPr/>
            <p:nvPr/>
          </p:nvSpPr>
          <p:spPr>
            <a:xfrm>
              <a:off x="7610668" y="1915087"/>
              <a:ext cx="228600" cy="228599"/>
            </a:xfrm>
            <a:prstGeom prst="ellipse">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31FF611D-C33B-9D88-598D-6F5F0CEA7829}"/>
                </a:ext>
              </a:extLst>
            </p:cNvPr>
            <p:cNvSpPr/>
            <p:nvPr/>
          </p:nvSpPr>
          <p:spPr>
            <a:xfrm>
              <a:off x="7609429" y="1997716"/>
              <a:ext cx="228600" cy="228599"/>
            </a:xfrm>
            <a:prstGeom prst="ellipse">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4" name="Rectangle 83">
            <a:extLst>
              <a:ext uri="{FF2B5EF4-FFF2-40B4-BE49-F238E27FC236}">
                <a16:creationId xmlns:a16="http://schemas.microsoft.com/office/drawing/2014/main" id="{04C92B3A-6F0A-18EF-0208-F686AD191909}"/>
              </a:ext>
            </a:extLst>
          </p:cNvPr>
          <p:cNvSpPr/>
          <p:nvPr/>
        </p:nvSpPr>
        <p:spPr>
          <a:xfrm>
            <a:off x="7595855" y="2932560"/>
            <a:ext cx="1623344" cy="380999"/>
          </a:xfrm>
          <a:prstGeom prst="rect">
            <a:avLst/>
          </a:prstGeom>
          <a:noFill/>
          <a:ln w="28575">
            <a:solidFill>
              <a:schemeClr val="accent3"/>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CH" sz="1400" dirty="0">
                <a:solidFill>
                  <a:schemeClr val="tx1"/>
                </a:solidFill>
              </a:rPr>
              <a:t>Y Combiner</a:t>
            </a:r>
            <a:endParaRPr lang="en-GB" sz="1400" dirty="0">
              <a:solidFill>
                <a:schemeClr val="tx1"/>
              </a:solidFill>
            </a:endParaRPr>
          </a:p>
        </p:txBody>
      </p:sp>
      <p:cxnSp>
        <p:nvCxnSpPr>
          <p:cNvPr id="88" name="Connector: Elbow 87">
            <a:extLst>
              <a:ext uri="{FF2B5EF4-FFF2-40B4-BE49-F238E27FC236}">
                <a16:creationId xmlns:a16="http://schemas.microsoft.com/office/drawing/2014/main" id="{F8ADF52B-AF91-8F9D-0C11-01B002A835AB}"/>
              </a:ext>
            </a:extLst>
          </p:cNvPr>
          <p:cNvCxnSpPr>
            <a:endCxn id="81" idx="6"/>
          </p:cNvCxnSpPr>
          <p:nvPr/>
        </p:nvCxnSpPr>
        <p:spPr>
          <a:xfrm rot="10800000" flipV="1">
            <a:off x="7855523" y="1250407"/>
            <a:ext cx="1117026" cy="779388"/>
          </a:xfrm>
          <a:prstGeom prst="bentConnector3">
            <a:avLst>
              <a:gd name="adj1" fmla="val 100251"/>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71196116-CEFA-E602-D601-D8D5227EDDC6}"/>
              </a:ext>
            </a:extLst>
          </p:cNvPr>
          <p:cNvCxnSpPr>
            <a:stCxn id="82" idx="6"/>
          </p:cNvCxnSpPr>
          <p:nvPr/>
        </p:nvCxnSpPr>
        <p:spPr>
          <a:xfrm>
            <a:off x="7854284" y="2112424"/>
            <a:ext cx="0" cy="814383"/>
          </a:xfrm>
          <a:prstGeom prst="line">
            <a:avLst/>
          </a:prstGeom>
          <a:ln w="28575">
            <a:solidFill>
              <a:schemeClr val="accent3"/>
            </a:solidFill>
          </a:ln>
        </p:spPr>
        <p:style>
          <a:lnRef idx="1">
            <a:schemeClr val="accent3"/>
          </a:lnRef>
          <a:fillRef idx="0">
            <a:schemeClr val="accent3"/>
          </a:fillRef>
          <a:effectRef idx="0">
            <a:schemeClr val="accent3"/>
          </a:effectRef>
          <a:fontRef idx="minor">
            <a:schemeClr val="tx1"/>
          </a:fontRef>
        </p:style>
      </p:cxnSp>
      <p:cxnSp>
        <p:nvCxnSpPr>
          <p:cNvPr id="93" name="Straight Arrow Connector 92">
            <a:extLst>
              <a:ext uri="{FF2B5EF4-FFF2-40B4-BE49-F238E27FC236}">
                <a16:creationId xmlns:a16="http://schemas.microsoft.com/office/drawing/2014/main" id="{11D73956-3038-556D-4C43-6A1C89213FB4}"/>
              </a:ext>
            </a:extLst>
          </p:cNvPr>
          <p:cNvCxnSpPr>
            <a:stCxn id="84" idx="2"/>
          </p:cNvCxnSpPr>
          <p:nvPr/>
        </p:nvCxnSpPr>
        <p:spPr>
          <a:xfrm>
            <a:off x="8407527" y="3313559"/>
            <a:ext cx="0" cy="353094"/>
          </a:xfrm>
          <a:prstGeom prst="straightConnector1">
            <a:avLst/>
          </a:prstGeom>
          <a:ln w="28575">
            <a:solidFill>
              <a:schemeClr val="accent3"/>
            </a:solidFill>
            <a:tailEnd type="triangle"/>
          </a:ln>
        </p:spPr>
        <p:style>
          <a:lnRef idx="1">
            <a:schemeClr val="accent3"/>
          </a:lnRef>
          <a:fillRef idx="0">
            <a:schemeClr val="accent3"/>
          </a:fillRef>
          <a:effectRef idx="0">
            <a:schemeClr val="accent3"/>
          </a:effectRef>
          <a:fontRef idx="minor">
            <a:schemeClr val="tx1"/>
          </a:fontRef>
        </p:style>
      </p:cxnSp>
      <p:sp>
        <p:nvSpPr>
          <p:cNvPr id="94" name="TextBox 93">
            <a:extLst>
              <a:ext uri="{FF2B5EF4-FFF2-40B4-BE49-F238E27FC236}">
                <a16:creationId xmlns:a16="http://schemas.microsoft.com/office/drawing/2014/main" id="{60AFD8BC-74B8-9B1E-30DD-3AF4A9472BD6}"/>
              </a:ext>
            </a:extLst>
          </p:cNvPr>
          <p:cNvSpPr txBox="1"/>
          <p:nvPr/>
        </p:nvSpPr>
        <p:spPr>
          <a:xfrm>
            <a:off x="7070404" y="1970917"/>
            <a:ext cx="458459" cy="215444"/>
          </a:xfrm>
          <a:prstGeom prst="rect">
            <a:avLst/>
          </a:prstGeom>
          <a:noFill/>
        </p:spPr>
        <p:txBody>
          <a:bodyPr wrap="none" lIns="0" tIns="0" rIns="0" bIns="0" rtlCol="0">
            <a:spAutoFit/>
          </a:bodyPr>
          <a:lstStyle/>
          <a:p>
            <a:pPr algn="l"/>
            <a:r>
              <a:rPr lang="fr-CH" sz="1400" i="1" dirty="0">
                <a:solidFill>
                  <a:schemeClr val="accent3"/>
                </a:solidFill>
              </a:rPr>
              <a:t>Delay</a:t>
            </a:r>
            <a:endParaRPr lang="en-GB" sz="1100" i="1" dirty="0">
              <a:solidFill>
                <a:schemeClr val="accent3"/>
              </a:solidFill>
            </a:endParaRPr>
          </a:p>
        </p:txBody>
      </p:sp>
      <p:cxnSp>
        <p:nvCxnSpPr>
          <p:cNvPr id="97" name="Straight Arrow Connector 96">
            <a:extLst>
              <a:ext uri="{FF2B5EF4-FFF2-40B4-BE49-F238E27FC236}">
                <a16:creationId xmlns:a16="http://schemas.microsoft.com/office/drawing/2014/main" id="{A2CE7E9B-7F5C-DF16-DE60-56C13108AC9D}"/>
              </a:ext>
            </a:extLst>
          </p:cNvPr>
          <p:cNvCxnSpPr/>
          <p:nvPr/>
        </p:nvCxnSpPr>
        <p:spPr>
          <a:xfrm>
            <a:off x="7025951" y="6025370"/>
            <a:ext cx="2094385" cy="0"/>
          </a:xfrm>
          <a:prstGeom prst="straightConnector1">
            <a:avLst/>
          </a:prstGeom>
          <a:ln w="19050">
            <a:solidFill>
              <a:schemeClr val="accent3"/>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79A7DCE8-5F53-12AC-5E22-F1633D46F22C}"/>
              </a:ext>
            </a:extLst>
          </p:cNvPr>
          <p:cNvSpPr txBox="1"/>
          <p:nvPr/>
        </p:nvSpPr>
        <p:spPr>
          <a:xfrm>
            <a:off x="7767143" y="5917648"/>
            <a:ext cx="458459" cy="215444"/>
          </a:xfrm>
          <a:prstGeom prst="rect">
            <a:avLst/>
          </a:prstGeom>
          <a:solidFill>
            <a:srgbClr val="FFFFFF"/>
          </a:solidFill>
        </p:spPr>
        <p:txBody>
          <a:bodyPr wrap="none" lIns="0" tIns="0" rIns="0" bIns="0" rtlCol="0">
            <a:spAutoFit/>
          </a:bodyPr>
          <a:lstStyle/>
          <a:p>
            <a:pPr algn="l"/>
            <a:r>
              <a:rPr lang="fr-CH" sz="1400" i="1" dirty="0">
                <a:solidFill>
                  <a:schemeClr val="accent3"/>
                </a:solidFill>
              </a:rPr>
              <a:t>Delay</a:t>
            </a:r>
            <a:endParaRPr lang="en-GB" sz="1100" i="1" dirty="0">
              <a:solidFill>
                <a:schemeClr val="accent3"/>
              </a:solidFill>
            </a:endParaRPr>
          </a:p>
        </p:txBody>
      </p:sp>
    </p:spTree>
    <p:extLst>
      <p:ext uri="{BB962C8B-B14F-4D97-AF65-F5344CB8AC3E}">
        <p14:creationId xmlns:p14="http://schemas.microsoft.com/office/powerpoint/2010/main" val="34679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afterEffect">
                                  <p:stCondLst>
                                    <p:cond delay="0"/>
                                  </p:stCondLst>
                                  <p:childTnLst>
                                    <p:animMotion origin="layout" path="M 2.70833E-6 -7.40741E-7 L 2.70833E-6 -0.07199 " pathEditMode="relative" rAng="0" ptsTypes="AA">
                                      <p:cBhvr>
                                        <p:cTn id="6" dur="2000" fill="hold"/>
                                        <p:tgtEl>
                                          <p:spTgt spid="50"/>
                                        </p:tgtEl>
                                        <p:attrNameLst>
                                          <p:attrName>ppt_x</p:attrName>
                                          <p:attrName>ppt_y</p:attrName>
                                        </p:attrNameLst>
                                      </p:cBhvr>
                                      <p:rCtr x="0" y="-3611"/>
                                    </p:animMotion>
                                  </p:childTnLst>
                                </p:cTn>
                              </p:par>
                              <p:par>
                                <p:cTn id="7" presetID="6" presetClass="emph" presetSubtype="0" repeatCount="indefinite" accel="50000" decel="50000" autoRev="1" fill="hold" grpId="0" nodeType="withEffect">
                                  <p:stCondLst>
                                    <p:cond delay="0"/>
                                  </p:stCondLst>
                                  <p:childTnLst>
                                    <p:animScale>
                                      <p:cBhvr>
                                        <p:cTn id="8" dur="2000" fill="hold"/>
                                        <p:tgtEl>
                                          <p:spTgt spid="56"/>
                                        </p:tgtEl>
                                      </p:cBhvr>
                                      <p:by x="100000" y="30000"/>
                                    </p:animScale>
                                  </p:childTnLst>
                                </p:cTn>
                              </p:par>
                              <p:par>
                                <p:cTn id="9" presetID="42" presetClass="path" presetSubtype="0" repeatCount="indefinite" accel="50000" decel="50000" autoRev="1" fill="hold" grpId="1" nodeType="withEffect">
                                  <p:stCondLst>
                                    <p:cond delay="0"/>
                                  </p:stCondLst>
                                  <p:childTnLst>
                                    <p:animMotion origin="layout" path="M -6.25E-7 -4.44444E-6 L -6.25E-7 0.04931 " pathEditMode="relative" rAng="0" ptsTypes="AA">
                                      <p:cBhvr>
                                        <p:cTn id="10" dur="2000" fill="hold"/>
                                        <p:tgtEl>
                                          <p:spTgt spid="56"/>
                                        </p:tgtEl>
                                        <p:attrNameLst>
                                          <p:attrName>ppt_x</p:attrName>
                                          <p:attrName>ppt_y</p:attrName>
                                        </p:attrNameLst>
                                      </p:cBhvr>
                                      <p:rCtr x="0" y="2454"/>
                                    </p:animMotion>
                                  </p:childTnLst>
                                </p:cTn>
                              </p:par>
                              <p:par>
                                <p:cTn id="11" presetID="6" presetClass="emph" presetSubtype="0" repeatCount="indefinite" accel="50000" decel="50000" autoRev="1" fill="hold" grpId="0" nodeType="withEffect">
                                  <p:stCondLst>
                                    <p:cond delay="0"/>
                                  </p:stCondLst>
                                  <p:childTnLst>
                                    <p:animScale>
                                      <p:cBhvr>
                                        <p:cTn id="12" dur="2000" fill="hold"/>
                                        <p:tgtEl>
                                          <p:spTgt spid="57"/>
                                        </p:tgtEl>
                                      </p:cBhvr>
                                      <p:by x="100000" y="30000"/>
                                    </p:animScale>
                                  </p:childTnLst>
                                </p:cTn>
                              </p:par>
                              <p:par>
                                <p:cTn id="13" presetID="42" presetClass="path" presetSubtype="0" repeatCount="indefinite" accel="50000" decel="50000" autoRev="1" fill="hold" grpId="1" nodeType="withEffect">
                                  <p:stCondLst>
                                    <p:cond delay="0"/>
                                  </p:stCondLst>
                                  <p:childTnLst>
                                    <p:animMotion origin="layout" path="M 1.875E-6 1.11111E-6 L 1.875E-6 -0.03449 " pathEditMode="relative" rAng="0" ptsTypes="AA">
                                      <p:cBhvr>
                                        <p:cTn id="14" dur="2000" fill="hold"/>
                                        <p:tgtEl>
                                          <p:spTgt spid="57"/>
                                        </p:tgtEl>
                                        <p:attrNameLst>
                                          <p:attrName>ppt_x</p:attrName>
                                          <p:attrName>ppt_y</p:attrName>
                                        </p:attrNameLst>
                                      </p:cBhvr>
                                      <p:rCtr x="0" y="-1736"/>
                                    </p:animMotion>
                                  </p:childTnLst>
                                </p:cTn>
                              </p:par>
                              <p:par>
                                <p:cTn id="15" presetID="6" presetClass="emph" presetSubtype="0" repeatCount="indefinite" accel="50000" decel="50000" autoRev="1" fill="hold" grpId="0" nodeType="withEffect">
                                  <p:stCondLst>
                                    <p:cond delay="0"/>
                                  </p:stCondLst>
                                  <p:childTnLst>
                                    <p:animScale>
                                      <p:cBhvr>
                                        <p:cTn id="16" dur="2000" fill="hold"/>
                                        <p:tgtEl>
                                          <p:spTgt spid="58"/>
                                        </p:tgtEl>
                                      </p:cBhvr>
                                      <p:by x="100000" y="300000"/>
                                    </p:animScale>
                                  </p:childTnLst>
                                </p:cTn>
                              </p:par>
                              <p:par>
                                <p:cTn id="17" presetID="42" presetClass="path" presetSubtype="0" repeatCount="indefinite" accel="50000" decel="50000" autoRev="1" fill="hold" grpId="1" nodeType="withEffect">
                                  <p:stCondLst>
                                    <p:cond delay="0"/>
                                  </p:stCondLst>
                                  <p:childTnLst>
                                    <p:animMotion origin="layout" path="M 1.04167E-6 2.96296E-6 L 1.04167E-6 -0.04792 " pathEditMode="relative" rAng="0" ptsTypes="AA">
                                      <p:cBhvr>
                                        <p:cTn id="18" dur="2000" fill="hold"/>
                                        <p:tgtEl>
                                          <p:spTgt spid="58"/>
                                        </p:tgtEl>
                                        <p:attrNameLst>
                                          <p:attrName>ppt_x</p:attrName>
                                          <p:attrName>ppt_y</p:attrName>
                                        </p:attrNameLst>
                                      </p:cBhvr>
                                      <p:rCtr x="0" y="-2407"/>
                                    </p:animMotion>
                                  </p:childTnLst>
                                </p:cTn>
                              </p:par>
                              <p:par>
                                <p:cTn id="19" presetID="6" presetClass="emph" presetSubtype="0" repeatCount="indefinite" accel="50000" decel="50000" autoRev="1" fill="hold" grpId="0" nodeType="withEffect">
                                  <p:stCondLst>
                                    <p:cond delay="0"/>
                                  </p:stCondLst>
                                  <p:childTnLst>
                                    <p:animScale>
                                      <p:cBhvr>
                                        <p:cTn id="20" dur="2000" fill="hold"/>
                                        <p:tgtEl>
                                          <p:spTgt spid="59"/>
                                        </p:tgtEl>
                                      </p:cBhvr>
                                      <p:by x="100000" y="300000"/>
                                    </p:animScale>
                                  </p:childTnLst>
                                </p:cTn>
                              </p:par>
                              <p:par>
                                <p:cTn id="21" presetID="42" presetClass="path" presetSubtype="0" repeatCount="indefinite" accel="50000" decel="50000" autoRev="1" fill="hold" grpId="1" nodeType="withEffect">
                                  <p:stCondLst>
                                    <p:cond delay="0"/>
                                  </p:stCondLst>
                                  <p:childTnLst>
                                    <p:animMotion origin="layout" path="M 3.95833E-6 3.33333E-6 L 3.95833E-6 0.03009 " pathEditMode="relative" rAng="0" ptsTypes="AA">
                                      <p:cBhvr>
                                        <p:cTn id="22" dur="2000" fill="hold"/>
                                        <p:tgtEl>
                                          <p:spTgt spid="59"/>
                                        </p:tgtEl>
                                        <p:attrNameLst>
                                          <p:attrName>ppt_x</p:attrName>
                                          <p:attrName>ppt_y</p:attrName>
                                        </p:attrNameLst>
                                      </p:cBhvr>
                                      <p:rCtr x="0" y="150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6" grpId="0" animBg="1"/>
      <p:bldP spid="56" grpId="1" animBg="1"/>
      <p:bldP spid="57" grpId="0" animBg="1"/>
      <p:bldP spid="57" grpId="1" animBg="1"/>
      <p:bldP spid="58" grpId="0" animBg="1"/>
      <p:bldP spid="58" grpId="1" animBg="1"/>
      <p:bldP spid="59" grpId="0" animBg="1"/>
      <p:bldP spid="5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0AB8F-7D28-0A51-74DB-66A3974A81FA}"/>
              </a:ext>
            </a:extLst>
          </p:cNvPr>
          <p:cNvSpPr>
            <a:spLocks noGrp="1"/>
          </p:cNvSpPr>
          <p:nvPr>
            <p:ph type="title"/>
          </p:nvPr>
        </p:nvSpPr>
        <p:spPr/>
        <p:txBody>
          <a:bodyPr/>
          <a:lstStyle/>
          <a:p>
            <a:r>
              <a:rPr lang="fr-CH" dirty="0"/>
              <a:t>Proton BPM </a:t>
            </a:r>
            <a:r>
              <a:rPr lang="fr-CH" dirty="0" err="1"/>
              <a:t>Layout</a:t>
            </a:r>
            <a:r>
              <a:rPr lang="fr-CH" dirty="0"/>
              <a:t> - </a:t>
            </a:r>
            <a:r>
              <a:rPr lang="fr-CH" dirty="0" err="1"/>
              <a:t>Proposed</a:t>
            </a:r>
            <a:endParaRPr lang="en-GB" dirty="0"/>
          </a:p>
        </p:txBody>
      </p:sp>
      <p:sp>
        <p:nvSpPr>
          <p:cNvPr id="4" name="Text Placeholder 3">
            <a:extLst>
              <a:ext uri="{FF2B5EF4-FFF2-40B4-BE49-F238E27FC236}">
                <a16:creationId xmlns:a16="http://schemas.microsoft.com/office/drawing/2014/main" id="{067931B0-FCA4-ED6E-0503-ED71058BF4D3}"/>
              </a:ext>
            </a:extLst>
          </p:cNvPr>
          <p:cNvSpPr>
            <a:spLocks noGrp="1"/>
          </p:cNvSpPr>
          <p:nvPr>
            <p:ph type="body" sz="quarter" idx="14"/>
          </p:nvPr>
        </p:nvSpPr>
        <p:spPr>
          <a:xfrm>
            <a:off x="407989" y="4294188"/>
            <a:ext cx="11380811" cy="1906587"/>
          </a:xfrm>
        </p:spPr>
        <p:txBody>
          <a:bodyPr>
            <a:normAutofit fontScale="92500" lnSpcReduction="10000"/>
          </a:bodyPr>
          <a:lstStyle/>
          <a:p>
            <a:pPr marL="342900" indent="-342900">
              <a:lnSpc>
                <a:spcPct val="120000"/>
              </a:lnSpc>
              <a:buFont typeface="Arial" panose="020B0604020202020204" pitchFamily="34" charset="0"/>
              <a:buChar char="•"/>
            </a:pPr>
            <a:r>
              <a:rPr lang="fr-CH" sz="1800" dirty="0"/>
              <a:t>New </a:t>
            </a:r>
            <a:r>
              <a:rPr lang="fr-CH" sz="1800" dirty="0" err="1"/>
              <a:t>RFSoC</a:t>
            </a:r>
            <a:r>
              <a:rPr lang="fr-CH" sz="1800" dirty="0"/>
              <a:t> frontends cover four </a:t>
            </a:r>
            <a:r>
              <a:rPr lang="fr-CH" sz="1800" dirty="0" err="1"/>
              <a:t>pBPMs</a:t>
            </a:r>
            <a:r>
              <a:rPr lang="fr-CH" sz="1800" dirty="0"/>
              <a:t> </a:t>
            </a:r>
            <a:r>
              <a:rPr lang="fr-CH" sz="1800" dirty="0" err="1"/>
              <a:t>each</a:t>
            </a:r>
            <a:r>
              <a:rPr lang="fr-CH" sz="1800" dirty="0"/>
              <a:t>.</a:t>
            </a:r>
          </a:p>
          <a:p>
            <a:pPr marL="342900" indent="-342900">
              <a:lnSpc>
                <a:spcPct val="120000"/>
              </a:lnSpc>
              <a:buFont typeface="Arial" panose="020B0604020202020204" pitchFamily="34" charset="0"/>
              <a:buChar char="•"/>
            </a:pPr>
            <a:r>
              <a:rPr lang="fr-CH" sz="1800" dirty="0"/>
              <a:t>Position data </a:t>
            </a:r>
            <a:r>
              <a:rPr lang="fr-CH" sz="1800" dirty="0" err="1"/>
              <a:t>is</a:t>
            </a:r>
            <a:r>
              <a:rPr lang="fr-CH" sz="1800" dirty="0"/>
              <a:t> </a:t>
            </a:r>
            <a:r>
              <a:rPr lang="fr-CH" sz="1800" dirty="0" err="1"/>
              <a:t>calculated</a:t>
            </a:r>
            <a:r>
              <a:rPr lang="fr-CH" sz="1800" dirty="0"/>
              <a:t> </a:t>
            </a:r>
            <a:r>
              <a:rPr lang="fr-CH" sz="1800" dirty="0" err="1"/>
              <a:t>onboard</a:t>
            </a:r>
            <a:r>
              <a:rPr lang="fr-CH" sz="1800" dirty="0"/>
              <a:t> as </a:t>
            </a:r>
            <a:r>
              <a:rPr lang="fr-CH" sz="1800" dirty="0" err="1"/>
              <a:t>before</a:t>
            </a:r>
            <a:r>
              <a:rPr lang="fr-CH" sz="1800" dirty="0"/>
              <a:t>, but </a:t>
            </a:r>
            <a:r>
              <a:rPr lang="fr-CH" sz="1800" dirty="0" err="1"/>
              <a:t>is</a:t>
            </a:r>
            <a:r>
              <a:rPr lang="fr-CH" sz="1800" dirty="0"/>
              <a:t> </a:t>
            </a:r>
            <a:r>
              <a:rPr lang="fr-CH" sz="1800" dirty="0" err="1"/>
              <a:t>now</a:t>
            </a:r>
            <a:r>
              <a:rPr lang="fr-CH" sz="1800" dirty="0"/>
              <a:t> </a:t>
            </a:r>
            <a:r>
              <a:rPr lang="fr-CH" sz="1800" dirty="0" err="1"/>
              <a:t>available</a:t>
            </a:r>
            <a:r>
              <a:rPr lang="fr-CH" sz="1800" dirty="0"/>
              <a:t> </a:t>
            </a:r>
            <a:r>
              <a:rPr lang="fr-CH" sz="1800" dirty="0" err="1"/>
              <a:t>directly</a:t>
            </a:r>
            <a:r>
              <a:rPr lang="fr-CH" sz="1800" dirty="0"/>
              <a:t> to the </a:t>
            </a:r>
            <a:r>
              <a:rPr lang="fr-CH" sz="1800" dirty="0" err="1"/>
              <a:t>technical</a:t>
            </a:r>
            <a:r>
              <a:rPr lang="fr-CH" sz="1800" dirty="0"/>
              <a:t> network </a:t>
            </a:r>
            <a:r>
              <a:rPr lang="fr-CH" sz="1800" dirty="0" err="1"/>
              <a:t>through</a:t>
            </a:r>
            <a:r>
              <a:rPr lang="fr-CH" sz="1800" dirty="0"/>
              <a:t> FESA (the plan </a:t>
            </a:r>
            <a:r>
              <a:rPr lang="fr-CH" sz="1800" dirty="0" err="1"/>
              <a:t>is</a:t>
            </a:r>
            <a:r>
              <a:rPr lang="fr-CH" sz="1800" dirty="0"/>
              <a:t> for one FESA </a:t>
            </a:r>
            <a:r>
              <a:rPr lang="fr-CH" sz="1800" dirty="0" err="1"/>
              <a:t>device</a:t>
            </a:r>
            <a:r>
              <a:rPr lang="fr-CH" sz="1800" dirty="0"/>
              <a:t> per BPM).</a:t>
            </a:r>
          </a:p>
          <a:p>
            <a:pPr marL="342900" indent="-342900">
              <a:lnSpc>
                <a:spcPct val="120000"/>
              </a:lnSpc>
              <a:buFont typeface="Arial" panose="020B0604020202020204" pitchFamily="34" charset="0"/>
              <a:buChar char="•"/>
            </a:pPr>
            <a:r>
              <a:rPr lang="fr-CH" sz="1800" dirty="0"/>
              <a:t>Ethernet </a:t>
            </a:r>
            <a:r>
              <a:rPr lang="fr-CH" sz="1800" dirty="0" err="1"/>
              <a:t>connection</a:t>
            </a:r>
            <a:r>
              <a:rPr lang="fr-CH" sz="1800" dirty="0"/>
              <a:t> runs over fibre to </a:t>
            </a:r>
            <a:r>
              <a:rPr lang="fr-CH" sz="1800" dirty="0" err="1"/>
              <a:t>adapters</a:t>
            </a:r>
            <a:r>
              <a:rPr lang="fr-CH" sz="1800" dirty="0"/>
              <a:t> in the </a:t>
            </a:r>
            <a:r>
              <a:rPr lang="fr-CH" sz="1800" dirty="0" err="1"/>
              <a:t>eBPM</a:t>
            </a:r>
            <a:r>
              <a:rPr lang="fr-CH" sz="1800" dirty="0"/>
              <a:t> racks </a:t>
            </a:r>
            <a:r>
              <a:rPr lang="fr-CH" sz="1800" dirty="0" err="1"/>
              <a:t>which</a:t>
            </a:r>
            <a:r>
              <a:rPr lang="fr-CH" sz="1800" dirty="0"/>
              <a:t> </a:t>
            </a:r>
            <a:r>
              <a:rPr lang="fr-CH" sz="1800" dirty="0" err="1"/>
              <a:t>connect</a:t>
            </a:r>
            <a:r>
              <a:rPr lang="fr-CH" sz="1800" dirty="0"/>
              <a:t> to a network switch.</a:t>
            </a:r>
          </a:p>
          <a:p>
            <a:pPr marL="342900" indent="-342900">
              <a:lnSpc>
                <a:spcPct val="120000"/>
              </a:lnSpc>
              <a:buFont typeface="Arial" panose="020B0604020202020204" pitchFamily="34" charset="0"/>
              <a:buChar char="•"/>
            </a:pPr>
            <a:r>
              <a:rPr lang="fr-CH" sz="1800" dirty="0" err="1"/>
              <a:t>Experimental</a:t>
            </a:r>
            <a:r>
              <a:rPr lang="fr-CH" sz="1800" dirty="0"/>
              <a:t> area frontends </a:t>
            </a:r>
            <a:r>
              <a:rPr lang="fr-CH" sz="1800" dirty="0" err="1"/>
              <a:t>located</a:t>
            </a:r>
            <a:r>
              <a:rPr lang="fr-CH" sz="1800" dirty="0"/>
              <a:t> in </a:t>
            </a:r>
            <a:r>
              <a:rPr lang="fr-CH" sz="1800" dirty="0" err="1"/>
              <a:t>eBPM</a:t>
            </a:r>
            <a:r>
              <a:rPr lang="fr-CH" sz="1800" dirty="0"/>
              <a:t> racks as </a:t>
            </a:r>
            <a:r>
              <a:rPr lang="fr-CH" sz="1800" dirty="0" err="1"/>
              <a:t>space</a:t>
            </a:r>
            <a:r>
              <a:rPr lang="fr-CH" sz="1800" dirty="0"/>
              <a:t> </a:t>
            </a:r>
            <a:r>
              <a:rPr lang="fr-CH" sz="1800" dirty="0" err="1"/>
              <a:t>will</a:t>
            </a:r>
            <a:r>
              <a:rPr lang="fr-CH" sz="1800" dirty="0"/>
              <a:t> </a:t>
            </a:r>
            <a:r>
              <a:rPr lang="fr-CH" sz="1800" dirty="0" err="1"/>
              <a:t>be</a:t>
            </a:r>
            <a:r>
              <a:rPr lang="fr-CH" sz="1800" dirty="0"/>
              <a:t> made </a:t>
            </a:r>
            <a:r>
              <a:rPr lang="fr-CH" sz="1800" dirty="0" err="1"/>
              <a:t>with</a:t>
            </a:r>
            <a:r>
              <a:rPr lang="fr-CH" sz="1800" dirty="0"/>
              <a:t> the new </a:t>
            </a:r>
            <a:r>
              <a:rPr lang="fr-CH" sz="1800" dirty="0" err="1"/>
              <a:t>eBPMS</a:t>
            </a:r>
            <a:r>
              <a:rPr lang="fr-CH" sz="1800" dirty="0"/>
              <a:t>.</a:t>
            </a:r>
            <a:endParaRPr lang="en-GB" sz="1800" dirty="0"/>
          </a:p>
        </p:txBody>
      </p:sp>
      <p:sp>
        <p:nvSpPr>
          <p:cNvPr id="6" name="Date Placeholder 5">
            <a:extLst>
              <a:ext uri="{FF2B5EF4-FFF2-40B4-BE49-F238E27FC236}">
                <a16:creationId xmlns:a16="http://schemas.microsoft.com/office/drawing/2014/main" id="{093C7319-FB78-6C98-75E5-FCC3C41F991F}"/>
              </a:ext>
            </a:extLst>
          </p:cNvPr>
          <p:cNvSpPr>
            <a:spLocks noGrp="1"/>
          </p:cNvSpPr>
          <p:nvPr>
            <p:ph type="dt" sz="half" idx="16"/>
          </p:nvPr>
        </p:nvSpPr>
        <p:spPr/>
        <p:txBody>
          <a:bodyPr/>
          <a:lstStyle/>
          <a:p>
            <a:r>
              <a:rPr lang="en-US"/>
              <a:t>13.03.2024</a:t>
            </a:r>
            <a:endParaRPr lang="en-US" dirty="0"/>
          </a:p>
        </p:txBody>
      </p:sp>
      <p:sp>
        <p:nvSpPr>
          <p:cNvPr id="7" name="Footer Placeholder 6">
            <a:extLst>
              <a:ext uri="{FF2B5EF4-FFF2-40B4-BE49-F238E27FC236}">
                <a16:creationId xmlns:a16="http://schemas.microsoft.com/office/drawing/2014/main" id="{38483277-49C9-8E6F-E233-1B0B25640712}"/>
              </a:ext>
            </a:extLst>
          </p:cNvPr>
          <p:cNvSpPr>
            <a:spLocks noGrp="1"/>
          </p:cNvSpPr>
          <p:nvPr>
            <p:ph type="ftr" sz="quarter" idx="17"/>
          </p:nvPr>
        </p:nvSpPr>
        <p:spPr/>
        <p:txBody>
          <a:bodyPr/>
          <a:lstStyle/>
          <a:p>
            <a:r>
              <a:rPr lang="en-GB" dirty="0"/>
              <a:t>Laurence Stant | Update on the BPM study for Run 2c</a:t>
            </a:r>
            <a:endParaRPr lang="en-US" dirty="0"/>
          </a:p>
        </p:txBody>
      </p:sp>
      <p:sp>
        <p:nvSpPr>
          <p:cNvPr id="8" name="Slide Number Placeholder 7">
            <a:extLst>
              <a:ext uri="{FF2B5EF4-FFF2-40B4-BE49-F238E27FC236}">
                <a16:creationId xmlns:a16="http://schemas.microsoft.com/office/drawing/2014/main" id="{30380D58-8A08-F9BA-956E-FABD76C8B3C7}"/>
              </a:ext>
            </a:extLst>
          </p:cNvPr>
          <p:cNvSpPr>
            <a:spLocks noGrp="1"/>
          </p:cNvSpPr>
          <p:nvPr>
            <p:ph type="sldNum" sz="quarter" idx="18"/>
          </p:nvPr>
        </p:nvSpPr>
        <p:spPr/>
        <p:txBody>
          <a:bodyPr/>
          <a:lstStyle/>
          <a:p>
            <a:fld id="{36B5EA5A-BC32-A742-B11B-8E7414D5B535}" type="slidenum">
              <a:rPr lang="en-US" smtClean="0"/>
              <a:pPr/>
              <a:t>7</a:t>
            </a:fld>
            <a:endParaRPr lang="en-US" dirty="0"/>
          </a:p>
        </p:txBody>
      </p:sp>
      <p:cxnSp>
        <p:nvCxnSpPr>
          <p:cNvPr id="23" name="Straight Arrow Connector 22">
            <a:extLst>
              <a:ext uri="{FF2B5EF4-FFF2-40B4-BE49-F238E27FC236}">
                <a16:creationId xmlns:a16="http://schemas.microsoft.com/office/drawing/2014/main" id="{BA354F80-90BB-A1BD-DAE9-ACD77A4E73D9}"/>
              </a:ext>
            </a:extLst>
          </p:cNvPr>
          <p:cNvCxnSpPr/>
          <p:nvPr/>
        </p:nvCxnSpPr>
        <p:spPr>
          <a:xfrm flipH="1">
            <a:off x="554811" y="1538409"/>
            <a:ext cx="11125200" cy="0"/>
          </a:xfrm>
          <a:prstGeom prst="straightConnector1">
            <a:avLst/>
          </a:prstGeom>
          <a:ln w="76200">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C7C0F044-6CAE-DF40-6AAE-38172A82835C}"/>
              </a:ext>
            </a:extLst>
          </p:cNvPr>
          <p:cNvSpPr/>
          <p:nvPr/>
        </p:nvSpPr>
        <p:spPr>
          <a:xfrm>
            <a:off x="1926411" y="1386010"/>
            <a:ext cx="304797" cy="304797"/>
          </a:xfrm>
          <a:prstGeom prst="ellipse">
            <a:avLst/>
          </a:prstGeom>
          <a:solidFill>
            <a:srgbClr val="FFFFFF"/>
          </a:solidFill>
          <a:ln w="38100">
            <a:solidFill>
              <a:schemeClr val="accent3"/>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84BE11E-0F3B-91B4-CD92-73FF66BE059E}"/>
              </a:ext>
            </a:extLst>
          </p:cNvPr>
          <p:cNvSpPr/>
          <p:nvPr/>
        </p:nvSpPr>
        <p:spPr>
          <a:xfrm>
            <a:off x="3679011" y="1375406"/>
            <a:ext cx="304797" cy="304797"/>
          </a:xfrm>
          <a:prstGeom prst="ellipse">
            <a:avLst/>
          </a:prstGeom>
          <a:solidFill>
            <a:srgbClr val="FFFFFF"/>
          </a:solid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6E5917C5-FED7-5AE0-DE68-034186900A70}"/>
              </a:ext>
            </a:extLst>
          </p:cNvPr>
          <p:cNvSpPr/>
          <p:nvPr/>
        </p:nvSpPr>
        <p:spPr>
          <a:xfrm>
            <a:off x="8098611" y="1386011"/>
            <a:ext cx="304797" cy="304797"/>
          </a:xfrm>
          <a:prstGeom prst="ellipse">
            <a:avLst/>
          </a:prstGeom>
          <a:solidFill>
            <a:srgbClr val="FFFFFF"/>
          </a:solidFill>
          <a:ln w="381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3C975E46-15AA-EB86-1686-10CF726EE019}"/>
              </a:ext>
            </a:extLst>
          </p:cNvPr>
          <p:cNvSpPr/>
          <p:nvPr/>
        </p:nvSpPr>
        <p:spPr>
          <a:xfrm>
            <a:off x="9851211" y="1386011"/>
            <a:ext cx="304797" cy="304797"/>
          </a:xfrm>
          <a:prstGeom prst="ellipse">
            <a:avLst/>
          </a:prstGeom>
          <a:solidFill>
            <a:srgbClr val="FFFFFF"/>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928EF7B-B529-90E7-14B2-8FD601C4C9E4}"/>
              </a:ext>
            </a:extLst>
          </p:cNvPr>
          <p:cNvSpPr/>
          <p:nvPr/>
        </p:nvSpPr>
        <p:spPr>
          <a:xfrm>
            <a:off x="3506339" y="2541323"/>
            <a:ext cx="1176382" cy="416827"/>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Frontend</a:t>
            </a:r>
            <a:endParaRPr lang="en-GB" dirty="0">
              <a:solidFill>
                <a:schemeClr val="tx1"/>
              </a:solidFill>
            </a:endParaRPr>
          </a:p>
        </p:txBody>
      </p:sp>
      <p:cxnSp>
        <p:nvCxnSpPr>
          <p:cNvPr id="16" name="Connector: Elbow 15">
            <a:extLst>
              <a:ext uri="{FF2B5EF4-FFF2-40B4-BE49-F238E27FC236}">
                <a16:creationId xmlns:a16="http://schemas.microsoft.com/office/drawing/2014/main" id="{2B5B31DA-F3BD-0A9D-8477-A5EA62D6124A}"/>
              </a:ext>
            </a:extLst>
          </p:cNvPr>
          <p:cNvCxnSpPr>
            <a:cxnSpLocks/>
            <a:stCxn id="24" idx="0"/>
            <a:endCxn id="18" idx="4"/>
          </p:cNvCxnSpPr>
          <p:nvPr/>
        </p:nvCxnSpPr>
        <p:spPr>
          <a:xfrm rot="16200000" flipV="1">
            <a:off x="1867361" y="1174560"/>
            <a:ext cx="166811" cy="256089"/>
          </a:xfrm>
          <a:prstGeom prst="bentConnector3">
            <a:avLst>
              <a:gd name="adj1" fmla="val 100861"/>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B11544CD-D6D5-1469-B9D5-C4AD1EB48554}"/>
              </a:ext>
            </a:extLst>
          </p:cNvPr>
          <p:cNvSpPr/>
          <p:nvPr/>
        </p:nvSpPr>
        <p:spPr>
          <a:xfrm>
            <a:off x="1708421" y="990600"/>
            <a:ext cx="228600" cy="228599"/>
          </a:xfrm>
          <a:prstGeom prst="ellipse">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3C0994E-D033-06F5-5579-DEB87AC253C6}"/>
              </a:ext>
            </a:extLst>
          </p:cNvPr>
          <p:cNvSpPr/>
          <p:nvPr/>
        </p:nvSpPr>
        <p:spPr>
          <a:xfrm>
            <a:off x="1632221" y="990600"/>
            <a:ext cx="228600" cy="228599"/>
          </a:xfrm>
          <a:prstGeom prst="ellipse">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Connector: Elbow 33">
            <a:extLst>
              <a:ext uri="{FF2B5EF4-FFF2-40B4-BE49-F238E27FC236}">
                <a16:creationId xmlns:a16="http://schemas.microsoft.com/office/drawing/2014/main" id="{9CB5650D-B3E1-C962-0C51-85C4FB830AAC}"/>
              </a:ext>
            </a:extLst>
          </p:cNvPr>
          <p:cNvCxnSpPr>
            <a:cxnSpLocks/>
            <a:stCxn id="22" idx="4"/>
          </p:cNvCxnSpPr>
          <p:nvPr/>
        </p:nvCxnSpPr>
        <p:spPr>
          <a:xfrm rot="5400000">
            <a:off x="1345738" y="1429482"/>
            <a:ext cx="611066" cy="190500"/>
          </a:xfrm>
          <a:prstGeom prst="bentConnector3">
            <a:avLst>
              <a:gd name="adj1" fmla="val -909"/>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B77FE4B8-484A-F94D-F164-95D7B4DE11B1}"/>
              </a:ext>
            </a:extLst>
          </p:cNvPr>
          <p:cNvSpPr/>
          <p:nvPr/>
        </p:nvSpPr>
        <p:spPr>
          <a:xfrm>
            <a:off x="1143000" y="1830265"/>
            <a:ext cx="1143001" cy="314914"/>
          </a:xfrm>
          <a:prstGeom prst="rect">
            <a:avLst/>
          </a:prstGeom>
          <a:solidFill>
            <a:srgbClr val="FFFFFF"/>
          </a:solidFill>
          <a:ln w="38100">
            <a:solidFill>
              <a:schemeClr val="accent3"/>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CH" sz="1400" dirty="0">
                <a:solidFill>
                  <a:schemeClr val="tx1"/>
                </a:solidFill>
              </a:rPr>
              <a:t>Y Combiner</a:t>
            </a:r>
            <a:endParaRPr lang="en-GB" sz="1400" dirty="0">
              <a:solidFill>
                <a:schemeClr val="tx1"/>
              </a:solidFill>
            </a:endParaRPr>
          </a:p>
        </p:txBody>
      </p:sp>
      <p:cxnSp>
        <p:nvCxnSpPr>
          <p:cNvPr id="58" name="Straight Connector 57">
            <a:extLst>
              <a:ext uri="{FF2B5EF4-FFF2-40B4-BE49-F238E27FC236}">
                <a16:creationId xmlns:a16="http://schemas.microsoft.com/office/drawing/2014/main" id="{B0C21821-D4EB-9194-CBA7-521A00B03B0A}"/>
              </a:ext>
            </a:extLst>
          </p:cNvPr>
          <p:cNvCxnSpPr>
            <a:stCxn id="24" idx="4"/>
          </p:cNvCxnSpPr>
          <p:nvPr/>
        </p:nvCxnSpPr>
        <p:spPr>
          <a:xfrm flipH="1">
            <a:off x="2078809" y="1690807"/>
            <a:ext cx="1" cy="13945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11FB128-24CD-C012-399C-AD3A5E6F1624}"/>
              </a:ext>
            </a:extLst>
          </p:cNvPr>
          <p:cNvCxnSpPr>
            <a:stCxn id="24" idx="7"/>
          </p:cNvCxnSpPr>
          <p:nvPr/>
        </p:nvCxnSpPr>
        <p:spPr>
          <a:xfrm flipV="1">
            <a:off x="2186572" y="1219199"/>
            <a:ext cx="175628" cy="211447"/>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063EA4F6-56E7-E72C-E3A7-850207BAC1E6}"/>
              </a:ext>
            </a:extLst>
          </p:cNvPr>
          <p:cNvSpPr/>
          <p:nvPr/>
        </p:nvSpPr>
        <p:spPr>
          <a:xfrm>
            <a:off x="2446206" y="990600"/>
            <a:ext cx="228600" cy="228599"/>
          </a:xfrm>
          <a:prstGeom prst="ellipse">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CA53AC70-D114-171C-B34C-A75362AB7750}"/>
              </a:ext>
            </a:extLst>
          </p:cNvPr>
          <p:cNvSpPr/>
          <p:nvPr/>
        </p:nvSpPr>
        <p:spPr>
          <a:xfrm>
            <a:off x="2370006" y="990600"/>
            <a:ext cx="228600" cy="228599"/>
          </a:xfrm>
          <a:prstGeom prst="ellipse">
            <a:avLst/>
          </a:prstGeom>
          <a:no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8" name="Straight Connector 67">
            <a:extLst>
              <a:ext uri="{FF2B5EF4-FFF2-40B4-BE49-F238E27FC236}">
                <a16:creationId xmlns:a16="http://schemas.microsoft.com/office/drawing/2014/main" id="{05B906C9-38A3-ABF7-643D-5DB2BD2F9073}"/>
              </a:ext>
            </a:extLst>
          </p:cNvPr>
          <p:cNvCxnSpPr>
            <a:endCxn id="64" idx="4"/>
          </p:cNvCxnSpPr>
          <p:nvPr/>
        </p:nvCxnSpPr>
        <p:spPr>
          <a:xfrm>
            <a:off x="2362200" y="1219199"/>
            <a:ext cx="12210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E709368C-577D-1E64-4EC6-937214797554}"/>
              </a:ext>
            </a:extLst>
          </p:cNvPr>
          <p:cNvSpPr/>
          <p:nvPr/>
        </p:nvSpPr>
        <p:spPr>
          <a:xfrm>
            <a:off x="1990458" y="2239871"/>
            <a:ext cx="1143001" cy="314914"/>
          </a:xfrm>
          <a:prstGeom prst="rect">
            <a:avLst/>
          </a:prstGeom>
          <a:solidFill>
            <a:srgbClr val="FFFFFF"/>
          </a:solidFill>
          <a:ln w="38100">
            <a:solidFill>
              <a:schemeClr val="accent3"/>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CH" sz="1400" dirty="0">
                <a:solidFill>
                  <a:schemeClr val="tx1"/>
                </a:solidFill>
              </a:rPr>
              <a:t>X Combiner</a:t>
            </a:r>
            <a:endParaRPr lang="en-GB" sz="1400" dirty="0">
              <a:solidFill>
                <a:schemeClr val="tx1"/>
              </a:solidFill>
            </a:endParaRPr>
          </a:p>
        </p:txBody>
      </p:sp>
      <p:cxnSp>
        <p:nvCxnSpPr>
          <p:cNvPr id="72" name="Straight Connector 71">
            <a:extLst>
              <a:ext uri="{FF2B5EF4-FFF2-40B4-BE49-F238E27FC236}">
                <a16:creationId xmlns:a16="http://schemas.microsoft.com/office/drawing/2014/main" id="{FA316A45-3BD0-FB1A-AE6E-0D73A504AE25}"/>
              </a:ext>
            </a:extLst>
          </p:cNvPr>
          <p:cNvCxnSpPr>
            <a:stCxn id="24" idx="5"/>
          </p:cNvCxnSpPr>
          <p:nvPr/>
        </p:nvCxnSpPr>
        <p:spPr>
          <a:xfrm>
            <a:off x="2186572" y="1646171"/>
            <a:ext cx="183434" cy="184094"/>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0AE2529-B7C7-CE69-15F2-C086762BA453}"/>
              </a:ext>
            </a:extLst>
          </p:cNvPr>
          <p:cNvCxnSpPr>
            <a:cxnSpLocks/>
          </p:cNvCxnSpPr>
          <p:nvPr/>
        </p:nvCxnSpPr>
        <p:spPr>
          <a:xfrm>
            <a:off x="2370006" y="1830265"/>
            <a:ext cx="0" cy="409606"/>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9" name="Connector: Elbow 78">
            <a:extLst>
              <a:ext uri="{FF2B5EF4-FFF2-40B4-BE49-F238E27FC236}">
                <a16:creationId xmlns:a16="http://schemas.microsoft.com/office/drawing/2014/main" id="{BAE85B25-3A25-0D75-7760-BDF5D1149BF7}"/>
              </a:ext>
            </a:extLst>
          </p:cNvPr>
          <p:cNvCxnSpPr>
            <a:stCxn id="62" idx="4"/>
          </p:cNvCxnSpPr>
          <p:nvPr/>
        </p:nvCxnSpPr>
        <p:spPr>
          <a:xfrm rot="16200000" flipH="1">
            <a:off x="2255817" y="1523888"/>
            <a:ext cx="1020672" cy="411294"/>
          </a:xfrm>
          <a:prstGeom prst="bentConnector3">
            <a:avLst>
              <a:gd name="adj1" fmla="val 73"/>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4" name="Connector: Elbow 83">
            <a:extLst>
              <a:ext uri="{FF2B5EF4-FFF2-40B4-BE49-F238E27FC236}">
                <a16:creationId xmlns:a16="http://schemas.microsoft.com/office/drawing/2014/main" id="{0EAB3661-7691-4F1B-2C84-36DF28EAF2FC}"/>
              </a:ext>
            </a:extLst>
          </p:cNvPr>
          <p:cNvCxnSpPr>
            <a:cxnSpLocks/>
            <a:stCxn id="70" idx="2"/>
          </p:cNvCxnSpPr>
          <p:nvPr/>
        </p:nvCxnSpPr>
        <p:spPr>
          <a:xfrm rot="16200000" flipH="1">
            <a:off x="2945722" y="2171021"/>
            <a:ext cx="156665" cy="924191"/>
          </a:xfrm>
          <a:prstGeom prst="bentConnector2">
            <a:avLst/>
          </a:prstGeom>
          <a:ln w="19050"/>
        </p:spPr>
        <p:style>
          <a:lnRef idx="1">
            <a:schemeClr val="accent3"/>
          </a:lnRef>
          <a:fillRef idx="0">
            <a:schemeClr val="accent3"/>
          </a:fillRef>
          <a:effectRef idx="0">
            <a:schemeClr val="accent3"/>
          </a:effectRef>
          <a:fontRef idx="minor">
            <a:schemeClr val="tx1"/>
          </a:fontRef>
        </p:style>
      </p:cxnSp>
      <p:cxnSp>
        <p:nvCxnSpPr>
          <p:cNvPr id="87" name="Connector: Elbow 86">
            <a:extLst>
              <a:ext uri="{FF2B5EF4-FFF2-40B4-BE49-F238E27FC236}">
                <a16:creationId xmlns:a16="http://schemas.microsoft.com/office/drawing/2014/main" id="{480660C7-1399-3819-A57D-EFF16EB7D3DE}"/>
              </a:ext>
            </a:extLst>
          </p:cNvPr>
          <p:cNvCxnSpPr>
            <a:cxnSpLocks/>
            <a:stCxn id="38" idx="2"/>
          </p:cNvCxnSpPr>
          <p:nvPr/>
        </p:nvCxnSpPr>
        <p:spPr>
          <a:xfrm rot="16200000" flipH="1">
            <a:off x="2279090" y="1580589"/>
            <a:ext cx="636121" cy="1765299"/>
          </a:xfrm>
          <a:prstGeom prst="bentConnector2">
            <a:avLst/>
          </a:prstGeom>
          <a:ln w="19050"/>
        </p:spPr>
        <p:style>
          <a:lnRef idx="1">
            <a:schemeClr val="accent3"/>
          </a:lnRef>
          <a:fillRef idx="0">
            <a:schemeClr val="accent3"/>
          </a:fillRef>
          <a:effectRef idx="0">
            <a:schemeClr val="accent3"/>
          </a:effectRef>
          <a:fontRef idx="minor">
            <a:schemeClr val="tx1"/>
          </a:fontRef>
        </p:style>
      </p:cxnSp>
      <p:cxnSp>
        <p:nvCxnSpPr>
          <p:cNvPr id="91" name="Connector: Elbow 90">
            <a:extLst>
              <a:ext uri="{FF2B5EF4-FFF2-40B4-BE49-F238E27FC236}">
                <a16:creationId xmlns:a16="http://schemas.microsoft.com/office/drawing/2014/main" id="{34EDCCB9-9CD2-1FEA-97C3-F4158166503C}"/>
              </a:ext>
            </a:extLst>
          </p:cNvPr>
          <p:cNvCxnSpPr>
            <a:cxnSpLocks/>
            <a:stCxn id="28" idx="0"/>
            <a:endCxn id="25" idx="4"/>
          </p:cNvCxnSpPr>
          <p:nvPr/>
        </p:nvCxnSpPr>
        <p:spPr>
          <a:xfrm rot="16200000" flipV="1">
            <a:off x="3532410" y="1979203"/>
            <a:ext cx="861120" cy="263120"/>
          </a:xfrm>
          <a:prstGeom prst="bentConnector3">
            <a:avLst>
              <a:gd name="adj1" fmla="val 50000"/>
            </a:avLst>
          </a:prstGeom>
          <a:ln w="88900" cmpd="dbl">
            <a:prstDash val="sysDot"/>
          </a:ln>
        </p:spPr>
        <p:style>
          <a:lnRef idx="1">
            <a:schemeClr val="accent2"/>
          </a:lnRef>
          <a:fillRef idx="0">
            <a:schemeClr val="accent2"/>
          </a:fillRef>
          <a:effectRef idx="0">
            <a:schemeClr val="accent2"/>
          </a:effectRef>
          <a:fontRef idx="minor">
            <a:schemeClr val="tx1"/>
          </a:fontRef>
        </p:style>
      </p:cxnSp>
      <p:cxnSp>
        <p:nvCxnSpPr>
          <p:cNvPr id="93" name="Connector: Elbow 92">
            <a:extLst>
              <a:ext uri="{FF2B5EF4-FFF2-40B4-BE49-F238E27FC236}">
                <a16:creationId xmlns:a16="http://schemas.microsoft.com/office/drawing/2014/main" id="{BAED89CF-CC4A-ECC9-AE50-440EAFBF1AC5}"/>
              </a:ext>
            </a:extLst>
          </p:cNvPr>
          <p:cNvCxnSpPr>
            <a:cxnSpLocks/>
            <a:endCxn id="26" idx="4"/>
          </p:cNvCxnSpPr>
          <p:nvPr/>
        </p:nvCxnSpPr>
        <p:spPr>
          <a:xfrm flipV="1">
            <a:off x="4707723" y="1690808"/>
            <a:ext cx="3543287" cy="943481"/>
          </a:xfrm>
          <a:prstGeom prst="bentConnector2">
            <a:avLst/>
          </a:prstGeom>
          <a:ln w="88900" cmpd="dbl">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Connector: Elbow 100">
            <a:extLst>
              <a:ext uri="{FF2B5EF4-FFF2-40B4-BE49-F238E27FC236}">
                <a16:creationId xmlns:a16="http://schemas.microsoft.com/office/drawing/2014/main" id="{2290AF55-3D16-7363-BBCB-3A4851A1DF0E}"/>
              </a:ext>
            </a:extLst>
          </p:cNvPr>
          <p:cNvCxnSpPr>
            <a:cxnSpLocks/>
            <a:stCxn id="27" idx="4"/>
          </p:cNvCxnSpPr>
          <p:nvPr/>
        </p:nvCxnSpPr>
        <p:spPr>
          <a:xfrm rot="5400000">
            <a:off x="6744945" y="-371415"/>
            <a:ext cx="1196443" cy="5320889"/>
          </a:xfrm>
          <a:prstGeom prst="bentConnector2">
            <a:avLst/>
          </a:prstGeom>
          <a:ln w="88900" cmpd="dbl">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307702C-C6BB-F727-4AB7-B1CAA1A6D734}"/>
              </a:ext>
            </a:extLst>
          </p:cNvPr>
          <p:cNvCxnSpPr/>
          <p:nvPr/>
        </p:nvCxnSpPr>
        <p:spPr>
          <a:xfrm>
            <a:off x="485707" y="3381424"/>
            <a:ext cx="11220586"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34" name="TextBox 133">
            <a:extLst>
              <a:ext uri="{FF2B5EF4-FFF2-40B4-BE49-F238E27FC236}">
                <a16:creationId xmlns:a16="http://schemas.microsoft.com/office/drawing/2014/main" id="{70DCFE46-52CE-34D9-D2B7-B8E0A6BB4673}"/>
              </a:ext>
            </a:extLst>
          </p:cNvPr>
          <p:cNvSpPr txBox="1"/>
          <p:nvPr/>
        </p:nvSpPr>
        <p:spPr>
          <a:xfrm>
            <a:off x="5707421" y="3037133"/>
            <a:ext cx="696729" cy="276999"/>
          </a:xfrm>
          <a:prstGeom prst="rect">
            <a:avLst/>
          </a:prstGeom>
          <a:noFill/>
        </p:spPr>
        <p:txBody>
          <a:bodyPr wrap="none" lIns="0" tIns="0" rIns="0" bIns="0" rtlCol="0">
            <a:spAutoFit/>
          </a:bodyPr>
          <a:lstStyle/>
          <a:p>
            <a:pPr algn="l"/>
            <a:r>
              <a:rPr lang="fr-CH" i="1" dirty="0"/>
              <a:t>Tunnel</a:t>
            </a:r>
            <a:endParaRPr lang="en-GB" i="1" dirty="0"/>
          </a:p>
        </p:txBody>
      </p:sp>
      <p:cxnSp>
        <p:nvCxnSpPr>
          <p:cNvPr id="138" name="Connector: Elbow 137">
            <a:extLst>
              <a:ext uri="{FF2B5EF4-FFF2-40B4-BE49-F238E27FC236}">
                <a16:creationId xmlns:a16="http://schemas.microsoft.com/office/drawing/2014/main" id="{2F97C616-DA59-9D70-8C6D-27627429B9EC}"/>
              </a:ext>
            </a:extLst>
          </p:cNvPr>
          <p:cNvCxnSpPr>
            <a:stCxn id="28" idx="2"/>
          </p:cNvCxnSpPr>
          <p:nvPr/>
        </p:nvCxnSpPr>
        <p:spPr>
          <a:xfrm rot="5400000">
            <a:off x="2024740" y="1488222"/>
            <a:ext cx="599862" cy="3539719"/>
          </a:xfrm>
          <a:prstGeom prst="bentConnector2">
            <a:avLst/>
          </a:prstGeom>
          <a:ln w="38100"/>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C34813EC-DBA8-E216-7C0C-FA771114EA4E}"/>
              </a:ext>
            </a:extLst>
          </p:cNvPr>
          <p:cNvSpPr txBox="1"/>
          <p:nvPr/>
        </p:nvSpPr>
        <p:spPr>
          <a:xfrm>
            <a:off x="554811" y="3636869"/>
            <a:ext cx="2312813" cy="276999"/>
          </a:xfrm>
          <a:prstGeom prst="rect">
            <a:avLst/>
          </a:prstGeom>
          <a:noFill/>
        </p:spPr>
        <p:txBody>
          <a:bodyPr wrap="none" lIns="0" tIns="0" rIns="0" bIns="0" rtlCol="0">
            <a:spAutoFit/>
          </a:bodyPr>
          <a:lstStyle/>
          <a:p>
            <a:pPr algn="l"/>
            <a:r>
              <a:rPr lang="fr-CH" i="1" dirty="0"/>
              <a:t>Fibre to Tech. Network</a:t>
            </a:r>
            <a:endParaRPr lang="en-GB" i="1" dirty="0"/>
          </a:p>
        </p:txBody>
      </p:sp>
      <p:sp>
        <p:nvSpPr>
          <p:cNvPr id="140" name="TextBox 139">
            <a:extLst>
              <a:ext uri="{FF2B5EF4-FFF2-40B4-BE49-F238E27FC236}">
                <a16:creationId xmlns:a16="http://schemas.microsoft.com/office/drawing/2014/main" id="{D711D199-9807-5041-E39D-0FADA4BC6633}"/>
              </a:ext>
            </a:extLst>
          </p:cNvPr>
          <p:cNvSpPr txBox="1"/>
          <p:nvPr/>
        </p:nvSpPr>
        <p:spPr>
          <a:xfrm>
            <a:off x="4850271" y="3420180"/>
            <a:ext cx="2458109" cy="276999"/>
          </a:xfrm>
          <a:prstGeom prst="rect">
            <a:avLst/>
          </a:prstGeom>
          <a:noFill/>
        </p:spPr>
        <p:txBody>
          <a:bodyPr wrap="none" lIns="0" tIns="0" rIns="0" bIns="0" rtlCol="0">
            <a:spAutoFit/>
          </a:bodyPr>
          <a:lstStyle/>
          <a:p>
            <a:pPr algn="l"/>
            <a:r>
              <a:rPr lang="fr-CH" i="1" dirty="0"/>
              <a:t>Corridor </a:t>
            </a:r>
            <a:r>
              <a:rPr lang="fr-CH" i="1" dirty="0" err="1"/>
              <a:t>beside</a:t>
            </a:r>
            <a:r>
              <a:rPr lang="fr-CH" i="1" dirty="0"/>
              <a:t> AWAKE</a:t>
            </a:r>
            <a:endParaRPr lang="en-GB" i="1" dirty="0"/>
          </a:p>
        </p:txBody>
      </p:sp>
    </p:spTree>
    <p:extLst>
      <p:ext uri="{BB962C8B-B14F-4D97-AF65-F5344CB8AC3E}">
        <p14:creationId xmlns:p14="http://schemas.microsoft.com/office/powerpoint/2010/main" val="2176862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0335-2AD2-E1D2-FD34-32979523C0A2}"/>
              </a:ext>
            </a:extLst>
          </p:cNvPr>
          <p:cNvSpPr>
            <a:spLocks noGrp="1"/>
          </p:cNvSpPr>
          <p:nvPr>
            <p:ph type="title"/>
          </p:nvPr>
        </p:nvSpPr>
        <p:spPr/>
        <p:txBody>
          <a:bodyPr/>
          <a:lstStyle/>
          <a:p>
            <a:r>
              <a:rPr lang="fr-CH" dirty="0"/>
              <a:t>Beam Simulation via CST and Python</a:t>
            </a:r>
            <a:endParaRPr lang="en-GB" dirty="0"/>
          </a:p>
        </p:txBody>
      </p:sp>
      <p:sp>
        <p:nvSpPr>
          <p:cNvPr id="3" name="Content Placeholder 2">
            <a:extLst>
              <a:ext uri="{FF2B5EF4-FFF2-40B4-BE49-F238E27FC236}">
                <a16:creationId xmlns:a16="http://schemas.microsoft.com/office/drawing/2014/main" id="{C8568BB4-61B8-3D37-01BC-0AAD1F5BBEDE}"/>
              </a:ext>
            </a:extLst>
          </p:cNvPr>
          <p:cNvSpPr>
            <a:spLocks noGrp="1"/>
          </p:cNvSpPr>
          <p:nvPr>
            <p:ph sz="half" idx="1"/>
          </p:nvPr>
        </p:nvSpPr>
        <p:spPr>
          <a:xfrm>
            <a:off x="407987" y="1598658"/>
            <a:ext cx="4010241" cy="4608512"/>
          </a:xfrm>
        </p:spPr>
        <p:txBody>
          <a:bodyPr>
            <a:noAutofit/>
          </a:bodyPr>
          <a:lstStyle/>
          <a:p>
            <a:pPr marL="342900" indent="-342900">
              <a:lnSpc>
                <a:spcPct val="100000"/>
              </a:lnSpc>
              <a:buFont typeface="Arial" panose="020B0604020202020204" pitchFamily="34" charset="0"/>
              <a:buChar char="•"/>
            </a:pPr>
            <a:r>
              <a:rPr lang="fr-CH" sz="1400" dirty="0"/>
              <a:t>Simulate pilot and 3E11 proton </a:t>
            </a:r>
            <a:r>
              <a:rPr lang="fr-CH" sz="1400" dirty="0" err="1"/>
              <a:t>beams</a:t>
            </a:r>
            <a:r>
              <a:rPr lang="fr-CH" sz="1400" dirty="0"/>
              <a:t> in CST and </a:t>
            </a:r>
            <a:r>
              <a:rPr lang="fr-CH" sz="1400" dirty="0" err="1"/>
              <a:t>create</a:t>
            </a:r>
            <a:r>
              <a:rPr lang="fr-CH" sz="1400" dirty="0"/>
              <a:t> </a:t>
            </a:r>
            <a:r>
              <a:rPr lang="fr-CH" sz="1400" dirty="0" err="1"/>
              <a:t>fits</a:t>
            </a:r>
            <a:r>
              <a:rPr lang="fr-CH" sz="1400" dirty="0"/>
              <a:t> for </a:t>
            </a:r>
            <a:r>
              <a:rPr lang="fr-CH" sz="1400" dirty="0" err="1"/>
              <a:t>intensity</a:t>
            </a:r>
            <a:r>
              <a:rPr lang="fr-CH" sz="1400" dirty="0"/>
              <a:t> and position </a:t>
            </a:r>
            <a:r>
              <a:rPr lang="fr-CH" sz="1400" dirty="0" err="1"/>
              <a:t>from</a:t>
            </a:r>
            <a:r>
              <a:rPr lang="fr-CH" sz="1400" dirty="0"/>
              <a:t> pickups.</a:t>
            </a:r>
          </a:p>
          <a:p>
            <a:pPr marL="342900" indent="-342900">
              <a:lnSpc>
                <a:spcPct val="100000"/>
              </a:lnSpc>
              <a:buFont typeface="Arial" panose="020B0604020202020204" pitchFamily="34" charset="0"/>
              <a:buChar char="•"/>
            </a:pPr>
            <a:r>
              <a:rPr lang="en-GB" sz="1400" dirty="0"/>
              <a:t>Simulate each step of the analogue signal path from pickup to ADC.</a:t>
            </a:r>
          </a:p>
        </p:txBody>
      </p:sp>
      <p:sp>
        <p:nvSpPr>
          <p:cNvPr id="4" name="Date Placeholder 3">
            <a:extLst>
              <a:ext uri="{FF2B5EF4-FFF2-40B4-BE49-F238E27FC236}">
                <a16:creationId xmlns:a16="http://schemas.microsoft.com/office/drawing/2014/main" id="{D606F15E-0BD1-C01A-D848-81142873B137}"/>
              </a:ext>
            </a:extLst>
          </p:cNvPr>
          <p:cNvSpPr>
            <a:spLocks noGrp="1"/>
          </p:cNvSpPr>
          <p:nvPr>
            <p:ph type="dt" sz="half" idx="14"/>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77544786-BBF2-568F-6525-D7DFCCFC1626}"/>
              </a:ext>
            </a:extLst>
          </p:cNvPr>
          <p:cNvSpPr>
            <a:spLocks noGrp="1"/>
          </p:cNvSpPr>
          <p:nvPr>
            <p:ph type="ftr" sz="quarter" idx="15"/>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3C59CFD1-0BF0-CB83-0864-DCF156F105DB}"/>
              </a:ext>
            </a:extLst>
          </p:cNvPr>
          <p:cNvSpPr>
            <a:spLocks noGrp="1"/>
          </p:cNvSpPr>
          <p:nvPr>
            <p:ph type="sldNum" sz="quarter" idx="16"/>
          </p:nvPr>
        </p:nvSpPr>
        <p:spPr/>
        <p:txBody>
          <a:bodyPr/>
          <a:lstStyle/>
          <a:p>
            <a:fld id="{36B5EA5A-BC32-A742-B11B-8E7414D5B535}" type="slidenum">
              <a:rPr lang="en-US" smtClean="0"/>
              <a:pPr/>
              <a:t>8</a:t>
            </a:fld>
            <a:endParaRPr lang="en-US" dirty="0"/>
          </a:p>
        </p:txBody>
      </p:sp>
      <p:pic>
        <p:nvPicPr>
          <p:cNvPr id="11" name="Picture Placeholder 10">
            <a:extLst>
              <a:ext uri="{FF2B5EF4-FFF2-40B4-BE49-F238E27FC236}">
                <a16:creationId xmlns:a16="http://schemas.microsoft.com/office/drawing/2014/main" id="{6C7E9C38-08F4-2BC4-8C30-8E2DD0AEBF95}"/>
              </a:ext>
            </a:extLst>
          </p:cNvPr>
          <p:cNvPicPr>
            <a:picLocks noGrp="1" noChangeAspect="1"/>
          </p:cNvPicPr>
          <p:nvPr>
            <p:ph type="pic" sz="quarter" idx="18"/>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rcRect l="11854" r="11854"/>
          <a:stretch>
            <a:fillRect/>
          </a:stretch>
        </p:blipFill>
        <p:spPr>
          <a:xfrm>
            <a:off x="4553151" y="1615321"/>
            <a:ext cx="3373251" cy="2057610"/>
          </a:xfrm>
          <a:prstGeom prst="rect">
            <a:avLst/>
          </a:prstGeom>
        </p:spPr>
      </p:pic>
      <p:pic>
        <p:nvPicPr>
          <p:cNvPr id="24" name="Picture 23">
            <a:extLst>
              <a:ext uri="{FF2B5EF4-FFF2-40B4-BE49-F238E27FC236}">
                <a16:creationId xmlns:a16="http://schemas.microsoft.com/office/drawing/2014/main" id="{2EF187E7-BEEA-13B2-7107-767B841A8EF1}"/>
              </a:ext>
            </a:extLst>
          </p:cNvPr>
          <p:cNvPicPr>
            <a:picLocks noChangeAspect="1"/>
          </p:cNvPicPr>
          <p:nvPr/>
        </p:nvPicPr>
        <p:blipFill>
          <a:blip r:embed="rId4">
            <a:extLst>
              <a:ext uri="{BEBA8EAE-BF5A-486C-A8C5-ECC9F3942E4B}">
                <a14:imgProps xmlns:a14="http://schemas.microsoft.com/office/drawing/2010/main">
                  <a14:imgLayer r:embed="rId5">
                    <a14:imgEffect>
                      <a14:artisticPhotocopy/>
                    </a14:imgEffect>
                  </a14:imgLayer>
                </a14:imgProps>
              </a:ext>
            </a:extLst>
          </a:blip>
          <a:stretch>
            <a:fillRect/>
          </a:stretch>
        </p:blipFill>
        <p:spPr>
          <a:xfrm>
            <a:off x="8061325" y="1590692"/>
            <a:ext cx="3802022" cy="2226448"/>
          </a:xfrm>
          <a:prstGeom prst="rect">
            <a:avLst/>
          </a:prstGeom>
        </p:spPr>
      </p:pic>
    </p:spTree>
    <p:extLst>
      <p:ext uri="{BB962C8B-B14F-4D97-AF65-F5344CB8AC3E}">
        <p14:creationId xmlns:p14="http://schemas.microsoft.com/office/powerpoint/2010/main" val="1908595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0335-2AD2-E1D2-FD34-32979523C0A2}"/>
              </a:ext>
            </a:extLst>
          </p:cNvPr>
          <p:cNvSpPr>
            <a:spLocks noGrp="1"/>
          </p:cNvSpPr>
          <p:nvPr>
            <p:ph type="title"/>
          </p:nvPr>
        </p:nvSpPr>
        <p:spPr/>
        <p:txBody>
          <a:bodyPr/>
          <a:lstStyle/>
          <a:p>
            <a:r>
              <a:rPr lang="fr-CH" dirty="0"/>
              <a:t>Beam Simulation via CST and Python</a:t>
            </a:r>
            <a:endParaRPr lang="en-GB"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8568BB4-61B8-3D37-01BC-0AAD1F5BBEDE}"/>
                  </a:ext>
                </a:extLst>
              </p:cNvPr>
              <p:cNvSpPr>
                <a:spLocks noGrp="1"/>
              </p:cNvSpPr>
              <p:nvPr>
                <p:ph sz="half" idx="1"/>
              </p:nvPr>
            </p:nvSpPr>
            <p:spPr>
              <a:xfrm>
                <a:off x="407987" y="1598658"/>
                <a:ext cx="4010241" cy="4608512"/>
              </a:xfrm>
            </p:spPr>
            <p:txBody>
              <a:bodyPr>
                <a:noAutofit/>
              </a:bodyPr>
              <a:lstStyle/>
              <a:p>
                <a:pPr marL="342900" indent="-342900">
                  <a:lnSpc>
                    <a:spcPct val="100000"/>
                  </a:lnSpc>
                  <a:buFont typeface="Arial" panose="020B0604020202020204" pitchFamily="34" charset="0"/>
                  <a:buChar char="•"/>
                </a:pPr>
                <a:r>
                  <a:rPr lang="fr-CH" sz="1400" dirty="0"/>
                  <a:t>Simulate pilot and 3E11 proton </a:t>
                </a:r>
                <a:r>
                  <a:rPr lang="fr-CH" sz="1400" dirty="0" err="1"/>
                  <a:t>beams</a:t>
                </a:r>
                <a:r>
                  <a:rPr lang="fr-CH" sz="1400" dirty="0"/>
                  <a:t> in CST and </a:t>
                </a:r>
                <a:r>
                  <a:rPr lang="fr-CH" sz="1400" dirty="0" err="1"/>
                  <a:t>create</a:t>
                </a:r>
                <a:r>
                  <a:rPr lang="fr-CH" sz="1400" dirty="0"/>
                  <a:t> </a:t>
                </a:r>
                <a:r>
                  <a:rPr lang="fr-CH" sz="1400" dirty="0" err="1"/>
                  <a:t>fits</a:t>
                </a:r>
                <a:r>
                  <a:rPr lang="fr-CH" sz="1400" dirty="0"/>
                  <a:t> for </a:t>
                </a:r>
                <a:r>
                  <a:rPr lang="fr-CH" sz="1400" dirty="0" err="1"/>
                  <a:t>intensity</a:t>
                </a:r>
                <a:r>
                  <a:rPr lang="fr-CH" sz="1400" dirty="0"/>
                  <a:t> and position </a:t>
                </a:r>
                <a:r>
                  <a:rPr lang="fr-CH" sz="1400" dirty="0" err="1"/>
                  <a:t>from</a:t>
                </a:r>
                <a:r>
                  <a:rPr lang="fr-CH" sz="1400" dirty="0"/>
                  <a:t> pickups.</a:t>
                </a:r>
              </a:p>
              <a:p>
                <a:pPr marL="342900" indent="-342900">
                  <a:lnSpc>
                    <a:spcPct val="100000"/>
                  </a:lnSpc>
                  <a:buFont typeface="Arial" panose="020B0604020202020204" pitchFamily="34" charset="0"/>
                  <a:buChar char="•"/>
                </a:pPr>
                <a:r>
                  <a:rPr lang="en-GB" sz="1400" dirty="0"/>
                  <a:t>Simulate each step of the analogue signal path from pickup to ADC.</a:t>
                </a:r>
              </a:p>
              <a:p>
                <a:pPr marL="342900" indent="-342900">
                  <a:lnSpc>
                    <a:spcPct val="100000"/>
                  </a:lnSpc>
                  <a:buFont typeface="Arial" panose="020B0604020202020204" pitchFamily="34" charset="0"/>
                  <a:buChar char="•"/>
                </a:pPr>
                <a:r>
                  <a:rPr lang="en-GB" sz="1400" dirty="0"/>
                  <a:t>Sample 1000 pulses with random quantisation noise from ADC based on datasheet values and lab measurements of sinusoids (8.5 to 9.5 ENOB).</a:t>
                </a:r>
              </a:p>
              <a:p>
                <a:pPr marL="342900" indent="-342900">
                  <a:lnSpc>
                    <a:spcPct val="100000"/>
                  </a:lnSpc>
                  <a:buFont typeface="Arial" panose="020B0604020202020204" pitchFamily="34" charset="0"/>
                  <a:buChar char="•"/>
                </a:pPr>
                <a:r>
                  <a:rPr lang="en-GB" sz="1400" dirty="0"/>
                  <a:t>Calculate position using </a:t>
                </a:r>
                <a14:m>
                  <m:oMath xmlns:m="http://schemas.openxmlformats.org/officeDocument/2006/math">
                    <m:r>
                      <a:rPr lang="en-GB" sz="1400" i="1">
                        <a:latin typeface="Cambria Math" panose="02040503050406030204" pitchFamily="18" charset="0"/>
                        <a:ea typeface="Cambria Math" panose="02040503050406030204" pitchFamily="18" charset="0"/>
                      </a:rPr>
                      <m:t>∆</m:t>
                    </m:r>
                    <m:r>
                      <a:rPr lang="fr-CH" sz="1400" i="1">
                        <a:latin typeface="Cambria Math" panose="02040503050406030204" pitchFamily="18" charset="0"/>
                        <a:ea typeface="Cambria Math" panose="02040503050406030204" pitchFamily="18" charset="0"/>
                      </a:rPr>
                      <m:t>/</m:t>
                    </m:r>
                    <m:r>
                      <a:rPr lang="fr-CH" sz="1400" i="1">
                        <a:latin typeface="Cambria Math" panose="02040503050406030204" pitchFamily="18" charset="0"/>
                        <a:ea typeface="Cambria Math" panose="02040503050406030204" pitchFamily="18" charset="0"/>
                      </a:rPr>
                      <m:t>𝚺</m:t>
                    </m:r>
                  </m:oMath>
                </a14:m>
                <a:r>
                  <a:rPr lang="en-GB" sz="1400" dirty="0"/>
                  <a:t> on RMS of samples with high order sensitivity fit and obtain standard deviation as “resolution”.</a:t>
                </a:r>
              </a:p>
            </p:txBody>
          </p:sp>
        </mc:Choice>
        <mc:Fallback>
          <p:sp>
            <p:nvSpPr>
              <p:cNvPr id="3" name="Content Placeholder 2">
                <a:extLst>
                  <a:ext uri="{FF2B5EF4-FFF2-40B4-BE49-F238E27FC236}">
                    <a16:creationId xmlns:a16="http://schemas.microsoft.com/office/drawing/2014/main" id="{C8568BB4-61B8-3D37-01BC-0AAD1F5BBEDE}"/>
                  </a:ext>
                </a:extLst>
              </p:cNvPr>
              <p:cNvSpPr>
                <a:spLocks noGrp="1" noRot="1" noChangeAspect="1" noMove="1" noResize="1" noEditPoints="1" noAdjustHandles="1" noChangeArrowheads="1" noChangeShapeType="1" noTextEdit="1"/>
              </p:cNvSpPr>
              <p:nvPr>
                <p:ph sz="half" idx="1"/>
              </p:nvPr>
            </p:nvSpPr>
            <p:spPr>
              <a:xfrm>
                <a:off x="407987" y="1598658"/>
                <a:ext cx="4010241" cy="4608512"/>
              </a:xfrm>
              <a:blipFill>
                <a:blip r:embed="rId2"/>
                <a:stretch>
                  <a:fillRect l="-2584" t="-1190" r="-2584"/>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D606F15E-0BD1-C01A-D848-81142873B137}"/>
              </a:ext>
            </a:extLst>
          </p:cNvPr>
          <p:cNvSpPr>
            <a:spLocks noGrp="1"/>
          </p:cNvSpPr>
          <p:nvPr>
            <p:ph type="dt" sz="half" idx="14"/>
          </p:nvPr>
        </p:nvSpPr>
        <p:spPr/>
        <p:txBody>
          <a:bodyPr/>
          <a:lstStyle/>
          <a:p>
            <a:r>
              <a:rPr lang="en-US"/>
              <a:t>13.03.2024</a:t>
            </a:r>
            <a:endParaRPr lang="en-US" dirty="0"/>
          </a:p>
        </p:txBody>
      </p:sp>
      <p:sp>
        <p:nvSpPr>
          <p:cNvPr id="5" name="Footer Placeholder 4">
            <a:extLst>
              <a:ext uri="{FF2B5EF4-FFF2-40B4-BE49-F238E27FC236}">
                <a16:creationId xmlns:a16="http://schemas.microsoft.com/office/drawing/2014/main" id="{77544786-BBF2-568F-6525-D7DFCCFC1626}"/>
              </a:ext>
            </a:extLst>
          </p:cNvPr>
          <p:cNvSpPr>
            <a:spLocks noGrp="1"/>
          </p:cNvSpPr>
          <p:nvPr>
            <p:ph type="ftr" sz="quarter" idx="15"/>
          </p:nvPr>
        </p:nvSpPr>
        <p:spPr/>
        <p:txBody>
          <a:bodyPr/>
          <a:lstStyle/>
          <a:p>
            <a:r>
              <a:rPr lang="en-GB"/>
              <a:t>Laurence Stant | Update on the BPM study for Run 2c</a:t>
            </a:r>
            <a:endParaRPr lang="en-US" dirty="0"/>
          </a:p>
        </p:txBody>
      </p:sp>
      <p:sp>
        <p:nvSpPr>
          <p:cNvPr id="6" name="Slide Number Placeholder 5">
            <a:extLst>
              <a:ext uri="{FF2B5EF4-FFF2-40B4-BE49-F238E27FC236}">
                <a16:creationId xmlns:a16="http://schemas.microsoft.com/office/drawing/2014/main" id="{3C59CFD1-0BF0-CB83-0864-DCF156F105DB}"/>
              </a:ext>
            </a:extLst>
          </p:cNvPr>
          <p:cNvSpPr>
            <a:spLocks noGrp="1"/>
          </p:cNvSpPr>
          <p:nvPr>
            <p:ph type="sldNum" sz="quarter" idx="16"/>
          </p:nvPr>
        </p:nvSpPr>
        <p:spPr/>
        <p:txBody>
          <a:bodyPr/>
          <a:lstStyle/>
          <a:p>
            <a:fld id="{36B5EA5A-BC32-A742-B11B-8E7414D5B535}" type="slidenum">
              <a:rPr lang="en-US" smtClean="0"/>
              <a:pPr/>
              <a:t>9</a:t>
            </a:fld>
            <a:endParaRPr lang="en-US" dirty="0"/>
          </a:p>
        </p:txBody>
      </p:sp>
      <p:pic>
        <p:nvPicPr>
          <p:cNvPr id="11" name="Picture Placeholder 10">
            <a:extLst>
              <a:ext uri="{FF2B5EF4-FFF2-40B4-BE49-F238E27FC236}">
                <a16:creationId xmlns:a16="http://schemas.microsoft.com/office/drawing/2014/main" id="{6C7E9C38-08F4-2BC4-8C30-8E2DD0AEBF95}"/>
              </a:ext>
            </a:extLst>
          </p:cNvPr>
          <p:cNvPicPr>
            <a:picLocks noGrp="1" noChangeAspect="1"/>
          </p:cNvPicPr>
          <p:nvPr>
            <p:ph type="pic" sz="quarter" idx="18"/>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l="11854" r="11854"/>
          <a:stretch>
            <a:fillRect/>
          </a:stretch>
        </p:blipFill>
        <p:spPr>
          <a:xfrm>
            <a:off x="4553151" y="1615321"/>
            <a:ext cx="3373251" cy="2057610"/>
          </a:xfrm>
          <a:prstGeom prst="rect">
            <a:avLst/>
          </a:prstGeom>
        </p:spPr>
      </p:pic>
      <p:pic>
        <p:nvPicPr>
          <p:cNvPr id="18" name="Picture 17">
            <a:extLst>
              <a:ext uri="{FF2B5EF4-FFF2-40B4-BE49-F238E27FC236}">
                <a16:creationId xmlns:a16="http://schemas.microsoft.com/office/drawing/2014/main" id="{24623829-233A-DCE2-4F5C-1D6469D7CC1F}"/>
              </a:ext>
            </a:extLst>
          </p:cNvPr>
          <p:cNvPicPr>
            <a:picLocks noChangeAspect="1"/>
          </p:cNvPicPr>
          <p:nvPr/>
        </p:nvPicPr>
        <p:blipFill>
          <a:blip r:embed="rId5"/>
          <a:stretch>
            <a:fillRect/>
          </a:stretch>
        </p:blipFill>
        <p:spPr>
          <a:xfrm>
            <a:off x="4553151" y="3837388"/>
            <a:ext cx="2626877" cy="2376504"/>
          </a:xfrm>
          <a:prstGeom prst="rect">
            <a:avLst/>
          </a:prstGeom>
        </p:spPr>
      </p:pic>
      <p:pic>
        <p:nvPicPr>
          <p:cNvPr id="21" name="Picture 20">
            <a:extLst>
              <a:ext uri="{FF2B5EF4-FFF2-40B4-BE49-F238E27FC236}">
                <a16:creationId xmlns:a16="http://schemas.microsoft.com/office/drawing/2014/main" id="{D4977056-1CD1-5200-CE84-56B851E03834}"/>
              </a:ext>
            </a:extLst>
          </p:cNvPr>
          <p:cNvPicPr>
            <a:picLocks noChangeAspect="1"/>
          </p:cNvPicPr>
          <p:nvPr/>
        </p:nvPicPr>
        <p:blipFill>
          <a:blip r:embed="rId6"/>
          <a:stretch>
            <a:fillRect/>
          </a:stretch>
        </p:blipFill>
        <p:spPr>
          <a:xfrm>
            <a:off x="7180028" y="3829095"/>
            <a:ext cx="2626877" cy="2378075"/>
          </a:xfrm>
          <a:prstGeom prst="rect">
            <a:avLst/>
          </a:prstGeom>
        </p:spPr>
      </p:pic>
      <p:pic>
        <p:nvPicPr>
          <p:cNvPr id="24" name="Picture 23">
            <a:extLst>
              <a:ext uri="{FF2B5EF4-FFF2-40B4-BE49-F238E27FC236}">
                <a16:creationId xmlns:a16="http://schemas.microsoft.com/office/drawing/2014/main" id="{2EF187E7-BEEA-13B2-7107-767B841A8EF1}"/>
              </a:ext>
            </a:extLst>
          </p:cNvPr>
          <p:cNvPicPr>
            <a:picLocks noChangeAspect="1"/>
          </p:cNvPicPr>
          <p:nvPr/>
        </p:nvPicPr>
        <p:blipFill>
          <a:blip r:embed="rId7">
            <a:extLst>
              <a:ext uri="{BEBA8EAE-BF5A-486C-A8C5-ECC9F3942E4B}">
                <a14:imgProps xmlns:a14="http://schemas.microsoft.com/office/drawing/2010/main">
                  <a14:imgLayer r:embed="rId8">
                    <a14:imgEffect>
                      <a14:artisticPhotocopy/>
                    </a14:imgEffect>
                  </a14:imgLayer>
                </a14:imgProps>
              </a:ext>
            </a:extLst>
          </a:blip>
          <a:stretch>
            <a:fillRect/>
          </a:stretch>
        </p:blipFill>
        <p:spPr>
          <a:xfrm>
            <a:off x="8061325" y="1590692"/>
            <a:ext cx="3802022" cy="2226448"/>
          </a:xfrm>
          <a:prstGeom prst="rect">
            <a:avLst/>
          </a:prstGeom>
        </p:spPr>
      </p:pic>
      <p:pic>
        <p:nvPicPr>
          <p:cNvPr id="26" name="Picture 25">
            <a:extLst>
              <a:ext uri="{FF2B5EF4-FFF2-40B4-BE49-F238E27FC236}">
                <a16:creationId xmlns:a16="http://schemas.microsoft.com/office/drawing/2014/main" id="{7F7E7248-D89D-D95B-3416-53EE2074F5C8}"/>
              </a:ext>
            </a:extLst>
          </p:cNvPr>
          <p:cNvPicPr>
            <a:picLocks noChangeAspect="1"/>
          </p:cNvPicPr>
          <p:nvPr/>
        </p:nvPicPr>
        <p:blipFill>
          <a:blip r:embed="rId9"/>
          <a:stretch>
            <a:fillRect/>
          </a:stretch>
        </p:blipFill>
        <p:spPr>
          <a:xfrm>
            <a:off x="9789723" y="3968497"/>
            <a:ext cx="2098437" cy="2297131"/>
          </a:xfrm>
          <a:prstGeom prst="rect">
            <a:avLst/>
          </a:prstGeom>
        </p:spPr>
      </p:pic>
    </p:spTree>
    <p:extLst>
      <p:ext uri="{BB962C8B-B14F-4D97-AF65-F5344CB8AC3E}">
        <p14:creationId xmlns:p14="http://schemas.microsoft.com/office/powerpoint/2010/main" val="143320239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_16x9 PPT_v2023" id="{224BAE2C-9DAA-A04D-99CB-502A43584C5C}" vid="{F686E29C-2674-F34B-A343-B507461EDC8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Cobranding_16x9 PPT_v2023</Template>
  <TotalTime>10090</TotalTime>
  <Words>1670</Words>
  <Application>Microsoft Office PowerPoint</Application>
  <PresentationFormat>Widescreen</PresentationFormat>
  <Paragraphs>225</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Cambria Math</vt:lpstr>
      <vt:lpstr>Office Theme</vt:lpstr>
      <vt:lpstr>Update on the BPM study for Run 2c</vt:lpstr>
      <vt:lpstr>Plan for AWAKE BPMs</vt:lpstr>
      <vt:lpstr>Plan for AWAKE BPMs</vt:lpstr>
      <vt:lpstr>Proton BPM Layout - Existing</vt:lpstr>
      <vt:lpstr>SoC Platform – Fronted and Backend</vt:lpstr>
      <vt:lpstr>Time Multiplexing</vt:lpstr>
      <vt:lpstr>Proton BPM Layout - Proposed</vt:lpstr>
      <vt:lpstr>Beam Simulation via CST and Python</vt:lpstr>
      <vt:lpstr>Beam Simulation via CST and Python</vt:lpstr>
      <vt:lpstr>Beam Simulation via CST and Python</vt:lpstr>
      <vt:lpstr>Simulation Results – Science Beam</vt:lpstr>
      <vt:lpstr>Simulation Results – Pilot</vt:lpstr>
      <vt:lpstr>Lab Results from Pulse Generator</vt:lpstr>
      <vt:lpstr>Next steps for pBPM</vt:lpstr>
      <vt:lpstr>AWAKE Electron BPMs</vt:lpstr>
      <vt:lpstr>Conclusion</vt:lpstr>
      <vt:lpstr>PowerPoint Presentation</vt:lpstr>
      <vt:lpstr>ADC ENOBs</vt:lpstr>
      <vt:lpstr>Rack space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Laurence Stant</dc:creator>
  <cp:lastModifiedBy>Laurence Stant</cp:lastModifiedBy>
  <cp:revision>51</cp:revision>
  <cp:lastPrinted>2020-01-30T13:49:18Z</cp:lastPrinted>
  <dcterms:created xsi:type="dcterms:W3CDTF">2024-03-01T09:24:06Z</dcterms:created>
  <dcterms:modified xsi:type="dcterms:W3CDTF">2024-03-08T15:11:36Z</dcterms:modified>
</cp:coreProperties>
</file>