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40"/>
  </p:notesMasterIdLst>
  <p:sldIdLst>
    <p:sldId id="256" r:id="rId28"/>
    <p:sldId id="257" r:id="rId29"/>
    <p:sldId id="258" r:id="rId30"/>
    <p:sldId id="259" r:id="rId31"/>
    <p:sldId id="260" r:id="rId32"/>
    <p:sldId id="261" r:id="rId33"/>
    <p:sldId id="262" r:id="rId34"/>
    <p:sldId id="263" r:id="rId35"/>
    <p:sldId id="264" r:id="rId36"/>
    <p:sldId id="265" r:id="rId37"/>
    <p:sldId id="266" r:id="rId38"/>
    <p:sldId id="267" r:id="rId39"/>
  </p:sldIdLst>
  <p:sldSz cx="9753600" cy="7315200"/>
  <p:notesSz cx="6858000" cy="9144000"/>
  <p:embeddedFontLst>
    <p:embeddedFont>
      <p:font typeface="Glacial Indifference" charset="1" panose="00000000000000000000"/>
      <p:regular r:id="rId6"/>
    </p:embeddedFont>
    <p:embeddedFont>
      <p:font typeface="Glacial Indifference Bold" charset="1" panose="00000800000000000000"/>
      <p:regular r:id="rId7"/>
    </p:embeddedFont>
    <p:embeddedFont>
      <p:font typeface="Glacial Indifference Italics" charset="1" panose="00000000000000000000"/>
      <p:regular r:id="rId8"/>
    </p:embeddedFont>
    <p:embeddedFont>
      <p:font typeface="Glacial Indifference Bold Italics" charset="1" panose="00000800000000000000"/>
      <p:regular r:id="rId9"/>
    </p:embeddedFont>
    <p:embeddedFont>
      <p:font typeface="Arimo" charset="1" panose="020B0604020202020204"/>
      <p:regular r:id="rId10"/>
    </p:embeddedFont>
    <p:embeddedFont>
      <p:font typeface="Arimo Bold" charset="1" panose="020B0704020202020204"/>
      <p:regular r:id="rId11"/>
    </p:embeddedFont>
    <p:embeddedFont>
      <p:font typeface="Arimo Italics" charset="1" panose="020B0604020202090204"/>
      <p:regular r:id="rId12"/>
    </p:embeddedFont>
    <p:embeddedFont>
      <p:font typeface="Arimo Bold Italics" charset="1" panose="020B0704020202090204"/>
      <p:regular r:id="rId13"/>
    </p:embeddedFont>
    <p:embeddedFont>
      <p:font typeface="Aleo" charset="1" panose="020F0502020204030203"/>
      <p:regular r:id="rId14"/>
    </p:embeddedFont>
    <p:embeddedFont>
      <p:font typeface="Aleo Bold" charset="1" panose="020F0802020204030203"/>
      <p:regular r:id="rId15"/>
    </p:embeddedFont>
    <p:embeddedFont>
      <p:font typeface="Aleo Italics" charset="1" panose="020F0502020204030203"/>
      <p:regular r:id="rId16"/>
    </p:embeddedFont>
    <p:embeddedFont>
      <p:font typeface="Aleo Bold Italics" charset="1" panose="020F0802020204030203"/>
      <p:regular r:id="rId17"/>
    </p:embeddedFont>
    <p:embeddedFont>
      <p:font typeface="Aleo Light" charset="1" panose="00000400000000000000"/>
      <p:regular r:id="rId18"/>
    </p:embeddedFont>
    <p:embeddedFont>
      <p:font typeface="Aleo Light Italics" charset="1" panose="00000400000000000000"/>
      <p:regular r:id="rId19"/>
    </p:embeddedFont>
    <p:embeddedFont>
      <p:font typeface="Open Sans" charset="1" panose="020B0606030504020204"/>
      <p:regular r:id="rId20"/>
    </p:embeddedFont>
    <p:embeddedFont>
      <p:font typeface="Open Sans Bold" charset="1" panose="020B0806030504020204"/>
      <p:regular r:id="rId21"/>
    </p:embeddedFont>
    <p:embeddedFont>
      <p:font typeface="Open Sans Italics" charset="1" panose="020B0606030504020204"/>
      <p:regular r:id="rId22"/>
    </p:embeddedFont>
    <p:embeddedFont>
      <p:font typeface="Open Sans Bold Italics" charset="1" panose="020B0806030504020204"/>
      <p:regular r:id="rId23"/>
    </p:embeddedFont>
    <p:embeddedFont>
      <p:font typeface="Open Sans Light" charset="1" panose="020B0306030504020204"/>
      <p:regular r:id="rId24"/>
    </p:embeddedFont>
    <p:embeddedFont>
      <p:font typeface="Open Sans Light Italics" charset="1" panose="020B0306030504020204"/>
      <p:regular r:id="rId25"/>
    </p:embeddedFont>
    <p:embeddedFont>
      <p:font typeface="Open Sans Ultra-Bold" charset="1" panose="00000000000000000000"/>
      <p:regular r:id="rId26"/>
    </p:embeddedFont>
    <p:embeddedFont>
      <p:font typeface="Open Sans Ultra-Bold Italics" charset="1" panose="0000000000000000000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slides/slide1.xml" Type="http://schemas.openxmlformats.org/officeDocument/2006/relationships/slide"/><Relationship Id="rId29" Target="slides/slide2.xml" Type="http://schemas.openxmlformats.org/officeDocument/2006/relationships/slide"/><Relationship Id="rId3" Target="viewProps.xml" Type="http://schemas.openxmlformats.org/officeDocument/2006/relationships/viewProps"/><Relationship Id="rId30" Target="slides/slide3.xml" Type="http://schemas.openxmlformats.org/officeDocument/2006/relationships/slide"/><Relationship Id="rId31" Target="slides/slide4.xml" Type="http://schemas.openxmlformats.org/officeDocument/2006/relationships/slide"/><Relationship Id="rId32" Target="slides/slide5.xml" Type="http://schemas.openxmlformats.org/officeDocument/2006/relationships/slide"/><Relationship Id="rId33" Target="slides/slide6.xml" Type="http://schemas.openxmlformats.org/officeDocument/2006/relationships/slide"/><Relationship Id="rId34" Target="slides/slide7.xml" Type="http://schemas.openxmlformats.org/officeDocument/2006/relationships/slide"/><Relationship Id="rId35" Target="slides/slide8.xml" Type="http://schemas.openxmlformats.org/officeDocument/2006/relationships/slide"/><Relationship Id="rId36" Target="slides/slide9.xml" Type="http://schemas.openxmlformats.org/officeDocument/2006/relationships/slide"/><Relationship Id="rId37" Target="slides/slide10.xml" Type="http://schemas.openxmlformats.org/officeDocument/2006/relationships/slide"/><Relationship Id="rId38" Target="slides/slide11.xml" Type="http://schemas.openxmlformats.org/officeDocument/2006/relationships/slide"/><Relationship Id="rId39" Target="slides/slide12.xml" Type="http://schemas.openxmlformats.org/officeDocument/2006/relationships/slide"/><Relationship Id="rId4" Target="theme/theme1.xml" Type="http://schemas.openxmlformats.org/officeDocument/2006/relationships/theme"/><Relationship Id="rId40" Target="notesMasters/notesMaster1.xml" Type="http://schemas.openxmlformats.org/officeDocument/2006/relationships/notesMaster"/><Relationship Id="rId41" Target="theme/theme2.xml" Type="http://schemas.openxmlformats.org/officeDocument/2006/relationships/theme"/><Relationship Id="rId42" Target="notesSlides/notesSlide1.xml" Type="http://schemas.openxmlformats.org/officeDocument/2006/relationships/notesSlide"/><Relationship Id="rId43" Target="notesSlides/notesSlide2.xml" Type="http://schemas.openxmlformats.org/officeDocument/2006/relationships/notesSlide"/><Relationship Id="rId44" Target="notesSlides/notesSlide3.xml" Type="http://schemas.openxmlformats.org/officeDocument/2006/relationships/notesSlide"/><Relationship Id="rId45" Target="notesSlides/notesSlide4.xml" Type="http://schemas.openxmlformats.org/officeDocument/2006/relationships/notesSlide"/><Relationship Id="rId46" Target="notesSlides/notesSlide5.xml" Type="http://schemas.openxmlformats.org/officeDocument/2006/relationships/notesSlide"/><Relationship Id="rId47" Target="notesSlides/notesSlide6.xml" Type="http://schemas.openxmlformats.org/officeDocument/2006/relationships/notesSlid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notesSlide1.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Bonjour, je vais commencer par vous rappeler en bref les differences entre la radiotherapie dites standard et la therapie par particules...encore connue comme hadrontherapie...meme si la plupart des centres qui existent au monde utilisent des protons et on entend le plus souvent le nom de protontherapie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2.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3.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La radiothérapie constitue depuis plus d’un siècle, un traitement essentiel du cancer : </a:t>
            </a:r>
          </a:p>
          <a:p>
            <a:r>
              <a:rPr lang="en-US"/>
              <a:t/>
            </a:r>
          </a:p>
          <a:p>
            <a:r>
              <a:rPr lang="en-US"/>
              <a:t>Les faisceaux de rayons X standard,  libèrent le rayonnement à partir du moment où il pénètre dans la peau jusqu'à l'autre côté de la tumeur. Du fait que le rayonnement interagisse avec des cellules saines et cela tout au long du trajet du faisceau, le risque est plus grands de dommages aux tissus et organes qui sont tout autour. environnants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4.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l’hadronthérapie repose, elle, sur des ions chargés positivement, notamment des ions hydrogènes ou “protons” – c’est la protonthérapie –, et des ions carbone – c’est la carbonethérapie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5.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La protonthérapie et la radiographie standard sont deux types de radiothérapie qui détruisent les cellules cancéreuses en les empêchant de se diviser et de croître. La différence est d'ailleurs dans leur livraison. Les protons sont des particules subatomiques qui peuvent être contrôlées pour délivrer leur rayonnement à des profondeurs exactes. Une grande partie de leur rayonnement se dépose exactement au site de la tumeur puis s'arrête.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notesSlides/notesSlide6.xml><?xml version="1.0" encoding="utf-8"?>
<p:notes xmlns:p="http://schemas.openxmlformats.org/presentationml/2006/main">
  <p:cSld>
    <p:spTree xmlns:a="http://schemas.openxmlformats.org/drawingml/2006/main"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Ultra-précis</a:t>
            </a:r>
          </a:p>
          <a:p>
            <a:r>
              <a:rPr lang="en-US"/>
              <a:t/>
            </a:r>
          </a:p>
          <a:p>
            <a:r>
              <a:rPr lang="en-US"/>
              <a:t>Le rayonnement est délivré directement dans la tumeur et s'arrête, maximisant le dosage des cellules cancéreuses et minimisant les dommages aux tissus sains.</a:t>
            </a:r>
          </a:p>
          <a:p>
            <a:r>
              <a:rPr lang="en-US"/>
              <a:t/>
            </a:r>
          </a:p>
          <a:p>
            <a:r>
              <a:rPr lang="en-US"/>
              <a:t>Moins d'effets secondaires</a:t>
            </a:r>
          </a:p>
          <a:p>
            <a:r>
              <a:rPr lang="en-US"/>
              <a:t/>
            </a:r>
          </a:p>
          <a:p>
            <a:r>
              <a:rPr lang="en-US"/>
              <a:t>Sans dose de sortie, les tissus et organes sains environnants sont épargnés par les radiations. Les effets secondaires à court et à long terme sont minimisés.</a:t>
            </a:r>
          </a:p>
          <a:p>
            <a:r>
              <a:rPr lang="en-US"/>
              <a:t/>
            </a:r>
          </a:p>
          <a:p>
            <a:r>
              <a:rPr lang="en-US"/>
              <a:t>Traitement rapide avec un temps de récupération minimal</a:t>
            </a:r>
          </a:p>
          <a:p>
            <a:r>
              <a:rPr lang="en-US"/>
              <a:t/>
            </a:r>
          </a:p>
          <a:p>
            <a:r>
              <a:rPr lang="en-US"/>
              <a:t>Chaque séance de traitement dure environ 30 minutes et avec moins d'effets secondaires que les radiographies standard et les traitements traditionnels contre le cancer, la plupart des patients peuvent continuer leur vie quotidienne sans interruption.</a:t>
            </a:r>
          </a:p>
          <a:p>
            <a:r>
              <a:rPr lang="en-US"/>
              <a:t/>
            </a:r>
          </a:p>
          <a:p>
            <a:r>
              <a:rPr lang="en-US"/>
              <a:t>Idéal pour de nombreux types de tumeurs</a:t>
            </a:r>
          </a:p>
          <a:p>
            <a:r>
              <a:rPr lang="en-US"/>
              <a:t/>
            </a:r>
          </a:p>
          <a:p>
            <a:r>
              <a:rPr lang="en-US"/>
              <a:t>L'ultra-précision de la protonthérapie la rend idéale même pour les cas les plus complexes. Les tumeurs de forme irrégulière, difficiles à atteindre, proches des organes vitaux ou récurrentes après un traitement antérieur peuvent être ciblées avec la plus grande précision.</a:t>
            </a:r>
          </a:p>
          <a:p>
            <a:r>
              <a:rPr lang="en-US"/>
              <a:t/>
            </a:r>
          </a:p>
          <a:p>
            <a:r>
              <a:rPr lang="en-US"/>
              <a:t>Moins de chances de tumeurs secondaires</a:t>
            </a:r>
          </a:p>
          <a:p>
            <a:r>
              <a:rPr lang="en-US"/>
              <a:t/>
            </a:r>
          </a:p>
          <a:p>
            <a:r>
              <a:rPr lang="en-US"/>
              <a:t>La protonthérapie réduit le risque de tumeurs secondaires par rapport à la radiothérapie conventionnelle.</a:t>
            </a:r>
          </a:p>
          <a:p>
            <a:r>
              <a:rPr lang="en-US"/>
              <a:t/>
            </a:r>
          </a:p>
          <a:p>
            <a:r>
              <a:rPr lang="en-US"/>
              <a:t>Efficace pour les enfants et les adultes</a:t>
            </a:r>
          </a:p>
          <a:p>
            <a:r>
              <a:rPr lang="en-US"/>
              <a:t/>
            </a:r>
          </a:p>
          <a:p>
            <a:r>
              <a:rPr lang="en-US"/>
              <a:t>Moins invasive et avec des effets secondaires </a:t>
            </a:r>
          </a:p>
          <a:p>
            <a:r>
              <a:rPr lang="en-US"/>
              <a:t>minimes, la protonthérapie est un traitement efficace pour les enfants et les adultes.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3.png" Type="http://schemas.openxmlformats.org/officeDocument/2006/relationships/image"/><Relationship Id="rId6" Target="../media/image4.svg" Type="http://schemas.openxmlformats.org/officeDocument/2006/relationships/image"/><Relationship Id="rId7" Target="../media/image5.png" Type="http://schemas.openxmlformats.org/officeDocument/2006/relationships/image"/><Relationship Id="rId8" Target="../media/image6.svg" Type="http://schemas.openxmlformats.org/officeDocument/2006/relationships/image"/><Relationship Id="rId9" Target="../media/image7.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png" Type="http://schemas.openxmlformats.org/officeDocument/2006/relationships/image"/><Relationship Id="rId3" Target="../media/image26.png" Type="http://schemas.openxmlformats.org/officeDocument/2006/relationships/image"/><Relationship Id="rId4" Target="../media/image27.svg" Type="http://schemas.openxmlformats.org/officeDocument/2006/relationships/image"/><Relationship Id="rId5" Target="../media/image28.jpe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 Id="rId3" Target="../media/image30.pn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3.png" Type="http://schemas.openxmlformats.org/officeDocument/2006/relationships/image"/><Relationship Id="rId7" Target="../media/image4.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 Id="rId3" Target="../media/image3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3.png" Type="http://schemas.openxmlformats.org/officeDocument/2006/relationships/image"/><Relationship Id="rId4" Target="../media/image4.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3.xml" Type="http://schemas.openxmlformats.org/officeDocument/2006/relationships/notesSlide"/><Relationship Id="rId3" Target="../media/image8.jpe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4.xml" Type="http://schemas.openxmlformats.org/officeDocument/2006/relationships/notesSlide"/><Relationship Id="rId3" Target="../media/image9.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3.png" Type="http://schemas.openxmlformats.org/officeDocument/2006/relationships/image"/><Relationship Id="rId4" Target="../media/image4.svg" Type="http://schemas.openxmlformats.org/officeDocument/2006/relationships/image"/><Relationship Id="rId5" Target="../media/image10.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6.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11.png" Type="http://schemas.openxmlformats.org/officeDocument/2006/relationships/image"/><Relationship Id="rId6" Target="../media/image12.svg" Type="http://schemas.openxmlformats.org/officeDocument/2006/relationships/image"/><Relationship Id="rId7" Target="../media/image3.png" Type="http://schemas.openxmlformats.org/officeDocument/2006/relationships/image"/><Relationship Id="rId8" Target="../media/image4.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svg" Type="http://schemas.openxmlformats.org/officeDocument/2006/relationships/image"/><Relationship Id="rId4" Target="../media/image15.jpeg" Type="http://schemas.openxmlformats.org/officeDocument/2006/relationships/image"/><Relationship Id="rId5" Target="../media/image16.png" Type="http://schemas.openxmlformats.org/officeDocument/2006/relationships/image"/><Relationship Id="rId6" Target="../media/image17.png" Type="http://schemas.openxmlformats.org/officeDocument/2006/relationships/image"/><Relationship Id="rId7" Target="../media/image18.svg" Type="http://schemas.openxmlformats.org/officeDocument/2006/relationships/image"/><Relationship Id="rId8" Target="../media/image7.png" Type="http://schemas.openxmlformats.org/officeDocument/2006/relationships/image"/><Relationship Id="rId9" Target="../media/image19.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svg" Type="http://schemas.openxmlformats.org/officeDocument/2006/relationships/image"/><Relationship Id="rId4" Target="../media/image20.jpeg" Type="http://schemas.openxmlformats.org/officeDocument/2006/relationships/image"/><Relationship Id="rId5" Target="../media/image7.png" Type="http://schemas.openxmlformats.org/officeDocument/2006/relationships/image"/><Relationship Id="rId6" Target="../media/image21.jpeg" Type="http://schemas.openxmlformats.org/officeDocument/2006/relationships/image"/><Relationship Id="rId7" Target="../media/image22.jpeg" Type="http://schemas.openxmlformats.org/officeDocument/2006/relationships/image"/><Relationship Id="rId8" Target="../media/image23.jpeg" Type="http://schemas.openxmlformats.org/officeDocument/2006/relationships/image"/><Relationship Id="rId9" Target="../media/image24.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333330"/>
        </a:solidFill>
      </p:bgPr>
    </p:bg>
    <p:spTree>
      <p:nvGrpSpPr>
        <p:cNvPr id="1" name=""/>
        <p:cNvGrpSpPr/>
        <p:nvPr/>
      </p:nvGrpSpPr>
      <p:grpSpPr>
        <a:xfrm>
          <a:off x="0" y="0"/>
          <a:ext cx="0" cy="0"/>
          <a:chOff x="0" y="0"/>
          <a:chExt cx="0" cy="0"/>
        </a:xfrm>
      </p:grpSpPr>
      <p:sp>
        <p:nvSpPr>
          <p:cNvPr name="Freeform 2" id="2"/>
          <p:cNvSpPr/>
          <p:nvPr/>
        </p:nvSpPr>
        <p:spPr>
          <a:xfrm flipH="false" flipV="false" rot="0">
            <a:off x="-142813" y="6981970"/>
            <a:ext cx="10171900" cy="553887"/>
          </a:xfrm>
          <a:custGeom>
            <a:avLst/>
            <a:gdLst/>
            <a:ahLst/>
            <a:cxnLst/>
            <a:rect r="r" b="b" t="t" l="l"/>
            <a:pathLst>
              <a:path h="553887" w="10171900">
                <a:moveTo>
                  <a:pt x="0" y="0"/>
                </a:moveTo>
                <a:lnTo>
                  <a:pt x="10171900" y="0"/>
                </a:lnTo>
                <a:lnTo>
                  <a:pt x="10171900" y="553887"/>
                </a:lnTo>
                <a:lnTo>
                  <a:pt x="0" y="553887"/>
                </a:lnTo>
                <a:lnTo>
                  <a:pt x="0" y="0"/>
                </a:lnTo>
                <a:close/>
              </a:path>
            </a:pathLst>
          </a:custGeom>
          <a:blipFill>
            <a:blip r:embed="rId3">
              <a:extLst>
                <a:ext uri="{96DAC541-7B7A-43D3-8B79-37D633B846F1}">
                  <asvg:svgBlip xmlns:asvg="http://schemas.microsoft.com/office/drawing/2016/SVG/main" r:embed="rId4"/>
                </a:ext>
              </a:extLst>
            </a:blip>
            <a:stretch>
              <a:fillRect l="0" t="-868228" r="0" b="-868228"/>
            </a:stretch>
          </a:blipFill>
        </p:spPr>
      </p:sp>
      <p:sp>
        <p:nvSpPr>
          <p:cNvPr name="Freeform 3" id="3"/>
          <p:cNvSpPr/>
          <p:nvPr/>
        </p:nvSpPr>
        <p:spPr>
          <a:xfrm flipH="false" flipV="false" rot="0">
            <a:off x="5398423" y="-1345732"/>
            <a:ext cx="3500443" cy="3500443"/>
          </a:xfrm>
          <a:custGeom>
            <a:avLst/>
            <a:gdLst/>
            <a:ahLst/>
            <a:cxnLst/>
            <a:rect r="r" b="b" t="t" l="l"/>
            <a:pathLst>
              <a:path h="3500443" w="3500443">
                <a:moveTo>
                  <a:pt x="0" y="0"/>
                </a:moveTo>
                <a:lnTo>
                  <a:pt x="3500443" y="0"/>
                </a:lnTo>
                <a:lnTo>
                  <a:pt x="3500443" y="3500443"/>
                </a:lnTo>
                <a:lnTo>
                  <a:pt x="0" y="3500443"/>
                </a:lnTo>
                <a:lnTo>
                  <a:pt x="0" y="0"/>
                </a:lnTo>
                <a:close/>
              </a:path>
            </a:pathLst>
          </a:custGeom>
          <a:blipFill>
            <a:blip r:embed="rId5">
              <a:extLst>
                <a:ext uri="{96DAC541-7B7A-43D3-8B79-37D633B846F1}">
                  <asvg:svgBlip xmlns:asvg="http://schemas.microsoft.com/office/drawing/2016/SVG/main" r:embed="rId6"/>
                </a:ext>
              </a:extLst>
            </a:blip>
            <a:stretch>
              <a:fillRect l="-271" t="0" r="-271" b="0"/>
            </a:stretch>
          </a:blipFill>
        </p:spPr>
      </p:sp>
      <p:grpSp>
        <p:nvGrpSpPr>
          <p:cNvPr name="Group 4" id="4"/>
          <p:cNvGrpSpPr>
            <a:grpSpLocks noChangeAspect="true"/>
          </p:cNvGrpSpPr>
          <p:nvPr/>
        </p:nvGrpSpPr>
        <p:grpSpPr>
          <a:xfrm rot="0">
            <a:off x="7410450" y="-152400"/>
            <a:ext cx="3716815" cy="3716815"/>
            <a:chOff x="0" y="0"/>
            <a:chExt cx="6350000" cy="6350000"/>
          </a:xfrm>
        </p:grpSpPr>
        <p:sp>
          <p:nvSpPr>
            <p:cNvPr name="Freeform 5" id="5"/>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sp>
        <p:nvSpPr>
          <p:cNvPr name="Freeform 6" id="6"/>
          <p:cNvSpPr/>
          <p:nvPr/>
        </p:nvSpPr>
        <p:spPr>
          <a:xfrm flipH="false" flipV="false" rot="0">
            <a:off x="5398423" y="916838"/>
            <a:ext cx="3078595" cy="3078595"/>
          </a:xfrm>
          <a:custGeom>
            <a:avLst/>
            <a:gdLst/>
            <a:ahLst/>
            <a:cxnLst/>
            <a:rect r="r" b="b" t="t" l="l"/>
            <a:pathLst>
              <a:path h="3078595" w="3078595">
                <a:moveTo>
                  <a:pt x="0" y="0"/>
                </a:moveTo>
                <a:lnTo>
                  <a:pt x="3078595" y="0"/>
                </a:lnTo>
                <a:lnTo>
                  <a:pt x="3078595" y="3078595"/>
                </a:lnTo>
                <a:lnTo>
                  <a:pt x="0" y="3078595"/>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7667557" y="731520"/>
            <a:ext cx="2191487" cy="1715155"/>
          </a:xfrm>
          <a:custGeom>
            <a:avLst/>
            <a:gdLst/>
            <a:ahLst/>
            <a:cxnLst/>
            <a:rect r="r" b="b" t="t" l="l"/>
            <a:pathLst>
              <a:path h="1715155" w="2191487">
                <a:moveTo>
                  <a:pt x="0" y="0"/>
                </a:moveTo>
                <a:lnTo>
                  <a:pt x="2191487" y="0"/>
                </a:lnTo>
                <a:lnTo>
                  <a:pt x="2191487" y="1715155"/>
                </a:lnTo>
                <a:lnTo>
                  <a:pt x="0" y="1715155"/>
                </a:lnTo>
                <a:lnTo>
                  <a:pt x="0" y="0"/>
                </a:lnTo>
                <a:close/>
              </a:path>
            </a:pathLst>
          </a:custGeom>
          <a:blipFill>
            <a:blip r:embed="rId9"/>
            <a:stretch>
              <a:fillRect l="-4162" t="0" r="-4162" b="0"/>
            </a:stretch>
          </a:blipFill>
        </p:spPr>
      </p:sp>
      <p:sp>
        <p:nvSpPr>
          <p:cNvPr name="TextBox 8" id="8"/>
          <p:cNvSpPr txBox="true"/>
          <p:nvPr/>
        </p:nvSpPr>
        <p:spPr>
          <a:xfrm rot="0">
            <a:off x="657225" y="4636834"/>
            <a:ext cx="8591550" cy="1519682"/>
          </a:xfrm>
          <a:prstGeom prst="rect">
            <a:avLst/>
          </a:prstGeom>
        </p:spPr>
        <p:txBody>
          <a:bodyPr anchor="t" rtlCol="false" tIns="0" lIns="0" bIns="0" rIns="0">
            <a:spAutoFit/>
          </a:bodyPr>
          <a:lstStyle/>
          <a:p>
            <a:pPr>
              <a:lnSpc>
                <a:spcPts val="5455"/>
              </a:lnSpc>
            </a:pPr>
            <a:r>
              <a:rPr lang="en-US" sz="5455">
                <a:solidFill>
                  <a:srgbClr val="F79A29"/>
                </a:solidFill>
                <a:latin typeface="Aleo Bold"/>
              </a:rPr>
              <a:t>Thérapie par particules  ou Hadronthérapie</a:t>
            </a:r>
          </a:p>
        </p:txBody>
      </p:sp>
      <p:sp>
        <p:nvSpPr>
          <p:cNvPr name="TextBox 9" id="9"/>
          <p:cNvSpPr txBox="true"/>
          <p:nvPr/>
        </p:nvSpPr>
        <p:spPr>
          <a:xfrm rot="0">
            <a:off x="647700" y="6103787"/>
            <a:ext cx="8591550" cy="355902"/>
          </a:xfrm>
          <a:prstGeom prst="rect">
            <a:avLst/>
          </a:prstGeom>
        </p:spPr>
        <p:txBody>
          <a:bodyPr anchor="t" rtlCol="false" tIns="0" lIns="0" bIns="0" rIns="0">
            <a:spAutoFit/>
          </a:bodyPr>
          <a:lstStyle/>
          <a:p>
            <a:pPr>
              <a:lnSpc>
                <a:spcPts val="2958"/>
              </a:lnSpc>
            </a:pPr>
            <a:r>
              <a:rPr lang="en-US" sz="2113" spc="316">
                <a:solidFill>
                  <a:srgbClr val="FFFFFF"/>
                </a:solidFill>
                <a:latin typeface="Glacial Indifference Bold"/>
              </a:rPr>
              <a:t>14</a:t>
            </a:r>
            <a:r>
              <a:rPr lang="en-US" sz="2113" spc="316">
                <a:solidFill>
                  <a:srgbClr val="FFFFFF"/>
                </a:solidFill>
                <a:latin typeface="Glacial Indifference Bold"/>
              </a:rPr>
              <a:t>.03.2024 PETYA GEORGIEVA, SEEIIST/ENLIGHT</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9753600" cy="7315200"/>
          </a:xfrm>
          <a:custGeom>
            <a:avLst/>
            <a:gdLst/>
            <a:ahLst/>
            <a:cxnLst/>
            <a:rect r="r" b="b" t="t" l="l"/>
            <a:pathLst>
              <a:path h="7315200" w="9753600">
                <a:moveTo>
                  <a:pt x="0" y="0"/>
                </a:moveTo>
                <a:lnTo>
                  <a:pt x="9753600" y="0"/>
                </a:lnTo>
                <a:lnTo>
                  <a:pt x="9753600" y="7315200"/>
                </a:lnTo>
                <a:lnTo>
                  <a:pt x="0" y="7315200"/>
                </a:lnTo>
                <a:lnTo>
                  <a:pt x="0" y="0"/>
                </a:lnTo>
                <a:close/>
              </a:path>
            </a:pathLst>
          </a:custGeom>
          <a:blipFill>
            <a:blip r:embed="rId2"/>
            <a:stretch>
              <a:fillRect l="0" t="0" r="-6069" b="0"/>
            </a:stretch>
          </a:blipFill>
        </p:spPr>
      </p:sp>
      <p:sp>
        <p:nvSpPr>
          <p:cNvPr name="Freeform 3" id="3"/>
          <p:cNvSpPr/>
          <p:nvPr/>
        </p:nvSpPr>
        <p:spPr>
          <a:xfrm flipH="false" flipV="false" rot="0">
            <a:off x="-1268776" y="4427863"/>
            <a:ext cx="3086100" cy="3086100"/>
          </a:xfrm>
          <a:custGeom>
            <a:avLst/>
            <a:gdLst/>
            <a:ahLst/>
            <a:cxnLst/>
            <a:rect r="r" b="b" t="t" l="l"/>
            <a:pathLst>
              <a:path h="3086100" w="3086100">
                <a:moveTo>
                  <a:pt x="0" y="0"/>
                </a:moveTo>
                <a:lnTo>
                  <a:pt x="3086100" y="0"/>
                </a:lnTo>
                <a:lnTo>
                  <a:pt x="3086100" y="3086100"/>
                </a:lnTo>
                <a:lnTo>
                  <a:pt x="0" y="3086100"/>
                </a:lnTo>
                <a:lnTo>
                  <a:pt x="0" y="0"/>
                </a:lnTo>
                <a:close/>
              </a:path>
            </a:pathLst>
          </a:custGeom>
          <a:blipFill>
            <a:blip r:embed="rId3">
              <a:extLst>
                <a:ext uri="{96DAC541-7B7A-43D3-8B79-37D633B846F1}">
                  <asvg:svgBlip xmlns:asvg="http://schemas.microsoft.com/office/drawing/2016/SVG/main" r:embed="rId4"/>
                </a:ext>
              </a:extLst>
            </a:blip>
            <a:stretch>
              <a:fillRect l="-271" t="0" r="-271" b="0"/>
            </a:stretch>
          </a:blipFill>
        </p:spPr>
      </p:sp>
      <p:grpSp>
        <p:nvGrpSpPr>
          <p:cNvPr name="Group 4" id="4"/>
          <p:cNvGrpSpPr>
            <a:grpSpLocks noChangeAspect="true"/>
          </p:cNvGrpSpPr>
          <p:nvPr/>
        </p:nvGrpSpPr>
        <p:grpSpPr>
          <a:xfrm rot="0">
            <a:off x="-741236" y="3335464"/>
            <a:ext cx="2455736" cy="2455736"/>
            <a:chOff x="0" y="0"/>
            <a:chExt cx="6350000" cy="6349975"/>
          </a:xfrm>
        </p:grpSpPr>
        <p:sp>
          <p:nvSpPr>
            <p:cNvPr name="Freeform 5" id="5"/>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5"/>
              <a:stretch>
                <a:fillRect l="0" t="0" r="-77777" b="0"/>
              </a:stretch>
            </a:blipFill>
          </p:spPr>
        </p:sp>
      </p:grpSp>
      <p:grpSp>
        <p:nvGrpSpPr>
          <p:cNvPr name="Group 6" id="6"/>
          <p:cNvGrpSpPr>
            <a:grpSpLocks noChangeAspect="true"/>
          </p:cNvGrpSpPr>
          <p:nvPr/>
        </p:nvGrpSpPr>
        <p:grpSpPr>
          <a:xfrm rot="0">
            <a:off x="6991350" y="5791200"/>
            <a:ext cx="2505004" cy="2505004"/>
            <a:chOff x="0" y="0"/>
            <a:chExt cx="6350000" cy="6350000"/>
          </a:xfrm>
        </p:grpSpPr>
        <p:sp>
          <p:nvSpPr>
            <p:cNvPr name="Freeform 7" id="7"/>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sp>
        <p:nvSpPr>
          <p:cNvPr name="Freeform 8" id="8"/>
          <p:cNvSpPr/>
          <p:nvPr/>
        </p:nvSpPr>
        <p:spPr>
          <a:xfrm flipH="false" flipV="false" rot="0">
            <a:off x="8382000" y="4267200"/>
            <a:ext cx="3086100" cy="3086100"/>
          </a:xfrm>
          <a:custGeom>
            <a:avLst/>
            <a:gdLst/>
            <a:ahLst/>
            <a:cxnLst/>
            <a:rect r="r" b="b" t="t" l="l"/>
            <a:pathLst>
              <a:path h="3086100" w="3086100">
                <a:moveTo>
                  <a:pt x="0" y="0"/>
                </a:moveTo>
                <a:lnTo>
                  <a:pt x="3086100" y="0"/>
                </a:lnTo>
                <a:lnTo>
                  <a:pt x="3086100" y="3086100"/>
                </a:lnTo>
                <a:lnTo>
                  <a:pt x="0" y="3086100"/>
                </a:lnTo>
                <a:lnTo>
                  <a:pt x="0" y="0"/>
                </a:lnTo>
                <a:close/>
              </a:path>
            </a:pathLst>
          </a:custGeom>
          <a:blipFill>
            <a:blip r:embed="rId3">
              <a:extLst>
                <a:ext uri="{96DAC541-7B7A-43D3-8B79-37D633B846F1}">
                  <asvg:svgBlip xmlns:asvg="http://schemas.microsoft.com/office/drawing/2016/SVG/main" r:embed="rId4"/>
                </a:ext>
              </a:extLst>
            </a:blip>
            <a:stretch>
              <a:fillRect l="-271" t="0" r="-271"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79A29"/>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1933575" y="-723900"/>
            <a:ext cx="2543012" cy="2543012"/>
            <a:chOff x="0" y="0"/>
            <a:chExt cx="6350000" cy="6350000"/>
          </a:xfrm>
        </p:grpSpPr>
        <p:sp>
          <p:nvSpPr>
            <p:cNvPr name="Freeform 3" id="3"/>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grpSp>
        <p:nvGrpSpPr>
          <p:cNvPr name="Group 4" id="4"/>
          <p:cNvGrpSpPr>
            <a:grpSpLocks noChangeAspect="true"/>
          </p:cNvGrpSpPr>
          <p:nvPr/>
        </p:nvGrpSpPr>
        <p:grpSpPr>
          <a:xfrm rot="0">
            <a:off x="3886200" y="-723900"/>
            <a:ext cx="4086192" cy="4086192"/>
            <a:chOff x="0" y="0"/>
            <a:chExt cx="6350000" cy="6349975"/>
          </a:xfrm>
        </p:grpSpPr>
        <p:sp>
          <p:nvSpPr>
            <p:cNvPr name="Freeform 5" id="5"/>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87067" t="0" r="-10138" b="0"/>
              </a:stretch>
            </a:blipFill>
          </p:spPr>
        </p:sp>
      </p:grpSp>
      <p:grpSp>
        <p:nvGrpSpPr>
          <p:cNvPr name="Group 6" id="6"/>
          <p:cNvGrpSpPr>
            <a:grpSpLocks noChangeAspect="true"/>
          </p:cNvGrpSpPr>
          <p:nvPr/>
        </p:nvGrpSpPr>
        <p:grpSpPr>
          <a:xfrm rot="0">
            <a:off x="1590675" y="533400"/>
            <a:ext cx="3229414" cy="3229414"/>
            <a:chOff x="0" y="0"/>
            <a:chExt cx="6350000" cy="6349975"/>
          </a:xfrm>
        </p:grpSpPr>
        <p:sp>
          <p:nvSpPr>
            <p:cNvPr name="Freeform 7" id="7"/>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36062" t="0" r="-10590" b="0"/>
              </a:stretch>
            </a:blipFill>
          </p:spPr>
        </p:sp>
      </p:grpSp>
      <p:sp>
        <p:nvSpPr>
          <p:cNvPr name="Freeform 8" id="8"/>
          <p:cNvSpPr/>
          <p:nvPr/>
        </p:nvSpPr>
        <p:spPr>
          <a:xfrm flipH="false" flipV="false" rot="0">
            <a:off x="-1009650" y="-876300"/>
            <a:ext cx="3515894" cy="3515894"/>
          </a:xfrm>
          <a:custGeom>
            <a:avLst/>
            <a:gdLst/>
            <a:ahLst/>
            <a:cxnLst/>
            <a:rect r="r" b="b" t="t" l="l"/>
            <a:pathLst>
              <a:path h="3515894" w="3515894">
                <a:moveTo>
                  <a:pt x="0" y="0"/>
                </a:moveTo>
                <a:lnTo>
                  <a:pt x="3515894" y="0"/>
                </a:lnTo>
                <a:lnTo>
                  <a:pt x="3515894" y="3515894"/>
                </a:lnTo>
                <a:lnTo>
                  <a:pt x="0" y="3515894"/>
                </a:lnTo>
                <a:lnTo>
                  <a:pt x="0" y="0"/>
                </a:lnTo>
                <a:close/>
              </a:path>
            </a:pathLst>
          </a:custGeom>
          <a:blipFill>
            <a:blip r:embed="rId4">
              <a:extLst>
                <a:ext uri="{96DAC541-7B7A-43D3-8B79-37D633B846F1}">
                  <asvg:svgBlip xmlns:asvg="http://schemas.microsoft.com/office/drawing/2016/SVG/main" r:embed="rId5"/>
                </a:ext>
              </a:extLst>
            </a:blip>
            <a:stretch>
              <a:fillRect l="-271" t="0" r="-271" b="0"/>
            </a:stretch>
          </a:blipFill>
        </p:spPr>
      </p:sp>
      <p:sp>
        <p:nvSpPr>
          <p:cNvPr name="Freeform 9" id="9"/>
          <p:cNvSpPr/>
          <p:nvPr/>
        </p:nvSpPr>
        <p:spPr>
          <a:xfrm flipH="false" flipV="false" rot="0">
            <a:off x="6829425" y="-609600"/>
            <a:ext cx="3515894" cy="3515894"/>
          </a:xfrm>
          <a:custGeom>
            <a:avLst/>
            <a:gdLst/>
            <a:ahLst/>
            <a:cxnLst/>
            <a:rect r="r" b="b" t="t" l="l"/>
            <a:pathLst>
              <a:path h="3515894" w="3515894">
                <a:moveTo>
                  <a:pt x="0" y="0"/>
                </a:moveTo>
                <a:lnTo>
                  <a:pt x="3515894" y="0"/>
                </a:lnTo>
                <a:lnTo>
                  <a:pt x="3515894" y="3515894"/>
                </a:lnTo>
                <a:lnTo>
                  <a:pt x="0" y="3515894"/>
                </a:lnTo>
                <a:lnTo>
                  <a:pt x="0" y="0"/>
                </a:lnTo>
                <a:close/>
              </a:path>
            </a:pathLst>
          </a:custGeom>
          <a:blipFill>
            <a:blip r:embed="rId6">
              <a:extLst>
                <a:ext uri="{96DAC541-7B7A-43D3-8B79-37D633B846F1}">
                  <asvg:svgBlip xmlns:asvg="http://schemas.microsoft.com/office/drawing/2016/SVG/main" r:embed="rId7"/>
                </a:ext>
              </a:extLst>
            </a:blip>
            <a:stretch>
              <a:fillRect l="-271" t="0" r="-271" b="0"/>
            </a:stretch>
          </a:blipFill>
        </p:spPr>
      </p:sp>
      <p:sp>
        <p:nvSpPr>
          <p:cNvPr name="TextBox 10" id="10"/>
          <p:cNvSpPr txBox="true"/>
          <p:nvPr/>
        </p:nvSpPr>
        <p:spPr>
          <a:xfrm rot="0">
            <a:off x="923925" y="3753289"/>
            <a:ext cx="7943850" cy="1351407"/>
          </a:xfrm>
          <a:prstGeom prst="rect">
            <a:avLst/>
          </a:prstGeom>
        </p:spPr>
        <p:txBody>
          <a:bodyPr anchor="t" rtlCol="false" tIns="0" lIns="0" bIns="0" rIns="0">
            <a:spAutoFit/>
          </a:bodyPr>
          <a:lstStyle/>
          <a:p>
            <a:pPr algn="ctr">
              <a:lnSpc>
                <a:spcPts val="4830"/>
              </a:lnSpc>
            </a:pPr>
            <a:r>
              <a:rPr lang="en-US" sz="4830">
                <a:solidFill>
                  <a:srgbClr val="FFFFFF"/>
                </a:solidFill>
                <a:latin typeface="Aleo Bold"/>
              </a:rPr>
              <a:t>Visite d'un centre d'hadrontherapie virtuel</a:t>
            </a:r>
          </a:p>
        </p:txBody>
      </p:sp>
      <p:sp>
        <p:nvSpPr>
          <p:cNvPr name="TextBox 11" id="11"/>
          <p:cNvSpPr txBox="true"/>
          <p:nvPr/>
        </p:nvSpPr>
        <p:spPr>
          <a:xfrm rot="0">
            <a:off x="885825" y="5192522"/>
            <a:ext cx="3867150" cy="1416431"/>
          </a:xfrm>
          <a:prstGeom prst="rect">
            <a:avLst/>
          </a:prstGeom>
        </p:spPr>
        <p:txBody>
          <a:bodyPr anchor="t" rtlCol="false" tIns="0" lIns="0" bIns="0" rIns="0">
            <a:spAutoFit/>
          </a:bodyPr>
          <a:lstStyle/>
          <a:p>
            <a:pPr>
              <a:lnSpc>
                <a:spcPts val="2254"/>
              </a:lnSpc>
            </a:pPr>
            <a:r>
              <a:rPr lang="en-US" sz="1610" spc="48">
                <a:solidFill>
                  <a:srgbClr val="333330"/>
                </a:solidFill>
                <a:latin typeface="Glacial Indifference"/>
              </a:rPr>
              <a:t>https://enlight.web.cern.ch/media/videos/hadron-therapy-center</a:t>
            </a:r>
          </a:p>
          <a:p>
            <a:pPr>
              <a:lnSpc>
                <a:spcPts val="2254"/>
              </a:lnSpc>
            </a:pPr>
          </a:p>
          <a:p>
            <a:pPr>
              <a:lnSpc>
                <a:spcPts val="2253"/>
              </a:lnSpc>
            </a:pPr>
            <a:r>
              <a:rPr lang="en-US" sz="1609" spc="48">
                <a:solidFill>
                  <a:srgbClr val="333330"/>
                </a:solidFill>
                <a:latin typeface="Glacial Indifference"/>
              </a:rPr>
              <a:t>Le cœur d'un centre de traitement hadron est l'accélérateur de particules. </a:t>
            </a:r>
          </a:p>
        </p:txBody>
      </p:sp>
      <p:sp>
        <p:nvSpPr>
          <p:cNvPr name="TextBox 12" id="12"/>
          <p:cNvSpPr txBox="true"/>
          <p:nvPr/>
        </p:nvSpPr>
        <p:spPr>
          <a:xfrm rot="0">
            <a:off x="5000625" y="5192522"/>
            <a:ext cx="3867150" cy="1702181"/>
          </a:xfrm>
          <a:prstGeom prst="rect">
            <a:avLst/>
          </a:prstGeom>
        </p:spPr>
        <p:txBody>
          <a:bodyPr anchor="t" rtlCol="false" tIns="0" lIns="0" bIns="0" rIns="0">
            <a:spAutoFit/>
          </a:bodyPr>
          <a:lstStyle/>
          <a:p>
            <a:pPr>
              <a:lnSpc>
                <a:spcPts val="2254"/>
              </a:lnSpc>
            </a:pPr>
            <a:r>
              <a:rPr lang="en-US" sz="1610" spc="48">
                <a:solidFill>
                  <a:srgbClr val="333330"/>
                </a:solidFill>
                <a:latin typeface="Glacial Indifference"/>
              </a:rPr>
              <a:t>https://cern.nymus3d.nl/fr#video</a:t>
            </a:r>
          </a:p>
          <a:p>
            <a:pPr>
              <a:lnSpc>
                <a:spcPts val="2254"/>
              </a:lnSpc>
            </a:pPr>
          </a:p>
          <a:p>
            <a:pPr>
              <a:lnSpc>
                <a:spcPts val="2253"/>
              </a:lnSpc>
            </a:pPr>
            <a:r>
              <a:rPr lang="en-US" sz="1609" spc="48">
                <a:solidFill>
                  <a:srgbClr val="333330"/>
                </a:solidFill>
                <a:latin typeface="Glacial Indifference"/>
              </a:rPr>
              <a:t>Dans les salles de traitement, le patient est traité avec de multiples faisceaux de protons ou d'ions, couvrant la tumeur à partir de différentes directions.</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79A29"/>
        </a:solidFill>
      </p:bgPr>
    </p:bg>
    <p:spTree>
      <p:nvGrpSpPr>
        <p:cNvPr id="1" name=""/>
        <p:cNvGrpSpPr/>
        <p:nvPr/>
      </p:nvGrpSpPr>
      <p:grpSpPr>
        <a:xfrm>
          <a:off x="0" y="0"/>
          <a:ext cx="0" cy="0"/>
          <a:chOff x="0" y="0"/>
          <a:chExt cx="0" cy="0"/>
        </a:xfrm>
      </p:grpSpPr>
      <p:sp>
        <p:nvSpPr>
          <p:cNvPr name="Freeform 2" id="2"/>
          <p:cNvSpPr/>
          <p:nvPr/>
        </p:nvSpPr>
        <p:spPr>
          <a:xfrm flipH="false" flipV="false" rot="0">
            <a:off x="-142813" y="6981970"/>
            <a:ext cx="10171900" cy="553887"/>
          </a:xfrm>
          <a:custGeom>
            <a:avLst/>
            <a:gdLst/>
            <a:ahLst/>
            <a:cxnLst/>
            <a:rect r="r" b="b" t="t" l="l"/>
            <a:pathLst>
              <a:path h="553887" w="10171900">
                <a:moveTo>
                  <a:pt x="0" y="0"/>
                </a:moveTo>
                <a:lnTo>
                  <a:pt x="10171900" y="0"/>
                </a:lnTo>
                <a:lnTo>
                  <a:pt x="10171900" y="553887"/>
                </a:lnTo>
                <a:lnTo>
                  <a:pt x="0" y="553887"/>
                </a:lnTo>
                <a:lnTo>
                  <a:pt x="0" y="0"/>
                </a:lnTo>
                <a:close/>
              </a:path>
            </a:pathLst>
          </a:custGeom>
          <a:blipFill>
            <a:blip r:embed="rId2">
              <a:extLst>
                <a:ext uri="{96DAC541-7B7A-43D3-8B79-37D633B846F1}">
                  <asvg:svgBlip xmlns:asvg="http://schemas.microsoft.com/office/drawing/2016/SVG/main" r:embed="rId3"/>
                </a:ext>
              </a:extLst>
            </a:blip>
            <a:stretch>
              <a:fillRect l="0" t="-868228" r="0" b="-868228"/>
            </a:stretch>
          </a:blipFill>
        </p:spPr>
      </p:sp>
      <p:sp>
        <p:nvSpPr>
          <p:cNvPr name="Freeform 3" id="3"/>
          <p:cNvSpPr/>
          <p:nvPr/>
        </p:nvSpPr>
        <p:spPr>
          <a:xfrm flipH="false" flipV="false" rot="0">
            <a:off x="5398423" y="-1345732"/>
            <a:ext cx="3500443" cy="3500443"/>
          </a:xfrm>
          <a:custGeom>
            <a:avLst/>
            <a:gdLst/>
            <a:ahLst/>
            <a:cxnLst/>
            <a:rect r="r" b="b" t="t" l="l"/>
            <a:pathLst>
              <a:path h="3500443" w="3500443">
                <a:moveTo>
                  <a:pt x="0" y="0"/>
                </a:moveTo>
                <a:lnTo>
                  <a:pt x="3500443" y="0"/>
                </a:lnTo>
                <a:lnTo>
                  <a:pt x="3500443" y="3500443"/>
                </a:lnTo>
                <a:lnTo>
                  <a:pt x="0" y="3500443"/>
                </a:lnTo>
                <a:lnTo>
                  <a:pt x="0" y="0"/>
                </a:lnTo>
                <a:close/>
              </a:path>
            </a:pathLst>
          </a:custGeom>
          <a:blipFill>
            <a:blip r:embed="rId4">
              <a:extLst>
                <a:ext uri="{96DAC541-7B7A-43D3-8B79-37D633B846F1}">
                  <asvg:svgBlip xmlns:asvg="http://schemas.microsoft.com/office/drawing/2016/SVG/main" r:embed="rId5"/>
                </a:ext>
              </a:extLst>
            </a:blip>
            <a:stretch>
              <a:fillRect l="-271" t="0" r="-271" b="0"/>
            </a:stretch>
          </a:blipFill>
        </p:spPr>
      </p:sp>
      <p:grpSp>
        <p:nvGrpSpPr>
          <p:cNvPr name="Group 4" id="4"/>
          <p:cNvGrpSpPr>
            <a:grpSpLocks noChangeAspect="true"/>
          </p:cNvGrpSpPr>
          <p:nvPr/>
        </p:nvGrpSpPr>
        <p:grpSpPr>
          <a:xfrm rot="0">
            <a:off x="7410450" y="-152400"/>
            <a:ext cx="3716815" cy="3716815"/>
            <a:chOff x="0" y="0"/>
            <a:chExt cx="6350000" cy="6350000"/>
          </a:xfrm>
        </p:grpSpPr>
        <p:sp>
          <p:nvSpPr>
            <p:cNvPr name="Freeform 5" id="5"/>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333330"/>
            </a:solidFill>
          </p:spPr>
        </p:sp>
      </p:grpSp>
      <p:sp>
        <p:nvSpPr>
          <p:cNvPr name="Freeform 6" id="6"/>
          <p:cNvSpPr/>
          <p:nvPr/>
        </p:nvSpPr>
        <p:spPr>
          <a:xfrm flipH="false" flipV="false" rot="0">
            <a:off x="5398423" y="916838"/>
            <a:ext cx="3078595" cy="3078595"/>
          </a:xfrm>
          <a:custGeom>
            <a:avLst/>
            <a:gdLst/>
            <a:ahLst/>
            <a:cxnLst/>
            <a:rect r="r" b="b" t="t" l="l"/>
            <a:pathLst>
              <a:path h="3078595" w="3078595">
                <a:moveTo>
                  <a:pt x="0" y="0"/>
                </a:moveTo>
                <a:lnTo>
                  <a:pt x="3078595" y="0"/>
                </a:lnTo>
                <a:lnTo>
                  <a:pt x="3078595" y="3078595"/>
                </a:lnTo>
                <a:lnTo>
                  <a:pt x="0" y="307859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7" id="7"/>
          <p:cNvSpPr txBox="true"/>
          <p:nvPr/>
        </p:nvSpPr>
        <p:spPr>
          <a:xfrm rot="0">
            <a:off x="657225" y="4646358"/>
            <a:ext cx="8591550" cy="1346708"/>
          </a:xfrm>
          <a:prstGeom prst="rect">
            <a:avLst/>
          </a:prstGeom>
        </p:spPr>
        <p:txBody>
          <a:bodyPr anchor="t" rtlCol="false" tIns="0" lIns="0" bIns="0" rIns="0">
            <a:spAutoFit/>
          </a:bodyPr>
          <a:lstStyle/>
          <a:p>
            <a:pPr>
              <a:lnSpc>
                <a:spcPts val="8855"/>
              </a:lnSpc>
            </a:pPr>
            <a:r>
              <a:rPr lang="en-US" sz="8855">
                <a:solidFill>
                  <a:srgbClr val="333330"/>
                </a:solidFill>
                <a:latin typeface="Aleo Bold"/>
              </a:rPr>
              <a:t>Thank You</a:t>
            </a:r>
          </a:p>
        </p:txBody>
      </p:sp>
      <p:sp>
        <p:nvSpPr>
          <p:cNvPr name="TextBox 8" id="8"/>
          <p:cNvSpPr txBox="true"/>
          <p:nvPr/>
        </p:nvSpPr>
        <p:spPr>
          <a:xfrm rot="0">
            <a:off x="647700" y="6103787"/>
            <a:ext cx="8591550" cy="355902"/>
          </a:xfrm>
          <a:prstGeom prst="rect">
            <a:avLst/>
          </a:prstGeom>
        </p:spPr>
        <p:txBody>
          <a:bodyPr anchor="t" rtlCol="false" tIns="0" lIns="0" bIns="0" rIns="0">
            <a:spAutoFit/>
          </a:bodyPr>
          <a:lstStyle/>
          <a:p>
            <a:pPr>
              <a:lnSpc>
                <a:spcPts val="2958"/>
              </a:lnSpc>
            </a:pPr>
            <a:r>
              <a:rPr lang="en-US" sz="2113" spc="316">
                <a:solidFill>
                  <a:srgbClr val="FFFFFF"/>
                </a:solidFill>
                <a:latin typeface="Glacial Indifference Bold"/>
              </a:rPr>
              <a:t>WWW.ENLIGHT.WEB.CERN.CH</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79A29"/>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1469660" y="-1009650"/>
            <a:ext cx="4656997" cy="4656997"/>
            <a:chOff x="0" y="0"/>
            <a:chExt cx="6350000" cy="6350000"/>
          </a:xfrm>
        </p:grpSpPr>
        <p:sp>
          <p:nvSpPr>
            <p:cNvPr name="Freeform 3" id="3"/>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333330"/>
            </a:solidFill>
          </p:spPr>
        </p:sp>
      </p:grpSp>
      <p:sp>
        <p:nvSpPr>
          <p:cNvPr name="Freeform 4" id="4"/>
          <p:cNvSpPr/>
          <p:nvPr/>
        </p:nvSpPr>
        <p:spPr>
          <a:xfrm flipH="false" flipV="false" rot="0">
            <a:off x="-914400" y="2114550"/>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3">
              <a:extLst>
                <a:ext uri="{96DAC541-7B7A-43D3-8B79-37D633B846F1}">
                  <asvg:svgBlip xmlns:asvg="http://schemas.microsoft.com/office/drawing/2016/SVG/main" r:embed="rId4"/>
                </a:ext>
              </a:extLst>
            </a:blip>
            <a:stretch>
              <a:fillRect l="-271" t="0" r="-271" b="0"/>
            </a:stretch>
          </a:blipFill>
        </p:spPr>
      </p:sp>
      <p:sp>
        <p:nvSpPr>
          <p:cNvPr name="TextBox 5" id="5"/>
          <p:cNvSpPr txBox="true"/>
          <p:nvPr/>
        </p:nvSpPr>
        <p:spPr>
          <a:xfrm rot="0">
            <a:off x="2552700" y="576390"/>
            <a:ext cx="6629400" cy="876554"/>
          </a:xfrm>
          <a:prstGeom prst="rect">
            <a:avLst/>
          </a:prstGeom>
        </p:spPr>
        <p:txBody>
          <a:bodyPr anchor="t" rtlCol="false" tIns="0" lIns="0" bIns="0" rIns="0">
            <a:spAutoFit/>
          </a:bodyPr>
          <a:lstStyle/>
          <a:p>
            <a:pPr>
              <a:lnSpc>
                <a:spcPts val="5634"/>
              </a:lnSpc>
            </a:pPr>
            <a:r>
              <a:rPr lang="en-US" sz="5634">
                <a:solidFill>
                  <a:srgbClr val="FFFFFF"/>
                </a:solidFill>
                <a:latin typeface="Aleo Bold"/>
              </a:rPr>
              <a:t>Le Sommaire</a:t>
            </a:r>
          </a:p>
        </p:txBody>
      </p:sp>
      <p:sp>
        <p:nvSpPr>
          <p:cNvPr name="TextBox 6" id="6"/>
          <p:cNvSpPr txBox="true"/>
          <p:nvPr/>
        </p:nvSpPr>
        <p:spPr>
          <a:xfrm rot="0">
            <a:off x="4744566" y="1840639"/>
            <a:ext cx="4429125" cy="1080529"/>
          </a:xfrm>
          <a:prstGeom prst="rect">
            <a:avLst/>
          </a:prstGeom>
        </p:spPr>
        <p:txBody>
          <a:bodyPr anchor="t" rtlCol="false" tIns="0" lIns="0" bIns="0" rIns="0">
            <a:spAutoFit/>
          </a:bodyPr>
          <a:lstStyle/>
          <a:p>
            <a:pPr>
              <a:lnSpc>
                <a:spcPts val="2918"/>
              </a:lnSpc>
            </a:pPr>
            <a:r>
              <a:rPr lang="en-US" sz="2084" spc="62">
                <a:solidFill>
                  <a:srgbClr val="333330"/>
                </a:solidFill>
                <a:latin typeface="Glacial Indifference"/>
              </a:rPr>
              <a:t>Qu'est-ce que la radiothérapie? </a:t>
            </a:r>
          </a:p>
          <a:p>
            <a:pPr>
              <a:lnSpc>
                <a:spcPts val="2918"/>
              </a:lnSpc>
            </a:pPr>
            <a:r>
              <a:rPr lang="en-US" sz="2084" spc="62">
                <a:solidFill>
                  <a:srgbClr val="333330"/>
                </a:solidFill>
                <a:latin typeface="Glacial Indifference"/>
              </a:rPr>
              <a:t>Et l'hadronthérapie?</a:t>
            </a:r>
          </a:p>
          <a:p>
            <a:pPr>
              <a:lnSpc>
                <a:spcPts val="2918"/>
              </a:lnSpc>
            </a:pPr>
            <a:r>
              <a:rPr lang="en-US" sz="2084" spc="62">
                <a:solidFill>
                  <a:srgbClr val="333330"/>
                </a:solidFill>
                <a:latin typeface="Glacial Indifference"/>
              </a:rPr>
              <a:t>Introduction</a:t>
            </a:r>
          </a:p>
        </p:txBody>
      </p:sp>
      <p:grpSp>
        <p:nvGrpSpPr>
          <p:cNvPr name="Group 7" id="7"/>
          <p:cNvGrpSpPr>
            <a:grpSpLocks noChangeAspect="true"/>
          </p:cNvGrpSpPr>
          <p:nvPr/>
        </p:nvGrpSpPr>
        <p:grpSpPr>
          <a:xfrm rot="0">
            <a:off x="3522721" y="1888264"/>
            <a:ext cx="991375" cy="991375"/>
            <a:chOff x="0" y="0"/>
            <a:chExt cx="6350000" cy="6350000"/>
          </a:xfrm>
        </p:grpSpPr>
        <p:sp>
          <p:nvSpPr>
            <p:cNvPr name="Freeform 8" id="8"/>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sp>
        <p:nvSpPr>
          <p:cNvPr name="TextBox 9" id="9"/>
          <p:cNvSpPr txBox="true"/>
          <p:nvPr/>
        </p:nvSpPr>
        <p:spPr>
          <a:xfrm rot="0">
            <a:off x="3630983" y="2105474"/>
            <a:ext cx="764143" cy="555688"/>
          </a:xfrm>
          <a:prstGeom prst="rect">
            <a:avLst/>
          </a:prstGeom>
        </p:spPr>
        <p:txBody>
          <a:bodyPr anchor="t" rtlCol="false" tIns="0" lIns="0" bIns="0" rIns="0">
            <a:spAutoFit/>
          </a:bodyPr>
          <a:lstStyle/>
          <a:p>
            <a:pPr algn="ctr">
              <a:lnSpc>
                <a:spcPts val="3622"/>
              </a:lnSpc>
            </a:pPr>
            <a:r>
              <a:rPr lang="en-US" sz="3622">
                <a:solidFill>
                  <a:srgbClr val="333330"/>
                </a:solidFill>
                <a:latin typeface="Aleo Bold"/>
              </a:rPr>
              <a:t>01</a:t>
            </a:r>
          </a:p>
        </p:txBody>
      </p:sp>
      <p:sp>
        <p:nvSpPr>
          <p:cNvPr name="TextBox 10" id="10"/>
          <p:cNvSpPr txBox="true"/>
          <p:nvPr/>
        </p:nvSpPr>
        <p:spPr>
          <a:xfrm rot="0">
            <a:off x="4752975" y="3038806"/>
            <a:ext cx="4429125" cy="1080529"/>
          </a:xfrm>
          <a:prstGeom prst="rect">
            <a:avLst/>
          </a:prstGeom>
        </p:spPr>
        <p:txBody>
          <a:bodyPr anchor="t" rtlCol="false" tIns="0" lIns="0" bIns="0" rIns="0">
            <a:spAutoFit/>
          </a:bodyPr>
          <a:lstStyle/>
          <a:p>
            <a:pPr>
              <a:lnSpc>
                <a:spcPts val="2918"/>
              </a:lnSpc>
            </a:pPr>
            <a:r>
              <a:rPr lang="en-US" sz="2084" spc="62">
                <a:solidFill>
                  <a:srgbClr val="333330"/>
                </a:solidFill>
                <a:latin typeface="Glacial Indifference"/>
              </a:rPr>
              <a:t>Principales caractéristiques et principaux avantages de la hadronthérapie</a:t>
            </a:r>
          </a:p>
        </p:txBody>
      </p:sp>
      <p:grpSp>
        <p:nvGrpSpPr>
          <p:cNvPr name="Group 11" id="11"/>
          <p:cNvGrpSpPr>
            <a:grpSpLocks noChangeAspect="true"/>
          </p:cNvGrpSpPr>
          <p:nvPr/>
        </p:nvGrpSpPr>
        <p:grpSpPr>
          <a:xfrm rot="0">
            <a:off x="3522845" y="3086431"/>
            <a:ext cx="991375" cy="991375"/>
            <a:chOff x="0" y="0"/>
            <a:chExt cx="6350000" cy="6350000"/>
          </a:xfrm>
        </p:grpSpPr>
        <p:sp>
          <p:nvSpPr>
            <p:cNvPr name="Freeform 12" id="12"/>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sp>
        <p:nvSpPr>
          <p:cNvPr name="TextBox 13" id="13"/>
          <p:cNvSpPr txBox="true"/>
          <p:nvPr/>
        </p:nvSpPr>
        <p:spPr>
          <a:xfrm rot="0">
            <a:off x="3631107" y="3303641"/>
            <a:ext cx="764143" cy="555688"/>
          </a:xfrm>
          <a:prstGeom prst="rect">
            <a:avLst/>
          </a:prstGeom>
        </p:spPr>
        <p:txBody>
          <a:bodyPr anchor="t" rtlCol="false" tIns="0" lIns="0" bIns="0" rIns="0">
            <a:spAutoFit/>
          </a:bodyPr>
          <a:lstStyle/>
          <a:p>
            <a:pPr algn="ctr">
              <a:lnSpc>
                <a:spcPts val="3622"/>
              </a:lnSpc>
            </a:pPr>
            <a:r>
              <a:rPr lang="en-US" sz="3622">
                <a:solidFill>
                  <a:srgbClr val="333330"/>
                </a:solidFill>
                <a:latin typeface="Aleo Bold"/>
              </a:rPr>
              <a:t>02</a:t>
            </a:r>
          </a:p>
        </p:txBody>
      </p:sp>
      <p:sp>
        <p:nvSpPr>
          <p:cNvPr name="TextBox 14" id="14"/>
          <p:cNvSpPr txBox="true"/>
          <p:nvPr/>
        </p:nvSpPr>
        <p:spPr>
          <a:xfrm rot="0">
            <a:off x="4744566" y="4404483"/>
            <a:ext cx="4429125" cy="718579"/>
          </a:xfrm>
          <a:prstGeom prst="rect">
            <a:avLst/>
          </a:prstGeom>
        </p:spPr>
        <p:txBody>
          <a:bodyPr anchor="t" rtlCol="false" tIns="0" lIns="0" bIns="0" rIns="0">
            <a:spAutoFit/>
          </a:bodyPr>
          <a:lstStyle/>
          <a:p>
            <a:pPr>
              <a:lnSpc>
                <a:spcPts val="2918"/>
              </a:lnSpc>
            </a:pPr>
            <a:r>
              <a:rPr lang="en-US" sz="2084" spc="62">
                <a:solidFill>
                  <a:srgbClr val="333330"/>
                </a:solidFill>
                <a:latin typeface="Glacial Indifference"/>
              </a:rPr>
              <a:t>La situation en France et en Europe: les centres de protonthérapie</a:t>
            </a:r>
          </a:p>
        </p:txBody>
      </p:sp>
      <p:grpSp>
        <p:nvGrpSpPr>
          <p:cNvPr name="Group 15" id="15"/>
          <p:cNvGrpSpPr>
            <a:grpSpLocks noChangeAspect="true"/>
          </p:cNvGrpSpPr>
          <p:nvPr/>
        </p:nvGrpSpPr>
        <p:grpSpPr>
          <a:xfrm rot="0">
            <a:off x="3507101" y="4292531"/>
            <a:ext cx="991375" cy="991375"/>
            <a:chOff x="0" y="0"/>
            <a:chExt cx="6350000" cy="6350000"/>
          </a:xfrm>
        </p:grpSpPr>
        <p:sp>
          <p:nvSpPr>
            <p:cNvPr name="Freeform 16" id="16"/>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sp>
        <p:nvSpPr>
          <p:cNvPr name="TextBox 17" id="17"/>
          <p:cNvSpPr txBox="true"/>
          <p:nvPr/>
        </p:nvSpPr>
        <p:spPr>
          <a:xfrm rot="0">
            <a:off x="3615363" y="4509741"/>
            <a:ext cx="764143" cy="555688"/>
          </a:xfrm>
          <a:prstGeom prst="rect">
            <a:avLst/>
          </a:prstGeom>
        </p:spPr>
        <p:txBody>
          <a:bodyPr anchor="t" rtlCol="false" tIns="0" lIns="0" bIns="0" rIns="0">
            <a:spAutoFit/>
          </a:bodyPr>
          <a:lstStyle/>
          <a:p>
            <a:pPr algn="ctr">
              <a:lnSpc>
                <a:spcPts val="3622"/>
              </a:lnSpc>
            </a:pPr>
            <a:r>
              <a:rPr lang="en-US" sz="3622">
                <a:solidFill>
                  <a:srgbClr val="333330"/>
                </a:solidFill>
                <a:latin typeface="Aleo Bold"/>
              </a:rPr>
              <a:t>03</a:t>
            </a:r>
          </a:p>
        </p:txBody>
      </p:sp>
      <p:sp>
        <p:nvSpPr>
          <p:cNvPr name="TextBox 18" id="18"/>
          <p:cNvSpPr txBox="true"/>
          <p:nvPr/>
        </p:nvSpPr>
        <p:spPr>
          <a:xfrm rot="0">
            <a:off x="4744566" y="5435139"/>
            <a:ext cx="4811043" cy="1080529"/>
          </a:xfrm>
          <a:prstGeom prst="rect">
            <a:avLst/>
          </a:prstGeom>
        </p:spPr>
        <p:txBody>
          <a:bodyPr anchor="t" rtlCol="false" tIns="0" lIns="0" bIns="0" rIns="0">
            <a:spAutoFit/>
          </a:bodyPr>
          <a:lstStyle/>
          <a:p>
            <a:pPr>
              <a:lnSpc>
                <a:spcPts val="2918"/>
              </a:lnSpc>
            </a:pPr>
            <a:r>
              <a:rPr lang="en-US" sz="2084" spc="62">
                <a:solidFill>
                  <a:srgbClr val="333330"/>
                </a:solidFill>
                <a:latin typeface="Glacial Indifference"/>
              </a:rPr>
              <a:t>Visite d'un Centre </a:t>
            </a:r>
          </a:p>
          <a:p>
            <a:pPr>
              <a:lnSpc>
                <a:spcPts val="2918"/>
              </a:lnSpc>
            </a:pPr>
            <a:r>
              <a:rPr lang="en-US" sz="2084" spc="62">
                <a:solidFill>
                  <a:srgbClr val="333330"/>
                </a:solidFill>
                <a:latin typeface="Glacial Indifference"/>
              </a:rPr>
              <a:t>d'hadronthérapie virtuel</a:t>
            </a:r>
          </a:p>
          <a:p>
            <a:pPr>
              <a:lnSpc>
                <a:spcPts val="2918"/>
              </a:lnSpc>
            </a:pPr>
            <a:r>
              <a:rPr lang="en-US" sz="2084" spc="62">
                <a:solidFill>
                  <a:srgbClr val="333330"/>
                </a:solidFill>
                <a:latin typeface="Glacial Indifference"/>
              </a:rPr>
              <a:t>Coût, recherches, traitement et limites</a:t>
            </a:r>
          </a:p>
        </p:txBody>
      </p:sp>
      <p:grpSp>
        <p:nvGrpSpPr>
          <p:cNvPr name="Group 19" id="19"/>
          <p:cNvGrpSpPr>
            <a:grpSpLocks noChangeAspect="true"/>
          </p:cNvGrpSpPr>
          <p:nvPr/>
        </p:nvGrpSpPr>
        <p:grpSpPr>
          <a:xfrm rot="0">
            <a:off x="3523093" y="5482764"/>
            <a:ext cx="991375" cy="991375"/>
            <a:chOff x="0" y="0"/>
            <a:chExt cx="6350000" cy="6350000"/>
          </a:xfrm>
        </p:grpSpPr>
        <p:sp>
          <p:nvSpPr>
            <p:cNvPr name="Freeform 20" id="20"/>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sp>
        <p:nvSpPr>
          <p:cNvPr name="TextBox 21" id="21"/>
          <p:cNvSpPr txBox="true"/>
          <p:nvPr/>
        </p:nvSpPr>
        <p:spPr>
          <a:xfrm rot="0">
            <a:off x="3631355" y="5699974"/>
            <a:ext cx="764143" cy="555688"/>
          </a:xfrm>
          <a:prstGeom prst="rect">
            <a:avLst/>
          </a:prstGeom>
        </p:spPr>
        <p:txBody>
          <a:bodyPr anchor="t" rtlCol="false" tIns="0" lIns="0" bIns="0" rIns="0">
            <a:spAutoFit/>
          </a:bodyPr>
          <a:lstStyle/>
          <a:p>
            <a:pPr algn="ctr">
              <a:lnSpc>
                <a:spcPts val="3622"/>
              </a:lnSpc>
            </a:pPr>
            <a:r>
              <a:rPr lang="en-US" sz="3622">
                <a:solidFill>
                  <a:srgbClr val="333330"/>
                </a:solidFill>
                <a:latin typeface="Aleo Bold"/>
              </a:rPr>
              <a:t>04</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333330"/>
        </a:solidFill>
      </p:bgPr>
    </p:bg>
    <p:spTree>
      <p:nvGrpSpPr>
        <p:cNvPr id="1" name=""/>
        <p:cNvGrpSpPr/>
        <p:nvPr/>
      </p:nvGrpSpPr>
      <p:grpSpPr>
        <a:xfrm>
          <a:off x="0" y="0"/>
          <a:ext cx="0" cy="0"/>
          <a:chOff x="0" y="0"/>
          <a:chExt cx="0" cy="0"/>
        </a:xfrm>
      </p:grpSpPr>
      <p:sp>
        <p:nvSpPr>
          <p:cNvPr name="TextBox 2" id="2"/>
          <p:cNvSpPr txBox="true"/>
          <p:nvPr/>
        </p:nvSpPr>
        <p:spPr>
          <a:xfrm rot="0">
            <a:off x="593536" y="147754"/>
            <a:ext cx="5540564" cy="1839087"/>
          </a:xfrm>
          <a:prstGeom prst="rect">
            <a:avLst/>
          </a:prstGeom>
        </p:spPr>
        <p:txBody>
          <a:bodyPr anchor="t" rtlCol="false" tIns="0" lIns="0" bIns="0" rIns="0">
            <a:spAutoFit/>
          </a:bodyPr>
          <a:lstStyle/>
          <a:p>
            <a:pPr>
              <a:lnSpc>
                <a:spcPts val="4529"/>
              </a:lnSpc>
            </a:pPr>
            <a:r>
              <a:rPr lang="en-US" sz="4529">
                <a:solidFill>
                  <a:srgbClr val="F79A29"/>
                </a:solidFill>
                <a:latin typeface="Aleo Bold"/>
              </a:rPr>
              <a:t>Qu'est-ce que la radiothérapie conventionnelle?</a:t>
            </a:r>
          </a:p>
        </p:txBody>
      </p:sp>
      <p:grpSp>
        <p:nvGrpSpPr>
          <p:cNvPr name="Group 3" id="3"/>
          <p:cNvGrpSpPr>
            <a:grpSpLocks noChangeAspect="true"/>
          </p:cNvGrpSpPr>
          <p:nvPr/>
        </p:nvGrpSpPr>
        <p:grpSpPr>
          <a:xfrm rot="0">
            <a:off x="7943850" y="-590550"/>
            <a:ext cx="3325220" cy="3325220"/>
            <a:chOff x="0" y="0"/>
            <a:chExt cx="6350000" cy="6350000"/>
          </a:xfrm>
        </p:grpSpPr>
        <p:sp>
          <p:nvSpPr>
            <p:cNvPr name="Freeform 4" id="4"/>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grpSp>
        <p:nvGrpSpPr>
          <p:cNvPr name="Group 5" id="5"/>
          <p:cNvGrpSpPr>
            <a:grpSpLocks noChangeAspect="true"/>
          </p:cNvGrpSpPr>
          <p:nvPr/>
        </p:nvGrpSpPr>
        <p:grpSpPr>
          <a:xfrm rot="0">
            <a:off x="6134100" y="1924050"/>
            <a:ext cx="5733986" cy="5733986"/>
            <a:chOff x="0" y="0"/>
            <a:chExt cx="6350000" cy="6349975"/>
          </a:xfrm>
        </p:grpSpPr>
        <p:sp>
          <p:nvSpPr>
            <p:cNvPr name="Freeform 6" id="6"/>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16278" t="0" r="0" b="0"/>
              </a:stretch>
            </a:blipFill>
          </p:spPr>
        </p:sp>
      </p:grpSp>
      <p:sp>
        <p:nvSpPr>
          <p:cNvPr name="Freeform 7" id="7"/>
          <p:cNvSpPr/>
          <p:nvPr/>
        </p:nvSpPr>
        <p:spPr>
          <a:xfrm flipH="false" flipV="false" rot="0">
            <a:off x="6838950" y="676275"/>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4">
              <a:extLst>
                <a:ext uri="{96DAC541-7B7A-43D3-8B79-37D633B846F1}">
                  <asvg:svgBlip xmlns:asvg="http://schemas.microsoft.com/office/drawing/2016/SVG/main" r:embed="rId5"/>
                </a:ext>
              </a:extLst>
            </a:blip>
            <a:stretch>
              <a:fillRect l="-271" t="0" r="-271" b="0"/>
            </a:stretch>
          </a:blipFill>
        </p:spPr>
      </p:sp>
      <p:sp>
        <p:nvSpPr>
          <p:cNvPr name="TextBox 8" id="8"/>
          <p:cNvSpPr txBox="true"/>
          <p:nvPr/>
        </p:nvSpPr>
        <p:spPr>
          <a:xfrm rot="0">
            <a:off x="593536" y="2162464"/>
            <a:ext cx="5448300" cy="4839002"/>
          </a:xfrm>
          <a:prstGeom prst="rect">
            <a:avLst/>
          </a:prstGeom>
        </p:spPr>
        <p:txBody>
          <a:bodyPr anchor="t" rtlCol="false" tIns="0" lIns="0" bIns="0" rIns="0">
            <a:spAutoFit/>
          </a:bodyPr>
          <a:lstStyle/>
          <a:p>
            <a:pPr>
              <a:lnSpc>
                <a:spcPts val="3938"/>
              </a:lnSpc>
            </a:pPr>
            <a:r>
              <a:rPr lang="en-US" sz="2813" spc="84">
                <a:solidFill>
                  <a:srgbClr val="FFFFFF"/>
                </a:solidFill>
                <a:latin typeface="Glacial Indifference Extra-Light"/>
              </a:rPr>
              <a:t>La radiothérapie constitue un traitement essentiel du cancer : </a:t>
            </a:r>
          </a:p>
          <a:p>
            <a:pPr>
              <a:lnSpc>
                <a:spcPts val="3378"/>
              </a:lnSpc>
            </a:pPr>
          </a:p>
          <a:p>
            <a:pPr>
              <a:lnSpc>
                <a:spcPts val="3378"/>
              </a:lnSpc>
            </a:pPr>
            <a:r>
              <a:rPr lang="en-US" sz="2413" spc="72">
                <a:solidFill>
                  <a:srgbClr val="FFFFFF"/>
                </a:solidFill>
                <a:latin typeface="Glacial Indifference Extra-Light"/>
              </a:rPr>
              <a:t>l’envoi d’un </a:t>
            </a:r>
            <a:r>
              <a:rPr lang="en-US" sz="2413" spc="72">
                <a:solidFill>
                  <a:srgbClr val="FFFFFF"/>
                </a:solidFill>
                <a:latin typeface="Glacial Indifference Bold"/>
              </a:rPr>
              <a:t>rayonnement</a:t>
            </a:r>
            <a:r>
              <a:rPr lang="en-US" sz="2413" spc="72">
                <a:solidFill>
                  <a:srgbClr val="FFFFFF"/>
                </a:solidFill>
                <a:latin typeface="Glacial Indifference Extra-Light"/>
              </a:rPr>
              <a:t> ciblé sur la tumeur entraîne la destruction des cellules touchées, tout en préservant les tissus sains avoisinants.</a:t>
            </a:r>
          </a:p>
          <a:p>
            <a:pPr>
              <a:lnSpc>
                <a:spcPts val="3378"/>
              </a:lnSpc>
            </a:pPr>
          </a:p>
          <a:p>
            <a:pPr>
              <a:lnSpc>
                <a:spcPts val="3378"/>
              </a:lnSpc>
            </a:pPr>
            <a:r>
              <a:rPr lang="en-US" sz="2413" spc="72">
                <a:solidFill>
                  <a:srgbClr val="FFFFFF"/>
                </a:solidFill>
                <a:latin typeface="Glacial Indifference Extra-Light"/>
              </a:rPr>
              <a:t>La radiothérapie conventionnelle utilise des faisceaux de </a:t>
            </a:r>
            <a:r>
              <a:rPr lang="en-US" sz="2413" spc="72">
                <a:solidFill>
                  <a:srgbClr val="FFFFFF"/>
                </a:solidFill>
                <a:latin typeface="Glacial Indifference Bold"/>
              </a:rPr>
              <a:t>Photons (Rayons X)</a:t>
            </a:r>
            <a:r>
              <a:rPr lang="en-US" sz="2413" spc="72">
                <a:solidFill>
                  <a:srgbClr val="FFFFFF"/>
                </a:solidFill>
                <a:latin typeface="Glacial Indifference Extra-Light"/>
              </a:rPr>
              <a:t>. </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333330"/>
        </a:solidFill>
      </p:bgPr>
    </p:bg>
    <p:spTree>
      <p:nvGrpSpPr>
        <p:cNvPr id="1" name=""/>
        <p:cNvGrpSpPr/>
        <p:nvPr/>
      </p:nvGrpSpPr>
      <p:grpSpPr>
        <a:xfrm>
          <a:off x="0" y="0"/>
          <a:ext cx="0" cy="0"/>
          <a:chOff x="0" y="0"/>
          <a:chExt cx="0" cy="0"/>
        </a:xfrm>
      </p:grpSpPr>
      <p:sp>
        <p:nvSpPr>
          <p:cNvPr name="TextBox 2" id="2"/>
          <p:cNvSpPr txBox="true"/>
          <p:nvPr/>
        </p:nvSpPr>
        <p:spPr>
          <a:xfrm rot="0">
            <a:off x="593536" y="354145"/>
            <a:ext cx="5924550" cy="1267587"/>
          </a:xfrm>
          <a:prstGeom prst="rect">
            <a:avLst/>
          </a:prstGeom>
        </p:spPr>
        <p:txBody>
          <a:bodyPr anchor="t" rtlCol="false" tIns="0" lIns="0" bIns="0" rIns="0">
            <a:spAutoFit/>
          </a:bodyPr>
          <a:lstStyle/>
          <a:p>
            <a:pPr>
              <a:lnSpc>
                <a:spcPts val="4529"/>
              </a:lnSpc>
            </a:pPr>
            <a:r>
              <a:rPr lang="en-US" sz="4529">
                <a:solidFill>
                  <a:srgbClr val="F79A29"/>
                </a:solidFill>
                <a:latin typeface="Aleo Bold"/>
              </a:rPr>
              <a:t>Qu'est-ce que l'hadronthérapie?</a:t>
            </a:r>
          </a:p>
        </p:txBody>
      </p:sp>
      <p:grpSp>
        <p:nvGrpSpPr>
          <p:cNvPr name="Group 3" id="3"/>
          <p:cNvGrpSpPr>
            <a:grpSpLocks noChangeAspect="true"/>
          </p:cNvGrpSpPr>
          <p:nvPr/>
        </p:nvGrpSpPr>
        <p:grpSpPr>
          <a:xfrm rot="0">
            <a:off x="7943850" y="-590550"/>
            <a:ext cx="3325220" cy="3325220"/>
            <a:chOff x="0" y="0"/>
            <a:chExt cx="6350000" cy="6350000"/>
          </a:xfrm>
        </p:grpSpPr>
        <p:sp>
          <p:nvSpPr>
            <p:cNvPr name="Freeform 4" id="4"/>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grpSp>
        <p:nvGrpSpPr>
          <p:cNvPr name="Group 5" id="5"/>
          <p:cNvGrpSpPr>
            <a:grpSpLocks noChangeAspect="true"/>
          </p:cNvGrpSpPr>
          <p:nvPr/>
        </p:nvGrpSpPr>
        <p:grpSpPr>
          <a:xfrm rot="0">
            <a:off x="6134100" y="1924050"/>
            <a:ext cx="5733986" cy="5733986"/>
            <a:chOff x="0" y="0"/>
            <a:chExt cx="6350000" cy="6349975"/>
          </a:xfrm>
        </p:grpSpPr>
        <p:sp>
          <p:nvSpPr>
            <p:cNvPr name="Freeform 6" id="6"/>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49173" t="0" r="-919" b="0"/>
              </a:stretch>
            </a:blipFill>
          </p:spPr>
        </p:sp>
      </p:grpSp>
      <p:sp>
        <p:nvSpPr>
          <p:cNvPr name="Freeform 7" id="7"/>
          <p:cNvSpPr/>
          <p:nvPr/>
        </p:nvSpPr>
        <p:spPr>
          <a:xfrm flipH="false" flipV="false" rot="0">
            <a:off x="6838950" y="676275"/>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4">
              <a:extLst>
                <a:ext uri="{96DAC541-7B7A-43D3-8B79-37D633B846F1}">
                  <asvg:svgBlip xmlns:asvg="http://schemas.microsoft.com/office/drawing/2016/SVG/main" r:embed="rId5"/>
                </a:ext>
              </a:extLst>
            </a:blip>
            <a:stretch>
              <a:fillRect l="-271" t="0" r="-271" b="0"/>
            </a:stretch>
          </a:blipFill>
        </p:spPr>
      </p:sp>
      <p:sp>
        <p:nvSpPr>
          <p:cNvPr name="TextBox 8" id="8"/>
          <p:cNvSpPr txBox="true"/>
          <p:nvPr/>
        </p:nvSpPr>
        <p:spPr>
          <a:xfrm rot="0">
            <a:off x="593536" y="1770230"/>
            <a:ext cx="5540564" cy="5397802"/>
          </a:xfrm>
          <a:prstGeom prst="rect">
            <a:avLst/>
          </a:prstGeom>
        </p:spPr>
        <p:txBody>
          <a:bodyPr anchor="t" rtlCol="false" tIns="0" lIns="0" bIns="0" rIns="0">
            <a:spAutoFit/>
          </a:bodyPr>
          <a:lstStyle/>
          <a:p>
            <a:pPr>
              <a:lnSpc>
                <a:spcPts val="3658"/>
              </a:lnSpc>
            </a:pPr>
            <a:r>
              <a:rPr lang="en-US" sz="2613" spc="78">
                <a:solidFill>
                  <a:srgbClr val="FFFFFF"/>
                </a:solidFill>
                <a:latin typeface="Glacial Indifference Extra-Light"/>
              </a:rPr>
              <a:t>L'hadronthérapie est une méthode qui consiste </a:t>
            </a:r>
            <a:r>
              <a:rPr lang="en-US" sz="2613" spc="78">
                <a:solidFill>
                  <a:srgbClr val="FFFFFF"/>
                </a:solidFill>
                <a:latin typeface="Glacial Indifference Bold"/>
              </a:rPr>
              <a:t>à irradier les tumeurs avec des faisceaux de particules chargées électriquement, ou ions.</a:t>
            </a:r>
          </a:p>
          <a:p>
            <a:pPr>
              <a:lnSpc>
                <a:spcPts val="3658"/>
              </a:lnSpc>
            </a:pPr>
          </a:p>
          <a:p>
            <a:pPr marL="564174" indent="-282087" lvl="1">
              <a:lnSpc>
                <a:spcPts val="3658"/>
              </a:lnSpc>
              <a:buFont typeface="Arial"/>
              <a:buChar char="•"/>
            </a:pPr>
            <a:r>
              <a:rPr lang="en-US" sz="2613" spc="78">
                <a:solidFill>
                  <a:srgbClr val="FFFFFF"/>
                </a:solidFill>
                <a:latin typeface="Glacial Indifference Extra-Light"/>
              </a:rPr>
              <a:t>Ce sont le plus souvent des protons ou des ions carbone qui sont employés. </a:t>
            </a:r>
          </a:p>
          <a:p>
            <a:pPr marL="564174" indent="-282087" lvl="1">
              <a:lnSpc>
                <a:spcPts val="3658"/>
              </a:lnSpc>
              <a:buFont typeface="Arial"/>
              <a:buChar char="•"/>
            </a:pPr>
            <a:r>
              <a:rPr lang="en-US" sz="2613" spc="78">
                <a:solidFill>
                  <a:srgbClr val="FFFFFF"/>
                </a:solidFill>
                <a:latin typeface="Glacial Indifference Extra-Light"/>
              </a:rPr>
              <a:t>La protonthérapie utilise des faisceaux de protons.</a:t>
            </a:r>
          </a:p>
          <a:p>
            <a:pPr>
              <a:lnSpc>
                <a:spcPts val="2958"/>
              </a:lnSpc>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333330"/>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943850" y="-590550"/>
            <a:ext cx="3325220" cy="3325220"/>
            <a:chOff x="0" y="0"/>
            <a:chExt cx="6350000" cy="6350000"/>
          </a:xfrm>
        </p:grpSpPr>
        <p:sp>
          <p:nvSpPr>
            <p:cNvPr name="Freeform 3" id="3"/>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sp>
        <p:nvSpPr>
          <p:cNvPr name="Freeform 4" id="4"/>
          <p:cNvSpPr/>
          <p:nvPr/>
        </p:nvSpPr>
        <p:spPr>
          <a:xfrm flipH="false" flipV="false" rot="0">
            <a:off x="6261623" y="0"/>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3">
              <a:extLst>
                <a:ext uri="{96DAC541-7B7A-43D3-8B79-37D633B846F1}">
                  <asvg:svgBlip xmlns:asvg="http://schemas.microsoft.com/office/drawing/2016/SVG/main" r:embed="rId4"/>
                </a:ext>
              </a:extLst>
            </a:blip>
            <a:stretch>
              <a:fillRect l="-271" t="0" r="-271" b="0"/>
            </a:stretch>
          </a:blipFill>
        </p:spPr>
      </p:sp>
      <p:sp>
        <p:nvSpPr>
          <p:cNvPr name="Freeform 5" id="5"/>
          <p:cNvSpPr/>
          <p:nvPr/>
        </p:nvSpPr>
        <p:spPr>
          <a:xfrm flipH="false" flipV="false" rot="0">
            <a:off x="166209" y="3390434"/>
            <a:ext cx="7638753" cy="3719118"/>
          </a:xfrm>
          <a:custGeom>
            <a:avLst/>
            <a:gdLst/>
            <a:ahLst/>
            <a:cxnLst/>
            <a:rect r="r" b="b" t="t" l="l"/>
            <a:pathLst>
              <a:path h="3719118" w="7638753">
                <a:moveTo>
                  <a:pt x="0" y="0"/>
                </a:moveTo>
                <a:lnTo>
                  <a:pt x="7638753" y="0"/>
                </a:lnTo>
                <a:lnTo>
                  <a:pt x="7638753" y="3719118"/>
                </a:lnTo>
                <a:lnTo>
                  <a:pt x="0" y="3719118"/>
                </a:lnTo>
                <a:lnTo>
                  <a:pt x="0" y="0"/>
                </a:lnTo>
                <a:close/>
              </a:path>
            </a:pathLst>
          </a:custGeom>
          <a:blipFill>
            <a:blip r:embed="rId5"/>
            <a:stretch>
              <a:fillRect l="0" t="0" r="0" b="0"/>
            </a:stretch>
          </a:blipFill>
        </p:spPr>
      </p:sp>
      <p:sp>
        <p:nvSpPr>
          <p:cNvPr name="TextBox 6" id="6"/>
          <p:cNvSpPr txBox="true"/>
          <p:nvPr/>
        </p:nvSpPr>
        <p:spPr>
          <a:xfrm rot="0">
            <a:off x="7943850" y="6016717"/>
            <a:ext cx="1551261" cy="1092835"/>
          </a:xfrm>
          <a:prstGeom prst="rect">
            <a:avLst/>
          </a:prstGeom>
        </p:spPr>
        <p:txBody>
          <a:bodyPr anchor="t" rtlCol="false" tIns="0" lIns="0" bIns="0" rIns="0">
            <a:spAutoFit/>
          </a:bodyPr>
          <a:lstStyle/>
          <a:p>
            <a:pPr>
              <a:lnSpc>
                <a:spcPts val="2239"/>
              </a:lnSpc>
            </a:pPr>
            <a:r>
              <a:rPr lang="en-US" sz="1599">
                <a:solidFill>
                  <a:srgbClr val="FFFFFF"/>
                </a:solidFill>
                <a:latin typeface="Open Sans"/>
              </a:rPr>
              <a:t>Photo: </a:t>
            </a:r>
          </a:p>
          <a:p>
            <a:pPr>
              <a:lnSpc>
                <a:spcPts val="2239"/>
              </a:lnSpc>
            </a:pPr>
            <a:r>
              <a:rPr lang="en-US" sz="1599">
                <a:solidFill>
                  <a:srgbClr val="FFFFFF"/>
                </a:solidFill>
                <a:latin typeface="Open Sans"/>
              </a:rPr>
              <a:t>Centre de Protonthérapie de Normandie </a:t>
            </a:r>
          </a:p>
        </p:txBody>
      </p:sp>
      <p:sp>
        <p:nvSpPr>
          <p:cNvPr name="TextBox 7" id="7"/>
          <p:cNvSpPr txBox="true"/>
          <p:nvPr/>
        </p:nvSpPr>
        <p:spPr>
          <a:xfrm rot="0">
            <a:off x="371857" y="477170"/>
            <a:ext cx="5678828" cy="2454021"/>
          </a:xfrm>
          <a:prstGeom prst="rect">
            <a:avLst/>
          </a:prstGeom>
        </p:spPr>
        <p:txBody>
          <a:bodyPr anchor="t" rtlCol="false" tIns="0" lIns="0" bIns="0" rIns="0">
            <a:spAutoFit/>
          </a:bodyPr>
          <a:lstStyle/>
          <a:p>
            <a:pPr>
              <a:lnSpc>
                <a:spcPts val="4773"/>
              </a:lnSpc>
              <a:spcBef>
                <a:spcPct val="0"/>
              </a:spcBef>
            </a:pPr>
            <a:r>
              <a:rPr lang="en-US" sz="3409" spc="102">
                <a:solidFill>
                  <a:srgbClr val="F79A29"/>
                </a:solidFill>
                <a:latin typeface="Glacial Indifference Bold"/>
              </a:rPr>
              <a:t>Qu'elle est la</a:t>
            </a:r>
            <a:r>
              <a:rPr lang="en-US" sz="3409" spc="102">
                <a:solidFill>
                  <a:srgbClr val="F79A29"/>
                </a:solidFill>
                <a:latin typeface="Glacial Indifference Bold"/>
              </a:rPr>
              <a:t> différence?</a:t>
            </a:r>
          </a:p>
          <a:p>
            <a:pPr>
              <a:lnSpc>
                <a:spcPts val="2953"/>
              </a:lnSpc>
              <a:spcBef>
                <a:spcPct val="0"/>
              </a:spcBef>
            </a:pPr>
            <a:r>
              <a:rPr lang="en-US" sz="2109" spc="63">
                <a:solidFill>
                  <a:srgbClr val="FFFFFF"/>
                </a:solidFill>
                <a:latin typeface="Glacial Indifference"/>
              </a:rPr>
              <a:t>L</a:t>
            </a:r>
            <a:r>
              <a:rPr lang="en-US" sz="2109" spc="63">
                <a:solidFill>
                  <a:srgbClr val="FFFFFF"/>
                </a:solidFill>
                <a:latin typeface="Glacial Indifference"/>
              </a:rPr>
              <a:t>e mode de dépôt de l’énergie du faisceau utilisé. </a:t>
            </a:r>
          </a:p>
          <a:p>
            <a:pPr>
              <a:lnSpc>
                <a:spcPts val="2953"/>
              </a:lnSpc>
              <a:spcBef>
                <a:spcPct val="0"/>
              </a:spcBef>
            </a:pPr>
            <a:r>
              <a:rPr lang="en-US" sz="2109" spc="63">
                <a:solidFill>
                  <a:srgbClr val="FFFFFF"/>
                </a:solidFill>
                <a:latin typeface="Glacial Indifference"/>
              </a:rPr>
              <a:t>Le dépôt d’énergie du faisceau de protons permet de traiter la tumeur sans irradier au-delà de cette zone.</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333330"/>
        </a:solidFill>
      </p:bgPr>
    </p:bg>
    <p:spTree>
      <p:nvGrpSpPr>
        <p:cNvPr id="1" name=""/>
        <p:cNvGrpSpPr/>
        <p:nvPr/>
      </p:nvGrpSpPr>
      <p:grpSpPr>
        <a:xfrm>
          <a:off x="0" y="0"/>
          <a:ext cx="0" cy="0"/>
          <a:chOff x="0" y="0"/>
          <a:chExt cx="0" cy="0"/>
        </a:xfrm>
      </p:grpSpPr>
      <p:sp>
        <p:nvSpPr>
          <p:cNvPr name="Freeform 2" id="2"/>
          <p:cNvSpPr/>
          <p:nvPr/>
        </p:nvSpPr>
        <p:spPr>
          <a:xfrm flipH="false" flipV="false" rot="0">
            <a:off x="-628650" y="4581525"/>
            <a:ext cx="10744865" cy="249410"/>
          </a:xfrm>
          <a:custGeom>
            <a:avLst/>
            <a:gdLst/>
            <a:ahLst/>
            <a:cxnLst/>
            <a:rect r="r" b="b" t="t" l="l"/>
            <a:pathLst>
              <a:path h="249410" w="10744865">
                <a:moveTo>
                  <a:pt x="0" y="0"/>
                </a:moveTo>
                <a:lnTo>
                  <a:pt x="10744865" y="0"/>
                </a:lnTo>
                <a:lnTo>
                  <a:pt x="10744865" y="249410"/>
                </a:lnTo>
                <a:lnTo>
                  <a:pt x="0" y="249410"/>
                </a:lnTo>
                <a:lnTo>
                  <a:pt x="0" y="0"/>
                </a:lnTo>
                <a:close/>
              </a:path>
            </a:pathLst>
          </a:custGeom>
          <a:blipFill>
            <a:blip r:embed="rId3">
              <a:extLst>
                <a:ext uri="{96DAC541-7B7A-43D3-8B79-37D633B846F1}">
                  <asvg:svgBlip xmlns:asvg="http://schemas.microsoft.com/office/drawing/2016/SVG/main" r:embed="rId4"/>
                </a:ext>
              </a:extLst>
            </a:blip>
            <a:stretch>
              <a:fillRect l="0" t="-2104059" r="0" b="-2104059"/>
            </a:stretch>
          </a:blipFill>
        </p:spPr>
      </p:sp>
      <p:sp>
        <p:nvSpPr>
          <p:cNvPr name="TextBox 3" id="3"/>
          <p:cNvSpPr txBox="true"/>
          <p:nvPr/>
        </p:nvSpPr>
        <p:spPr>
          <a:xfrm rot="0">
            <a:off x="762000" y="1823466"/>
            <a:ext cx="8229600" cy="741807"/>
          </a:xfrm>
          <a:prstGeom prst="rect">
            <a:avLst/>
          </a:prstGeom>
        </p:spPr>
        <p:txBody>
          <a:bodyPr anchor="t" rtlCol="false" tIns="0" lIns="0" bIns="0" rIns="0">
            <a:spAutoFit/>
          </a:bodyPr>
          <a:lstStyle/>
          <a:p>
            <a:pPr algn="ctr">
              <a:lnSpc>
                <a:spcPts val="4830"/>
              </a:lnSpc>
            </a:pPr>
            <a:r>
              <a:rPr lang="en-US" sz="4830">
                <a:solidFill>
                  <a:srgbClr val="FFFFFF"/>
                </a:solidFill>
                <a:latin typeface="Aleo Bold"/>
              </a:rPr>
              <a:t>Intérêt</a:t>
            </a:r>
          </a:p>
        </p:txBody>
      </p:sp>
      <p:sp>
        <p:nvSpPr>
          <p:cNvPr name="Freeform 4" id="4"/>
          <p:cNvSpPr/>
          <p:nvPr/>
        </p:nvSpPr>
        <p:spPr>
          <a:xfrm flipH="false" flipV="false" rot="0">
            <a:off x="1343025" y="4314825"/>
            <a:ext cx="752570" cy="752570"/>
          </a:xfrm>
          <a:custGeom>
            <a:avLst/>
            <a:gdLst/>
            <a:ahLst/>
            <a:cxnLst/>
            <a:rect r="r" b="b" t="t" l="l"/>
            <a:pathLst>
              <a:path h="752570" w="752570">
                <a:moveTo>
                  <a:pt x="0" y="0"/>
                </a:moveTo>
                <a:lnTo>
                  <a:pt x="752570" y="0"/>
                </a:lnTo>
                <a:lnTo>
                  <a:pt x="752570" y="752570"/>
                </a:lnTo>
                <a:lnTo>
                  <a:pt x="0" y="7525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941827" y="3417856"/>
            <a:ext cx="1545345" cy="807656"/>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Ultra-précis</a:t>
            </a:r>
          </a:p>
        </p:txBody>
      </p:sp>
      <p:sp>
        <p:nvSpPr>
          <p:cNvPr name="Freeform 6" id="6"/>
          <p:cNvSpPr/>
          <p:nvPr/>
        </p:nvSpPr>
        <p:spPr>
          <a:xfrm flipH="false" flipV="false" rot="0">
            <a:off x="3438525" y="4314825"/>
            <a:ext cx="752570" cy="752570"/>
          </a:xfrm>
          <a:custGeom>
            <a:avLst/>
            <a:gdLst/>
            <a:ahLst/>
            <a:cxnLst/>
            <a:rect r="r" b="b" t="t" l="l"/>
            <a:pathLst>
              <a:path h="752570" w="752570">
                <a:moveTo>
                  <a:pt x="0" y="0"/>
                </a:moveTo>
                <a:lnTo>
                  <a:pt x="752570" y="0"/>
                </a:lnTo>
                <a:lnTo>
                  <a:pt x="752570" y="752570"/>
                </a:lnTo>
                <a:lnTo>
                  <a:pt x="0" y="7525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7" id="7"/>
          <p:cNvSpPr txBox="true"/>
          <p:nvPr/>
        </p:nvSpPr>
        <p:spPr>
          <a:xfrm rot="0">
            <a:off x="2581433" y="3417856"/>
            <a:ext cx="2466755" cy="807657"/>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Moins </a:t>
            </a:r>
          </a:p>
          <a:p>
            <a:pPr algn="ctr">
              <a:lnSpc>
                <a:spcPts val="2922"/>
              </a:lnSpc>
            </a:pPr>
            <a:r>
              <a:rPr lang="en-US" sz="2922">
                <a:solidFill>
                  <a:srgbClr val="F79A29"/>
                </a:solidFill>
                <a:latin typeface="Aleo Bold"/>
              </a:rPr>
              <a:t>invasive </a:t>
            </a:r>
          </a:p>
        </p:txBody>
      </p:sp>
      <p:sp>
        <p:nvSpPr>
          <p:cNvPr name="Freeform 8" id="8"/>
          <p:cNvSpPr/>
          <p:nvPr/>
        </p:nvSpPr>
        <p:spPr>
          <a:xfrm flipH="false" flipV="false" rot="0">
            <a:off x="5524500" y="4314825"/>
            <a:ext cx="752570" cy="752570"/>
          </a:xfrm>
          <a:custGeom>
            <a:avLst/>
            <a:gdLst/>
            <a:ahLst/>
            <a:cxnLst/>
            <a:rect r="r" b="b" t="t" l="l"/>
            <a:pathLst>
              <a:path h="752570" w="752570">
                <a:moveTo>
                  <a:pt x="0" y="0"/>
                </a:moveTo>
                <a:lnTo>
                  <a:pt x="752570" y="0"/>
                </a:lnTo>
                <a:lnTo>
                  <a:pt x="752570" y="752570"/>
                </a:lnTo>
                <a:lnTo>
                  <a:pt x="0" y="7525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9" id="9"/>
          <p:cNvSpPr txBox="true"/>
          <p:nvPr/>
        </p:nvSpPr>
        <p:spPr>
          <a:xfrm rot="0">
            <a:off x="4927223" y="3417856"/>
            <a:ext cx="1956642" cy="807656"/>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Traitement rapide</a:t>
            </a:r>
          </a:p>
        </p:txBody>
      </p:sp>
      <p:sp>
        <p:nvSpPr>
          <p:cNvPr name="Freeform 10" id="10"/>
          <p:cNvSpPr/>
          <p:nvPr/>
        </p:nvSpPr>
        <p:spPr>
          <a:xfrm flipH="false" flipV="false" rot="0">
            <a:off x="7639050" y="4314825"/>
            <a:ext cx="752570" cy="752570"/>
          </a:xfrm>
          <a:custGeom>
            <a:avLst/>
            <a:gdLst/>
            <a:ahLst/>
            <a:cxnLst/>
            <a:rect r="r" b="b" t="t" l="l"/>
            <a:pathLst>
              <a:path h="752570" w="752570">
                <a:moveTo>
                  <a:pt x="0" y="0"/>
                </a:moveTo>
                <a:lnTo>
                  <a:pt x="752570" y="0"/>
                </a:lnTo>
                <a:lnTo>
                  <a:pt x="752570" y="752570"/>
                </a:lnTo>
                <a:lnTo>
                  <a:pt x="0" y="7525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1" id="11"/>
          <p:cNvSpPr txBox="true"/>
          <p:nvPr/>
        </p:nvSpPr>
        <p:spPr>
          <a:xfrm rot="0">
            <a:off x="4743782" y="5182172"/>
            <a:ext cx="2323523" cy="1531557"/>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Moins de </a:t>
            </a:r>
          </a:p>
          <a:p>
            <a:pPr algn="ctr">
              <a:lnSpc>
                <a:spcPts val="2922"/>
              </a:lnSpc>
            </a:pPr>
            <a:r>
              <a:rPr lang="en-US" sz="2922">
                <a:solidFill>
                  <a:srgbClr val="F79A29"/>
                </a:solidFill>
                <a:latin typeface="Aleo Bold"/>
              </a:rPr>
              <a:t>chances de </a:t>
            </a:r>
          </a:p>
          <a:p>
            <a:pPr algn="ctr">
              <a:lnSpc>
                <a:spcPts val="2922"/>
              </a:lnSpc>
            </a:pPr>
            <a:r>
              <a:rPr lang="en-US" sz="2922">
                <a:solidFill>
                  <a:srgbClr val="F79A29"/>
                </a:solidFill>
                <a:latin typeface="Aleo Bold"/>
              </a:rPr>
              <a:t>tumeurs secondaires</a:t>
            </a:r>
          </a:p>
        </p:txBody>
      </p:sp>
      <p:grpSp>
        <p:nvGrpSpPr>
          <p:cNvPr name="Group 12" id="12"/>
          <p:cNvGrpSpPr>
            <a:grpSpLocks noChangeAspect="true"/>
          </p:cNvGrpSpPr>
          <p:nvPr/>
        </p:nvGrpSpPr>
        <p:grpSpPr>
          <a:xfrm rot="0">
            <a:off x="4191000" y="-1943100"/>
            <a:ext cx="3325220" cy="3325220"/>
            <a:chOff x="0" y="0"/>
            <a:chExt cx="6350000" cy="6350000"/>
          </a:xfrm>
        </p:grpSpPr>
        <p:sp>
          <p:nvSpPr>
            <p:cNvPr name="Freeform 13" id="13"/>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sp>
        <p:nvSpPr>
          <p:cNvPr name="Freeform 14" id="14"/>
          <p:cNvSpPr/>
          <p:nvPr/>
        </p:nvSpPr>
        <p:spPr>
          <a:xfrm flipH="false" flipV="false" rot="0">
            <a:off x="2228850" y="-1695450"/>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7">
              <a:extLst>
                <a:ext uri="{96DAC541-7B7A-43D3-8B79-37D633B846F1}">
                  <asvg:svgBlip xmlns:asvg="http://schemas.microsoft.com/office/drawing/2016/SVG/main" r:embed="rId8"/>
                </a:ext>
              </a:extLst>
            </a:blip>
            <a:stretch>
              <a:fillRect l="-271" t="0" r="-271" b="0"/>
            </a:stretch>
          </a:blipFill>
        </p:spPr>
      </p:sp>
      <p:sp>
        <p:nvSpPr>
          <p:cNvPr name="TextBox 15" id="15"/>
          <p:cNvSpPr txBox="true"/>
          <p:nvPr/>
        </p:nvSpPr>
        <p:spPr>
          <a:xfrm rot="0">
            <a:off x="38903" y="5182172"/>
            <a:ext cx="2970193" cy="1531557"/>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Idéal pour de nombreux </a:t>
            </a:r>
          </a:p>
          <a:p>
            <a:pPr algn="ctr">
              <a:lnSpc>
                <a:spcPts val="2922"/>
              </a:lnSpc>
            </a:pPr>
            <a:r>
              <a:rPr lang="en-US" sz="2922">
                <a:solidFill>
                  <a:srgbClr val="F79A29"/>
                </a:solidFill>
                <a:latin typeface="Aleo Bold"/>
              </a:rPr>
              <a:t>types de </a:t>
            </a:r>
          </a:p>
          <a:p>
            <a:pPr algn="ctr">
              <a:lnSpc>
                <a:spcPts val="2922"/>
              </a:lnSpc>
            </a:pPr>
            <a:r>
              <a:rPr lang="en-US" sz="2922">
                <a:solidFill>
                  <a:srgbClr val="F79A29"/>
                </a:solidFill>
                <a:latin typeface="Aleo Bold"/>
              </a:rPr>
              <a:t>tumeurs</a:t>
            </a:r>
          </a:p>
        </p:txBody>
      </p:sp>
      <p:sp>
        <p:nvSpPr>
          <p:cNvPr name="TextBox 16" id="16"/>
          <p:cNvSpPr txBox="true"/>
          <p:nvPr/>
        </p:nvSpPr>
        <p:spPr>
          <a:xfrm rot="0">
            <a:off x="7084836" y="5182172"/>
            <a:ext cx="1956294" cy="807656"/>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 et les adultes</a:t>
            </a:r>
          </a:p>
        </p:txBody>
      </p:sp>
      <p:sp>
        <p:nvSpPr>
          <p:cNvPr name="TextBox 17" id="17"/>
          <p:cNvSpPr txBox="true"/>
          <p:nvPr/>
        </p:nvSpPr>
        <p:spPr>
          <a:xfrm rot="0">
            <a:off x="7067305" y="3417856"/>
            <a:ext cx="2405500" cy="807656"/>
          </a:xfrm>
          <a:prstGeom prst="rect">
            <a:avLst/>
          </a:prstGeom>
        </p:spPr>
        <p:txBody>
          <a:bodyPr anchor="t" rtlCol="false" tIns="0" lIns="0" bIns="0" rIns="0">
            <a:spAutoFit/>
          </a:bodyPr>
          <a:lstStyle/>
          <a:p>
            <a:pPr algn="ctr">
              <a:lnSpc>
                <a:spcPts val="2922"/>
              </a:lnSpc>
              <a:spcBef>
                <a:spcPct val="0"/>
              </a:spcBef>
            </a:pPr>
            <a:r>
              <a:rPr lang="en-US" sz="2922">
                <a:solidFill>
                  <a:srgbClr val="F79A29"/>
                </a:solidFill>
                <a:latin typeface="Aleo Bold"/>
              </a:rPr>
              <a:t>Efficace pour les enfants</a:t>
            </a:r>
          </a:p>
        </p:txBody>
      </p:sp>
      <p:sp>
        <p:nvSpPr>
          <p:cNvPr name="TextBox 18" id="18"/>
          <p:cNvSpPr txBox="true"/>
          <p:nvPr/>
        </p:nvSpPr>
        <p:spPr>
          <a:xfrm rot="0">
            <a:off x="2653049" y="5182172"/>
            <a:ext cx="2323523" cy="1169607"/>
          </a:xfrm>
          <a:prstGeom prst="rect">
            <a:avLst/>
          </a:prstGeom>
        </p:spPr>
        <p:txBody>
          <a:bodyPr anchor="t" rtlCol="false" tIns="0" lIns="0" bIns="0" rIns="0">
            <a:spAutoFit/>
          </a:bodyPr>
          <a:lstStyle/>
          <a:p>
            <a:pPr algn="ctr">
              <a:lnSpc>
                <a:spcPts val="2922"/>
              </a:lnSpc>
            </a:pPr>
            <a:r>
              <a:rPr lang="en-US" sz="2922">
                <a:solidFill>
                  <a:srgbClr val="F79A29"/>
                </a:solidFill>
                <a:latin typeface="Aleo Bold"/>
              </a:rPr>
              <a:t>Moins d'effets secondaires</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79A29"/>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809625" y="-361950"/>
            <a:ext cx="3325220" cy="3325220"/>
            <a:chOff x="0" y="0"/>
            <a:chExt cx="6350000" cy="6350000"/>
          </a:xfrm>
        </p:grpSpPr>
        <p:sp>
          <p:nvSpPr>
            <p:cNvPr name="Freeform 3" id="3"/>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sp>
        <p:nvSpPr>
          <p:cNvPr name="Freeform 4" id="4"/>
          <p:cNvSpPr/>
          <p:nvPr/>
        </p:nvSpPr>
        <p:spPr>
          <a:xfrm flipH="false" flipV="false" rot="0">
            <a:off x="-1685925" y="876300"/>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2">
              <a:extLst>
                <a:ext uri="{96DAC541-7B7A-43D3-8B79-37D633B846F1}">
                  <asvg:svgBlip xmlns:asvg="http://schemas.microsoft.com/office/drawing/2016/SVG/main" r:embed="rId3"/>
                </a:ext>
              </a:extLst>
            </a:blip>
            <a:stretch>
              <a:fillRect l="-271" t="0" r="-271" b="0"/>
            </a:stretch>
          </a:blipFill>
        </p:spPr>
      </p:sp>
      <p:grpSp>
        <p:nvGrpSpPr>
          <p:cNvPr name="Group 5" id="5"/>
          <p:cNvGrpSpPr>
            <a:grpSpLocks noChangeAspect="true"/>
          </p:cNvGrpSpPr>
          <p:nvPr/>
        </p:nvGrpSpPr>
        <p:grpSpPr>
          <a:xfrm rot="0">
            <a:off x="-1381125" y="2362200"/>
            <a:ext cx="5733986" cy="5733986"/>
            <a:chOff x="0" y="0"/>
            <a:chExt cx="6350000" cy="6349975"/>
          </a:xfrm>
        </p:grpSpPr>
        <p:sp>
          <p:nvSpPr>
            <p:cNvPr name="Freeform 6" id="6"/>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21470" t="0" r="-28643" b="0"/>
              </a:stretch>
            </a:blipFill>
          </p:spPr>
        </p:sp>
      </p:grpSp>
      <p:sp>
        <p:nvSpPr>
          <p:cNvPr name="Freeform 7" id="7"/>
          <p:cNvSpPr/>
          <p:nvPr/>
        </p:nvSpPr>
        <p:spPr>
          <a:xfrm flipH="false" flipV="false" rot="0">
            <a:off x="4710783" y="1475187"/>
            <a:ext cx="5042817" cy="4975580"/>
          </a:xfrm>
          <a:custGeom>
            <a:avLst/>
            <a:gdLst/>
            <a:ahLst/>
            <a:cxnLst/>
            <a:rect r="r" b="b" t="t" l="l"/>
            <a:pathLst>
              <a:path h="4975580" w="5042817">
                <a:moveTo>
                  <a:pt x="0" y="0"/>
                </a:moveTo>
                <a:lnTo>
                  <a:pt x="5042817" y="0"/>
                </a:lnTo>
                <a:lnTo>
                  <a:pt x="5042817" y="4975580"/>
                </a:lnTo>
                <a:lnTo>
                  <a:pt x="0" y="4975580"/>
                </a:lnTo>
                <a:lnTo>
                  <a:pt x="0" y="0"/>
                </a:lnTo>
                <a:close/>
              </a:path>
            </a:pathLst>
          </a:custGeom>
          <a:blipFill>
            <a:blip r:embed="rId5"/>
            <a:stretch>
              <a:fillRect l="0" t="0" r="0" b="0"/>
            </a:stretch>
          </a:blipFill>
        </p:spPr>
      </p:sp>
      <p:sp>
        <p:nvSpPr>
          <p:cNvPr name="Freeform 8" id="8"/>
          <p:cNvSpPr/>
          <p:nvPr/>
        </p:nvSpPr>
        <p:spPr>
          <a:xfrm flipH="false" flipV="false" rot="0">
            <a:off x="3889454" y="3657600"/>
            <a:ext cx="5132626" cy="2426332"/>
          </a:xfrm>
          <a:custGeom>
            <a:avLst/>
            <a:gdLst/>
            <a:ahLst/>
            <a:cxnLst/>
            <a:rect r="r" b="b" t="t" l="l"/>
            <a:pathLst>
              <a:path h="2426332" w="5132626">
                <a:moveTo>
                  <a:pt x="0" y="0"/>
                </a:moveTo>
                <a:lnTo>
                  <a:pt x="5132626" y="0"/>
                </a:lnTo>
                <a:lnTo>
                  <a:pt x="5132626" y="2426332"/>
                </a:lnTo>
                <a:lnTo>
                  <a:pt x="0" y="2426332"/>
                </a:lnTo>
                <a:lnTo>
                  <a:pt x="0" y="0"/>
                </a:lnTo>
                <a:close/>
              </a:path>
            </a:pathLst>
          </a:custGeom>
          <a:blipFill>
            <a:blip r:embed="rId6">
              <a:alphaModFix amt="23000"/>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731520" y="199654"/>
            <a:ext cx="1873069" cy="1353292"/>
          </a:xfrm>
          <a:custGeom>
            <a:avLst/>
            <a:gdLst/>
            <a:ahLst/>
            <a:cxnLst/>
            <a:rect r="r" b="b" t="t" l="l"/>
            <a:pathLst>
              <a:path h="1353292" w="1873069">
                <a:moveTo>
                  <a:pt x="0" y="0"/>
                </a:moveTo>
                <a:lnTo>
                  <a:pt x="1873069" y="0"/>
                </a:lnTo>
                <a:lnTo>
                  <a:pt x="1873069" y="1353292"/>
                </a:lnTo>
                <a:lnTo>
                  <a:pt x="0" y="1353292"/>
                </a:lnTo>
                <a:lnTo>
                  <a:pt x="0" y="0"/>
                </a:lnTo>
                <a:close/>
              </a:path>
            </a:pathLst>
          </a:custGeom>
          <a:blipFill>
            <a:blip r:embed="rId8"/>
            <a:stretch>
              <a:fillRect l="0" t="0" r="0" b="0"/>
            </a:stretch>
          </a:blipFill>
        </p:spPr>
      </p:sp>
      <p:sp>
        <p:nvSpPr>
          <p:cNvPr name="Freeform 10" id="10"/>
          <p:cNvSpPr/>
          <p:nvPr/>
        </p:nvSpPr>
        <p:spPr>
          <a:xfrm flipH="false" flipV="false" rot="0">
            <a:off x="3190875" y="1875584"/>
            <a:ext cx="1475961" cy="2087393"/>
          </a:xfrm>
          <a:custGeom>
            <a:avLst/>
            <a:gdLst/>
            <a:ahLst/>
            <a:cxnLst/>
            <a:rect r="r" b="b" t="t" l="l"/>
            <a:pathLst>
              <a:path h="2087393" w="1475961">
                <a:moveTo>
                  <a:pt x="0" y="0"/>
                </a:moveTo>
                <a:lnTo>
                  <a:pt x="1475961" y="0"/>
                </a:lnTo>
                <a:lnTo>
                  <a:pt x="1475961" y="2087393"/>
                </a:lnTo>
                <a:lnTo>
                  <a:pt x="0" y="2087393"/>
                </a:lnTo>
                <a:lnTo>
                  <a:pt x="0" y="0"/>
                </a:lnTo>
                <a:close/>
              </a:path>
            </a:pathLst>
          </a:custGeom>
          <a:blipFill>
            <a:blip r:embed="rId9"/>
            <a:stretch>
              <a:fillRect l="0" t="0" r="0" b="0"/>
            </a:stretch>
          </a:blipFill>
        </p:spPr>
      </p:sp>
      <p:sp>
        <p:nvSpPr>
          <p:cNvPr name="TextBox 11" id="11"/>
          <p:cNvSpPr txBox="true"/>
          <p:nvPr/>
        </p:nvSpPr>
        <p:spPr>
          <a:xfrm rot="0">
            <a:off x="3190875" y="428685"/>
            <a:ext cx="5924550" cy="1351407"/>
          </a:xfrm>
          <a:prstGeom prst="rect">
            <a:avLst/>
          </a:prstGeom>
        </p:spPr>
        <p:txBody>
          <a:bodyPr anchor="t" rtlCol="false" tIns="0" lIns="0" bIns="0" rIns="0">
            <a:spAutoFit/>
          </a:bodyPr>
          <a:lstStyle/>
          <a:p>
            <a:pPr>
              <a:lnSpc>
                <a:spcPts val="4830"/>
              </a:lnSpc>
            </a:pPr>
            <a:r>
              <a:rPr lang="en-US" sz="4830">
                <a:solidFill>
                  <a:srgbClr val="FFFFFF"/>
                </a:solidFill>
                <a:latin typeface="Aleo Bold"/>
              </a:rPr>
              <a:t>Hadronthérapie </a:t>
            </a:r>
          </a:p>
          <a:p>
            <a:pPr>
              <a:lnSpc>
                <a:spcPts val="4830"/>
              </a:lnSpc>
            </a:pPr>
            <a:r>
              <a:rPr lang="en-US" sz="4830">
                <a:solidFill>
                  <a:srgbClr val="FFFFFF"/>
                </a:solidFill>
                <a:latin typeface="Aleo Bold"/>
              </a:rPr>
              <a:t>en France</a:t>
            </a:r>
          </a:p>
        </p:txBody>
      </p:sp>
      <p:sp>
        <p:nvSpPr>
          <p:cNvPr name="TextBox 12" id="12"/>
          <p:cNvSpPr txBox="true"/>
          <p:nvPr/>
        </p:nvSpPr>
        <p:spPr>
          <a:xfrm rot="0">
            <a:off x="4989133" y="3630263"/>
            <a:ext cx="4032947" cy="1598930"/>
          </a:xfrm>
          <a:prstGeom prst="rect">
            <a:avLst/>
          </a:prstGeom>
        </p:spPr>
        <p:txBody>
          <a:bodyPr anchor="t" rtlCol="false" tIns="0" lIns="0" bIns="0" rIns="0">
            <a:spAutoFit/>
          </a:bodyPr>
          <a:lstStyle/>
          <a:p>
            <a:pPr>
              <a:lnSpc>
                <a:spcPts val="3220"/>
              </a:lnSpc>
            </a:pPr>
            <a:r>
              <a:rPr lang="en-US" sz="2300">
                <a:solidFill>
                  <a:srgbClr val="FFFFFF"/>
                </a:solidFill>
                <a:latin typeface="Glacial Indifference Bold Italics"/>
              </a:rPr>
              <a:t>3 centres de protonthérapie: </a:t>
            </a:r>
          </a:p>
          <a:p>
            <a:pPr algn="just">
              <a:lnSpc>
                <a:spcPts val="3220"/>
              </a:lnSpc>
            </a:pPr>
            <a:r>
              <a:rPr lang="en-US" sz="2300">
                <a:solidFill>
                  <a:srgbClr val="FFFFFF"/>
                </a:solidFill>
                <a:latin typeface="Glacial Indifference Bold Italics"/>
              </a:rPr>
              <a:t>d’Orsay (Ile-de-France), </a:t>
            </a:r>
          </a:p>
          <a:p>
            <a:pPr algn="just">
              <a:lnSpc>
                <a:spcPts val="3219"/>
              </a:lnSpc>
            </a:pPr>
            <a:r>
              <a:rPr lang="en-US" sz="2299">
                <a:solidFill>
                  <a:srgbClr val="FFFFFF"/>
                </a:solidFill>
                <a:latin typeface="Glacial Indifference Bold Italics"/>
              </a:rPr>
              <a:t>de Nice et Centre François Baclesse à Caen.</a:t>
            </a:r>
          </a:p>
        </p:txBody>
      </p:sp>
      <p:sp>
        <p:nvSpPr>
          <p:cNvPr name="TextBox 13" id="13"/>
          <p:cNvSpPr txBox="true"/>
          <p:nvPr/>
        </p:nvSpPr>
        <p:spPr>
          <a:xfrm rot="0">
            <a:off x="4352861" y="6403142"/>
            <a:ext cx="4448911" cy="749317"/>
          </a:xfrm>
          <a:prstGeom prst="rect">
            <a:avLst/>
          </a:prstGeom>
        </p:spPr>
        <p:txBody>
          <a:bodyPr anchor="t" rtlCol="false" tIns="0" lIns="0" bIns="0" rIns="0">
            <a:spAutoFit/>
          </a:bodyPr>
          <a:lstStyle/>
          <a:p>
            <a:pPr marL="358346" indent="-179173" lvl="1">
              <a:lnSpc>
                <a:spcPts val="3038"/>
              </a:lnSpc>
              <a:buFont typeface="Arial"/>
              <a:buChar char="•"/>
            </a:pPr>
            <a:r>
              <a:rPr lang="en-US" sz="2170" spc="65">
                <a:solidFill>
                  <a:srgbClr val="333330"/>
                </a:solidFill>
                <a:latin typeface="Glacial Indifference"/>
              </a:rPr>
              <a:t>Rareté de ce type d’équipement sur le territoire national</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79A29"/>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809625" y="-361950"/>
            <a:ext cx="3325220" cy="3325220"/>
            <a:chOff x="0" y="0"/>
            <a:chExt cx="6350000" cy="6350000"/>
          </a:xfrm>
        </p:grpSpPr>
        <p:sp>
          <p:nvSpPr>
            <p:cNvPr name="Freeform 3" id="3"/>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FFFFF"/>
            </a:solidFill>
          </p:spPr>
        </p:sp>
      </p:grpSp>
      <p:sp>
        <p:nvSpPr>
          <p:cNvPr name="Freeform 4" id="4"/>
          <p:cNvSpPr/>
          <p:nvPr/>
        </p:nvSpPr>
        <p:spPr>
          <a:xfrm flipH="false" flipV="false" rot="0">
            <a:off x="-1685925" y="876300"/>
            <a:ext cx="3086677" cy="3086677"/>
          </a:xfrm>
          <a:custGeom>
            <a:avLst/>
            <a:gdLst/>
            <a:ahLst/>
            <a:cxnLst/>
            <a:rect r="r" b="b" t="t" l="l"/>
            <a:pathLst>
              <a:path h="3086677" w="3086677">
                <a:moveTo>
                  <a:pt x="0" y="0"/>
                </a:moveTo>
                <a:lnTo>
                  <a:pt x="3086677" y="0"/>
                </a:lnTo>
                <a:lnTo>
                  <a:pt x="3086677" y="3086677"/>
                </a:lnTo>
                <a:lnTo>
                  <a:pt x="0" y="3086677"/>
                </a:lnTo>
                <a:lnTo>
                  <a:pt x="0" y="0"/>
                </a:lnTo>
                <a:close/>
              </a:path>
            </a:pathLst>
          </a:custGeom>
          <a:blipFill>
            <a:blip r:embed="rId2">
              <a:extLst>
                <a:ext uri="{96DAC541-7B7A-43D3-8B79-37D633B846F1}">
                  <asvg:svgBlip xmlns:asvg="http://schemas.microsoft.com/office/drawing/2016/SVG/main" r:embed="rId3"/>
                </a:ext>
              </a:extLst>
            </a:blip>
            <a:stretch>
              <a:fillRect l="-271" t="0" r="-271" b="0"/>
            </a:stretch>
          </a:blipFill>
        </p:spPr>
      </p:sp>
      <p:grpSp>
        <p:nvGrpSpPr>
          <p:cNvPr name="Group 5" id="5"/>
          <p:cNvGrpSpPr>
            <a:grpSpLocks noChangeAspect="true"/>
          </p:cNvGrpSpPr>
          <p:nvPr/>
        </p:nvGrpSpPr>
        <p:grpSpPr>
          <a:xfrm rot="0">
            <a:off x="-1381125" y="2362200"/>
            <a:ext cx="5733986" cy="5733986"/>
            <a:chOff x="0" y="0"/>
            <a:chExt cx="6350000" cy="6349975"/>
          </a:xfrm>
        </p:grpSpPr>
        <p:sp>
          <p:nvSpPr>
            <p:cNvPr name="Freeform 6" id="6"/>
            <p:cNvSpPr/>
            <p:nvPr/>
          </p:nvSpPr>
          <p:spPr>
            <a:xfrm flipH="false" flipV="false" rot="0">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0" t="-16666" r="0" b="-16666"/>
              </a:stretch>
            </a:blipFill>
          </p:spPr>
        </p:sp>
      </p:grpSp>
      <p:sp>
        <p:nvSpPr>
          <p:cNvPr name="Freeform 7" id="7"/>
          <p:cNvSpPr/>
          <p:nvPr/>
        </p:nvSpPr>
        <p:spPr>
          <a:xfrm flipH="false" flipV="false" rot="0">
            <a:off x="731520" y="199654"/>
            <a:ext cx="1873069" cy="1353292"/>
          </a:xfrm>
          <a:custGeom>
            <a:avLst/>
            <a:gdLst/>
            <a:ahLst/>
            <a:cxnLst/>
            <a:rect r="r" b="b" t="t" l="l"/>
            <a:pathLst>
              <a:path h="1353292" w="1873069">
                <a:moveTo>
                  <a:pt x="0" y="0"/>
                </a:moveTo>
                <a:lnTo>
                  <a:pt x="1873069" y="0"/>
                </a:lnTo>
                <a:lnTo>
                  <a:pt x="1873069" y="1353292"/>
                </a:lnTo>
                <a:lnTo>
                  <a:pt x="0" y="1353292"/>
                </a:lnTo>
                <a:lnTo>
                  <a:pt x="0" y="0"/>
                </a:lnTo>
                <a:close/>
              </a:path>
            </a:pathLst>
          </a:custGeom>
          <a:blipFill>
            <a:blip r:embed="rId5"/>
            <a:stretch>
              <a:fillRect l="0" t="0" r="0" b="0"/>
            </a:stretch>
          </a:blipFill>
        </p:spPr>
      </p:sp>
      <p:sp>
        <p:nvSpPr>
          <p:cNvPr name="Freeform 8" id="8"/>
          <p:cNvSpPr/>
          <p:nvPr/>
        </p:nvSpPr>
        <p:spPr>
          <a:xfrm flipH="false" flipV="false" rot="0">
            <a:off x="3190875" y="1877249"/>
            <a:ext cx="3005283" cy="2255215"/>
          </a:xfrm>
          <a:custGeom>
            <a:avLst/>
            <a:gdLst/>
            <a:ahLst/>
            <a:cxnLst/>
            <a:rect r="r" b="b" t="t" l="l"/>
            <a:pathLst>
              <a:path h="2255215" w="3005283">
                <a:moveTo>
                  <a:pt x="0" y="0"/>
                </a:moveTo>
                <a:lnTo>
                  <a:pt x="3005283" y="0"/>
                </a:lnTo>
                <a:lnTo>
                  <a:pt x="3005283" y="2255215"/>
                </a:lnTo>
                <a:lnTo>
                  <a:pt x="0" y="2255215"/>
                </a:lnTo>
                <a:lnTo>
                  <a:pt x="0" y="0"/>
                </a:lnTo>
                <a:close/>
              </a:path>
            </a:pathLst>
          </a:custGeom>
          <a:blipFill>
            <a:blip r:embed="rId6"/>
            <a:stretch>
              <a:fillRect l="0" t="0" r="0" b="0"/>
            </a:stretch>
          </a:blipFill>
        </p:spPr>
      </p:sp>
      <p:sp>
        <p:nvSpPr>
          <p:cNvPr name="Freeform 9" id="9"/>
          <p:cNvSpPr/>
          <p:nvPr/>
        </p:nvSpPr>
        <p:spPr>
          <a:xfrm flipH="false" flipV="false" rot="0">
            <a:off x="7717111" y="4764167"/>
            <a:ext cx="1718497" cy="2290057"/>
          </a:xfrm>
          <a:custGeom>
            <a:avLst/>
            <a:gdLst/>
            <a:ahLst/>
            <a:cxnLst/>
            <a:rect r="r" b="b" t="t" l="l"/>
            <a:pathLst>
              <a:path h="2290057" w="1718497">
                <a:moveTo>
                  <a:pt x="0" y="0"/>
                </a:moveTo>
                <a:lnTo>
                  <a:pt x="1718497" y="0"/>
                </a:lnTo>
                <a:lnTo>
                  <a:pt x="1718497" y="2290057"/>
                </a:lnTo>
                <a:lnTo>
                  <a:pt x="0" y="2290057"/>
                </a:lnTo>
                <a:lnTo>
                  <a:pt x="0" y="0"/>
                </a:lnTo>
                <a:close/>
              </a:path>
            </a:pathLst>
          </a:custGeom>
          <a:blipFill>
            <a:blip r:embed="rId7"/>
            <a:stretch>
              <a:fillRect l="0" t="0" r="0" b="0"/>
            </a:stretch>
          </a:blipFill>
        </p:spPr>
      </p:sp>
      <p:sp>
        <p:nvSpPr>
          <p:cNvPr name="Freeform 10" id="10"/>
          <p:cNvSpPr/>
          <p:nvPr/>
        </p:nvSpPr>
        <p:spPr>
          <a:xfrm flipH="false" flipV="false" rot="0">
            <a:off x="6430325" y="1877249"/>
            <a:ext cx="3545777" cy="2660810"/>
          </a:xfrm>
          <a:custGeom>
            <a:avLst/>
            <a:gdLst/>
            <a:ahLst/>
            <a:cxnLst/>
            <a:rect r="r" b="b" t="t" l="l"/>
            <a:pathLst>
              <a:path h="2660810" w="3545777">
                <a:moveTo>
                  <a:pt x="0" y="0"/>
                </a:moveTo>
                <a:lnTo>
                  <a:pt x="3545777" y="0"/>
                </a:lnTo>
                <a:lnTo>
                  <a:pt x="3545777" y="2660810"/>
                </a:lnTo>
                <a:lnTo>
                  <a:pt x="0" y="2660810"/>
                </a:lnTo>
                <a:lnTo>
                  <a:pt x="0" y="0"/>
                </a:lnTo>
                <a:close/>
              </a:path>
            </a:pathLst>
          </a:custGeom>
          <a:blipFill>
            <a:blip r:embed="rId8"/>
            <a:stretch>
              <a:fillRect l="0" t="0" r="0" b="0"/>
            </a:stretch>
          </a:blipFill>
        </p:spPr>
      </p:sp>
      <p:sp>
        <p:nvSpPr>
          <p:cNvPr name="Freeform 11" id="11"/>
          <p:cNvSpPr/>
          <p:nvPr/>
        </p:nvSpPr>
        <p:spPr>
          <a:xfrm flipH="false" flipV="false" rot="0">
            <a:off x="4509809" y="4764167"/>
            <a:ext cx="2992898" cy="2245921"/>
          </a:xfrm>
          <a:custGeom>
            <a:avLst/>
            <a:gdLst/>
            <a:ahLst/>
            <a:cxnLst/>
            <a:rect r="r" b="b" t="t" l="l"/>
            <a:pathLst>
              <a:path h="2245921" w="2992898">
                <a:moveTo>
                  <a:pt x="0" y="0"/>
                </a:moveTo>
                <a:lnTo>
                  <a:pt x="2992898" y="0"/>
                </a:lnTo>
                <a:lnTo>
                  <a:pt x="2992898" y="2245920"/>
                </a:lnTo>
                <a:lnTo>
                  <a:pt x="0" y="2245920"/>
                </a:lnTo>
                <a:lnTo>
                  <a:pt x="0" y="0"/>
                </a:lnTo>
                <a:close/>
              </a:path>
            </a:pathLst>
          </a:custGeom>
          <a:blipFill>
            <a:blip r:embed="rId9"/>
            <a:stretch>
              <a:fillRect l="0" t="0" r="0" b="0"/>
            </a:stretch>
          </a:blipFill>
        </p:spPr>
      </p:sp>
      <p:sp>
        <p:nvSpPr>
          <p:cNvPr name="TextBox 12" id="12"/>
          <p:cNvSpPr txBox="true"/>
          <p:nvPr/>
        </p:nvSpPr>
        <p:spPr>
          <a:xfrm rot="0">
            <a:off x="3190875" y="428685"/>
            <a:ext cx="5924550" cy="1351407"/>
          </a:xfrm>
          <a:prstGeom prst="rect">
            <a:avLst/>
          </a:prstGeom>
        </p:spPr>
        <p:txBody>
          <a:bodyPr anchor="t" rtlCol="false" tIns="0" lIns="0" bIns="0" rIns="0">
            <a:spAutoFit/>
          </a:bodyPr>
          <a:lstStyle/>
          <a:p>
            <a:pPr>
              <a:lnSpc>
                <a:spcPts val="4830"/>
              </a:lnSpc>
            </a:pPr>
            <a:r>
              <a:rPr lang="en-US" sz="4830">
                <a:solidFill>
                  <a:srgbClr val="FFFFFF"/>
                </a:solidFill>
                <a:latin typeface="Aleo Bold"/>
              </a:rPr>
              <a:t>Hadronthérapie </a:t>
            </a:r>
          </a:p>
          <a:p>
            <a:pPr>
              <a:lnSpc>
                <a:spcPts val="4830"/>
              </a:lnSpc>
            </a:pPr>
            <a:r>
              <a:rPr lang="en-US" sz="4830">
                <a:solidFill>
                  <a:srgbClr val="FFFFFF"/>
                </a:solidFill>
                <a:latin typeface="Aleo Bold"/>
              </a:rPr>
              <a:t>en France</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333330"/>
        </a:solidFill>
      </p:bgPr>
    </p:bg>
    <p:spTree>
      <p:nvGrpSpPr>
        <p:cNvPr id="1" name=""/>
        <p:cNvGrpSpPr/>
        <p:nvPr/>
      </p:nvGrpSpPr>
      <p:grpSpPr>
        <a:xfrm>
          <a:off x="0" y="0"/>
          <a:ext cx="0" cy="0"/>
          <a:chOff x="0" y="0"/>
          <a:chExt cx="0" cy="0"/>
        </a:xfrm>
      </p:grpSpPr>
      <p:sp>
        <p:nvSpPr>
          <p:cNvPr name="TextBox 2" id="2"/>
          <p:cNvSpPr txBox="true"/>
          <p:nvPr/>
        </p:nvSpPr>
        <p:spPr>
          <a:xfrm rot="0">
            <a:off x="762000" y="851916"/>
            <a:ext cx="8229600" cy="1351407"/>
          </a:xfrm>
          <a:prstGeom prst="rect">
            <a:avLst/>
          </a:prstGeom>
        </p:spPr>
        <p:txBody>
          <a:bodyPr anchor="t" rtlCol="false" tIns="0" lIns="0" bIns="0" rIns="0">
            <a:spAutoFit/>
          </a:bodyPr>
          <a:lstStyle/>
          <a:p>
            <a:pPr algn="ctr">
              <a:lnSpc>
                <a:spcPts val="4830"/>
              </a:lnSpc>
            </a:pPr>
            <a:r>
              <a:rPr lang="en-US" sz="4830">
                <a:solidFill>
                  <a:srgbClr val="FFFFFF"/>
                </a:solidFill>
                <a:latin typeface="Aleo Bold"/>
              </a:rPr>
              <a:t>Nombre de patients pris en charge</a:t>
            </a:r>
          </a:p>
        </p:txBody>
      </p:sp>
      <p:sp>
        <p:nvSpPr>
          <p:cNvPr name="Freeform 3" id="3"/>
          <p:cNvSpPr/>
          <p:nvPr/>
        </p:nvSpPr>
        <p:spPr>
          <a:xfrm flipH="false" flipV="false" rot="0">
            <a:off x="2205792" y="2340671"/>
            <a:ext cx="2294174" cy="2294174"/>
          </a:xfrm>
          <a:custGeom>
            <a:avLst/>
            <a:gdLst/>
            <a:ahLst/>
            <a:cxnLst/>
            <a:rect r="r" b="b" t="t" l="l"/>
            <a:pathLst>
              <a:path h="2294174" w="2294174">
                <a:moveTo>
                  <a:pt x="0" y="0"/>
                </a:moveTo>
                <a:lnTo>
                  <a:pt x="2294174" y="0"/>
                </a:lnTo>
                <a:lnTo>
                  <a:pt x="2294174" y="2294174"/>
                </a:lnTo>
                <a:lnTo>
                  <a:pt x="0" y="2294174"/>
                </a:lnTo>
                <a:lnTo>
                  <a:pt x="0" y="0"/>
                </a:lnTo>
                <a:close/>
              </a:path>
            </a:pathLst>
          </a:custGeom>
          <a:blipFill>
            <a:blip r:embed="rId2">
              <a:extLst>
                <a:ext uri="{96DAC541-7B7A-43D3-8B79-37D633B846F1}">
                  <asvg:svgBlip xmlns:asvg="http://schemas.microsoft.com/office/drawing/2016/SVG/main" r:embed="rId3"/>
                </a:ext>
              </a:extLst>
            </a:blip>
            <a:stretch>
              <a:fillRect l="-271" t="0" r="-271" b="0"/>
            </a:stretch>
          </a:blipFill>
        </p:spPr>
      </p:sp>
      <p:grpSp>
        <p:nvGrpSpPr>
          <p:cNvPr name="Group 4" id="4"/>
          <p:cNvGrpSpPr>
            <a:grpSpLocks noChangeAspect="true"/>
          </p:cNvGrpSpPr>
          <p:nvPr/>
        </p:nvGrpSpPr>
        <p:grpSpPr>
          <a:xfrm rot="0">
            <a:off x="761669" y="2396085"/>
            <a:ext cx="2206616" cy="2206616"/>
            <a:chOff x="0" y="0"/>
            <a:chExt cx="6350000" cy="6350000"/>
          </a:xfrm>
        </p:grpSpPr>
        <p:sp>
          <p:nvSpPr>
            <p:cNvPr name="Freeform 5" id="5"/>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sp>
        <p:nvSpPr>
          <p:cNvPr name="Freeform 6" id="6"/>
          <p:cNvSpPr/>
          <p:nvPr/>
        </p:nvSpPr>
        <p:spPr>
          <a:xfrm flipH="false" flipV="false" rot="0">
            <a:off x="5236477" y="2340547"/>
            <a:ext cx="2294174" cy="2294174"/>
          </a:xfrm>
          <a:custGeom>
            <a:avLst/>
            <a:gdLst/>
            <a:ahLst/>
            <a:cxnLst/>
            <a:rect r="r" b="b" t="t" l="l"/>
            <a:pathLst>
              <a:path h="2294174" w="2294174">
                <a:moveTo>
                  <a:pt x="0" y="0"/>
                </a:moveTo>
                <a:lnTo>
                  <a:pt x="2294175" y="0"/>
                </a:lnTo>
                <a:lnTo>
                  <a:pt x="2294175" y="2294174"/>
                </a:lnTo>
                <a:lnTo>
                  <a:pt x="0" y="2294174"/>
                </a:lnTo>
                <a:lnTo>
                  <a:pt x="0" y="0"/>
                </a:lnTo>
                <a:close/>
              </a:path>
            </a:pathLst>
          </a:custGeom>
          <a:blipFill>
            <a:blip r:embed="rId2">
              <a:extLst>
                <a:ext uri="{96DAC541-7B7A-43D3-8B79-37D633B846F1}">
                  <asvg:svgBlip xmlns:asvg="http://schemas.microsoft.com/office/drawing/2016/SVG/main" r:embed="rId3"/>
                </a:ext>
              </a:extLst>
            </a:blip>
            <a:stretch>
              <a:fillRect l="-271" t="0" r="-271" b="0"/>
            </a:stretch>
          </a:blipFill>
        </p:spPr>
      </p:sp>
      <p:grpSp>
        <p:nvGrpSpPr>
          <p:cNvPr name="Group 7" id="7"/>
          <p:cNvGrpSpPr>
            <a:grpSpLocks noChangeAspect="true"/>
          </p:cNvGrpSpPr>
          <p:nvPr/>
        </p:nvGrpSpPr>
        <p:grpSpPr>
          <a:xfrm rot="0">
            <a:off x="6791676" y="2396209"/>
            <a:ext cx="2206616" cy="2206616"/>
            <a:chOff x="0" y="0"/>
            <a:chExt cx="6350000" cy="6350000"/>
          </a:xfrm>
        </p:grpSpPr>
        <p:sp>
          <p:nvSpPr>
            <p:cNvPr name="Freeform 8" id="8"/>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grpSp>
        <p:nvGrpSpPr>
          <p:cNvPr name="Group 9" id="9"/>
          <p:cNvGrpSpPr>
            <a:grpSpLocks noChangeAspect="true"/>
          </p:cNvGrpSpPr>
          <p:nvPr/>
        </p:nvGrpSpPr>
        <p:grpSpPr>
          <a:xfrm rot="0">
            <a:off x="3776859" y="2396333"/>
            <a:ext cx="2206616" cy="2206616"/>
            <a:chOff x="0" y="0"/>
            <a:chExt cx="6350000" cy="6350000"/>
          </a:xfrm>
        </p:grpSpPr>
        <p:sp>
          <p:nvSpPr>
            <p:cNvPr name="Freeform 10" id="10"/>
            <p:cNvSpPr/>
            <p:nvPr/>
          </p:nvSpPr>
          <p:spPr>
            <a:xfrm flipH="false" flipV="false" rot="0">
              <a:off x="-156812" y="-5088"/>
              <a:ext cx="6663624" cy="6360176"/>
            </a:xfrm>
            <a:custGeom>
              <a:avLst/>
              <a:gdLst/>
              <a:ahLst/>
              <a:cxnLst/>
              <a:rect r="r" b="b" t="t" l="l"/>
              <a:pathLst>
                <a:path h="6360176" w="6663624">
                  <a:moveTo>
                    <a:pt x="3331812" y="5088"/>
                  </a:moveTo>
                  <a:lnTo>
                    <a:pt x="3331812" y="5088"/>
                  </a:lnTo>
                  <a:cubicBezTo>
                    <a:pt x="2194111" y="0"/>
                    <a:pt x="1140649" y="604036"/>
                    <a:pt x="570324" y="1588475"/>
                  </a:cubicBezTo>
                  <a:cubicBezTo>
                    <a:pt x="0" y="2572913"/>
                    <a:pt x="0" y="3787263"/>
                    <a:pt x="570324" y="4771701"/>
                  </a:cubicBezTo>
                  <a:cubicBezTo>
                    <a:pt x="1140649" y="5756140"/>
                    <a:pt x="2194111" y="6360176"/>
                    <a:pt x="3331812" y="6355088"/>
                  </a:cubicBezTo>
                  <a:cubicBezTo>
                    <a:pt x="4469513" y="6360176"/>
                    <a:pt x="5522976" y="5756140"/>
                    <a:pt x="6093300" y="4771701"/>
                  </a:cubicBezTo>
                  <a:cubicBezTo>
                    <a:pt x="6663624" y="3787263"/>
                    <a:pt x="6663624" y="2572913"/>
                    <a:pt x="6093300" y="1588475"/>
                  </a:cubicBezTo>
                  <a:cubicBezTo>
                    <a:pt x="5522976" y="604036"/>
                    <a:pt x="4469513" y="0"/>
                    <a:pt x="3331812" y="5088"/>
                  </a:cubicBezTo>
                  <a:close/>
                </a:path>
              </a:pathLst>
            </a:custGeom>
            <a:solidFill>
              <a:srgbClr val="F79A29"/>
            </a:solidFill>
          </p:spPr>
        </p:sp>
      </p:grpSp>
      <p:sp>
        <p:nvSpPr>
          <p:cNvPr name="TextBox 11" id="11"/>
          <p:cNvSpPr txBox="true"/>
          <p:nvPr/>
        </p:nvSpPr>
        <p:spPr>
          <a:xfrm rot="0">
            <a:off x="762000" y="2868720"/>
            <a:ext cx="2240827" cy="1234839"/>
          </a:xfrm>
          <a:prstGeom prst="rect">
            <a:avLst/>
          </a:prstGeom>
        </p:spPr>
        <p:txBody>
          <a:bodyPr anchor="t" rtlCol="false" tIns="0" lIns="0" bIns="0" rIns="0">
            <a:spAutoFit/>
          </a:bodyPr>
          <a:lstStyle/>
          <a:p>
            <a:pPr algn="ctr">
              <a:lnSpc>
                <a:spcPts val="4365"/>
              </a:lnSpc>
            </a:pPr>
            <a:r>
              <a:rPr lang="en-US" sz="4365">
                <a:solidFill>
                  <a:srgbClr val="FFFFFF"/>
                </a:solidFill>
                <a:latin typeface="Aleo Bold"/>
              </a:rPr>
              <a:t>de 1991 </a:t>
            </a:r>
          </a:p>
          <a:p>
            <a:pPr algn="ctr">
              <a:lnSpc>
                <a:spcPts val="4365"/>
              </a:lnSpc>
            </a:pPr>
            <a:r>
              <a:rPr lang="en-US" sz="4365">
                <a:solidFill>
                  <a:srgbClr val="FFFFFF"/>
                </a:solidFill>
                <a:latin typeface="Aleo Bold"/>
              </a:rPr>
              <a:t>au 2018</a:t>
            </a:r>
          </a:p>
        </p:txBody>
      </p:sp>
      <p:sp>
        <p:nvSpPr>
          <p:cNvPr name="TextBox 12" id="12"/>
          <p:cNvSpPr txBox="true"/>
          <p:nvPr/>
        </p:nvSpPr>
        <p:spPr>
          <a:xfrm rot="0">
            <a:off x="4019550" y="3167917"/>
            <a:ext cx="1714500" cy="663448"/>
          </a:xfrm>
          <a:prstGeom prst="rect">
            <a:avLst/>
          </a:prstGeom>
        </p:spPr>
        <p:txBody>
          <a:bodyPr anchor="t" rtlCol="false" tIns="0" lIns="0" bIns="0" rIns="0">
            <a:spAutoFit/>
          </a:bodyPr>
          <a:lstStyle/>
          <a:p>
            <a:pPr algn="ctr">
              <a:lnSpc>
                <a:spcPts val="4370"/>
              </a:lnSpc>
            </a:pPr>
            <a:r>
              <a:rPr lang="en-US" sz="4370">
                <a:solidFill>
                  <a:srgbClr val="FFFFFF"/>
                </a:solidFill>
                <a:latin typeface="Aleo Bold"/>
              </a:rPr>
              <a:t>2019</a:t>
            </a:r>
          </a:p>
        </p:txBody>
      </p:sp>
      <p:sp>
        <p:nvSpPr>
          <p:cNvPr name="TextBox 13" id="13"/>
          <p:cNvSpPr txBox="true"/>
          <p:nvPr/>
        </p:nvSpPr>
        <p:spPr>
          <a:xfrm rot="0">
            <a:off x="7037734" y="3167917"/>
            <a:ext cx="1714500" cy="663448"/>
          </a:xfrm>
          <a:prstGeom prst="rect">
            <a:avLst/>
          </a:prstGeom>
        </p:spPr>
        <p:txBody>
          <a:bodyPr anchor="t" rtlCol="false" tIns="0" lIns="0" bIns="0" rIns="0">
            <a:spAutoFit/>
          </a:bodyPr>
          <a:lstStyle/>
          <a:p>
            <a:pPr algn="ctr">
              <a:lnSpc>
                <a:spcPts val="4370"/>
              </a:lnSpc>
            </a:pPr>
            <a:r>
              <a:rPr lang="en-US" sz="4370">
                <a:solidFill>
                  <a:srgbClr val="FFFFFF"/>
                </a:solidFill>
                <a:latin typeface="Aleo Bold"/>
              </a:rPr>
              <a:t>par an</a:t>
            </a:r>
          </a:p>
        </p:txBody>
      </p:sp>
      <p:sp>
        <p:nvSpPr>
          <p:cNvPr name="TextBox 14" id="14"/>
          <p:cNvSpPr txBox="true"/>
          <p:nvPr/>
        </p:nvSpPr>
        <p:spPr>
          <a:xfrm rot="0">
            <a:off x="761669" y="4977621"/>
            <a:ext cx="2209800" cy="1636776"/>
          </a:xfrm>
          <a:prstGeom prst="rect">
            <a:avLst/>
          </a:prstGeom>
        </p:spPr>
        <p:txBody>
          <a:bodyPr anchor="t" rtlCol="false" tIns="0" lIns="0" bIns="0" rIns="0">
            <a:spAutoFit/>
          </a:bodyPr>
          <a:lstStyle/>
          <a:p>
            <a:pPr algn="ctr">
              <a:lnSpc>
                <a:spcPts val="3233"/>
              </a:lnSpc>
            </a:pPr>
            <a:r>
              <a:rPr lang="en-US" sz="2309" spc="69">
                <a:solidFill>
                  <a:srgbClr val="FFFFFF"/>
                </a:solidFill>
                <a:latin typeface="Glacial Indifference"/>
              </a:rPr>
              <a:t>Environ 16 000 personnes ont été traitées à Orsay et à Nice</a:t>
            </a:r>
          </a:p>
        </p:txBody>
      </p:sp>
      <p:sp>
        <p:nvSpPr>
          <p:cNvPr name="TextBox 15" id="15"/>
          <p:cNvSpPr txBox="true"/>
          <p:nvPr/>
        </p:nvSpPr>
        <p:spPr>
          <a:xfrm rot="0">
            <a:off x="3776735" y="4977745"/>
            <a:ext cx="2219325" cy="1227201"/>
          </a:xfrm>
          <a:prstGeom prst="rect">
            <a:avLst/>
          </a:prstGeom>
        </p:spPr>
        <p:txBody>
          <a:bodyPr anchor="t" rtlCol="false" tIns="0" lIns="0" bIns="0" rIns="0">
            <a:spAutoFit/>
          </a:bodyPr>
          <a:lstStyle/>
          <a:p>
            <a:pPr algn="ctr">
              <a:lnSpc>
                <a:spcPts val="3233"/>
              </a:lnSpc>
            </a:pPr>
            <a:r>
              <a:rPr lang="en-US" sz="2309" spc="69">
                <a:solidFill>
                  <a:srgbClr val="FFFFFF"/>
                </a:solidFill>
                <a:latin typeface="Glacial Indifference"/>
              </a:rPr>
              <a:t>Le centre de Caen traite le premier patient </a:t>
            </a:r>
          </a:p>
        </p:txBody>
      </p:sp>
      <p:sp>
        <p:nvSpPr>
          <p:cNvPr name="TextBox 16" id="16"/>
          <p:cNvSpPr txBox="true"/>
          <p:nvPr/>
        </p:nvSpPr>
        <p:spPr>
          <a:xfrm rot="0">
            <a:off x="6791800" y="4977869"/>
            <a:ext cx="2634179" cy="2046351"/>
          </a:xfrm>
          <a:prstGeom prst="rect">
            <a:avLst/>
          </a:prstGeom>
        </p:spPr>
        <p:txBody>
          <a:bodyPr anchor="t" rtlCol="false" tIns="0" lIns="0" bIns="0" rIns="0">
            <a:spAutoFit/>
          </a:bodyPr>
          <a:lstStyle/>
          <a:p>
            <a:pPr algn="ctr">
              <a:lnSpc>
                <a:spcPts val="3233"/>
              </a:lnSpc>
            </a:pPr>
            <a:r>
              <a:rPr lang="en-US" sz="2309" spc="69">
                <a:solidFill>
                  <a:srgbClr val="FFFFFF"/>
                </a:solidFill>
                <a:latin typeface="Glacial Indifference"/>
              </a:rPr>
              <a:t>Capacité de traitement par centre par an: environ 300 patients/an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DAF_g7_03PU</dc:identifier>
  <dcterms:modified xsi:type="dcterms:W3CDTF">2011-08-01T06:04:30Z</dcterms:modified>
  <cp:revision>1</cp:revision>
  <dc:title>Copy of Hadronthérapie Presentation</dc:title>
</cp:coreProperties>
</file>