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22"/>
  </p:notesMasterIdLst>
  <p:sldIdLst>
    <p:sldId id="347" r:id="rId4"/>
    <p:sldId id="307" r:id="rId5"/>
    <p:sldId id="399" r:id="rId6"/>
    <p:sldId id="400" r:id="rId7"/>
    <p:sldId id="402" r:id="rId8"/>
    <p:sldId id="401" r:id="rId9"/>
    <p:sldId id="403" r:id="rId10"/>
    <p:sldId id="404" r:id="rId11"/>
    <p:sldId id="405" r:id="rId12"/>
    <p:sldId id="406" r:id="rId13"/>
    <p:sldId id="410" r:id="rId14"/>
    <p:sldId id="407" r:id="rId15"/>
    <p:sldId id="343" r:id="rId16"/>
    <p:sldId id="306" r:id="rId17"/>
    <p:sldId id="370" r:id="rId18"/>
    <p:sldId id="408" r:id="rId19"/>
    <p:sldId id="411" r:id="rId20"/>
    <p:sldId id="412" r:id="rId21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EBAD9-6EF8-47D8-893B-FE70605F62C7}" type="datetimeFigureOut">
              <a:rPr lang="en-IN" smtClean="0"/>
              <a:t>15-03-2024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1836B-4876-4A97-A0CE-A09AAE7623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3402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25412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10036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0788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25412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10036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07880" y="373680"/>
            <a:ext cx="11375640" cy="4939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25412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10036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0788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25412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10036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07880" y="373680"/>
            <a:ext cx="11375640" cy="4939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25412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810036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0788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25412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810036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07880" y="373680"/>
            <a:ext cx="11375640" cy="4939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/>
          <p:nvPr/>
        </p:nvPicPr>
        <p:blipFill>
          <a:blip r:embed="rId14"/>
          <a:stretch/>
        </p:blipFill>
        <p:spPr>
          <a:xfrm>
            <a:off x="0" y="6315840"/>
            <a:ext cx="12191760" cy="541800"/>
          </a:xfrm>
          <a:prstGeom prst="rect">
            <a:avLst/>
          </a:prstGeom>
          <a:ln w="0">
            <a:noFill/>
          </a:ln>
        </p:spPr>
      </p:pic>
      <p:pic>
        <p:nvPicPr>
          <p:cNvPr id="5" name="Image 2" descr="logooutline.eps"/>
          <p:cNvPicPr/>
          <p:nvPr/>
        </p:nvPicPr>
        <p:blipFill>
          <a:blip r:embed="rId15"/>
          <a:stretch/>
        </p:blipFill>
        <p:spPr>
          <a:xfrm>
            <a:off x="5106240" y="710280"/>
            <a:ext cx="1990080" cy="196992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07880" y="3429000"/>
            <a:ext cx="11375640" cy="2152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5000" b="1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br/>
            <a:endParaRPr lang="en-US" sz="50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100" b="1" strike="noStrike" spc="-1">
                <a:solidFill>
                  <a:srgbClr val="171717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700" b="0" strike="noStrike" spc="-1">
                <a:solidFill>
                  <a:srgbClr val="171717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171717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1C4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/>
          <p:cNvPicPr/>
          <p:nvPr/>
        </p:nvPicPr>
        <p:blipFill>
          <a:blip r:embed="rId14"/>
          <a:stretch/>
        </p:blipFill>
        <p:spPr>
          <a:xfrm>
            <a:off x="0" y="6315840"/>
            <a:ext cx="12191760" cy="541800"/>
          </a:xfrm>
          <a:prstGeom prst="rect">
            <a:avLst/>
          </a:prstGeom>
          <a:ln w="0"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b="1" strike="noStrike" spc="-1">
                <a:solidFill>
                  <a:srgbClr val="2F2F2F"/>
                </a:solidFill>
                <a:latin typeface="Arial"/>
              </a:rPr>
              <a:t>Click to edit Master text styles</a:t>
            </a: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  <a:p>
            <a:pPr marL="324000" lvl="1" indent="-32364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strike="noStrike" spc="-1">
                <a:solidFill>
                  <a:srgbClr val="2F2F2F"/>
                </a:solidFill>
                <a:latin typeface="Arial"/>
              </a:rPr>
              <a:t>Second level</a:t>
            </a:r>
            <a:endParaRPr lang="en-US" sz="1800" b="0" strike="noStrike" spc="-1">
              <a:solidFill>
                <a:srgbClr val="171717"/>
              </a:solidFill>
              <a:latin typeface="Arial"/>
            </a:endParaRPr>
          </a:p>
          <a:p>
            <a:pPr marL="648000" lvl="2" indent="-32364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700" b="0" strike="noStrike" spc="-1">
                <a:solidFill>
                  <a:srgbClr val="2F2F2F"/>
                </a:solidFill>
                <a:latin typeface="Arial"/>
              </a:rPr>
              <a:t>Third level</a:t>
            </a:r>
            <a:endParaRPr lang="en-US" sz="1700" b="0" strike="noStrike" spc="-1">
              <a:solidFill>
                <a:srgbClr val="171717"/>
              </a:solidFill>
              <a:latin typeface="Arial"/>
            </a:endParaRPr>
          </a:p>
          <a:p>
            <a:pPr marL="972000" lvl="3" indent="-32364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>
                <a:solidFill>
                  <a:srgbClr val="2F2F2F"/>
                </a:solidFill>
                <a:latin typeface="Arial"/>
              </a:rPr>
              <a:t>Fourth level</a:t>
            </a:r>
            <a:endParaRPr lang="en-US" sz="1600" b="0" strike="noStrike" spc="-1">
              <a:solidFill>
                <a:srgbClr val="1C446A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>
                <a:solidFill>
                  <a:srgbClr val="0033A0"/>
                </a:solidFill>
                <a:latin typeface="Arial"/>
              </a:rPr>
              <a:t>Click to edit Master title style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2574000" y="6350760"/>
            <a:ext cx="1541880" cy="3646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>
                <a:solidFill>
                  <a:srgbClr val="FFFFFF"/>
                </a:solidFill>
                <a:latin typeface="Arial"/>
              </a:rPr>
              <a:t>28 June 2023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259160" y="6356520"/>
            <a:ext cx="657180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Arial"/>
              </a:rPr>
              <a:t>H. Mainaud Durand | Optics tuning and corrections for future colliders workshop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11107440" y="6356520"/>
            <a:ext cx="680760" cy="3646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53CE8D78-670D-4F53-B20F-72550A9E6EF2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4"/>
          <p:cNvPicPr/>
          <p:nvPr/>
        </p:nvPicPr>
        <p:blipFill>
          <a:blip r:embed="rId14"/>
          <a:stretch/>
        </p:blipFill>
        <p:spPr>
          <a:xfrm>
            <a:off x="0" y="6315840"/>
            <a:ext cx="12191760" cy="541800"/>
          </a:xfrm>
          <a:prstGeom prst="rect">
            <a:avLst/>
          </a:prstGeom>
          <a:ln w="0">
            <a:noFill/>
          </a:ln>
        </p:spPr>
      </p:pic>
      <p:sp>
        <p:nvSpPr>
          <p:cNvPr id="83" name="TextBox 3"/>
          <p:cNvSpPr/>
          <p:nvPr/>
        </p:nvSpPr>
        <p:spPr>
          <a:xfrm>
            <a:off x="407880" y="6196320"/>
            <a:ext cx="113756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CH" sz="1800" b="0" strike="noStrike" spc="-1">
                <a:solidFill>
                  <a:srgbClr val="0033A0"/>
                </a:solidFill>
                <a:latin typeface="Arial"/>
              </a:rPr>
              <a:t>home.cern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84" name="Picture 4"/>
          <p:cNvPicPr/>
          <p:nvPr/>
        </p:nvPicPr>
        <p:blipFill>
          <a:blip r:embed="rId15"/>
          <a:stretch/>
        </p:blipFill>
        <p:spPr>
          <a:xfrm>
            <a:off x="5231880" y="2244960"/>
            <a:ext cx="1728000" cy="1728000"/>
          </a:xfrm>
          <a:prstGeom prst="rect">
            <a:avLst/>
          </a:prstGeom>
          <a:ln w="0">
            <a:noFill/>
          </a:ln>
        </p:spPr>
      </p:pic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33A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trike="noStrike" spc="-1">
                <a:solidFill>
                  <a:srgbClr val="171717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700" b="0" strike="noStrike" spc="-1">
                <a:solidFill>
                  <a:srgbClr val="171717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171717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1C4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7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png"/><Relationship Id="rId9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7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0.png"/><Relationship Id="rId9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7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0.png"/><Relationship Id="rId9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7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0.png"/><Relationship Id="rId9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itle 1"/>
          <p:cNvSpPr txBox="1"/>
          <p:nvPr/>
        </p:nvSpPr>
        <p:spPr>
          <a:xfrm>
            <a:off x="407880" y="3059131"/>
            <a:ext cx="11375640" cy="215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1" spc="-1" dirty="0">
                <a:solidFill>
                  <a:srgbClr val="FFFFFF"/>
                </a:solidFill>
                <a:latin typeface="Arial"/>
              </a:rPr>
              <a:t>     Updates on FCC-</a:t>
            </a:r>
            <a:r>
              <a:rPr lang="en-US" sz="4400" b="1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4400" b="1" spc="-1" dirty="0">
                <a:solidFill>
                  <a:srgbClr val="FFFFFF"/>
                </a:solidFill>
                <a:latin typeface="Arial"/>
              </a:rPr>
              <a:t> IP Tuning Knobs</a:t>
            </a:r>
            <a:br>
              <a:rPr dirty="0"/>
            </a:br>
            <a:endParaRPr lang="en-US" sz="50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4" name="Subtitle 2"/>
          <p:cNvSpPr txBox="1"/>
          <p:nvPr/>
        </p:nvSpPr>
        <p:spPr>
          <a:xfrm>
            <a:off x="325686" y="4135531"/>
            <a:ext cx="11375640" cy="80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FFFFFF"/>
                </a:solidFill>
                <a:latin typeface="Arial"/>
              </a:rPr>
              <a:t>Satya Sai Jagabathuni</a:t>
            </a:r>
            <a:endParaRPr lang="en-US" sz="2800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with inputs from Frank Zimmermann, Felix Simon </a:t>
            </a:r>
            <a:r>
              <a:rPr lang="en-US" sz="2000" b="0" strike="noStrike" spc="-1" dirty="0" err="1">
                <a:solidFill>
                  <a:srgbClr val="FFFFFF"/>
                </a:solidFill>
                <a:latin typeface="Arial"/>
              </a:rPr>
              <a:t>Carlier</a:t>
            </a: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 and 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Leon Van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</a:rPr>
              <a:t>Riesen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-Haupt</a:t>
            </a:r>
            <a:endParaRPr lang="en-US" sz="2000" spc="-1" dirty="0">
              <a:solidFill>
                <a:schemeClr val="bg1">
                  <a:lumMod val="95000"/>
                </a:schemeClr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0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spc="-1" dirty="0">
                <a:solidFill>
                  <a:srgbClr val="FFFFFF"/>
                </a:solidFill>
                <a:latin typeface="Arial"/>
              </a:rPr>
              <a:t>FCC Optics Tuning Meeting, 15 March</a:t>
            </a: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 2024</a:t>
            </a: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000" b="0" strike="noStrike" spc="-1" dirty="0">
              <a:latin typeface="Arial"/>
            </a:endParaRPr>
          </a:p>
        </p:txBody>
      </p:sp>
      <p:pic>
        <p:nvPicPr>
          <p:cNvPr id="125" name="Picture 4" descr="A picture containing text&#10;&#10;Description automatically generated"/>
          <p:cNvPicPr/>
          <p:nvPr/>
        </p:nvPicPr>
        <p:blipFill>
          <a:blip r:embed="rId2"/>
          <a:stretch/>
        </p:blipFill>
        <p:spPr>
          <a:xfrm>
            <a:off x="8847000" y="756000"/>
            <a:ext cx="2936520" cy="99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itle 2"/>
              <p:cNvSpPr txBox="1"/>
              <p:nvPr/>
            </p:nvSpPr>
            <p:spPr>
              <a:xfrm>
                <a:off x="457200" y="228600"/>
                <a:ext cx="11201400" cy="45720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4000" b="1" spc="-1" dirty="0">
                    <a:solidFill>
                      <a:srgbClr val="0070C0"/>
                    </a:solidFill>
                    <a:latin typeface="Arial"/>
                  </a:rPr>
                  <a:t> Chromatic-Coupling Knob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1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b="1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Sup>
                          <m:sSubSupPr>
                            <m:ctrlPr>
                              <a:rPr lang="en-US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𝟏𝟎𝟎𝟏</m:t>
                            </m:r>
                          </m:sub>
                          <m:sup>
                            <m:r>
                              <a:rPr lang="en-US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num>
                      <m:den>
                        <m:r>
                          <a:rPr lang="en-US" sz="4000" b="1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en-US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en-US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4000" b="1" spc="-1" dirty="0">
                    <a:solidFill>
                      <a:srgbClr val="0070C0"/>
                    </a:solidFill>
                    <a:latin typeface="Arial"/>
                  </a:rPr>
                  <a:t> </a:t>
                </a:r>
                <a:br>
                  <a:rPr dirty="0"/>
                </a:br>
                <a:endParaRPr lang="en-US" sz="3600" b="0" strike="noStrike" spc="-1" dirty="0">
                  <a:solidFill>
                    <a:srgbClr val="0033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27" name="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28600"/>
                <a:ext cx="11201400" cy="457200"/>
              </a:xfrm>
              <a:prstGeom prst="rect">
                <a:avLst/>
              </a:prstGeom>
              <a:blipFill>
                <a:blip r:embed="rId2"/>
                <a:stretch>
                  <a:fillRect l="-1469" t="-12000" b="-122667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Updates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10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220239" y="1241785"/>
            <a:ext cx="12119024" cy="548934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Knob range appears to be </a:t>
            </a:r>
            <a:r>
              <a:rPr lang="en-US" sz="2000" b="1" spc="-1" dirty="0">
                <a:solidFill>
                  <a:srgbClr val="FF0000"/>
                </a:solidFill>
                <a:latin typeface="Arial"/>
              </a:rPr>
              <a:t>-10 to 10</a:t>
            </a:r>
            <a:endParaRPr lang="en-US" sz="2000" b="1" strike="noStrike" spc="-1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C7BD5B-ED85-3A52-1C32-7DCA9D8D79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8" y="1875867"/>
            <a:ext cx="5811784" cy="43605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53EF85-F5FC-3ABC-3D04-842E139FB3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151" y="1822551"/>
            <a:ext cx="5951312" cy="44652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057DAE8-D84D-A89C-EC59-1180A6DE2870}"/>
                  </a:ext>
                </a:extLst>
              </p:cNvPr>
              <p:cNvSpPr txBox="1"/>
              <p:nvPr/>
            </p:nvSpPr>
            <p:spPr>
              <a:xfrm>
                <a:off x="2197096" y="5003514"/>
                <a:ext cx="3267433" cy="5786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Knob to tune real part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Sup>
                          <m:sSubSupPr>
                            <m:ctrlP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𝟏𝟎𝟎𝟏</m:t>
                            </m:r>
                          </m:sub>
                          <m:sup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num>
                      <m:den>
                        <m:r>
                          <a:rPr lang="en-US" b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den>
                    </m:f>
                  </m:oMath>
                </a14:m>
                <a:endParaRPr lang="en-IN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057DAE8-D84D-A89C-EC59-1180A6DE28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7096" y="5003514"/>
                <a:ext cx="3267433" cy="578620"/>
              </a:xfrm>
              <a:prstGeom prst="rect">
                <a:avLst/>
              </a:prstGeom>
              <a:blipFill>
                <a:blip r:embed="rId5"/>
                <a:stretch>
                  <a:fillRect l="-149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7822A47-0068-2B45-1A7A-19BC56FAE828}"/>
                  </a:ext>
                </a:extLst>
              </p:cNvPr>
              <p:cNvSpPr txBox="1"/>
              <p:nvPr/>
            </p:nvSpPr>
            <p:spPr>
              <a:xfrm>
                <a:off x="8289997" y="5003514"/>
                <a:ext cx="3395673" cy="5786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Knob to tune </a:t>
                </a:r>
                <a:r>
                  <a:rPr lang="en-US" dirty="0" err="1">
                    <a:solidFill>
                      <a:srgbClr val="FF0000"/>
                    </a:solidFill>
                  </a:rPr>
                  <a:t>Imag</a:t>
                </a:r>
                <a:r>
                  <a:rPr lang="en-US" dirty="0">
                    <a:solidFill>
                      <a:srgbClr val="FF0000"/>
                    </a:solidFill>
                  </a:rPr>
                  <a:t> part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pc="-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Sup>
                          <m:sSubSupPr>
                            <m:ctrlP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𝟏𝟎𝟎𝟏</m:t>
                            </m:r>
                          </m:sub>
                          <m:sup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num>
                      <m:den>
                        <m:r>
                          <a:rPr lang="en-US" b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den>
                    </m:f>
                  </m:oMath>
                </a14:m>
                <a:endParaRPr lang="en-IN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7822A47-0068-2B45-1A7A-19BC56FAE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9997" y="5003514"/>
                <a:ext cx="3395673" cy="578620"/>
              </a:xfrm>
              <a:prstGeom prst="rect">
                <a:avLst/>
              </a:prstGeom>
              <a:blipFill>
                <a:blip r:embed="rId6"/>
                <a:stretch>
                  <a:fillRect l="-161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9617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372977" y="575352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3600" b="1" dirty="0">
              <a:ln w="0"/>
              <a:solidFill>
                <a:srgbClr val="0070C0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3200" b="1" dirty="0">
              <a:ln w="0"/>
              <a:solidFill>
                <a:srgbClr val="0070C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Updates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11</a:t>
            </a:fld>
            <a:endParaRPr lang="en-US" sz="1000" b="0" strike="noStrike" spc="-1">
              <a:latin typeface="Times New Roman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8FD4A6-57B5-59F1-43F6-F3A030C70A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134" y="44434"/>
            <a:ext cx="4230158" cy="31738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1A76DDC-FC32-6108-8F69-15E186E0C450}"/>
                  </a:ext>
                </a:extLst>
              </p:cNvPr>
              <p:cNvSpPr txBox="1"/>
              <p:nvPr/>
            </p:nvSpPr>
            <p:spPr>
              <a:xfrm>
                <a:off x="299656" y="287343"/>
                <a:ext cx="2274343" cy="709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𝐊𝐧𝐨𝐛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𝐟𝐨𝐫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𝐈𝐦𝐚𝐠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f>
                        <m:fPr>
                          <m:ctrlPr>
                            <a:rPr lang="en-US" sz="1800" b="1" i="1" spc="-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0" spc="-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Sup>
                            <m:sSubSupPr>
                              <m:ctrlPr>
                                <a:rPr lang="en-US" sz="1800" b="1" i="1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𝐟</m:t>
                              </m:r>
                            </m:e>
                            <m:sub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𝟏𝟎𝟎𝟏</m:t>
                              </m:r>
                            </m:sub>
                            <m:sup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lang="en-US" sz="1800" b="1" i="0" spc="-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>
                            <m:sSubPr>
                              <m:ctrlPr>
                                <a:rPr lang="en-US" sz="1800" b="1" i="1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𝛅</m:t>
                              </m:r>
                            </m:e>
                            <m:sub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𝐩</m:t>
                              </m:r>
                            </m:sub>
                          </m:sSub>
                        </m:den>
                      </m:f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IN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1A76DDC-FC32-6108-8F69-15E186E0C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6" y="287343"/>
                <a:ext cx="2274343" cy="709425"/>
              </a:xfrm>
              <a:prstGeom prst="rect">
                <a:avLst/>
              </a:prstGeom>
              <a:blipFill>
                <a:blip r:embed="rId6"/>
                <a:stretch>
                  <a:fillRect r="-831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DE851D7D-E074-5D84-A9C8-F1B80DE2D5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648" y="3195615"/>
            <a:ext cx="4144793" cy="31098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608966-3811-6F9B-DADD-3B1D3650CB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068" y="3131817"/>
            <a:ext cx="4214628" cy="31622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3935B0-18B8-BBF4-C806-5F938540D35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797" y="80064"/>
            <a:ext cx="4293403" cy="322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13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itle 2"/>
              <p:cNvSpPr txBox="1"/>
              <p:nvPr/>
            </p:nvSpPr>
            <p:spPr>
              <a:xfrm>
                <a:off x="457200" y="228600"/>
                <a:ext cx="11201400" cy="45720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4000" b="1" spc="-1" dirty="0">
                    <a:solidFill>
                      <a:srgbClr val="0070C0"/>
                    </a:solidFill>
                    <a:latin typeface="Arial"/>
                  </a:rPr>
                  <a:t> Chromatic-Coupling Knob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AE" sz="4000" b="1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AE" sz="4000" b="1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Sup>
                          <m:sSubSupPr>
                            <m:ctrlPr>
                              <a:rPr lang="ar-AE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ar-AE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ar-AE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𝟏𝟎𝟏</m:t>
                            </m:r>
                            <m:r>
                              <a:rPr lang="en-IN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ar-AE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num>
                      <m:den>
                        <m:r>
                          <a:rPr lang="ar-AE" sz="4000" b="1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ar-AE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ar-AE" sz="4000" b="1" i="1" spc="-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den>
                    </m:f>
                  </m:oMath>
                </a14:m>
                <a:r>
                  <a:rPr lang="ar-AE" sz="4000" b="1" spc="-1" dirty="0">
                    <a:solidFill>
                      <a:srgbClr val="0070C0"/>
                    </a:solidFill>
                    <a:latin typeface="Arial"/>
                  </a:rPr>
                  <a:t> </a:t>
                </a:r>
                <a:br>
                  <a:rPr lang="ar-AE" dirty="0"/>
                </a:br>
                <a:endParaRPr lang="en-US" sz="3600" b="0" strike="noStrike" spc="-1" dirty="0">
                  <a:solidFill>
                    <a:srgbClr val="0033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27" name="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28600"/>
                <a:ext cx="11201400" cy="457200"/>
              </a:xfrm>
              <a:prstGeom prst="rect">
                <a:avLst/>
              </a:prstGeom>
              <a:blipFill>
                <a:blip r:embed="rId2"/>
                <a:stretch>
                  <a:fillRect l="-1469" t="-14667" b="-122667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Updates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12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148320" y="769610"/>
            <a:ext cx="12119024" cy="548934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4EEFDF-AC56-2253-2924-15A4D578A1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20" y="1487612"/>
            <a:ext cx="5863682" cy="43994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006187-E6B3-518B-475C-AA7B291390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186" y="1487611"/>
            <a:ext cx="5863681" cy="43994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229DFC7-2963-8865-A3D4-562A7A6A18CB}"/>
                  </a:ext>
                </a:extLst>
              </p:cNvPr>
              <p:cNvSpPr txBox="1"/>
              <p:nvPr/>
            </p:nvSpPr>
            <p:spPr>
              <a:xfrm>
                <a:off x="2217644" y="4582274"/>
                <a:ext cx="3267433" cy="5786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Knob to tune real part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Sup>
                          <m:sSubSupPr>
                            <m:ctrlP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  <m:r>
                              <a:rPr lang="en-US" b="1" i="1" spc="-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sub>
                          <m:sup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num>
                      <m:den>
                        <m:r>
                          <a:rPr lang="en-US" b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den>
                    </m:f>
                  </m:oMath>
                </a14:m>
                <a:endParaRPr lang="en-IN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229DFC7-2963-8865-A3D4-562A7A6A18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644" y="4582274"/>
                <a:ext cx="3267433" cy="578620"/>
              </a:xfrm>
              <a:prstGeom prst="rect">
                <a:avLst/>
              </a:prstGeom>
              <a:blipFill>
                <a:blip r:embed="rId5"/>
                <a:stretch>
                  <a:fillRect l="-1679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3C76215-77DA-FA0B-5A0F-19EA021D6FD3}"/>
                  </a:ext>
                </a:extLst>
              </p:cNvPr>
              <p:cNvSpPr txBox="1"/>
              <p:nvPr/>
            </p:nvSpPr>
            <p:spPr>
              <a:xfrm>
                <a:off x="8411561" y="4582274"/>
                <a:ext cx="3395673" cy="5786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Knob to tune </a:t>
                </a:r>
                <a:r>
                  <a:rPr lang="en-US" dirty="0" err="1">
                    <a:solidFill>
                      <a:srgbClr val="FF0000"/>
                    </a:solidFill>
                  </a:rPr>
                  <a:t>Imag</a:t>
                </a:r>
                <a:r>
                  <a:rPr lang="en-US" dirty="0">
                    <a:solidFill>
                      <a:srgbClr val="FF0000"/>
                    </a:solidFill>
                  </a:rPr>
                  <a:t> part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Sup>
                          <m:sSubSupPr>
                            <m:ctrlP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  <m:r>
                              <a:rPr lang="en-US" b="1" i="1" spc="-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sub>
                          <m:sup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num>
                      <m:den>
                        <m:r>
                          <a:rPr lang="en-US" b="1" spc="-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en-US" b="1" i="1" spc="-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den>
                    </m:f>
                  </m:oMath>
                </a14:m>
                <a:endParaRPr lang="en-IN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3C76215-77DA-FA0B-5A0F-19EA021D6F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1561" y="4582274"/>
                <a:ext cx="3395673" cy="578620"/>
              </a:xfrm>
              <a:prstGeom prst="rect">
                <a:avLst/>
              </a:prstGeom>
              <a:blipFill>
                <a:blip r:embed="rId6"/>
                <a:stretch>
                  <a:fillRect l="-161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5473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25700" y="87246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b="1" u="sng" spc="-1" dirty="0">
                <a:ln w="0"/>
                <a:solidFill>
                  <a:srgbClr val="171717"/>
                </a:solidFill>
                <a:latin typeface="Arial"/>
              </a:rPr>
              <a:t>Next steps</a:t>
            </a:r>
            <a:r>
              <a:rPr lang="en-US" sz="2100" b="1" spc="-1" dirty="0">
                <a:ln w="0"/>
                <a:solidFill>
                  <a:srgbClr val="171717"/>
                </a:solidFill>
                <a:latin typeface="Arial"/>
              </a:rPr>
              <a:t>: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pc="-1" dirty="0">
                <a:ln w="0"/>
                <a:solidFill>
                  <a:srgbClr val="171717"/>
                </a:solidFill>
                <a:latin typeface="Arial"/>
              </a:rPr>
              <a:t>Implement chromatic-coupling knob using MAD-NG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pc="-1" dirty="0">
                <a:ln w="0"/>
                <a:solidFill>
                  <a:srgbClr val="171717"/>
                </a:solidFill>
                <a:latin typeface="Arial"/>
              </a:rPr>
              <a:t>Test the effectiveness of knobs on Tessa’s lattice with all global corrections performed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pc="-1" dirty="0">
                <a:ln w="0"/>
                <a:solidFill>
                  <a:srgbClr val="171717"/>
                </a:solidFill>
                <a:latin typeface="Arial"/>
              </a:rPr>
              <a:t>Optics correction in the Final-Focus system to determine the alignment tolerances for the magnets</a:t>
            </a: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Further tasks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Updates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13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86185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03800" y="2958957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3600" b="1" spc="-1" dirty="0">
                <a:ln w="0"/>
                <a:solidFill>
                  <a:srgbClr val="0070C0"/>
                </a:solidFill>
                <a:latin typeface="Arial"/>
              </a:rPr>
              <a:t>Thank you for your attention </a:t>
            </a:r>
            <a:endParaRPr lang="en-US" sz="3600" b="1" dirty="0">
              <a:ln w="0"/>
              <a:solidFill>
                <a:srgbClr val="0070C0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Updates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14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0361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03800" y="2958957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3600" b="1" spc="-1" dirty="0">
                <a:ln w="0"/>
                <a:solidFill>
                  <a:srgbClr val="0070C0"/>
                </a:solidFill>
                <a:latin typeface="Arial"/>
              </a:rPr>
              <a:t>Backup Slides</a:t>
            </a:r>
            <a:endParaRPr lang="en-US" sz="3600" b="1" dirty="0">
              <a:ln w="0"/>
              <a:solidFill>
                <a:srgbClr val="0070C0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3200" b="1" dirty="0">
              <a:ln w="0"/>
              <a:solidFill>
                <a:srgbClr val="0070C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Updates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15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81159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372977" y="575352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3600" b="1" dirty="0">
              <a:ln w="0"/>
              <a:solidFill>
                <a:srgbClr val="0070C0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3200" b="1" dirty="0">
              <a:ln w="0"/>
              <a:solidFill>
                <a:srgbClr val="0070C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Updates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16</a:t>
            </a:fld>
            <a:endParaRPr lang="en-US" sz="1000" b="0" strike="noStrike" spc="-1">
              <a:latin typeface="Times New Roman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AEDAC1-A870-5EF8-1200-AF815C798C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910" y="139899"/>
            <a:ext cx="4137378" cy="31042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8BB3CC-6310-3872-AC98-A5B2768B58C1}"/>
                  </a:ext>
                </a:extLst>
              </p:cNvPr>
              <p:cNvSpPr txBox="1"/>
              <p:nvPr/>
            </p:nvSpPr>
            <p:spPr>
              <a:xfrm>
                <a:off x="299656" y="287343"/>
                <a:ext cx="2274343" cy="709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𝐊𝐧𝐨𝐛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𝐟𝐨𝐫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𝐑𝐞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f>
                        <m:fPr>
                          <m:ctrlPr>
                            <a:rPr lang="en-US" sz="1800" b="1" i="1" spc="-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0" spc="-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Sup>
                            <m:sSubSupPr>
                              <m:ctrlPr>
                                <a:rPr lang="en-US" sz="1800" b="1" i="1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𝐟</m:t>
                              </m:r>
                            </m:e>
                            <m:sub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𝟏𝟎𝟎𝟏</m:t>
                              </m:r>
                            </m:sub>
                            <m:sup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lang="en-US" sz="1800" b="1" i="0" spc="-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>
                            <m:sSubPr>
                              <m:ctrlPr>
                                <a:rPr lang="en-US" sz="1800" b="1" i="1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𝛅</m:t>
                              </m:r>
                            </m:e>
                            <m:sub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𝐩</m:t>
                              </m:r>
                            </m:sub>
                          </m:sSub>
                        </m:den>
                      </m:f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IN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F8BB3CC-6310-3872-AC98-A5B2768B58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6" y="287343"/>
                <a:ext cx="2274343" cy="7094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EA044FA-00B6-AE44-3C35-35E69AEF93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464" y="3190070"/>
            <a:ext cx="4137378" cy="31042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69ADA1-35F5-AA9D-FE27-26B9C7AB67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127" y="3134450"/>
            <a:ext cx="4137378" cy="31042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ADEBD5-677A-8ACC-6206-B63583FC2CC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845" y="80064"/>
            <a:ext cx="4137378" cy="310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52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372977" y="575352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3600" b="1" dirty="0">
              <a:ln w="0"/>
              <a:solidFill>
                <a:srgbClr val="0070C0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3200" b="1" dirty="0">
              <a:ln w="0"/>
              <a:solidFill>
                <a:srgbClr val="0070C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Mar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Updates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17</a:t>
            </a:fld>
            <a:endParaRPr lang="en-US" sz="1000" b="0" strike="noStrike" spc="-1">
              <a:latin typeface="Times New Roman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33CE3A-26F0-D934-AE76-8FB767602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400" y="55160"/>
            <a:ext cx="4412637" cy="30635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74A545-51BB-9268-416D-F9AE6DFA5C14}"/>
                  </a:ext>
                </a:extLst>
              </p:cNvPr>
              <p:cNvSpPr txBox="1"/>
              <p:nvPr/>
            </p:nvSpPr>
            <p:spPr>
              <a:xfrm>
                <a:off x="299656" y="287343"/>
                <a:ext cx="2274343" cy="709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𝐊𝐧𝐨𝐛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𝐟𝐨𝐫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𝐑𝐞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f>
                        <m:fPr>
                          <m:ctrlPr>
                            <a:rPr lang="en-US" sz="1800" b="1" i="1" spc="-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0" spc="-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Sup>
                            <m:sSubSupPr>
                              <m:ctrlPr>
                                <a:rPr lang="en-US" sz="1800" b="1" i="1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𝐟</m:t>
                              </m:r>
                            </m:e>
                            <m:sub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  <m:r>
                                <a:rPr lang="en-IN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sub>
                            <m:sup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lang="en-US" sz="1800" b="1" i="0" spc="-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>
                            <m:sSubPr>
                              <m:ctrlPr>
                                <a:rPr lang="en-US" sz="1800" b="1" i="1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𝛅</m:t>
                              </m:r>
                            </m:e>
                            <m:sub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𝐩</m:t>
                              </m:r>
                            </m:sub>
                          </m:sSub>
                        </m:den>
                      </m:f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74A545-51BB-9268-416D-F9AE6DFA5C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6" y="287343"/>
                <a:ext cx="2274343" cy="7094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95C8DE9B-2BBF-4501-C354-E8FC750018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682" y="-17053"/>
            <a:ext cx="4412638" cy="33107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4436FA-D092-91EB-C288-097E882F65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060" y="3218292"/>
            <a:ext cx="4113540" cy="30863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63157F-7F81-B571-1119-7E0B9355CCD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896" y="3013375"/>
            <a:ext cx="4448109" cy="319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732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372977" y="575352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3600" b="1" dirty="0">
              <a:ln w="0"/>
              <a:solidFill>
                <a:srgbClr val="0070C0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3200" b="1" dirty="0">
              <a:ln w="0"/>
              <a:solidFill>
                <a:srgbClr val="0070C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 Mar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Updates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18</a:t>
            </a:fld>
            <a:endParaRPr lang="en-US" sz="1000" b="0" strike="noStrike" spc="-1">
              <a:latin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48ACC8-03FE-CC05-3ED1-DB8906663A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411" y="55160"/>
            <a:ext cx="4276288" cy="29739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5900702-B96B-C110-10A0-B496B3FB3290}"/>
                  </a:ext>
                </a:extLst>
              </p:cNvPr>
              <p:cNvSpPr txBox="1"/>
              <p:nvPr/>
            </p:nvSpPr>
            <p:spPr>
              <a:xfrm>
                <a:off x="299656" y="287343"/>
                <a:ext cx="2274343" cy="709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𝐊𝐧𝐨𝐛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𝐟𝐨𝐫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𝐈𝐦𝐚𝐠</m:t>
                      </m:r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f>
                        <m:fPr>
                          <m:ctrlPr>
                            <a:rPr lang="en-US" sz="1800" b="1" i="1" spc="-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0" spc="-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Sup>
                            <m:sSubSupPr>
                              <m:ctrlPr>
                                <a:rPr lang="en-US" sz="1800" b="1" i="1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𝐟</m:t>
                              </m:r>
                            </m:e>
                            <m:sub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  <m:r>
                                <a:rPr lang="en-IN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sub>
                            <m:sup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lang="en-US" sz="1800" b="1" i="0" spc="-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>
                            <m:sSubPr>
                              <m:ctrlPr>
                                <a:rPr lang="en-US" sz="1800" b="1" i="1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𝛅</m:t>
                              </m:r>
                            </m:e>
                            <m:sub>
                              <m:r>
                                <a:rPr lang="en-US" sz="1800" b="1" i="0" spc="-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𝐩</m:t>
                              </m:r>
                            </m:sub>
                          </m:sSub>
                        </m:den>
                      </m:f>
                      <m:r>
                        <a:rPr lang="en-IN" sz="1800" b="1" i="0" spc="-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5900702-B96B-C110-10A0-B496B3FB32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656" y="287343"/>
                <a:ext cx="2274343" cy="709425"/>
              </a:xfrm>
              <a:prstGeom prst="rect">
                <a:avLst/>
              </a:prstGeom>
              <a:blipFill>
                <a:blip r:embed="rId6"/>
                <a:stretch>
                  <a:fillRect r="-831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CE784D5D-634D-6B91-74EB-C34D6E6506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666" y="-54828"/>
            <a:ext cx="4078976" cy="30604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9612A0-AD7A-801F-6C96-48A8808D40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666" y="3005599"/>
            <a:ext cx="4418679" cy="33153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9549B7-5FCA-E4F3-FC1F-150CBA4598E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225" y="2969176"/>
            <a:ext cx="4316724" cy="323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361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pc="-1" dirty="0">
                <a:solidFill>
                  <a:srgbClr val="0070C0"/>
                </a:solidFill>
                <a:latin typeface="Arial"/>
              </a:rPr>
              <a:t> Introduction 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Updates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2</a:t>
            </a:fld>
            <a:endParaRPr lang="en-US" sz="1000" b="0" strike="noStrike" spc="-1">
              <a:latin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DF67876-1AAE-4430-D0F3-992422F11F52}"/>
                  </a:ext>
                </a:extLst>
              </p:cNvPr>
              <p:cNvSpPr txBox="1"/>
              <p:nvPr/>
            </p:nvSpPr>
            <p:spPr>
              <a:xfrm>
                <a:off x="152400" y="1375786"/>
                <a:ext cx="11022120" cy="3843486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400" strike="noStrike" spc="-1" dirty="0">
                    <a:solidFill>
                      <a:srgbClr val="171717"/>
                    </a:solidFill>
                    <a:latin typeface="Arial"/>
                  </a:rPr>
                  <a:t>So far, Knobs have been developed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40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strike="noStrike" spc="-1" dirty="0">
                    <a:solidFill>
                      <a:srgbClr val="171717"/>
                    </a:solidFill>
                    <a:latin typeface="Arial"/>
                  </a:rPr>
                  <a:t> 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pc="-1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400" i="1" spc="-1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en-US" sz="2400" b="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2400" i="1" spc="-1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strike="noStrike" spc="-1" dirty="0">
                    <a:solidFill>
                      <a:srgbClr val="171717"/>
                    </a:solidFill>
                    <a:latin typeface="Arial"/>
                  </a:rPr>
                  <a:t> , </a:t>
                </a:r>
                <a14:m>
                  <m:oMath xmlns:m="http://schemas.openxmlformats.org/officeDocument/2006/math">
                    <m:r>
                      <a:rPr lang="en-US" sz="2400" b="0" i="1" strike="noStrike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𝑤𝑎𝑖𝑠</m:t>
                    </m:r>
                    <m:sSubSup>
                      <m:sSubSupPr>
                        <m:ctrlP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2400" b="0" i="1" strike="noStrike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trike="noStrike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b="0" i="1" strike="noStrike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strike="noStrike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sub>
                      <m:sup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strike="noStrike" spc="-1" dirty="0">
                    <a:solidFill>
                      <a:srgbClr val="171717"/>
                    </a:solidFill>
                    <a:latin typeface="Arial"/>
                  </a:rPr>
                  <a:t>, orbit in </a:t>
                </a:r>
                <a:r>
                  <a:rPr lang="en-US" sz="2400" spc="-1" dirty="0">
                    <a:solidFill>
                      <a:srgbClr val="171717"/>
                    </a:solidFill>
                    <a:latin typeface="Arial"/>
                  </a:rPr>
                  <a:t>x &amp; y </a:t>
                </a:r>
                <a:r>
                  <a:rPr lang="en-US" sz="2400" strike="noStrike" spc="-1" dirty="0">
                    <a:solidFill>
                      <a:srgbClr val="171717"/>
                    </a:solidFill>
                    <a:latin typeface="Arial"/>
                  </a:rPr>
                  <a:t>planes, Vertical Dispersion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ƞ</m:t>
                        </m:r>
                      </m:e>
                      <m:sub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strike="noStrike" spc="-1" dirty="0">
                    <a:solidFill>
                      <a:srgbClr val="171717"/>
                    </a:solidFill>
                    <a:latin typeface="Arial"/>
                  </a:rPr>
                  <a:t>) and x-y coupling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1001</m:t>
                        </m:r>
                      </m:sub>
                      <m:sup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400" b="0" i="1" strike="noStrike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trike="noStrike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sz="2400" b="0" i="1" strike="noStrike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1010</m:t>
                        </m:r>
                      </m:sub>
                      <m:sup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strike="noStrike" spc="-1" dirty="0">
                    <a:solidFill>
                      <a:srgbClr val="171717"/>
                    </a:solidFill>
                    <a:latin typeface="Arial"/>
                  </a:rPr>
                  <a:t>)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400" strike="noStrike" spc="-1" dirty="0">
                    <a:solidFill>
                      <a:srgbClr val="171717"/>
                    </a:solidFill>
                    <a:latin typeface="Arial"/>
                  </a:rPr>
                  <a:t>Demonstrated better performance in the presence of errors in the lattice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400" spc="-1" dirty="0">
                    <a:solidFill>
                      <a:srgbClr val="171717"/>
                    </a:solidFill>
                    <a:latin typeface="Arial"/>
                  </a:rPr>
                  <a:t>Necessity for other knobs such as </a:t>
                </a:r>
                <a:r>
                  <a:rPr lang="en-US" sz="2400" spc="-1" dirty="0">
                    <a:solidFill>
                      <a:srgbClr val="00B050"/>
                    </a:solidFill>
                    <a:latin typeface="Arial"/>
                  </a:rPr>
                  <a:t>Horizontal dispersion Knob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ƞ</m:t>
                        </m:r>
                      </m:e>
                      <m:sub>
                        <m:r>
                          <a:rPr lang="en-US" sz="2400" b="0" i="1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sz="2400" b="0" i="1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spc="-1" dirty="0">
                    <a:solidFill>
                      <a:srgbClr val="00B050"/>
                    </a:solidFill>
                    <a:latin typeface="Arial"/>
                  </a:rPr>
                  <a:t>)</a:t>
                </a:r>
                <a:r>
                  <a:rPr lang="en-US" sz="2400" spc="-1" dirty="0">
                    <a:solidFill>
                      <a:srgbClr val="171717"/>
                    </a:solidFill>
                    <a:latin typeface="Arial"/>
                  </a:rPr>
                  <a:t> and the </a:t>
                </a:r>
                <a:r>
                  <a:rPr lang="en-US" sz="2400" spc="-1" dirty="0">
                    <a:solidFill>
                      <a:srgbClr val="00B050"/>
                    </a:solidFill>
                    <a:latin typeface="Arial"/>
                  </a:rPr>
                  <a:t>derivative of the</a:t>
                </a:r>
                <a:r>
                  <a:rPr lang="en-US" sz="2400" strike="noStrike" spc="-1" dirty="0">
                    <a:solidFill>
                      <a:srgbClr val="00B050"/>
                    </a:solidFill>
                    <a:latin typeface="Arial"/>
                  </a:rPr>
                  <a:t> horizontal dispersion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ƞ</m:t>
                        </m:r>
                      </m:e>
                      <m:sub>
                        <m:r>
                          <a:rPr lang="en-US" sz="2400" b="0" i="1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𝑝𝑥</m:t>
                        </m:r>
                      </m:sub>
                      <m:sup>
                        <m:r>
                          <a:rPr lang="en-US" sz="2400" b="0" i="1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strike="noStrike" spc="-1" dirty="0">
                    <a:solidFill>
                      <a:srgbClr val="00B050"/>
                    </a:solidFill>
                    <a:latin typeface="Arial"/>
                  </a:rPr>
                  <a:t>)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400" spc="-1" dirty="0">
                    <a:solidFill>
                      <a:srgbClr val="171717"/>
                    </a:solidFill>
                    <a:latin typeface="Arial"/>
                  </a:rPr>
                  <a:t>Special Knobs for </a:t>
                </a:r>
                <a:r>
                  <a:rPr lang="en-US" sz="2400" spc="-1" dirty="0">
                    <a:solidFill>
                      <a:srgbClr val="C00000"/>
                    </a:solidFill>
                    <a:latin typeface="Arial"/>
                  </a:rPr>
                  <a:t>Chromatic-coupling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pc="-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 spc="-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sSubSup>
                          <m:sSubSupPr>
                            <m:ctrlPr>
                              <a:rPr lang="en-US" sz="2400" b="0" i="1" spc="-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pc="-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b="0" i="1" spc="-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1001</m:t>
                            </m:r>
                          </m:sub>
                          <m:sup>
                            <m:r>
                              <a:rPr lang="en-US" sz="2400" b="0" i="1" spc="-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num>
                      <m:den>
                        <m:r>
                          <m:rPr>
                            <m:sty m:val="p"/>
                          </m:rPr>
                          <a:rPr lang="en-US" sz="2400" b="0" i="0" spc="-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2400" b="0" i="1" spc="-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pc="-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400" b="0" i="1" spc="-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spc="-1" dirty="0">
                    <a:solidFill>
                      <a:srgbClr val="C00000"/>
                    </a:solidFill>
                    <a:latin typeface="Arial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pc="-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spc="-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sSubSup>
                          <m:sSubSupPr>
                            <m:ctrlPr>
                              <a:rPr lang="en-US" sz="2400" i="1" spc="-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 spc="-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i="1" spc="-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  <m:r>
                              <a:rPr lang="en-US" sz="2400" b="0" i="1" spc="-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  <m:sup>
                            <m:r>
                              <a:rPr lang="en-US" sz="2400" i="1" spc="-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num>
                      <m:den>
                        <m:r>
                          <m:rPr>
                            <m:sty m:val="p"/>
                          </m:rPr>
                          <a:rPr lang="en-US" sz="2400" spc="-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2400" i="1" spc="-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spc="-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400" i="1" spc="-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spc="-1" dirty="0">
                    <a:solidFill>
                      <a:srgbClr val="C00000"/>
                    </a:solidFill>
                    <a:latin typeface="Arial"/>
                  </a:rPr>
                  <a:t>) </a:t>
                </a:r>
                <a:r>
                  <a:rPr lang="en-US" sz="2400" spc="-1" dirty="0">
                    <a:solidFill>
                      <a:srgbClr val="171717"/>
                    </a:solidFill>
                    <a:latin typeface="Arial"/>
                  </a:rPr>
                  <a:t>correction at the IP </a:t>
                </a: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     </a:t>
                </a: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endParaRPr lang="en-US" sz="2000" spc="-1" dirty="0">
                  <a:solidFill>
                    <a:srgbClr val="FF0000"/>
                  </a:solidFill>
                  <a:latin typeface="Arial"/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endParaRPr lang="en-US" sz="2000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 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DF67876-1AAE-4430-D0F3-992422F11F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375786"/>
                <a:ext cx="11022120" cy="3843486"/>
              </a:xfrm>
              <a:prstGeom prst="rect">
                <a:avLst/>
              </a:prstGeom>
              <a:blipFill>
                <a:blip r:embed="rId2"/>
                <a:stretch>
                  <a:fillRect t="-2540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5835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pc="-1" dirty="0">
                <a:solidFill>
                  <a:srgbClr val="0070C0"/>
                </a:solidFill>
                <a:latin typeface="Arial"/>
              </a:rPr>
              <a:t> Horizontal Dispersion Knob 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Updates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3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152400" y="1375786"/>
            <a:ext cx="11022120" cy="42441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171717"/>
                </a:solidFill>
                <a:latin typeface="Arial"/>
              </a:rPr>
              <a:t>Make use of the quadrupoles on both sides of IP located at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400" spc="-1" dirty="0">
                <a:solidFill>
                  <a:srgbClr val="171717"/>
                </a:solidFill>
                <a:latin typeface="Arial"/>
              </a:rPr>
              <a:t>		Dispersion suppressor region QL[1-4] and QS[1-3]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400" spc="-1" dirty="0">
                <a:solidFill>
                  <a:srgbClr val="171717"/>
                </a:solidFill>
                <a:latin typeface="Arial"/>
              </a:rPr>
              <a:t>		Matching section QB[1-6] and QA[1-6] and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400" spc="-1" dirty="0">
                <a:solidFill>
                  <a:srgbClr val="171717"/>
                </a:solidFill>
                <a:latin typeface="Arial"/>
              </a:rPr>
              <a:t>		Dispersive regions QC[3-7]L and QC[3-7]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171717"/>
                </a:solidFill>
                <a:latin typeface="Arial"/>
              </a:rPr>
              <a:t>Knob range appears to be </a:t>
            </a:r>
            <a:r>
              <a:rPr lang="en-US" sz="2400" b="1" spc="-1" dirty="0">
                <a:solidFill>
                  <a:srgbClr val="FF0000"/>
                </a:solidFill>
                <a:latin typeface="Arial"/>
              </a:rPr>
              <a:t>-2mm to 2mm</a:t>
            </a:r>
            <a:endParaRPr lang="en-US" sz="2400" b="1" strike="noStrike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41E0F291-E790-4909-F50E-EAB4A7895E43}"/>
              </a:ext>
            </a:extLst>
          </p:cNvPr>
          <p:cNvSpPr/>
          <p:nvPr/>
        </p:nvSpPr>
        <p:spPr>
          <a:xfrm>
            <a:off x="1171254" y="2003461"/>
            <a:ext cx="472611" cy="2465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C0DF038E-41E9-2922-3E14-B6C2C6BCEBC5}"/>
              </a:ext>
            </a:extLst>
          </p:cNvPr>
          <p:cNvSpPr/>
          <p:nvPr/>
        </p:nvSpPr>
        <p:spPr>
          <a:xfrm>
            <a:off x="1179818" y="2525725"/>
            <a:ext cx="472611" cy="2465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50EDE8E4-5248-71FA-DBA4-8C6DA69639A6}"/>
              </a:ext>
            </a:extLst>
          </p:cNvPr>
          <p:cNvSpPr/>
          <p:nvPr/>
        </p:nvSpPr>
        <p:spPr>
          <a:xfrm>
            <a:off x="1169544" y="3059986"/>
            <a:ext cx="472611" cy="2465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A9CD0C-129D-8C95-40FD-EABF62523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30" y="4035258"/>
            <a:ext cx="11749873" cy="2235222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1711061-A35B-D063-FA73-DF7D38640E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482" y="3845094"/>
            <a:ext cx="36576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DFD51EF-60B7-07AF-8292-5076126056B5}"/>
              </a:ext>
            </a:extLst>
          </p:cNvPr>
          <p:cNvSpPr/>
          <p:nvPr/>
        </p:nvSpPr>
        <p:spPr>
          <a:xfrm>
            <a:off x="2743200" y="4302294"/>
            <a:ext cx="685800" cy="879306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solidFill>
                <a:srgbClr val="FFFFFF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DF0F3C-9C35-6EB8-CA81-46CE19E8E75C}"/>
              </a:ext>
            </a:extLst>
          </p:cNvPr>
          <p:cNvSpPr/>
          <p:nvPr/>
        </p:nvSpPr>
        <p:spPr>
          <a:xfrm>
            <a:off x="2393224" y="4302294"/>
            <a:ext cx="308880" cy="879306"/>
          </a:xfrm>
          <a:prstGeom prst="rect">
            <a:avLst/>
          </a:prstGeom>
          <a:noFill/>
          <a:ln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solidFill>
                <a:srgbClr val="FFFFF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6DF1CB-1B34-AE4D-00FC-066BE02D8695}"/>
              </a:ext>
            </a:extLst>
          </p:cNvPr>
          <p:cNvSpPr/>
          <p:nvPr/>
        </p:nvSpPr>
        <p:spPr>
          <a:xfrm>
            <a:off x="4765497" y="4341145"/>
            <a:ext cx="2467510" cy="879306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57CE0-BECE-08A5-A4F3-65A8EC9613AA}"/>
              </a:ext>
            </a:extLst>
          </p:cNvPr>
          <p:cNvSpPr txBox="1"/>
          <p:nvPr/>
        </p:nvSpPr>
        <p:spPr>
          <a:xfrm>
            <a:off x="2937540" y="5273441"/>
            <a:ext cx="116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C000"/>
                </a:solidFill>
              </a:rPr>
              <a:t>Matching </a:t>
            </a:r>
          </a:p>
          <a:p>
            <a:r>
              <a:rPr lang="en-US" sz="1200" dirty="0">
                <a:solidFill>
                  <a:srgbClr val="FFC000"/>
                </a:solidFill>
              </a:rPr>
              <a:t>Section</a:t>
            </a:r>
            <a:endParaRPr lang="en-IN" sz="1200" dirty="0">
              <a:solidFill>
                <a:srgbClr val="FFC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BBF9A8-E83E-41C5-1EC0-8534E5889AAA}"/>
              </a:ext>
            </a:extLst>
          </p:cNvPr>
          <p:cNvSpPr txBox="1"/>
          <p:nvPr/>
        </p:nvSpPr>
        <p:spPr>
          <a:xfrm>
            <a:off x="2050170" y="5251381"/>
            <a:ext cx="1165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Dispersion </a:t>
            </a:r>
          </a:p>
          <a:p>
            <a:r>
              <a:rPr lang="en-US" sz="1200" dirty="0"/>
              <a:t>Suppressor</a:t>
            </a:r>
          </a:p>
          <a:p>
            <a:r>
              <a:rPr lang="en-US" sz="1200" dirty="0"/>
              <a:t>section</a:t>
            </a: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2720708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pc="-1" dirty="0">
                <a:solidFill>
                  <a:srgbClr val="0070C0"/>
                </a:solidFill>
                <a:latin typeface="Arial"/>
              </a:rPr>
              <a:t> Horizontal Dispersion Knob 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Updates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4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152400" y="832207"/>
            <a:ext cx="12039600" cy="551855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F97210-77D9-9C93-AFAD-DFFC692FB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4982"/>
            <a:ext cx="3963233" cy="277316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79F4B41-8B28-D94B-1D67-F3114DF38B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234" y="984842"/>
            <a:ext cx="3816797" cy="269330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70867F5-590A-570D-0193-206C00E2C1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418" y="984842"/>
            <a:ext cx="3696110" cy="277316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D61323B-25DC-A704-B44D-E4BDBF2DF1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6930"/>
            <a:ext cx="3654354" cy="265882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805E05E-102B-544B-89D3-F8ACECD1B2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810" y="3635736"/>
            <a:ext cx="4042620" cy="265882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E8933F1-EC19-42FA-5ED6-DF85EAF6E9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752" y="3635735"/>
            <a:ext cx="4006702" cy="265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136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pc="-1" dirty="0">
                <a:solidFill>
                  <a:srgbClr val="0070C0"/>
                </a:solidFill>
                <a:latin typeface="Arial"/>
              </a:rPr>
              <a:t> Horizontal Dispersion Knob 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Updates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5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152400" y="832207"/>
            <a:ext cx="12039600" cy="551855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F97210-77D9-9C93-AFAD-DFFC692FB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4" y="685800"/>
            <a:ext cx="3917953" cy="27414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F76B097-EB5D-7502-3CF0-BF75491132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304" y="751660"/>
            <a:ext cx="3825684" cy="26011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AFD750-CBC6-A011-EEF3-A8B13C4714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794" y="717257"/>
            <a:ext cx="3746925" cy="28112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033F6D-BC0D-BD36-57E1-708CB8C621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770"/>
            <a:ext cx="3964167" cy="29742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F4093E-46B9-C757-8E64-1049DCB35B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304" y="3310888"/>
            <a:ext cx="3922186" cy="294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33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pc="-1" dirty="0">
                <a:solidFill>
                  <a:srgbClr val="0070C0"/>
                </a:solidFill>
                <a:latin typeface="Arial"/>
              </a:rPr>
              <a:t> Derivative of Horizontal Dispersion Knob 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Updates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6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152400" y="1375786"/>
            <a:ext cx="11022120" cy="42441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171717"/>
                </a:solidFill>
                <a:latin typeface="Arial"/>
              </a:rPr>
              <a:t>Make use of the quadrupoles on both sides of IP located at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400" spc="-1" dirty="0">
                <a:solidFill>
                  <a:srgbClr val="171717"/>
                </a:solidFill>
                <a:latin typeface="Arial"/>
              </a:rPr>
              <a:t>		Dispersion suppressor region QL[1-4] and QS[1-3]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400" spc="-1" dirty="0">
                <a:solidFill>
                  <a:srgbClr val="171717"/>
                </a:solidFill>
                <a:latin typeface="Arial"/>
              </a:rPr>
              <a:t>		Matching section QB[1-6] and QA[1-6] and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400" spc="-1" dirty="0">
                <a:solidFill>
                  <a:srgbClr val="171717"/>
                </a:solidFill>
                <a:latin typeface="Arial"/>
              </a:rPr>
              <a:t>		Dispersive regions QC[3-7]L and QC[3-7]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171717"/>
                </a:solidFill>
                <a:latin typeface="Arial"/>
              </a:rPr>
              <a:t>Knob range appears to be </a:t>
            </a:r>
            <a:r>
              <a:rPr lang="en-US" sz="2400" b="1" spc="-1" dirty="0">
                <a:solidFill>
                  <a:srgbClr val="FF0000"/>
                </a:solidFill>
                <a:latin typeface="Arial"/>
              </a:rPr>
              <a:t>-0.02 to 0.02</a:t>
            </a:r>
            <a:endParaRPr lang="en-US" sz="2400" b="1" strike="noStrike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41E0F291-E790-4909-F50E-EAB4A7895E43}"/>
              </a:ext>
            </a:extLst>
          </p:cNvPr>
          <p:cNvSpPr/>
          <p:nvPr/>
        </p:nvSpPr>
        <p:spPr>
          <a:xfrm>
            <a:off x="1171254" y="1982913"/>
            <a:ext cx="472611" cy="2465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C0DF038E-41E9-2922-3E14-B6C2C6BCEBC5}"/>
              </a:ext>
            </a:extLst>
          </p:cNvPr>
          <p:cNvSpPr/>
          <p:nvPr/>
        </p:nvSpPr>
        <p:spPr>
          <a:xfrm>
            <a:off x="1179818" y="2515451"/>
            <a:ext cx="472611" cy="2465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50EDE8E4-5248-71FA-DBA4-8C6DA69639A6}"/>
              </a:ext>
            </a:extLst>
          </p:cNvPr>
          <p:cNvSpPr/>
          <p:nvPr/>
        </p:nvSpPr>
        <p:spPr>
          <a:xfrm>
            <a:off x="1169544" y="3090808"/>
            <a:ext cx="472611" cy="2465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9596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pc="-1" dirty="0">
                <a:solidFill>
                  <a:srgbClr val="0070C0"/>
                </a:solidFill>
                <a:latin typeface="Arial"/>
              </a:rPr>
              <a:t> Derivative of Horizontal Dispersion Knob </a:t>
            </a:r>
            <a:br>
              <a:rPr lang="en-US" sz="4000"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Updates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7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152400" y="832207"/>
            <a:ext cx="12039600" cy="551855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B0026D-62C4-0D07-8BBC-B028396F48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4258"/>
            <a:ext cx="3696110" cy="27731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883664-0795-27DF-A64B-FE5FB9AA44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630" y="752503"/>
            <a:ext cx="3789824" cy="28434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1B2E24-47D9-0F14-43AB-1411C0578D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981" y="685800"/>
            <a:ext cx="3736579" cy="28035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D8D7BB-3031-A5A8-009C-D0983B223E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0" y="3549493"/>
            <a:ext cx="3696110" cy="27731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2DD5A7-0982-F158-8E7A-4FDDFE0103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222" y="3489329"/>
            <a:ext cx="3736578" cy="28035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858A8B5-4620-DAA5-CC62-37CDC32848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18" y="3486733"/>
            <a:ext cx="3789824" cy="284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572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pc="-1" dirty="0">
                <a:solidFill>
                  <a:srgbClr val="0070C0"/>
                </a:solidFill>
                <a:latin typeface="Arial"/>
              </a:rPr>
              <a:t> Derivative of Horizontal Dispersion Knob </a:t>
            </a:r>
            <a:br>
              <a:rPr lang="en-US" sz="4000"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Updates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8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152400" y="832207"/>
            <a:ext cx="12039600" cy="551855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D6C0D-CADA-71AB-D382-E06A54D1B2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2614"/>
            <a:ext cx="3482939" cy="26132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2C1759-18DE-C046-FC27-8CE48856F0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315" y="782883"/>
            <a:ext cx="3644352" cy="24827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9A9E1C-B604-F503-249C-E2149C4741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889" y="746477"/>
            <a:ext cx="3571945" cy="268000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DC211EC-57DB-AAD3-27DB-AA59E12EDA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0" y="3351314"/>
            <a:ext cx="3626325" cy="272080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C623038-5965-B2DB-CEFC-6DA987773B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283" y="3284122"/>
            <a:ext cx="3715879" cy="27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84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 spc="-1" dirty="0">
                <a:solidFill>
                  <a:srgbClr val="0070C0"/>
                </a:solidFill>
                <a:latin typeface="Arial"/>
              </a:rPr>
              <a:t> Chromatic-Coupling Knob 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15 Mar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Updates on FCC-</a:t>
            </a:r>
            <a:r>
              <a:rPr lang="en-GB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GB" sz="1200" spc="-1" dirty="0">
                <a:solidFill>
                  <a:srgbClr val="FFFFFF"/>
                </a:solidFill>
                <a:latin typeface="Arial"/>
              </a:rPr>
              <a:t> IP Tuning Knobs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9</a:t>
            </a:fld>
            <a:endParaRPr lang="en-US" sz="1000" b="0" strike="noStrike" spc="-1">
              <a:latin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DF67876-1AAE-4430-D0F3-992422F11F52}"/>
                  </a:ext>
                </a:extLst>
              </p:cNvPr>
              <p:cNvSpPr txBox="1"/>
              <p:nvPr/>
            </p:nvSpPr>
            <p:spPr>
              <a:xfrm>
                <a:off x="148320" y="1765410"/>
                <a:ext cx="11022120" cy="4244178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400" spc="-1" dirty="0">
                    <a:solidFill>
                      <a:srgbClr val="171717"/>
                    </a:solidFill>
                    <a:latin typeface="Arial"/>
                  </a:rPr>
                  <a:t>Transverse Coupling can be described by RDT’s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1001</m:t>
                        </m:r>
                      </m:sub>
                      <m:sup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400" b="0" i="1" strike="noStrike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trike="noStrike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sz="2400" b="0" i="1" strike="noStrike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1010</m:t>
                        </m:r>
                      </m:sub>
                      <m:sup>
                        <m:r>
                          <a:rPr lang="en-US" sz="2400" b="0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spc="-1" dirty="0">
                    <a:solidFill>
                      <a:srgbClr val="171717"/>
                    </a:solidFill>
                    <a:latin typeface="Arial"/>
                  </a:rPr>
                  <a:t>)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400" spc="-1" dirty="0">
                    <a:solidFill>
                      <a:srgbClr val="171717"/>
                    </a:solidFill>
                    <a:latin typeface="Arial"/>
                  </a:rPr>
                  <a:t>No source of coupling at the IP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400" spc="-1" dirty="0">
                    <a:solidFill>
                      <a:srgbClr val="171717"/>
                    </a:solidFill>
                    <a:latin typeface="Arial"/>
                  </a:rPr>
                  <a:t>Coupling is completely compensated by an anti-solenoid scheme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400" spc="-1" dirty="0">
                    <a:solidFill>
                      <a:srgbClr val="171717"/>
                    </a:solidFill>
                    <a:latin typeface="Arial"/>
                  </a:rPr>
                  <a:t>Any </a:t>
                </a:r>
                <a:r>
                  <a:rPr lang="en-US" sz="2400" spc="-1" dirty="0" err="1">
                    <a:solidFill>
                      <a:srgbClr val="FF0000"/>
                    </a:solidFill>
                    <a:latin typeface="Arial"/>
                  </a:rPr>
                  <a:t>sextupole</a:t>
                </a:r>
                <a:r>
                  <a:rPr lang="en-US" sz="2400" spc="-1" dirty="0">
                    <a:solidFill>
                      <a:srgbClr val="FF0000"/>
                    </a:solidFill>
                    <a:latin typeface="Arial"/>
                  </a:rPr>
                  <a:t> tilt or roll  </a:t>
                </a:r>
                <a:r>
                  <a:rPr lang="en-US" sz="2400" spc="-1" dirty="0">
                    <a:solidFill>
                      <a:srgbClr val="171717"/>
                    </a:solidFill>
                    <a:latin typeface="Arial"/>
                  </a:rPr>
                  <a:t>errors potentially generate </a:t>
                </a:r>
                <a:r>
                  <a:rPr lang="en-US" sz="2400" spc="-1" dirty="0">
                    <a:solidFill>
                      <a:srgbClr val="FF0000"/>
                    </a:solidFill>
                    <a:latin typeface="Arial"/>
                  </a:rPr>
                  <a:t>Chromatic dependence on Coupling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400" spc="-1" dirty="0">
                    <a:latin typeface="Arial"/>
                  </a:rPr>
                  <a:t>Can be corrected with the help of </a:t>
                </a:r>
                <a:r>
                  <a:rPr lang="en-US" sz="2400" spc="-1" dirty="0">
                    <a:solidFill>
                      <a:srgbClr val="00B050"/>
                    </a:solidFill>
                    <a:latin typeface="Arial"/>
                  </a:rPr>
                  <a:t>Skew </a:t>
                </a:r>
                <a:r>
                  <a:rPr lang="en-US" sz="2400" spc="-1" dirty="0" err="1">
                    <a:solidFill>
                      <a:srgbClr val="00B050"/>
                    </a:solidFill>
                    <a:latin typeface="Arial"/>
                  </a:rPr>
                  <a:t>sextupolar</a:t>
                </a:r>
                <a:r>
                  <a:rPr lang="en-US" sz="2400" spc="-1" dirty="0">
                    <a:solidFill>
                      <a:srgbClr val="00B050"/>
                    </a:solidFill>
                    <a:latin typeface="Arial"/>
                  </a:rPr>
                  <a:t> fields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400" spc="-1" dirty="0">
                    <a:latin typeface="Arial"/>
                  </a:rPr>
                  <a:t>Four pairs of skew sextupoles  needed on each side of the IP, with a phase advance of 180 degrees in between a pair of skew </a:t>
                </a:r>
                <a:r>
                  <a:rPr lang="en-US" sz="2400" spc="-1" dirty="0" err="1">
                    <a:latin typeface="Arial"/>
                  </a:rPr>
                  <a:t>sextupole</a:t>
                </a:r>
                <a:endParaRPr lang="en-US" sz="2400" spc="-1" dirty="0">
                  <a:latin typeface="Arial"/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endParaRPr lang="en-US" sz="2000" spc="-1" dirty="0">
                  <a:solidFill>
                    <a:srgbClr val="FF0000"/>
                  </a:solidFill>
                  <a:latin typeface="Arial"/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endParaRPr lang="en-US" sz="2000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endParaRPr lang="en-US" sz="2000" strike="noStrike" spc="-1" dirty="0">
                  <a:solidFill>
                    <a:srgbClr val="171717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DF67876-1AAE-4430-D0F3-992422F11F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320" y="1765410"/>
                <a:ext cx="11022120" cy="4244178"/>
              </a:xfrm>
              <a:prstGeom prst="rect">
                <a:avLst/>
              </a:prstGeom>
              <a:blipFill>
                <a:blip r:embed="rId2"/>
                <a:stretch>
                  <a:fillRect t="-2155" r="-1825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2BF30AB-72CD-EB9E-A313-1F17B83EBD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060" y="104047"/>
            <a:ext cx="3972479" cy="14480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479A8D-91F1-250F-CD95-A2B6ECC5DC80}"/>
              </a:ext>
            </a:extLst>
          </p:cNvPr>
          <p:cNvSpPr txBox="1"/>
          <p:nvPr/>
        </p:nvSpPr>
        <p:spPr>
          <a:xfrm>
            <a:off x="8091115" y="1540849"/>
            <a:ext cx="29095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         Courtesy: T. H. B. Persson </a:t>
            </a: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2350782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12434</TotalTime>
  <Words>763</Words>
  <Application>Microsoft Office PowerPoint</Application>
  <PresentationFormat>Widescreen</PresentationFormat>
  <Paragraphs>121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Cambria Math</vt:lpstr>
      <vt:lpstr>Symbol</vt:lpstr>
      <vt:lpstr>Times New Roman</vt:lpstr>
      <vt:lpstr>Wingdings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Helene Mainaud Durand</dc:creator>
  <dc:description/>
  <cp:lastModifiedBy>satya sai jagabathuni</cp:lastModifiedBy>
  <cp:revision>795</cp:revision>
  <cp:lastPrinted>2022-09-20T16:19:49Z</cp:lastPrinted>
  <dcterms:created xsi:type="dcterms:W3CDTF">2022-05-08T15:48:48Z</dcterms:created>
  <dcterms:modified xsi:type="dcterms:W3CDTF">2024-03-15T15:35:55Z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31</vt:i4>
  </property>
</Properties>
</file>