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7"/>
  </p:notesMasterIdLst>
  <p:sldIdLst>
    <p:sldId id="263" r:id="rId4"/>
    <p:sldId id="257" r:id="rId5"/>
    <p:sldId id="258" r:id="rId6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3"/>
            <p14:sldId id="257"/>
            <p14:sldId id="258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398" autoAdjust="0"/>
    <p:restoredTop sz="94712" autoAdjust="0"/>
  </p:normalViewPr>
  <p:slideViewPr>
    <p:cSldViewPr>
      <p:cViewPr varScale="1">
        <p:scale>
          <a:sx n="237" d="100"/>
          <a:sy n="237" d="100"/>
        </p:scale>
        <p:origin x="200" y="424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15.03.24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4F7B9-4262-26BF-2B38-E0E048A0E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90A813-5510-A740-676E-695518CC5E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47125-F9A7-19DE-615F-B880FA510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2205ED-7CA5-FD75-0539-96C17400E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C70629-8981-9AD0-6E87-4E2A03743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3D198-848B-9044-9B54-E85575270B8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53907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69" r:id="rId12"/>
  </p:sldLayoutIdLst>
  <p:hf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 from Optics Repository 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0C44E76C-472D-4CD1-B3E8-9FBF11960D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1200" dirty="0"/>
              <a:t>https://</a:t>
            </a:r>
            <a:r>
              <a:rPr lang="en-GB" sz="1200" dirty="0" err="1"/>
              <a:t>gitlab.cern.ch</a:t>
            </a:r>
            <a:r>
              <a:rPr lang="en-GB" sz="1200" dirty="0"/>
              <a:t>/</a:t>
            </a:r>
            <a:r>
              <a:rPr lang="en-GB" sz="1200" dirty="0" err="1"/>
              <a:t>acc</a:t>
            </a:r>
            <a:r>
              <a:rPr lang="en-GB" sz="1200" dirty="0"/>
              <a:t>-models/</a:t>
            </a:r>
            <a:r>
              <a:rPr lang="en-GB" sz="1200" dirty="0" err="1"/>
              <a:t>fcc</a:t>
            </a:r>
            <a:r>
              <a:rPr lang="en-GB" sz="1200" dirty="0"/>
              <a:t>/</a:t>
            </a:r>
            <a:r>
              <a:rPr lang="en-GB" sz="1200" dirty="0" err="1"/>
              <a:t>fcc</a:t>
            </a:r>
            <a:r>
              <a:rPr lang="en-GB" sz="1200" dirty="0"/>
              <a:t>-</a:t>
            </a:r>
            <a:r>
              <a:rPr lang="en-GB" sz="1200" dirty="0" err="1"/>
              <a:t>ee</a:t>
            </a:r>
            <a:r>
              <a:rPr lang="en-GB" sz="1200" dirty="0"/>
              <a:t>-lattice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24569F9-1F0A-4F66-BD0C-24F0B7D23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2431DF6-41CB-4397-A2A3-BFCE07E6B182}"/>
              </a:ext>
            </a:extLst>
          </p:cNvPr>
          <p:cNvSpPr txBox="1"/>
          <p:nvPr/>
        </p:nvSpPr>
        <p:spPr>
          <a:xfrm>
            <a:off x="1007830" y="97423"/>
            <a:ext cx="2821813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2024-03-15 /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Optics Tuning Meeting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9335305-5BED-4A23-8A5C-34ED427E5A35}"/>
              </a:ext>
            </a:extLst>
          </p:cNvPr>
          <p:cNvSpPr txBox="1"/>
          <p:nvPr/>
        </p:nvSpPr>
        <p:spPr>
          <a:xfrm>
            <a:off x="4283968" y="97423"/>
            <a:ext cx="1584176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Ghislain ROY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168C5-776F-03BF-4087-6D73E067A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 anchor="t">
            <a:normAutofit/>
          </a:bodyPr>
          <a:lstStyle/>
          <a:p>
            <a:r>
              <a:rPr lang="en-CH" dirty="0"/>
              <a:t>Branches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6859ECB2-F9CE-ACFD-6EB5-89856CF593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800" y="1745437"/>
            <a:ext cx="8263350" cy="274725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CH" sz="1100" dirty="0"/>
              <a:t>V24.1 has been renamed </a:t>
            </a:r>
            <a:r>
              <a:rPr lang="en-CH" sz="1100" b="1" dirty="0"/>
              <a:t>V24.1_LCC		</a:t>
            </a:r>
            <a:r>
              <a:rPr lang="en-CH" sz="1100" dirty="0"/>
              <a:t>Origin is v79 by Pantaleo Raimondi (z and t optics)</a:t>
            </a:r>
          </a:p>
          <a:p>
            <a:pPr>
              <a:spcAft>
                <a:spcPts val="600"/>
              </a:spcAft>
            </a:pPr>
            <a:r>
              <a:rPr lang="en-CH" sz="1100" dirty="0"/>
              <a:t>V24.3 has been renamed </a:t>
            </a:r>
            <a:r>
              <a:rPr lang="en-CH" sz="1100" b="1" dirty="0"/>
              <a:t>V24.3_LCC	</a:t>
            </a:r>
            <a:r>
              <a:rPr lang="en-CH" sz="1100" dirty="0"/>
              <a:t>	Origin is v92 by Pantaleo Raimondi with nominal beta* (z and t optics)</a:t>
            </a:r>
          </a:p>
          <a:p>
            <a:pPr>
              <a:spcAft>
                <a:spcPts val="600"/>
              </a:spcAft>
            </a:pPr>
            <a:r>
              <a:rPr lang="en-CH" sz="1100" b="1" dirty="0"/>
              <a:t>V24.1_GHC </a:t>
            </a:r>
            <a:r>
              <a:rPr lang="en-CH" sz="1100" dirty="0"/>
              <a:t>has been created			Origin is v579 by Oide-san (all four energy points)</a:t>
            </a:r>
          </a:p>
          <a:p>
            <a:pPr>
              <a:spcAft>
                <a:spcPts val="600"/>
              </a:spcAft>
            </a:pPr>
            <a:endParaRPr lang="en-CH" sz="1100" dirty="0"/>
          </a:p>
          <a:p>
            <a:pPr>
              <a:spcAft>
                <a:spcPts val="600"/>
              </a:spcAft>
            </a:pPr>
            <a:r>
              <a:rPr lang="en-CH" sz="1100" dirty="0"/>
              <a:t>Branch </a:t>
            </a:r>
            <a:r>
              <a:rPr lang="en-CH" sz="1100" b="1" dirty="0"/>
              <a:t>V23_Injection</a:t>
            </a:r>
            <a:r>
              <a:rPr lang="en-CH" sz="1100" dirty="0"/>
              <a:t> has been created </a:t>
            </a:r>
          </a:p>
          <a:p>
            <a:pPr marL="340200" lvl="2" indent="0">
              <a:spcAft>
                <a:spcPts val="600"/>
              </a:spcAft>
              <a:buNone/>
            </a:pPr>
            <a:r>
              <a:rPr lang="en-CH" sz="1100" dirty="0"/>
              <a:t>	from V23 (optics used for MidTerm Review) </a:t>
            </a:r>
          </a:p>
          <a:p>
            <a:pPr marL="0" lvl="1" indent="0">
              <a:spcAft>
                <a:spcPts val="600"/>
              </a:spcAft>
              <a:buNone/>
            </a:pPr>
            <a:r>
              <a:rPr lang="en-GB" sz="1100" dirty="0"/>
              <a:t>	to</a:t>
            </a:r>
            <a:r>
              <a:rPr lang="en-CH" sz="1100" dirty="0"/>
              <a:t> introduce the injection optics based on </a:t>
            </a:r>
            <a:r>
              <a:rPr lang="en-CH" sz="1100" b="1" dirty="0"/>
              <a:t>magnetic septa</a:t>
            </a:r>
          </a:p>
          <a:p>
            <a:pPr>
              <a:spcAft>
                <a:spcPts val="600"/>
              </a:spcAft>
            </a:pPr>
            <a:r>
              <a:rPr lang="en-CH" sz="1100" dirty="0"/>
              <a:t>Branch V23_injection has been </a:t>
            </a:r>
            <a:r>
              <a:rPr lang="en-CH" sz="1100" u="sng" dirty="0"/>
              <a:t>frozen</a:t>
            </a:r>
            <a:r>
              <a:rPr lang="en-CH" sz="1100" dirty="0"/>
              <a:t> (tagged and  protected)</a:t>
            </a:r>
          </a:p>
          <a:p>
            <a:pPr marL="0" lvl="1" indent="0">
              <a:spcAft>
                <a:spcPts val="600"/>
              </a:spcAft>
              <a:buNone/>
            </a:pPr>
            <a:r>
              <a:rPr lang="en-GB" sz="1100" dirty="0"/>
              <a:t>	b</a:t>
            </a:r>
            <a:r>
              <a:rPr lang="en-CH" sz="1100" dirty="0"/>
              <a:t>ased on V23 optics </a:t>
            </a:r>
          </a:p>
          <a:p>
            <a:pPr marL="340200" lvl="2" indent="0">
              <a:spcAft>
                <a:spcPts val="600"/>
              </a:spcAft>
              <a:buNone/>
            </a:pPr>
            <a:r>
              <a:rPr lang="en-GB" sz="1100" dirty="0"/>
              <a:t>	</a:t>
            </a:r>
            <a:r>
              <a:rPr lang="en-GB" sz="1100" dirty="0" err="1"/>
              <a:t>i</a:t>
            </a:r>
            <a:r>
              <a:rPr lang="en-CH" sz="1100" dirty="0"/>
              <a:t>njection optics based on </a:t>
            </a:r>
            <a:r>
              <a:rPr lang="en-CH" sz="1100" b="1" dirty="0"/>
              <a:t>electrostatic septa </a:t>
            </a:r>
            <a:r>
              <a:rPr lang="en-CH" sz="1100" dirty="0"/>
              <a:t>(obsolete)</a:t>
            </a:r>
          </a:p>
          <a:p>
            <a:pPr>
              <a:spcAft>
                <a:spcPts val="600"/>
              </a:spcAft>
            </a:pPr>
            <a:endParaRPr lang="en-CH" sz="1100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9BC45AAF-D5B6-E12C-F30C-04AA0BF25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94965"/>
            <a:ext cx="289479" cy="170071"/>
          </a:xfrm>
        </p:spPr>
        <p:txBody>
          <a:bodyPr/>
          <a:lstStyle/>
          <a:p>
            <a:pPr>
              <a:spcAft>
                <a:spcPts val="600"/>
              </a:spcAft>
            </a:pPr>
            <a:fld id="{F273D198-848B-9044-9B54-E85575270B80}" type="slidenum">
              <a:rPr lang="en-CH" smtClean="0"/>
              <a:pPr>
                <a:spcAft>
                  <a:spcPts val="600"/>
                </a:spcAft>
              </a:pPr>
              <a:t>2</a:t>
            </a:fld>
            <a:endParaRPr lang="en-CH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311D3682-68BF-819D-052B-DFF3D4561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8416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B5509-9250-9498-F76C-843AA3085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D10F34-0A98-1724-3067-B85A8E9A31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81865"/>
            <a:ext cx="7886700" cy="3552741"/>
          </a:xfrm>
        </p:spPr>
        <p:txBody>
          <a:bodyPr/>
          <a:lstStyle/>
          <a:p>
            <a:r>
              <a:rPr lang="en-CH" sz="1600" dirty="0"/>
              <a:t>SAD is recompiled from scratch every time… </a:t>
            </a:r>
          </a:p>
          <a:p>
            <a:endParaRPr lang="en-CH" sz="1600" dirty="0"/>
          </a:p>
          <a:p>
            <a:pPr marL="0" lvl="1" indent="0">
              <a:buNone/>
            </a:pPr>
            <a:endParaRPr lang="en-CH" sz="1600" dirty="0"/>
          </a:p>
          <a:p>
            <a:pPr marL="0" lvl="1" indent="0">
              <a:buNone/>
            </a:pPr>
            <a:endParaRPr lang="en-CH" sz="1600" dirty="0"/>
          </a:p>
          <a:p>
            <a:r>
              <a:rPr lang="en-CH" sz="1600" dirty="0"/>
              <a:t>Generation of Xsuite lattice format (json) from Mad-X is very slow (several minutes)</a:t>
            </a:r>
          </a:p>
          <a:p>
            <a:pPr lvl="1"/>
            <a:endParaRPr lang="en-CH" sz="1600" dirty="0"/>
          </a:p>
          <a:p>
            <a:endParaRPr lang="en-CH" sz="1600" dirty="0"/>
          </a:p>
          <a:p>
            <a:endParaRPr lang="en-CH" sz="1600" dirty="0"/>
          </a:p>
          <a:p>
            <a:r>
              <a:rPr lang="en-CH" sz="1600" dirty="0"/>
              <a:t>Some of the tests fail repeatadly… </a:t>
            </a:r>
          </a:p>
          <a:p>
            <a:pPr marL="0" lvl="1" indent="0">
              <a:buNone/>
            </a:pPr>
            <a:r>
              <a:rPr lang="en-CH" sz="1600" dirty="0"/>
              <a:t>	Matching after Makethin needs more work.</a:t>
            </a:r>
          </a:p>
          <a:p>
            <a:endParaRPr lang="en-CH" sz="1600" dirty="0"/>
          </a:p>
          <a:p>
            <a:r>
              <a:rPr lang="en-CH" sz="1600" dirty="0"/>
              <a:t>For now, many “tests” are disabled until lattices are published</a:t>
            </a:r>
          </a:p>
          <a:p>
            <a:endParaRPr lang="en-CH" sz="1600" dirty="0"/>
          </a:p>
          <a:p>
            <a:r>
              <a:rPr lang="en-CH" sz="1600" dirty="0"/>
              <a:t>We will make a difference between </a:t>
            </a:r>
          </a:p>
          <a:p>
            <a:r>
              <a:rPr lang="en-CH" sz="1600" dirty="0"/>
              <a:t>	“tests” for validating publication, and </a:t>
            </a:r>
          </a:p>
          <a:p>
            <a:r>
              <a:rPr lang="en-CH" sz="1600" dirty="0"/>
              <a:t>	generation of additional files for further studies (non-blocking)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01B49F-3649-85EF-FEFC-491477C1C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3D198-848B-9044-9B54-E85575270B80}" type="slidenum">
              <a:rPr lang="en-CH" smtClean="0"/>
              <a:t>3</a:t>
            </a:fld>
            <a:endParaRPr lang="en-CH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917FABA-9EAA-3516-1786-B6A8ED4C3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79347377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2-BLEED_FCC_PresentationTemplate_16x9_onscreen.pptx" id="{BCAB92E1-D5CD-AD4D-930E-C298FA110353}" vid="{DD97C16B-094F-CC44-8B00-B8AC10E97247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2-BLEED_FCC_PresentationTemplate_16x9_onscreen.pptx" id="{BCAB92E1-D5CD-AD4D-930E-C298FA110353}" vid="{2718095C-09C8-9244-8F67-4E49839FFDC8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2-BLEED_FCC_PresentationTemplate_16x9_onscreen.pptx" id="{BCAB92E1-D5CD-AD4D-930E-C298FA110353}" vid="{F10C82E3-72DE-D648-BE4A-3650188897C3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Introslides</Template>
  <TotalTime>352</TotalTime>
  <Words>231</Words>
  <Application>Microsoft Macintosh PowerPoint</Application>
  <PresentationFormat>On-screen Show (16:9)</PresentationFormat>
  <Paragraphs>35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Introslides</vt:lpstr>
      <vt:lpstr>Titleslides, Conclusion</vt:lpstr>
      <vt:lpstr>Content Slides - Deep Blue</vt:lpstr>
      <vt:lpstr>News from Optics Repository </vt:lpstr>
      <vt:lpstr>Branches</vt:lpstr>
      <vt:lpstr>Tests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Metrics for  lattice comparison</dc:title>
  <dc:creator>Ghislain Roy</dc:creator>
  <cp:lastModifiedBy>Ghislain Roy</cp:lastModifiedBy>
  <cp:revision>16</cp:revision>
  <dcterms:created xsi:type="dcterms:W3CDTF">2023-12-07T12:54:05Z</dcterms:created>
  <dcterms:modified xsi:type="dcterms:W3CDTF">2024-03-15T13:50:36Z</dcterms:modified>
</cp:coreProperties>
</file>