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189" r:id="rId2"/>
    <p:sldId id="2235" r:id="rId3"/>
    <p:sldId id="2241" r:id="rId4"/>
    <p:sldId id="2225" r:id="rId5"/>
    <p:sldId id="2228" r:id="rId6"/>
    <p:sldId id="2226" r:id="rId7"/>
    <p:sldId id="2234" r:id="rId8"/>
    <p:sldId id="2229" r:id="rId9"/>
    <p:sldId id="2242" r:id="rId10"/>
    <p:sldId id="2240" r:id="rId11"/>
    <p:sldId id="2230" r:id="rId12"/>
    <p:sldId id="2233" r:id="rId13"/>
    <p:sldId id="2231" r:id="rId14"/>
    <p:sldId id="2247" r:id="rId15"/>
    <p:sldId id="2245" r:id="rId16"/>
    <p:sldId id="2250" r:id="rId17"/>
    <p:sldId id="2251" r:id="rId18"/>
    <p:sldId id="2254" r:id="rId19"/>
    <p:sldId id="2252" r:id="rId20"/>
    <p:sldId id="2243" r:id="rId21"/>
    <p:sldId id="2253" r:id="rId22"/>
    <p:sldId id="2244" r:id="rId23"/>
    <p:sldId id="2227" r:id="rId24"/>
    <p:sldId id="222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D6D249F-2400-104E-8AC3-C06AC44C016B}">
          <p14:sldIdLst>
            <p14:sldId id="2189"/>
            <p14:sldId id="2235"/>
            <p14:sldId id="2241"/>
            <p14:sldId id="2225"/>
            <p14:sldId id="2228"/>
            <p14:sldId id="2226"/>
            <p14:sldId id="2234"/>
            <p14:sldId id="2229"/>
            <p14:sldId id="2242"/>
            <p14:sldId id="2240"/>
            <p14:sldId id="2230"/>
            <p14:sldId id="2233"/>
            <p14:sldId id="2231"/>
            <p14:sldId id="2247"/>
            <p14:sldId id="2245"/>
            <p14:sldId id="2250"/>
            <p14:sldId id="2251"/>
            <p14:sldId id="2254"/>
            <p14:sldId id="2252"/>
            <p14:sldId id="2243"/>
            <p14:sldId id="2253"/>
            <p14:sldId id="2244"/>
            <p14:sldId id="2227"/>
            <p14:sldId id="222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91"/>
    <p:restoredTop sz="94686"/>
  </p:normalViewPr>
  <p:slideViewPr>
    <p:cSldViewPr snapToGrid="0" snapToObjects="1">
      <p:cViewPr varScale="1">
        <p:scale>
          <a:sx n="114" d="100"/>
          <a:sy n="114" d="100"/>
        </p:scale>
        <p:origin x="200" y="9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20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927" y="2891347"/>
            <a:ext cx="11376025" cy="2153265"/>
          </a:xfrm>
        </p:spPr>
        <p:txBody>
          <a:bodyPr/>
          <a:lstStyle/>
          <a:p>
            <a:r>
              <a:rPr lang="en-GB" sz="4000" dirty="0"/>
              <a:t>Sustainability in the operation of the machines</a:t>
            </a:r>
            <a:br>
              <a:rPr lang="en-GB" sz="4000" dirty="0"/>
            </a:br>
            <a:r>
              <a:rPr lang="en-GB" sz="2800" dirty="0"/>
              <a:t>For the Sustainable Accelerators Panel</a:t>
            </a:r>
            <a:br>
              <a:rPr lang="en-GB" sz="3600" dirty="0"/>
            </a:br>
            <a:br>
              <a:rPr lang="en-GB" sz="3600" dirty="0"/>
            </a:br>
            <a:br>
              <a:rPr lang="en-GB" sz="2800" b="0" dirty="0"/>
            </a:br>
            <a:br>
              <a:rPr lang="en-GB" sz="4400" dirty="0"/>
            </a:br>
            <a:br>
              <a:rPr lang="en-GB" sz="4400" dirty="0"/>
            </a:br>
            <a:br>
              <a:rPr lang="en-GB" sz="4400" dirty="0"/>
            </a:br>
            <a:endParaRPr lang="en-US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60770"/>
            <a:ext cx="11376026" cy="124327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/>
              <a:t>Rende Steerenberg BE-OP 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With valuable input from many - thanks</a:t>
            </a:r>
          </a:p>
          <a:p>
            <a:pPr algn="r"/>
            <a:r>
              <a:rPr lang="en-US" sz="1800" dirty="0"/>
              <a:t>22 March 2024</a:t>
            </a:r>
          </a:p>
        </p:txBody>
      </p:sp>
    </p:spTree>
    <p:extLst>
      <p:ext uri="{BB962C8B-B14F-4D97-AF65-F5344CB8AC3E}">
        <p14:creationId xmlns:p14="http://schemas.microsoft.com/office/powerpoint/2010/main" val="1197620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quare or Round Wheels? | Steen Schledermann's Blog">
            <a:extLst>
              <a:ext uri="{FF2B5EF4-FFF2-40B4-BE49-F238E27FC236}">
                <a16:creationId xmlns:a16="http://schemas.microsoft.com/office/drawing/2014/main" id="{85F02556-5268-12E3-D9F9-209A36D5E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300" y="1558704"/>
            <a:ext cx="5853399" cy="309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440915-414D-31A1-2136-4E075DDA87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177" y="4874639"/>
            <a:ext cx="11007836" cy="746273"/>
          </a:xfrm>
        </p:spPr>
        <p:txBody>
          <a:bodyPr/>
          <a:lstStyle/>
          <a:p>
            <a:pPr marL="0" indent="0" algn="ctr">
              <a:buNone/>
            </a:pPr>
            <a:r>
              <a:rPr lang="en-CH" dirty="0"/>
              <a:t>We are all very busy with many things and enhancing sustainability in accelerator operations is not always given sufficient priority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E09EB8-FE64-899C-B5E1-FBF9FA957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Typical C</a:t>
            </a:r>
            <a:r>
              <a:rPr lang="en-GB" dirty="0"/>
              <a:t>o</a:t>
            </a:r>
            <a:r>
              <a:rPr lang="en-CH" dirty="0"/>
              <a:t>ntext…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FD280-74F7-7B85-2A5C-A345E807F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F9FD-27D0-18CE-612D-52E087909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36103-F981-ED95-EA9A-24FC7D3D6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837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E7EC47-5226-92DB-B0AE-726F55FA0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80933" y="3864268"/>
            <a:ext cx="3106268" cy="2418138"/>
          </a:xfrm>
        </p:spPr>
        <p:txBody>
          <a:bodyPr/>
          <a:lstStyle/>
          <a:p>
            <a:pPr marL="0" indent="0" algn="ctr">
              <a:buNone/>
            </a:pPr>
            <a:r>
              <a:rPr lang="en-CH" sz="2000" dirty="0"/>
              <a:t>LHC machine total power ~75 MW</a:t>
            </a:r>
          </a:p>
          <a:p>
            <a:pPr marL="0" indent="0">
              <a:buNone/>
            </a:pPr>
            <a:r>
              <a:rPr lang="en-CH" sz="2000" dirty="0"/>
              <a:t>Dominated by cryogenics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CH" sz="1800" b="0" dirty="0"/>
              <a:t>Cryogenic power is heavily modulated by e-could induced heatload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A27105-BE60-EB1C-DAB5-8FF7B5A10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LHC M</a:t>
            </a:r>
            <a:r>
              <a:rPr lang="en-GB" dirty="0"/>
              <a:t>a</a:t>
            </a:r>
            <a:r>
              <a:rPr lang="en-CH" dirty="0"/>
              <a:t>chine electrical Consumption 2022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E77F5-BAEA-CA19-B59E-1FE918E8D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6F7EF-404D-80B8-F155-C09EB2C50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2C7ED-1DE5-73F4-AFBA-2E33F8CB6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1CCB47-76CB-2BD6-366D-2E3A28911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49" y="1588813"/>
            <a:ext cx="8372945" cy="4146903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5EBD14-43D7-0FFC-54B0-3E9D22F5C057}"/>
              </a:ext>
            </a:extLst>
          </p:cNvPr>
          <p:cNvCxnSpPr>
            <a:cxnSpLocks/>
          </p:cNvCxnSpPr>
          <p:nvPr/>
        </p:nvCxnSpPr>
        <p:spPr>
          <a:xfrm>
            <a:off x="662415" y="2150286"/>
            <a:ext cx="6536002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A2E0004-B35C-CC8C-5FB2-420A49C14EAF}"/>
              </a:ext>
            </a:extLst>
          </p:cNvPr>
          <p:cNvSpPr txBox="1"/>
          <p:nvPr/>
        </p:nvSpPr>
        <p:spPr>
          <a:xfrm>
            <a:off x="742352" y="1873287"/>
            <a:ext cx="8187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35 MW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6F3260-CF32-6929-0BF7-6CAC209DDB7E}"/>
              </a:ext>
            </a:extLst>
          </p:cNvPr>
          <p:cNvSpPr txBox="1"/>
          <p:nvPr/>
        </p:nvSpPr>
        <p:spPr>
          <a:xfrm>
            <a:off x="2265126" y="3186197"/>
            <a:ext cx="4212793" cy="422405"/>
          </a:xfrm>
          <a:prstGeom prst="rect">
            <a:avLst/>
          </a:prstGeom>
          <a:solidFill>
            <a:srgbClr val="FFFF00"/>
          </a:solidFill>
        </p:spPr>
        <p:txBody>
          <a:bodyPr wrap="none" lIns="108000" tIns="72000" rIns="108000" bIns="7200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Main consumer: Cryogenics with ~50%</a:t>
            </a:r>
          </a:p>
        </p:txBody>
      </p:sp>
      <p:sp>
        <p:nvSpPr>
          <p:cNvPr id="12" name="Rounded Rectangular Callout 11">
            <a:extLst>
              <a:ext uri="{FF2B5EF4-FFF2-40B4-BE49-F238E27FC236}">
                <a16:creationId xmlns:a16="http://schemas.microsoft.com/office/drawing/2014/main" id="{D412300D-192D-4F11-890C-1DBACFBBDAD2}"/>
              </a:ext>
            </a:extLst>
          </p:cNvPr>
          <p:cNvSpPr/>
          <p:nvPr/>
        </p:nvSpPr>
        <p:spPr>
          <a:xfrm>
            <a:off x="3357330" y="2677989"/>
            <a:ext cx="1146172" cy="326468"/>
          </a:xfrm>
          <a:prstGeom prst="wedgeRoundRectCallout">
            <a:avLst>
              <a:gd name="adj1" fmla="val 75911"/>
              <a:gd name="adj2" fmla="val -147435"/>
              <a:gd name="adj3" fmla="val 16667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LHC </a:t>
            </a:r>
            <a:r>
              <a:rPr lang="en-GB" sz="1600" dirty="0" err="1"/>
              <a:t>Cryo</a:t>
            </a:r>
            <a:endParaRPr lang="en-GB" sz="1600" dirty="0"/>
          </a:p>
        </p:txBody>
      </p:sp>
      <p:sp>
        <p:nvSpPr>
          <p:cNvPr id="13" name="Rounded Rectangular Callout 12">
            <a:extLst>
              <a:ext uri="{FF2B5EF4-FFF2-40B4-BE49-F238E27FC236}">
                <a16:creationId xmlns:a16="http://schemas.microsoft.com/office/drawing/2014/main" id="{2AD9792A-F6A9-B05F-0873-CE45E4C64334}"/>
              </a:ext>
            </a:extLst>
          </p:cNvPr>
          <p:cNvSpPr/>
          <p:nvPr/>
        </p:nvSpPr>
        <p:spPr>
          <a:xfrm>
            <a:off x="789937" y="3838299"/>
            <a:ext cx="771192" cy="338223"/>
          </a:xfrm>
          <a:prstGeom prst="wedgeRoundRectCallout">
            <a:avLst>
              <a:gd name="adj1" fmla="val 47352"/>
              <a:gd name="adj2" fmla="val 279299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SM18</a:t>
            </a:r>
          </a:p>
        </p:txBody>
      </p:sp>
      <p:sp>
        <p:nvSpPr>
          <p:cNvPr id="14" name="Rounded Rectangular Callout 13">
            <a:extLst>
              <a:ext uri="{FF2B5EF4-FFF2-40B4-BE49-F238E27FC236}">
                <a16:creationId xmlns:a16="http://schemas.microsoft.com/office/drawing/2014/main" id="{F9B056E9-D02F-4029-FE9C-82D8CA08379E}"/>
              </a:ext>
            </a:extLst>
          </p:cNvPr>
          <p:cNvSpPr/>
          <p:nvPr/>
        </p:nvSpPr>
        <p:spPr>
          <a:xfrm>
            <a:off x="2217949" y="3838299"/>
            <a:ext cx="1407302" cy="338223"/>
          </a:xfrm>
          <a:prstGeom prst="wedgeRoundRectCallout">
            <a:avLst>
              <a:gd name="adj1" fmla="val -47376"/>
              <a:gd name="adj2" fmla="val 204031"/>
              <a:gd name="adj3" fmla="val 16667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LHC Cooling</a:t>
            </a:r>
          </a:p>
        </p:txBody>
      </p:sp>
      <p:sp>
        <p:nvSpPr>
          <p:cNvPr id="15" name="Rounded Rectangular Callout 14">
            <a:extLst>
              <a:ext uri="{FF2B5EF4-FFF2-40B4-BE49-F238E27FC236}">
                <a16:creationId xmlns:a16="http://schemas.microsoft.com/office/drawing/2014/main" id="{9A55D8D0-C59E-0CED-D5AD-7728AEFD88EC}"/>
              </a:ext>
            </a:extLst>
          </p:cNvPr>
          <p:cNvSpPr/>
          <p:nvPr/>
        </p:nvSpPr>
        <p:spPr>
          <a:xfrm>
            <a:off x="4972300" y="3838299"/>
            <a:ext cx="1624443" cy="470332"/>
          </a:xfrm>
          <a:prstGeom prst="wedgeRoundRectCallout">
            <a:avLst>
              <a:gd name="adj1" fmla="val -60292"/>
              <a:gd name="adj2" fmla="val 204834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LHC Magnets + Converters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5A010F7-6097-53F5-7D00-9A43AF057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9204" y="906464"/>
            <a:ext cx="2368969" cy="233717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63141E6-EDAB-B0CE-BAB4-A76D95858EAE}"/>
              </a:ext>
            </a:extLst>
          </p:cNvPr>
          <p:cNvSpPr txBox="1"/>
          <p:nvPr/>
        </p:nvSpPr>
        <p:spPr>
          <a:xfrm>
            <a:off x="11037731" y="6097740"/>
            <a:ext cx="107240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i="1" dirty="0"/>
              <a:t>Chamonix 2023</a:t>
            </a:r>
          </a:p>
        </p:txBody>
      </p:sp>
    </p:spTree>
    <p:extLst>
      <p:ext uri="{BB962C8B-B14F-4D97-AF65-F5344CB8AC3E}">
        <p14:creationId xmlns:p14="http://schemas.microsoft.com/office/powerpoint/2010/main" val="2952593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996DF2-3D50-4631-5DCE-D06DF69FB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Dependend Actions by Cryogenics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4270D-DAD4-7E70-A48E-0E76A0CA7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0B9AE-DE84-3E73-5863-A550C0CC2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14E8-48B7-54A1-FFBE-317AB5AC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856020-7E81-7441-8394-C6D80532CCD4}"/>
              </a:ext>
            </a:extLst>
          </p:cNvPr>
          <p:cNvSpPr txBox="1"/>
          <p:nvPr/>
        </p:nvSpPr>
        <p:spPr>
          <a:xfrm>
            <a:off x="10650689" y="5826667"/>
            <a:ext cx="113332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1200" i="1" dirty="0"/>
              <a:t>Benjamin Bradu </a:t>
            </a:r>
          </a:p>
          <a:p>
            <a:pPr algn="ctr"/>
            <a:r>
              <a:rPr lang="en-CH" sz="1200" i="1" dirty="0"/>
              <a:t>LMC#481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69312B-BBCB-395D-3CD2-DECBF24EE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681" y="1081592"/>
            <a:ext cx="8252637" cy="4929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EC48FA-57F1-24DA-158C-E311EBF90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9999" y="3767144"/>
            <a:ext cx="7812000" cy="941775"/>
          </a:xfrm>
          <a:prstGeom prst="rect">
            <a:avLst/>
          </a:prstGeom>
          <a:ln w="5080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CCA4D06-68E7-AACB-E885-AEA550E5467D}"/>
              </a:ext>
            </a:extLst>
          </p:cNvPr>
          <p:cNvSpPr txBox="1"/>
          <p:nvPr/>
        </p:nvSpPr>
        <p:spPr>
          <a:xfrm>
            <a:off x="2505629" y="1893124"/>
            <a:ext cx="6906001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When being a too ambitious with the eco mode, we can easily lose all savings made by the eco mode due to a much longer quench recovery time</a:t>
            </a:r>
          </a:p>
        </p:txBody>
      </p:sp>
    </p:spTree>
    <p:extLst>
      <p:ext uri="{BB962C8B-B14F-4D97-AF65-F5344CB8AC3E}">
        <p14:creationId xmlns:p14="http://schemas.microsoft.com/office/powerpoint/2010/main" val="383167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C1F760-6CB8-9711-0B18-3F1B8CEFF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677" y="1592263"/>
            <a:ext cx="11070335" cy="3671113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Physics requirement: maximise number of collisions</a:t>
            </a:r>
          </a:p>
          <a:p>
            <a:pPr>
              <a:spcBef>
                <a:spcPts val="600"/>
              </a:spcBef>
            </a:pPr>
            <a:r>
              <a:rPr lang="en-GB" sz="1800" b="0" dirty="0"/>
              <a:t>M</a:t>
            </a:r>
            <a:r>
              <a:rPr lang="en-CH" sz="1800" b="0" dirty="0"/>
              <a:t>aximise intensity per bunch: 1.1 x 10</a:t>
            </a:r>
            <a:r>
              <a:rPr lang="en-CH" sz="1800" b="0" baseline="30000" dirty="0"/>
              <a:t>11</a:t>
            </a:r>
            <a:r>
              <a:rPr lang="en-CH" sz="1800" b="0" dirty="0"/>
              <a:t>ppb (design) </a:t>
            </a:r>
            <a:r>
              <a:rPr lang="en-CH" sz="1800" b="0" dirty="0">
                <a:sym typeface="Wingdings" pitchFamily="2" charset="2"/>
              </a:rPr>
              <a:t> 1.6 x 10</a:t>
            </a:r>
            <a:r>
              <a:rPr lang="en-CH" sz="1800" b="0" baseline="30000" dirty="0">
                <a:sym typeface="Wingdings" pitchFamily="2" charset="2"/>
              </a:rPr>
              <a:t>11</a:t>
            </a:r>
            <a:r>
              <a:rPr lang="en-CH" sz="1800" b="0" dirty="0">
                <a:sym typeface="Wingdings" pitchFamily="2" charset="2"/>
              </a:rPr>
              <a:t> (2023)  up to 1.8 x 10</a:t>
            </a:r>
            <a:r>
              <a:rPr lang="en-CH" sz="1800" b="0" baseline="30000" dirty="0">
                <a:sym typeface="Wingdings" pitchFamily="2" charset="2"/>
              </a:rPr>
              <a:t>11</a:t>
            </a:r>
            <a:r>
              <a:rPr lang="en-CH" sz="1800" b="0" dirty="0">
                <a:sym typeface="Wingdings" pitchFamily="2" charset="2"/>
              </a:rPr>
              <a:t> (2025)</a:t>
            </a:r>
          </a:p>
          <a:p>
            <a:pPr>
              <a:spcBef>
                <a:spcPts val="600"/>
              </a:spcBef>
            </a:pPr>
            <a:r>
              <a:rPr lang="en-CH" sz="1800" b="0" dirty="0">
                <a:sym typeface="Wingdings" pitchFamily="2" charset="2"/>
              </a:rPr>
              <a:t>Maximise the number of bunches: ~ 2800 b/beam (design)  ~ 2400 b/beam (average in practice)</a:t>
            </a:r>
            <a:endParaRPr lang="en-CH" sz="1500" b="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CH" dirty="0">
                <a:sym typeface="Wingdings" pitchFamily="2" charset="2"/>
              </a:rPr>
              <a:t>Electron cloud induced heat load is the limiting factor for cryogenics</a:t>
            </a:r>
          </a:p>
          <a:p>
            <a:pPr>
              <a:spcBef>
                <a:spcPts val="600"/>
              </a:spcBef>
            </a:pPr>
            <a:r>
              <a:rPr lang="en-CH" sz="1800" b="0" dirty="0"/>
              <a:t>Heat induced on the beam screen needs to be evacuated </a:t>
            </a:r>
            <a:r>
              <a:rPr lang="en-CH" sz="1800" b="0" dirty="0">
                <a:sym typeface="Wingdings" pitchFamily="2" charset="2"/>
              </a:rPr>
              <a:t> Electrical power consumption through cryo</a:t>
            </a:r>
          </a:p>
          <a:p>
            <a:pPr>
              <a:spcBef>
                <a:spcPts val="600"/>
              </a:spcBef>
            </a:pPr>
            <a:r>
              <a:rPr lang="en-CH" sz="1800" b="0" dirty="0">
                <a:sym typeface="Wingdings" pitchFamily="2" charset="2"/>
              </a:rPr>
              <a:t>Possible operational mitigations:</a:t>
            </a:r>
          </a:p>
          <a:p>
            <a:pPr lvl="1">
              <a:spcBef>
                <a:spcPts val="600"/>
              </a:spcBef>
            </a:pPr>
            <a:r>
              <a:rPr lang="en-CH" sz="1500" dirty="0">
                <a:sym typeface="Wingdings" pitchFamily="2" charset="2"/>
              </a:rPr>
              <a:t>Scrubbing, but has limits.</a:t>
            </a:r>
          </a:p>
          <a:p>
            <a:pPr lvl="1">
              <a:spcBef>
                <a:spcPts val="600"/>
              </a:spcBef>
            </a:pPr>
            <a:r>
              <a:rPr lang="en-CH" sz="1500" dirty="0">
                <a:sym typeface="Wingdings" pitchFamily="2" charset="2"/>
              </a:rPr>
              <a:t>Adapt filling scheme to reduce electron cloud production – leave regular gaps in the bunch trains</a:t>
            </a:r>
          </a:p>
          <a:p>
            <a:pPr lvl="1">
              <a:spcBef>
                <a:spcPts val="600"/>
              </a:spcBef>
            </a:pPr>
            <a:r>
              <a:rPr lang="en-CH" sz="1500" dirty="0">
                <a:sym typeface="Wingdings" pitchFamily="2" charset="2"/>
              </a:rPr>
              <a:t>Each filling scheme with reduced number of bunches affects physics output – optimum continuously being explored</a:t>
            </a:r>
            <a:endParaRPr lang="en-CH" sz="1800" b="0" dirty="0">
              <a:sym typeface="Wingdings" pitchFamily="2" charset="2"/>
            </a:endParaRPr>
          </a:p>
          <a:p>
            <a:pPr lvl="1"/>
            <a:endParaRPr lang="en-CH" sz="15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F1E052-382F-4E79-AF9D-FB957444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Physics output versus Cryo power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AD055-FEDB-16DD-639F-31C5B92EA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90296-5428-1D55-7899-92FA11A86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8AA6AB-E8FF-D540-C19F-959C9775E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98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6C3C15-B31E-44ED-B1CE-06D08C2D1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 dirty="0"/>
              <a:t>Electron Cloud Mitigation Through the Filling Scheme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98067-742C-385A-9A2B-1324D5FC5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7D782-575C-BA8C-30B7-A782294DB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8883A-683B-8620-B89C-C8EF551D2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DE9B1F-B213-FE66-4B7F-7FABD2563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238" y="1147598"/>
            <a:ext cx="7662125" cy="23999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67EA8B-09CB-2ED9-CD66-E22F92CC32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238" y="3772593"/>
            <a:ext cx="7772400" cy="2434458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ADB9AB-A233-ABB5-E1F0-6E6D94A546A6}"/>
              </a:ext>
            </a:extLst>
          </p:cNvPr>
          <p:cNvCxnSpPr>
            <a:cxnSpLocks/>
          </p:cNvCxnSpPr>
          <p:nvPr/>
        </p:nvCxnSpPr>
        <p:spPr>
          <a:xfrm>
            <a:off x="1520456" y="3654582"/>
            <a:ext cx="85698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DB028C5-0BA4-EB95-7C1E-6AD2CD0F11D6}"/>
              </a:ext>
            </a:extLst>
          </p:cNvPr>
          <p:cNvSpPr txBox="1"/>
          <p:nvPr/>
        </p:nvSpPr>
        <p:spPr>
          <a:xfrm>
            <a:off x="10199762" y="6085884"/>
            <a:ext cx="18626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i="1" dirty="0">
                <a:effectLst/>
                <a:latin typeface="+mj-lt"/>
              </a:rPr>
              <a:t>G. </a:t>
            </a:r>
            <a:r>
              <a:rPr lang="en-GB" sz="1200" i="1" dirty="0" err="1">
                <a:effectLst/>
                <a:latin typeface="+mj-lt"/>
              </a:rPr>
              <a:t>Skripka</a:t>
            </a:r>
            <a:r>
              <a:rPr lang="en-GB" sz="1200" i="1" dirty="0">
                <a:effectLst/>
                <a:latin typeface="+mj-lt"/>
              </a:rPr>
              <a:t> and G. </a:t>
            </a:r>
            <a:r>
              <a:rPr lang="en-GB" sz="1200" i="1" dirty="0" err="1">
                <a:effectLst/>
                <a:latin typeface="+mj-lt"/>
              </a:rPr>
              <a:t>Iadarola</a:t>
            </a:r>
            <a:r>
              <a:rPr lang="en-GB" sz="1200" i="1" dirty="0">
                <a:effectLst/>
                <a:latin typeface="+mj-lt"/>
              </a:rPr>
              <a:t> </a:t>
            </a:r>
            <a:endParaRPr lang="en-GB" sz="1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618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C1F760-6CB8-9711-0B18-3F1B8CEFF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770" y="1439335"/>
            <a:ext cx="11137242" cy="4499566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Physics requirement: maximise number of collisions</a:t>
            </a:r>
          </a:p>
          <a:p>
            <a:pPr>
              <a:spcBef>
                <a:spcPts val="600"/>
              </a:spcBef>
            </a:pPr>
            <a:r>
              <a:rPr lang="en-GB" sz="1800" b="0" dirty="0"/>
              <a:t>M</a:t>
            </a:r>
            <a:r>
              <a:rPr lang="en-CH" sz="1800" b="0" dirty="0"/>
              <a:t>aximise intensity per bunch: 1.1 x 10</a:t>
            </a:r>
            <a:r>
              <a:rPr lang="en-CH" sz="1800" b="0" baseline="30000" dirty="0"/>
              <a:t>11</a:t>
            </a:r>
            <a:r>
              <a:rPr lang="en-CH" sz="1800" b="0" dirty="0"/>
              <a:t>ppb (design) </a:t>
            </a:r>
            <a:r>
              <a:rPr lang="en-CH" sz="1800" b="0" dirty="0">
                <a:sym typeface="Wingdings" pitchFamily="2" charset="2"/>
              </a:rPr>
              <a:t> 1.6 x 10</a:t>
            </a:r>
            <a:r>
              <a:rPr lang="en-CH" sz="1800" b="0" baseline="30000" dirty="0">
                <a:sym typeface="Wingdings" pitchFamily="2" charset="2"/>
              </a:rPr>
              <a:t>11</a:t>
            </a:r>
            <a:r>
              <a:rPr lang="en-CH" sz="1800" b="0" dirty="0">
                <a:sym typeface="Wingdings" pitchFamily="2" charset="2"/>
              </a:rPr>
              <a:t> (2023)  up to 1.8 x 10</a:t>
            </a:r>
            <a:r>
              <a:rPr lang="en-CH" sz="1800" b="0" baseline="30000" dirty="0">
                <a:sym typeface="Wingdings" pitchFamily="2" charset="2"/>
              </a:rPr>
              <a:t>11</a:t>
            </a:r>
            <a:r>
              <a:rPr lang="en-CH" sz="1800" b="0" dirty="0">
                <a:sym typeface="Wingdings" pitchFamily="2" charset="2"/>
              </a:rPr>
              <a:t> (2025)</a:t>
            </a:r>
          </a:p>
          <a:p>
            <a:pPr>
              <a:spcBef>
                <a:spcPts val="600"/>
              </a:spcBef>
            </a:pPr>
            <a:r>
              <a:rPr lang="en-CH" sz="1800" b="0" dirty="0">
                <a:sym typeface="Wingdings" pitchFamily="2" charset="2"/>
              </a:rPr>
              <a:t>Maximise the number of bunches: ~ 2800 b/beam (design)  ~ 2400 b/beam (average in practice)</a:t>
            </a:r>
            <a:endParaRPr lang="en-CH" sz="1500" b="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CH" dirty="0">
                <a:sym typeface="Wingdings" pitchFamily="2" charset="2"/>
              </a:rPr>
              <a:t>Electron cloud induced heat load is the limiting factor for cryogenics</a:t>
            </a:r>
          </a:p>
          <a:p>
            <a:pPr>
              <a:spcBef>
                <a:spcPts val="600"/>
              </a:spcBef>
            </a:pPr>
            <a:r>
              <a:rPr lang="en-CH" sz="1800" b="0" dirty="0"/>
              <a:t>Heat induced on the beam screen needs to be evacuated </a:t>
            </a:r>
            <a:r>
              <a:rPr lang="en-CH" sz="1800" b="0" dirty="0">
                <a:sym typeface="Wingdings" pitchFamily="2" charset="2"/>
              </a:rPr>
              <a:t> Electrical power consumption through cryo</a:t>
            </a:r>
          </a:p>
          <a:p>
            <a:pPr>
              <a:spcBef>
                <a:spcPts val="600"/>
              </a:spcBef>
            </a:pPr>
            <a:r>
              <a:rPr lang="en-CH" sz="1800" b="0" dirty="0">
                <a:sym typeface="Wingdings" pitchFamily="2" charset="2"/>
              </a:rPr>
              <a:t>Possible operational mitigations:</a:t>
            </a:r>
          </a:p>
          <a:p>
            <a:pPr lvl="1">
              <a:spcBef>
                <a:spcPts val="600"/>
              </a:spcBef>
            </a:pPr>
            <a:r>
              <a:rPr lang="en-CH" sz="1500" dirty="0">
                <a:sym typeface="Wingdings" pitchFamily="2" charset="2"/>
              </a:rPr>
              <a:t>Scrubbing, but has limits.</a:t>
            </a:r>
          </a:p>
          <a:p>
            <a:pPr lvl="1">
              <a:spcBef>
                <a:spcPts val="600"/>
              </a:spcBef>
            </a:pPr>
            <a:r>
              <a:rPr lang="en-CH" sz="1500" dirty="0">
                <a:sym typeface="Wingdings" pitchFamily="2" charset="2"/>
              </a:rPr>
              <a:t>Adapt filling scheme to reduce electron cloud production – leave regular gaps in the bunch trains</a:t>
            </a:r>
          </a:p>
          <a:p>
            <a:pPr lvl="1">
              <a:spcBef>
                <a:spcPts val="600"/>
              </a:spcBef>
            </a:pPr>
            <a:r>
              <a:rPr lang="en-CH" sz="1500" dirty="0">
                <a:sym typeface="Wingdings" pitchFamily="2" charset="2"/>
              </a:rPr>
              <a:t>Each filling scheme with reduced number of bunches affects physics output – optimum continuously being explored</a:t>
            </a:r>
            <a:endParaRPr lang="en-CH" sz="1800" b="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CH" sz="2200" dirty="0">
                <a:sym typeface="Wingdings" pitchFamily="2" charset="2"/>
              </a:rPr>
              <a:t>Ultimate mitigation (non-operations):</a:t>
            </a:r>
          </a:p>
          <a:p>
            <a:pPr>
              <a:spcBef>
                <a:spcPts val="600"/>
              </a:spcBef>
            </a:pPr>
            <a:r>
              <a:rPr lang="en-CH" sz="1800" b="0" dirty="0">
                <a:sym typeface="Wingdings" pitchFamily="2" charset="2"/>
              </a:rPr>
              <a:t>Reduce secondary emission yield by coating  Partially planned for LS3</a:t>
            </a:r>
          </a:p>
          <a:p>
            <a:pPr>
              <a:spcBef>
                <a:spcPts val="600"/>
              </a:spcBef>
            </a:pPr>
            <a:r>
              <a:rPr lang="en-CH" sz="1800" b="0" dirty="0">
                <a:sym typeface="Wingdings" pitchFamily="2" charset="2"/>
              </a:rPr>
              <a:t>Strategy was presented at Chamonix 2024</a:t>
            </a:r>
          </a:p>
          <a:p>
            <a:endParaRPr lang="en-CH" sz="1800" b="0" dirty="0">
              <a:sym typeface="Wingdings" pitchFamily="2" charset="2"/>
            </a:endParaRPr>
          </a:p>
          <a:p>
            <a:pPr lvl="1"/>
            <a:endParaRPr lang="en-CH" sz="15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F1E052-382F-4E79-AF9D-FB957444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Physics output versus Cryo power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AD055-FEDB-16DD-639F-31C5B92EA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90296-5428-1D55-7899-92FA11A86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8AA6AB-E8FF-D540-C19F-959C9775E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14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1D9834-0F58-D040-30B9-82E8863E8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54009"/>
            <a:ext cx="11376024" cy="365125"/>
          </a:xfrm>
        </p:spPr>
        <p:txBody>
          <a:bodyPr/>
          <a:lstStyle/>
          <a:p>
            <a:r>
              <a:rPr lang="en-CH" dirty="0"/>
              <a:t>The versatility of the SPS super cycle comes with advantages &amp; challenges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1DE958-98BF-33A7-33B1-48E23B5ED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SPS Eco Mode and Hysteresis Compensation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C0AA4-E86C-D2F6-F063-A2E0D0A73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913DC-1BDE-7B34-337C-DAF5091BB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404AA-2540-CE71-396C-AF85C530E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146" name="Picture 2" descr="Accelerator Report: Preparing for the upcoming LHC restart | CERN">
            <a:extLst>
              <a:ext uri="{FF2B5EF4-FFF2-40B4-BE49-F238E27FC236}">
                <a16:creationId xmlns:a16="http://schemas.microsoft.com/office/drawing/2014/main" id="{4D139197-6140-A9B9-FB51-2E959F920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267" y="1719134"/>
            <a:ext cx="7519639" cy="262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5705C92-5070-286C-FADD-E6E960A98EBC}"/>
              </a:ext>
            </a:extLst>
          </p:cNvPr>
          <p:cNvSpPr txBox="1">
            <a:spLocks/>
          </p:cNvSpPr>
          <p:nvPr/>
        </p:nvSpPr>
        <p:spPr>
          <a:xfrm>
            <a:off x="407987" y="4772722"/>
            <a:ext cx="11376024" cy="13038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In case beam is not detected the SPS will go into dynamic economy mode</a:t>
            </a:r>
          </a:p>
          <a:p>
            <a:pPr lvl="1"/>
            <a:r>
              <a:rPr lang="en-GB" dirty="0"/>
              <a:t>R</a:t>
            </a:r>
            <a:r>
              <a:rPr lang="en-CH" dirty="0"/>
              <a:t>educing the power consumption, but ensuring the magnetic hysteresis is managed correctly</a:t>
            </a:r>
          </a:p>
          <a:p>
            <a:pPr lvl="1"/>
            <a:r>
              <a:rPr lang="en-CH" dirty="0"/>
              <a:t>If magentic hysteresis could be managed differently one could perhaps avoid pulsing at all if no beam is detected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4054334-4527-2D0F-6471-C1A52A608380}"/>
              </a:ext>
            </a:extLst>
          </p:cNvPr>
          <p:cNvGrpSpPr/>
          <p:nvPr/>
        </p:nvGrpSpPr>
        <p:grpSpPr>
          <a:xfrm>
            <a:off x="2877015" y="2178263"/>
            <a:ext cx="1005602" cy="988683"/>
            <a:chOff x="2877015" y="2178263"/>
            <a:chExt cx="1005602" cy="988683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77DFE70-C685-AA6B-E796-C01CCBD4BCE9}"/>
                </a:ext>
              </a:extLst>
            </p:cNvPr>
            <p:cNvGrpSpPr/>
            <p:nvPr/>
          </p:nvGrpSpPr>
          <p:grpSpPr>
            <a:xfrm>
              <a:off x="2877015" y="2263698"/>
              <a:ext cx="978507" cy="903248"/>
              <a:chOff x="2877015" y="2263698"/>
              <a:chExt cx="978507" cy="903248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12D40205-0D1F-7001-61C5-B4DFC5515DB0}"/>
                  </a:ext>
                </a:extLst>
              </p:cNvPr>
              <p:cNvCxnSpPr/>
              <p:nvPr/>
            </p:nvCxnSpPr>
            <p:spPr>
              <a:xfrm flipV="1">
                <a:off x="2877015" y="2263698"/>
                <a:ext cx="289931" cy="90324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11DE4F26-D5DF-1801-29B3-59031AA1BF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66946" y="2263698"/>
                <a:ext cx="82935" cy="0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B43DAAEF-9771-31DB-675C-6FFB7CE717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249881" y="2263698"/>
                <a:ext cx="91044" cy="90324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75E6C70-91B8-06BD-9760-75A84C9A34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40925" y="3166946"/>
                <a:ext cx="514597" cy="0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B15A7FC-53F9-F79E-388A-E5CF91BE9F91}"/>
                </a:ext>
              </a:extLst>
            </p:cNvPr>
            <p:cNvSpPr/>
            <p:nvPr/>
          </p:nvSpPr>
          <p:spPr>
            <a:xfrm rot="21239161">
              <a:off x="3324986" y="2178263"/>
              <a:ext cx="557631" cy="932640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285912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9D164E-1B4C-2CC7-945A-A10F9A89F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628675"/>
          </a:xfrm>
        </p:spPr>
        <p:txBody>
          <a:bodyPr/>
          <a:lstStyle/>
          <a:p>
            <a:r>
              <a:rPr lang="en-CH" dirty="0"/>
              <a:t>Hysteresis cycle are needed to guarantee as much as possible similar magentic conditions for different instances of the same cycle in the super cycle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5F5712-3023-A091-2321-7840C4928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400" dirty="0"/>
              <a:t>Hysteresis Compensation Using Machine Learning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5E722-7E5D-5B0A-E59F-6B9DCF31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CCBD3-8B25-2390-FB4D-64CA24C3F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F506E-F082-4B0B-2CDB-90A64952E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2" descr="Accelerator Report: Preparing for the upcoming LHC restart | CERN">
            <a:extLst>
              <a:ext uri="{FF2B5EF4-FFF2-40B4-BE49-F238E27FC236}">
                <a16:creationId xmlns:a16="http://schemas.microsoft.com/office/drawing/2014/main" id="{7EDDD033-EBA1-5758-384F-9DAC430C8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917" y="2220938"/>
            <a:ext cx="7519639" cy="262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7983A1-B245-692F-A82D-021C9EB98DEC}"/>
              </a:ext>
            </a:extLst>
          </p:cNvPr>
          <p:cNvSpPr txBox="1"/>
          <p:nvPr/>
        </p:nvSpPr>
        <p:spPr>
          <a:xfrm>
            <a:off x="809305" y="2508484"/>
            <a:ext cx="3446347" cy="11849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dirty="0"/>
              <a:t>Needed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Limit max rms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</a:t>
            </a:r>
            <a:r>
              <a:rPr lang="en-CH" dirty="0"/>
              <a:t>anage hysteresis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H" dirty="0"/>
              <a:t>May consume ~ 25 MWh/day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015F9E9-3ADA-B004-4889-35C29DA2EC56}"/>
              </a:ext>
            </a:extLst>
          </p:cNvPr>
          <p:cNvCxnSpPr>
            <a:cxnSpLocks/>
          </p:cNvCxnSpPr>
          <p:nvPr/>
        </p:nvCxnSpPr>
        <p:spPr>
          <a:xfrm>
            <a:off x="3679902" y="3100954"/>
            <a:ext cx="2282013" cy="328045"/>
          </a:xfrm>
          <a:prstGeom prst="straightConnector1">
            <a:avLst/>
          </a:prstGeom>
          <a:ln w="158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25B39BF-0DD5-C646-D4C9-9CF8149987EE}"/>
              </a:ext>
            </a:extLst>
          </p:cNvPr>
          <p:cNvCxnSpPr>
            <a:cxnSpLocks/>
          </p:cNvCxnSpPr>
          <p:nvPr/>
        </p:nvCxnSpPr>
        <p:spPr>
          <a:xfrm>
            <a:off x="3679902" y="3073075"/>
            <a:ext cx="4114800" cy="324114"/>
          </a:xfrm>
          <a:prstGeom prst="straightConnector1">
            <a:avLst/>
          </a:prstGeom>
          <a:ln w="158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D2A3DC34-2206-5D3E-A370-6A490452004F}"/>
              </a:ext>
            </a:extLst>
          </p:cNvPr>
          <p:cNvSpPr txBox="1">
            <a:spLocks/>
          </p:cNvSpPr>
          <p:nvPr/>
        </p:nvSpPr>
        <p:spPr>
          <a:xfrm>
            <a:off x="407989" y="4998846"/>
            <a:ext cx="11376024" cy="10875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Predicting hysteresis and feeding this forward into the next cycle could potentially avoid the the need for “empty” pulses between cycles</a:t>
            </a:r>
          </a:p>
          <a:p>
            <a:pPr lvl="1"/>
            <a:r>
              <a:rPr lang="en-CH" dirty="0"/>
              <a:t>This is being addressed through the EPA project in BE-CSS in collaboraiton with BE-OP</a:t>
            </a:r>
          </a:p>
        </p:txBody>
      </p:sp>
    </p:spTree>
    <p:extLst>
      <p:ext uri="{BB962C8B-B14F-4D97-AF65-F5344CB8AC3E}">
        <p14:creationId xmlns:p14="http://schemas.microsoft.com/office/powerpoint/2010/main" val="323136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4C4E35-94AE-41CE-F86C-073441155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2162" y="1594624"/>
            <a:ext cx="5663888" cy="4564031"/>
          </a:xfrm>
        </p:spPr>
        <p:txBody>
          <a:bodyPr/>
          <a:lstStyle/>
          <a:p>
            <a:r>
              <a:rPr lang="en-CH" b="0" dirty="0"/>
              <a:t>PS East Area operation would use the full cycle in the PS Booster and PS to accelerate only one bunch in one of the 4 rings</a:t>
            </a:r>
          </a:p>
          <a:p>
            <a:r>
              <a:rPr lang="en-CH" b="0" dirty="0"/>
              <a:t>Combining PS East Area and nTOF operation in a single cycle provide more physics output for the same energy consumed</a:t>
            </a:r>
          </a:p>
          <a:p>
            <a:r>
              <a:rPr lang="en-CH" b="0" dirty="0"/>
              <a:t>This still leaves two PSB rings unused</a:t>
            </a:r>
          </a:p>
          <a:p>
            <a:r>
              <a:rPr lang="en-CH" dirty="0"/>
              <a:t>This could be even further enhance if the PS Booster could send two rings to ISOLDE and two rings to the PS</a:t>
            </a:r>
          </a:p>
          <a:p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2B301B-6BBB-5CE9-3FB4-6788D93B7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Combined Beam Production on a Single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A5074-B89D-5E91-B288-FC7CFE3C9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4CEC1-152B-AE3F-357E-E2EE59A01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F0CCE9-9ED5-DC47-881A-181E640F1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408E268-F900-9F5E-2B96-960E38C168FC}"/>
              </a:ext>
            </a:extLst>
          </p:cNvPr>
          <p:cNvGrpSpPr/>
          <p:nvPr/>
        </p:nvGrpSpPr>
        <p:grpSpPr>
          <a:xfrm>
            <a:off x="446978" y="2364058"/>
            <a:ext cx="5410200" cy="2362200"/>
            <a:chOff x="491583" y="1290723"/>
            <a:chExt cx="5410200" cy="23622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61694ED-7845-13A7-B71A-8505AEDCB2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1583" y="1290723"/>
              <a:ext cx="5410200" cy="23622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99F6126-9CA8-D93D-6841-522256466ED3}"/>
                </a:ext>
              </a:extLst>
            </p:cNvPr>
            <p:cNvSpPr txBox="1"/>
            <p:nvPr/>
          </p:nvSpPr>
          <p:spPr>
            <a:xfrm>
              <a:off x="2638526" y="2534814"/>
              <a:ext cx="136806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rgbClr val="FF0000"/>
                  </a:solidFill>
                </a:rPr>
                <a:t>E</a:t>
              </a:r>
              <a:r>
                <a:rPr lang="en-CH" dirty="0">
                  <a:solidFill>
                    <a:srgbClr val="FF0000"/>
                  </a:solidFill>
                </a:rPr>
                <a:t>xtr. </a:t>
              </a:r>
              <a:r>
                <a:rPr lang="en-GB" dirty="0">
                  <a:solidFill>
                    <a:srgbClr val="FF0000"/>
                  </a:solidFill>
                </a:rPr>
                <a:t>t</a:t>
              </a:r>
              <a:r>
                <a:rPr lang="en-CH" dirty="0">
                  <a:solidFill>
                    <a:srgbClr val="FF0000"/>
                  </a:solidFill>
                </a:rPr>
                <a:t>o nTOF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EAA1064-6CA8-9952-DD70-38C2C80ED0E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20537" y="1884556"/>
              <a:ext cx="236794" cy="65025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D544397-65F7-8DF3-8B8A-FF46F1E9D912}"/>
                </a:ext>
              </a:extLst>
            </p:cNvPr>
            <p:cNvSpPr txBox="1"/>
            <p:nvPr/>
          </p:nvSpPr>
          <p:spPr>
            <a:xfrm>
              <a:off x="3011489" y="2028932"/>
              <a:ext cx="178266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rgbClr val="FF0000"/>
                  </a:solidFill>
                </a:rPr>
                <a:t>E</a:t>
              </a:r>
              <a:r>
                <a:rPr lang="en-CH" dirty="0">
                  <a:solidFill>
                    <a:srgbClr val="FF0000"/>
                  </a:solidFill>
                </a:rPr>
                <a:t>xtr. </a:t>
              </a:r>
              <a:r>
                <a:rPr lang="en-GB" dirty="0">
                  <a:solidFill>
                    <a:srgbClr val="FF0000"/>
                  </a:solidFill>
                </a:rPr>
                <a:t>t</a:t>
              </a:r>
              <a:r>
                <a:rPr lang="en-CH" dirty="0">
                  <a:solidFill>
                    <a:srgbClr val="FF0000"/>
                  </a:solidFill>
                </a:rPr>
                <a:t>o East Area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0B29AFD-DA1E-C4E8-A775-180868EE2A2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85228" y="1644371"/>
              <a:ext cx="13770" cy="37597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805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AF72432-C61C-691F-4561-4CEF5FF78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6764" y="4304979"/>
            <a:ext cx="2405506" cy="197813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FA4C9F-1E71-E9B6-78FB-472A11024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2477932"/>
          </a:xfrm>
        </p:spPr>
        <p:txBody>
          <a:bodyPr/>
          <a:lstStyle/>
          <a:p>
            <a:r>
              <a:rPr lang="en-CH" dirty="0"/>
              <a:t>Continuous loss reduction during routine beam operation is a priority</a:t>
            </a:r>
          </a:p>
          <a:p>
            <a:pPr lvl="1"/>
            <a:r>
              <a:rPr lang="en-CH" dirty="0"/>
              <a:t>Is done through manual or automated optimisation of beam trajectory, extraction process, etc.</a:t>
            </a:r>
          </a:p>
          <a:p>
            <a:pPr lvl="1"/>
            <a:r>
              <a:rPr lang="en-CH" dirty="0"/>
              <a:t>Reduce induced radiation, shorten downtime in case of interventions and minimise radioactive waste</a:t>
            </a:r>
          </a:p>
          <a:p>
            <a:r>
              <a:rPr lang="en-CH" dirty="0"/>
              <a:t>MTE – Multi-turn Extraction </a:t>
            </a:r>
          </a:p>
          <a:p>
            <a:pPr lvl="1"/>
            <a:r>
              <a:rPr lang="en-CH" dirty="0"/>
              <a:t>A completed project that reduces drastically loses at PS extraction for the SPS fixed target beam</a:t>
            </a:r>
          </a:p>
          <a:p>
            <a:pPr lvl="1"/>
            <a:r>
              <a:rPr lang="en-CH" dirty="0"/>
              <a:t>Project lead by BE-ABP, involved many groups among whic</a:t>
            </a:r>
            <a:r>
              <a:rPr lang="en-GB" dirty="0"/>
              <a:t>h</a:t>
            </a:r>
            <a:r>
              <a:rPr lang="en-CH" dirty="0"/>
              <a:t> BE-OP</a:t>
            </a:r>
          </a:p>
          <a:p>
            <a:pPr lvl="1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B76D80-8AB4-541E-FF31-8EDD0E0AE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loss management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046A6D-A6A0-0DFA-9E37-604C009F0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4F9AA-6FC6-917E-1600-1C239AB84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343AB-5CAE-16EF-31BB-DE90BD78E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BD412C-BB8D-C53A-1E24-1CD2E8509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555" y="4130655"/>
            <a:ext cx="2239227" cy="1978131"/>
          </a:xfrm>
          <a:prstGeom prst="rect">
            <a:avLst/>
          </a:prstGeom>
        </p:spPr>
      </p:pic>
      <p:sp>
        <p:nvSpPr>
          <p:cNvPr id="12" name="Right Arrow 11">
            <a:extLst>
              <a:ext uri="{FF2B5EF4-FFF2-40B4-BE49-F238E27FC236}">
                <a16:creationId xmlns:a16="http://schemas.microsoft.com/office/drawing/2014/main" id="{B4524625-AC92-B834-6F66-6C7A7F90BAE1}"/>
              </a:ext>
            </a:extLst>
          </p:cNvPr>
          <p:cNvSpPr/>
          <p:nvPr/>
        </p:nvSpPr>
        <p:spPr>
          <a:xfrm>
            <a:off x="2441295" y="5076166"/>
            <a:ext cx="631160" cy="37914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id="{97FD235F-D2BF-9DA0-4D02-04FD90705C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7395" y="4407049"/>
            <a:ext cx="0" cy="1773992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009480-3E33-FFBA-B733-E566841DB054}"/>
              </a:ext>
            </a:extLst>
          </p:cNvPr>
          <p:cNvSpPr txBox="1"/>
          <p:nvPr/>
        </p:nvSpPr>
        <p:spPr>
          <a:xfrm>
            <a:off x="5417389" y="4786604"/>
            <a:ext cx="273352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</a:t>
            </a:r>
            <a:r>
              <a:rPr lang="en-CH" dirty="0"/>
              <a:t>ecenltly the introduction of a barrier bucket further reduced the remaining extraction losses </a:t>
            </a:r>
          </a:p>
        </p:txBody>
      </p:sp>
      <p:pic>
        <p:nvPicPr>
          <p:cNvPr id="8195" name="Picture 3" descr="page4image1247646048">
            <a:extLst>
              <a:ext uri="{FF2B5EF4-FFF2-40B4-BE49-F238E27FC236}">
                <a16:creationId xmlns:a16="http://schemas.microsoft.com/office/drawing/2014/main" id="{33BD33B7-9DC1-4342-6685-D67C201D3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209" y="4349110"/>
            <a:ext cx="804216" cy="1521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page4image1247651840">
            <a:extLst>
              <a:ext uri="{FF2B5EF4-FFF2-40B4-BE49-F238E27FC236}">
                <a16:creationId xmlns:a16="http://schemas.microsoft.com/office/drawing/2014/main" id="{DC7197F9-212F-0B58-D299-12894F2D7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468" y="2313045"/>
            <a:ext cx="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page4image1247652208">
            <a:extLst>
              <a:ext uri="{FF2B5EF4-FFF2-40B4-BE49-F238E27FC236}">
                <a16:creationId xmlns:a16="http://schemas.microsoft.com/office/drawing/2014/main" id="{7CCDB86A-2423-BC7F-137F-18337F41D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468" y="2313045"/>
            <a:ext cx="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page4image1247652640">
            <a:extLst>
              <a:ext uri="{FF2B5EF4-FFF2-40B4-BE49-F238E27FC236}">
                <a16:creationId xmlns:a16="http://schemas.microsoft.com/office/drawing/2014/main" id="{B7B1B7FE-A04D-F86D-33B2-20A152611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468" y="2313045"/>
            <a:ext cx="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page4image1247652944">
            <a:extLst>
              <a:ext uri="{FF2B5EF4-FFF2-40B4-BE49-F238E27FC236}">
                <a16:creationId xmlns:a16="http://schemas.microsoft.com/office/drawing/2014/main" id="{2286AC7F-BA9E-53BE-5670-E9FF20E77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468" y="2313045"/>
            <a:ext cx="876300" cy="31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E00F7BF-C552-689C-CB70-91BD5C3A2D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02579" y="4225312"/>
            <a:ext cx="2973099" cy="17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56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2" grpId="0" animBg="1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5406E1-3702-A10A-08B3-01E3B3F4D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69313"/>
            <a:ext cx="11376024" cy="4531462"/>
          </a:xfrm>
        </p:spPr>
        <p:txBody>
          <a:bodyPr/>
          <a:lstStyle/>
          <a:p>
            <a:pPr>
              <a:spcBef>
                <a:spcPts val="4800"/>
              </a:spcBef>
            </a:pPr>
            <a:r>
              <a:rPr lang="en-CH" sz="3200" dirty="0"/>
              <a:t>The Context</a:t>
            </a:r>
          </a:p>
          <a:p>
            <a:pPr>
              <a:spcBef>
                <a:spcPts val="4800"/>
              </a:spcBef>
            </a:pPr>
            <a:r>
              <a:rPr lang="en-CH" sz="3200" dirty="0"/>
              <a:t>Sustainability in Operations: some examples</a:t>
            </a:r>
          </a:p>
          <a:p>
            <a:pPr>
              <a:spcBef>
                <a:spcPts val="4800"/>
              </a:spcBef>
            </a:pPr>
            <a:r>
              <a:rPr lang="en-CH" sz="3200" dirty="0"/>
              <a:t>Operations Contributing to Sustainability </a:t>
            </a:r>
          </a:p>
          <a:p>
            <a:pPr>
              <a:spcBef>
                <a:spcPts val="4800"/>
              </a:spcBef>
            </a:pPr>
            <a:r>
              <a:rPr lang="en-CH" sz="3200" dirty="0"/>
              <a:t>Concluding Remarks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2B0950-D683-A1A1-1F59-FAACEC0E7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74088-7666-B1C5-B221-020E2A859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E7DD2-32FD-0223-E33B-FC4D8F1C1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253CA-8198-9BD9-22C2-2B03FE105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6183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5406E1-3702-A10A-08B3-01E3B3F4D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69313"/>
            <a:ext cx="11376024" cy="4531462"/>
          </a:xfrm>
        </p:spPr>
        <p:txBody>
          <a:bodyPr/>
          <a:lstStyle/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The Context</a:t>
            </a:r>
          </a:p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Sustainability in Operations: some examples</a:t>
            </a:r>
          </a:p>
          <a:p>
            <a:pPr>
              <a:spcBef>
                <a:spcPts val="4800"/>
              </a:spcBef>
            </a:pPr>
            <a:r>
              <a:rPr lang="en-CH" sz="3200" dirty="0"/>
              <a:t>Operations Contributing to Sustainability </a:t>
            </a:r>
          </a:p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Concluding Remarks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2B0950-D683-A1A1-1F59-FAACEC0E7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74088-7666-B1C5-B221-020E2A859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E7DD2-32FD-0223-E33B-FC4D8F1C1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253CA-8198-9BD9-22C2-2B03FE105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4792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52DD45-DC44-FCB5-800A-2F777B1BA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26081"/>
            <a:ext cx="6962967" cy="4403904"/>
          </a:xfrm>
        </p:spPr>
        <p:txBody>
          <a:bodyPr/>
          <a:lstStyle/>
          <a:p>
            <a:r>
              <a:rPr lang="en-CH" dirty="0"/>
              <a:t>Good example of changing fundamental operational modes through good collaboration between many groups including BE-OP:</a:t>
            </a:r>
          </a:p>
          <a:p>
            <a:pPr lvl="1"/>
            <a:r>
              <a:rPr lang="en-CH" dirty="0"/>
              <a:t>Optimising operational requirements while reducing power consumption</a:t>
            </a:r>
          </a:p>
          <a:p>
            <a:pPr lvl="1"/>
            <a:r>
              <a:rPr lang="en-CH" dirty="0"/>
              <a:t>Pulsing the magnets during beam passage instead of DC mode saves ~ 6 GWh/yr</a:t>
            </a:r>
          </a:p>
          <a:p>
            <a:r>
              <a:rPr lang="en-CH" dirty="0"/>
              <a:t>Together with other measures taken on the building, CV and EL this results in energy savings amounting to ~ 600 kCHF/yr</a:t>
            </a:r>
          </a:p>
          <a:p>
            <a:r>
              <a:rPr lang="en-CH" dirty="0"/>
              <a:t>OP can contribute to projects and provide a coherent optimised operational point of view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04FEF7-65E3-533E-692A-C412B5FD2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Sustainable PS East Area Consolidation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91D45-0173-1104-D118-FDDC5B9B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A250F-FCB1-FF29-8099-50B173F2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5367D-89C9-6028-F83C-8FD6FA9A2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C96285-1084-CCE2-136A-79252CCD9EFD}"/>
              </a:ext>
            </a:extLst>
          </p:cNvPr>
          <p:cNvSpPr txBox="1"/>
          <p:nvPr/>
        </p:nvSpPr>
        <p:spPr>
          <a:xfrm>
            <a:off x="9951469" y="6084938"/>
            <a:ext cx="215603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i="1" dirty="0"/>
              <a:t>Energy Management Panel #33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BFDE6C-2AED-769B-7B8C-3C94F746C3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182" y="1439335"/>
            <a:ext cx="4250975" cy="2396404"/>
          </a:xfrm>
          <a:prstGeom prst="rect">
            <a:avLst/>
          </a:prstGeom>
        </p:spPr>
      </p:pic>
      <p:pic>
        <p:nvPicPr>
          <p:cNvPr id="10" name="Picture 9" descr="A picture containing chart&#10;&#10;Description automatically generated">
            <a:extLst>
              <a:ext uri="{FF2B5EF4-FFF2-40B4-BE49-F238E27FC236}">
                <a16:creationId xmlns:a16="http://schemas.microsoft.com/office/drawing/2014/main" id="{1F03B69C-74C7-3EE9-E73F-9B9F11D168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182" y="4026831"/>
            <a:ext cx="4739073" cy="17492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96B20C1-3803-E82E-58D7-AE6265D1F8FD}"/>
              </a:ext>
            </a:extLst>
          </p:cNvPr>
          <p:cNvSpPr txBox="1"/>
          <p:nvPr/>
        </p:nvSpPr>
        <p:spPr>
          <a:xfrm rot="1232919">
            <a:off x="4150480" y="3375871"/>
            <a:ext cx="5631505" cy="721700"/>
          </a:xfrm>
          <a:prstGeom prst="rect">
            <a:avLst/>
          </a:prstGeom>
          <a:solidFill>
            <a:srgbClr val="FFFF00"/>
          </a:solidFill>
        </p:spPr>
        <p:txBody>
          <a:bodyPr wrap="none" lIns="144000" tIns="144000" rIns="144000" bIns="144000" rtlCol="0">
            <a:spAutoFit/>
          </a:bodyPr>
          <a:lstStyle/>
          <a:p>
            <a:pPr algn="l"/>
            <a:r>
              <a:rPr lang="en-CH" sz="2800" b="1" dirty="0">
                <a:solidFill>
                  <a:srgbClr val="FF0000"/>
                </a:solidFill>
              </a:rPr>
              <a:t>Next: North Area Consolidation</a:t>
            </a:r>
          </a:p>
        </p:txBody>
      </p:sp>
    </p:spTree>
    <p:extLst>
      <p:ext uri="{BB962C8B-B14F-4D97-AF65-F5344CB8AC3E}">
        <p14:creationId xmlns:p14="http://schemas.microsoft.com/office/powerpoint/2010/main" val="182017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5406E1-3702-A10A-08B3-01E3B3F4D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69313"/>
            <a:ext cx="11376024" cy="4531462"/>
          </a:xfrm>
        </p:spPr>
        <p:txBody>
          <a:bodyPr/>
          <a:lstStyle/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The Context</a:t>
            </a:r>
          </a:p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Sustainability in Operations: some examples</a:t>
            </a:r>
          </a:p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Operations Contributing to Sustainability </a:t>
            </a:r>
          </a:p>
          <a:p>
            <a:pPr>
              <a:spcBef>
                <a:spcPts val="4800"/>
              </a:spcBef>
            </a:pPr>
            <a:r>
              <a:rPr lang="en-CH" sz="3200" dirty="0"/>
              <a:t>Concluding Remarks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2B0950-D683-A1A1-1F59-FAACEC0E7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74088-7666-B1C5-B221-020E2A859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E7DD2-32FD-0223-E33B-FC4D8F1C1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253CA-8198-9BD9-22C2-2B03FE105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2361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123329-3792-1F51-542C-8606DF704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5"/>
            <a:ext cx="11376024" cy="4760742"/>
          </a:xfrm>
        </p:spPr>
        <p:txBody>
          <a:bodyPr/>
          <a:lstStyle/>
          <a:p>
            <a:r>
              <a:rPr lang="en-GB" sz="2000" dirty="0"/>
              <a:t>OP areas of biggest impact are electricity consumption and radioactive waste</a:t>
            </a:r>
          </a:p>
          <a:p>
            <a:r>
              <a:rPr lang="en-GB" sz="2000" dirty="0"/>
              <a:t>Most of the accelerators contain legacy equipment and consolidation offers opportunities to enhance sustainability</a:t>
            </a:r>
          </a:p>
          <a:p>
            <a:pPr lvl="1">
              <a:spcBef>
                <a:spcPts val="0"/>
              </a:spcBef>
            </a:pPr>
            <a:r>
              <a:rPr lang="en-GB" sz="1600" dirty="0"/>
              <a:t>BE-OP can provide input to projects and contribute to a coherent approach through collaboration</a:t>
            </a:r>
          </a:p>
          <a:p>
            <a:pPr lvl="1">
              <a:spcBef>
                <a:spcPts val="0"/>
              </a:spcBef>
            </a:pPr>
            <a:r>
              <a:rPr lang="en-GB" sz="1600" dirty="0"/>
              <a:t>A good examples are the the MTE project and PS East Area consolidation project – we can do the same for the other consolidation subjects like NA-Cons.</a:t>
            </a:r>
          </a:p>
          <a:p>
            <a:r>
              <a:rPr lang="en-GB" sz="2000" dirty="0"/>
              <a:t>Operations can positively influence sustainability, but we may need to create more awareness</a:t>
            </a:r>
          </a:p>
          <a:p>
            <a:pPr lvl="1">
              <a:spcBef>
                <a:spcPts val="0"/>
              </a:spcBef>
            </a:pPr>
            <a:r>
              <a:rPr lang="en-GB" sz="1600" dirty="0"/>
              <a:t>We can investigate further optimising operational processes – mainly small contributions</a:t>
            </a:r>
          </a:p>
          <a:p>
            <a:pPr lvl="1">
              <a:spcBef>
                <a:spcPts val="0"/>
              </a:spcBef>
            </a:pPr>
            <a:r>
              <a:rPr lang="en-GB" sz="1600" dirty="0"/>
              <a:t>We should profit from the period leading up to LS3 to gather more ideas, even with a small impact, and benefit from LS3 to develop and deploy them </a:t>
            </a:r>
          </a:p>
          <a:p>
            <a:pPr lvl="1">
              <a:spcBef>
                <a:spcPts val="0"/>
              </a:spcBef>
            </a:pPr>
            <a:r>
              <a:rPr lang="en-GB" sz="1600" dirty="0"/>
              <a:t>Possibly we can address awareness through a dedicated presentation and discussions during an OP group meeting or as part of the BE-OP shut-down lectures</a:t>
            </a:r>
          </a:p>
          <a:p>
            <a:r>
              <a:rPr lang="en-GB" sz="2000" dirty="0"/>
              <a:t>Suggestions, support and collaboration always welcome !!!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B857A8-BB30-2703-7227-FC5CCEB1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Concluding Remarks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6FF93-1906-3A39-C19D-9FF5D52A3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3C7EC-F04C-050A-45C5-28AB399D2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0D72D-7379-9005-E00F-ABAD7B02F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0728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9772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5406E1-3702-A10A-08B3-01E3B3F4D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69313"/>
            <a:ext cx="11376024" cy="4531462"/>
          </a:xfrm>
        </p:spPr>
        <p:txBody>
          <a:bodyPr/>
          <a:lstStyle/>
          <a:p>
            <a:pPr>
              <a:spcBef>
                <a:spcPts val="4800"/>
              </a:spcBef>
            </a:pPr>
            <a:r>
              <a:rPr lang="en-CH" sz="3200" dirty="0"/>
              <a:t>The Context</a:t>
            </a:r>
          </a:p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Sustainability in Operations: some examples</a:t>
            </a:r>
          </a:p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Operations Contributing to Sustainability </a:t>
            </a:r>
          </a:p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Concluding Remarks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2B0950-D683-A1A1-1F59-FAACEC0E7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74088-7666-B1C5-B221-020E2A859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E7DD2-32FD-0223-E33B-FC4D8F1C1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253CA-8198-9BD9-22C2-2B03FE105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43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A70C78-403A-316E-7544-918F38C6BB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5095" y="1469126"/>
            <a:ext cx="3220029" cy="4371244"/>
          </a:xfrm>
        </p:spPr>
        <p:txBody>
          <a:bodyPr/>
          <a:lstStyle/>
          <a:p>
            <a:pPr marL="0" indent="0" algn="ctr">
              <a:buNone/>
            </a:pPr>
            <a:r>
              <a:rPr lang="en-CH" sz="2000" dirty="0"/>
              <a:t>Bringing sustainability into the desing and construction of a new accelerator is already a challenge.</a:t>
            </a:r>
          </a:p>
          <a:p>
            <a:pPr marL="0" indent="0" algn="ctr">
              <a:spcBef>
                <a:spcPts val="3000"/>
              </a:spcBef>
              <a:buNone/>
            </a:pPr>
            <a:r>
              <a:rPr lang="en-CH" sz="2000" dirty="0"/>
              <a:t>Enhancing sustainability in existing accelerators and facilites is even a bigger challenges because one has to deal with legacy systems, which were not conceived with sustainability in mind.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D75661-FD26-A296-EFE7-6CE66B581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From Roberto’s 1</a:t>
            </a:r>
            <a:r>
              <a:rPr lang="en-CH" baseline="30000" dirty="0"/>
              <a:t>st</a:t>
            </a:r>
            <a:r>
              <a:rPr lang="en-CH" dirty="0"/>
              <a:t> SAP meeting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003F6-8768-16B5-2498-BD92D276D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D724F-1556-0CAF-236C-95BE84092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8F961-FC76-D37D-8E38-CCB5BEAA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A5CCBB3-7963-77F8-D1A4-C670210576DB}"/>
              </a:ext>
            </a:extLst>
          </p:cNvPr>
          <p:cNvGrpSpPr/>
          <p:nvPr/>
        </p:nvGrpSpPr>
        <p:grpSpPr>
          <a:xfrm>
            <a:off x="644752" y="1439335"/>
            <a:ext cx="7772400" cy="4371244"/>
            <a:chOff x="407988" y="1710897"/>
            <a:chExt cx="7772400" cy="437124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565EBC0-7037-AE88-2EE4-802F718B8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988" y="1710897"/>
              <a:ext cx="7772400" cy="43712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D6C4B6C-E145-D551-0E85-A742BC5B3EE8}"/>
                </a:ext>
              </a:extLst>
            </p:cNvPr>
            <p:cNvSpPr/>
            <p:nvPr/>
          </p:nvSpPr>
          <p:spPr>
            <a:xfrm>
              <a:off x="759279" y="2808514"/>
              <a:ext cx="3357109" cy="228600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DF2D7E9-ADA9-5377-8D7B-AE534991771A}"/>
                </a:ext>
              </a:extLst>
            </p:cNvPr>
            <p:cNvSpPr/>
            <p:nvPr/>
          </p:nvSpPr>
          <p:spPr>
            <a:xfrm>
              <a:off x="937079" y="3429000"/>
              <a:ext cx="3322183" cy="228600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E16E9E9-A470-0CBB-A130-4573F91E1677}"/>
                </a:ext>
              </a:extLst>
            </p:cNvPr>
            <p:cNvSpPr/>
            <p:nvPr/>
          </p:nvSpPr>
          <p:spPr>
            <a:xfrm>
              <a:off x="3436242" y="3730366"/>
              <a:ext cx="1241894" cy="228600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D6AF6E8-BEC7-377D-CBDE-4CB2D961A6C8}"/>
                </a:ext>
              </a:extLst>
            </p:cNvPr>
            <p:cNvSpPr/>
            <p:nvPr/>
          </p:nvSpPr>
          <p:spPr>
            <a:xfrm>
              <a:off x="920751" y="3926310"/>
              <a:ext cx="442685" cy="228600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237920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FCBE66-8BA4-E158-673D-40D56B109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88088"/>
            <a:ext cx="4964113" cy="4608512"/>
          </a:xfrm>
        </p:spPr>
        <p:txBody>
          <a:bodyPr/>
          <a:lstStyle/>
          <a:p>
            <a:pPr marL="0" indent="0" algn="ctr">
              <a:buNone/>
            </a:pPr>
            <a:r>
              <a:rPr lang="en-CH" sz="2400" dirty="0">
                <a:solidFill>
                  <a:srgbClr val="FF0000"/>
                </a:solidFill>
              </a:rPr>
              <a:t>Is the strength of CERN also a weakness?</a:t>
            </a:r>
          </a:p>
          <a:p>
            <a:pPr marL="0" indent="0">
              <a:buNone/>
            </a:pPr>
            <a:r>
              <a:rPr lang="en-CH" dirty="0"/>
              <a:t>We tend to build on the past and re-use previously flagship machines as injectors for new flagship machines</a:t>
            </a:r>
          </a:p>
          <a:p>
            <a:pPr>
              <a:spcBef>
                <a:spcPts val="1200"/>
              </a:spcBef>
            </a:pPr>
            <a:r>
              <a:rPr lang="en-CH" sz="1800" b="0" dirty="0"/>
              <a:t>The ‘recycling’ of older facilities is in itself sustainable and often driven by a need and project cost containment</a:t>
            </a:r>
          </a:p>
          <a:p>
            <a:pPr>
              <a:spcBef>
                <a:spcPts val="1200"/>
              </a:spcBef>
            </a:pPr>
            <a:r>
              <a:rPr lang="en-CH" sz="1800" b="0" dirty="0"/>
              <a:t>Legacy equipment do often not align with the more recent sustainability goals</a:t>
            </a:r>
          </a:p>
          <a:p>
            <a:pPr>
              <a:spcBef>
                <a:spcPts val="1200"/>
              </a:spcBef>
            </a:pPr>
            <a:r>
              <a:rPr lang="en-CH" sz="1800" b="0" dirty="0"/>
              <a:t>Need for consolidation, following many years of operation, is an opportunity to enhance sustainability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99A1B4-4917-1613-E741-5025FF6CE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4400" dirty="0"/>
              <a:t>Existing Accelerators &amp; Facilities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3120C-4C9A-F9C1-2029-C9D988A39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41EB7-B1B2-BCE3-257E-BF080D7A4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A0665-DC51-4181-72B6-C987C73C0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6845D8-B773-F66A-7962-7A2126991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0726" y="1717332"/>
            <a:ext cx="6380241" cy="39905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BA6E0A-AAF2-4D1F-C9FC-22EADEE11821}"/>
              </a:ext>
            </a:extLst>
          </p:cNvPr>
          <p:cNvSpPr txBox="1"/>
          <p:nvPr/>
        </p:nvSpPr>
        <p:spPr>
          <a:xfrm rot="20334149">
            <a:off x="756029" y="3580414"/>
            <a:ext cx="3961690" cy="1275698"/>
          </a:xfrm>
          <a:prstGeom prst="rect">
            <a:avLst/>
          </a:prstGeom>
          <a:solidFill>
            <a:srgbClr val="FFFF00"/>
          </a:solidFill>
        </p:spPr>
        <p:txBody>
          <a:bodyPr wrap="none" lIns="144000" tIns="144000" rIns="144000" bIns="144000" rtlCol="0">
            <a:spAutoFit/>
          </a:bodyPr>
          <a:lstStyle/>
          <a:p>
            <a:r>
              <a:rPr lang="en-CH" sz="1600" b="1" dirty="0">
                <a:solidFill>
                  <a:srgbClr val="FF0000"/>
                </a:solidFill>
              </a:rPr>
              <a:t>Answer:</a:t>
            </a:r>
          </a:p>
          <a:p>
            <a:pPr algn="ctr"/>
            <a:r>
              <a:rPr lang="en-CH" sz="2400" b="1" dirty="0">
                <a:solidFill>
                  <a:srgbClr val="FF0000"/>
                </a:solidFill>
              </a:rPr>
              <a:t>No, but we do not </a:t>
            </a:r>
            <a:r>
              <a:rPr lang="en-US" sz="2400" b="1" dirty="0">
                <a:solidFill>
                  <a:srgbClr val="FF0000"/>
                </a:solidFill>
              </a:rPr>
              <a:t>always</a:t>
            </a:r>
            <a:endParaRPr lang="en-CH" sz="2400" b="1" dirty="0">
              <a:solidFill>
                <a:srgbClr val="FF0000"/>
              </a:solidFill>
            </a:endParaRPr>
          </a:p>
          <a:p>
            <a:pPr algn="ctr"/>
            <a:r>
              <a:rPr lang="en-CH" sz="2400" b="1" dirty="0">
                <a:solidFill>
                  <a:srgbClr val="FF0000"/>
                </a:solidFill>
              </a:rPr>
              <a:t>appreciated this aspect</a:t>
            </a:r>
          </a:p>
        </p:txBody>
      </p:sp>
    </p:spTree>
    <p:extLst>
      <p:ext uri="{BB962C8B-B14F-4D97-AF65-F5344CB8AC3E}">
        <p14:creationId xmlns:p14="http://schemas.microsoft.com/office/powerpoint/2010/main" val="127152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FCBE66-8BA4-E158-673D-40D56B109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852" y="1411872"/>
            <a:ext cx="7182820" cy="1344158"/>
          </a:xfrm>
        </p:spPr>
        <p:txBody>
          <a:bodyPr/>
          <a:lstStyle/>
          <a:p>
            <a:pPr marL="0" indent="0">
              <a:buNone/>
            </a:pPr>
            <a:r>
              <a:rPr lang="en-GB" sz="2200" dirty="0"/>
              <a:t>The primary challenges lies in the substantial energy requirement</a:t>
            </a:r>
          </a:p>
          <a:p>
            <a:pPr>
              <a:spcBef>
                <a:spcPts val="600"/>
              </a:spcBef>
            </a:pPr>
            <a:r>
              <a:rPr lang="en-GB" sz="1800" b="0" dirty="0"/>
              <a:t>Optimising the efficiency and making efficient use of accelerators is crucial for minimising energy consumption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99A1B4-4917-1613-E741-5025FF6CE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Sustainable Accelerator Operation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3120C-4C9A-F9C1-2029-C9D988A39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41EB7-B1B2-BCE3-257E-BF080D7A4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A0665-DC51-4181-72B6-C987C73C0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Collaborative report recommends nine reforms to improve, guarantee  electricity reliability - Daily Energy Insider">
            <a:extLst>
              <a:ext uri="{FF2B5EF4-FFF2-40B4-BE49-F238E27FC236}">
                <a16:creationId xmlns:a16="http://schemas.microsoft.com/office/drawing/2014/main" id="{3815C258-606E-938D-DCD5-61C30878F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1011" y="1160722"/>
            <a:ext cx="2794297" cy="1866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707099A-04F5-CD97-3FCC-4DBBDE58A0D3}"/>
              </a:ext>
            </a:extLst>
          </p:cNvPr>
          <p:cNvGrpSpPr/>
          <p:nvPr/>
        </p:nvGrpSpPr>
        <p:grpSpPr>
          <a:xfrm>
            <a:off x="663852" y="3073317"/>
            <a:ext cx="10402223" cy="1514741"/>
            <a:chOff x="1028701" y="3287182"/>
            <a:chExt cx="10402223" cy="1514741"/>
          </a:xfrm>
        </p:grpSpPr>
        <p:sp>
          <p:nvSpPr>
            <p:cNvPr id="9" name="Content Placeholder 1">
              <a:extLst>
                <a:ext uri="{FF2B5EF4-FFF2-40B4-BE49-F238E27FC236}">
                  <a16:creationId xmlns:a16="http://schemas.microsoft.com/office/drawing/2014/main" id="{A0564CF3-D161-428C-D513-A9DA154AB3AF}"/>
                </a:ext>
              </a:extLst>
            </p:cNvPr>
            <p:cNvSpPr txBox="1">
              <a:spLocks/>
            </p:cNvSpPr>
            <p:nvPr/>
          </p:nvSpPr>
          <p:spPr>
            <a:xfrm>
              <a:off x="3485228" y="3608639"/>
              <a:ext cx="7945696" cy="1123596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2200" dirty="0"/>
                <a:t>Waste management, including radioactive waste, is another significant aspect</a:t>
              </a:r>
            </a:p>
            <a:p>
              <a:pPr>
                <a:spcBef>
                  <a:spcPts val="600"/>
                </a:spcBef>
              </a:pPr>
              <a:r>
                <a:rPr lang="en-GB" sz="1800" b="0" dirty="0"/>
                <a:t>Minimising activation by reducing beam losses or managing beam losses</a:t>
              </a:r>
            </a:p>
          </p:txBody>
        </p:sp>
        <p:pic>
          <p:nvPicPr>
            <p:cNvPr id="1028" name="Picture 4" descr="Researchers discover possible method to stop harmful effects of nuclear  waste on reactors — and it's cheap to make">
              <a:extLst>
                <a:ext uri="{FF2B5EF4-FFF2-40B4-BE49-F238E27FC236}">
                  <a16:creationId xmlns:a16="http://schemas.microsoft.com/office/drawing/2014/main" id="{32196F56-1289-69CF-B015-ACABF3686E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701" y="3287182"/>
              <a:ext cx="2248970" cy="151474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B8E1908-ACE0-B1BC-C3C5-BB7F13FA98F5}"/>
              </a:ext>
            </a:extLst>
          </p:cNvPr>
          <p:cNvGrpSpPr/>
          <p:nvPr/>
        </p:nvGrpSpPr>
        <p:grpSpPr>
          <a:xfrm>
            <a:off x="663852" y="4688074"/>
            <a:ext cx="10955771" cy="1542028"/>
            <a:chOff x="663852" y="4688074"/>
            <a:chExt cx="10955771" cy="1542028"/>
          </a:xfrm>
        </p:grpSpPr>
        <p:sp>
          <p:nvSpPr>
            <p:cNvPr id="11" name="Content Placeholder 1">
              <a:extLst>
                <a:ext uri="{FF2B5EF4-FFF2-40B4-BE49-F238E27FC236}">
                  <a16:creationId xmlns:a16="http://schemas.microsoft.com/office/drawing/2014/main" id="{FFD44675-8B5D-43D1-30C9-59CA9DD874C9}"/>
                </a:ext>
              </a:extLst>
            </p:cNvPr>
            <p:cNvSpPr txBox="1">
              <a:spLocks/>
            </p:cNvSpPr>
            <p:nvPr/>
          </p:nvSpPr>
          <p:spPr>
            <a:xfrm>
              <a:off x="663852" y="4986885"/>
              <a:ext cx="8981611" cy="1123596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2200" dirty="0"/>
                <a:t>Fostering a sustainability culture within “Operations” is essential for driving continuous improvement in accelerator operations</a:t>
              </a:r>
            </a:p>
            <a:p>
              <a:pPr>
                <a:spcBef>
                  <a:spcPts val="600"/>
                </a:spcBef>
              </a:pPr>
              <a:r>
                <a:rPr lang="en-GB" sz="1800" b="0" dirty="0"/>
                <a:t>Raise awareness on environmental impact and collaborate among stakeholders</a:t>
              </a:r>
            </a:p>
          </p:txBody>
        </p:sp>
        <p:pic>
          <p:nvPicPr>
            <p:cNvPr id="1032" name="Picture 8" descr="Harnessing Your Creativity at Work -">
              <a:extLst>
                <a:ext uri="{FF2B5EF4-FFF2-40B4-BE49-F238E27FC236}">
                  <a16:creationId xmlns:a16="http://schemas.microsoft.com/office/drawing/2014/main" id="{20A6EA02-EEF9-6AAF-F408-22CA8775E2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1812" y="4688074"/>
              <a:ext cx="2077811" cy="154202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3545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01C310-45EA-1948-BF1A-74785CD97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84768"/>
            <a:ext cx="11376024" cy="4761440"/>
          </a:xfrm>
        </p:spPr>
        <p:txBody>
          <a:bodyPr/>
          <a:lstStyle/>
          <a:p>
            <a:pPr marL="0" indent="0">
              <a:buNone/>
            </a:pPr>
            <a:r>
              <a:rPr lang="en-CH" sz="2000" dirty="0"/>
              <a:t>Accelerator schedulling – can reduce electricity consumption, but also physics output</a:t>
            </a:r>
          </a:p>
          <a:p>
            <a:pPr>
              <a:spcBef>
                <a:spcPts val="600"/>
              </a:spcBef>
            </a:pPr>
            <a:r>
              <a:rPr lang="en-GB" sz="1600" b="0" dirty="0">
                <a:solidFill>
                  <a:schemeClr val="tx2"/>
                </a:solidFill>
              </a:rPr>
              <a:t>With the energy crisis in 2022 the YETS 22-23 was anticipated and extended by 2 weeks.</a:t>
            </a:r>
          </a:p>
          <a:p>
            <a:pPr>
              <a:spcBef>
                <a:spcPts val="600"/>
              </a:spcBef>
            </a:pPr>
            <a:r>
              <a:rPr lang="en-GB" sz="1600" b="0" dirty="0">
                <a:solidFill>
                  <a:schemeClr val="tx2"/>
                </a:solidFill>
              </a:rPr>
              <a:t>YETS 23-24 was anticipated by 6 weeks and extended by 4 weeks (15 weeks to 19 weeks) to cover the period with the high electricity costs.</a:t>
            </a:r>
          </a:p>
          <a:p>
            <a:pPr>
              <a:spcBef>
                <a:spcPts val="600"/>
              </a:spcBef>
            </a:pPr>
            <a:r>
              <a:rPr lang="en-GB" sz="1600" b="0" dirty="0">
                <a:solidFill>
                  <a:schemeClr val="tx2"/>
                </a:solidFill>
              </a:rPr>
              <a:t>YETS 24-25 was always planned to be 19 weeks beam to beam on the request of ATLAS and CMS for the CO</a:t>
            </a:r>
            <a:r>
              <a:rPr lang="en-GB" sz="1600" b="0" baseline="-25000" dirty="0">
                <a:solidFill>
                  <a:schemeClr val="tx2"/>
                </a:solidFill>
              </a:rPr>
              <a:t>2</a:t>
            </a:r>
            <a:r>
              <a:rPr lang="en-GB" sz="1600" b="0" dirty="0">
                <a:solidFill>
                  <a:schemeClr val="tx2"/>
                </a:solidFill>
              </a:rPr>
              <a:t> cooling installation and commissioning but was anticipated 6 weeks too.</a:t>
            </a:r>
          </a:p>
          <a:p>
            <a:pPr marL="80962" indent="0">
              <a:buNone/>
            </a:pPr>
            <a:r>
              <a:rPr lang="en-GB" sz="2000" dirty="0">
                <a:solidFill>
                  <a:schemeClr val="tx2"/>
                </a:solidFill>
              </a:rPr>
              <a:t>These measures were mainly cost driven and not necessarily with sustainability in mind</a:t>
            </a:r>
          </a:p>
          <a:p>
            <a:pPr>
              <a:spcBef>
                <a:spcPts val="600"/>
              </a:spcBef>
            </a:pPr>
            <a:r>
              <a:rPr lang="en-GB" sz="1600" b="0" dirty="0"/>
              <a:t>It affects our core business directly and is in the end not sustainable </a:t>
            </a:r>
          </a:p>
          <a:p>
            <a:pPr>
              <a:spcBef>
                <a:spcPts val="600"/>
              </a:spcBef>
            </a:pPr>
            <a:r>
              <a:rPr lang="en-GB" sz="1600" b="0" dirty="0"/>
              <a:t>In any case the experiments need a certain number of collisions or protons on target </a:t>
            </a:r>
          </a:p>
          <a:p>
            <a:pPr>
              <a:spcBef>
                <a:spcPts val="600"/>
              </a:spcBef>
            </a:pPr>
            <a:r>
              <a:rPr lang="en-CH" sz="1600" b="0" dirty="0">
                <a:solidFill>
                  <a:schemeClr val="tx2"/>
                </a:solidFill>
              </a:rPr>
              <a:t>If we we have shorter runs every year the experiment wil take more years to complete – less sustainable</a:t>
            </a:r>
          </a:p>
          <a:p>
            <a:pPr marL="0" indent="0">
              <a:buNone/>
            </a:pPr>
            <a:r>
              <a:rPr lang="en-CH" sz="2000" dirty="0">
                <a:solidFill>
                  <a:schemeClr val="tx2"/>
                </a:solidFill>
              </a:rPr>
              <a:t>Effective schedulling primarily assists managing electricity cost, yet it alone does not inherently enhance the sustainability of accelerator operations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D4DFEB-9A5C-E55C-475F-B67A6FDE9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Accelerator schedules</a:t>
            </a:r>
            <a:br>
              <a:rPr lang="en-CH" dirty="0"/>
            </a:b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31736-CF83-0046-332A-6FAB85B05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517A2-B7A7-844F-BEE2-49EB74E76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7137D-D03C-52C8-223B-BDAF96142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98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A8E88E-9C30-8998-7BEF-7B26DE19F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4000" dirty="0"/>
              <a:t>“Operation” of the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47A72-50B9-AB57-EA8D-1621EA472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0FA0E-398B-2D4F-CE29-BDE7B24C8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2961D-C635-254D-76E1-5281D8A76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2B6EF48-2E81-16DD-A336-FC8E2EE95456}"/>
              </a:ext>
            </a:extLst>
          </p:cNvPr>
          <p:cNvGrpSpPr/>
          <p:nvPr/>
        </p:nvGrpSpPr>
        <p:grpSpPr>
          <a:xfrm>
            <a:off x="-180759" y="1450950"/>
            <a:ext cx="4833257" cy="4833257"/>
            <a:chOff x="0" y="1367518"/>
            <a:chExt cx="4833257" cy="4833257"/>
          </a:xfrm>
        </p:grpSpPr>
        <p:pic>
          <p:nvPicPr>
            <p:cNvPr id="7" name="Picture 6" descr="Compatibility puzzle Stock Photos, Royalty Free Compatibility puzzle Images  | Depositphotos">
              <a:extLst>
                <a:ext uri="{FF2B5EF4-FFF2-40B4-BE49-F238E27FC236}">
                  <a16:creationId xmlns:a16="http://schemas.microsoft.com/office/drawing/2014/main" id="{6CA7A9EA-A2C5-F922-8421-259BADA7A7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67518"/>
              <a:ext cx="4833257" cy="4833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9A015E5-2337-4389-4BEE-F62EB859176E}"/>
                </a:ext>
              </a:extLst>
            </p:cNvPr>
            <p:cNvSpPr txBox="1"/>
            <p:nvPr/>
          </p:nvSpPr>
          <p:spPr>
            <a:xfrm>
              <a:off x="3435324" y="3681554"/>
              <a:ext cx="730969" cy="276999"/>
            </a:xfrm>
            <a:prstGeom prst="rect">
              <a:avLst/>
            </a:prstGeom>
            <a:noFill/>
            <a:scene3d>
              <a:camera prst="isometricRightUp">
                <a:rot lat="1200000" lon="19800000" rev="0"/>
              </a:camera>
              <a:lightRig rig="threePt" dir="t"/>
            </a:scene3d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b="1" dirty="0">
                  <a:solidFill>
                    <a:schemeClr val="bg1"/>
                  </a:solidFill>
                </a:rPr>
                <a:t>BE-OP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BDCF0C8-D1AD-1308-8D59-24D2517806A2}"/>
                </a:ext>
              </a:extLst>
            </p:cNvPr>
            <p:cNvSpPr txBox="1"/>
            <p:nvPr/>
          </p:nvSpPr>
          <p:spPr>
            <a:xfrm rot="213623">
              <a:off x="1127378" y="2359132"/>
              <a:ext cx="785471" cy="246221"/>
            </a:xfrm>
            <a:prstGeom prst="rect">
              <a:avLst/>
            </a:prstGeom>
            <a:noFill/>
            <a:scene3d>
              <a:camera prst="perspectiveRight" fov="1200000">
                <a:rot lat="0" lon="20399999" rev="0"/>
              </a:camera>
              <a:lightRig rig="threePt" dir="t"/>
            </a:scene3d>
            <a:sp3d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600" b="1" dirty="0"/>
                <a:t>TE-MSC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F8A7115-DD51-B918-24E6-39BECCA5DC30}"/>
                </a:ext>
              </a:extLst>
            </p:cNvPr>
            <p:cNvSpPr txBox="1"/>
            <p:nvPr/>
          </p:nvSpPr>
          <p:spPr>
            <a:xfrm rot="492260">
              <a:off x="2070210" y="2123693"/>
              <a:ext cx="660181" cy="215444"/>
            </a:xfrm>
            <a:prstGeom prst="rect">
              <a:avLst/>
            </a:prstGeom>
            <a:noFill/>
            <a:scene3d>
              <a:camera prst="perspectiveRight" fov="1200000">
                <a:rot lat="0" lon="20399999" rev="0"/>
              </a:camera>
              <a:lightRig rig="threePt" dir="t"/>
            </a:scene3d>
            <a:sp3d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400" b="1" dirty="0"/>
                <a:t>SY-EPC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D0F8EC8-5E95-F914-F5DB-FE6A2343FB9E}"/>
                </a:ext>
              </a:extLst>
            </p:cNvPr>
            <p:cNvSpPr txBox="1"/>
            <p:nvPr/>
          </p:nvSpPr>
          <p:spPr>
            <a:xfrm>
              <a:off x="2189160" y="4787820"/>
              <a:ext cx="528734" cy="215444"/>
            </a:xfrm>
            <a:prstGeom prst="rect">
              <a:avLst/>
            </a:prstGeom>
            <a:noFill/>
            <a:scene3d>
              <a:camera prst="perspectiveRight" fov="1200000">
                <a:rot lat="0" lon="20399999" rev="900000"/>
              </a:camera>
              <a:lightRig rig="threePt" dir="t"/>
            </a:scene3d>
            <a:sp3d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400" b="1" dirty="0"/>
                <a:t>SY-RF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8167323-0BD0-CAEF-A4D2-2E0D5164C1DB}"/>
                </a:ext>
              </a:extLst>
            </p:cNvPr>
            <p:cNvSpPr txBox="1"/>
            <p:nvPr/>
          </p:nvSpPr>
          <p:spPr>
            <a:xfrm rot="20754776">
              <a:off x="2780788" y="4356034"/>
              <a:ext cx="488467" cy="184666"/>
            </a:xfrm>
            <a:prstGeom prst="rect">
              <a:avLst/>
            </a:prstGeom>
            <a:noFill/>
            <a:scene3d>
              <a:camera prst="perspectiveRight" fov="1200000">
                <a:rot lat="0" lon="20399999" rev="0"/>
              </a:camera>
              <a:lightRig rig="threePt" dir="t"/>
            </a:scene3d>
            <a:sp3d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200" b="1" dirty="0"/>
                <a:t>SY-STI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1668C0C-2139-BF0C-75A2-850D291C38B2}"/>
                </a:ext>
              </a:extLst>
            </p:cNvPr>
            <p:cNvSpPr txBox="1"/>
            <p:nvPr/>
          </p:nvSpPr>
          <p:spPr>
            <a:xfrm rot="21213234">
              <a:off x="1133615" y="3676658"/>
              <a:ext cx="636393" cy="246221"/>
            </a:xfrm>
            <a:prstGeom prst="rect">
              <a:avLst/>
            </a:prstGeom>
            <a:noFill/>
            <a:scene3d>
              <a:camera prst="perspectiveRight" fov="1200000">
                <a:rot lat="0" lon="20399999" rev="0"/>
              </a:camera>
              <a:lightRig rig="threePt" dir="t"/>
            </a:scene3d>
            <a:sp3d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600" b="1" dirty="0"/>
                <a:t>EN-CV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C6D1B5C-2690-A3CF-6126-69F07B22CA87}"/>
                </a:ext>
              </a:extLst>
            </p:cNvPr>
            <p:cNvSpPr txBox="1"/>
            <p:nvPr/>
          </p:nvSpPr>
          <p:spPr>
            <a:xfrm rot="160432">
              <a:off x="2799405" y="2490890"/>
              <a:ext cx="461665" cy="184666"/>
            </a:xfrm>
            <a:prstGeom prst="rect">
              <a:avLst/>
            </a:prstGeom>
            <a:noFill/>
            <a:scene3d>
              <a:camera prst="perspectiveRight" fov="1200000">
                <a:rot lat="0" lon="20399999" rev="0"/>
              </a:camera>
              <a:lightRig rig="threePt" dir="t"/>
            </a:scene3d>
            <a:sp3d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200" b="1" dirty="0"/>
                <a:t>EN-EL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020CB39-7C68-ED0D-79D8-4449FCDA0C9A}"/>
                </a:ext>
              </a:extLst>
            </p:cNvPr>
            <p:cNvSpPr txBox="1"/>
            <p:nvPr/>
          </p:nvSpPr>
          <p:spPr>
            <a:xfrm>
              <a:off x="1254780" y="4730672"/>
              <a:ext cx="785471" cy="246221"/>
            </a:xfrm>
            <a:prstGeom prst="rect">
              <a:avLst/>
            </a:prstGeom>
            <a:noFill/>
            <a:scene3d>
              <a:camera prst="perspectiveRight" fov="1200000">
                <a:rot lat="0" lon="20400000" rev="600000"/>
              </a:camera>
              <a:lightRig rig="threePt" dir="t"/>
            </a:scene3d>
            <a:sp3d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600" b="1" dirty="0"/>
                <a:t>TE-CRG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6A435B5-67D1-C2EE-988A-1CDD2FE3699E}"/>
                </a:ext>
              </a:extLst>
            </p:cNvPr>
            <p:cNvSpPr txBox="1"/>
            <p:nvPr/>
          </p:nvSpPr>
          <p:spPr>
            <a:xfrm rot="21383626">
              <a:off x="2751603" y="3207353"/>
              <a:ext cx="564257" cy="184666"/>
            </a:xfrm>
            <a:prstGeom prst="rect">
              <a:avLst/>
            </a:prstGeom>
            <a:noFill/>
            <a:scene3d>
              <a:camera prst="perspectiveRight" fov="1200000">
                <a:rot lat="0" lon="20399999" rev="0"/>
              </a:camera>
              <a:lightRig rig="threePt" dir="t"/>
            </a:scene3d>
            <a:sp3d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200" b="1" dirty="0"/>
                <a:t>TE-VSC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6B5B3A-2367-6778-3B94-234CF1E2F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7779" y="1506241"/>
            <a:ext cx="7188518" cy="4546779"/>
          </a:xfrm>
        </p:spPr>
        <p:txBody>
          <a:bodyPr/>
          <a:lstStyle/>
          <a:p>
            <a:pPr marL="0" indent="0">
              <a:buNone/>
            </a:pPr>
            <a:r>
              <a:rPr lang="en-CH" sz="2200" dirty="0"/>
              <a:t>The </a:t>
            </a:r>
            <a:r>
              <a:rPr lang="en-CH" sz="2200" dirty="0">
                <a:solidFill>
                  <a:schemeClr val="accent3"/>
                </a:solidFill>
              </a:rPr>
              <a:t>equipments groups </a:t>
            </a:r>
            <a:r>
              <a:rPr lang="en-CH" sz="2200" dirty="0"/>
              <a:t>are responsible for the operation of their systems</a:t>
            </a:r>
          </a:p>
          <a:p>
            <a:pPr>
              <a:spcBef>
                <a:spcPts val="300"/>
              </a:spcBef>
            </a:pPr>
            <a:r>
              <a:rPr lang="en-CH" sz="1800" b="0" dirty="0"/>
              <a:t>This includes design, construction or procurement, </a:t>
            </a:r>
            <a:r>
              <a:rPr lang="en-CH" sz="1800" b="0" u="sng" dirty="0"/>
              <a:t>operation</a:t>
            </a:r>
            <a:r>
              <a:rPr lang="en-CH" sz="1800" b="0" dirty="0"/>
              <a:t>, consolidation and maintenance</a:t>
            </a:r>
          </a:p>
          <a:p>
            <a:pPr>
              <a:spcBef>
                <a:spcPts val="300"/>
              </a:spcBef>
            </a:pPr>
            <a:r>
              <a:rPr lang="en-CH" sz="1800" b="0" dirty="0"/>
              <a:t>These groups (should) have their own sustainabiity initiatives and targets</a:t>
            </a:r>
          </a:p>
          <a:p>
            <a:pPr marL="0" indent="0">
              <a:buNone/>
            </a:pPr>
            <a:r>
              <a:rPr lang="en-CH" sz="2200" dirty="0"/>
              <a:t>The </a:t>
            </a:r>
            <a:r>
              <a:rPr lang="en-CH" sz="2200" dirty="0">
                <a:solidFill>
                  <a:schemeClr val="accent3"/>
                </a:solidFill>
              </a:rPr>
              <a:t>operations group</a:t>
            </a:r>
            <a:r>
              <a:rPr lang="en-CH" sz="2200" dirty="0"/>
              <a:t> forms the glue between the pieces and runs the individual systems as a whole to produce the required particle beams</a:t>
            </a:r>
          </a:p>
          <a:p>
            <a:pPr>
              <a:spcBef>
                <a:spcPts val="300"/>
              </a:spcBef>
            </a:pPr>
            <a:r>
              <a:rPr lang="en-CH" sz="1800" b="0" dirty="0"/>
              <a:t>This includes, machine configuration, settings management, development and deployment of methods and tools to produce and deliver beams</a:t>
            </a:r>
          </a:p>
          <a:p>
            <a:pPr>
              <a:spcBef>
                <a:spcPts val="300"/>
              </a:spcBef>
            </a:pPr>
            <a:r>
              <a:rPr lang="en-CH" sz="1800" b="0" dirty="0"/>
              <a:t>The Operations group (should) have its own sustainability initiatives and target and collaborate with the other groups on theirs.</a:t>
            </a:r>
          </a:p>
        </p:txBody>
      </p:sp>
    </p:spTree>
    <p:extLst>
      <p:ext uri="{BB962C8B-B14F-4D97-AF65-F5344CB8AC3E}">
        <p14:creationId xmlns:p14="http://schemas.microsoft.com/office/powerpoint/2010/main" val="2426520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5406E1-3702-A10A-08B3-01E3B3F4D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69313"/>
            <a:ext cx="11376024" cy="4531462"/>
          </a:xfrm>
        </p:spPr>
        <p:txBody>
          <a:bodyPr/>
          <a:lstStyle/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The Context</a:t>
            </a:r>
          </a:p>
          <a:p>
            <a:pPr>
              <a:spcBef>
                <a:spcPts val="4800"/>
              </a:spcBef>
            </a:pPr>
            <a:r>
              <a:rPr lang="en-CH" sz="3200" dirty="0"/>
              <a:t>Sustainability in Operations: some examples</a:t>
            </a:r>
          </a:p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Operations Contributing to Sustainability </a:t>
            </a:r>
          </a:p>
          <a:p>
            <a:pPr>
              <a:spcBef>
                <a:spcPts val="4800"/>
              </a:spcBef>
            </a:pPr>
            <a:r>
              <a:rPr lang="en-CH" sz="3200" dirty="0">
                <a:solidFill>
                  <a:schemeClr val="bg1">
                    <a:lumMod val="75000"/>
                  </a:schemeClr>
                </a:solidFill>
              </a:rPr>
              <a:t>Concluding Remarks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2B0950-D683-A1A1-1F59-FAACEC0E7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74088-7666-B1C5-B221-020E2A859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22.03.2024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E7DD2-32FD-0223-E33B-FC4D8F1C1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SAP: Sustainability in the operation of the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253CA-8198-9BD9-22C2-2B03FE105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818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34476</TotalTime>
  <Words>1943</Words>
  <Application>Microsoft Macintosh PowerPoint</Application>
  <PresentationFormat>Widescreen</PresentationFormat>
  <Paragraphs>229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Office Theme</vt:lpstr>
      <vt:lpstr>Sustainability in the operation of the machines For the Sustainable Accelerators Panel      </vt:lpstr>
      <vt:lpstr>Content</vt:lpstr>
      <vt:lpstr>Content</vt:lpstr>
      <vt:lpstr>From Roberto’s 1st SAP meeting</vt:lpstr>
      <vt:lpstr>Existing Accelerators &amp; Facilities</vt:lpstr>
      <vt:lpstr>Sustainable Accelerator Operation</vt:lpstr>
      <vt:lpstr>Accelerator schedules </vt:lpstr>
      <vt:lpstr>“Operation” of the Accelerator Complex</vt:lpstr>
      <vt:lpstr>Content</vt:lpstr>
      <vt:lpstr>The Typical Context…</vt:lpstr>
      <vt:lpstr>LHC Machine electrical Consumption 2022</vt:lpstr>
      <vt:lpstr>Beam Dependend Actions by Cryogenics</vt:lpstr>
      <vt:lpstr>Physics output versus Cryo power</vt:lpstr>
      <vt:lpstr>Electron Cloud Mitigation Through the Filling Scheme</vt:lpstr>
      <vt:lpstr>Physics output versus Cryo power</vt:lpstr>
      <vt:lpstr>SPS Eco Mode and Hysteresis Compensation</vt:lpstr>
      <vt:lpstr>Hysteresis Compensation Using Machine Learning</vt:lpstr>
      <vt:lpstr>Combined Beam Production on a Single Cycle</vt:lpstr>
      <vt:lpstr>Beam loss management</vt:lpstr>
      <vt:lpstr>Content</vt:lpstr>
      <vt:lpstr>Sustainable PS East Area Consolidation</vt:lpstr>
      <vt:lpstr>Content</vt:lpstr>
      <vt:lpstr>Concluding Remarks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Complex Status Report to the 141st (on-line) SPSC meeting, 13 April 2021</dc:title>
  <dc:creator>Rende Steerenberg</dc:creator>
  <cp:lastModifiedBy>Rende Steerenberg</cp:lastModifiedBy>
  <cp:revision>603</cp:revision>
  <cp:lastPrinted>2024-03-22T09:25:29Z</cp:lastPrinted>
  <dcterms:created xsi:type="dcterms:W3CDTF">2021-04-10T08:59:59Z</dcterms:created>
  <dcterms:modified xsi:type="dcterms:W3CDTF">2024-03-22T12:58:01Z</dcterms:modified>
</cp:coreProperties>
</file>