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26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40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</p:sldIdLst>
  <p:sldSz cx="18288000" cy="10287000"/>
  <p:notesSz cx="6858000" cy="9144000"/>
  <p:embeddedFontLst>
    <p:embeddedFont>
      <p:font typeface="Raleway Bold" charset="1" panose="00000000000000000000"/>
      <p:regular r:id="rId43"/>
    </p:embeddedFont>
    <p:embeddedFont>
      <p:font typeface="Raleway Italics" charset="1" panose="00000000000000000000"/>
      <p:regular r:id="rId44"/>
    </p:embeddedFont>
    <p:embeddedFont>
      <p:font typeface="Quicksand" charset="1" panose="00000000000000000000"/>
      <p:regular r:id="rId45"/>
    </p:embeddedFont>
    <p:embeddedFont>
      <p:font typeface="Arimo" charset="1" panose="020B0604020202020204"/>
      <p:regular r:id="rId47"/>
    </p:embeddedFont>
    <p:embeddedFont>
      <p:font typeface="Raleway Medium" charset="1" panose="00000000000000000000"/>
      <p:regular r:id="rId48"/>
    </p:embeddedFont>
    <p:embeddedFont>
      <p:font typeface="Playfair Display" charset="1" panose="00000000000000000000"/>
      <p:regular r:id="rId51"/>
    </p:embeddedFont>
    <p:embeddedFont>
      <p:font typeface="Alice" charset="1" panose="00000500000000000000"/>
      <p:regular r:id="rId52"/>
    </p:embeddedFont>
    <p:embeddedFont>
      <p:font typeface="Montserrat Medium" charset="1" panose="00000600000000000000"/>
      <p:regular r:id="rId54"/>
    </p:embeddedFont>
    <p:embeddedFont>
      <p:font typeface="Montserrat" charset="1" panose="00000500000000000000"/>
      <p:regular r:id="rId55"/>
    </p:embeddedFont>
    <p:embeddedFont>
      <p:font typeface="Montserrat Italics" charset="1" panose="00000500000000000000"/>
      <p:regular r:id="rId56"/>
    </p:embeddedFont>
    <p:embeddedFont>
      <p:font typeface="Montserrat Bold" charset="1" panose="00000800000000000000"/>
      <p:regular r:id="rId60"/>
    </p:embeddedFont>
    <p:embeddedFont>
      <p:font typeface="Montserrat Bold Italics" charset="1" panose="00000800000000000000"/>
      <p:regular r:id="rId61"/>
    </p:embeddedFont>
    <p:embeddedFont>
      <p:font typeface="Raleway Light" charset="1" panose="00000000000000000000"/>
      <p:regular r:id="rId65"/>
    </p:embeddedFont>
    <p:embeddedFont>
      <p:font typeface="Raleway" charset="1" panose="00000000000000000000"/>
      <p:regular r:id="rId70"/>
    </p:embeddedFont>
    <p:embeddedFont>
      <p:font typeface="Playfair Display Italics" charset="1" panose="00000000000000000000"/>
      <p:regular r:id="rId74"/>
    </p:embeddedFont>
    <p:embeddedFont>
      <p:font typeface="Abril Fatface" charset="1" panose="02000503000000020003"/>
      <p:regular r:id="rId7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notesMasters/notesMaster1.xml" Type="http://schemas.openxmlformats.org/officeDocument/2006/relationships/notesMaster"/><Relationship Id="rId41" Target="theme/theme2.xml" Type="http://schemas.openxmlformats.org/officeDocument/2006/relationships/theme"/><Relationship Id="rId42" Target="notesSlides/notesSlide1.xml" Type="http://schemas.openxmlformats.org/officeDocument/2006/relationships/notesSlide"/><Relationship Id="rId43" Target="fonts/font43.fntdata" Type="http://schemas.openxmlformats.org/officeDocument/2006/relationships/font"/><Relationship Id="rId44" Target="fonts/font44.fntdata" Type="http://schemas.openxmlformats.org/officeDocument/2006/relationships/font"/><Relationship Id="rId45" Target="fonts/font45.fntdata" Type="http://schemas.openxmlformats.org/officeDocument/2006/relationships/font"/><Relationship Id="rId46" Target="notesSlides/notesSlide2.xml" Type="http://schemas.openxmlformats.org/officeDocument/2006/relationships/notesSlide"/><Relationship Id="rId47" Target="fonts/font47.fntdata" Type="http://schemas.openxmlformats.org/officeDocument/2006/relationships/font"/><Relationship Id="rId48" Target="fonts/font48.fntdata" Type="http://schemas.openxmlformats.org/officeDocument/2006/relationships/font"/><Relationship Id="rId49" Target="notesSlides/notesSlide3.xml" Type="http://schemas.openxmlformats.org/officeDocument/2006/relationships/notesSlide"/><Relationship Id="rId5" Target="tableStyles.xml" Type="http://schemas.openxmlformats.org/officeDocument/2006/relationships/tableStyles"/><Relationship Id="rId50" Target="notesSlides/notesSlide4.xml" Type="http://schemas.openxmlformats.org/officeDocument/2006/relationships/notesSlide"/><Relationship Id="rId51" Target="fonts/font51.fntdata" Type="http://schemas.openxmlformats.org/officeDocument/2006/relationships/font"/><Relationship Id="rId52" Target="fonts/font52.fntdata" Type="http://schemas.openxmlformats.org/officeDocument/2006/relationships/font"/><Relationship Id="rId53" Target="notesSlides/notesSlide5.xml" Type="http://schemas.openxmlformats.org/officeDocument/2006/relationships/notesSlide"/><Relationship Id="rId54" Target="fonts/font54.fntdata" Type="http://schemas.openxmlformats.org/officeDocument/2006/relationships/font"/><Relationship Id="rId55" Target="fonts/font55.fntdata" Type="http://schemas.openxmlformats.org/officeDocument/2006/relationships/font"/><Relationship Id="rId56" Target="fonts/font56.fntdata" Type="http://schemas.openxmlformats.org/officeDocument/2006/relationships/font"/><Relationship Id="rId57" Target="notesSlides/notesSlide6.xml" Type="http://schemas.openxmlformats.org/officeDocument/2006/relationships/notesSlide"/><Relationship Id="rId58" Target="notesSlides/notesSlide7.xml" Type="http://schemas.openxmlformats.org/officeDocument/2006/relationships/notesSlide"/><Relationship Id="rId59" Target="notesSlides/notesSlide8.xml" Type="http://schemas.openxmlformats.org/officeDocument/2006/relationships/notesSlide"/><Relationship Id="rId6" Target="slides/slide1.xml" Type="http://schemas.openxmlformats.org/officeDocument/2006/relationships/slide"/><Relationship Id="rId60" Target="fonts/font60.fntdata" Type="http://schemas.openxmlformats.org/officeDocument/2006/relationships/font"/><Relationship Id="rId61" Target="fonts/font61.fntdata" Type="http://schemas.openxmlformats.org/officeDocument/2006/relationships/font"/><Relationship Id="rId62" Target="notesSlides/notesSlide9.xml" Type="http://schemas.openxmlformats.org/officeDocument/2006/relationships/notesSlide"/><Relationship Id="rId63" Target="notesSlides/notesSlide10.xml" Type="http://schemas.openxmlformats.org/officeDocument/2006/relationships/notesSlide"/><Relationship Id="rId64" Target="notesSlides/notesSlide11.xml" Type="http://schemas.openxmlformats.org/officeDocument/2006/relationships/notesSlide"/><Relationship Id="rId65" Target="fonts/font65.fntdata" Type="http://schemas.openxmlformats.org/officeDocument/2006/relationships/font"/><Relationship Id="rId66" Target="notesSlides/notesSlide12.xml" Type="http://schemas.openxmlformats.org/officeDocument/2006/relationships/notesSlide"/><Relationship Id="rId67" Target="notesSlides/notesSlide13.xml" Type="http://schemas.openxmlformats.org/officeDocument/2006/relationships/notesSlide"/><Relationship Id="rId68" Target="notesSlides/notesSlide14.xml" Type="http://schemas.openxmlformats.org/officeDocument/2006/relationships/notesSlide"/><Relationship Id="rId69" Target="notesSlides/notesSlide15.xml" Type="http://schemas.openxmlformats.org/officeDocument/2006/relationships/notesSlide"/><Relationship Id="rId7" Target="slides/slide2.xml" Type="http://schemas.openxmlformats.org/officeDocument/2006/relationships/slide"/><Relationship Id="rId70" Target="fonts/font70.fntdata" Type="http://schemas.openxmlformats.org/officeDocument/2006/relationships/font"/><Relationship Id="rId71" Target="notesSlides/notesSlide16.xml" Type="http://schemas.openxmlformats.org/officeDocument/2006/relationships/notesSlide"/><Relationship Id="rId72" Target="notesSlides/notesSlide17.xml" Type="http://schemas.openxmlformats.org/officeDocument/2006/relationships/notesSlide"/><Relationship Id="rId73" Target="notesSlides/notesSlide18.xml" Type="http://schemas.openxmlformats.org/officeDocument/2006/relationships/notesSlide"/><Relationship Id="rId74" Target="fonts/font74.fntdata" Type="http://schemas.openxmlformats.org/officeDocument/2006/relationships/font"/><Relationship Id="rId75" Target="fonts/font75.fntdata" Type="http://schemas.openxmlformats.org/officeDocument/2006/relationships/font"/><Relationship Id="rId76" Target="notesSlides/notesSlide19.xml" Type="http://schemas.openxmlformats.org/officeDocument/2006/relationships/notesSlide"/><Relationship Id="rId77" Target="notesSlides/notesSlide20.xml" Type="http://schemas.openxmlformats.org/officeDocument/2006/relationships/notesSlide"/><Relationship Id="rId78" Target="notesSlides/notesSlide21.xml" Type="http://schemas.openxmlformats.org/officeDocument/2006/relationships/notesSlide"/><Relationship Id="rId79" Target="notesSlides/notesSlide22.xml" Type="http://schemas.openxmlformats.org/officeDocument/2006/relationships/notesSlide"/><Relationship Id="rId8" Target="slides/slide3.xml" Type="http://schemas.openxmlformats.org/officeDocument/2006/relationships/slide"/><Relationship Id="rId80" Target="notesSlides/notesSlide23.xml" Type="http://schemas.openxmlformats.org/officeDocument/2006/relationships/notesSlide"/><Relationship Id="rId81" Target="notesSlides/notesSlide24.xml" Type="http://schemas.openxmlformats.org/officeDocument/2006/relationships/notesSlide"/><Relationship Id="rId82" Target="notesSlides/notesSlide25.xml" Type="http://schemas.openxmlformats.org/officeDocument/2006/relationships/notesSlide"/><Relationship Id="rId83" Target="notesSlides/notesSlide26.xml" Type="http://schemas.openxmlformats.org/officeDocument/2006/relationships/notesSlide"/><Relationship Id="rId9" Target="slides/slide4.xml" Type="http://schemas.openxmlformats.org/officeDocument/2006/relationships/slide"/></Relationships>
</file>

<file path=ppt/notesMasters/_rels/notesMaster1.xml.rels><?xml version="1.0" encoding="UTF-8" standalone="yes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.xml" Type="http://schemas.openxmlformats.org/officeDocument/2006/relationships/slide"/></Relationships>
</file>

<file path=ppt/notesSlides/_rels/notesSlide10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0.xml" Type="http://schemas.openxmlformats.org/officeDocument/2006/relationships/slide"/></Relationships>
</file>

<file path=ppt/notesSlides/_rels/notesSlide1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1.xml" Type="http://schemas.openxmlformats.org/officeDocument/2006/relationships/slide"/></Relationships>
</file>

<file path=ppt/notesSlides/_rels/notesSlide1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2.xml" Type="http://schemas.openxmlformats.org/officeDocument/2006/relationships/slide"/></Relationships>
</file>

<file path=ppt/notesSlides/_rels/notesSlide1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3.xml" Type="http://schemas.openxmlformats.org/officeDocument/2006/relationships/slide"/></Relationships>
</file>

<file path=ppt/notesSlides/_rels/notesSlide1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4.xml" Type="http://schemas.openxmlformats.org/officeDocument/2006/relationships/slide"/></Relationships>
</file>

<file path=ppt/notesSlides/_rels/notesSlide1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5.xml" Type="http://schemas.openxmlformats.org/officeDocument/2006/relationships/slide"/></Relationships>
</file>

<file path=ppt/notesSlides/_rels/notesSlide1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6.xml" Type="http://schemas.openxmlformats.org/officeDocument/2006/relationships/slide"/></Relationships>
</file>

<file path=ppt/notesSlides/_rels/notesSlide17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7.xml" Type="http://schemas.openxmlformats.org/officeDocument/2006/relationships/slide"/></Relationships>
</file>

<file path=ppt/notesSlides/_rels/notesSlide18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9.xml" Type="http://schemas.openxmlformats.org/officeDocument/2006/relationships/slide"/></Relationships>
</file>

<file path=ppt/notesSlides/_rels/notesSlide19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6.xml" Type="http://schemas.openxmlformats.org/officeDocument/2006/relationships/slide"/></Relationships>
</file>

<file path=ppt/notesSlides/_rels/notesSlide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.xml" Type="http://schemas.openxmlformats.org/officeDocument/2006/relationships/slide"/></Relationships>
</file>

<file path=ppt/notesSlides/_rels/notesSlide20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8.xml" Type="http://schemas.openxmlformats.org/officeDocument/2006/relationships/slide"/></Relationships>
</file>

<file path=ppt/notesSlides/_rels/notesSlide2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9.xml" Type="http://schemas.openxmlformats.org/officeDocument/2006/relationships/slide"/></Relationships>
</file>

<file path=ppt/notesSlides/_rels/notesSlide2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0.xml" Type="http://schemas.openxmlformats.org/officeDocument/2006/relationships/slide"/></Relationships>
</file>

<file path=ppt/notesSlides/_rels/notesSlide2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1.xml" Type="http://schemas.openxmlformats.org/officeDocument/2006/relationships/slide"/></Relationships>
</file>

<file path=ppt/notesSlides/_rels/notesSlide2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2.xml" Type="http://schemas.openxmlformats.org/officeDocument/2006/relationships/slide"/></Relationships>
</file>

<file path=ppt/notesSlides/_rels/notesSlide2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3.xml" Type="http://schemas.openxmlformats.org/officeDocument/2006/relationships/slide"/></Relationships>
</file>

<file path=ppt/notesSlides/_rels/notesSlide2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4.xml" Type="http://schemas.openxmlformats.org/officeDocument/2006/relationships/slide"/></Relationships>
</file>

<file path=ppt/notesSlides/_rels/notesSlide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.xml" Type="http://schemas.openxmlformats.org/officeDocument/2006/relationships/slide"/></Relationships>
</file>

<file path=ppt/notesSlides/_rels/notesSlide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.xml" Type="http://schemas.openxmlformats.org/officeDocument/2006/relationships/slide"/></Relationships>
</file>

<file path=ppt/notesSlides/_rels/notesSlide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.xml" Type="http://schemas.openxmlformats.org/officeDocument/2006/relationships/slide"/></Relationships>
</file>

<file path=ppt/notesSlides/_rels/notesSlide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.xml" Type="http://schemas.openxmlformats.org/officeDocument/2006/relationships/slide"/></Relationships>
</file>

<file path=ppt/notesSlides/_rels/notesSlide7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7.xml" Type="http://schemas.openxmlformats.org/officeDocument/2006/relationships/slide"/></Relationships>
</file>

<file path=ppt/notesSlides/_rels/notesSlide8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8.xml" Type="http://schemas.openxmlformats.org/officeDocument/2006/relationships/slide"/></Relationships>
</file>

<file path=ppt/notesSlides/_rels/notesSlide9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9.xml" Type="http://schemas.openxmlformats.org/officeDocument/2006/relationships/slide"/></Relationships>
</file>

<file path=ppt/notesSlides/notesSlide1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10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11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12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13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14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15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16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17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18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19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2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20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21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22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23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24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25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26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3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4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5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6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7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8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9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png" Type="http://schemas.openxmlformats.org/officeDocument/2006/relationships/image"/><Relationship Id="rId7" Target="../media/image5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0.xml" Type="http://schemas.openxmlformats.org/officeDocument/2006/relationships/notesSlide"/><Relationship Id="rId3" Target="../media/image34.jpeg" Type="http://schemas.openxmlformats.org/officeDocument/2006/relationships/image"/><Relationship Id="rId4" Target="../media/VAECk2M5ReQ.mp4" Type="http://schemas.openxmlformats.org/officeDocument/2006/relationships/video"/><Relationship Id="rId5" Target="../media/VAECk2M5ReQ.mp4" Type="http://schemas.microsoft.com/office/2007/relationships/media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9.png" Type="http://schemas.openxmlformats.org/officeDocument/2006/relationships/image"/><Relationship Id="rId11" Target="../media/image40.png" Type="http://schemas.openxmlformats.org/officeDocument/2006/relationships/image"/><Relationship Id="rId2" Target="../notesSlides/notesSlide11.xml" Type="http://schemas.openxmlformats.org/officeDocument/2006/relationships/notesSlide"/><Relationship Id="rId3" Target="../media/image35.png" Type="http://schemas.openxmlformats.org/officeDocument/2006/relationships/image"/><Relationship Id="rId4" Target="../media/image4.png" Type="http://schemas.openxmlformats.org/officeDocument/2006/relationships/image"/><Relationship Id="rId5" Target="../media/image2.png" Type="http://schemas.openxmlformats.org/officeDocument/2006/relationships/image"/><Relationship Id="rId6" Target="../media/image5.png" Type="http://schemas.openxmlformats.org/officeDocument/2006/relationships/image"/><Relationship Id="rId7" Target="../media/image36.png" Type="http://schemas.openxmlformats.org/officeDocument/2006/relationships/image"/><Relationship Id="rId8" Target="../media/image37.svg" Type="http://schemas.openxmlformats.org/officeDocument/2006/relationships/image"/><Relationship Id="rId9" Target="../media/image38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2.xml" Type="http://schemas.openxmlformats.org/officeDocument/2006/relationships/notesSlide"/><Relationship Id="rId3" Target="../media/image17.png" Type="http://schemas.openxmlformats.org/officeDocument/2006/relationships/image"/><Relationship Id="rId4" Target="../media/image2.png" Type="http://schemas.openxmlformats.org/officeDocument/2006/relationships/image"/><Relationship Id="rId5" Target="../media/image8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3.xml" Type="http://schemas.openxmlformats.org/officeDocument/2006/relationships/notesSlide"/><Relationship Id="rId3" Target="../media/image2.png" Type="http://schemas.openxmlformats.org/officeDocument/2006/relationships/image"/><Relationship Id="rId4" Target="../media/image4.png" Type="http://schemas.openxmlformats.org/officeDocument/2006/relationships/image"/><Relationship Id="rId5" Target="../media/image6.png" Type="http://schemas.openxmlformats.org/officeDocument/2006/relationships/image"/><Relationship Id="rId6" Target="../media/image41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4.xml" Type="http://schemas.openxmlformats.org/officeDocument/2006/relationships/notesSlide"/><Relationship Id="rId3" Target="../media/image8.png" Type="http://schemas.openxmlformats.org/officeDocument/2006/relationships/image"/><Relationship Id="rId4" Target="../media/image4.png" Type="http://schemas.openxmlformats.org/officeDocument/2006/relationships/image"/><Relationship Id="rId5" Target="../media/image2.png" Type="http://schemas.openxmlformats.org/officeDocument/2006/relationships/image"/><Relationship Id="rId6" Target="../media/image42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5.xml" Type="http://schemas.openxmlformats.org/officeDocument/2006/relationships/notesSlide"/><Relationship Id="rId3" Target="../media/image2.png" Type="http://schemas.openxmlformats.org/officeDocument/2006/relationships/image"/><Relationship Id="rId4" Target="../media/image4.png" Type="http://schemas.openxmlformats.org/officeDocument/2006/relationships/image"/><Relationship Id="rId5" Target="../media/image6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6.png" Type="http://schemas.openxmlformats.org/officeDocument/2006/relationships/image"/><Relationship Id="rId11" Target="../media/image47.svg" Type="http://schemas.openxmlformats.org/officeDocument/2006/relationships/image"/><Relationship Id="rId12" Target="../media/image48.png" Type="http://schemas.openxmlformats.org/officeDocument/2006/relationships/image"/><Relationship Id="rId13" Target="../media/image49.svg" Type="http://schemas.openxmlformats.org/officeDocument/2006/relationships/image"/><Relationship Id="rId2" Target="../notesSlides/notesSlide16.xml" Type="http://schemas.openxmlformats.org/officeDocument/2006/relationships/notesSlide"/><Relationship Id="rId3" Target="../media/image2.png" Type="http://schemas.openxmlformats.org/officeDocument/2006/relationships/image"/><Relationship Id="rId4" Target="../media/image4.png" Type="http://schemas.openxmlformats.org/officeDocument/2006/relationships/image"/><Relationship Id="rId5" Target="../media/image35.png" Type="http://schemas.openxmlformats.org/officeDocument/2006/relationships/image"/><Relationship Id="rId6" Target="../media/image7.png" Type="http://schemas.openxmlformats.org/officeDocument/2006/relationships/image"/><Relationship Id="rId7" Target="../media/image43.png" Type="http://schemas.openxmlformats.org/officeDocument/2006/relationships/image"/><Relationship Id="rId8" Target="../media/image44.png" Type="http://schemas.openxmlformats.org/officeDocument/2006/relationships/image"/><Relationship Id="rId9" Target="../media/image45.sv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7.xml" Type="http://schemas.openxmlformats.org/officeDocument/2006/relationships/notesSlide"/><Relationship Id="rId3" Target="../media/image4.png" Type="http://schemas.openxmlformats.org/officeDocument/2006/relationships/image"/><Relationship Id="rId4" Target="../media/image2.png" Type="http://schemas.openxmlformats.org/officeDocument/2006/relationships/image"/><Relationship Id="rId5" Target="../media/image1.png" Type="http://schemas.openxmlformats.org/officeDocument/2006/relationships/image"/><Relationship Id="rId6" Target="../media/image17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4.png" Type="http://schemas.openxmlformats.org/officeDocument/2006/relationships/image"/><Relationship Id="rId4" Target="../media/image35.png" Type="http://schemas.openxmlformats.org/officeDocument/2006/relationships/image"/><Relationship Id="rId5" Target="../media/image7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4.png" Type="http://schemas.openxmlformats.org/officeDocument/2006/relationships/image"/><Relationship Id="rId11" Target="../media/image25.svg" Type="http://schemas.openxmlformats.org/officeDocument/2006/relationships/image"/><Relationship Id="rId12" Target="../media/image26.png" Type="http://schemas.openxmlformats.org/officeDocument/2006/relationships/image"/><Relationship Id="rId13" Target="../media/image27.svg" Type="http://schemas.openxmlformats.org/officeDocument/2006/relationships/image"/><Relationship Id="rId14" Target="../media/image28.png" Type="http://schemas.openxmlformats.org/officeDocument/2006/relationships/image"/><Relationship Id="rId15" Target="../media/image29.svg" Type="http://schemas.openxmlformats.org/officeDocument/2006/relationships/image"/><Relationship Id="rId16" Target="../media/image30.png" Type="http://schemas.openxmlformats.org/officeDocument/2006/relationships/image"/><Relationship Id="rId17" Target="../media/image31.svg" Type="http://schemas.openxmlformats.org/officeDocument/2006/relationships/image"/><Relationship Id="rId18" Target="../media/image32.png" Type="http://schemas.openxmlformats.org/officeDocument/2006/relationships/image"/><Relationship Id="rId19" Target="../media/image33.svg" Type="http://schemas.openxmlformats.org/officeDocument/2006/relationships/image"/><Relationship Id="rId2" Target="../notesSlides/notesSlide18.xml" Type="http://schemas.openxmlformats.org/officeDocument/2006/relationships/notesSlide"/><Relationship Id="rId20" Target="../media/image52.png" Type="http://schemas.openxmlformats.org/officeDocument/2006/relationships/image"/><Relationship Id="rId21" Target="../media/image53.png" Type="http://schemas.openxmlformats.org/officeDocument/2006/relationships/image"/><Relationship Id="rId22" Target="../media/image54.png" Type="http://schemas.openxmlformats.org/officeDocument/2006/relationships/image"/><Relationship Id="rId23" Target="../media/image55.svg" Type="http://schemas.openxmlformats.org/officeDocument/2006/relationships/image"/><Relationship Id="rId24" Target="../media/image56.png" Type="http://schemas.openxmlformats.org/officeDocument/2006/relationships/image"/><Relationship Id="rId25" Target="../media/image57.png" Type="http://schemas.openxmlformats.org/officeDocument/2006/relationships/image"/><Relationship Id="rId26" Target="../media/image58.png" Type="http://schemas.openxmlformats.org/officeDocument/2006/relationships/image"/><Relationship Id="rId27" Target="../media/image59.png" Type="http://schemas.openxmlformats.org/officeDocument/2006/relationships/image"/><Relationship Id="rId28" Target="../media/image60.png" Type="http://schemas.openxmlformats.org/officeDocument/2006/relationships/image"/><Relationship Id="rId3" Target="../media/image50.png" Type="http://schemas.openxmlformats.org/officeDocument/2006/relationships/image"/><Relationship Id="rId4" Target="../media/image51.svg" Type="http://schemas.openxmlformats.org/officeDocument/2006/relationships/image"/><Relationship Id="rId5" Target="../media/image2.png" Type="http://schemas.openxmlformats.org/officeDocument/2006/relationships/image"/><Relationship Id="rId6" Target="../media/image4.png" Type="http://schemas.openxmlformats.org/officeDocument/2006/relationships/image"/><Relationship Id="rId7" Target="../media/image8.png" Type="http://schemas.openxmlformats.org/officeDocument/2006/relationships/image"/><Relationship Id="rId8" Target="../media/image1.png" Type="http://schemas.openxmlformats.org/officeDocument/2006/relationships/image"/><Relationship Id="rId9" Target="../media/image5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.xml" Type="http://schemas.openxmlformats.org/officeDocument/2006/relationships/notesSlide"/><Relationship Id="rId3" Target="../media/image2.png" Type="http://schemas.openxmlformats.org/officeDocument/2006/relationships/image"/><Relationship Id="rId4" Target="../media/image4.png" Type="http://schemas.openxmlformats.org/officeDocument/2006/relationships/image"/><Relationship Id="rId5" Target="../media/image6.png" Type="http://schemas.openxmlformats.org/officeDocument/2006/relationships/image"/><Relationship Id="rId6" Target="../media/image7.png" Type="http://schemas.openxmlformats.org/officeDocument/2006/relationships/image"/><Relationship Id="rId7" Target="../media/image5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4.png" Type="http://schemas.openxmlformats.org/officeDocument/2006/relationships/image"/><Relationship Id="rId4" Target="../media/image35.png" Type="http://schemas.openxmlformats.org/officeDocument/2006/relationships/image"/><Relationship Id="rId5" Target="../media/image7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4.png" Type="http://schemas.openxmlformats.org/officeDocument/2006/relationships/image"/><Relationship Id="rId4" Target="../media/image2.png" Type="http://schemas.openxmlformats.org/officeDocument/2006/relationships/image"/><Relationship Id="rId5" Target="../media/image1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17.png" Type="http://schemas.openxmlformats.org/officeDocument/2006/relationships/image"/><Relationship Id="rId4" Target="../media/image5.png" Type="http://schemas.openxmlformats.org/officeDocument/2006/relationships/image"/><Relationship Id="rId5" Target="../media/image61.jpe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17.png" Type="http://schemas.openxmlformats.org/officeDocument/2006/relationships/image"/><Relationship Id="rId4" Target="../media/image5.png" Type="http://schemas.openxmlformats.org/officeDocument/2006/relationships/image"/><Relationship Id="rId5" Target="../media/image62.png" Type="http://schemas.openxmlformats.org/officeDocument/2006/relationships/image"/><Relationship Id="rId6" Target="../media/image63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17.png" Type="http://schemas.openxmlformats.org/officeDocument/2006/relationships/image"/><Relationship Id="rId4" Target="../media/image5.png" Type="http://schemas.openxmlformats.org/officeDocument/2006/relationships/image"/><Relationship Id="rId5" Target="../media/image64.png" Type="http://schemas.openxmlformats.org/officeDocument/2006/relationships/image"/><Relationship Id="rId6" Target="../media/image65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17.png" Type="http://schemas.openxmlformats.org/officeDocument/2006/relationships/image"/><Relationship Id="rId4" Target="../media/image66.png" Type="http://schemas.openxmlformats.org/officeDocument/2006/relationships/image"/><Relationship Id="rId5" Target="../media/image67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9.xml" Type="http://schemas.openxmlformats.org/officeDocument/2006/relationships/notesSlide"/><Relationship Id="rId3" Target="../media/image4.png" Type="http://schemas.openxmlformats.org/officeDocument/2006/relationships/image"/><Relationship Id="rId4" Target="../media/image17.png" Type="http://schemas.openxmlformats.org/officeDocument/2006/relationships/image"/><Relationship Id="rId5" Target="../media/image5.png" Type="http://schemas.openxmlformats.org/officeDocument/2006/relationships/image"/><Relationship Id="rId6" Target="../media/image68.png" Type="http://schemas.openxmlformats.org/officeDocument/2006/relationships/image"/><Relationship Id="rId7" Target="../media/image69.svg" Type="http://schemas.openxmlformats.org/officeDocument/2006/relationships/image"/><Relationship Id="rId8" Target="../media/image70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4.png" Type="http://schemas.openxmlformats.org/officeDocument/2006/relationships/image"/><Relationship Id="rId4" Target="../media/image2.png" Type="http://schemas.openxmlformats.org/officeDocument/2006/relationships/image"/><Relationship Id="rId5" Target="../media/image1.png" Type="http://schemas.openxmlformats.org/officeDocument/2006/relationships/image"/><Relationship Id="rId6" Target="../media/image71.jpeg" Type="http://schemas.openxmlformats.org/officeDocument/2006/relationships/image"/><Relationship Id="rId7" Target="../media/image72.jpe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0.xml" Type="http://schemas.openxmlformats.org/officeDocument/2006/relationships/notesSlide"/><Relationship Id="rId3" Target="../media/image2.png" Type="http://schemas.openxmlformats.org/officeDocument/2006/relationships/image"/><Relationship Id="rId4" Target="../media/image17.png" Type="http://schemas.openxmlformats.org/officeDocument/2006/relationships/image"/><Relationship Id="rId5" Target="../media/image6.png" Type="http://schemas.openxmlformats.org/officeDocument/2006/relationships/image"/><Relationship Id="rId6" Target="../media/image4.png" Type="http://schemas.openxmlformats.org/officeDocument/2006/relationships/image"/><Relationship Id="rId7" Target="../media/image7.png" Type="http://schemas.openxmlformats.org/officeDocument/2006/relationships/image"/><Relationship Id="rId8" Target="../media/image14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1.xml" Type="http://schemas.openxmlformats.org/officeDocument/2006/relationships/notesSlide"/><Relationship Id="rId3" Target="../media/image2.png" Type="http://schemas.openxmlformats.org/officeDocument/2006/relationships/image"/><Relationship Id="rId4" Target="../media/image4.png" Type="http://schemas.openxmlformats.org/officeDocument/2006/relationships/image"/><Relationship Id="rId5" Target="../media/image35.png" Type="http://schemas.openxmlformats.org/officeDocument/2006/relationships/image"/><Relationship Id="rId6" Target="../media/image7.png" Type="http://schemas.openxmlformats.org/officeDocument/2006/relationships/image"/><Relationship Id="rId7" Target="../media/image73.png" Type="http://schemas.openxmlformats.org/officeDocument/2006/relationships/image"/><Relationship Id="rId8" Target="../media/image74.png" Type="http://schemas.openxmlformats.org/officeDocument/2006/relationships/image"/><Relationship Id="rId9" Target="../media/image75.gif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.xml" Type="http://schemas.openxmlformats.org/officeDocument/2006/relationships/notesSlide"/><Relationship Id="rId3" Target="../media/image8.png" Type="http://schemas.openxmlformats.org/officeDocument/2006/relationships/image"/><Relationship Id="rId4" Target="../media/image1.png" Type="http://schemas.openxmlformats.org/officeDocument/2006/relationships/image"/><Relationship Id="rId5" Target="../media/image4.png" Type="http://schemas.openxmlformats.org/officeDocument/2006/relationships/image"/><Relationship Id="rId6" Target="../media/image3.png" Type="http://schemas.openxmlformats.org/officeDocument/2006/relationships/image"/><Relationship Id="rId7" Target="../media/image2.png" Type="http://schemas.openxmlformats.org/officeDocument/2006/relationships/image"/><Relationship Id="rId8" Target="../media/image5.pn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2.xml" Type="http://schemas.openxmlformats.org/officeDocument/2006/relationships/notesSlide"/><Relationship Id="rId3" Target="../media/image2.png" Type="http://schemas.openxmlformats.org/officeDocument/2006/relationships/image"/><Relationship Id="rId4" Target="../media/image4.png" Type="http://schemas.openxmlformats.org/officeDocument/2006/relationships/image"/><Relationship Id="rId5" Target="../media/image35.png" Type="http://schemas.openxmlformats.org/officeDocument/2006/relationships/image"/><Relationship Id="rId6" Target="../media/image7.png" Type="http://schemas.openxmlformats.org/officeDocument/2006/relationships/image"/><Relationship Id="rId7" Target="../media/image75.gif" Type="http://schemas.openxmlformats.org/officeDocument/2006/relationships/image"/><Relationship Id="rId8" Target="../media/image76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3.xml" Type="http://schemas.openxmlformats.org/officeDocument/2006/relationships/notesSlide"/><Relationship Id="rId3" Target="../media/image2.png" Type="http://schemas.openxmlformats.org/officeDocument/2006/relationships/image"/><Relationship Id="rId4" Target="../media/image4.png" Type="http://schemas.openxmlformats.org/officeDocument/2006/relationships/image"/><Relationship Id="rId5" Target="../media/image35.png" Type="http://schemas.openxmlformats.org/officeDocument/2006/relationships/image"/><Relationship Id="rId6" Target="../media/image7.png" Type="http://schemas.openxmlformats.org/officeDocument/2006/relationships/image"/><Relationship Id="rId7" Target="../media/image77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1.svg" Type="http://schemas.openxmlformats.org/officeDocument/2006/relationships/image"/><Relationship Id="rId11" Target="../media/image82.png" Type="http://schemas.openxmlformats.org/officeDocument/2006/relationships/image"/><Relationship Id="rId12" Target="../media/image83.png" Type="http://schemas.openxmlformats.org/officeDocument/2006/relationships/image"/><Relationship Id="rId2" Target="../notesSlides/notesSlide24.xml" Type="http://schemas.openxmlformats.org/officeDocument/2006/relationships/notesSlide"/><Relationship Id="rId3" Target="../media/image2.png" Type="http://schemas.openxmlformats.org/officeDocument/2006/relationships/image"/><Relationship Id="rId4" Target="../media/image4.png" Type="http://schemas.openxmlformats.org/officeDocument/2006/relationships/image"/><Relationship Id="rId5" Target="../media/image35.png" Type="http://schemas.openxmlformats.org/officeDocument/2006/relationships/image"/><Relationship Id="rId6" Target="../media/image7.png" Type="http://schemas.openxmlformats.org/officeDocument/2006/relationships/image"/><Relationship Id="rId7" Target="../media/image78.png" Type="http://schemas.openxmlformats.org/officeDocument/2006/relationships/image"/><Relationship Id="rId8" Target="../media/image79.svg" Type="http://schemas.openxmlformats.org/officeDocument/2006/relationships/image"/><Relationship Id="rId9" Target="../media/image80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7.jpeg" Type="http://schemas.openxmlformats.org/officeDocument/2006/relationships/image"/><Relationship Id="rId11" Target="https://www.youtube.com/watch?v=-kFOXP026eE" TargetMode="External" Type="http://schemas.openxmlformats.org/officeDocument/2006/relationships/video"/><Relationship Id="rId2" Target="../notesSlides/notesSlide25.xml" Type="http://schemas.openxmlformats.org/officeDocument/2006/relationships/notesSlide"/><Relationship Id="rId3" Target="../media/image4.png" Type="http://schemas.openxmlformats.org/officeDocument/2006/relationships/image"/><Relationship Id="rId4" Target="../media/image17.png" Type="http://schemas.openxmlformats.org/officeDocument/2006/relationships/image"/><Relationship Id="rId5" Target="../media/image5.png" Type="http://schemas.openxmlformats.org/officeDocument/2006/relationships/image"/><Relationship Id="rId6" Target="../media/image2.png" Type="http://schemas.openxmlformats.org/officeDocument/2006/relationships/image"/><Relationship Id="rId7" Target="../media/image84.png" Type="http://schemas.openxmlformats.org/officeDocument/2006/relationships/image"/><Relationship Id="rId8" Target="../media/image85.png" Type="http://schemas.openxmlformats.org/officeDocument/2006/relationships/image"/><Relationship Id="rId9" Target="../media/image86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6.xml" Type="http://schemas.openxmlformats.org/officeDocument/2006/relationships/notesSlide"/><Relationship Id="rId3" Target="../media/image1.png" Type="http://schemas.openxmlformats.org/officeDocument/2006/relationships/image"/><Relationship Id="rId4" Target="../media/image3.png" Type="http://schemas.openxmlformats.org/officeDocument/2006/relationships/image"/><Relationship Id="rId5" Target="../media/image5.png" Type="http://schemas.openxmlformats.org/officeDocument/2006/relationships/image"/><Relationship Id="rId6" Target="../media/image2.png" Type="http://schemas.openxmlformats.org/officeDocument/2006/relationships/image"/><Relationship Id="rId7" Target="../media/image88.png" Type="http://schemas.openxmlformats.org/officeDocument/2006/relationships/image"/><Relationship Id="rId8" Target="../media/image89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.png" Type="http://schemas.openxmlformats.org/officeDocument/2006/relationships/image"/><Relationship Id="rId2" Target="../notesSlides/notesSlide4.xml" Type="http://schemas.openxmlformats.org/officeDocument/2006/relationships/notesSlide"/><Relationship Id="rId3" Target="../media/image5.png" Type="http://schemas.openxmlformats.org/officeDocument/2006/relationships/image"/><Relationship Id="rId4" Target="../media/image4.png" Type="http://schemas.openxmlformats.org/officeDocument/2006/relationships/image"/><Relationship Id="rId5" Target="../media/image2.png" Type="http://schemas.openxmlformats.org/officeDocument/2006/relationships/image"/><Relationship Id="rId6" Target="../media/image9.png" Type="http://schemas.openxmlformats.org/officeDocument/2006/relationships/image"/><Relationship Id="rId7" Target="../media/image10.png" Type="http://schemas.openxmlformats.org/officeDocument/2006/relationships/image"/><Relationship Id="rId8" Target="../media/image11.png" Type="http://schemas.openxmlformats.org/officeDocument/2006/relationships/image"/><Relationship Id="rId9" Target="../media/image12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.xml" Type="http://schemas.openxmlformats.org/officeDocument/2006/relationships/notesSlide"/><Relationship Id="rId3" Target="../media/image4.png" Type="http://schemas.openxmlformats.org/officeDocument/2006/relationships/image"/><Relationship Id="rId4" Target="../media/image2.png" Type="http://schemas.openxmlformats.org/officeDocument/2006/relationships/image"/><Relationship Id="rId5" Target="../media/image6.png" Type="http://schemas.openxmlformats.org/officeDocument/2006/relationships/image"/><Relationship Id="rId6" Target="../media/image14.png" Type="http://schemas.openxmlformats.org/officeDocument/2006/relationships/image"/><Relationship Id="rId7" Target="../media/image7.png" Type="http://schemas.openxmlformats.org/officeDocument/2006/relationships/image"/><Relationship Id="rId8" Target="../media/image15.png" Type="http://schemas.openxmlformats.org/officeDocument/2006/relationships/image"/><Relationship Id="rId9" Target="../media/image16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6.xml" Type="http://schemas.openxmlformats.org/officeDocument/2006/relationships/notesSlide"/><Relationship Id="rId3" Target="../media/image4.png" Type="http://schemas.openxmlformats.org/officeDocument/2006/relationships/image"/><Relationship Id="rId4" Target="../media/image2.png" Type="http://schemas.openxmlformats.org/officeDocument/2006/relationships/image"/><Relationship Id="rId5" Target="../media/image17.png" Type="http://schemas.openxmlformats.org/officeDocument/2006/relationships/image"/><Relationship Id="rId6" Target="../media/image1.png" Type="http://schemas.openxmlformats.org/officeDocument/2006/relationships/image"/><Relationship Id="rId7" Target="../media/image8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0.svg" Type="http://schemas.openxmlformats.org/officeDocument/2006/relationships/image"/><Relationship Id="rId2" Target="../notesSlides/notesSlide7.xml" Type="http://schemas.openxmlformats.org/officeDocument/2006/relationships/notesSlide"/><Relationship Id="rId3" Target="../media/image18.jpeg" Type="http://schemas.openxmlformats.org/officeDocument/2006/relationships/image"/><Relationship Id="rId4" Target="../media/VAF-S_dBmKY.mp4" Type="http://schemas.openxmlformats.org/officeDocument/2006/relationships/video"/><Relationship Id="rId5" Target="../media/VAF-S_dBmKY.mp4" Type="http://schemas.microsoft.com/office/2007/relationships/media"/><Relationship Id="rId6" Target="../media/image17.png" Type="http://schemas.openxmlformats.org/officeDocument/2006/relationships/image"/><Relationship Id="rId7" Target="../media/image2.png" Type="http://schemas.openxmlformats.org/officeDocument/2006/relationships/image"/><Relationship Id="rId8" Target="../media/image4.png" Type="http://schemas.openxmlformats.org/officeDocument/2006/relationships/image"/><Relationship Id="rId9" Target="../media/image19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8.xml" Type="http://schemas.openxmlformats.org/officeDocument/2006/relationships/notesSlide"/><Relationship Id="rId3" Target="../media/image17.png" Type="http://schemas.openxmlformats.org/officeDocument/2006/relationships/image"/><Relationship Id="rId4" Target="../media/image2.png" Type="http://schemas.openxmlformats.org/officeDocument/2006/relationships/image"/><Relationship Id="rId5" Target="../media/image4.png" Type="http://schemas.openxmlformats.org/officeDocument/2006/relationships/image"/><Relationship Id="rId6" Target="../media/image21.png" Type="http://schemas.openxmlformats.org/officeDocument/2006/relationships/image"/><Relationship Id="rId7" Target="../media/image22.svg" Type="http://schemas.openxmlformats.org/officeDocument/2006/relationships/image"/><Relationship Id="rId8" Target="../media/image23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6.png" Type="http://schemas.openxmlformats.org/officeDocument/2006/relationships/image"/><Relationship Id="rId11" Target="../media/image27.svg" Type="http://schemas.openxmlformats.org/officeDocument/2006/relationships/image"/><Relationship Id="rId12" Target="../media/image28.png" Type="http://schemas.openxmlformats.org/officeDocument/2006/relationships/image"/><Relationship Id="rId13" Target="../media/image29.svg" Type="http://schemas.openxmlformats.org/officeDocument/2006/relationships/image"/><Relationship Id="rId14" Target="../media/image30.png" Type="http://schemas.openxmlformats.org/officeDocument/2006/relationships/image"/><Relationship Id="rId15" Target="../media/image31.svg" Type="http://schemas.openxmlformats.org/officeDocument/2006/relationships/image"/><Relationship Id="rId16" Target="../media/image32.png" Type="http://schemas.openxmlformats.org/officeDocument/2006/relationships/image"/><Relationship Id="rId17" Target="../media/image33.svg" Type="http://schemas.openxmlformats.org/officeDocument/2006/relationships/image"/><Relationship Id="rId2" Target="../notesSlides/notesSlide9.xml" Type="http://schemas.openxmlformats.org/officeDocument/2006/relationships/notesSlide"/><Relationship Id="rId3" Target="../media/image2.png" Type="http://schemas.openxmlformats.org/officeDocument/2006/relationships/image"/><Relationship Id="rId4" Target="../media/image4.png" Type="http://schemas.openxmlformats.org/officeDocument/2006/relationships/image"/><Relationship Id="rId5" Target="../media/image8.png" Type="http://schemas.openxmlformats.org/officeDocument/2006/relationships/image"/><Relationship Id="rId6" Target="../media/image1.png" Type="http://schemas.openxmlformats.org/officeDocument/2006/relationships/image"/><Relationship Id="rId7" Target="../media/image24.png" Type="http://schemas.openxmlformats.org/officeDocument/2006/relationships/image"/><Relationship Id="rId8" Target="../media/image25.svg" Type="http://schemas.openxmlformats.org/officeDocument/2006/relationships/image"/><Relationship Id="rId9" Target="../media/image5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1758800" y="193100"/>
            <a:ext cx="11875472" cy="10999896"/>
          </a:xfrm>
          <a:custGeom>
            <a:avLst/>
            <a:gdLst/>
            <a:ahLst/>
            <a:cxnLst/>
            <a:rect r="r" b="b" t="t" l="l"/>
            <a:pathLst>
              <a:path h="10999896" w="11875472">
                <a:moveTo>
                  <a:pt x="11875472" y="0"/>
                </a:moveTo>
                <a:lnTo>
                  <a:pt x="0" y="0"/>
                </a:lnTo>
                <a:lnTo>
                  <a:pt x="0" y="10999896"/>
                </a:lnTo>
                <a:lnTo>
                  <a:pt x="11875472" y="10999896"/>
                </a:lnTo>
                <a:lnTo>
                  <a:pt x="11875472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112250" y="5371750"/>
            <a:ext cx="10287002" cy="10287002"/>
          </a:xfrm>
          <a:custGeom>
            <a:avLst/>
            <a:gdLst/>
            <a:ahLst/>
            <a:cxnLst/>
            <a:rect r="r" b="b" t="t" l="l"/>
            <a:pathLst>
              <a:path h="10287002" w="10287002">
                <a:moveTo>
                  <a:pt x="0" y="0"/>
                </a:moveTo>
                <a:lnTo>
                  <a:pt x="10287002" y="0"/>
                </a:lnTo>
                <a:lnTo>
                  <a:pt x="10287002" y="10287002"/>
                </a:lnTo>
                <a:lnTo>
                  <a:pt x="0" y="102870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false" rot="-10800000">
            <a:off x="9202450" y="4547500"/>
            <a:ext cx="10221252" cy="5845800"/>
          </a:xfrm>
          <a:custGeom>
            <a:avLst/>
            <a:gdLst/>
            <a:ahLst/>
            <a:cxnLst/>
            <a:rect r="r" b="b" t="t" l="l"/>
            <a:pathLst>
              <a:path h="5845800" w="10221252">
                <a:moveTo>
                  <a:pt x="10221252" y="0"/>
                </a:moveTo>
                <a:lnTo>
                  <a:pt x="0" y="0"/>
                </a:lnTo>
                <a:lnTo>
                  <a:pt x="0" y="5845800"/>
                </a:lnTo>
                <a:lnTo>
                  <a:pt x="10221252" y="5845800"/>
                </a:lnTo>
                <a:lnTo>
                  <a:pt x="10221252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4206900" y="-3740500"/>
            <a:ext cx="10287002" cy="10287002"/>
          </a:xfrm>
          <a:custGeom>
            <a:avLst/>
            <a:gdLst/>
            <a:ahLst/>
            <a:cxnLst/>
            <a:rect r="r" b="b" t="t" l="l"/>
            <a:pathLst>
              <a:path h="10287002" w="10287002">
                <a:moveTo>
                  <a:pt x="0" y="0"/>
                </a:moveTo>
                <a:lnTo>
                  <a:pt x="10287002" y="0"/>
                </a:lnTo>
                <a:lnTo>
                  <a:pt x="10287002" y="10287002"/>
                </a:lnTo>
                <a:lnTo>
                  <a:pt x="0" y="1028700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8384550" y="3661527"/>
            <a:ext cx="9703051" cy="32979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79"/>
              </a:lnSpc>
            </a:pPr>
            <a:r>
              <a:rPr lang="en-US" sz="7999">
                <a:solidFill>
                  <a:srgbClr val="FFFFFF"/>
                </a:solidFill>
                <a:latin typeface="Raleway Bold"/>
                <a:ea typeface="Raleway Bold"/>
                <a:cs typeface="Raleway Bold"/>
                <a:sym typeface="Raleway Bold"/>
              </a:rPr>
              <a:t>Vector Like Quarks search set-up</a:t>
            </a:r>
          </a:p>
          <a:p>
            <a:pPr algn="l">
              <a:lnSpc>
                <a:spcPts val="4800"/>
              </a:lnSpc>
            </a:pPr>
          </a:p>
          <a:p>
            <a:pPr algn="l">
              <a:lnSpc>
                <a:spcPts val="5663"/>
              </a:lnSpc>
            </a:pPr>
            <a:r>
              <a:rPr lang="en-US" sz="5899">
                <a:solidFill>
                  <a:srgbClr val="FFFFFF"/>
                </a:solidFill>
                <a:latin typeface="Raleway Italics"/>
                <a:ea typeface="Raleway Italics"/>
                <a:cs typeface="Raleway Italics"/>
                <a:sym typeface="Raleway Italics"/>
              </a:rPr>
              <a:t>+Lego ParticleFlow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8384550" y="7470400"/>
            <a:ext cx="9106896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79"/>
              </a:lnSpc>
            </a:pPr>
            <a:r>
              <a:rPr lang="en-US" sz="34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Camila Pazmino, 2024 USCMS PURSUE intern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-4614003">
            <a:off x="15399402" y="-718106"/>
            <a:ext cx="3803352" cy="4019012"/>
          </a:xfrm>
          <a:custGeom>
            <a:avLst/>
            <a:gdLst/>
            <a:ahLst/>
            <a:cxnLst/>
            <a:rect r="r" b="b" t="t" l="l"/>
            <a:pathLst>
              <a:path h="4019012" w="3803352">
                <a:moveTo>
                  <a:pt x="0" y="0"/>
                </a:moveTo>
                <a:lnTo>
                  <a:pt x="3803352" y="0"/>
                </a:lnTo>
                <a:lnTo>
                  <a:pt x="3803352" y="4019012"/>
                </a:lnTo>
                <a:lnTo>
                  <a:pt x="0" y="401901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" r="0" b="-1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0" y="0"/>
            <a:ext cx="18288000" cy="10320950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1517875" y="5956025"/>
            <a:ext cx="16513452" cy="2752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1600"/>
              </a:lnSpc>
            </a:pPr>
            <a:r>
              <a:rPr lang="en-US" sz="18000">
                <a:solidFill>
                  <a:srgbClr val="EAD9FD"/>
                </a:solidFill>
                <a:latin typeface="Raleway Bold"/>
                <a:ea typeface="Raleway Bold"/>
                <a:cs typeface="Raleway Bold"/>
                <a:sym typeface="Raleway Bold"/>
              </a:rPr>
              <a:t>Our Toolbox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517875" y="3195527"/>
            <a:ext cx="3239550" cy="2752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1600"/>
              </a:lnSpc>
            </a:pPr>
            <a:r>
              <a:rPr lang="en-US" sz="18000">
                <a:solidFill>
                  <a:srgbClr val="EAD9FD"/>
                </a:solidFill>
                <a:latin typeface="Raleway Bold"/>
                <a:ea typeface="Raleway Bold"/>
                <a:cs typeface="Raleway Bold"/>
                <a:sym typeface="Raleway Bold"/>
              </a:rPr>
              <a:t>03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524200" y="4410788"/>
            <a:ext cx="10932900" cy="10287010"/>
          </a:xfrm>
          <a:custGeom>
            <a:avLst/>
            <a:gdLst/>
            <a:ahLst/>
            <a:cxnLst/>
            <a:rect r="r" b="b" t="t" l="l"/>
            <a:pathLst>
              <a:path h="10287010" w="10932900">
                <a:moveTo>
                  <a:pt x="0" y="0"/>
                </a:moveTo>
                <a:lnTo>
                  <a:pt x="10932900" y="0"/>
                </a:lnTo>
                <a:lnTo>
                  <a:pt x="10932900" y="10287010"/>
                </a:lnTo>
                <a:lnTo>
                  <a:pt x="0" y="102870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0">
            <a:off x="8778230" y="4410776"/>
            <a:ext cx="10932940" cy="10287000"/>
          </a:xfrm>
          <a:custGeom>
            <a:avLst/>
            <a:gdLst/>
            <a:ahLst/>
            <a:cxnLst/>
            <a:rect r="r" b="b" t="t" l="l"/>
            <a:pathLst>
              <a:path h="10287000" w="10932940">
                <a:moveTo>
                  <a:pt x="10932940" y="0"/>
                </a:moveTo>
                <a:lnTo>
                  <a:pt x="0" y="0"/>
                </a:lnTo>
                <a:lnTo>
                  <a:pt x="0" y="10287000"/>
                </a:lnTo>
                <a:lnTo>
                  <a:pt x="10932940" y="10287000"/>
                </a:lnTo>
                <a:lnTo>
                  <a:pt x="1093294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4544550" y="422600"/>
            <a:ext cx="9326598" cy="9326598"/>
          </a:xfrm>
          <a:custGeom>
            <a:avLst/>
            <a:gdLst/>
            <a:ahLst/>
            <a:cxnLst/>
            <a:rect r="r" b="b" t="t" l="l"/>
            <a:pathLst>
              <a:path h="9326598" w="9326598">
                <a:moveTo>
                  <a:pt x="0" y="0"/>
                </a:moveTo>
                <a:lnTo>
                  <a:pt x="9326598" y="0"/>
                </a:lnTo>
                <a:lnTo>
                  <a:pt x="9326598" y="9326598"/>
                </a:lnTo>
                <a:lnTo>
                  <a:pt x="0" y="932659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146276" y="1499800"/>
            <a:ext cx="7172198" cy="7172198"/>
          </a:xfrm>
          <a:custGeom>
            <a:avLst/>
            <a:gdLst/>
            <a:ahLst/>
            <a:cxnLst/>
            <a:rect r="r" b="b" t="t" l="l"/>
            <a:pathLst>
              <a:path h="7172198" w="7172198">
                <a:moveTo>
                  <a:pt x="0" y="0"/>
                </a:moveTo>
                <a:lnTo>
                  <a:pt x="7172198" y="0"/>
                </a:lnTo>
                <a:lnTo>
                  <a:pt x="7172198" y="7172198"/>
                </a:lnTo>
                <a:lnTo>
                  <a:pt x="0" y="717219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5786880">
            <a:off x="6769438" y="7936254"/>
            <a:ext cx="2729310" cy="2884142"/>
          </a:xfrm>
          <a:custGeom>
            <a:avLst/>
            <a:gdLst/>
            <a:ahLst/>
            <a:cxnLst/>
            <a:rect r="r" b="b" t="t" l="l"/>
            <a:pathLst>
              <a:path h="2884142" w="2729310">
                <a:moveTo>
                  <a:pt x="0" y="0"/>
                </a:moveTo>
                <a:lnTo>
                  <a:pt x="2729310" y="0"/>
                </a:lnTo>
                <a:lnTo>
                  <a:pt x="2729310" y="2884142"/>
                </a:lnTo>
                <a:lnTo>
                  <a:pt x="0" y="288414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4823491">
            <a:off x="15329444" y="-693208"/>
            <a:ext cx="2678864" cy="2830822"/>
          </a:xfrm>
          <a:custGeom>
            <a:avLst/>
            <a:gdLst/>
            <a:ahLst/>
            <a:cxnLst/>
            <a:rect r="r" b="b" t="t" l="l"/>
            <a:pathLst>
              <a:path h="2830822" w="2678864">
                <a:moveTo>
                  <a:pt x="0" y="0"/>
                </a:moveTo>
                <a:lnTo>
                  <a:pt x="2678864" y="0"/>
                </a:lnTo>
                <a:lnTo>
                  <a:pt x="2678864" y="2830822"/>
                </a:lnTo>
                <a:lnTo>
                  <a:pt x="0" y="283082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1513614" y="3081858"/>
            <a:ext cx="15612927" cy="1328918"/>
            <a:chOff x="0" y="0"/>
            <a:chExt cx="20817236" cy="1771891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243940"/>
              <a:ext cx="2017744" cy="1132459"/>
            </a:xfrm>
            <a:custGeom>
              <a:avLst/>
              <a:gdLst/>
              <a:ahLst/>
              <a:cxnLst/>
              <a:rect r="r" b="b" t="t" l="l"/>
              <a:pathLst>
                <a:path h="1132459" w="2017744">
                  <a:moveTo>
                    <a:pt x="0" y="0"/>
                  </a:moveTo>
                  <a:lnTo>
                    <a:pt x="2017744" y="0"/>
                  </a:lnTo>
                  <a:lnTo>
                    <a:pt x="2017744" y="1132459"/>
                  </a:lnTo>
                  <a:lnTo>
                    <a:pt x="0" y="11324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1072095" y="0"/>
              <a:ext cx="2517784" cy="1771891"/>
            </a:xfrm>
            <a:custGeom>
              <a:avLst/>
              <a:gdLst/>
              <a:ahLst/>
              <a:cxnLst/>
              <a:rect r="r" b="b" t="t" l="l"/>
              <a:pathLst>
                <a:path h="1771891" w="2517784">
                  <a:moveTo>
                    <a:pt x="0" y="0"/>
                  </a:moveTo>
                  <a:lnTo>
                    <a:pt x="2517784" y="0"/>
                  </a:lnTo>
                  <a:lnTo>
                    <a:pt x="2517784" y="1771891"/>
                  </a:lnTo>
                  <a:lnTo>
                    <a:pt x="0" y="177189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4963881" y="8300"/>
              <a:ext cx="3608413" cy="1603739"/>
            </a:xfrm>
            <a:custGeom>
              <a:avLst/>
              <a:gdLst/>
              <a:ahLst/>
              <a:cxnLst/>
              <a:rect r="r" b="b" t="t" l="l"/>
              <a:pathLst>
                <a:path h="1603739" w="3608413">
                  <a:moveTo>
                    <a:pt x="0" y="0"/>
                  </a:moveTo>
                  <a:lnTo>
                    <a:pt x="3608413" y="0"/>
                  </a:lnTo>
                  <a:lnTo>
                    <a:pt x="3608413" y="1603739"/>
                  </a:lnTo>
                  <a:lnTo>
                    <a:pt x="0" y="16037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/>
              <a:stretch>
                <a:fillRect l="0" t="0" r="0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536528" y="234624"/>
              <a:ext cx="5280707" cy="1141775"/>
            </a:xfrm>
            <a:custGeom>
              <a:avLst/>
              <a:gdLst/>
              <a:ahLst/>
              <a:cxnLst/>
              <a:rect r="r" b="b" t="t" l="l"/>
              <a:pathLst>
                <a:path h="1141775" w="5280707">
                  <a:moveTo>
                    <a:pt x="0" y="0"/>
                  </a:moveTo>
                  <a:lnTo>
                    <a:pt x="5280708" y="0"/>
                  </a:lnTo>
                  <a:lnTo>
                    <a:pt x="5280708" y="1141775"/>
                  </a:lnTo>
                  <a:lnTo>
                    <a:pt x="0" y="11417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/>
              <a:stretch>
                <a:fillRect l="0" t="0" r="0" b="0"/>
              </a:stretch>
            </a:blip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9367999" y="4723949"/>
            <a:ext cx="2787712" cy="723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EAD9FD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TIMBER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866220" y="1019175"/>
            <a:ext cx="16555561" cy="1133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880"/>
              </a:lnSpc>
            </a:pPr>
            <a:r>
              <a:rPr lang="en-US" sz="7400">
                <a:solidFill>
                  <a:srgbClr val="FFFFFF"/>
                </a:solidFill>
                <a:latin typeface="Raleway Light"/>
                <a:ea typeface="Raleway Light"/>
                <a:cs typeface="Raleway Light"/>
                <a:sym typeface="Raleway Light"/>
              </a:rPr>
              <a:t>Relevant tools for the search software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56957" y="6514649"/>
            <a:ext cx="3026624" cy="14314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63"/>
              </a:lnSpc>
            </a:pPr>
            <a:r>
              <a:rPr lang="en-US" sz="2799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Scripting. Main program runs on python 3.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413146" y="4723949"/>
            <a:ext cx="3714244" cy="723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EAD9FD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Python/C++ 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5395994" y="4723949"/>
            <a:ext cx="2113632" cy="723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EAD9FD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ROOT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4073776" y="4595391"/>
            <a:ext cx="1951948" cy="723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EAD9FD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RJR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9248543" y="6514649"/>
            <a:ext cx="3026624" cy="19171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63"/>
              </a:lnSpc>
            </a:pPr>
            <a:r>
              <a:rPr lang="en-US" sz="2799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Tree Interface for Making Binned Events with RDataFrame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5076368" y="6514649"/>
            <a:ext cx="3026624" cy="14314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63"/>
              </a:lnSpc>
            </a:pPr>
            <a:r>
              <a:rPr lang="en-US" sz="2799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ROOT data analysis framework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3632964" y="6495599"/>
            <a:ext cx="3026624" cy="19362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63"/>
              </a:lnSpc>
            </a:pPr>
            <a:r>
              <a:rPr lang="en-US" sz="2799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Recursive Jigsaw Reconstruction</a:t>
            </a:r>
          </a:p>
          <a:p>
            <a:pPr algn="ctr">
              <a:lnSpc>
                <a:spcPts val="3863"/>
              </a:lnSpc>
            </a:pPr>
            <a:r>
              <a:rPr lang="en-US" sz="2799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RestFrames software library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6400112">
            <a:off x="-3453356" y="3532462"/>
            <a:ext cx="11948918" cy="7481572"/>
          </a:xfrm>
          <a:custGeom>
            <a:avLst/>
            <a:gdLst/>
            <a:ahLst/>
            <a:cxnLst/>
            <a:rect r="r" b="b" t="t" l="l"/>
            <a:pathLst>
              <a:path h="7481572" w="11948918">
                <a:moveTo>
                  <a:pt x="0" y="0"/>
                </a:moveTo>
                <a:lnTo>
                  <a:pt x="11948918" y="0"/>
                </a:lnTo>
                <a:lnTo>
                  <a:pt x="11948918" y="7481572"/>
                </a:lnTo>
                <a:lnTo>
                  <a:pt x="0" y="74815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7679966">
            <a:off x="11791590" y="-2699806"/>
            <a:ext cx="12407814" cy="7768902"/>
          </a:xfrm>
          <a:custGeom>
            <a:avLst/>
            <a:gdLst/>
            <a:ahLst/>
            <a:cxnLst/>
            <a:rect r="r" b="b" t="t" l="l"/>
            <a:pathLst>
              <a:path h="7768902" w="12407814">
                <a:moveTo>
                  <a:pt x="0" y="0"/>
                </a:moveTo>
                <a:lnTo>
                  <a:pt x="12407814" y="0"/>
                </a:lnTo>
                <a:lnTo>
                  <a:pt x="12407814" y="7768902"/>
                </a:lnTo>
                <a:lnTo>
                  <a:pt x="0" y="77689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2115450" y="-4047700"/>
            <a:ext cx="7882502" cy="7882502"/>
          </a:xfrm>
          <a:custGeom>
            <a:avLst/>
            <a:gdLst/>
            <a:ahLst/>
            <a:cxnLst/>
            <a:rect r="r" b="b" t="t" l="l"/>
            <a:pathLst>
              <a:path h="7882502" w="7882502">
                <a:moveTo>
                  <a:pt x="0" y="0"/>
                </a:moveTo>
                <a:lnTo>
                  <a:pt x="7882502" y="0"/>
                </a:lnTo>
                <a:lnTo>
                  <a:pt x="7882502" y="7882502"/>
                </a:lnTo>
                <a:lnTo>
                  <a:pt x="0" y="78825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10800000">
            <a:off x="-347602" y="7242054"/>
            <a:ext cx="4926300" cy="4926146"/>
          </a:xfrm>
          <a:custGeom>
            <a:avLst/>
            <a:gdLst/>
            <a:ahLst/>
            <a:cxnLst/>
            <a:rect r="r" b="b" t="t" l="l"/>
            <a:pathLst>
              <a:path h="4926146" w="4926300">
                <a:moveTo>
                  <a:pt x="0" y="0"/>
                </a:moveTo>
                <a:lnTo>
                  <a:pt x="4926300" y="0"/>
                </a:lnTo>
                <a:lnTo>
                  <a:pt x="4926300" y="4926146"/>
                </a:lnTo>
                <a:lnTo>
                  <a:pt x="0" y="492614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" r="0" b="-1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10800000">
            <a:off x="15453754" y="2867722"/>
            <a:ext cx="4839896" cy="4839802"/>
          </a:xfrm>
          <a:custGeom>
            <a:avLst/>
            <a:gdLst/>
            <a:ahLst/>
            <a:cxnLst/>
            <a:rect r="r" b="b" t="t" l="l"/>
            <a:pathLst>
              <a:path h="4839802" w="4839896">
                <a:moveTo>
                  <a:pt x="0" y="0"/>
                </a:moveTo>
                <a:lnTo>
                  <a:pt x="4839896" y="0"/>
                </a:lnTo>
                <a:lnTo>
                  <a:pt x="4839896" y="4839802"/>
                </a:lnTo>
                <a:lnTo>
                  <a:pt x="0" y="483980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920300" y="6504450"/>
            <a:ext cx="7882502" cy="7882502"/>
          </a:xfrm>
          <a:custGeom>
            <a:avLst/>
            <a:gdLst/>
            <a:ahLst/>
            <a:cxnLst/>
            <a:rect r="r" b="b" t="t" l="l"/>
            <a:pathLst>
              <a:path h="7882502" w="7882502">
                <a:moveTo>
                  <a:pt x="0" y="0"/>
                </a:moveTo>
                <a:lnTo>
                  <a:pt x="7882502" y="0"/>
                </a:lnTo>
                <a:lnTo>
                  <a:pt x="7882502" y="7882502"/>
                </a:lnTo>
                <a:lnTo>
                  <a:pt x="0" y="78825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7419699" y="476250"/>
            <a:ext cx="4693449" cy="1114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880"/>
              </a:lnSpc>
            </a:pPr>
            <a:r>
              <a:rPr lang="en-US" sz="74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TIMBER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825801" y="3522651"/>
            <a:ext cx="5593898" cy="43651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863"/>
              </a:lnSpc>
            </a:pPr>
            <a:r>
              <a:rPr lang="en-US" sz="2799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1) Open ROOT file(s)</a:t>
            </a:r>
          </a:p>
          <a:p>
            <a:pPr algn="l">
              <a:lnSpc>
                <a:spcPts val="3863"/>
              </a:lnSpc>
            </a:pPr>
          </a:p>
          <a:p>
            <a:pPr algn="l">
              <a:lnSpc>
                <a:spcPts val="3863"/>
              </a:lnSpc>
            </a:pPr>
          </a:p>
          <a:p>
            <a:pPr algn="l">
              <a:lnSpc>
                <a:spcPts val="3863"/>
              </a:lnSpc>
            </a:pPr>
            <a:r>
              <a:rPr lang="en-US" sz="2799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2) Keeps track of processes</a:t>
            </a:r>
          </a:p>
          <a:p>
            <a:pPr algn="l">
              <a:lnSpc>
                <a:spcPts val="3863"/>
              </a:lnSpc>
            </a:pPr>
          </a:p>
          <a:p>
            <a:pPr algn="l">
              <a:lnSpc>
                <a:spcPts val="3863"/>
              </a:lnSpc>
            </a:pPr>
          </a:p>
          <a:p>
            <a:pPr algn="l">
              <a:lnSpc>
                <a:spcPts val="3863"/>
              </a:lnSpc>
            </a:pPr>
            <a:r>
              <a:rPr lang="en-US" sz="2799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3) Keeps native RDataFrame tools</a:t>
            </a:r>
          </a:p>
          <a:p>
            <a:pPr algn="l">
              <a:lnSpc>
                <a:spcPts val="3863"/>
              </a:lnSpc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11115026" y="3532176"/>
            <a:ext cx="6024039" cy="40382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34"/>
              </a:lnSpc>
            </a:pPr>
            <a:r>
              <a:rPr lang="en-US" sz="2923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Loops over the data frame and grouping actions</a:t>
            </a:r>
          </a:p>
          <a:p>
            <a:pPr algn="l">
              <a:lnSpc>
                <a:spcPts val="4034"/>
              </a:lnSpc>
            </a:pPr>
          </a:p>
          <a:p>
            <a:pPr algn="l">
              <a:lnSpc>
                <a:spcPts val="4034"/>
              </a:lnSpc>
            </a:pPr>
            <a:r>
              <a:rPr lang="en-US" sz="2923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Nodes store information about their parents or children.</a:t>
            </a:r>
          </a:p>
          <a:p>
            <a:pPr algn="l">
              <a:lnSpc>
                <a:spcPts val="4034"/>
              </a:lnSpc>
            </a:pPr>
          </a:p>
          <a:p>
            <a:pPr algn="l">
              <a:lnSpc>
                <a:spcPts val="4034"/>
              </a:lnSpc>
            </a:pPr>
            <a:r>
              <a:rPr lang="en-US" sz="2923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RDataFrame for each node is kept  accessible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332127" y="2505772"/>
            <a:ext cx="3773550" cy="723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EAD9FD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What?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1680204" y="2505772"/>
            <a:ext cx="3773550" cy="723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EAD9FD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How?</a:t>
            </a:r>
          </a:p>
        </p:txBody>
      </p:sp>
      <p:sp>
        <p:nvSpPr>
          <p:cNvPr name="AutoShape 13" id="13"/>
          <p:cNvSpPr/>
          <p:nvPr/>
        </p:nvSpPr>
        <p:spPr>
          <a:xfrm>
            <a:off x="6105677" y="3853852"/>
            <a:ext cx="4520359" cy="0"/>
          </a:xfrm>
          <a:prstGeom prst="line">
            <a:avLst/>
          </a:prstGeom>
          <a:ln cap="flat" w="38100">
            <a:solidFill>
              <a:srgbClr val="FFFFFF"/>
            </a:solidFill>
            <a:prstDash val="sysDot"/>
            <a:headEnd type="none" len="sm" w="sm"/>
            <a:tailEnd type="arrow" len="sm" w="med"/>
          </a:ln>
        </p:spPr>
      </p:sp>
      <p:sp>
        <p:nvSpPr>
          <p:cNvPr name="AutoShape 14" id="14"/>
          <p:cNvSpPr/>
          <p:nvPr/>
        </p:nvSpPr>
        <p:spPr>
          <a:xfrm flipV="true">
            <a:off x="6883820" y="5287623"/>
            <a:ext cx="3454392" cy="18547"/>
          </a:xfrm>
          <a:prstGeom prst="line">
            <a:avLst/>
          </a:prstGeom>
          <a:ln cap="flat" w="38100">
            <a:solidFill>
              <a:srgbClr val="FFFFFF"/>
            </a:solidFill>
            <a:prstDash val="sysDot"/>
            <a:headEnd type="none" len="sm" w="sm"/>
            <a:tailEnd type="arrow" len="sm" w="med"/>
          </a:ln>
        </p:spPr>
      </p:sp>
      <p:sp>
        <p:nvSpPr>
          <p:cNvPr name="AutoShape 15" id="15"/>
          <p:cNvSpPr/>
          <p:nvPr/>
        </p:nvSpPr>
        <p:spPr>
          <a:xfrm>
            <a:off x="6887969" y="6860435"/>
            <a:ext cx="3738067" cy="0"/>
          </a:xfrm>
          <a:prstGeom prst="line">
            <a:avLst/>
          </a:prstGeom>
          <a:ln cap="flat" w="38100">
            <a:solidFill>
              <a:srgbClr val="FFFFFF"/>
            </a:solidFill>
            <a:prstDash val="sysDot"/>
            <a:headEnd type="none" len="sm" w="sm"/>
            <a:tailEnd type="arrow" len="sm" w="med"/>
          </a:ln>
        </p:spPr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140150" y="4209150"/>
            <a:ext cx="10924804" cy="10924804"/>
          </a:xfrm>
          <a:custGeom>
            <a:avLst/>
            <a:gdLst/>
            <a:ahLst/>
            <a:cxnLst/>
            <a:rect r="r" b="b" t="t" l="l"/>
            <a:pathLst>
              <a:path h="10924804" w="10924804">
                <a:moveTo>
                  <a:pt x="0" y="0"/>
                </a:moveTo>
                <a:lnTo>
                  <a:pt x="10924804" y="0"/>
                </a:lnTo>
                <a:lnTo>
                  <a:pt x="10924804" y="10924804"/>
                </a:lnTo>
                <a:lnTo>
                  <a:pt x="0" y="109248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321650" y="-3442900"/>
            <a:ext cx="7524104" cy="7524104"/>
          </a:xfrm>
          <a:custGeom>
            <a:avLst/>
            <a:gdLst/>
            <a:ahLst/>
            <a:cxnLst/>
            <a:rect r="r" b="b" t="t" l="l"/>
            <a:pathLst>
              <a:path h="7524104" w="7524104">
                <a:moveTo>
                  <a:pt x="0" y="0"/>
                </a:moveTo>
                <a:lnTo>
                  <a:pt x="7524104" y="0"/>
                </a:lnTo>
                <a:lnTo>
                  <a:pt x="7524104" y="7524104"/>
                </a:lnTo>
                <a:lnTo>
                  <a:pt x="0" y="752410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369600" y="6610050"/>
            <a:ext cx="6723202" cy="6723202"/>
          </a:xfrm>
          <a:custGeom>
            <a:avLst/>
            <a:gdLst/>
            <a:ahLst/>
            <a:cxnLst/>
            <a:rect r="r" b="b" t="t" l="l"/>
            <a:pathLst>
              <a:path h="6723202" w="6723202">
                <a:moveTo>
                  <a:pt x="0" y="0"/>
                </a:moveTo>
                <a:lnTo>
                  <a:pt x="6723202" y="0"/>
                </a:lnTo>
                <a:lnTo>
                  <a:pt x="6723202" y="6723202"/>
                </a:lnTo>
                <a:lnTo>
                  <a:pt x="0" y="67232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929674">
            <a:off x="-1343592" y="1351888"/>
            <a:ext cx="2776886" cy="5394722"/>
          </a:xfrm>
          <a:custGeom>
            <a:avLst/>
            <a:gdLst/>
            <a:ahLst/>
            <a:cxnLst/>
            <a:rect r="r" b="b" t="t" l="l"/>
            <a:pathLst>
              <a:path h="5394722" w="2776886">
                <a:moveTo>
                  <a:pt x="0" y="0"/>
                </a:moveTo>
                <a:lnTo>
                  <a:pt x="2776886" y="0"/>
                </a:lnTo>
                <a:lnTo>
                  <a:pt x="2776886" y="5394722"/>
                </a:lnTo>
                <a:lnTo>
                  <a:pt x="0" y="539472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false" rot="929674">
            <a:off x="16854708" y="2894788"/>
            <a:ext cx="2776886" cy="5394722"/>
          </a:xfrm>
          <a:custGeom>
            <a:avLst/>
            <a:gdLst/>
            <a:ahLst/>
            <a:cxnLst/>
            <a:rect r="r" b="b" t="t" l="l"/>
            <a:pathLst>
              <a:path h="5394722" w="2776886">
                <a:moveTo>
                  <a:pt x="2776886" y="0"/>
                </a:moveTo>
                <a:lnTo>
                  <a:pt x="0" y="0"/>
                </a:lnTo>
                <a:lnTo>
                  <a:pt x="0" y="5394722"/>
                </a:lnTo>
                <a:lnTo>
                  <a:pt x="2776886" y="5394722"/>
                </a:lnTo>
                <a:lnTo>
                  <a:pt x="2776886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5186450" y="-5143250"/>
            <a:ext cx="10924804" cy="10924804"/>
          </a:xfrm>
          <a:custGeom>
            <a:avLst/>
            <a:gdLst/>
            <a:ahLst/>
            <a:cxnLst/>
            <a:rect r="r" b="b" t="t" l="l"/>
            <a:pathLst>
              <a:path h="10924804" w="10924804">
                <a:moveTo>
                  <a:pt x="0" y="0"/>
                </a:moveTo>
                <a:lnTo>
                  <a:pt x="10924804" y="0"/>
                </a:lnTo>
                <a:lnTo>
                  <a:pt x="10924804" y="10924804"/>
                </a:lnTo>
                <a:lnTo>
                  <a:pt x="0" y="109248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778392" y="2880040"/>
            <a:ext cx="8030668" cy="6741795"/>
          </a:xfrm>
          <a:custGeom>
            <a:avLst/>
            <a:gdLst/>
            <a:ahLst/>
            <a:cxnLst/>
            <a:rect r="r" b="b" t="t" l="l"/>
            <a:pathLst>
              <a:path h="6741795" w="8030668">
                <a:moveTo>
                  <a:pt x="0" y="0"/>
                </a:moveTo>
                <a:lnTo>
                  <a:pt x="8030668" y="0"/>
                </a:lnTo>
                <a:lnTo>
                  <a:pt x="8030668" y="6741795"/>
                </a:lnTo>
                <a:lnTo>
                  <a:pt x="0" y="674179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185541" y="476250"/>
            <a:ext cx="13916918" cy="1114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880"/>
              </a:lnSpc>
            </a:pPr>
            <a:r>
              <a:rPr lang="en-US" sz="74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Recursive Jigsaw Reconstruction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478940" y="1948495"/>
            <a:ext cx="15330119" cy="5124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40"/>
              </a:lnSpc>
              <a:spcBef>
                <a:spcPct val="0"/>
              </a:spcBef>
            </a:pPr>
            <a:r>
              <a:rPr lang="en-US" sz="30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RJR comes from RestFrame, a software library for HEP event analysis.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478940" y="2818760"/>
            <a:ext cx="6405935" cy="67989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40"/>
              </a:lnSpc>
              <a:spcBef>
                <a:spcPct val="0"/>
              </a:spcBef>
            </a:pPr>
            <a:r>
              <a:rPr lang="en-US" sz="30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Possible defining groups for VLQ decay trees:</a:t>
            </a:r>
          </a:p>
          <a:p>
            <a:pPr algn="l">
              <a:lnSpc>
                <a:spcPts val="4140"/>
              </a:lnSpc>
              <a:spcBef>
                <a:spcPct val="0"/>
              </a:spcBef>
            </a:pPr>
          </a:p>
          <a:p>
            <a:pPr algn="l" marL="647700" indent="-323850" lvl="1">
              <a:lnSpc>
                <a:spcPts val="4140"/>
              </a:lnSpc>
              <a:spcBef>
                <a:spcPct val="0"/>
              </a:spcBef>
              <a:buFont typeface="Arial"/>
              <a:buChar char="•"/>
            </a:pPr>
            <a:r>
              <a:rPr lang="en-US" sz="30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One option is a combinatoric group of 2 jets (allows us to categorize events by how they are tagged).</a:t>
            </a:r>
          </a:p>
          <a:p>
            <a:pPr algn="l">
              <a:lnSpc>
                <a:spcPts val="4140"/>
              </a:lnSpc>
              <a:spcBef>
                <a:spcPct val="0"/>
              </a:spcBef>
            </a:pPr>
          </a:p>
          <a:p>
            <a:pPr algn="l" marL="647700" indent="-323850" lvl="1">
              <a:lnSpc>
                <a:spcPts val="4140"/>
              </a:lnSpc>
              <a:spcBef>
                <a:spcPct val="0"/>
              </a:spcBef>
              <a:buFont typeface="Arial"/>
              <a:buChar char="•"/>
            </a:pPr>
            <a:r>
              <a:rPr lang="en-US" sz="30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Another option is a jet + W, implementing standard rules for rebuilding the boson. </a:t>
            </a:r>
          </a:p>
          <a:p>
            <a:pPr algn="l">
              <a:lnSpc>
                <a:spcPts val="4140"/>
              </a:lnSpc>
              <a:spcBef>
                <a:spcPct val="0"/>
              </a:spcBef>
            </a:pPr>
          </a:p>
          <a:p>
            <a:pPr algn="l" marL="647700" indent="-323850" lvl="1">
              <a:lnSpc>
                <a:spcPts val="4140"/>
              </a:lnSpc>
              <a:spcBef>
                <a:spcPct val="0"/>
              </a:spcBef>
              <a:buFont typeface="Arial"/>
              <a:buChar char="•"/>
            </a:pPr>
            <a:r>
              <a:rPr lang="en-US" sz="30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There’s more possibilities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51D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800000">
            <a:off x="-2053304" y="3293152"/>
            <a:ext cx="6959504" cy="6959298"/>
          </a:xfrm>
          <a:custGeom>
            <a:avLst/>
            <a:gdLst/>
            <a:ahLst/>
            <a:cxnLst/>
            <a:rect r="r" b="b" t="t" l="l"/>
            <a:pathLst>
              <a:path h="6959298" w="6959504">
                <a:moveTo>
                  <a:pt x="0" y="0"/>
                </a:moveTo>
                <a:lnTo>
                  <a:pt x="6959504" y="0"/>
                </a:lnTo>
                <a:lnTo>
                  <a:pt x="6959504" y="6959298"/>
                </a:lnTo>
                <a:lnTo>
                  <a:pt x="0" y="695929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" r="0" b="-1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5389624" y="-3214900"/>
            <a:ext cx="13632150" cy="13632150"/>
          </a:xfrm>
          <a:custGeom>
            <a:avLst/>
            <a:gdLst/>
            <a:ahLst/>
            <a:cxnLst/>
            <a:rect r="r" b="b" t="t" l="l"/>
            <a:pathLst>
              <a:path h="13632150" w="13632150">
                <a:moveTo>
                  <a:pt x="0" y="0"/>
                </a:moveTo>
                <a:lnTo>
                  <a:pt x="13632150" y="0"/>
                </a:lnTo>
                <a:lnTo>
                  <a:pt x="13632150" y="13632150"/>
                </a:lnTo>
                <a:lnTo>
                  <a:pt x="0" y="136321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10800000">
            <a:off x="5506052" y="-275052"/>
            <a:ext cx="9006398" cy="9006152"/>
          </a:xfrm>
          <a:custGeom>
            <a:avLst/>
            <a:gdLst/>
            <a:ahLst/>
            <a:cxnLst/>
            <a:rect r="r" b="b" t="t" l="l"/>
            <a:pathLst>
              <a:path h="9006152" w="9006398">
                <a:moveTo>
                  <a:pt x="0" y="0"/>
                </a:moveTo>
                <a:lnTo>
                  <a:pt x="9006398" y="0"/>
                </a:lnTo>
                <a:lnTo>
                  <a:pt x="9006398" y="9006152"/>
                </a:lnTo>
                <a:lnTo>
                  <a:pt x="0" y="90061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" r="0" b="-1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693650" y="2960250"/>
            <a:ext cx="7625102" cy="7625102"/>
          </a:xfrm>
          <a:custGeom>
            <a:avLst/>
            <a:gdLst/>
            <a:ahLst/>
            <a:cxnLst/>
            <a:rect r="r" b="b" t="t" l="l"/>
            <a:pathLst>
              <a:path h="7625102" w="7625102">
                <a:moveTo>
                  <a:pt x="0" y="0"/>
                </a:moveTo>
                <a:lnTo>
                  <a:pt x="7625102" y="0"/>
                </a:lnTo>
                <a:lnTo>
                  <a:pt x="7625102" y="7625102"/>
                </a:lnTo>
                <a:lnTo>
                  <a:pt x="0" y="762510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168088" y="0"/>
            <a:ext cx="19273068" cy="10287000"/>
          </a:xfrm>
          <a:custGeom>
            <a:avLst/>
            <a:gdLst/>
            <a:ahLst/>
            <a:cxnLst/>
            <a:rect r="r" b="b" t="t" l="l"/>
            <a:pathLst>
              <a:path h="10287000" w="19273068">
                <a:moveTo>
                  <a:pt x="0" y="0"/>
                </a:moveTo>
                <a:lnTo>
                  <a:pt x="19273068" y="0"/>
                </a:lnTo>
                <a:lnTo>
                  <a:pt x="19273068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47000"/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344782" y="1262063"/>
            <a:ext cx="11598436" cy="7753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378"/>
              </a:lnSpc>
            </a:pPr>
            <a:r>
              <a:rPr lang="en-US" sz="16982">
                <a:solidFill>
                  <a:srgbClr val="EAD9FD"/>
                </a:solidFill>
                <a:latin typeface="Raleway Bold"/>
                <a:ea typeface="Raleway Bold"/>
                <a:cs typeface="Raleway Bold"/>
                <a:sym typeface="Raleway Bold"/>
              </a:rPr>
              <a:t>04</a:t>
            </a:r>
          </a:p>
          <a:p>
            <a:pPr algn="ctr">
              <a:lnSpc>
                <a:spcPts val="20378"/>
              </a:lnSpc>
            </a:pPr>
            <a:r>
              <a:rPr lang="en-US" sz="16982">
                <a:solidFill>
                  <a:srgbClr val="EAD9FD"/>
                </a:solidFill>
                <a:latin typeface="Raleway Bold"/>
                <a:ea typeface="Raleway Bold"/>
                <a:cs typeface="Raleway Bold"/>
                <a:sym typeface="Raleway Bold"/>
              </a:rPr>
              <a:t>Event Selection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140150" y="4209150"/>
            <a:ext cx="10924804" cy="10924804"/>
          </a:xfrm>
          <a:custGeom>
            <a:avLst/>
            <a:gdLst/>
            <a:ahLst/>
            <a:cxnLst/>
            <a:rect r="r" b="b" t="t" l="l"/>
            <a:pathLst>
              <a:path h="10924804" w="10924804">
                <a:moveTo>
                  <a:pt x="0" y="0"/>
                </a:moveTo>
                <a:lnTo>
                  <a:pt x="10924804" y="0"/>
                </a:lnTo>
                <a:lnTo>
                  <a:pt x="10924804" y="10924804"/>
                </a:lnTo>
                <a:lnTo>
                  <a:pt x="0" y="109248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321650" y="-3442900"/>
            <a:ext cx="7524104" cy="7524104"/>
          </a:xfrm>
          <a:custGeom>
            <a:avLst/>
            <a:gdLst/>
            <a:ahLst/>
            <a:cxnLst/>
            <a:rect r="r" b="b" t="t" l="l"/>
            <a:pathLst>
              <a:path h="7524104" w="7524104">
                <a:moveTo>
                  <a:pt x="0" y="0"/>
                </a:moveTo>
                <a:lnTo>
                  <a:pt x="7524104" y="0"/>
                </a:lnTo>
                <a:lnTo>
                  <a:pt x="7524104" y="7524104"/>
                </a:lnTo>
                <a:lnTo>
                  <a:pt x="0" y="752410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369600" y="6610050"/>
            <a:ext cx="6723202" cy="6723202"/>
          </a:xfrm>
          <a:custGeom>
            <a:avLst/>
            <a:gdLst/>
            <a:ahLst/>
            <a:cxnLst/>
            <a:rect r="r" b="b" t="t" l="l"/>
            <a:pathLst>
              <a:path h="6723202" w="6723202">
                <a:moveTo>
                  <a:pt x="0" y="0"/>
                </a:moveTo>
                <a:lnTo>
                  <a:pt x="6723202" y="0"/>
                </a:lnTo>
                <a:lnTo>
                  <a:pt x="6723202" y="6723202"/>
                </a:lnTo>
                <a:lnTo>
                  <a:pt x="0" y="67232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929674">
            <a:off x="-1343592" y="1351888"/>
            <a:ext cx="2776886" cy="5394722"/>
          </a:xfrm>
          <a:custGeom>
            <a:avLst/>
            <a:gdLst/>
            <a:ahLst/>
            <a:cxnLst/>
            <a:rect r="r" b="b" t="t" l="l"/>
            <a:pathLst>
              <a:path h="5394722" w="2776886">
                <a:moveTo>
                  <a:pt x="0" y="0"/>
                </a:moveTo>
                <a:lnTo>
                  <a:pt x="2776886" y="0"/>
                </a:lnTo>
                <a:lnTo>
                  <a:pt x="2776886" y="5394722"/>
                </a:lnTo>
                <a:lnTo>
                  <a:pt x="0" y="539472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false" rot="929674">
            <a:off x="16854708" y="2894788"/>
            <a:ext cx="2776886" cy="5394722"/>
          </a:xfrm>
          <a:custGeom>
            <a:avLst/>
            <a:gdLst/>
            <a:ahLst/>
            <a:cxnLst/>
            <a:rect r="r" b="b" t="t" l="l"/>
            <a:pathLst>
              <a:path h="5394722" w="2776886">
                <a:moveTo>
                  <a:pt x="2776886" y="0"/>
                </a:moveTo>
                <a:lnTo>
                  <a:pt x="0" y="0"/>
                </a:lnTo>
                <a:lnTo>
                  <a:pt x="0" y="5394722"/>
                </a:lnTo>
                <a:lnTo>
                  <a:pt x="2776886" y="5394722"/>
                </a:lnTo>
                <a:lnTo>
                  <a:pt x="2776886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5186450" y="-5143250"/>
            <a:ext cx="10924804" cy="10924804"/>
          </a:xfrm>
          <a:custGeom>
            <a:avLst/>
            <a:gdLst/>
            <a:ahLst/>
            <a:cxnLst/>
            <a:rect r="r" b="b" t="t" l="l"/>
            <a:pathLst>
              <a:path h="10924804" w="10924804">
                <a:moveTo>
                  <a:pt x="0" y="0"/>
                </a:moveTo>
                <a:lnTo>
                  <a:pt x="10924804" y="0"/>
                </a:lnTo>
                <a:lnTo>
                  <a:pt x="10924804" y="10924804"/>
                </a:lnTo>
                <a:lnTo>
                  <a:pt x="0" y="109248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564546" y="1885829"/>
            <a:ext cx="15158907" cy="7324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00"/>
              </a:lnSpc>
            </a:pPr>
            <a:r>
              <a:rPr lang="en-US" sz="3000">
                <a:solidFill>
                  <a:srgbClr val="FFFFFF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We need a single lepton, missing transverse energy, and at least 3 boosted (large-radius) jets:</a:t>
            </a:r>
          </a:p>
          <a:p>
            <a:pPr algn="l">
              <a:lnSpc>
                <a:spcPts val="3600"/>
              </a:lnSpc>
            </a:pPr>
          </a:p>
          <a:p>
            <a:pPr algn="l" marL="647700" indent="-323850" lvl="1">
              <a:lnSpc>
                <a:spcPts val="3600"/>
              </a:lnSpc>
              <a:buFont typeface="Arial"/>
              <a:buChar char="•"/>
            </a:pPr>
            <a:r>
              <a:rPr lang="en-US" sz="30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T</a:t>
            </a:r>
            <a:r>
              <a:rPr lang="en-US" sz="3000">
                <a:solidFill>
                  <a:srgbClr val="FFFFFF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he single-lepton channel provides broad sensitivity to all TT decays, as well as sensitivity to B quark decays to tW. </a:t>
            </a:r>
          </a:p>
          <a:p>
            <a:pPr algn="l">
              <a:lnSpc>
                <a:spcPts val="3600"/>
              </a:lnSpc>
            </a:pPr>
          </a:p>
          <a:p>
            <a:pPr algn="l" marL="1295400" indent="-431800" lvl="2">
              <a:lnSpc>
                <a:spcPts val="3600"/>
              </a:lnSpc>
              <a:buFont typeface="Arial"/>
              <a:buChar char="⚬"/>
            </a:pPr>
            <a:r>
              <a:rPr lang="en-US" sz="3000">
                <a:solidFill>
                  <a:srgbClr val="FFFFFF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Either t or W</a:t>
            </a:r>
            <a:r>
              <a:rPr lang="en-US" sz="3000">
                <a:solidFill>
                  <a:srgbClr val="FFFFFF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 decay leptonically into a charged lepton and a neutrino, while the other initial products decay hadronically and produce large-radius jets. </a:t>
            </a:r>
          </a:p>
          <a:p>
            <a:pPr algn="l">
              <a:lnSpc>
                <a:spcPts val="3600"/>
              </a:lnSpc>
            </a:pPr>
          </a:p>
          <a:p>
            <a:pPr algn="l" marL="647700" indent="-323850" lvl="1">
              <a:lnSpc>
                <a:spcPts val="3600"/>
              </a:lnSpc>
              <a:buFont typeface="Arial"/>
              <a:buChar char="•"/>
            </a:pPr>
            <a:r>
              <a:rPr lang="en-US" sz="3000">
                <a:solidFill>
                  <a:srgbClr val="FFFFFF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Boosted</a:t>
            </a:r>
            <a:r>
              <a:rPr lang="en-US" sz="3000">
                <a:solidFill>
                  <a:srgbClr val="FFFFFF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 jets are separated from the leptonic particle candidate by ∆R &gt; 0.8, to ensure unique decay products.</a:t>
            </a:r>
          </a:p>
          <a:p>
            <a:pPr algn="l">
              <a:lnSpc>
                <a:spcPts val="3600"/>
              </a:lnSpc>
            </a:pPr>
          </a:p>
          <a:p>
            <a:pPr algn="l" marL="647700" indent="-323850" lvl="1">
              <a:lnSpc>
                <a:spcPts val="3600"/>
              </a:lnSpc>
              <a:buFont typeface="Arial"/>
              <a:buChar char="•"/>
            </a:pPr>
            <a:r>
              <a:rPr lang="en-US" sz="30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</a:t>
            </a:r>
            <a:r>
              <a:rPr lang="en-US" sz="3000">
                <a:solidFill>
                  <a:srgbClr val="FFFFFF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ominant SM background processes are W+jets production and tt production. </a:t>
            </a:r>
          </a:p>
          <a:p>
            <a:pPr algn="l">
              <a:lnSpc>
                <a:spcPts val="3600"/>
              </a:lnSpc>
            </a:pPr>
          </a:p>
          <a:p>
            <a:pPr algn="l" marL="647700" indent="-323850" lvl="1">
              <a:lnSpc>
                <a:spcPts val="3600"/>
              </a:lnSpc>
              <a:buFont typeface="Arial"/>
              <a:buChar char="•"/>
            </a:pPr>
            <a:r>
              <a:rPr lang="en-US" sz="3000">
                <a:solidFill>
                  <a:srgbClr val="FFFFFF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Events matching the expected decay modes are observed in simulation to have well-reconstructed VLQ mass peaks.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411014" y="476250"/>
            <a:ext cx="3465972" cy="1114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880"/>
              </a:lnSpc>
            </a:pPr>
            <a:r>
              <a:rPr lang="en-US" sz="74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Criteria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948350" y="549330"/>
            <a:ext cx="13181100" cy="13181046"/>
          </a:xfrm>
          <a:custGeom>
            <a:avLst/>
            <a:gdLst/>
            <a:ahLst/>
            <a:cxnLst/>
            <a:rect r="r" b="b" t="t" l="l"/>
            <a:pathLst>
              <a:path h="13181046" w="13181100">
                <a:moveTo>
                  <a:pt x="0" y="0"/>
                </a:moveTo>
                <a:lnTo>
                  <a:pt x="13181100" y="0"/>
                </a:lnTo>
                <a:lnTo>
                  <a:pt x="13181100" y="13181046"/>
                </a:lnTo>
                <a:lnTo>
                  <a:pt x="0" y="131810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100093" y="3202250"/>
            <a:ext cx="11698602" cy="11698602"/>
          </a:xfrm>
          <a:custGeom>
            <a:avLst/>
            <a:gdLst/>
            <a:ahLst/>
            <a:cxnLst/>
            <a:rect r="r" b="b" t="t" l="l"/>
            <a:pathLst>
              <a:path h="11698602" w="11698602">
                <a:moveTo>
                  <a:pt x="0" y="0"/>
                </a:moveTo>
                <a:lnTo>
                  <a:pt x="11698602" y="0"/>
                </a:lnTo>
                <a:lnTo>
                  <a:pt x="11698602" y="11698602"/>
                </a:lnTo>
                <a:lnTo>
                  <a:pt x="0" y="116986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079850" y="-4833300"/>
            <a:ext cx="8479702" cy="8479702"/>
          </a:xfrm>
          <a:custGeom>
            <a:avLst/>
            <a:gdLst/>
            <a:ahLst/>
            <a:cxnLst/>
            <a:rect r="r" b="b" t="t" l="l"/>
            <a:pathLst>
              <a:path h="8479702" w="8479702">
                <a:moveTo>
                  <a:pt x="0" y="0"/>
                </a:moveTo>
                <a:lnTo>
                  <a:pt x="8479702" y="0"/>
                </a:lnTo>
                <a:lnTo>
                  <a:pt x="8479702" y="8479702"/>
                </a:lnTo>
                <a:lnTo>
                  <a:pt x="0" y="84797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11071" y="2433012"/>
            <a:ext cx="9433396" cy="8876100"/>
          </a:xfrm>
          <a:custGeom>
            <a:avLst/>
            <a:gdLst/>
            <a:ahLst/>
            <a:cxnLst/>
            <a:rect r="r" b="b" t="t" l="l"/>
            <a:pathLst>
              <a:path h="8876100" w="9433396">
                <a:moveTo>
                  <a:pt x="0" y="0"/>
                </a:moveTo>
                <a:lnTo>
                  <a:pt x="9433396" y="0"/>
                </a:lnTo>
                <a:lnTo>
                  <a:pt x="9433396" y="8876100"/>
                </a:lnTo>
                <a:lnTo>
                  <a:pt x="0" y="88761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false" rot="0">
            <a:off x="9786120" y="2433012"/>
            <a:ext cx="9433396" cy="8876100"/>
          </a:xfrm>
          <a:custGeom>
            <a:avLst/>
            <a:gdLst/>
            <a:ahLst/>
            <a:cxnLst/>
            <a:rect r="r" b="b" t="t" l="l"/>
            <a:pathLst>
              <a:path h="8876100" w="9433396">
                <a:moveTo>
                  <a:pt x="9433396" y="0"/>
                </a:moveTo>
                <a:lnTo>
                  <a:pt x="0" y="0"/>
                </a:lnTo>
                <a:lnTo>
                  <a:pt x="0" y="8876100"/>
                </a:lnTo>
                <a:lnTo>
                  <a:pt x="9433396" y="8876100"/>
                </a:lnTo>
                <a:lnTo>
                  <a:pt x="9433396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4072000" y="-1413200"/>
            <a:ext cx="6275348" cy="6299252"/>
          </a:xfrm>
          <a:custGeom>
            <a:avLst/>
            <a:gdLst/>
            <a:ahLst/>
            <a:cxnLst/>
            <a:rect r="r" b="b" t="t" l="l"/>
            <a:pathLst>
              <a:path h="6299252" w="6275348">
                <a:moveTo>
                  <a:pt x="0" y="0"/>
                </a:moveTo>
                <a:lnTo>
                  <a:pt x="6275348" y="0"/>
                </a:lnTo>
                <a:lnTo>
                  <a:pt x="6275348" y="6299252"/>
                </a:lnTo>
                <a:lnTo>
                  <a:pt x="0" y="629925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6224450" y="3202250"/>
            <a:ext cx="6275348" cy="6299252"/>
          </a:xfrm>
          <a:custGeom>
            <a:avLst/>
            <a:gdLst/>
            <a:ahLst/>
            <a:cxnLst/>
            <a:rect r="r" b="b" t="t" l="l"/>
            <a:pathLst>
              <a:path h="6299252" w="6275348">
                <a:moveTo>
                  <a:pt x="0" y="0"/>
                </a:moveTo>
                <a:lnTo>
                  <a:pt x="6275348" y="0"/>
                </a:lnTo>
                <a:lnTo>
                  <a:pt x="6275348" y="6299252"/>
                </a:lnTo>
                <a:lnTo>
                  <a:pt x="0" y="629925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0" y="3357902"/>
            <a:ext cx="18288000" cy="3970020"/>
          </a:xfrm>
          <a:custGeom>
            <a:avLst/>
            <a:gdLst/>
            <a:ahLst/>
            <a:cxnLst/>
            <a:rect r="r" b="b" t="t" l="l"/>
            <a:pathLst>
              <a:path h="3970020" w="18288000">
                <a:moveTo>
                  <a:pt x="0" y="0"/>
                </a:moveTo>
                <a:lnTo>
                  <a:pt x="18288000" y="0"/>
                </a:lnTo>
                <a:lnTo>
                  <a:pt x="18288000" y="3970020"/>
                </a:lnTo>
                <a:lnTo>
                  <a:pt x="0" y="397002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11813730" y="5143500"/>
            <a:ext cx="5378176" cy="5342912"/>
            <a:chOff x="0" y="0"/>
            <a:chExt cx="7170902" cy="7123883"/>
          </a:xfrm>
        </p:grpSpPr>
        <p:sp>
          <p:nvSpPr>
            <p:cNvPr name="Freeform 11" id="11"/>
            <p:cNvSpPr/>
            <p:nvPr/>
          </p:nvSpPr>
          <p:spPr>
            <a:xfrm flipH="false" flipV="false" rot="-7966637">
              <a:off x="1270876" y="818741"/>
              <a:ext cx="4629150" cy="5486400"/>
            </a:xfrm>
            <a:custGeom>
              <a:avLst/>
              <a:gdLst/>
              <a:ahLst/>
              <a:cxnLst/>
              <a:rect r="r" b="b" t="t" l="l"/>
              <a:pathLst>
                <a:path h="5486400" w="4629150">
                  <a:moveTo>
                    <a:pt x="0" y="0"/>
                  </a:moveTo>
                  <a:lnTo>
                    <a:pt x="4629150" y="0"/>
                  </a:lnTo>
                  <a:lnTo>
                    <a:pt x="4629150" y="5486400"/>
                  </a:lnTo>
                  <a:lnTo>
                    <a:pt x="0" y="54864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-5500082">
              <a:off x="1525169" y="4281562"/>
              <a:ext cx="2160636" cy="2164571"/>
            </a:xfrm>
            <a:custGeom>
              <a:avLst/>
              <a:gdLst/>
              <a:ahLst/>
              <a:cxnLst/>
              <a:rect r="r" b="b" t="t" l="l"/>
              <a:pathLst>
                <a:path h="2164571" w="2160636">
                  <a:moveTo>
                    <a:pt x="0" y="0"/>
                  </a:moveTo>
                  <a:lnTo>
                    <a:pt x="2160636" y="0"/>
                  </a:lnTo>
                  <a:lnTo>
                    <a:pt x="2160636" y="2164571"/>
                  </a:lnTo>
                  <a:lnTo>
                    <a:pt x="0" y="216457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AutoShape 13" id="13"/>
            <p:cNvSpPr/>
            <p:nvPr/>
          </p:nvSpPr>
          <p:spPr>
            <a:xfrm flipH="true">
              <a:off x="1571945" y="2383928"/>
              <a:ext cx="3500966" cy="3041058"/>
            </a:xfrm>
            <a:prstGeom prst="line">
              <a:avLst/>
            </a:prstGeom>
            <a:ln cap="flat" w="50800">
              <a:solidFill>
                <a:srgbClr val="EAD9FD"/>
              </a:solidFill>
              <a:prstDash val="sysDash"/>
              <a:headEnd type="none" len="sm" w="sm"/>
              <a:tailEnd type="none" len="sm" w="sm"/>
            </a:ln>
          </p:spPr>
        </p:sp>
        <p:sp>
          <p:nvSpPr>
            <p:cNvPr name="AutoShape 14" id="14"/>
            <p:cNvSpPr/>
            <p:nvPr/>
          </p:nvSpPr>
          <p:spPr>
            <a:xfrm>
              <a:off x="3443935" y="722619"/>
              <a:ext cx="1610836" cy="1643530"/>
            </a:xfrm>
            <a:prstGeom prst="line">
              <a:avLst/>
            </a:prstGeom>
            <a:ln cap="flat" w="50800">
              <a:solidFill>
                <a:srgbClr val="EAD9FD"/>
              </a:solidFill>
              <a:prstDash val="sysDash"/>
              <a:headEnd type="none" len="sm" w="sm"/>
              <a:tailEnd type="none" len="sm" w="sm"/>
            </a:ln>
          </p:spPr>
        </p:sp>
        <p:grpSp>
          <p:nvGrpSpPr>
            <p:cNvPr name="Group 15" id="15"/>
            <p:cNvGrpSpPr/>
            <p:nvPr/>
          </p:nvGrpSpPr>
          <p:grpSpPr>
            <a:xfrm rot="0">
              <a:off x="4977745" y="2315235"/>
              <a:ext cx="171509" cy="171509"/>
              <a:chOff x="0" y="0"/>
              <a:chExt cx="812800" cy="812800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64B5F6"/>
              </a:solidFill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1919"/>
                  </a:lnSpc>
                </a:pPr>
              </a:p>
            </p:txBody>
          </p:sp>
        </p:grpSp>
      </p:grpSp>
      <p:sp>
        <p:nvSpPr>
          <p:cNvPr name="Freeform 18" id="18"/>
          <p:cNvSpPr/>
          <p:nvPr/>
        </p:nvSpPr>
        <p:spPr>
          <a:xfrm flipH="false" flipV="false" rot="0">
            <a:off x="14502818" y="7327922"/>
            <a:ext cx="2083714" cy="2447829"/>
          </a:xfrm>
          <a:custGeom>
            <a:avLst/>
            <a:gdLst/>
            <a:ahLst/>
            <a:cxnLst/>
            <a:rect r="r" b="b" t="t" l="l"/>
            <a:pathLst>
              <a:path h="2447829" w="2083714">
                <a:moveTo>
                  <a:pt x="0" y="0"/>
                </a:moveTo>
                <a:lnTo>
                  <a:pt x="2083714" y="0"/>
                </a:lnTo>
                <a:lnTo>
                  <a:pt x="2083714" y="2447829"/>
                </a:lnTo>
                <a:lnTo>
                  <a:pt x="0" y="244782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87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7209126" y="476250"/>
            <a:ext cx="3869747" cy="1114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880"/>
              </a:lnSpc>
            </a:pPr>
            <a:r>
              <a:rPr lang="en-US" sz="74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Example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477100" y="3242852"/>
            <a:ext cx="10817248" cy="10817302"/>
          </a:xfrm>
          <a:custGeom>
            <a:avLst/>
            <a:gdLst/>
            <a:ahLst/>
            <a:cxnLst/>
            <a:rect r="r" b="b" t="t" l="l"/>
            <a:pathLst>
              <a:path h="10817302" w="10817248">
                <a:moveTo>
                  <a:pt x="0" y="0"/>
                </a:moveTo>
                <a:lnTo>
                  <a:pt x="10817248" y="0"/>
                </a:lnTo>
                <a:lnTo>
                  <a:pt x="10817248" y="10817302"/>
                </a:lnTo>
                <a:lnTo>
                  <a:pt x="0" y="108173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00" t="-1600" r="798" b="159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5006350" y="2956278"/>
            <a:ext cx="10178346" cy="10178346"/>
          </a:xfrm>
          <a:custGeom>
            <a:avLst/>
            <a:gdLst/>
            <a:ahLst/>
            <a:cxnLst/>
            <a:rect r="r" b="b" t="t" l="l"/>
            <a:pathLst>
              <a:path h="10178346" w="10178346">
                <a:moveTo>
                  <a:pt x="0" y="0"/>
                </a:moveTo>
                <a:lnTo>
                  <a:pt x="10178346" y="0"/>
                </a:lnTo>
                <a:lnTo>
                  <a:pt x="10178346" y="10178346"/>
                </a:lnTo>
                <a:lnTo>
                  <a:pt x="0" y="1017834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2">
            <a:off x="-564150" y="-4793312"/>
            <a:ext cx="11547198" cy="10695780"/>
          </a:xfrm>
          <a:custGeom>
            <a:avLst/>
            <a:gdLst/>
            <a:ahLst/>
            <a:cxnLst/>
            <a:rect r="r" b="b" t="t" l="l"/>
            <a:pathLst>
              <a:path h="10695780" w="11547198">
                <a:moveTo>
                  <a:pt x="0" y="0"/>
                </a:moveTo>
                <a:lnTo>
                  <a:pt x="11547198" y="0"/>
                </a:lnTo>
                <a:lnTo>
                  <a:pt x="11547198" y="10695780"/>
                </a:lnTo>
                <a:lnTo>
                  <a:pt x="0" y="106957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false" rot="-10799948">
            <a:off x="10442300" y="-4423346"/>
            <a:ext cx="13540946" cy="12542546"/>
          </a:xfrm>
          <a:custGeom>
            <a:avLst/>
            <a:gdLst/>
            <a:ahLst/>
            <a:cxnLst/>
            <a:rect r="r" b="b" t="t" l="l"/>
            <a:pathLst>
              <a:path h="12542546" w="13540946">
                <a:moveTo>
                  <a:pt x="13540946" y="0"/>
                </a:moveTo>
                <a:lnTo>
                  <a:pt x="0" y="0"/>
                </a:lnTo>
                <a:lnTo>
                  <a:pt x="0" y="12542546"/>
                </a:lnTo>
                <a:lnTo>
                  <a:pt x="13540946" y="12542546"/>
                </a:lnTo>
                <a:lnTo>
                  <a:pt x="13540946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false" rot="7087693">
            <a:off x="-2916714" y="-2244642"/>
            <a:ext cx="13072524" cy="8185182"/>
          </a:xfrm>
          <a:custGeom>
            <a:avLst/>
            <a:gdLst/>
            <a:ahLst/>
            <a:cxnLst/>
            <a:rect r="r" b="b" t="t" l="l"/>
            <a:pathLst>
              <a:path h="8185182" w="13072524">
                <a:moveTo>
                  <a:pt x="13072524" y="0"/>
                </a:moveTo>
                <a:lnTo>
                  <a:pt x="0" y="0"/>
                </a:lnTo>
                <a:lnTo>
                  <a:pt x="0" y="8185182"/>
                </a:lnTo>
                <a:lnTo>
                  <a:pt x="13072524" y="8185182"/>
                </a:lnTo>
                <a:lnTo>
                  <a:pt x="13072524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06025" y="5956025"/>
            <a:ext cx="17579699" cy="2752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600"/>
              </a:lnSpc>
            </a:pPr>
            <a:r>
              <a:rPr lang="en-US" sz="18000">
                <a:solidFill>
                  <a:srgbClr val="EAD9FD"/>
                </a:solidFill>
                <a:latin typeface="Raleway Bold"/>
                <a:ea typeface="Raleway Bold"/>
                <a:cs typeface="Raleway Bold"/>
                <a:sym typeface="Raleway Bold"/>
              </a:rPr>
              <a:t>Progress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7524225" y="2196378"/>
            <a:ext cx="3239550" cy="1510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600"/>
              </a:lnSpc>
            </a:pPr>
            <a:r>
              <a:rPr lang="en-US" sz="18000">
                <a:solidFill>
                  <a:srgbClr val="EAD9FD"/>
                </a:solidFill>
                <a:latin typeface="Raleway Bold"/>
                <a:ea typeface="Raleway Bold"/>
                <a:cs typeface="Raleway Bold"/>
                <a:sym typeface="Raleway Bold"/>
              </a:rPr>
              <a:t>05</a:t>
            </a:r>
          </a:p>
        </p:txBody>
      </p:sp>
      <p:sp>
        <p:nvSpPr>
          <p:cNvPr name="Freeform 9" id="9"/>
          <p:cNvSpPr/>
          <p:nvPr/>
        </p:nvSpPr>
        <p:spPr>
          <a:xfrm flipH="true" flipV="false" rot="1634592">
            <a:off x="7311612" y="-1750336"/>
            <a:ext cx="13247826" cy="8294968"/>
          </a:xfrm>
          <a:custGeom>
            <a:avLst/>
            <a:gdLst/>
            <a:ahLst/>
            <a:cxnLst/>
            <a:rect r="r" b="b" t="t" l="l"/>
            <a:pathLst>
              <a:path h="8294968" w="13247826">
                <a:moveTo>
                  <a:pt x="13247826" y="0"/>
                </a:moveTo>
                <a:lnTo>
                  <a:pt x="0" y="0"/>
                </a:lnTo>
                <a:lnTo>
                  <a:pt x="0" y="8294968"/>
                </a:lnTo>
                <a:lnTo>
                  <a:pt x="13247826" y="8294968"/>
                </a:lnTo>
                <a:lnTo>
                  <a:pt x="13247826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948350" y="549330"/>
            <a:ext cx="13181100" cy="13181046"/>
          </a:xfrm>
          <a:custGeom>
            <a:avLst/>
            <a:gdLst/>
            <a:ahLst/>
            <a:cxnLst/>
            <a:rect r="r" b="b" t="t" l="l"/>
            <a:pathLst>
              <a:path h="13181046" w="13181100">
                <a:moveTo>
                  <a:pt x="0" y="0"/>
                </a:moveTo>
                <a:lnTo>
                  <a:pt x="13181100" y="0"/>
                </a:lnTo>
                <a:lnTo>
                  <a:pt x="13181100" y="13181046"/>
                </a:lnTo>
                <a:lnTo>
                  <a:pt x="0" y="131810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597300" y="3358700"/>
            <a:ext cx="11698602" cy="11698602"/>
          </a:xfrm>
          <a:custGeom>
            <a:avLst/>
            <a:gdLst/>
            <a:ahLst/>
            <a:cxnLst/>
            <a:rect r="r" b="b" t="t" l="l"/>
            <a:pathLst>
              <a:path h="11698602" w="11698602">
                <a:moveTo>
                  <a:pt x="0" y="0"/>
                </a:moveTo>
                <a:lnTo>
                  <a:pt x="11698602" y="0"/>
                </a:lnTo>
                <a:lnTo>
                  <a:pt x="11698602" y="11698602"/>
                </a:lnTo>
                <a:lnTo>
                  <a:pt x="0" y="116986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079850" y="-4833300"/>
            <a:ext cx="8479702" cy="8479702"/>
          </a:xfrm>
          <a:custGeom>
            <a:avLst/>
            <a:gdLst/>
            <a:ahLst/>
            <a:cxnLst/>
            <a:rect r="r" b="b" t="t" l="l"/>
            <a:pathLst>
              <a:path h="8479702" w="8479702">
                <a:moveTo>
                  <a:pt x="0" y="0"/>
                </a:moveTo>
                <a:lnTo>
                  <a:pt x="8479702" y="0"/>
                </a:lnTo>
                <a:lnTo>
                  <a:pt x="8479702" y="8479702"/>
                </a:lnTo>
                <a:lnTo>
                  <a:pt x="0" y="84797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989711" y="4620647"/>
            <a:ext cx="9433396" cy="8876100"/>
          </a:xfrm>
          <a:custGeom>
            <a:avLst/>
            <a:gdLst/>
            <a:ahLst/>
            <a:cxnLst/>
            <a:rect r="r" b="b" t="t" l="l"/>
            <a:pathLst>
              <a:path h="8876100" w="9433396">
                <a:moveTo>
                  <a:pt x="0" y="0"/>
                </a:moveTo>
                <a:lnTo>
                  <a:pt x="9433396" y="0"/>
                </a:lnTo>
                <a:lnTo>
                  <a:pt x="9433396" y="8876100"/>
                </a:lnTo>
                <a:lnTo>
                  <a:pt x="0" y="88761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false" rot="0">
            <a:off x="11860400" y="3129198"/>
            <a:ext cx="9433396" cy="8876100"/>
          </a:xfrm>
          <a:custGeom>
            <a:avLst/>
            <a:gdLst/>
            <a:ahLst/>
            <a:cxnLst/>
            <a:rect r="r" b="b" t="t" l="l"/>
            <a:pathLst>
              <a:path h="8876100" w="9433396">
                <a:moveTo>
                  <a:pt x="9433396" y="0"/>
                </a:moveTo>
                <a:lnTo>
                  <a:pt x="0" y="0"/>
                </a:lnTo>
                <a:lnTo>
                  <a:pt x="0" y="8876100"/>
                </a:lnTo>
                <a:lnTo>
                  <a:pt x="9433396" y="8876100"/>
                </a:lnTo>
                <a:lnTo>
                  <a:pt x="9433396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4072000" y="-1413200"/>
            <a:ext cx="6275348" cy="6299252"/>
          </a:xfrm>
          <a:custGeom>
            <a:avLst/>
            <a:gdLst/>
            <a:ahLst/>
            <a:cxnLst/>
            <a:rect r="r" b="b" t="t" l="l"/>
            <a:pathLst>
              <a:path h="6299252" w="6275348">
                <a:moveTo>
                  <a:pt x="0" y="0"/>
                </a:moveTo>
                <a:lnTo>
                  <a:pt x="6275348" y="0"/>
                </a:lnTo>
                <a:lnTo>
                  <a:pt x="6275348" y="6299252"/>
                </a:lnTo>
                <a:lnTo>
                  <a:pt x="0" y="62992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6224450" y="3202250"/>
            <a:ext cx="6275348" cy="6299252"/>
          </a:xfrm>
          <a:custGeom>
            <a:avLst/>
            <a:gdLst/>
            <a:ahLst/>
            <a:cxnLst/>
            <a:rect r="r" b="b" t="t" l="l"/>
            <a:pathLst>
              <a:path h="6299252" w="6275348">
                <a:moveTo>
                  <a:pt x="0" y="0"/>
                </a:moveTo>
                <a:lnTo>
                  <a:pt x="6275348" y="0"/>
                </a:lnTo>
                <a:lnTo>
                  <a:pt x="6275348" y="6299252"/>
                </a:lnTo>
                <a:lnTo>
                  <a:pt x="0" y="62992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990554" y="476250"/>
            <a:ext cx="16493876" cy="1114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80"/>
              </a:lnSpc>
            </a:pPr>
            <a:r>
              <a:rPr lang="en-US" sz="74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My action plan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1621164" y="1951726"/>
            <a:ext cx="15045673" cy="7549776"/>
            <a:chOff x="0" y="0"/>
            <a:chExt cx="20060897" cy="10066368"/>
          </a:xfrm>
        </p:grpSpPr>
        <p:sp>
          <p:nvSpPr>
            <p:cNvPr name="AutoShape 11" id="11"/>
            <p:cNvSpPr/>
            <p:nvPr/>
          </p:nvSpPr>
          <p:spPr>
            <a:xfrm flipV="true">
              <a:off x="2674940" y="5084854"/>
              <a:ext cx="17385957" cy="0"/>
            </a:xfrm>
            <a:prstGeom prst="line">
              <a:avLst/>
            </a:prstGeom>
            <a:ln cap="rnd" w="126422">
              <a:solidFill>
                <a:srgbClr val="A5B7C6"/>
              </a:solidFill>
              <a:prstDash val="solid"/>
              <a:headEnd type="none" len="sm" w="sm"/>
              <a:tailEnd type="triangle" len="med" w="lg"/>
            </a:ln>
          </p:spPr>
        </p:sp>
        <p:sp>
          <p:nvSpPr>
            <p:cNvPr name="AutoShape 12" id="12"/>
            <p:cNvSpPr/>
            <p:nvPr/>
          </p:nvSpPr>
          <p:spPr>
            <a:xfrm rot="5094283">
              <a:off x="-922630" y="3005223"/>
              <a:ext cx="4582815" cy="0"/>
            </a:xfrm>
            <a:prstGeom prst="line">
              <a:avLst/>
            </a:prstGeom>
            <a:ln cap="rnd" w="126422">
              <a:solidFill>
                <a:srgbClr val="A5B7C6"/>
              </a:solidFill>
              <a:prstDash val="solid"/>
              <a:headEnd type="none" len="sm" w="sm"/>
              <a:tailEnd type="none" len="sm" w="sm"/>
            </a:ln>
          </p:spPr>
        </p:sp>
        <p:grpSp>
          <p:nvGrpSpPr>
            <p:cNvPr name="Group 13" id="13"/>
            <p:cNvGrpSpPr/>
            <p:nvPr/>
          </p:nvGrpSpPr>
          <p:grpSpPr>
            <a:xfrm rot="0">
              <a:off x="526015" y="0"/>
              <a:ext cx="4080779" cy="1422932"/>
              <a:chOff x="0" y="0"/>
              <a:chExt cx="819696" cy="285821"/>
            </a:xfrm>
          </p:grpSpPr>
          <p:sp>
            <p:nvSpPr>
              <p:cNvPr name="Freeform 14" id="14"/>
              <p:cNvSpPr/>
              <p:nvPr/>
            </p:nvSpPr>
            <p:spPr>
              <a:xfrm flipH="false" flipV="false" rot="0">
                <a:off x="0" y="0"/>
                <a:ext cx="819658" cy="285877"/>
              </a:xfrm>
              <a:custGeom>
                <a:avLst/>
                <a:gdLst/>
                <a:ahLst/>
                <a:cxnLst/>
                <a:rect r="r" b="b" t="t" l="l"/>
                <a:pathLst>
                  <a:path h="285877" w="819658">
                    <a:moveTo>
                      <a:pt x="0" y="0"/>
                    </a:moveTo>
                    <a:lnTo>
                      <a:pt x="819658" y="0"/>
                    </a:lnTo>
                    <a:lnTo>
                      <a:pt x="819658" y="285877"/>
                    </a:lnTo>
                    <a:lnTo>
                      <a:pt x="0" y="285877"/>
                    </a:lnTo>
                    <a:close/>
                  </a:path>
                </a:pathLst>
              </a:custGeom>
              <a:gradFill rotWithShape="true">
                <a:gsLst>
                  <a:gs pos="0">
                    <a:srgbClr val="000000">
                      <a:alpha val="100000"/>
                    </a:srgbClr>
                  </a:gs>
                  <a:gs pos="100000">
                    <a:srgbClr val="3533CD">
                      <a:alpha val="100000"/>
                    </a:srgbClr>
                  </a:gs>
                </a:gsLst>
                <a:lin ang="0"/>
              </a:gradFill>
            </p:spPr>
          </p:sp>
        </p:grpSp>
        <p:grpSp>
          <p:nvGrpSpPr>
            <p:cNvPr name="Group 15" id="15"/>
            <p:cNvGrpSpPr/>
            <p:nvPr/>
          </p:nvGrpSpPr>
          <p:grpSpPr>
            <a:xfrm rot="0">
              <a:off x="0" y="3928190"/>
              <a:ext cx="2674940" cy="2674941"/>
              <a:chOff x="0" y="0"/>
              <a:chExt cx="537308" cy="537309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537337" cy="537337"/>
              </a:xfrm>
              <a:custGeom>
                <a:avLst/>
                <a:gdLst/>
                <a:ahLst/>
                <a:cxnLst/>
                <a:rect r="r" b="b" t="t" l="l"/>
                <a:pathLst>
                  <a:path h="537337" w="537337">
                    <a:moveTo>
                      <a:pt x="0" y="268605"/>
                    </a:moveTo>
                    <a:cubicBezTo>
                      <a:pt x="0" y="120269"/>
                      <a:pt x="120269" y="0"/>
                      <a:pt x="268605" y="0"/>
                    </a:cubicBezTo>
                    <a:cubicBezTo>
                      <a:pt x="416941" y="0"/>
                      <a:pt x="537337" y="120269"/>
                      <a:pt x="537337" y="268605"/>
                    </a:cubicBezTo>
                    <a:cubicBezTo>
                      <a:pt x="537337" y="416941"/>
                      <a:pt x="417068" y="537337"/>
                      <a:pt x="268605" y="537337"/>
                    </a:cubicBezTo>
                    <a:cubicBezTo>
                      <a:pt x="120142" y="537337"/>
                      <a:pt x="0" y="417068"/>
                      <a:pt x="0" y="268605"/>
                    </a:cubicBezTo>
                    <a:close/>
                  </a:path>
                </a:pathLst>
              </a:custGeom>
              <a:gradFill rotWithShape="true">
                <a:gsLst>
                  <a:gs pos="0">
                    <a:srgbClr val="000000">
                      <a:alpha val="100000"/>
                    </a:srgbClr>
                  </a:gs>
                  <a:gs pos="100000">
                    <a:srgbClr val="3533CD">
                      <a:alpha val="100000"/>
                    </a:srgbClr>
                  </a:gs>
                </a:gsLst>
                <a:lin ang="0"/>
              </a:gradFill>
            </p:spPr>
          </p:sp>
        </p:grpSp>
        <p:sp>
          <p:nvSpPr>
            <p:cNvPr name="AutoShape 17" id="17"/>
            <p:cNvSpPr/>
            <p:nvPr/>
          </p:nvSpPr>
          <p:spPr>
            <a:xfrm rot="5094283">
              <a:off x="4230091" y="7505861"/>
              <a:ext cx="4582815" cy="0"/>
            </a:xfrm>
            <a:prstGeom prst="line">
              <a:avLst/>
            </a:prstGeom>
            <a:ln cap="rnd" w="126422">
              <a:solidFill>
                <a:srgbClr val="A5B7C6"/>
              </a:solidFill>
              <a:prstDash val="solid"/>
              <a:headEnd type="none" len="sm" w="sm"/>
              <a:tailEnd type="none" len="sm" w="sm"/>
            </a:ln>
          </p:spPr>
        </p:sp>
        <p:grpSp>
          <p:nvGrpSpPr>
            <p:cNvPr name="Group 18" id="18"/>
            <p:cNvGrpSpPr/>
            <p:nvPr/>
          </p:nvGrpSpPr>
          <p:grpSpPr>
            <a:xfrm rot="0">
              <a:off x="5675801" y="8643436"/>
              <a:ext cx="4080779" cy="1422932"/>
              <a:chOff x="0" y="0"/>
              <a:chExt cx="819696" cy="285821"/>
            </a:xfrm>
          </p:grpSpPr>
          <p:sp>
            <p:nvSpPr>
              <p:cNvPr name="Freeform 19" id="19"/>
              <p:cNvSpPr/>
              <p:nvPr/>
            </p:nvSpPr>
            <p:spPr>
              <a:xfrm flipH="false" flipV="false" rot="0">
                <a:off x="0" y="0"/>
                <a:ext cx="819658" cy="285877"/>
              </a:xfrm>
              <a:custGeom>
                <a:avLst/>
                <a:gdLst/>
                <a:ahLst/>
                <a:cxnLst/>
                <a:rect r="r" b="b" t="t" l="l"/>
                <a:pathLst>
                  <a:path h="285877" w="819658">
                    <a:moveTo>
                      <a:pt x="0" y="0"/>
                    </a:moveTo>
                    <a:lnTo>
                      <a:pt x="819658" y="0"/>
                    </a:lnTo>
                    <a:lnTo>
                      <a:pt x="819658" y="285877"/>
                    </a:lnTo>
                    <a:lnTo>
                      <a:pt x="0" y="285877"/>
                    </a:lnTo>
                    <a:close/>
                  </a:path>
                </a:pathLst>
              </a:custGeom>
              <a:gradFill rotWithShape="true">
                <a:gsLst>
                  <a:gs pos="0">
                    <a:srgbClr val="000000">
                      <a:alpha val="100000"/>
                    </a:srgbClr>
                  </a:gs>
                  <a:gs pos="100000">
                    <a:srgbClr val="3533CD">
                      <a:alpha val="100000"/>
                    </a:srgbClr>
                  </a:gs>
                </a:gsLst>
                <a:lin ang="0"/>
              </a:gradFill>
            </p:spPr>
          </p:sp>
        </p:grpSp>
        <p:grpSp>
          <p:nvGrpSpPr>
            <p:cNvPr name="Group 20" id="20"/>
            <p:cNvGrpSpPr/>
            <p:nvPr/>
          </p:nvGrpSpPr>
          <p:grpSpPr>
            <a:xfrm rot="0">
              <a:off x="5142451" y="4031270"/>
              <a:ext cx="2674940" cy="2674941"/>
              <a:chOff x="0" y="0"/>
              <a:chExt cx="537308" cy="537309"/>
            </a:xfrm>
          </p:grpSpPr>
          <p:sp>
            <p:nvSpPr>
              <p:cNvPr name="Freeform 21" id="21"/>
              <p:cNvSpPr/>
              <p:nvPr/>
            </p:nvSpPr>
            <p:spPr>
              <a:xfrm flipH="false" flipV="false" rot="0">
                <a:off x="0" y="0"/>
                <a:ext cx="537337" cy="537337"/>
              </a:xfrm>
              <a:custGeom>
                <a:avLst/>
                <a:gdLst/>
                <a:ahLst/>
                <a:cxnLst/>
                <a:rect r="r" b="b" t="t" l="l"/>
                <a:pathLst>
                  <a:path h="537337" w="537337">
                    <a:moveTo>
                      <a:pt x="0" y="268605"/>
                    </a:moveTo>
                    <a:cubicBezTo>
                      <a:pt x="0" y="120269"/>
                      <a:pt x="120269" y="0"/>
                      <a:pt x="268605" y="0"/>
                    </a:cubicBezTo>
                    <a:cubicBezTo>
                      <a:pt x="416941" y="0"/>
                      <a:pt x="537337" y="120269"/>
                      <a:pt x="537337" y="268605"/>
                    </a:cubicBezTo>
                    <a:cubicBezTo>
                      <a:pt x="537337" y="416941"/>
                      <a:pt x="417068" y="537337"/>
                      <a:pt x="268605" y="537337"/>
                    </a:cubicBezTo>
                    <a:cubicBezTo>
                      <a:pt x="120142" y="537337"/>
                      <a:pt x="0" y="417068"/>
                      <a:pt x="0" y="268605"/>
                    </a:cubicBezTo>
                    <a:close/>
                  </a:path>
                </a:pathLst>
              </a:custGeom>
              <a:gradFill rotWithShape="true">
                <a:gsLst>
                  <a:gs pos="0">
                    <a:srgbClr val="000000">
                      <a:alpha val="100000"/>
                    </a:srgbClr>
                  </a:gs>
                  <a:gs pos="100000">
                    <a:srgbClr val="3533CD">
                      <a:alpha val="100000"/>
                    </a:srgbClr>
                  </a:gs>
                </a:gsLst>
                <a:lin ang="0"/>
              </a:gradFill>
            </p:spPr>
          </p:sp>
        </p:grpSp>
        <p:sp>
          <p:nvSpPr>
            <p:cNvPr name="AutoShape 22" id="22"/>
            <p:cNvSpPr/>
            <p:nvPr/>
          </p:nvSpPr>
          <p:spPr>
            <a:xfrm rot="5094283">
              <a:off x="9380661" y="3005223"/>
              <a:ext cx="4582815" cy="0"/>
            </a:xfrm>
            <a:prstGeom prst="line">
              <a:avLst/>
            </a:prstGeom>
            <a:ln cap="rnd" w="126422">
              <a:solidFill>
                <a:srgbClr val="A5B7C6"/>
              </a:solidFill>
              <a:prstDash val="solid"/>
              <a:headEnd type="none" len="sm" w="sm"/>
              <a:tailEnd type="none" len="sm" w="sm"/>
            </a:ln>
          </p:spPr>
        </p:sp>
        <p:grpSp>
          <p:nvGrpSpPr>
            <p:cNvPr name="Group 23" id="23"/>
            <p:cNvGrpSpPr/>
            <p:nvPr/>
          </p:nvGrpSpPr>
          <p:grpSpPr>
            <a:xfrm rot="0">
              <a:off x="10829320" y="0"/>
              <a:ext cx="4080779" cy="1422932"/>
              <a:chOff x="0" y="0"/>
              <a:chExt cx="819696" cy="285821"/>
            </a:xfrm>
          </p:grpSpPr>
          <p:sp>
            <p:nvSpPr>
              <p:cNvPr name="Freeform 24" id="24"/>
              <p:cNvSpPr/>
              <p:nvPr/>
            </p:nvSpPr>
            <p:spPr>
              <a:xfrm flipH="false" flipV="false" rot="0">
                <a:off x="0" y="0"/>
                <a:ext cx="819658" cy="285877"/>
              </a:xfrm>
              <a:custGeom>
                <a:avLst/>
                <a:gdLst/>
                <a:ahLst/>
                <a:cxnLst/>
                <a:rect r="r" b="b" t="t" l="l"/>
                <a:pathLst>
                  <a:path h="285877" w="819658">
                    <a:moveTo>
                      <a:pt x="0" y="0"/>
                    </a:moveTo>
                    <a:lnTo>
                      <a:pt x="819658" y="0"/>
                    </a:lnTo>
                    <a:lnTo>
                      <a:pt x="819658" y="285877"/>
                    </a:lnTo>
                    <a:lnTo>
                      <a:pt x="0" y="285877"/>
                    </a:lnTo>
                    <a:close/>
                  </a:path>
                </a:pathLst>
              </a:custGeom>
              <a:gradFill rotWithShape="true">
                <a:gsLst>
                  <a:gs pos="0">
                    <a:srgbClr val="000000">
                      <a:alpha val="100000"/>
                    </a:srgbClr>
                  </a:gs>
                  <a:gs pos="100000">
                    <a:srgbClr val="3533CD">
                      <a:alpha val="100000"/>
                    </a:srgbClr>
                  </a:gs>
                </a:gsLst>
                <a:lin ang="0"/>
              </a:gradFill>
            </p:spPr>
          </p:sp>
        </p:grpSp>
        <p:grpSp>
          <p:nvGrpSpPr>
            <p:cNvPr name="Group 25" id="25"/>
            <p:cNvGrpSpPr/>
            <p:nvPr/>
          </p:nvGrpSpPr>
          <p:grpSpPr>
            <a:xfrm rot="0">
              <a:off x="10284903" y="3928190"/>
              <a:ext cx="2674940" cy="2674941"/>
              <a:chOff x="0" y="0"/>
              <a:chExt cx="537308" cy="537309"/>
            </a:xfrm>
          </p:grpSpPr>
          <p:sp>
            <p:nvSpPr>
              <p:cNvPr name="Freeform 26" id="26"/>
              <p:cNvSpPr/>
              <p:nvPr/>
            </p:nvSpPr>
            <p:spPr>
              <a:xfrm flipH="false" flipV="false" rot="0">
                <a:off x="0" y="0"/>
                <a:ext cx="537337" cy="537337"/>
              </a:xfrm>
              <a:custGeom>
                <a:avLst/>
                <a:gdLst/>
                <a:ahLst/>
                <a:cxnLst/>
                <a:rect r="r" b="b" t="t" l="l"/>
                <a:pathLst>
                  <a:path h="537337" w="537337">
                    <a:moveTo>
                      <a:pt x="0" y="268605"/>
                    </a:moveTo>
                    <a:cubicBezTo>
                      <a:pt x="0" y="120269"/>
                      <a:pt x="120269" y="0"/>
                      <a:pt x="268605" y="0"/>
                    </a:cubicBezTo>
                    <a:cubicBezTo>
                      <a:pt x="416941" y="0"/>
                      <a:pt x="537337" y="120269"/>
                      <a:pt x="537337" y="268605"/>
                    </a:cubicBezTo>
                    <a:cubicBezTo>
                      <a:pt x="537337" y="416941"/>
                      <a:pt x="417068" y="537337"/>
                      <a:pt x="268605" y="537337"/>
                    </a:cubicBezTo>
                    <a:cubicBezTo>
                      <a:pt x="120142" y="537337"/>
                      <a:pt x="0" y="417068"/>
                      <a:pt x="0" y="268605"/>
                    </a:cubicBezTo>
                    <a:close/>
                  </a:path>
                </a:pathLst>
              </a:custGeom>
              <a:gradFill rotWithShape="true">
                <a:gsLst>
                  <a:gs pos="0">
                    <a:srgbClr val="000000">
                      <a:alpha val="100000"/>
                    </a:srgbClr>
                  </a:gs>
                  <a:gs pos="100000">
                    <a:srgbClr val="3533CD">
                      <a:alpha val="100000"/>
                    </a:srgbClr>
                  </a:gs>
                </a:gsLst>
                <a:lin ang="0"/>
              </a:gradFill>
            </p:spPr>
          </p:sp>
        </p:grpSp>
        <p:sp>
          <p:nvSpPr>
            <p:cNvPr name="AutoShape 27" id="27"/>
            <p:cNvSpPr/>
            <p:nvPr/>
          </p:nvSpPr>
          <p:spPr>
            <a:xfrm rot="5096263">
              <a:off x="14457708" y="7490905"/>
              <a:ext cx="4612609" cy="0"/>
            </a:xfrm>
            <a:prstGeom prst="line">
              <a:avLst/>
            </a:prstGeom>
            <a:ln cap="rnd" w="126422">
              <a:solidFill>
                <a:srgbClr val="A5B7C6"/>
              </a:solidFill>
              <a:prstDash val="solid"/>
              <a:headEnd type="none" len="sm" w="sm"/>
              <a:tailEnd type="none" len="sm" w="sm"/>
            </a:ln>
          </p:spPr>
        </p:sp>
        <p:grpSp>
          <p:nvGrpSpPr>
            <p:cNvPr name="Group 28" id="28"/>
            <p:cNvGrpSpPr/>
            <p:nvPr/>
          </p:nvGrpSpPr>
          <p:grpSpPr>
            <a:xfrm rot="0">
              <a:off x="15980118" y="8643436"/>
              <a:ext cx="4080779" cy="1422932"/>
              <a:chOff x="0" y="0"/>
              <a:chExt cx="819696" cy="285821"/>
            </a:xfrm>
          </p:grpSpPr>
          <p:sp>
            <p:nvSpPr>
              <p:cNvPr name="Freeform 29" id="29"/>
              <p:cNvSpPr/>
              <p:nvPr/>
            </p:nvSpPr>
            <p:spPr>
              <a:xfrm flipH="false" flipV="false" rot="0">
                <a:off x="0" y="0"/>
                <a:ext cx="819658" cy="285877"/>
              </a:xfrm>
              <a:custGeom>
                <a:avLst/>
                <a:gdLst/>
                <a:ahLst/>
                <a:cxnLst/>
                <a:rect r="r" b="b" t="t" l="l"/>
                <a:pathLst>
                  <a:path h="285877" w="819658">
                    <a:moveTo>
                      <a:pt x="0" y="0"/>
                    </a:moveTo>
                    <a:lnTo>
                      <a:pt x="819658" y="0"/>
                    </a:lnTo>
                    <a:lnTo>
                      <a:pt x="819658" y="285877"/>
                    </a:lnTo>
                    <a:lnTo>
                      <a:pt x="0" y="285877"/>
                    </a:lnTo>
                    <a:close/>
                  </a:path>
                </a:pathLst>
              </a:custGeom>
              <a:gradFill rotWithShape="true">
                <a:gsLst>
                  <a:gs pos="0">
                    <a:srgbClr val="000000">
                      <a:alpha val="100000"/>
                    </a:srgbClr>
                  </a:gs>
                  <a:gs pos="100000">
                    <a:srgbClr val="3533CD">
                      <a:alpha val="100000"/>
                    </a:srgbClr>
                  </a:gs>
                </a:gsLst>
                <a:lin ang="0"/>
              </a:gradFill>
            </p:spPr>
          </p:sp>
        </p:grpSp>
        <p:grpSp>
          <p:nvGrpSpPr>
            <p:cNvPr name="Group 30" id="30"/>
            <p:cNvGrpSpPr/>
            <p:nvPr/>
          </p:nvGrpSpPr>
          <p:grpSpPr>
            <a:xfrm rot="0">
              <a:off x="15432095" y="3908611"/>
              <a:ext cx="2674940" cy="2674941"/>
              <a:chOff x="0" y="0"/>
              <a:chExt cx="537308" cy="537309"/>
            </a:xfrm>
          </p:grpSpPr>
          <p:sp>
            <p:nvSpPr>
              <p:cNvPr name="Freeform 31" id="31"/>
              <p:cNvSpPr/>
              <p:nvPr/>
            </p:nvSpPr>
            <p:spPr>
              <a:xfrm flipH="false" flipV="false" rot="0">
                <a:off x="0" y="0"/>
                <a:ext cx="537337" cy="537337"/>
              </a:xfrm>
              <a:custGeom>
                <a:avLst/>
                <a:gdLst/>
                <a:ahLst/>
                <a:cxnLst/>
                <a:rect r="r" b="b" t="t" l="l"/>
                <a:pathLst>
                  <a:path h="537337" w="537337">
                    <a:moveTo>
                      <a:pt x="0" y="268605"/>
                    </a:moveTo>
                    <a:cubicBezTo>
                      <a:pt x="0" y="120269"/>
                      <a:pt x="120269" y="0"/>
                      <a:pt x="268605" y="0"/>
                    </a:cubicBezTo>
                    <a:cubicBezTo>
                      <a:pt x="416941" y="0"/>
                      <a:pt x="537337" y="120269"/>
                      <a:pt x="537337" y="268605"/>
                    </a:cubicBezTo>
                    <a:cubicBezTo>
                      <a:pt x="537337" y="416941"/>
                      <a:pt x="417068" y="537337"/>
                      <a:pt x="268605" y="537337"/>
                    </a:cubicBezTo>
                    <a:cubicBezTo>
                      <a:pt x="120142" y="537337"/>
                      <a:pt x="0" y="417068"/>
                      <a:pt x="0" y="268605"/>
                    </a:cubicBezTo>
                    <a:close/>
                  </a:path>
                </a:pathLst>
              </a:custGeom>
              <a:gradFill rotWithShape="true">
                <a:gsLst>
                  <a:gs pos="0">
                    <a:srgbClr val="000000">
                      <a:alpha val="100000"/>
                    </a:srgbClr>
                  </a:gs>
                  <a:gs pos="100000">
                    <a:srgbClr val="3533CD">
                      <a:alpha val="100000"/>
                    </a:srgbClr>
                  </a:gs>
                </a:gsLst>
                <a:lin ang="0"/>
              </a:gradFill>
            </p:spPr>
          </p:sp>
        </p:grpSp>
      </p:grpSp>
      <p:sp>
        <p:nvSpPr>
          <p:cNvPr name="TextBox 32" id="32"/>
          <p:cNvSpPr txBox="true"/>
          <p:nvPr/>
        </p:nvSpPr>
        <p:spPr>
          <a:xfrm rot="0">
            <a:off x="1808147" y="5351329"/>
            <a:ext cx="1586136" cy="3752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</a:pPr>
            <a:r>
              <a:rPr lang="en-US" sz="2099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1st half June: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5689808" y="5407467"/>
            <a:ext cx="1675358" cy="3752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</a:pPr>
            <a:r>
              <a:rPr lang="en-US" sz="2099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2nd half June: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5932051" y="8383266"/>
            <a:ext cx="3101555" cy="11182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</a:pPr>
            <a:r>
              <a:rPr lang="en-US" sz="2099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Define event selection criteria as functions / update existing functions 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990726" y="1894576"/>
            <a:ext cx="3101555" cy="11182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</a:pPr>
            <a:r>
              <a:rPr lang="en-US" sz="2099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Manually update all physics objects corrections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2067518" y="5827191"/>
            <a:ext cx="1067395" cy="3752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</a:pPr>
            <a:r>
              <a:rPr lang="en-US" sz="2099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Updating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5801206" y="5827191"/>
            <a:ext cx="1452562" cy="3752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</a:pPr>
            <a:r>
              <a:rPr lang="en-US" sz="2099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(Re)defining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9554325" y="5351329"/>
            <a:ext cx="1675358" cy="3752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</a:pPr>
            <a:r>
              <a:rPr lang="en-US" sz="2099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1st half July: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3418843" y="5351329"/>
            <a:ext cx="1675358" cy="3752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</a:pPr>
            <a:r>
              <a:rPr lang="en-US" sz="2099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2nd half July: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9639016" y="5827191"/>
            <a:ext cx="1545898" cy="3752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</a:pPr>
            <a:r>
              <a:rPr lang="en-US" sz="2099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Comparing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13483573" y="5827191"/>
            <a:ext cx="1545898" cy="3752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</a:pPr>
            <a:r>
              <a:rPr lang="en-US" sz="2099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Testing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9678906" y="1894576"/>
            <a:ext cx="3101555" cy="11182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</a:pPr>
            <a:r>
              <a:rPr lang="en-US" sz="2099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Updating all simulation and data samplenames</a:t>
            </a:r>
          </a:p>
          <a:p>
            <a:pPr algn="ctr">
              <a:lnSpc>
                <a:spcPts val="2939"/>
              </a:lnSpc>
            </a:pPr>
            <a:r>
              <a:rPr lang="en-US" sz="2099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for LHC Run 3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13565282" y="8383266"/>
            <a:ext cx="3101555" cy="11182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</a:pPr>
            <a:r>
              <a:rPr lang="en-US" sz="2099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Test MonteCarlo and dataset samples in all different run periods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089216" y="1758662"/>
            <a:ext cx="11095520" cy="7891689"/>
          </a:xfrm>
          <a:custGeom>
            <a:avLst/>
            <a:gdLst/>
            <a:ahLst/>
            <a:cxnLst/>
            <a:rect r="r" b="b" t="t" l="l"/>
            <a:pathLst>
              <a:path h="7891689" w="11095520">
                <a:moveTo>
                  <a:pt x="0" y="0"/>
                </a:moveTo>
                <a:lnTo>
                  <a:pt x="11095520" y="0"/>
                </a:lnTo>
                <a:lnTo>
                  <a:pt x="11095520" y="7891689"/>
                </a:lnTo>
                <a:lnTo>
                  <a:pt x="0" y="789168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531425" y="-7210087"/>
            <a:ext cx="13181100" cy="13181046"/>
          </a:xfrm>
          <a:custGeom>
            <a:avLst/>
            <a:gdLst/>
            <a:ahLst/>
            <a:cxnLst/>
            <a:rect r="r" b="b" t="t" l="l"/>
            <a:pathLst>
              <a:path h="13181046" w="13181100">
                <a:moveTo>
                  <a:pt x="0" y="0"/>
                </a:moveTo>
                <a:lnTo>
                  <a:pt x="13181100" y="0"/>
                </a:lnTo>
                <a:lnTo>
                  <a:pt x="13181100" y="13181046"/>
                </a:lnTo>
                <a:lnTo>
                  <a:pt x="0" y="1318104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371500" y="5642700"/>
            <a:ext cx="11698602" cy="11698602"/>
          </a:xfrm>
          <a:custGeom>
            <a:avLst/>
            <a:gdLst/>
            <a:ahLst/>
            <a:cxnLst/>
            <a:rect r="r" b="b" t="t" l="l"/>
            <a:pathLst>
              <a:path h="11698602" w="11698602">
                <a:moveTo>
                  <a:pt x="0" y="0"/>
                </a:moveTo>
                <a:lnTo>
                  <a:pt x="11698602" y="0"/>
                </a:lnTo>
                <a:lnTo>
                  <a:pt x="11698602" y="11698602"/>
                </a:lnTo>
                <a:lnTo>
                  <a:pt x="0" y="1169860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577302" y="-3843702"/>
            <a:ext cx="9679504" cy="9679504"/>
          </a:xfrm>
          <a:custGeom>
            <a:avLst/>
            <a:gdLst/>
            <a:ahLst/>
            <a:cxnLst/>
            <a:rect r="r" b="b" t="t" l="l"/>
            <a:pathLst>
              <a:path h="9679504" w="9679504">
                <a:moveTo>
                  <a:pt x="0" y="0"/>
                </a:moveTo>
                <a:lnTo>
                  <a:pt x="9679504" y="0"/>
                </a:lnTo>
                <a:lnTo>
                  <a:pt x="9679504" y="9679504"/>
                </a:lnTo>
                <a:lnTo>
                  <a:pt x="0" y="967950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59000"/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false" rot="3893483">
            <a:off x="-7994868" y="3498390"/>
            <a:ext cx="11804286" cy="10934092"/>
          </a:xfrm>
          <a:custGeom>
            <a:avLst/>
            <a:gdLst/>
            <a:ahLst/>
            <a:cxnLst/>
            <a:rect r="r" b="b" t="t" l="l"/>
            <a:pathLst>
              <a:path h="10934092" w="11804286">
                <a:moveTo>
                  <a:pt x="11804286" y="0"/>
                </a:moveTo>
                <a:lnTo>
                  <a:pt x="0" y="0"/>
                </a:lnTo>
                <a:lnTo>
                  <a:pt x="0" y="10934092"/>
                </a:lnTo>
                <a:lnTo>
                  <a:pt x="11804286" y="10934092"/>
                </a:lnTo>
                <a:lnTo>
                  <a:pt x="11804286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false" rot="-1805991">
            <a:off x="9745004" y="8849446"/>
            <a:ext cx="2136844" cy="2258110"/>
          </a:xfrm>
          <a:custGeom>
            <a:avLst/>
            <a:gdLst/>
            <a:ahLst/>
            <a:cxnLst/>
            <a:rect r="r" b="b" t="t" l="l"/>
            <a:pathLst>
              <a:path h="2258110" w="2136844">
                <a:moveTo>
                  <a:pt x="2136844" y="0"/>
                </a:moveTo>
                <a:lnTo>
                  <a:pt x="0" y="0"/>
                </a:lnTo>
                <a:lnTo>
                  <a:pt x="0" y="2258110"/>
                </a:lnTo>
                <a:lnTo>
                  <a:pt x="2136844" y="2258110"/>
                </a:lnTo>
                <a:lnTo>
                  <a:pt x="2136844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711981" y="2296334"/>
            <a:ext cx="5077521" cy="2486697"/>
            <a:chOff x="0" y="0"/>
            <a:chExt cx="6770029" cy="3315597"/>
          </a:xfrm>
        </p:grpSpPr>
        <p:sp>
          <p:nvSpPr>
            <p:cNvPr name="TextBox 9" id="9"/>
            <p:cNvSpPr txBox="true"/>
            <p:nvPr/>
          </p:nvSpPr>
          <p:spPr>
            <a:xfrm rot="0">
              <a:off x="1688440" y="2870752"/>
              <a:ext cx="1968344" cy="44484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390"/>
                </a:lnSpc>
              </a:pPr>
              <a:r>
                <a:rPr lang="en-US" sz="1007">
                  <a:solidFill>
                    <a:srgbClr val="FFFFFF"/>
                  </a:solidFill>
                  <a:latin typeface="Quicksand"/>
                  <a:ea typeface="Quicksand"/>
                  <a:cs typeface="Quicksand"/>
                  <a:sym typeface="Quicksand"/>
                </a:rPr>
                <a:t>Set up 2022 &amp; 2023 data corrections.</a:t>
              </a:r>
            </a:p>
          </p:txBody>
        </p:sp>
        <p:sp>
          <p:nvSpPr>
            <p:cNvPr name="TextBox 10" id="10"/>
            <p:cNvSpPr txBox="true"/>
            <p:nvPr/>
          </p:nvSpPr>
          <p:spPr>
            <a:xfrm rot="0">
              <a:off x="4216449" y="2870752"/>
              <a:ext cx="2553580" cy="44484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390"/>
                </a:lnSpc>
              </a:pPr>
              <a:r>
                <a:rPr lang="en-US" sz="1007">
                  <a:solidFill>
                    <a:srgbClr val="FFFFFF"/>
                  </a:solidFill>
                  <a:latin typeface="Quicksand"/>
                  <a:ea typeface="Quicksand"/>
                  <a:cs typeface="Quicksand"/>
                  <a:sym typeface="Quicksand"/>
                </a:rPr>
                <a:t>Test limit &amp; compare current analysis to LHC Run-2 analysis.</a:t>
              </a:r>
            </a:p>
          </p:txBody>
        </p:sp>
        <p:sp>
          <p:nvSpPr>
            <p:cNvPr name="Freeform 11" id="11"/>
            <p:cNvSpPr/>
            <p:nvPr/>
          </p:nvSpPr>
          <p:spPr>
            <a:xfrm flipH="false" flipV="false" rot="0">
              <a:off x="769796" y="1225559"/>
              <a:ext cx="5160676" cy="966355"/>
            </a:xfrm>
            <a:custGeom>
              <a:avLst/>
              <a:gdLst/>
              <a:ahLst/>
              <a:cxnLst/>
              <a:rect r="r" b="b" t="t" l="l"/>
              <a:pathLst>
                <a:path h="966355" w="5160676">
                  <a:moveTo>
                    <a:pt x="0" y="0"/>
                  </a:moveTo>
                  <a:lnTo>
                    <a:pt x="5160676" y="0"/>
                  </a:lnTo>
                  <a:lnTo>
                    <a:pt x="5160676" y="966355"/>
                  </a:lnTo>
                  <a:lnTo>
                    <a:pt x="0" y="96635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005958" y="1484598"/>
              <a:ext cx="556866" cy="448277"/>
            </a:xfrm>
            <a:custGeom>
              <a:avLst/>
              <a:gdLst/>
              <a:ahLst/>
              <a:cxnLst/>
              <a:rect r="r" b="b" t="t" l="l"/>
              <a:pathLst>
                <a:path h="448277" w="556866">
                  <a:moveTo>
                    <a:pt x="0" y="0"/>
                  </a:moveTo>
                  <a:lnTo>
                    <a:pt x="556866" y="0"/>
                  </a:lnTo>
                  <a:lnTo>
                    <a:pt x="556866" y="448277"/>
                  </a:lnTo>
                  <a:lnTo>
                    <a:pt x="0" y="4482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2430999" y="1444930"/>
              <a:ext cx="483227" cy="483227"/>
            </a:xfrm>
            <a:custGeom>
              <a:avLst/>
              <a:gdLst/>
              <a:ahLst/>
              <a:cxnLst/>
              <a:rect r="r" b="b" t="t" l="l"/>
              <a:pathLst>
                <a:path h="483227" w="483227">
                  <a:moveTo>
                    <a:pt x="0" y="0"/>
                  </a:moveTo>
                  <a:lnTo>
                    <a:pt x="483226" y="0"/>
                  </a:lnTo>
                  <a:lnTo>
                    <a:pt x="483226" y="483226"/>
                  </a:lnTo>
                  <a:lnTo>
                    <a:pt x="0" y="4832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3839302" y="1478320"/>
              <a:ext cx="449837" cy="449837"/>
            </a:xfrm>
            <a:custGeom>
              <a:avLst/>
              <a:gdLst/>
              <a:ahLst/>
              <a:cxnLst/>
              <a:rect r="r" b="b" t="t" l="l"/>
              <a:pathLst>
                <a:path h="449837" w="449837">
                  <a:moveTo>
                    <a:pt x="0" y="0"/>
                  </a:moveTo>
                  <a:lnTo>
                    <a:pt x="449837" y="0"/>
                  </a:lnTo>
                  <a:lnTo>
                    <a:pt x="449837" y="449836"/>
                  </a:lnTo>
                  <a:lnTo>
                    <a:pt x="0" y="4498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5214215" y="1475367"/>
              <a:ext cx="469681" cy="466746"/>
            </a:xfrm>
            <a:custGeom>
              <a:avLst/>
              <a:gdLst/>
              <a:ahLst/>
              <a:cxnLst/>
              <a:rect r="r" b="b" t="t" l="l"/>
              <a:pathLst>
                <a:path h="466746" w="469681">
                  <a:moveTo>
                    <a:pt x="0" y="0"/>
                  </a:moveTo>
                  <a:lnTo>
                    <a:pt x="469681" y="0"/>
                  </a:lnTo>
                  <a:lnTo>
                    <a:pt x="469681" y="466746"/>
                  </a:lnTo>
                  <a:lnTo>
                    <a:pt x="0" y="46674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6" id="16"/>
            <p:cNvSpPr txBox="true"/>
            <p:nvPr/>
          </p:nvSpPr>
          <p:spPr>
            <a:xfrm rot="0">
              <a:off x="300219" y="668330"/>
              <a:ext cx="1968344" cy="28154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072"/>
                </a:lnSpc>
              </a:pPr>
              <a:r>
                <a:rPr lang="en-US" sz="1726">
                  <a:solidFill>
                    <a:srgbClr val="EAD9FD"/>
                  </a:solidFill>
                  <a:latin typeface="Raleway Medium"/>
                  <a:ea typeface="Raleway Medium"/>
                  <a:cs typeface="Raleway Medium"/>
                  <a:sym typeface="Raleway Medium"/>
                </a:rPr>
                <a:t>Step 1</a:t>
              </a:r>
            </a:p>
          </p:txBody>
        </p:sp>
        <p:sp>
          <p:nvSpPr>
            <p:cNvPr name="TextBox 17" id="17"/>
            <p:cNvSpPr txBox="true"/>
            <p:nvPr/>
          </p:nvSpPr>
          <p:spPr>
            <a:xfrm rot="0">
              <a:off x="0" y="-9525"/>
              <a:ext cx="2568782" cy="67785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390"/>
                </a:lnSpc>
              </a:pPr>
              <a:r>
                <a:rPr lang="en-US" sz="1007">
                  <a:solidFill>
                    <a:srgbClr val="FFFFFF"/>
                  </a:solidFill>
                  <a:latin typeface="Quicksand"/>
                  <a:ea typeface="Quicksand"/>
                  <a:cs typeface="Quicksand"/>
                  <a:sym typeface="Quicksand"/>
                </a:rPr>
                <a:t>Define events and build recursive jigsaw reconstruction trees.</a:t>
              </a:r>
            </a:p>
          </p:txBody>
        </p:sp>
        <p:sp>
          <p:nvSpPr>
            <p:cNvPr name="TextBox 18" id="18"/>
            <p:cNvSpPr txBox="true"/>
            <p:nvPr/>
          </p:nvSpPr>
          <p:spPr>
            <a:xfrm rot="0">
              <a:off x="1688440" y="2466588"/>
              <a:ext cx="1968344" cy="28154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072"/>
                </a:lnSpc>
              </a:pPr>
              <a:r>
                <a:rPr lang="en-US" sz="1726">
                  <a:solidFill>
                    <a:srgbClr val="EAD9FD"/>
                  </a:solidFill>
                  <a:latin typeface="Raleway Medium"/>
                  <a:ea typeface="Raleway Medium"/>
                  <a:cs typeface="Raleway Medium"/>
                  <a:sym typeface="Raleway Medium"/>
                </a:rPr>
                <a:t>Step 2</a:t>
              </a:r>
            </a:p>
          </p:txBody>
        </p:sp>
        <p:sp>
          <p:nvSpPr>
            <p:cNvPr name="TextBox 19" id="19"/>
            <p:cNvSpPr txBox="true"/>
            <p:nvPr/>
          </p:nvSpPr>
          <p:spPr>
            <a:xfrm rot="0">
              <a:off x="3076662" y="668330"/>
              <a:ext cx="1968344" cy="28154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072"/>
                </a:lnSpc>
              </a:pPr>
              <a:r>
                <a:rPr lang="en-US" sz="1726">
                  <a:solidFill>
                    <a:srgbClr val="EAD9FD"/>
                  </a:solidFill>
                  <a:latin typeface="Raleway Medium"/>
                  <a:ea typeface="Raleway Medium"/>
                  <a:cs typeface="Raleway Medium"/>
                  <a:sym typeface="Raleway Medium"/>
                </a:rPr>
                <a:t>Step 3</a:t>
              </a:r>
            </a:p>
          </p:txBody>
        </p:sp>
        <p:sp>
          <p:nvSpPr>
            <p:cNvPr name="TextBox 20" id="20"/>
            <p:cNvSpPr txBox="true"/>
            <p:nvPr/>
          </p:nvSpPr>
          <p:spPr>
            <a:xfrm rot="0">
              <a:off x="2852546" y="223486"/>
              <a:ext cx="2416577" cy="44484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390"/>
                </a:lnSpc>
              </a:pPr>
              <a:r>
                <a:rPr lang="en-US" sz="1007">
                  <a:solidFill>
                    <a:srgbClr val="FFFFFF"/>
                  </a:solidFill>
                  <a:latin typeface="Quicksand"/>
                  <a:ea typeface="Quicksand"/>
                  <a:cs typeface="Quicksand"/>
                  <a:sym typeface="Quicksand"/>
                </a:rPr>
                <a:t>Utilize existing run schemas to run ~all MC for 2022 and 2023.</a:t>
              </a:r>
            </a:p>
          </p:txBody>
        </p:sp>
        <p:sp>
          <p:nvSpPr>
            <p:cNvPr name="TextBox 21" id="21"/>
            <p:cNvSpPr txBox="true"/>
            <p:nvPr/>
          </p:nvSpPr>
          <p:spPr>
            <a:xfrm rot="0">
              <a:off x="4464884" y="2466588"/>
              <a:ext cx="1968344" cy="28154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072"/>
                </a:lnSpc>
              </a:pPr>
              <a:r>
                <a:rPr lang="en-US" sz="1726">
                  <a:solidFill>
                    <a:srgbClr val="EAD9FD"/>
                  </a:solidFill>
                  <a:latin typeface="Raleway Medium"/>
                  <a:ea typeface="Raleway Medium"/>
                  <a:cs typeface="Raleway Medium"/>
                  <a:sym typeface="Raleway Medium"/>
                </a:rPr>
                <a:t>Step 4</a:t>
              </a:r>
            </a:p>
          </p:txBody>
        </p:sp>
      </p:grpSp>
      <p:sp>
        <p:nvSpPr>
          <p:cNvPr name="Freeform 22" id="22"/>
          <p:cNvSpPr/>
          <p:nvPr/>
        </p:nvSpPr>
        <p:spPr>
          <a:xfrm flipH="false" flipV="false" rot="-1686737">
            <a:off x="1770017" y="1641170"/>
            <a:ext cx="4269657" cy="5001062"/>
          </a:xfrm>
          <a:custGeom>
            <a:avLst/>
            <a:gdLst/>
            <a:ahLst/>
            <a:cxnLst/>
            <a:rect r="r" b="b" t="t" l="l"/>
            <a:pathLst>
              <a:path h="5001062" w="4269657">
                <a:moveTo>
                  <a:pt x="0" y="0"/>
                </a:moveTo>
                <a:lnTo>
                  <a:pt x="4269657" y="0"/>
                </a:lnTo>
                <a:lnTo>
                  <a:pt x="4269657" y="5001062"/>
                </a:lnTo>
                <a:lnTo>
                  <a:pt x="0" y="5001062"/>
                </a:lnTo>
                <a:lnTo>
                  <a:pt x="0" y="0"/>
                </a:lnTo>
                <a:close/>
              </a:path>
            </a:pathLst>
          </a:custGeom>
          <a:blipFill>
            <a:blip r:embed="rId20"/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8844875" y="1941104"/>
            <a:ext cx="7584203" cy="2200598"/>
          </a:xfrm>
          <a:custGeom>
            <a:avLst/>
            <a:gdLst/>
            <a:ahLst/>
            <a:cxnLst/>
            <a:rect r="r" b="b" t="t" l="l"/>
            <a:pathLst>
              <a:path h="2200598" w="7584203">
                <a:moveTo>
                  <a:pt x="0" y="0"/>
                </a:moveTo>
                <a:lnTo>
                  <a:pt x="7584203" y="0"/>
                </a:lnTo>
                <a:lnTo>
                  <a:pt x="7584203" y="2200597"/>
                </a:lnTo>
                <a:lnTo>
                  <a:pt x="0" y="2200597"/>
                </a:lnTo>
                <a:lnTo>
                  <a:pt x="0" y="0"/>
                </a:lnTo>
                <a:close/>
              </a:path>
            </a:pathLst>
          </a:custGeom>
          <a:blipFill>
            <a:blip r:embed="rId21"/>
            <a:stretch>
              <a:fillRect l="0" t="0" r="0" b="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7820937">
            <a:off x="14370808" y="3847175"/>
            <a:ext cx="1633660" cy="1822542"/>
          </a:xfrm>
          <a:custGeom>
            <a:avLst/>
            <a:gdLst/>
            <a:ahLst/>
            <a:cxnLst/>
            <a:rect r="r" b="b" t="t" l="l"/>
            <a:pathLst>
              <a:path h="1822542" w="1633660">
                <a:moveTo>
                  <a:pt x="0" y="0"/>
                </a:moveTo>
                <a:lnTo>
                  <a:pt x="1633660" y="0"/>
                </a:lnTo>
                <a:lnTo>
                  <a:pt x="1633660" y="1822542"/>
                </a:lnTo>
                <a:lnTo>
                  <a:pt x="0" y="1822542"/>
                </a:lnTo>
                <a:lnTo>
                  <a:pt x="0" y="0"/>
                </a:lnTo>
                <a:close/>
              </a:path>
            </a:pathLst>
          </a:custGeom>
          <a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8933692">
            <a:off x="8955209" y="3771443"/>
            <a:ext cx="965149" cy="1076738"/>
          </a:xfrm>
          <a:custGeom>
            <a:avLst/>
            <a:gdLst/>
            <a:ahLst/>
            <a:cxnLst/>
            <a:rect r="r" b="b" t="t" l="l"/>
            <a:pathLst>
              <a:path h="1076738" w="965149">
                <a:moveTo>
                  <a:pt x="0" y="0"/>
                </a:moveTo>
                <a:lnTo>
                  <a:pt x="965150" y="0"/>
                </a:lnTo>
                <a:lnTo>
                  <a:pt x="965150" y="1076739"/>
                </a:lnTo>
                <a:lnTo>
                  <a:pt x="0" y="1076739"/>
                </a:lnTo>
                <a:lnTo>
                  <a:pt x="0" y="0"/>
                </a:lnTo>
                <a:close/>
              </a:path>
            </a:pathLst>
          </a:custGeom>
          <a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6" id="26"/>
          <p:cNvSpPr/>
          <p:nvPr/>
        </p:nvSpPr>
        <p:spPr>
          <a:xfrm flipH="true" flipV="false" rot="-7566006">
            <a:off x="11092390" y="3969223"/>
            <a:ext cx="2846707" cy="3175840"/>
          </a:xfrm>
          <a:custGeom>
            <a:avLst/>
            <a:gdLst/>
            <a:ahLst/>
            <a:cxnLst/>
            <a:rect r="r" b="b" t="t" l="l"/>
            <a:pathLst>
              <a:path h="3175840" w="2846707">
                <a:moveTo>
                  <a:pt x="2846707" y="0"/>
                </a:moveTo>
                <a:lnTo>
                  <a:pt x="0" y="0"/>
                </a:lnTo>
                <a:lnTo>
                  <a:pt x="0" y="3175839"/>
                </a:lnTo>
                <a:lnTo>
                  <a:pt x="2846707" y="3175839"/>
                </a:lnTo>
                <a:lnTo>
                  <a:pt x="2846707" y="0"/>
                </a:lnTo>
                <a:close/>
              </a:path>
            </a:pathLst>
          </a:custGeom>
          <a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7" id="27"/>
          <p:cNvGrpSpPr/>
          <p:nvPr/>
        </p:nvGrpSpPr>
        <p:grpSpPr>
          <a:xfrm rot="0">
            <a:off x="1191602" y="6533188"/>
            <a:ext cx="3096573" cy="3096573"/>
            <a:chOff x="0" y="0"/>
            <a:chExt cx="4128764" cy="4128764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228980" y="405426"/>
              <a:ext cx="3899784" cy="3317912"/>
            </a:xfrm>
            <a:custGeom>
              <a:avLst/>
              <a:gdLst/>
              <a:ahLst/>
              <a:cxnLst/>
              <a:rect r="r" b="b" t="t" l="l"/>
              <a:pathLst>
                <a:path h="3317912" w="3899784">
                  <a:moveTo>
                    <a:pt x="0" y="0"/>
                  </a:moveTo>
                  <a:lnTo>
                    <a:pt x="3899784" y="0"/>
                  </a:lnTo>
                  <a:lnTo>
                    <a:pt x="3899784" y="3317912"/>
                  </a:lnTo>
                  <a:lnTo>
                    <a:pt x="0" y="33179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4"/>
              <a:stretch>
                <a:fillRect l="0" t="0" r="0" b="0"/>
              </a:stretch>
            </a:blipFill>
          </p:spPr>
        </p:sp>
      </p:grpSp>
      <p:sp>
        <p:nvSpPr>
          <p:cNvPr name="Freeform 29" id="29"/>
          <p:cNvSpPr/>
          <p:nvPr/>
        </p:nvSpPr>
        <p:spPr>
          <a:xfrm flipH="false" flipV="false" rot="0">
            <a:off x="3491762" y="8280521"/>
            <a:ext cx="1592826" cy="1369830"/>
          </a:xfrm>
          <a:custGeom>
            <a:avLst/>
            <a:gdLst/>
            <a:ahLst/>
            <a:cxnLst/>
            <a:rect r="r" b="b" t="t" l="l"/>
            <a:pathLst>
              <a:path h="1369830" w="1592826">
                <a:moveTo>
                  <a:pt x="0" y="0"/>
                </a:moveTo>
                <a:lnTo>
                  <a:pt x="1592826" y="0"/>
                </a:lnTo>
                <a:lnTo>
                  <a:pt x="1592826" y="1369830"/>
                </a:lnTo>
                <a:lnTo>
                  <a:pt x="0" y="1369830"/>
                </a:lnTo>
                <a:lnTo>
                  <a:pt x="0" y="0"/>
                </a:lnTo>
                <a:close/>
              </a:path>
            </a:pathLst>
          </a:custGeom>
          <a:blipFill>
            <a:blip r:embed="rId25"/>
            <a:stretch>
              <a:fillRect l="0" t="0" r="0" b="0"/>
            </a:stretch>
          </a:blipFill>
        </p:spPr>
      </p:sp>
      <p:sp>
        <p:nvSpPr>
          <p:cNvPr name="Freeform 30" id="30"/>
          <p:cNvSpPr/>
          <p:nvPr/>
        </p:nvSpPr>
        <p:spPr>
          <a:xfrm flipH="false" flipV="false" rot="0">
            <a:off x="8680397" y="7493463"/>
            <a:ext cx="4266058" cy="1944821"/>
          </a:xfrm>
          <a:custGeom>
            <a:avLst/>
            <a:gdLst/>
            <a:ahLst/>
            <a:cxnLst/>
            <a:rect r="r" b="b" t="t" l="l"/>
            <a:pathLst>
              <a:path h="1944821" w="4266058">
                <a:moveTo>
                  <a:pt x="0" y="0"/>
                </a:moveTo>
                <a:lnTo>
                  <a:pt x="4266058" y="0"/>
                </a:lnTo>
                <a:lnTo>
                  <a:pt x="4266058" y="1944821"/>
                </a:lnTo>
                <a:lnTo>
                  <a:pt x="0" y="1944821"/>
                </a:lnTo>
                <a:lnTo>
                  <a:pt x="0" y="0"/>
                </a:lnTo>
                <a:close/>
              </a:path>
            </a:pathLst>
          </a:custGeom>
          <a:blipFill>
            <a:blip r:embed="rId26"/>
            <a:stretch>
              <a:fillRect l="0" t="0" r="0" b="0"/>
            </a:stretch>
          </a:blipFill>
        </p:spPr>
      </p:sp>
      <p:sp>
        <p:nvSpPr>
          <p:cNvPr name="Freeform 31" id="31"/>
          <p:cNvSpPr/>
          <p:nvPr/>
        </p:nvSpPr>
        <p:spPr>
          <a:xfrm flipH="false" flipV="false" rot="0">
            <a:off x="13241225" y="5835802"/>
            <a:ext cx="4622230" cy="2033781"/>
          </a:xfrm>
          <a:custGeom>
            <a:avLst/>
            <a:gdLst/>
            <a:ahLst/>
            <a:cxnLst/>
            <a:rect r="r" b="b" t="t" l="l"/>
            <a:pathLst>
              <a:path h="2033781" w="4622230">
                <a:moveTo>
                  <a:pt x="0" y="0"/>
                </a:moveTo>
                <a:lnTo>
                  <a:pt x="4622229" y="0"/>
                </a:lnTo>
                <a:lnTo>
                  <a:pt x="4622229" y="2033781"/>
                </a:lnTo>
                <a:lnTo>
                  <a:pt x="0" y="2033781"/>
                </a:lnTo>
                <a:lnTo>
                  <a:pt x="0" y="0"/>
                </a:lnTo>
                <a:close/>
              </a:path>
            </a:pathLst>
          </a:custGeom>
          <a:blipFill>
            <a:blip r:embed="rId27"/>
            <a:stretch>
              <a:fillRect l="0" t="0" r="0" b="0"/>
            </a:stretch>
          </a:blipFill>
        </p:spPr>
      </p:sp>
      <p:sp>
        <p:nvSpPr>
          <p:cNvPr name="Freeform 32" id="32"/>
          <p:cNvSpPr/>
          <p:nvPr/>
        </p:nvSpPr>
        <p:spPr>
          <a:xfrm flipH="false" flipV="false" rot="0">
            <a:off x="7019673" y="4915905"/>
            <a:ext cx="4900157" cy="2040649"/>
          </a:xfrm>
          <a:custGeom>
            <a:avLst/>
            <a:gdLst/>
            <a:ahLst/>
            <a:cxnLst/>
            <a:rect r="r" b="b" t="t" l="l"/>
            <a:pathLst>
              <a:path h="2040649" w="4900157">
                <a:moveTo>
                  <a:pt x="0" y="0"/>
                </a:moveTo>
                <a:lnTo>
                  <a:pt x="4900158" y="0"/>
                </a:lnTo>
                <a:lnTo>
                  <a:pt x="4900158" y="2040649"/>
                </a:lnTo>
                <a:lnTo>
                  <a:pt x="0" y="2040649"/>
                </a:lnTo>
                <a:lnTo>
                  <a:pt x="0" y="0"/>
                </a:lnTo>
                <a:close/>
              </a:path>
            </a:pathLst>
          </a:custGeom>
          <a:blipFill>
            <a:blip r:embed="rId28"/>
            <a:stretch>
              <a:fillRect l="0" t="0" r="0" b="0"/>
            </a:stretch>
          </a:blipFill>
        </p:spPr>
      </p:sp>
      <p:sp>
        <p:nvSpPr>
          <p:cNvPr name="AutoShape 33" id="33"/>
          <p:cNvSpPr/>
          <p:nvPr/>
        </p:nvSpPr>
        <p:spPr>
          <a:xfrm>
            <a:off x="7147965" y="5642700"/>
            <a:ext cx="4533066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4" id="34"/>
          <p:cNvSpPr/>
          <p:nvPr/>
        </p:nvSpPr>
        <p:spPr>
          <a:xfrm flipV="true">
            <a:off x="9006685" y="6091990"/>
            <a:ext cx="862197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5" id="35"/>
          <p:cNvSpPr/>
          <p:nvPr/>
        </p:nvSpPr>
        <p:spPr>
          <a:xfrm>
            <a:off x="8746467" y="5253276"/>
            <a:ext cx="2484538" cy="0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6" id="36"/>
          <p:cNvSpPr txBox="true"/>
          <p:nvPr/>
        </p:nvSpPr>
        <p:spPr>
          <a:xfrm rot="0">
            <a:off x="1075909" y="377785"/>
            <a:ext cx="16493876" cy="1114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880"/>
              </a:lnSpc>
            </a:pPr>
            <a:r>
              <a:rPr lang="en-US" sz="74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My action plan versus </a:t>
            </a:r>
            <a:r>
              <a:rPr lang="en-US" sz="7400">
                <a:solidFill>
                  <a:srgbClr val="FFFFFF"/>
                </a:solidFill>
                <a:latin typeface="Playfair Display Italics"/>
                <a:ea typeface="Playfair Display Italics"/>
                <a:cs typeface="Playfair Display Italics"/>
                <a:sym typeface="Playfair Display Italics"/>
              </a:rPr>
              <a:t>THE</a:t>
            </a:r>
            <a:r>
              <a:rPr lang="en-US" sz="74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 action plan</a:t>
            </a:r>
          </a:p>
        </p:txBody>
      </p:sp>
      <p:grpSp>
        <p:nvGrpSpPr>
          <p:cNvPr name="Group 37" id="37"/>
          <p:cNvGrpSpPr/>
          <p:nvPr/>
        </p:nvGrpSpPr>
        <p:grpSpPr>
          <a:xfrm rot="-729000">
            <a:off x="8557763" y="5002252"/>
            <a:ext cx="1286090" cy="374718"/>
            <a:chOff x="0" y="0"/>
            <a:chExt cx="1714787" cy="499624"/>
          </a:xfrm>
        </p:grpSpPr>
        <p:grpSp>
          <p:nvGrpSpPr>
            <p:cNvPr name="Group 38" id="38"/>
            <p:cNvGrpSpPr/>
            <p:nvPr/>
          </p:nvGrpSpPr>
          <p:grpSpPr>
            <a:xfrm rot="0">
              <a:off x="207082" y="29100"/>
              <a:ext cx="1280975" cy="441424"/>
              <a:chOff x="0" y="0"/>
              <a:chExt cx="220830" cy="76098"/>
            </a:xfrm>
          </p:grpSpPr>
          <p:sp>
            <p:nvSpPr>
              <p:cNvPr name="Freeform 39" id="39"/>
              <p:cNvSpPr/>
              <p:nvPr/>
            </p:nvSpPr>
            <p:spPr>
              <a:xfrm flipH="false" flipV="false" rot="0">
                <a:off x="0" y="0"/>
                <a:ext cx="220830" cy="76098"/>
              </a:xfrm>
              <a:custGeom>
                <a:avLst/>
                <a:gdLst/>
                <a:ahLst/>
                <a:cxnLst/>
                <a:rect r="r" b="b" t="t" l="l"/>
                <a:pathLst>
                  <a:path h="76098" w="220830">
                    <a:moveTo>
                      <a:pt x="0" y="0"/>
                    </a:moveTo>
                    <a:lnTo>
                      <a:pt x="220830" y="0"/>
                    </a:lnTo>
                    <a:lnTo>
                      <a:pt x="220830" y="76098"/>
                    </a:lnTo>
                    <a:lnTo>
                      <a:pt x="0" y="76098"/>
                    </a:lnTo>
                    <a:close/>
                  </a:path>
                </a:pathLst>
              </a:custGeom>
              <a:solidFill>
                <a:srgbClr val="445D73"/>
              </a:solidFill>
            </p:spPr>
          </p:sp>
          <p:sp>
            <p:nvSpPr>
              <p:cNvPr name="TextBox 40" id="40"/>
              <p:cNvSpPr txBox="true"/>
              <p:nvPr/>
            </p:nvSpPr>
            <p:spPr>
              <a:xfrm>
                <a:off x="0" y="-38100"/>
                <a:ext cx="220830" cy="11419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1919"/>
                  </a:lnSpc>
                </a:pPr>
              </a:p>
            </p:txBody>
          </p:sp>
        </p:grpSp>
        <p:sp>
          <p:nvSpPr>
            <p:cNvPr name="TextBox 41" id="41"/>
            <p:cNvSpPr txBox="true"/>
            <p:nvPr/>
          </p:nvSpPr>
          <p:spPr>
            <a:xfrm rot="0">
              <a:off x="0" y="-9525"/>
              <a:ext cx="1714787" cy="50914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981"/>
                </a:lnSpc>
                <a:spcBef>
                  <a:spcPct val="0"/>
                </a:spcBef>
              </a:pPr>
              <a:r>
                <a:rPr lang="en-US" sz="2484">
                  <a:solidFill>
                    <a:srgbClr val="FFFFFF"/>
                  </a:solidFill>
                  <a:latin typeface="Raleway Medium"/>
                  <a:ea typeface="Raleway Medium"/>
                  <a:cs typeface="Raleway Medium"/>
                  <a:sym typeface="Raleway Medium"/>
                </a:rPr>
                <a:t>things</a:t>
              </a:r>
            </a:p>
          </p:txBody>
        </p:sp>
      </p:grpSp>
      <p:sp>
        <p:nvSpPr>
          <p:cNvPr name="TextBox 42" id="42"/>
          <p:cNvSpPr txBox="true"/>
          <p:nvPr/>
        </p:nvSpPr>
        <p:spPr>
          <a:xfrm rot="0">
            <a:off x="7089216" y="4992727"/>
            <a:ext cx="588400" cy="3842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81"/>
              </a:lnSpc>
              <a:spcBef>
                <a:spcPct val="0"/>
              </a:spcBef>
            </a:pPr>
            <a:r>
              <a:rPr lang="en-US" sz="2484">
                <a:solidFill>
                  <a:srgbClr val="FFFFFF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(Re)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013450" y="6357000"/>
            <a:ext cx="6563800" cy="6563800"/>
          </a:xfrm>
          <a:custGeom>
            <a:avLst/>
            <a:gdLst/>
            <a:ahLst/>
            <a:cxnLst/>
            <a:rect r="r" b="b" t="t" l="l"/>
            <a:pathLst>
              <a:path h="6563800" w="6563800">
                <a:moveTo>
                  <a:pt x="0" y="0"/>
                </a:moveTo>
                <a:lnTo>
                  <a:pt x="6563800" y="0"/>
                </a:lnTo>
                <a:lnTo>
                  <a:pt x="6563800" y="6563800"/>
                </a:lnTo>
                <a:lnTo>
                  <a:pt x="0" y="65638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594300" y="-3139976"/>
            <a:ext cx="6965552" cy="6965552"/>
          </a:xfrm>
          <a:custGeom>
            <a:avLst/>
            <a:gdLst/>
            <a:ahLst/>
            <a:cxnLst/>
            <a:rect r="r" b="b" t="t" l="l"/>
            <a:pathLst>
              <a:path h="6965552" w="6965552">
                <a:moveTo>
                  <a:pt x="0" y="0"/>
                </a:moveTo>
                <a:lnTo>
                  <a:pt x="6965552" y="0"/>
                </a:lnTo>
                <a:lnTo>
                  <a:pt x="6965552" y="6965552"/>
                </a:lnTo>
                <a:lnTo>
                  <a:pt x="0" y="69655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false" rot="-10800000">
            <a:off x="-1291624" y="-106202"/>
            <a:ext cx="3237448" cy="6289402"/>
          </a:xfrm>
          <a:custGeom>
            <a:avLst/>
            <a:gdLst/>
            <a:ahLst/>
            <a:cxnLst/>
            <a:rect r="r" b="b" t="t" l="l"/>
            <a:pathLst>
              <a:path h="6289402" w="3237448">
                <a:moveTo>
                  <a:pt x="3237448" y="0"/>
                </a:moveTo>
                <a:lnTo>
                  <a:pt x="0" y="0"/>
                </a:lnTo>
                <a:lnTo>
                  <a:pt x="0" y="6289402"/>
                </a:lnTo>
                <a:lnTo>
                  <a:pt x="3237448" y="6289402"/>
                </a:lnTo>
                <a:lnTo>
                  <a:pt x="3237448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928344" y="4282087"/>
            <a:ext cx="8021250" cy="8051658"/>
          </a:xfrm>
          <a:custGeom>
            <a:avLst/>
            <a:gdLst/>
            <a:ahLst/>
            <a:cxnLst/>
            <a:rect r="r" b="b" t="t" l="l"/>
            <a:pathLst>
              <a:path h="8051658" w="8021250">
                <a:moveTo>
                  <a:pt x="0" y="0"/>
                </a:moveTo>
                <a:lnTo>
                  <a:pt x="8021250" y="0"/>
                </a:lnTo>
                <a:lnTo>
                  <a:pt x="8021250" y="8051658"/>
                </a:lnTo>
                <a:lnTo>
                  <a:pt x="0" y="805165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2700000">
            <a:off x="11593650" y="-961028"/>
            <a:ext cx="2907650" cy="3072548"/>
          </a:xfrm>
          <a:custGeom>
            <a:avLst/>
            <a:gdLst/>
            <a:ahLst/>
            <a:cxnLst/>
            <a:rect r="r" b="b" t="t" l="l"/>
            <a:pathLst>
              <a:path h="3072548" w="2907650">
                <a:moveTo>
                  <a:pt x="0" y="0"/>
                </a:moveTo>
                <a:lnTo>
                  <a:pt x="2907650" y="0"/>
                </a:lnTo>
                <a:lnTo>
                  <a:pt x="2907650" y="3072548"/>
                </a:lnTo>
                <a:lnTo>
                  <a:pt x="0" y="307254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" r="0" b="-1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1641394">
            <a:off x="16484754" y="5027016"/>
            <a:ext cx="2860794" cy="3023018"/>
          </a:xfrm>
          <a:custGeom>
            <a:avLst/>
            <a:gdLst/>
            <a:ahLst/>
            <a:cxnLst/>
            <a:rect r="r" b="b" t="t" l="l"/>
            <a:pathLst>
              <a:path h="3023018" w="2860794">
                <a:moveTo>
                  <a:pt x="0" y="0"/>
                </a:moveTo>
                <a:lnTo>
                  <a:pt x="2860794" y="0"/>
                </a:lnTo>
                <a:lnTo>
                  <a:pt x="2860794" y="3023018"/>
                </a:lnTo>
                <a:lnTo>
                  <a:pt x="0" y="302301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" r="0" b="-1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531425" y="943375"/>
            <a:ext cx="15225150" cy="1000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7000">
                <a:solidFill>
                  <a:srgbClr val="EAD9FD"/>
                </a:solidFill>
                <a:latin typeface="Arimo"/>
                <a:ea typeface="Arimo"/>
                <a:cs typeface="Arimo"/>
                <a:sym typeface="Arimo"/>
              </a:rPr>
              <a:t>Table of contents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531425" y="2742891"/>
            <a:ext cx="1286550" cy="750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7000">
                <a:solidFill>
                  <a:srgbClr val="EAD9FD"/>
                </a:solidFill>
                <a:latin typeface="Arimo"/>
                <a:ea typeface="Arimo"/>
                <a:cs typeface="Arimo"/>
                <a:sym typeface="Arimo"/>
              </a:rPr>
              <a:t>01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531425" y="5953131"/>
            <a:ext cx="1286550" cy="750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7000">
                <a:solidFill>
                  <a:srgbClr val="EAD9FD"/>
                </a:solidFill>
                <a:latin typeface="Arimo"/>
                <a:ea typeface="Arimo"/>
                <a:cs typeface="Arimo"/>
                <a:sym typeface="Arimo"/>
              </a:rPr>
              <a:t>04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929963" y="2742891"/>
            <a:ext cx="1286550" cy="750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7000">
                <a:solidFill>
                  <a:srgbClr val="EAD9FD"/>
                </a:solidFill>
                <a:latin typeface="Arimo"/>
                <a:ea typeface="Arimo"/>
                <a:cs typeface="Arimo"/>
                <a:sym typeface="Arimo"/>
              </a:rPr>
              <a:t>02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929963" y="5953131"/>
            <a:ext cx="1286550" cy="750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7000">
                <a:solidFill>
                  <a:srgbClr val="EAD9FD"/>
                </a:solidFill>
                <a:latin typeface="Arimo"/>
                <a:ea typeface="Arimo"/>
                <a:cs typeface="Arimo"/>
                <a:sym typeface="Arimo"/>
              </a:rPr>
              <a:t>05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2674513" y="2742891"/>
            <a:ext cx="1286550" cy="750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7000">
                <a:solidFill>
                  <a:srgbClr val="EAD9FD"/>
                </a:solidFill>
                <a:latin typeface="Arimo"/>
                <a:ea typeface="Arimo"/>
                <a:cs typeface="Arimo"/>
                <a:sym typeface="Arimo"/>
              </a:rPr>
              <a:t>03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531425" y="3896325"/>
            <a:ext cx="4428150" cy="762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999"/>
              </a:lnSpc>
            </a:pPr>
            <a:r>
              <a:rPr lang="en-US" sz="4999">
                <a:solidFill>
                  <a:srgbClr val="EAD9FD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Why VLQs?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1746988" y="3883263"/>
            <a:ext cx="4428150" cy="762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999"/>
              </a:lnSpc>
            </a:pPr>
            <a:r>
              <a:rPr lang="en-US" sz="4999">
                <a:solidFill>
                  <a:srgbClr val="EAD9FD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Our Toolbox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531425" y="7205735"/>
            <a:ext cx="4730869" cy="6926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447"/>
              </a:lnSpc>
            </a:pPr>
            <a:r>
              <a:rPr lang="en-US" sz="4539">
                <a:solidFill>
                  <a:srgbClr val="EAD9FD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Event Selection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6505006" y="7136416"/>
            <a:ext cx="4428150" cy="762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999"/>
              </a:lnSpc>
            </a:pPr>
            <a:r>
              <a:rPr lang="en-US" sz="4999">
                <a:solidFill>
                  <a:srgbClr val="EAD9FD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Progress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6505006" y="3896325"/>
            <a:ext cx="4428150" cy="762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999"/>
              </a:lnSpc>
            </a:pPr>
            <a:r>
              <a:rPr lang="en-US" sz="4999">
                <a:solidFill>
                  <a:srgbClr val="EAD9FD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The Method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2329663" y="5810386"/>
            <a:ext cx="1286550" cy="1095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7000">
                <a:solidFill>
                  <a:srgbClr val="EAD9FD"/>
                </a:solidFill>
                <a:latin typeface="Arimo"/>
                <a:ea typeface="Arimo"/>
                <a:cs typeface="Arimo"/>
                <a:sym typeface="Arimo"/>
              </a:rPr>
              <a:t>06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1746988" y="7136416"/>
            <a:ext cx="4053755" cy="1514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999"/>
              </a:lnSpc>
            </a:pPr>
            <a:r>
              <a:rPr lang="en-US" sz="4999">
                <a:solidFill>
                  <a:srgbClr val="EAD9FD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ParticleFlow Simulation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948350" y="549330"/>
            <a:ext cx="13181100" cy="13181046"/>
          </a:xfrm>
          <a:custGeom>
            <a:avLst/>
            <a:gdLst/>
            <a:ahLst/>
            <a:cxnLst/>
            <a:rect r="r" b="b" t="t" l="l"/>
            <a:pathLst>
              <a:path h="13181046" w="13181100">
                <a:moveTo>
                  <a:pt x="0" y="0"/>
                </a:moveTo>
                <a:lnTo>
                  <a:pt x="13181100" y="0"/>
                </a:lnTo>
                <a:lnTo>
                  <a:pt x="13181100" y="13181046"/>
                </a:lnTo>
                <a:lnTo>
                  <a:pt x="0" y="131810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597300" y="3358700"/>
            <a:ext cx="11698602" cy="11698602"/>
          </a:xfrm>
          <a:custGeom>
            <a:avLst/>
            <a:gdLst/>
            <a:ahLst/>
            <a:cxnLst/>
            <a:rect r="r" b="b" t="t" l="l"/>
            <a:pathLst>
              <a:path h="11698602" w="11698602">
                <a:moveTo>
                  <a:pt x="0" y="0"/>
                </a:moveTo>
                <a:lnTo>
                  <a:pt x="11698602" y="0"/>
                </a:lnTo>
                <a:lnTo>
                  <a:pt x="11698602" y="11698602"/>
                </a:lnTo>
                <a:lnTo>
                  <a:pt x="0" y="116986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079850" y="-4833300"/>
            <a:ext cx="8479702" cy="8479702"/>
          </a:xfrm>
          <a:custGeom>
            <a:avLst/>
            <a:gdLst/>
            <a:ahLst/>
            <a:cxnLst/>
            <a:rect r="r" b="b" t="t" l="l"/>
            <a:pathLst>
              <a:path h="8479702" w="8479702">
                <a:moveTo>
                  <a:pt x="0" y="0"/>
                </a:moveTo>
                <a:lnTo>
                  <a:pt x="8479702" y="0"/>
                </a:lnTo>
                <a:lnTo>
                  <a:pt x="8479702" y="8479702"/>
                </a:lnTo>
                <a:lnTo>
                  <a:pt x="0" y="84797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989711" y="4620647"/>
            <a:ext cx="9433396" cy="8876100"/>
          </a:xfrm>
          <a:custGeom>
            <a:avLst/>
            <a:gdLst/>
            <a:ahLst/>
            <a:cxnLst/>
            <a:rect r="r" b="b" t="t" l="l"/>
            <a:pathLst>
              <a:path h="8876100" w="9433396">
                <a:moveTo>
                  <a:pt x="0" y="0"/>
                </a:moveTo>
                <a:lnTo>
                  <a:pt x="9433396" y="0"/>
                </a:lnTo>
                <a:lnTo>
                  <a:pt x="9433396" y="8876100"/>
                </a:lnTo>
                <a:lnTo>
                  <a:pt x="0" y="88761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false" rot="0">
            <a:off x="11860400" y="3129198"/>
            <a:ext cx="9433396" cy="8876100"/>
          </a:xfrm>
          <a:custGeom>
            <a:avLst/>
            <a:gdLst/>
            <a:ahLst/>
            <a:cxnLst/>
            <a:rect r="r" b="b" t="t" l="l"/>
            <a:pathLst>
              <a:path h="8876100" w="9433396">
                <a:moveTo>
                  <a:pt x="9433396" y="0"/>
                </a:moveTo>
                <a:lnTo>
                  <a:pt x="0" y="0"/>
                </a:lnTo>
                <a:lnTo>
                  <a:pt x="0" y="8876100"/>
                </a:lnTo>
                <a:lnTo>
                  <a:pt x="9433396" y="8876100"/>
                </a:lnTo>
                <a:lnTo>
                  <a:pt x="9433396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4072000" y="-1413200"/>
            <a:ext cx="6275348" cy="6299252"/>
          </a:xfrm>
          <a:custGeom>
            <a:avLst/>
            <a:gdLst/>
            <a:ahLst/>
            <a:cxnLst/>
            <a:rect r="r" b="b" t="t" l="l"/>
            <a:pathLst>
              <a:path h="6299252" w="6275348">
                <a:moveTo>
                  <a:pt x="0" y="0"/>
                </a:moveTo>
                <a:lnTo>
                  <a:pt x="6275348" y="0"/>
                </a:lnTo>
                <a:lnTo>
                  <a:pt x="6275348" y="6299252"/>
                </a:lnTo>
                <a:lnTo>
                  <a:pt x="0" y="62992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6224450" y="3202250"/>
            <a:ext cx="6275348" cy="6299252"/>
          </a:xfrm>
          <a:custGeom>
            <a:avLst/>
            <a:gdLst/>
            <a:ahLst/>
            <a:cxnLst/>
            <a:rect r="r" b="b" t="t" l="l"/>
            <a:pathLst>
              <a:path h="6299252" w="6275348">
                <a:moveTo>
                  <a:pt x="0" y="0"/>
                </a:moveTo>
                <a:lnTo>
                  <a:pt x="6275348" y="0"/>
                </a:lnTo>
                <a:lnTo>
                  <a:pt x="6275348" y="6299252"/>
                </a:lnTo>
                <a:lnTo>
                  <a:pt x="0" y="62992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897062" y="476250"/>
            <a:ext cx="16493876" cy="1114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80"/>
              </a:lnSpc>
            </a:pPr>
            <a:r>
              <a:rPr lang="en-US" sz="74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What’s next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917246" y="2436742"/>
            <a:ext cx="6453508" cy="5953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47700" indent="-323850" lvl="1">
              <a:lnSpc>
                <a:spcPts val="3600"/>
              </a:lnSpc>
              <a:buFont typeface="Arial"/>
              <a:buChar char="•"/>
            </a:pPr>
            <a:r>
              <a:rPr lang="en-US" sz="3000">
                <a:solidFill>
                  <a:srgbClr val="FFFFFF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Run all data for CMS Run 3 through our program.</a:t>
            </a:r>
          </a:p>
          <a:p>
            <a:pPr algn="l">
              <a:lnSpc>
                <a:spcPts val="3600"/>
              </a:lnSpc>
            </a:pPr>
          </a:p>
          <a:p>
            <a:pPr algn="l">
              <a:lnSpc>
                <a:spcPts val="3600"/>
              </a:lnSpc>
            </a:pPr>
          </a:p>
          <a:p>
            <a:pPr algn="l" marL="647700" indent="-323850" lvl="1">
              <a:lnSpc>
                <a:spcPts val="3600"/>
              </a:lnSpc>
              <a:buFont typeface="Arial"/>
              <a:buChar char="•"/>
            </a:pPr>
            <a:r>
              <a:rPr lang="en-US" sz="3000">
                <a:solidFill>
                  <a:srgbClr val="FFFFFF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Get results (set of events that passed selection). </a:t>
            </a:r>
          </a:p>
          <a:p>
            <a:pPr algn="l">
              <a:lnSpc>
                <a:spcPts val="3600"/>
              </a:lnSpc>
            </a:pPr>
          </a:p>
          <a:p>
            <a:pPr algn="l">
              <a:lnSpc>
                <a:spcPts val="3600"/>
              </a:lnSpc>
            </a:pPr>
          </a:p>
          <a:p>
            <a:pPr algn="l" marL="647700" indent="-323850" lvl="1">
              <a:lnSpc>
                <a:spcPts val="3600"/>
              </a:lnSpc>
              <a:buFont typeface="Arial"/>
              <a:buChar char="•"/>
            </a:pPr>
            <a:r>
              <a:rPr lang="en-US" sz="3000">
                <a:solidFill>
                  <a:srgbClr val="FFFFFF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</a:t>
            </a:r>
            <a:r>
              <a:rPr lang="en-US" sz="3000">
                <a:solidFill>
                  <a:srgbClr val="FFFFFF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lot observables.</a:t>
            </a:r>
          </a:p>
          <a:p>
            <a:pPr algn="l">
              <a:lnSpc>
                <a:spcPts val="3600"/>
              </a:lnSpc>
            </a:pPr>
          </a:p>
          <a:p>
            <a:pPr algn="l">
              <a:lnSpc>
                <a:spcPts val="3600"/>
              </a:lnSpc>
            </a:pPr>
          </a:p>
          <a:p>
            <a:pPr algn="l" marL="647700" indent="-323850" lvl="1">
              <a:lnSpc>
                <a:spcPts val="3600"/>
              </a:lnSpc>
              <a:buFont typeface="Arial"/>
              <a:buChar char="•"/>
            </a:pPr>
            <a:r>
              <a:rPr lang="en-US" sz="30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Statistical tests will tell if there’s VLQ evidence in our results.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1634592">
            <a:off x="7311612" y="-1750336"/>
            <a:ext cx="13247826" cy="8294968"/>
          </a:xfrm>
          <a:custGeom>
            <a:avLst/>
            <a:gdLst/>
            <a:ahLst/>
            <a:cxnLst/>
            <a:rect r="r" b="b" t="t" l="l"/>
            <a:pathLst>
              <a:path h="8294968" w="13247826">
                <a:moveTo>
                  <a:pt x="13247826" y="0"/>
                </a:moveTo>
                <a:lnTo>
                  <a:pt x="0" y="0"/>
                </a:lnTo>
                <a:lnTo>
                  <a:pt x="0" y="8294968"/>
                </a:lnTo>
                <a:lnTo>
                  <a:pt x="13247826" y="8294968"/>
                </a:lnTo>
                <a:lnTo>
                  <a:pt x="13247826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477100" y="3242852"/>
            <a:ext cx="10817248" cy="10817302"/>
          </a:xfrm>
          <a:custGeom>
            <a:avLst/>
            <a:gdLst/>
            <a:ahLst/>
            <a:cxnLst/>
            <a:rect r="r" b="b" t="t" l="l"/>
            <a:pathLst>
              <a:path h="10817302" w="10817248">
                <a:moveTo>
                  <a:pt x="0" y="0"/>
                </a:moveTo>
                <a:lnTo>
                  <a:pt x="10817248" y="0"/>
                </a:lnTo>
                <a:lnTo>
                  <a:pt x="10817248" y="10817302"/>
                </a:lnTo>
                <a:lnTo>
                  <a:pt x="0" y="108173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00" t="-1600" r="798" b="1599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5006350" y="2956278"/>
            <a:ext cx="10178346" cy="10178346"/>
          </a:xfrm>
          <a:custGeom>
            <a:avLst/>
            <a:gdLst/>
            <a:ahLst/>
            <a:cxnLst/>
            <a:rect r="r" b="b" t="t" l="l"/>
            <a:pathLst>
              <a:path h="10178346" w="10178346">
                <a:moveTo>
                  <a:pt x="0" y="0"/>
                </a:moveTo>
                <a:lnTo>
                  <a:pt x="10178346" y="0"/>
                </a:lnTo>
                <a:lnTo>
                  <a:pt x="10178346" y="10178346"/>
                </a:lnTo>
                <a:lnTo>
                  <a:pt x="0" y="1017834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2">
            <a:off x="-564150" y="-4793312"/>
            <a:ext cx="11547198" cy="10695780"/>
          </a:xfrm>
          <a:custGeom>
            <a:avLst/>
            <a:gdLst/>
            <a:ahLst/>
            <a:cxnLst/>
            <a:rect r="r" b="b" t="t" l="l"/>
            <a:pathLst>
              <a:path h="10695780" w="11547198">
                <a:moveTo>
                  <a:pt x="0" y="0"/>
                </a:moveTo>
                <a:lnTo>
                  <a:pt x="11547198" y="0"/>
                </a:lnTo>
                <a:lnTo>
                  <a:pt x="11547198" y="10695780"/>
                </a:lnTo>
                <a:lnTo>
                  <a:pt x="0" y="106957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false" rot="-10799948">
            <a:off x="10442300" y="-4423346"/>
            <a:ext cx="13540946" cy="12542546"/>
          </a:xfrm>
          <a:custGeom>
            <a:avLst/>
            <a:gdLst/>
            <a:ahLst/>
            <a:cxnLst/>
            <a:rect r="r" b="b" t="t" l="l"/>
            <a:pathLst>
              <a:path h="12542546" w="13540946">
                <a:moveTo>
                  <a:pt x="13540946" y="0"/>
                </a:moveTo>
                <a:lnTo>
                  <a:pt x="0" y="0"/>
                </a:lnTo>
                <a:lnTo>
                  <a:pt x="0" y="12542546"/>
                </a:lnTo>
                <a:lnTo>
                  <a:pt x="13540946" y="12542546"/>
                </a:lnTo>
                <a:lnTo>
                  <a:pt x="13540946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false" rot="7087693">
            <a:off x="-2916714" y="-2244642"/>
            <a:ext cx="13072524" cy="8185182"/>
          </a:xfrm>
          <a:custGeom>
            <a:avLst/>
            <a:gdLst/>
            <a:ahLst/>
            <a:cxnLst/>
            <a:rect r="r" b="b" t="t" l="l"/>
            <a:pathLst>
              <a:path h="8185182" w="13072524">
                <a:moveTo>
                  <a:pt x="13072524" y="0"/>
                </a:moveTo>
                <a:lnTo>
                  <a:pt x="0" y="0"/>
                </a:lnTo>
                <a:lnTo>
                  <a:pt x="0" y="8185182"/>
                </a:lnTo>
                <a:lnTo>
                  <a:pt x="13072524" y="8185182"/>
                </a:lnTo>
                <a:lnTo>
                  <a:pt x="13072524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306025" y="4584425"/>
            <a:ext cx="17579699" cy="5495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600"/>
              </a:lnSpc>
            </a:pPr>
            <a:r>
              <a:rPr lang="en-US" sz="18000">
                <a:solidFill>
                  <a:srgbClr val="EAD9FD"/>
                </a:solidFill>
                <a:latin typeface="Raleway Bold"/>
                <a:ea typeface="Raleway Bold"/>
                <a:cs typeface="Raleway Bold"/>
                <a:sym typeface="Raleway Bold"/>
              </a:rPr>
              <a:t>Lego ParticleFlow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524225" y="1575153"/>
            <a:ext cx="3239550" cy="2752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600"/>
              </a:lnSpc>
            </a:pPr>
            <a:r>
              <a:rPr lang="en-US" sz="18000">
                <a:solidFill>
                  <a:srgbClr val="EAD9FD"/>
                </a:solidFill>
                <a:latin typeface="Raleway Bold"/>
                <a:ea typeface="Raleway Bold"/>
                <a:cs typeface="Raleway Bold"/>
                <a:sym typeface="Raleway Bold"/>
              </a:rPr>
              <a:t>06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40500" y="-1234950"/>
            <a:ext cx="8629702" cy="8629702"/>
          </a:xfrm>
          <a:custGeom>
            <a:avLst/>
            <a:gdLst/>
            <a:ahLst/>
            <a:cxnLst/>
            <a:rect r="r" b="b" t="t" l="l"/>
            <a:pathLst>
              <a:path h="8629702" w="8629702">
                <a:moveTo>
                  <a:pt x="0" y="0"/>
                </a:moveTo>
                <a:lnTo>
                  <a:pt x="8629702" y="0"/>
                </a:lnTo>
                <a:lnTo>
                  <a:pt x="8629702" y="8629702"/>
                </a:lnTo>
                <a:lnTo>
                  <a:pt x="0" y="86297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7115369">
            <a:off x="-2517460" y="-3678620"/>
            <a:ext cx="15196670" cy="9515220"/>
          </a:xfrm>
          <a:custGeom>
            <a:avLst/>
            <a:gdLst/>
            <a:ahLst/>
            <a:cxnLst/>
            <a:rect r="r" b="b" t="t" l="l"/>
            <a:pathLst>
              <a:path h="9515220" w="15196670">
                <a:moveTo>
                  <a:pt x="15196670" y="0"/>
                </a:moveTo>
                <a:lnTo>
                  <a:pt x="0" y="0"/>
                </a:lnTo>
                <a:lnTo>
                  <a:pt x="0" y="9515220"/>
                </a:lnTo>
                <a:lnTo>
                  <a:pt x="15196670" y="9515220"/>
                </a:lnTo>
                <a:lnTo>
                  <a:pt x="1519667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287550" y="-640700"/>
            <a:ext cx="9665652" cy="9665652"/>
          </a:xfrm>
          <a:custGeom>
            <a:avLst/>
            <a:gdLst/>
            <a:ahLst/>
            <a:cxnLst/>
            <a:rect r="r" b="b" t="t" l="l"/>
            <a:pathLst>
              <a:path h="9665652" w="9665652">
                <a:moveTo>
                  <a:pt x="0" y="0"/>
                </a:moveTo>
                <a:lnTo>
                  <a:pt x="9665652" y="0"/>
                </a:lnTo>
                <a:lnTo>
                  <a:pt x="9665652" y="9665652"/>
                </a:lnTo>
                <a:lnTo>
                  <a:pt x="0" y="96656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false" rot="312564">
            <a:off x="12391052" y="1902568"/>
            <a:ext cx="3672846" cy="3881216"/>
          </a:xfrm>
          <a:custGeom>
            <a:avLst/>
            <a:gdLst/>
            <a:ahLst/>
            <a:cxnLst/>
            <a:rect r="r" b="b" t="t" l="l"/>
            <a:pathLst>
              <a:path h="3881216" w="3672846">
                <a:moveTo>
                  <a:pt x="3672846" y="0"/>
                </a:moveTo>
                <a:lnTo>
                  <a:pt x="0" y="0"/>
                </a:lnTo>
                <a:lnTo>
                  <a:pt x="0" y="3881216"/>
                </a:lnTo>
                <a:lnTo>
                  <a:pt x="3672846" y="3881216"/>
                </a:lnTo>
                <a:lnTo>
                  <a:pt x="3672846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142477" y="2191366"/>
            <a:ext cx="10003046" cy="7502284"/>
          </a:xfrm>
          <a:custGeom>
            <a:avLst/>
            <a:gdLst/>
            <a:ahLst/>
            <a:cxnLst/>
            <a:rect r="r" b="b" t="t" l="l"/>
            <a:pathLst>
              <a:path h="7502284" w="10003046">
                <a:moveTo>
                  <a:pt x="0" y="0"/>
                </a:moveTo>
                <a:lnTo>
                  <a:pt x="10003046" y="0"/>
                </a:lnTo>
                <a:lnTo>
                  <a:pt x="10003046" y="7502284"/>
                </a:lnTo>
                <a:lnTo>
                  <a:pt x="0" y="750228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117330" y="556876"/>
            <a:ext cx="16141970" cy="10820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09"/>
              </a:lnSpc>
            </a:pPr>
            <a:r>
              <a:rPr lang="en-US" sz="3150">
                <a:solidFill>
                  <a:srgbClr val="FFFFFF"/>
                </a:solidFill>
                <a:latin typeface="Abril Fatface"/>
                <a:ea typeface="Abril Fatface"/>
                <a:cs typeface="Abril Fatface"/>
                <a:sym typeface="Abril Fatface"/>
              </a:rPr>
              <a:t>LEGO Particle Flow is an interactive, hands-on activity for graduate students at the CMS summer HATS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40500" y="-1234950"/>
            <a:ext cx="8629702" cy="8629702"/>
          </a:xfrm>
          <a:custGeom>
            <a:avLst/>
            <a:gdLst/>
            <a:ahLst/>
            <a:cxnLst/>
            <a:rect r="r" b="b" t="t" l="l"/>
            <a:pathLst>
              <a:path h="8629702" w="8629702">
                <a:moveTo>
                  <a:pt x="0" y="0"/>
                </a:moveTo>
                <a:lnTo>
                  <a:pt x="8629702" y="0"/>
                </a:lnTo>
                <a:lnTo>
                  <a:pt x="8629702" y="8629702"/>
                </a:lnTo>
                <a:lnTo>
                  <a:pt x="0" y="86297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7115369">
            <a:off x="-2517460" y="-3678620"/>
            <a:ext cx="15196670" cy="9515220"/>
          </a:xfrm>
          <a:custGeom>
            <a:avLst/>
            <a:gdLst/>
            <a:ahLst/>
            <a:cxnLst/>
            <a:rect r="r" b="b" t="t" l="l"/>
            <a:pathLst>
              <a:path h="9515220" w="15196670">
                <a:moveTo>
                  <a:pt x="15196670" y="0"/>
                </a:moveTo>
                <a:lnTo>
                  <a:pt x="0" y="0"/>
                </a:lnTo>
                <a:lnTo>
                  <a:pt x="0" y="9515220"/>
                </a:lnTo>
                <a:lnTo>
                  <a:pt x="15196670" y="9515220"/>
                </a:lnTo>
                <a:lnTo>
                  <a:pt x="1519667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287550" y="-640700"/>
            <a:ext cx="9665652" cy="9665652"/>
          </a:xfrm>
          <a:custGeom>
            <a:avLst/>
            <a:gdLst/>
            <a:ahLst/>
            <a:cxnLst/>
            <a:rect r="r" b="b" t="t" l="l"/>
            <a:pathLst>
              <a:path h="9665652" w="9665652">
                <a:moveTo>
                  <a:pt x="0" y="0"/>
                </a:moveTo>
                <a:lnTo>
                  <a:pt x="9665652" y="0"/>
                </a:lnTo>
                <a:lnTo>
                  <a:pt x="9665652" y="9665652"/>
                </a:lnTo>
                <a:lnTo>
                  <a:pt x="0" y="96656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false" rot="312564">
            <a:off x="12391052" y="1902568"/>
            <a:ext cx="3672846" cy="3881216"/>
          </a:xfrm>
          <a:custGeom>
            <a:avLst/>
            <a:gdLst/>
            <a:ahLst/>
            <a:cxnLst/>
            <a:rect r="r" b="b" t="t" l="l"/>
            <a:pathLst>
              <a:path h="3881216" w="3672846">
                <a:moveTo>
                  <a:pt x="3672846" y="0"/>
                </a:moveTo>
                <a:lnTo>
                  <a:pt x="0" y="0"/>
                </a:lnTo>
                <a:lnTo>
                  <a:pt x="0" y="3881216"/>
                </a:lnTo>
                <a:lnTo>
                  <a:pt x="3672846" y="3881216"/>
                </a:lnTo>
                <a:lnTo>
                  <a:pt x="3672846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31256" y="1943519"/>
            <a:ext cx="8069829" cy="6399962"/>
          </a:xfrm>
          <a:custGeom>
            <a:avLst/>
            <a:gdLst/>
            <a:ahLst/>
            <a:cxnLst/>
            <a:rect r="r" b="b" t="t" l="l"/>
            <a:pathLst>
              <a:path h="6399962" w="8069829">
                <a:moveTo>
                  <a:pt x="0" y="0"/>
                </a:moveTo>
                <a:lnTo>
                  <a:pt x="8069829" y="0"/>
                </a:lnTo>
                <a:lnTo>
                  <a:pt x="8069829" y="6399962"/>
                </a:lnTo>
                <a:lnTo>
                  <a:pt x="0" y="63999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387" t="0" r="-4387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144000" y="1943519"/>
            <a:ext cx="8511624" cy="6399962"/>
          </a:xfrm>
          <a:custGeom>
            <a:avLst/>
            <a:gdLst/>
            <a:ahLst/>
            <a:cxnLst/>
            <a:rect r="r" b="b" t="t" l="l"/>
            <a:pathLst>
              <a:path h="6399962" w="8511624">
                <a:moveTo>
                  <a:pt x="0" y="0"/>
                </a:moveTo>
                <a:lnTo>
                  <a:pt x="8511624" y="0"/>
                </a:lnTo>
                <a:lnTo>
                  <a:pt x="8511624" y="6399962"/>
                </a:lnTo>
                <a:lnTo>
                  <a:pt x="0" y="639996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055" t="0" r="-1055" b="0"/>
            </a:stretch>
          </a:blipFill>
        </p:spPr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40500" y="-1234950"/>
            <a:ext cx="8629702" cy="8629702"/>
          </a:xfrm>
          <a:custGeom>
            <a:avLst/>
            <a:gdLst/>
            <a:ahLst/>
            <a:cxnLst/>
            <a:rect r="r" b="b" t="t" l="l"/>
            <a:pathLst>
              <a:path h="8629702" w="8629702">
                <a:moveTo>
                  <a:pt x="0" y="0"/>
                </a:moveTo>
                <a:lnTo>
                  <a:pt x="8629702" y="0"/>
                </a:lnTo>
                <a:lnTo>
                  <a:pt x="8629702" y="8629702"/>
                </a:lnTo>
                <a:lnTo>
                  <a:pt x="0" y="86297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7115369">
            <a:off x="-2517460" y="-3678620"/>
            <a:ext cx="15196670" cy="9515220"/>
          </a:xfrm>
          <a:custGeom>
            <a:avLst/>
            <a:gdLst/>
            <a:ahLst/>
            <a:cxnLst/>
            <a:rect r="r" b="b" t="t" l="l"/>
            <a:pathLst>
              <a:path h="9515220" w="15196670">
                <a:moveTo>
                  <a:pt x="15196670" y="0"/>
                </a:moveTo>
                <a:lnTo>
                  <a:pt x="0" y="0"/>
                </a:lnTo>
                <a:lnTo>
                  <a:pt x="0" y="9515220"/>
                </a:lnTo>
                <a:lnTo>
                  <a:pt x="15196670" y="9515220"/>
                </a:lnTo>
                <a:lnTo>
                  <a:pt x="1519667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287550" y="-640700"/>
            <a:ext cx="9665652" cy="9665652"/>
          </a:xfrm>
          <a:custGeom>
            <a:avLst/>
            <a:gdLst/>
            <a:ahLst/>
            <a:cxnLst/>
            <a:rect r="r" b="b" t="t" l="l"/>
            <a:pathLst>
              <a:path h="9665652" w="9665652">
                <a:moveTo>
                  <a:pt x="0" y="0"/>
                </a:moveTo>
                <a:lnTo>
                  <a:pt x="9665652" y="0"/>
                </a:lnTo>
                <a:lnTo>
                  <a:pt x="9665652" y="9665652"/>
                </a:lnTo>
                <a:lnTo>
                  <a:pt x="0" y="96656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false" rot="312564">
            <a:off x="12391052" y="1902568"/>
            <a:ext cx="3672846" cy="3881216"/>
          </a:xfrm>
          <a:custGeom>
            <a:avLst/>
            <a:gdLst/>
            <a:ahLst/>
            <a:cxnLst/>
            <a:rect r="r" b="b" t="t" l="l"/>
            <a:pathLst>
              <a:path h="3881216" w="3672846">
                <a:moveTo>
                  <a:pt x="3672846" y="0"/>
                </a:moveTo>
                <a:lnTo>
                  <a:pt x="0" y="0"/>
                </a:lnTo>
                <a:lnTo>
                  <a:pt x="0" y="3881216"/>
                </a:lnTo>
                <a:lnTo>
                  <a:pt x="3672846" y="3881216"/>
                </a:lnTo>
                <a:lnTo>
                  <a:pt x="3672846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31256" y="1943519"/>
            <a:ext cx="8069829" cy="6399962"/>
          </a:xfrm>
          <a:custGeom>
            <a:avLst/>
            <a:gdLst/>
            <a:ahLst/>
            <a:cxnLst/>
            <a:rect r="r" b="b" t="t" l="l"/>
            <a:pathLst>
              <a:path h="6399962" w="8069829">
                <a:moveTo>
                  <a:pt x="0" y="0"/>
                </a:moveTo>
                <a:lnTo>
                  <a:pt x="8069829" y="0"/>
                </a:lnTo>
                <a:lnTo>
                  <a:pt x="8069829" y="6399962"/>
                </a:lnTo>
                <a:lnTo>
                  <a:pt x="0" y="63999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144000" y="1943519"/>
            <a:ext cx="8511624" cy="6399962"/>
          </a:xfrm>
          <a:custGeom>
            <a:avLst/>
            <a:gdLst/>
            <a:ahLst/>
            <a:cxnLst/>
            <a:rect r="r" b="b" t="t" l="l"/>
            <a:pathLst>
              <a:path h="6399962" w="8511624">
                <a:moveTo>
                  <a:pt x="0" y="0"/>
                </a:moveTo>
                <a:lnTo>
                  <a:pt x="8511624" y="0"/>
                </a:lnTo>
                <a:lnTo>
                  <a:pt x="8511624" y="6399962"/>
                </a:lnTo>
                <a:lnTo>
                  <a:pt x="0" y="639996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40500" y="-1234950"/>
            <a:ext cx="8629702" cy="8629702"/>
          </a:xfrm>
          <a:custGeom>
            <a:avLst/>
            <a:gdLst/>
            <a:ahLst/>
            <a:cxnLst/>
            <a:rect r="r" b="b" t="t" l="l"/>
            <a:pathLst>
              <a:path h="8629702" w="8629702">
                <a:moveTo>
                  <a:pt x="0" y="0"/>
                </a:moveTo>
                <a:lnTo>
                  <a:pt x="8629702" y="0"/>
                </a:lnTo>
                <a:lnTo>
                  <a:pt x="8629702" y="8629702"/>
                </a:lnTo>
                <a:lnTo>
                  <a:pt x="0" y="86297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7115369">
            <a:off x="-2517460" y="-3678620"/>
            <a:ext cx="15196670" cy="9515220"/>
          </a:xfrm>
          <a:custGeom>
            <a:avLst/>
            <a:gdLst/>
            <a:ahLst/>
            <a:cxnLst/>
            <a:rect r="r" b="b" t="t" l="l"/>
            <a:pathLst>
              <a:path h="9515220" w="15196670">
                <a:moveTo>
                  <a:pt x="15196670" y="0"/>
                </a:moveTo>
                <a:lnTo>
                  <a:pt x="0" y="0"/>
                </a:lnTo>
                <a:lnTo>
                  <a:pt x="0" y="9515220"/>
                </a:lnTo>
                <a:lnTo>
                  <a:pt x="15196670" y="9515220"/>
                </a:lnTo>
                <a:lnTo>
                  <a:pt x="1519667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287550" y="-640700"/>
            <a:ext cx="9665652" cy="9665652"/>
          </a:xfrm>
          <a:custGeom>
            <a:avLst/>
            <a:gdLst/>
            <a:ahLst/>
            <a:cxnLst/>
            <a:rect r="r" b="b" t="t" l="l"/>
            <a:pathLst>
              <a:path h="9665652" w="9665652">
                <a:moveTo>
                  <a:pt x="0" y="0"/>
                </a:moveTo>
                <a:lnTo>
                  <a:pt x="9665652" y="0"/>
                </a:lnTo>
                <a:lnTo>
                  <a:pt x="9665652" y="9665652"/>
                </a:lnTo>
                <a:lnTo>
                  <a:pt x="0" y="96656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false" rot="312564">
            <a:off x="12391052" y="1902568"/>
            <a:ext cx="3672846" cy="3881216"/>
          </a:xfrm>
          <a:custGeom>
            <a:avLst/>
            <a:gdLst/>
            <a:ahLst/>
            <a:cxnLst/>
            <a:rect r="r" b="b" t="t" l="l"/>
            <a:pathLst>
              <a:path h="3881216" w="3672846">
                <a:moveTo>
                  <a:pt x="3672846" y="0"/>
                </a:moveTo>
                <a:lnTo>
                  <a:pt x="0" y="0"/>
                </a:lnTo>
                <a:lnTo>
                  <a:pt x="0" y="3881216"/>
                </a:lnTo>
                <a:lnTo>
                  <a:pt x="3672846" y="3881216"/>
                </a:lnTo>
                <a:lnTo>
                  <a:pt x="3672846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28700" y="1485153"/>
            <a:ext cx="16230600" cy="7420943"/>
          </a:xfrm>
          <a:custGeom>
            <a:avLst/>
            <a:gdLst/>
            <a:ahLst/>
            <a:cxnLst/>
            <a:rect r="r" b="b" t="t" l="l"/>
            <a:pathLst>
              <a:path h="7420943" w="16230600">
                <a:moveTo>
                  <a:pt x="0" y="0"/>
                </a:moveTo>
                <a:lnTo>
                  <a:pt x="16230600" y="0"/>
                </a:lnTo>
                <a:lnTo>
                  <a:pt x="16230600" y="7420943"/>
                </a:lnTo>
                <a:lnTo>
                  <a:pt x="0" y="74209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40500" y="-1234950"/>
            <a:ext cx="8629702" cy="8629702"/>
          </a:xfrm>
          <a:custGeom>
            <a:avLst/>
            <a:gdLst/>
            <a:ahLst/>
            <a:cxnLst/>
            <a:rect r="r" b="b" t="t" l="l"/>
            <a:pathLst>
              <a:path h="8629702" w="8629702">
                <a:moveTo>
                  <a:pt x="0" y="0"/>
                </a:moveTo>
                <a:lnTo>
                  <a:pt x="8629702" y="0"/>
                </a:lnTo>
                <a:lnTo>
                  <a:pt x="8629702" y="8629702"/>
                </a:lnTo>
                <a:lnTo>
                  <a:pt x="0" y="86297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7115369">
            <a:off x="-2517460" y="-3678620"/>
            <a:ext cx="15196670" cy="9515220"/>
          </a:xfrm>
          <a:custGeom>
            <a:avLst/>
            <a:gdLst/>
            <a:ahLst/>
            <a:cxnLst/>
            <a:rect r="r" b="b" t="t" l="l"/>
            <a:pathLst>
              <a:path h="9515220" w="15196670">
                <a:moveTo>
                  <a:pt x="15196670" y="0"/>
                </a:moveTo>
                <a:lnTo>
                  <a:pt x="0" y="0"/>
                </a:lnTo>
                <a:lnTo>
                  <a:pt x="0" y="9515220"/>
                </a:lnTo>
                <a:lnTo>
                  <a:pt x="15196670" y="9515220"/>
                </a:lnTo>
                <a:lnTo>
                  <a:pt x="1519667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287550" y="-640700"/>
            <a:ext cx="9665652" cy="9665652"/>
          </a:xfrm>
          <a:custGeom>
            <a:avLst/>
            <a:gdLst/>
            <a:ahLst/>
            <a:cxnLst/>
            <a:rect r="r" b="b" t="t" l="l"/>
            <a:pathLst>
              <a:path h="9665652" w="9665652">
                <a:moveTo>
                  <a:pt x="0" y="0"/>
                </a:moveTo>
                <a:lnTo>
                  <a:pt x="9665652" y="0"/>
                </a:lnTo>
                <a:lnTo>
                  <a:pt x="9665652" y="9665652"/>
                </a:lnTo>
                <a:lnTo>
                  <a:pt x="0" y="96656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false" rot="312564">
            <a:off x="12391052" y="1902568"/>
            <a:ext cx="3672846" cy="3881216"/>
          </a:xfrm>
          <a:custGeom>
            <a:avLst/>
            <a:gdLst/>
            <a:ahLst/>
            <a:cxnLst/>
            <a:rect r="r" b="b" t="t" l="l"/>
            <a:pathLst>
              <a:path h="3881216" w="3672846">
                <a:moveTo>
                  <a:pt x="3672846" y="0"/>
                </a:moveTo>
                <a:lnTo>
                  <a:pt x="0" y="0"/>
                </a:lnTo>
                <a:lnTo>
                  <a:pt x="0" y="3881216"/>
                </a:lnTo>
                <a:lnTo>
                  <a:pt x="3672846" y="3881216"/>
                </a:lnTo>
                <a:lnTo>
                  <a:pt x="3672846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37041" y="631024"/>
            <a:ext cx="18013918" cy="9024952"/>
            <a:chOff x="0" y="0"/>
            <a:chExt cx="24018558" cy="12033269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4018558" cy="12033269"/>
            </a:xfrm>
            <a:custGeom>
              <a:avLst/>
              <a:gdLst/>
              <a:ahLst/>
              <a:cxnLst/>
              <a:rect r="r" b="b" t="t" l="l"/>
              <a:pathLst>
                <a:path h="12033269" w="24018558">
                  <a:moveTo>
                    <a:pt x="0" y="0"/>
                  </a:moveTo>
                  <a:lnTo>
                    <a:pt x="24018558" y="0"/>
                  </a:lnTo>
                  <a:lnTo>
                    <a:pt x="24018558" y="12033269"/>
                  </a:lnTo>
                  <a:lnTo>
                    <a:pt x="0" y="1203326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3730074" y="597288"/>
              <a:ext cx="16558410" cy="9768641"/>
            </a:xfrm>
            <a:custGeom>
              <a:avLst/>
              <a:gdLst/>
              <a:ahLst/>
              <a:cxnLst/>
              <a:rect r="r" b="b" t="t" l="l"/>
              <a:pathLst>
                <a:path h="9768641" w="16558410">
                  <a:moveTo>
                    <a:pt x="0" y="0"/>
                  </a:moveTo>
                  <a:lnTo>
                    <a:pt x="16558410" y="0"/>
                  </a:lnTo>
                  <a:lnTo>
                    <a:pt x="16558410" y="9768641"/>
                  </a:lnTo>
                  <a:lnTo>
                    <a:pt x="0" y="97686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0" t="-2970" r="0" b="-2970"/>
              </a:stretch>
            </a:blipFill>
          </p:spPr>
        </p:sp>
      </p:grp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1634592">
            <a:off x="7311612" y="-1750336"/>
            <a:ext cx="13247826" cy="8294968"/>
          </a:xfrm>
          <a:custGeom>
            <a:avLst/>
            <a:gdLst/>
            <a:ahLst/>
            <a:cxnLst/>
            <a:rect r="r" b="b" t="t" l="l"/>
            <a:pathLst>
              <a:path h="8294968" w="13247826">
                <a:moveTo>
                  <a:pt x="13247826" y="0"/>
                </a:moveTo>
                <a:lnTo>
                  <a:pt x="0" y="0"/>
                </a:lnTo>
                <a:lnTo>
                  <a:pt x="0" y="8294968"/>
                </a:lnTo>
                <a:lnTo>
                  <a:pt x="13247826" y="8294968"/>
                </a:lnTo>
                <a:lnTo>
                  <a:pt x="13247826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477100" y="3242852"/>
            <a:ext cx="10817248" cy="10817302"/>
          </a:xfrm>
          <a:custGeom>
            <a:avLst/>
            <a:gdLst/>
            <a:ahLst/>
            <a:cxnLst/>
            <a:rect r="r" b="b" t="t" l="l"/>
            <a:pathLst>
              <a:path h="10817302" w="10817248">
                <a:moveTo>
                  <a:pt x="0" y="0"/>
                </a:moveTo>
                <a:lnTo>
                  <a:pt x="10817248" y="0"/>
                </a:lnTo>
                <a:lnTo>
                  <a:pt x="10817248" y="10817302"/>
                </a:lnTo>
                <a:lnTo>
                  <a:pt x="0" y="108173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00" t="-1600" r="798" b="1599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5006350" y="2956278"/>
            <a:ext cx="10178346" cy="10178346"/>
          </a:xfrm>
          <a:custGeom>
            <a:avLst/>
            <a:gdLst/>
            <a:ahLst/>
            <a:cxnLst/>
            <a:rect r="r" b="b" t="t" l="l"/>
            <a:pathLst>
              <a:path h="10178346" w="10178346">
                <a:moveTo>
                  <a:pt x="0" y="0"/>
                </a:moveTo>
                <a:lnTo>
                  <a:pt x="10178346" y="0"/>
                </a:lnTo>
                <a:lnTo>
                  <a:pt x="10178346" y="10178346"/>
                </a:lnTo>
                <a:lnTo>
                  <a:pt x="0" y="1017834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2">
            <a:off x="-564150" y="-4793312"/>
            <a:ext cx="11547198" cy="10695780"/>
          </a:xfrm>
          <a:custGeom>
            <a:avLst/>
            <a:gdLst/>
            <a:ahLst/>
            <a:cxnLst/>
            <a:rect r="r" b="b" t="t" l="l"/>
            <a:pathLst>
              <a:path h="10695780" w="11547198">
                <a:moveTo>
                  <a:pt x="0" y="0"/>
                </a:moveTo>
                <a:lnTo>
                  <a:pt x="11547198" y="0"/>
                </a:lnTo>
                <a:lnTo>
                  <a:pt x="11547198" y="10695780"/>
                </a:lnTo>
                <a:lnTo>
                  <a:pt x="0" y="106957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false" rot="-10799948">
            <a:off x="10442300" y="-4423346"/>
            <a:ext cx="13540946" cy="12542546"/>
          </a:xfrm>
          <a:custGeom>
            <a:avLst/>
            <a:gdLst/>
            <a:ahLst/>
            <a:cxnLst/>
            <a:rect r="r" b="b" t="t" l="l"/>
            <a:pathLst>
              <a:path h="12542546" w="13540946">
                <a:moveTo>
                  <a:pt x="13540946" y="0"/>
                </a:moveTo>
                <a:lnTo>
                  <a:pt x="0" y="0"/>
                </a:lnTo>
                <a:lnTo>
                  <a:pt x="0" y="12542546"/>
                </a:lnTo>
                <a:lnTo>
                  <a:pt x="13540946" y="12542546"/>
                </a:lnTo>
                <a:lnTo>
                  <a:pt x="13540946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false" rot="7087693">
            <a:off x="-2916714" y="-2244642"/>
            <a:ext cx="13072524" cy="8185182"/>
          </a:xfrm>
          <a:custGeom>
            <a:avLst/>
            <a:gdLst/>
            <a:ahLst/>
            <a:cxnLst/>
            <a:rect r="r" b="b" t="t" l="l"/>
            <a:pathLst>
              <a:path h="8185182" w="13072524">
                <a:moveTo>
                  <a:pt x="13072524" y="0"/>
                </a:moveTo>
                <a:lnTo>
                  <a:pt x="0" y="0"/>
                </a:lnTo>
                <a:lnTo>
                  <a:pt x="0" y="8185182"/>
                </a:lnTo>
                <a:lnTo>
                  <a:pt x="13072524" y="8185182"/>
                </a:lnTo>
                <a:lnTo>
                  <a:pt x="13072524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681299" y="1028700"/>
            <a:ext cx="6170769" cy="8227692"/>
          </a:xfrm>
          <a:custGeom>
            <a:avLst/>
            <a:gdLst/>
            <a:ahLst/>
            <a:cxnLst/>
            <a:rect r="r" b="b" t="t" l="l"/>
            <a:pathLst>
              <a:path h="8227692" w="6170769">
                <a:moveTo>
                  <a:pt x="0" y="0"/>
                </a:moveTo>
                <a:lnTo>
                  <a:pt x="6170768" y="0"/>
                </a:lnTo>
                <a:lnTo>
                  <a:pt x="6170768" y="8227692"/>
                </a:lnTo>
                <a:lnTo>
                  <a:pt x="0" y="822769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435933" y="1028700"/>
            <a:ext cx="6170769" cy="8227692"/>
          </a:xfrm>
          <a:custGeom>
            <a:avLst/>
            <a:gdLst/>
            <a:ahLst/>
            <a:cxnLst/>
            <a:rect r="r" b="b" t="t" l="l"/>
            <a:pathLst>
              <a:path h="8227692" w="6170769">
                <a:moveTo>
                  <a:pt x="0" y="0"/>
                </a:moveTo>
                <a:lnTo>
                  <a:pt x="6170768" y="0"/>
                </a:lnTo>
                <a:lnTo>
                  <a:pt x="6170768" y="8227692"/>
                </a:lnTo>
                <a:lnTo>
                  <a:pt x="0" y="822769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4597200" y="-1760800"/>
            <a:ext cx="11236748" cy="11236748"/>
          </a:xfrm>
          <a:custGeom>
            <a:avLst/>
            <a:gdLst/>
            <a:ahLst/>
            <a:cxnLst/>
            <a:rect r="r" b="b" t="t" l="l"/>
            <a:pathLst>
              <a:path h="11236748" w="11236748">
                <a:moveTo>
                  <a:pt x="0" y="0"/>
                </a:moveTo>
                <a:lnTo>
                  <a:pt x="11236748" y="0"/>
                </a:lnTo>
                <a:lnTo>
                  <a:pt x="11236748" y="11236748"/>
                </a:lnTo>
                <a:lnTo>
                  <a:pt x="0" y="112367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7507765">
            <a:off x="7852618" y="4900678"/>
            <a:ext cx="12198768" cy="7638094"/>
          </a:xfrm>
          <a:custGeom>
            <a:avLst/>
            <a:gdLst/>
            <a:ahLst/>
            <a:cxnLst/>
            <a:rect r="r" b="b" t="t" l="l"/>
            <a:pathLst>
              <a:path h="7638094" w="12198768">
                <a:moveTo>
                  <a:pt x="12198768" y="0"/>
                </a:moveTo>
                <a:lnTo>
                  <a:pt x="0" y="0"/>
                </a:lnTo>
                <a:lnTo>
                  <a:pt x="0" y="7638094"/>
                </a:lnTo>
                <a:lnTo>
                  <a:pt x="12198768" y="7638094"/>
                </a:lnTo>
                <a:lnTo>
                  <a:pt x="12198768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427325">
            <a:off x="15101704" y="-998674"/>
            <a:ext cx="4060392" cy="7888146"/>
          </a:xfrm>
          <a:custGeom>
            <a:avLst/>
            <a:gdLst/>
            <a:ahLst/>
            <a:cxnLst/>
            <a:rect r="r" b="b" t="t" l="l"/>
            <a:pathLst>
              <a:path h="7888146" w="4060392">
                <a:moveTo>
                  <a:pt x="0" y="0"/>
                </a:moveTo>
                <a:lnTo>
                  <a:pt x="4060392" y="0"/>
                </a:lnTo>
                <a:lnTo>
                  <a:pt x="4060392" y="7888146"/>
                </a:lnTo>
                <a:lnTo>
                  <a:pt x="0" y="788814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948700" y="-4874146"/>
            <a:ext cx="11016252" cy="11016252"/>
          </a:xfrm>
          <a:custGeom>
            <a:avLst/>
            <a:gdLst/>
            <a:ahLst/>
            <a:cxnLst/>
            <a:rect r="r" b="b" t="t" l="l"/>
            <a:pathLst>
              <a:path h="11016252" w="11016252">
                <a:moveTo>
                  <a:pt x="0" y="0"/>
                </a:moveTo>
                <a:lnTo>
                  <a:pt x="11016252" y="0"/>
                </a:lnTo>
                <a:lnTo>
                  <a:pt x="11016252" y="11016252"/>
                </a:lnTo>
                <a:lnTo>
                  <a:pt x="0" y="1101625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1153677">
            <a:off x="-735188" y="2820632"/>
            <a:ext cx="7729532" cy="8330698"/>
          </a:xfrm>
          <a:custGeom>
            <a:avLst/>
            <a:gdLst/>
            <a:ahLst/>
            <a:cxnLst/>
            <a:rect r="r" b="b" t="t" l="l"/>
            <a:pathLst>
              <a:path h="8330698" w="7729532">
                <a:moveTo>
                  <a:pt x="0" y="0"/>
                </a:moveTo>
                <a:lnTo>
                  <a:pt x="7729532" y="0"/>
                </a:lnTo>
                <a:lnTo>
                  <a:pt x="7729532" y="8330698"/>
                </a:lnTo>
                <a:lnTo>
                  <a:pt x="0" y="833069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4719" t="0" r="-265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7318838" y="4873352"/>
            <a:ext cx="8713350" cy="22374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400"/>
              </a:lnSpc>
            </a:pPr>
            <a:r>
              <a:rPr lang="en-US" sz="17000">
                <a:solidFill>
                  <a:srgbClr val="FFFFFF"/>
                </a:solidFill>
                <a:latin typeface="Raleway Light"/>
                <a:ea typeface="Raleway Light"/>
                <a:cs typeface="Raleway Light"/>
                <a:sym typeface="Raleway Light"/>
              </a:rPr>
              <a:t>Thanks!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-7007467">
            <a:off x="1894344" y="772004"/>
            <a:ext cx="7848306" cy="5766438"/>
          </a:xfrm>
          <a:custGeom>
            <a:avLst/>
            <a:gdLst/>
            <a:ahLst/>
            <a:cxnLst/>
            <a:rect r="r" b="b" t="t" l="l"/>
            <a:pathLst>
              <a:path h="5766438" w="7848306">
                <a:moveTo>
                  <a:pt x="0" y="0"/>
                </a:moveTo>
                <a:lnTo>
                  <a:pt x="7848306" y="0"/>
                </a:lnTo>
                <a:lnTo>
                  <a:pt x="7848306" y="5766438"/>
                </a:lnTo>
                <a:lnTo>
                  <a:pt x="0" y="576643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1" r="0" b="-1"/>
            </a:stretch>
          </a:blipFill>
        </p:spPr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948350" y="549330"/>
            <a:ext cx="13181100" cy="13181046"/>
          </a:xfrm>
          <a:custGeom>
            <a:avLst/>
            <a:gdLst/>
            <a:ahLst/>
            <a:cxnLst/>
            <a:rect r="r" b="b" t="t" l="l"/>
            <a:pathLst>
              <a:path h="13181046" w="13181100">
                <a:moveTo>
                  <a:pt x="0" y="0"/>
                </a:moveTo>
                <a:lnTo>
                  <a:pt x="13181100" y="0"/>
                </a:lnTo>
                <a:lnTo>
                  <a:pt x="13181100" y="13181046"/>
                </a:lnTo>
                <a:lnTo>
                  <a:pt x="0" y="131810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597300" y="3358700"/>
            <a:ext cx="11698602" cy="11698602"/>
          </a:xfrm>
          <a:custGeom>
            <a:avLst/>
            <a:gdLst/>
            <a:ahLst/>
            <a:cxnLst/>
            <a:rect r="r" b="b" t="t" l="l"/>
            <a:pathLst>
              <a:path h="11698602" w="11698602">
                <a:moveTo>
                  <a:pt x="0" y="0"/>
                </a:moveTo>
                <a:lnTo>
                  <a:pt x="11698602" y="0"/>
                </a:lnTo>
                <a:lnTo>
                  <a:pt x="11698602" y="11698602"/>
                </a:lnTo>
                <a:lnTo>
                  <a:pt x="0" y="116986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079850" y="-4833300"/>
            <a:ext cx="8479702" cy="8479702"/>
          </a:xfrm>
          <a:custGeom>
            <a:avLst/>
            <a:gdLst/>
            <a:ahLst/>
            <a:cxnLst/>
            <a:rect r="r" b="b" t="t" l="l"/>
            <a:pathLst>
              <a:path h="8479702" w="8479702">
                <a:moveTo>
                  <a:pt x="0" y="0"/>
                </a:moveTo>
                <a:lnTo>
                  <a:pt x="8479702" y="0"/>
                </a:lnTo>
                <a:lnTo>
                  <a:pt x="8479702" y="8479702"/>
                </a:lnTo>
                <a:lnTo>
                  <a:pt x="0" y="84797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989711" y="4620647"/>
            <a:ext cx="9433396" cy="8876100"/>
          </a:xfrm>
          <a:custGeom>
            <a:avLst/>
            <a:gdLst/>
            <a:ahLst/>
            <a:cxnLst/>
            <a:rect r="r" b="b" t="t" l="l"/>
            <a:pathLst>
              <a:path h="8876100" w="9433396">
                <a:moveTo>
                  <a:pt x="0" y="0"/>
                </a:moveTo>
                <a:lnTo>
                  <a:pt x="9433396" y="0"/>
                </a:lnTo>
                <a:lnTo>
                  <a:pt x="9433396" y="8876100"/>
                </a:lnTo>
                <a:lnTo>
                  <a:pt x="0" y="88761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false" rot="0">
            <a:off x="11860400" y="3129198"/>
            <a:ext cx="9433396" cy="8876100"/>
          </a:xfrm>
          <a:custGeom>
            <a:avLst/>
            <a:gdLst/>
            <a:ahLst/>
            <a:cxnLst/>
            <a:rect r="r" b="b" t="t" l="l"/>
            <a:pathLst>
              <a:path h="8876100" w="9433396">
                <a:moveTo>
                  <a:pt x="9433396" y="0"/>
                </a:moveTo>
                <a:lnTo>
                  <a:pt x="0" y="0"/>
                </a:lnTo>
                <a:lnTo>
                  <a:pt x="0" y="8876100"/>
                </a:lnTo>
                <a:lnTo>
                  <a:pt x="9433396" y="8876100"/>
                </a:lnTo>
                <a:lnTo>
                  <a:pt x="9433396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4072000" y="-1413200"/>
            <a:ext cx="6275348" cy="6299252"/>
          </a:xfrm>
          <a:custGeom>
            <a:avLst/>
            <a:gdLst/>
            <a:ahLst/>
            <a:cxnLst/>
            <a:rect r="r" b="b" t="t" l="l"/>
            <a:pathLst>
              <a:path h="6299252" w="6275348">
                <a:moveTo>
                  <a:pt x="0" y="0"/>
                </a:moveTo>
                <a:lnTo>
                  <a:pt x="6275348" y="0"/>
                </a:lnTo>
                <a:lnTo>
                  <a:pt x="6275348" y="6299252"/>
                </a:lnTo>
                <a:lnTo>
                  <a:pt x="0" y="629925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6224450" y="3202250"/>
            <a:ext cx="6275348" cy="6299252"/>
          </a:xfrm>
          <a:custGeom>
            <a:avLst/>
            <a:gdLst/>
            <a:ahLst/>
            <a:cxnLst/>
            <a:rect r="r" b="b" t="t" l="l"/>
            <a:pathLst>
              <a:path h="6299252" w="6275348">
                <a:moveTo>
                  <a:pt x="0" y="0"/>
                </a:moveTo>
                <a:lnTo>
                  <a:pt x="6275348" y="0"/>
                </a:lnTo>
                <a:lnTo>
                  <a:pt x="6275348" y="6299252"/>
                </a:lnTo>
                <a:lnTo>
                  <a:pt x="0" y="629925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0" y="1736426"/>
            <a:ext cx="18288000" cy="2151529"/>
          </a:xfrm>
          <a:custGeom>
            <a:avLst/>
            <a:gdLst/>
            <a:ahLst/>
            <a:cxnLst/>
            <a:rect r="r" b="b" t="t" l="l"/>
            <a:pathLst>
              <a:path h="2151529" w="18288000">
                <a:moveTo>
                  <a:pt x="0" y="0"/>
                </a:moveTo>
                <a:lnTo>
                  <a:pt x="18288000" y="0"/>
                </a:lnTo>
                <a:lnTo>
                  <a:pt x="18288000" y="2151529"/>
                </a:lnTo>
                <a:lnTo>
                  <a:pt x="0" y="215152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-201041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0" y="5897350"/>
            <a:ext cx="18288000" cy="2712720"/>
          </a:xfrm>
          <a:custGeom>
            <a:avLst/>
            <a:gdLst/>
            <a:ahLst/>
            <a:cxnLst/>
            <a:rect r="r" b="b" t="t" l="l"/>
            <a:pathLst>
              <a:path h="2712720" w="18288000">
                <a:moveTo>
                  <a:pt x="0" y="0"/>
                </a:moveTo>
                <a:lnTo>
                  <a:pt x="18288000" y="0"/>
                </a:lnTo>
                <a:lnTo>
                  <a:pt x="18288000" y="2712720"/>
                </a:lnTo>
                <a:lnTo>
                  <a:pt x="0" y="271272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pic>
        <p:nvPicPr>
          <p:cNvPr name="Picture 11" id="11"/>
          <p:cNvPicPr>
            <a:picLocks noChangeAspect="true"/>
          </p:cNvPicPr>
          <p:nvPr/>
        </p:nvPicPr>
        <p:blipFill>
          <a:blip r:embed="rId9"/>
          <a:srcRect l="0" t="0" r="0" b="0"/>
          <a:stretch>
            <a:fillRect/>
          </a:stretch>
        </p:blipFill>
        <p:spPr>
          <a:xfrm flipH="false" flipV="false" rot="0">
            <a:off x="8370262" y="4013582"/>
            <a:ext cx="1659912" cy="1854650"/>
          </a:xfrm>
          <a:prstGeom prst="rect">
            <a:avLst/>
          </a:prstGeom>
        </p:spPr>
      </p:pic>
      <p:sp>
        <p:nvSpPr>
          <p:cNvPr name="TextBox 12" id="12"/>
          <p:cNvSpPr txBox="true"/>
          <p:nvPr/>
        </p:nvSpPr>
        <p:spPr>
          <a:xfrm rot="0">
            <a:off x="1028700" y="156900"/>
            <a:ext cx="16230600" cy="4883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59"/>
              </a:lnSpc>
            </a:pPr>
            <a:r>
              <a:rPr lang="en-US" sz="2899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Manually update physics objects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646376" y="-2418650"/>
            <a:ext cx="6995252" cy="6995302"/>
          </a:xfrm>
          <a:custGeom>
            <a:avLst/>
            <a:gdLst/>
            <a:ahLst/>
            <a:cxnLst/>
            <a:rect r="r" b="b" t="t" l="l"/>
            <a:pathLst>
              <a:path h="6995302" w="6995252">
                <a:moveTo>
                  <a:pt x="0" y="0"/>
                </a:moveTo>
                <a:lnTo>
                  <a:pt x="6995252" y="0"/>
                </a:lnTo>
                <a:lnTo>
                  <a:pt x="6995252" y="6995302"/>
                </a:lnTo>
                <a:lnTo>
                  <a:pt x="0" y="69953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8100000">
            <a:off x="11633176" y="4042350"/>
            <a:ext cx="9564554" cy="8859396"/>
          </a:xfrm>
          <a:custGeom>
            <a:avLst/>
            <a:gdLst/>
            <a:ahLst/>
            <a:cxnLst/>
            <a:rect r="r" b="b" t="t" l="l"/>
            <a:pathLst>
              <a:path h="8859396" w="9564554">
                <a:moveTo>
                  <a:pt x="9564554" y="0"/>
                </a:moveTo>
                <a:lnTo>
                  <a:pt x="0" y="0"/>
                </a:lnTo>
                <a:lnTo>
                  <a:pt x="0" y="8859396"/>
                </a:lnTo>
                <a:lnTo>
                  <a:pt x="9564554" y="8859396"/>
                </a:lnTo>
                <a:lnTo>
                  <a:pt x="9564554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4352600" y="-2356200"/>
            <a:ext cx="9326598" cy="9326598"/>
          </a:xfrm>
          <a:custGeom>
            <a:avLst/>
            <a:gdLst/>
            <a:ahLst/>
            <a:cxnLst/>
            <a:rect r="r" b="b" t="t" l="l"/>
            <a:pathLst>
              <a:path h="9326598" w="9326598">
                <a:moveTo>
                  <a:pt x="0" y="0"/>
                </a:moveTo>
                <a:lnTo>
                  <a:pt x="9326598" y="0"/>
                </a:lnTo>
                <a:lnTo>
                  <a:pt x="9326598" y="9326598"/>
                </a:lnTo>
                <a:lnTo>
                  <a:pt x="0" y="932659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10159296">
            <a:off x="8805598" y="-274848"/>
            <a:ext cx="11328502" cy="6479048"/>
          </a:xfrm>
          <a:custGeom>
            <a:avLst/>
            <a:gdLst/>
            <a:ahLst/>
            <a:cxnLst/>
            <a:rect r="r" b="b" t="t" l="l"/>
            <a:pathLst>
              <a:path h="6479048" w="11328502">
                <a:moveTo>
                  <a:pt x="0" y="0"/>
                </a:moveTo>
                <a:lnTo>
                  <a:pt x="11328502" y="0"/>
                </a:lnTo>
                <a:lnTo>
                  <a:pt x="11328502" y="6479048"/>
                </a:lnTo>
                <a:lnTo>
                  <a:pt x="0" y="647904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1561650" y="-5257050"/>
            <a:ext cx="10287002" cy="10287002"/>
          </a:xfrm>
          <a:custGeom>
            <a:avLst/>
            <a:gdLst/>
            <a:ahLst/>
            <a:cxnLst/>
            <a:rect r="r" b="b" t="t" l="l"/>
            <a:pathLst>
              <a:path h="10287002" w="10287002">
                <a:moveTo>
                  <a:pt x="0" y="0"/>
                </a:moveTo>
                <a:lnTo>
                  <a:pt x="10287002" y="0"/>
                </a:lnTo>
                <a:lnTo>
                  <a:pt x="10287002" y="10287002"/>
                </a:lnTo>
                <a:lnTo>
                  <a:pt x="0" y="1028700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517875" y="5956025"/>
            <a:ext cx="13863884" cy="2752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1600"/>
              </a:lnSpc>
            </a:pPr>
            <a:r>
              <a:rPr lang="en-US" sz="18000">
                <a:solidFill>
                  <a:srgbClr val="EAD9FD"/>
                </a:solidFill>
                <a:latin typeface="Raleway Bold"/>
                <a:ea typeface="Raleway Bold"/>
                <a:cs typeface="Raleway Bold"/>
                <a:sym typeface="Raleway Bold"/>
              </a:rPr>
              <a:t>Why VLQs?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517875" y="3195527"/>
            <a:ext cx="3239550" cy="2752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1600"/>
              </a:lnSpc>
            </a:pPr>
            <a:r>
              <a:rPr lang="en-US" sz="18000">
                <a:solidFill>
                  <a:srgbClr val="EAD9FD"/>
                </a:solidFill>
                <a:latin typeface="Raleway Bold"/>
                <a:ea typeface="Raleway Bold"/>
                <a:cs typeface="Raleway Bold"/>
                <a:sym typeface="Raleway Bold"/>
              </a:rPr>
              <a:t>01</a:t>
            </a:r>
          </a:p>
        </p:txBody>
      </p:sp>
      <p:sp>
        <p:nvSpPr>
          <p:cNvPr name="Freeform 9" id="9"/>
          <p:cNvSpPr/>
          <p:nvPr/>
        </p:nvSpPr>
        <p:spPr>
          <a:xfrm flipH="true" flipV="false" rot="-2261943">
            <a:off x="9505352" y="3749100"/>
            <a:ext cx="2639100" cy="2788800"/>
          </a:xfrm>
          <a:custGeom>
            <a:avLst/>
            <a:gdLst/>
            <a:ahLst/>
            <a:cxnLst/>
            <a:rect r="r" b="b" t="t" l="l"/>
            <a:pathLst>
              <a:path h="2788800" w="2639100">
                <a:moveTo>
                  <a:pt x="2639100" y="0"/>
                </a:moveTo>
                <a:lnTo>
                  <a:pt x="0" y="0"/>
                </a:lnTo>
                <a:lnTo>
                  <a:pt x="0" y="2788800"/>
                </a:lnTo>
                <a:lnTo>
                  <a:pt x="2639100" y="2788800"/>
                </a:lnTo>
                <a:lnTo>
                  <a:pt x="263910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948350" y="549330"/>
            <a:ext cx="13181100" cy="13181046"/>
          </a:xfrm>
          <a:custGeom>
            <a:avLst/>
            <a:gdLst/>
            <a:ahLst/>
            <a:cxnLst/>
            <a:rect r="r" b="b" t="t" l="l"/>
            <a:pathLst>
              <a:path h="13181046" w="13181100">
                <a:moveTo>
                  <a:pt x="0" y="0"/>
                </a:moveTo>
                <a:lnTo>
                  <a:pt x="13181100" y="0"/>
                </a:lnTo>
                <a:lnTo>
                  <a:pt x="13181100" y="13181046"/>
                </a:lnTo>
                <a:lnTo>
                  <a:pt x="0" y="131810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100093" y="3202250"/>
            <a:ext cx="11698602" cy="11698602"/>
          </a:xfrm>
          <a:custGeom>
            <a:avLst/>
            <a:gdLst/>
            <a:ahLst/>
            <a:cxnLst/>
            <a:rect r="r" b="b" t="t" l="l"/>
            <a:pathLst>
              <a:path h="11698602" w="11698602">
                <a:moveTo>
                  <a:pt x="0" y="0"/>
                </a:moveTo>
                <a:lnTo>
                  <a:pt x="11698602" y="0"/>
                </a:lnTo>
                <a:lnTo>
                  <a:pt x="11698602" y="11698602"/>
                </a:lnTo>
                <a:lnTo>
                  <a:pt x="0" y="116986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079850" y="-4833300"/>
            <a:ext cx="8479702" cy="8479702"/>
          </a:xfrm>
          <a:custGeom>
            <a:avLst/>
            <a:gdLst/>
            <a:ahLst/>
            <a:cxnLst/>
            <a:rect r="r" b="b" t="t" l="l"/>
            <a:pathLst>
              <a:path h="8479702" w="8479702">
                <a:moveTo>
                  <a:pt x="0" y="0"/>
                </a:moveTo>
                <a:lnTo>
                  <a:pt x="8479702" y="0"/>
                </a:lnTo>
                <a:lnTo>
                  <a:pt x="8479702" y="8479702"/>
                </a:lnTo>
                <a:lnTo>
                  <a:pt x="0" y="84797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11071" y="2433012"/>
            <a:ext cx="9433396" cy="8876100"/>
          </a:xfrm>
          <a:custGeom>
            <a:avLst/>
            <a:gdLst/>
            <a:ahLst/>
            <a:cxnLst/>
            <a:rect r="r" b="b" t="t" l="l"/>
            <a:pathLst>
              <a:path h="8876100" w="9433396">
                <a:moveTo>
                  <a:pt x="0" y="0"/>
                </a:moveTo>
                <a:lnTo>
                  <a:pt x="9433396" y="0"/>
                </a:lnTo>
                <a:lnTo>
                  <a:pt x="9433396" y="8876100"/>
                </a:lnTo>
                <a:lnTo>
                  <a:pt x="0" y="88761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false" rot="0">
            <a:off x="9786120" y="2433012"/>
            <a:ext cx="9433396" cy="8876100"/>
          </a:xfrm>
          <a:custGeom>
            <a:avLst/>
            <a:gdLst/>
            <a:ahLst/>
            <a:cxnLst/>
            <a:rect r="r" b="b" t="t" l="l"/>
            <a:pathLst>
              <a:path h="8876100" w="9433396">
                <a:moveTo>
                  <a:pt x="9433396" y="0"/>
                </a:moveTo>
                <a:lnTo>
                  <a:pt x="0" y="0"/>
                </a:lnTo>
                <a:lnTo>
                  <a:pt x="0" y="8876100"/>
                </a:lnTo>
                <a:lnTo>
                  <a:pt x="9433396" y="8876100"/>
                </a:lnTo>
                <a:lnTo>
                  <a:pt x="9433396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4072000" y="-1413200"/>
            <a:ext cx="6275348" cy="6299252"/>
          </a:xfrm>
          <a:custGeom>
            <a:avLst/>
            <a:gdLst/>
            <a:ahLst/>
            <a:cxnLst/>
            <a:rect r="r" b="b" t="t" l="l"/>
            <a:pathLst>
              <a:path h="6299252" w="6275348">
                <a:moveTo>
                  <a:pt x="0" y="0"/>
                </a:moveTo>
                <a:lnTo>
                  <a:pt x="6275348" y="0"/>
                </a:lnTo>
                <a:lnTo>
                  <a:pt x="6275348" y="6299252"/>
                </a:lnTo>
                <a:lnTo>
                  <a:pt x="0" y="629925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6224450" y="3202250"/>
            <a:ext cx="6275348" cy="6299252"/>
          </a:xfrm>
          <a:custGeom>
            <a:avLst/>
            <a:gdLst/>
            <a:ahLst/>
            <a:cxnLst/>
            <a:rect r="r" b="b" t="t" l="l"/>
            <a:pathLst>
              <a:path h="6299252" w="6275348">
                <a:moveTo>
                  <a:pt x="0" y="0"/>
                </a:moveTo>
                <a:lnTo>
                  <a:pt x="6275348" y="0"/>
                </a:lnTo>
                <a:lnTo>
                  <a:pt x="6275348" y="6299252"/>
                </a:lnTo>
                <a:lnTo>
                  <a:pt x="0" y="629925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pic>
        <p:nvPicPr>
          <p:cNvPr name="Picture 9" id="9"/>
          <p:cNvPicPr>
            <a:picLocks noChangeAspect="true"/>
          </p:cNvPicPr>
          <p:nvPr/>
        </p:nvPicPr>
        <p:blipFill>
          <a:blip r:embed="rId7"/>
          <a:srcRect l="0" t="0" r="0" b="0"/>
          <a:stretch>
            <a:fillRect/>
          </a:stretch>
        </p:blipFill>
        <p:spPr>
          <a:xfrm flipH="false" flipV="false" rot="0">
            <a:off x="8257826" y="3887955"/>
            <a:ext cx="1772347" cy="1980276"/>
          </a:xfrm>
          <a:prstGeom prst="rect">
            <a:avLst/>
          </a:prstGeom>
        </p:spPr>
      </p:pic>
      <p:sp>
        <p:nvSpPr>
          <p:cNvPr name="Freeform 10" id="10"/>
          <p:cNvSpPr/>
          <p:nvPr/>
        </p:nvSpPr>
        <p:spPr>
          <a:xfrm flipH="false" flipV="false" rot="0">
            <a:off x="1788414" y="1736426"/>
            <a:ext cx="14711171" cy="1618156"/>
          </a:xfrm>
          <a:custGeom>
            <a:avLst/>
            <a:gdLst/>
            <a:ahLst/>
            <a:cxnLst/>
            <a:rect r="r" b="b" t="t" l="l"/>
            <a:pathLst>
              <a:path h="1618156" w="14711171">
                <a:moveTo>
                  <a:pt x="0" y="0"/>
                </a:moveTo>
                <a:lnTo>
                  <a:pt x="14711172" y="0"/>
                </a:lnTo>
                <a:lnTo>
                  <a:pt x="14711172" y="1618156"/>
                </a:lnTo>
                <a:lnTo>
                  <a:pt x="0" y="161815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-377" b="-116805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760631" y="6301460"/>
            <a:ext cx="14766738" cy="1676785"/>
          </a:xfrm>
          <a:custGeom>
            <a:avLst/>
            <a:gdLst/>
            <a:ahLst/>
            <a:cxnLst/>
            <a:rect r="r" b="b" t="t" l="l"/>
            <a:pathLst>
              <a:path h="1676785" w="14766738">
                <a:moveTo>
                  <a:pt x="0" y="0"/>
                </a:moveTo>
                <a:lnTo>
                  <a:pt x="14766738" y="0"/>
                </a:lnTo>
                <a:lnTo>
                  <a:pt x="14766738" y="1676786"/>
                </a:lnTo>
                <a:lnTo>
                  <a:pt x="0" y="167678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109224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028700" y="156900"/>
            <a:ext cx="16230600" cy="4883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59"/>
              </a:lnSpc>
            </a:pPr>
            <a:r>
              <a:rPr lang="en-US" sz="2899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Updating all simulation and data samplenames for LHC Run 3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948350" y="549330"/>
            <a:ext cx="13181100" cy="13181046"/>
          </a:xfrm>
          <a:custGeom>
            <a:avLst/>
            <a:gdLst/>
            <a:ahLst/>
            <a:cxnLst/>
            <a:rect r="r" b="b" t="t" l="l"/>
            <a:pathLst>
              <a:path h="13181046" w="13181100">
                <a:moveTo>
                  <a:pt x="0" y="0"/>
                </a:moveTo>
                <a:lnTo>
                  <a:pt x="13181100" y="0"/>
                </a:lnTo>
                <a:lnTo>
                  <a:pt x="13181100" y="13181046"/>
                </a:lnTo>
                <a:lnTo>
                  <a:pt x="0" y="131810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597300" y="3358700"/>
            <a:ext cx="11698602" cy="11698602"/>
          </a:xfrm>
          <a:custGeom>
            <a:avLst/>
            <a:gdLst/>
            <a:ahLst/>
            <a:cxnLst/>
            <a:rect r="r" b="b" t="t" l="l"/>
            <a:pathLst>
              <a:path h="11698602" w="11698602">
                <a:moveTo>
                  <a:pt x="0" y="0"/>
                </a:moveTo>
                <a:lnTo>
                  <a:pt x="11698602" y="0"/>
                </a:lnTo>
                <a:lnTo>
                  <a:pt x="11698602" y="11698602"/>
                </a:lnTo>
                <a:lnTo>
                  <a:pt x="0" y="116986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079850" y="-4833300"/>
            <a:ext cx="8479702" cy="8479702"/>
          </a:xfrm>
          <a:custGeom>
            <a:avLst/>
            <a:gdLst/>
            <a:ahLst/>
            <a:cxnLst/>
            <a:rect r="r" b="b" t="t" l="l"/>
            <a:pathLst>
              <a:path h="8479702" w="8479702">
                <a:moveTo>
                  <a:pt x="0" y="0"/>
                </a:moveTo>
                <a:lnTo>
                  <a:pt x="8479702" y="0"/>
                </a:lnTo>
                <a:lnTo>
                  <a:pt x="8479702" y="8479702"/>
                </a:lnTo>
                <a:lnTo>
                  <a:pt x="0" y="84797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773850" y="3358698"/>
            <a:ext cx="9433396" cy="8876100"/>
          </a:xfrm>
          <a:custGeom>
            <a:avLst/>
            <a:gdLst/>
            <a:ahLst/>
            <a:cxnLst/>
            <a:rect r="r" b="b" t="t" l="l"/>
            <a:pathLst>
              <a:path h="8876100" w="9433396">
                <a:moveTo>
                  <a:pt x="0" y="0"/>
                </a:moveTo>
                <a:lnTo>
                  <a:pt x="9433396" y="0"/>
                </a:lnTo>
                <a:lnTo>
                  <a:pt x="9433396" y="8876100"/>
                </a:lnTo>
                <a:lnTo>
                  <a:pt x="0" y="88761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false" rot="0">
            <a:off x="11860400" y="3129198"/>
            <a:ext cx="9433396" cy="8876100"/>
          </a:xfrm>
          <a:custGeom>
            <a:avLst/>
            <a:gdLst/>
            <a:ahLst/>
            <a:cxnLst/>
            <a:rect r="r" b="b" t="t" l="l"/>
            <a:pathLst>
              <a:path h="8876100" w="9433396">
                <a:moveTo>
                  <a:pt x="9433396" y="0"/>
                </a:moveTo>
                <a:lnTo>
                  <a:pt x="0" y="0"/>
                </a:lnTo>
                <a:lnTo>
                  <a:pt x="0" y="8876100"/>
                </a:lnTo>
                <a:lnTo>
                  <a:pt x="9433396" y="8876100"/>
                </a:lnTo>
                <a:lnTo>
                  <a:pt x="9433396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4072000" y="-1413200"/>
            <a:ext cx="6275348" cy="6299252"/>
          </a:xfrm>
          <a:custGeom>
            <a:avLst/>
            <a:gdLst/>
            <a:ahLst/>
            <a:cxnLst/>
            <a:rect r="r" b="b" t="t" l="l"/>
            <a:pathLst>
              <a:path h="6299252" w="6275348">
                <a:moveTo>
                  <a:pt x="0" y="0"/>
                </a:moveTo>
                <a:lnTo>
                  <a:pt x="6275348" y="0"/>
                </a:lnTo>
                <a:lnTo>
                  <a:pt x="6275348" y="6299252"/>
                </a:lnTo>
                <a:lnTo>
                  <a:pt x="0" y="629925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6224450" y="3202250"/>
            <a:ext cx="6275348" cy="6299252"/>
          </a:xfrm>
          <a:custGeom>
            <a:avLst/>
            <a:gdLst/>
            <a:ahLst/>
            <a:cxnLst/>
            <a:rect r="r" b="b" t="t" l="l"/>
            <a:pathLst>
              <a:path h="6299252" w="6275348">
                <a:moveTo>
                  <a:pt x="0" y="0"/>
                </a:moveTo>
                <a:lnTo>
                  <a:pt x="6275348" y="0"/>
                </a:lnTo>
                <a:lnTo>
                  <a:pt x="6275348" y="6299252"/>
                </a:lnTo>
                <a:lnTo>
                  <a:pt x="0" y="629925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101508" y="165158"/>
            <a:ext cx="9956684" cy="9956684"/>
          </a:xfrm>
          <a:custGeom>
            <a:avLst/>
            <a:gdLst/>
            <a:ahLst/>
            <a:cxnLst/>
            <a:rect r="r" b="b" t="t" l="l"/>
            <a:pathLst>
              <a:path h="9956684" w="9956684">
                <a:moveTo>
                  <a:pt x="0" y="0"/>
                </a:moveTo>
                <a:lnTo>
                  <a:pt x="9956684" y="0"/>
                </a:lnTo>
                <a:lnTo>
                  <a:pt x="9956684" y="9956684"/>
                </a:lnTo>
                <a:lnTo>
                  <a:pt x="0" y="995668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25068" t="0" r="-23071" b="-20667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890841" y="3771627"/>
            <a:ext cx="6104015" cy="2238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880"/>
              </a:lnSpc>
            </a:pPr>
            <a:r>
              <a:rPr lang="en-US" sz="74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Experimental mass limits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7101508" y="9750367"/>
            <a:ext cx="2762436" cy="371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79"/>
              </a:lnSpc>
              <a:spcBef>
                <a:spcPct val="0"/>
              </a:spcBef>
            </a:pPr>
            <a:r>
              <a:rPr lang="en-US" sz="2400">
                <a:solidFill>
                  <a:srgbClr val="000000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arXiv:2406.09193v1 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948350" y="549330"/>
            <a:ext cx="13181100" cy="13181046"/>
          </a:xfrm>
          <a:custGeom>
            <a:avLst/>
            <a:gdLst/>
            <a:ahLst/>
            <a:cxnLst/>
            <a:rect r="r" b="b" t="t" l="l"/>
            <a:pathLst>
              <a:path h="13181046" w="13181100">
                <a:moveTo>
                  <a:pt x="0" y="0"/>
                </a:moveTo>
                <a:lnTo>
                  <a:pt x="13181100" y="0"/>
                </a:lnTo>
                <a:lnTo>
                  <a:pt x="13181100" y="13181046"/>
                </a:lnTo>
                <a:lnTo>
                  <a:pt x="0" y="131810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597300" y="3358700"/>
            <a:ext cx="11698602" cy="11698602"/>
          </a:xfrm>
          <a:custGeom>
            <a:avLst/>
            <a:gdLst/>
            <a:ahLst/>
            <a:cxnLst/>
            <a:rect r="r" b="b" t="t" l="l"/>
            <a:pathLst>
              <a:path h="11698602" w="11698602">
                <a:moveTo>
                  <a:pt x="0" y="0"/>
                </a:moveTo>
                <a:lnTo>
                  <a:pt x="11698602" y="0"/>
                </a:lnTo>
                <a:lnTo>
                  <a:pt x="11698602" y="11698602"/>
                </a:lnTo>
                <a:lnTo>
                  <a:pt x="0" y="116986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984599" y="-4833300"/>
            <a:ext cx="8479702" cy="8479702"/>
          </a:xfrm>
          <a:custGeom>
            <a:avLst/>
            <a:gdLst/>
            <a:ahLst/>
            <a:cxnLst/>
            <a:rect r="r" b="b" t="t" l="l"/>
            <a:pathLst>
              <a:path h="8479702" w="8479702">
                <a:moveTo>
                  <a:pt x="0" y="0"/>
                </a:moveTo>
                <a:lnTo>
                  <a:pt x="8479702" y="0"/>
                </a:lnTo>
                <a:lnTo>
                  <a:pt x="8479702" y="8479702"/>
                </a:lnTo>
                <a:lnTo>
                  <a:pt x="0" y="84797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773850" y="3358698"/>
            <a:ext cx="9433396" cy="8876100"/>
          </a:xfrm>
          <a:custGeom>
            <a:avLst/>
            <a:gdLst/>
            <a:ahLst/>
            <a:cxnLst/>
            <a:rect r="r" b="b" t="t" l="l"/>
            <a:pathLst>
              <a:path h="8876100" w="9433396">
                <a:moveTo>
                  <a:pt x="0" y="0"/>
                </a:moveTo>
                <a:lnTo>
                  <a:pt x="9433396" y="0"/>
                </a:lnTo>
                <a:lnTo>
                  <a:pt x="9433396" y="8876100"/>
                </a:lnTo>
                <a:lnTo>
                  <a:pt x="0" y="88761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false" rot="0">
            <a:off x="11860400" y="3129198"/>
            <a:ext cx="9433396" cy="8876100"/>
          </a:xfrm>
          <a:custGeom>
            <a:avLst/>
            <a:gdLst/>
            <a:ahLst/>
            <a:cxnLst/>
            <a:rect r="r" b="b" t="t" l="l"/>
            <a:pathLst>
              <a:path h="8876100" w="9433396">
                <a:moveTo>
                  <a:pt x="9433396" y="0"/>
                </a:moveTo>
                <a:lnTo>
                  <a:pt x="0" y="0"/>
                </a:lnTo>
                <a:lnTo>
                  <a:pt x="0" y="8876100"/>
                </a:lnTo>
                <a:lnTo>
                  <a:pt x="9433396" y="8876100"/>
                </a:lnTo>
                <a:lnTo>
                  <a:pt x="9433396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4072000" y="-1413200"/>
            <a:ext cx="6275348" cy="6299252"/>
          </a:xfrm>
          <a:custGeom>
            <a:avLst/>
            <a:gdLst/>
            <a:ahLst/>
            <a:cxnLst/>
            <a:rect r="r" b="b" t="t" l="l"/>
            <a:pathLst>
              <a:path h="6299252" w="6275348">
                <a:moveTo>
                  <a:pt x="0" y="0"/>
                </a:moveTo>
                <a:lnTo>
                  <a:pt x="6275348" y="0"/>
                </a:lnTo>
                <a:lnTo>
                  <a:pt x="6275348" y="6299252"/>
                </a:lnTo>
                <a:lnTo>
                  <a:pt x="0" y="629925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6224450" y="3202250"/>
            <a:ext cx="6275348" cy="6299252"/>
          </a:xfrm>
          <a:custGeom>
            <a:avLst/>
            <a:gdLst/>
            <a:ahLst/>
            <a:cxnLst/>
            <a:rect r="r" b="b" t="t" l="l"/>
            <a:pathLst>
              <a:path h="6299252" w="6275348">
                <a:moveTo>
                  <a:pt x="0" y="0"/>
                </a:moveTo>
                <a:lnTo>
                  <a:pt x="6275348" y="0"/>
                </a:lnTo>
                <a:lnTo>
                  <a:pt x="6275348" y="6299252"/>
                </a:lnTo>
                <a:lnTo>
                  <a:pt x="0" y="629925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71521" y="341799"/>
            <a:ext cx="8384252" cy="8384252"/>
          </a:xfrm>
          <a:custGeom>
            <a:avLst/>
            <a:gdLst/>
            <a:ahLst/>
            <a:cxnLst/>
            <a:rect r="r" b="b" t="t" l="l"/>
            <a:pathLst>
              <a:path h="8384252" w="8384252">
                <a:moveTo>
                  <a:pt x="0" y="0"/>
                </a:moveTo>
                <a:lnTo>
                  <a:pt x="8384251" y="0"/>
                </a:lnTo>
                <a:lnTo>
                  <a:pt x="8384251" y="8384252"/>
                </a:lnTo>
                <a:lnTo>
                  <a:pt x="0" y="83842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2232445" y="4988775"/>
            <a:ext cx="454650" cy="454650"/>
          </a:xfrm>
          <a:custGeom>
            <a:avLst/>
            <a:gdLst/>
            <a:ahLst/>
            <a:cxnLst/>
            <a:rect r="r" b="b" t="t" l="l"/>
            <a:pathLst>
              <a:path h="454650" w="454650">
                <a:moveTo>
                  <a:pt x="0" y="0"/>
                </a:moveTo>
                <a:lnTo>
                  <a:pt x="454650" y="0"/>
                </a:lnTo>
                <a:lnTo>
                  <a:pt x="454650" y="454650"/>
                </a:lnTo>
                <a:lnTo>
                  <a:pt x="0" y="45465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5458445" y="5424375"/>
            <a:ext cx="454650" cy="454650"/>
          </a:xfrm>
          <a:custGeom>
            <a:avLst/>
            <a:gdLst/>
            <a:ahLst/>
            <a:cxnLst/>
            <a:rect r="r" b="b" t="t" l="l"/>
            <a:pathLst>
              <a:path h="454650" w="454650">
                <a:moveTo>
                  <a:pt x="0" y="0"/>
                </a:moveTo>
                <a:lnTo>
                  <a:pt x="454650" y="0"/>
                </a:lnTo>
                <a:lnTo>
                  <a:pt x="454650" y="454650"/>
                </a:lnTo>
                <a:lnTo>
                  <a:pt x="0" y="45465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544345" y="4079275"/>
            <a:ext cx="454650" cy="454650"/>
          </a:xfrm>
          <a:custGeom>
            <a:avLst/>
            <a:gdLst/>
            <a:ahLst/>
            <a:cxnLst/>
            <a:rect r="r" b="b" t="t" l="l"/>
            <a:pathLst>
              <a:path h="454650" w="454650">
                <a:moveTo>
                  <a:pt x="0" y="0"/>
                </a:moveTo>
                <a:lnTo>
                  <a:pt x="454650" y="0"/>
                </a:lnTo>
                <a:lnTo>
                  <a:pt x="454650" y="454650"/>
                </a:lnTo>
                <a:lnTo>
                  <a:pt x="0" y="45465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9643195" y="7266425"/>
            <a:ext cx="454650" cy="454650"/>
          </a:xfrm>
          <a:custGeom>
            <a:avLst/>
            <a:gdLst/>
            <a:ahLst/>
            <a:cxnLst/>
            <a:rect r="r" b="b" t="t" l="l"/>
            <a:pathLst>
              <a:path h="454650" w="454650">
                <a:moveTo>
                  <a:pt x="0" y="0"/>
                </a:moveTo>
                <a:lnTo>
                  <a:pt x="454650" y="0"/>
                </a:lnTo>
                <a:lnTo>
                  <a:pt x="454650" y="454650"/>
                </a:lnTo>
                <a:lnTo>
                  <a:pt x="0" y="45465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8916695" y="5556225"/>
            <a:ext cx="454650" cy="454650"/>
          </a:xfrm>
          <a:custGeom>
            <a:avLst/>
            <a:gdLst/>
            <a:ahLst/>
            <a:cxnLst/>
            <a:rect r="r" b="b" t="t" l="l"/>
            <a:pathLst>
              <a:path h="454650" w="454650">
                <a:moveTo>
                  <a:pt x="0" y="0"/>
                </a:moveTo>
                <a:lnTo>
                  <a:pt x="454650" y="0"/>
                </a:lnTo>
                <a:lnTo>
                  <a:pt x="454650" y="454650"/>
                </a:lnTo>
                <a:lnTo>
                  <a:pt x="0" y="45465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659023" y="2317233"/>
            <a:ext cx="8257672" cy="6252384"/>
          </a:xfrm>
          <a:custGeom>
            <a:avLst/>
            <a:gdLst/>
            <a:ahLst/>
            <a:cxnLst/>
            <a:rect r="r" b="b" t="t" l="l"/>
            <a:pathLst>
              <a:path h="6252384" w="8257672">
                <a:moveTo>
                  <a:pt x="0" y="0"/>
                </a:moveTo>
                <a:lnTo>
                  <a:pt x="8257672" y="0"/>
                </a:lnTo>
                <a:lnTo>
                  <a:pt x="8257672" y="6252384"/>
                </a:lnTo>
                <a:lnTo>
                  <a:pt x="0" y="6252384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9145295" y="2317233"/>
            <a:ext cx="8143124" cy="6262110"/>
          </a:xfrm>
          <a:custGeom>
            <a:avLst/>
            <a:gdLst/>
            <a:ahLst/>
            <a:cxnLst/>
            <a:rect r="r" b="b" t="t" l="l"/>
            <a:pathLst>
              <a:path h="6262110" w="8143124">
                <a:moveTo>
                  <a:pt x="0" y="0"/>
                </a:moveTo>
                <a:lnTo>
                  <a:pt x="8143124" y="0"/>
                </a:lnTo>
                <a:lnTo>
                  <a:pt x="8143124" y="6262110"/>
                </a:lnTo>
                <a:lnTo>
                  <a:pt x="0" y="626211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4103366" y="476250"/>
            <a:ext cx="11079657" cy="1114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880"/>
              </a:lnSpc>
            </a:pPr>
            <a:r>
              <a:rPr lang="en-US" sz="74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Experimental mass limits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238302" y="133926"/>
            <a:ext cx="9665652" cy="9665652"/>
          </a:xfrm>
          <a:custGeom>
            <a:avLst/>
            <a:gdLst/>
            <a:ahLst/>
            <a:cxnLst/>
            <a:rect r="r" b="b" t="t" l="l"/>
            <a:pathLst>
              <a:path h="9665652" w="9665652">
                <a:moveTo>
                  <a:pt x="0" y="0"/>
                </a:moveTo>
                <a:lnTo>
                  <a:pt x="9665652" y="0"/>
                </a:lnTo>
                <a:lnTo>
                  <a:pt x="9665652" y="9665652"/>
                </a:lnTo>
                <a:lnTo>
                  <a:pt x="0" y="96656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2909114">
            <a:off x="10479838" y="1782784"/>
            <a:ext cx="11477948" cy="7186780"/>
          </a:xfrm>
          <a:custGeom>
            <a:avLst/>
            <a:gdLst/>
            <a:ahLst/>
            <a:cxnLst/>
            <a:rect r="r" b="b" t="t" l="l"/>
            <a:pathLst>
              <a:path h="7186780" w="11477948">
                <a:moveTo>
                  <a:pt x="11477948" y="0"/>
                </a:moveTo>
                <a:lnTo>
                  <a:pt x="0" y="0"/>
                </a:lnTo>
                <a:lnTo>
                  <a:pt x="0" y="7186780"/>
                </a:lnTo>
                <a:lnTo>
                  <a:pt x="11477948" y="7186780"/>
                </a:lnTo>
                <a:lnTo>
                  <a:pt x="11477948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false" rot="4309188">
            <a:off x="-280564" y="5415386"/>
            <a:ext cx="2718070" cy="2872324"/>
          </a:xfrm>
          <a:custGeom>
            <a:avLst/>
            <a:gdLst/>
            <a:ahLst/>
            <a:cxnLst/>
            <a:rect r="r" b="b" t="t" l="l"/>
            <a:pathLst>
              <a:path h="2872324" w="2718070">
                <a:moveTo>
                  <a:pt x="2718070" y="0"/>
                </a:moveTo>
                <a:lnTo>
                  <a:pt x="0" y="0"/>
                </a:lnTo>
                <a:lnTo>
                  <a:pt x="0" y="2872324"/>
                </a:lnTo>
                <a:lnTo>
                  <a:pt x="2718070" y="2872324"/>
                </a:lnTo>
                <a:lnTo>
                  <a:pt x="271807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false" rot="5673377">
            <a:off x="7621106" y="-919302"/>
            <a:ext cx="2136842" cy="2258110"/>
          </a:xfrm>
          <a:custGeom>
            <a:avLst/>
            <a:gdLst/>
            <a:ahLst/>
            <a:cxnLst/>
            <a:rect r="r" b="b" t="t" l="l"/>
            <a:pathLst>
              <a:path h="2258110" w="2136842">
                <a:moveTo>
                  <a:pt x="2136842" y="0"/>
                </a:moveTo>
                <a:lnTo>
                  <a:pt x="0" y="0"/>
                </a:lnTo>
                <a:lnTo>
                  <a:pt x="0" y="2258110"/>
                </a:lnTo>
                <a:lnTo>
                  <a:pt x="2136842" y="2258110"/>
                </a:lnTo>
                <a:lnTo>
                  <a:pt x="2136842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3141004" y="5112180"/>
            <a:ext cx="12035602" cy="12035548"/>
          </a:xfrm>
          <a:custGeom>
            <a:avLst/>
            <a:gdLst/>
            <a:ahLst/>
            <a:cxnLst/>
            <a:rect r="r" b="b" t="t" l="l"/>
            <a:pathLst>
              <a:path h="12035548" w="12035602">
                <a:moveTo>
                  <a:pt x="0" y="0"/>
                </a:moveTo>
                <a:lnTo>
                  <a:pt x="12035602" y="0"/>
                </a:lnTo>
                <a:lnTo>
                  <a:pt x="12035602" y="12035548"/>
                </a:lnTo>
                <a:lnTo>
                  <a:pt x="0" y="1203554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127585" y="457200"/>
            <a:ext cx="13534025" cy="1133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880"/>
              </a:lnSpc>
            </a:pPr>
            <a:r>
              <a:rPr lang="en-US" sz="7400">
                <a:solidFill>
                  <a:srgbClr val="FFFFFF"/>
                </a:solidFill>
                <a:latin typeface="Raleway Light"/>
                <a:ea typeface="Raleway Light"/>
                <a:cs typeface="Raleway Light"/>
                <a:sym typeface="Raleway Light"/>
              </a:rPr>
              <a:t>What’s the hierarchy problem?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1440000" y="4556450"/>
            <a:ext cx="5974700" cy="5974700"/>
          </a:xfrm>
          <a:custGeom>
            <a:avLst/>
            <a:gdLst/>
            <a:ahLst/>
            <a:cxnLst/>
            <a:rect r="r" b="b" t="t" l="l"/>
            <a:pathLst>
              <a:path h="5974700" w="5974700">
                <a:moveTo>
                  <a:pt x="0" y="0"/>
                </a:moveTo>
                <a:lnTo>
                  <a:pt x="5974700" y="0"/>
                </a:lnTo>
                <a:lnTo>
                  <a:pt x="5974700" y="5974700"/>
                </a:lnTo>
                <a:lnTo>
                  <a:pt x="0" y="597470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055750" y="5510274"/>
            <a:ext cx="4409498" cy="4289304"/>
          </a:xfrm>
          <a:custGeom>
            <a:avLst/>
            <a:gdLst/>
            <a:ahLst/>
            <a:cxnLst/>
            <a:rect r="r" b="b" t="t" l="l"/>
            <a:pathLst>
              <a:path h="4289304" w="4409498">
                <a:moveTo>
                  <a:pt x="0" y="0"/>
                </a:moveTo>
                <a:lnTo>
                  <a:pt x="4409498" y="0"/>
                </a:lnTo>
                <a:lnTo>
                  <a:pt x="4409498" y="4289304"/>
                </a:lnTo>
                <a:lnTo>
                  <a:pt x="0" y="428930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22708" t="-15618" r="-15330" b="-15618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254300" y="5633776"/>
            <a:ext cx="5134398" cy="4042250"/>
          </a:xfrm>
          <a:custGeom>
            <a:avLst/>
            <a:gdLst/>
            <a:ahLst/>
            <a:cxnLst/>
            <a:rect r="r" b="b" t="t" l="l"/>
            <a:pathLst>
              <a:path h="4042250" w="5134398">
                <a:moveTo>
                  <a:pt x="0" y="0"/>
                </a:moveTo>
                <a:lnTo>
                  <a:pt x="5134398" y="0"/>
                </a:lnTo>
                <a:lnTo>
                  <a:pt x="5134398" y="4042250"/>
                </a:lnTo>
                <a:lnTo>
                  <a:pt x="0" y="404225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12698" r="-1" b="-12708"/>
            </a:stretch>
          </a:blipFill>
        </p:spPr>
      </p:sp>
      <p:pic>
        <p:nvPicPr>
          <p:cNvPr name="Picture 11" id="11"/>
          <p:cNvPicPr>
            <a:picLocks noChangeAspect="true"/>
          </p:cNvPicPr>
          <p:nvPr>
            <a:videoFile r:link="rId11"/>
          </p:nvPr>
        </p:nvPicPr>
        <p:blipFill>
          <a:blip r:embed="rId10"/>
          <a:stretch>
            <a:fillRect/>
          </a:stretch>
        </p:blipFill>
        <p:spPr>
          <a:xfrm rot="0">
            <a:off x="3529978" y="1764114"/>
            <a:ext cx="10319099" cy="7739324"/>
          </a:xfrm>
          <a:prstGeom prst="rect">
            <a:avLst/>
          </a:prstGeom>
        </p:spPr>
      </p:pic>
      <p:sp>
        <p:nvSpPr>
          <p:cNvPr name="TextBox 12" id="12"/>
          <p:cNvSpPr txBox="true"/>
          <p:nvPr/>
        </p:nvSpPr>
        <p:spPr>
          <a:xfrm rot="0">
            <a:off x="7933046" y="9751953"/>
            <a:ext cx="1512961" cy="4060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3"/>
              </a:lnSpc>
              <a:spcBef>
                <a:spcPct val="0"/>
              </a:spcBef>
            </a:pPr>
            <a:r>
              <a:rPr lang="en-US" sz="2379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47:37-48:52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10188244">
            <a:off x="-653358" y="3764316"/>
            <a:ext cx="7543868" cy="6987728"/>
          </a:xfrm>
          <a:custGeom>
            <a:avLst/>
            <a:gdLst/>
            <a:ahLst/>
            <a:cxnLst/>
            <a:rect r="r" b="b" t="t" l="l"/>
            <a:pathLst>
              <a:path h="6987728" w="7543868">
                <a:moveTo>
                  <a:pt x="7543868" y="0"/>
                </a:moveTo>
                <a:lnTo>
                  <a:pt x="0" y="0"/>
                </a:lnTo>
                <a:lnTo>
                  <a:pt x="0" y="6987728"/>
                </a:lnTo>
                <a:lnTo>
                  <a:pt x="7543868" y="6987728"/>
                </a:lnTo>
                <a:lnTo>
                  <a:pt x="7543868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1282035">
            <a:off x="4139264" y="-1628552"/>
            <a:ext cx="14426470" cy="8250868"/>
          </a:xfrm>
          <a:custGeom>
            <a:avLst/>
            <a:gdLst/>
            <a:ahLst/>
            <a:cxnLst/>
            <a:rect r="r" b="b" t="t" l="l"/>
            <a:pathLst>
              <a:path h="8250868" w="14426470">
                <a:moveTo>
                  <a:pt x="0" y="0"/>
                </a:moveTo>
                <a:lnTo>
                  <a:pt x="14426470" y="0"/>
                </a:lnTo>
                <a:lnTo>
                  <a:pt x="14426470" y="8250868"/>
                </a:lnTo>
                <a:lnTo>
                  <a:pt x="0" y="825086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false" rot="4309193">
            <a:off x="12691712" y="-432478"/>
            <a:ext cx="4670808" cy="4935858"/>
          </a:xfrm>
          <a:custGeom>
            <a:avLst/>
            <a:gdLst/>
            <a:ahLst/>
            <a:cxnLst/>
            <a:rect r="r" b="b" t="t" l="l"/>
            <a:pathLst>
              <a:path h="4935858" w="4670808">
                <a:moveTo>
                  <a:pt x="4670808" y="0"/>
                </a:moveTo>
                <a:lnTo>
                  <a:pt x="0" y="0"/>
                </a:lnTo>
                <a:lnTo>
                  <a:pt x="0" y="4935858"/>
                </a:lnTo>
                <a:lnTo>
                  <a:pt x="4670808" y="4935858"/>
                </a:lnTo>
                <a:lnTo>
                  <a:pt x="4670808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641296" y="-2340470"/>
            <a:ext cx="12035602" cy="12035548"/>
          </a:xfrm>
          <a:custGeom>
            <a:avLst/>
            <a:gdLst/>
            <a:ahLst/>
            <a:cxnLst/>
            <a:rect r="r" b="b" t="t" l="l"/>
            <a:pathLst>
              <a:path h="12035548" w="12035602">
                <a:moveTo>
                  <a:pt x="0" y="0"/>
                </a:moveTo>
                <a:lnTo>
                  <a:pt x="12035602" y="0"/>
                </a:lnTo>
                <a:lnTo>
                  <a:pt x="12035602" y="12035548"/>
                </a:lnTo>
                <a:lnTo>
                  <a:pt x="0" y="1203554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5846231" y="83166"/>
            <a:ext cx="6595539" cy="10120669"/>
            <a:chOff x="0" y="0"/>
            <a:chExt cx="8794052" cy="13494225"/>
          </a:xfrm>
        </p:grpSpPr>
        <p:grpSp>
          <p:nvGrpSpPr>
            <p:cNvPr name="Group 7" id="7"/>
            <p:cNvGrpSpPr/>
            <p:nvPr/>
          </p:nvGrpSpPr>
          <p:grpSpPr>
            <a:xfrm rot="0">
              <a:off x="0" y="0"/>
              <a:ext cx="8794052" cy="13494225"/>
              <a:chOff x="0" y="0"/>
              <a:chExt cx="7813400" cy="11989442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12700" y="13999"/>
                <a:ext cx="7788021" cy="11961511"/>
              </a:xfrm>
              <a:custGeom>
                <a:avLst/>
                <a:gdLst/>
                <a:ahLst/>
                <a:cxnLst/>
                <a:rect r="r" b="b" t="t" l="l"/>
                <a:pathLst>
                  <a:path h="11961511" w="7788021">
                    <a:moveTo>
                      <a:pt x="0" y="410883"/>
                    </a:moveTo>
                    <a:cubicBezTo>
                      <a:pt x="0" y="183953"/>
                      <a:pt x="166751" y="0"/>
                      <a:pt x="372364" y="0"/>
                    </a:cubicBezTo>
                    <a:lnTo>
                      <a:pt x="7415657" y="0"/>
                    </a:lnTo>
                    <a:cubicBezTo>
                      <a:pt x="7621270" y="0"/>
                      <a:pt x="7788021" y="183953"/>
                      <a:pt x="7788021" y="410883"/>
                    </a:cubicBezTo>
                    <a:lnTo>
                      <a:pt x="7788021" y="11550629"/>
                    </a:lnTo>
                    <a:cubicBezTo>
                      <a:pt x="7788021" y="11777560"/>
                      <a:pt x="7621270" y="11961511"/>
                      <a:pt x="7415657" y="11961511"/>
                    </a:cubicBezTo>
                    <a:lnTo>
                      <a:pt x="372364" y="11961511"/>
                    </a:lnTo>
                    <a:cubicBezTo>
                      <a:pt x="166751" y="11961511"/>
                      <a:pt x="0" y="11777559"/>
                      <a:pt x="0" y="11550629"/>
                    </a:cubicBezTo>
                    <a:close/>
                  </a:path>
                </a:pathLst>
              </a:custGeom>
              <a:solidFill>
                <a:srgbClr val="EAD9FD"/>
              </a:solidFill>
            </p:spPr>
          </p:sp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7813421" cy="11989503"/>
              </a:xfrm>
              <a:custGeom>
                <a:avLst/>
                <a:gdLst/>
                <a:ahLst/>
                <a:cxnLst/>
                <a:rect r="r" b="b" t="t" l="l"/>
                <a:pathLst>
                  <a:path h="11989503" w="7813421">
                    <a:moveTo>
                      <a:pt x="0" y="424882"/>
                    </a:moveTo>
                    <a:cubicBezTo>
                      <a:pt x="0" y="190252"/>
                      <a:pt x="172339" y="0"/>
                      <a:pt x="385064" y="0"/>
                    </a:cubicBezTo>
                    <a:lnTo>
                      <a:pt x="7428357" y="0"/>
                    </a:lnTo>
                    <a:lnTo>
                      <a:pt x="7428357" y="13999"/>
                    </a:lnTo>
                    <a:lnTo>
                      <a:pt x="7428357" y="0"/>
                    </a:lnTo>
                    <a:cubicBezTo>
                      <a:pt x="7641082" y="0"/>
                      <a:pt x="7813421" y="190252"/>
                      <a:pt x="7813421" y="424882"/>
                    </a:cubicBezTo>
                    <a:lnTo>
                      <a:pt x="7800721" y="424882"/>
                    </a:lnTo>
                    <a:lnTo>
                      <a:pt x="7813421" y="424882"/>
                    </a:lnTo>
                    <a:lnTo>
                      <a:pt x="7813421" y="11564628"/>
                    </a:lnTo>
                    <a:lnTo>
                      <a:pt x="7800721" y="11564628"/>
                    </a:lnTo>
                    <a:lnTo>
                      <a:pt x="7813421" y="11564628"/>
                    </a:lnTo>
                    <a:cubicBezTo>
                      <a:pt x="7813421" y="11799258"/>
                      <a:pt x="7641082" y="11989503"/>
                      <a:pt x="7428357" y="11989503"/>
                    </a:cubicBezTo>
                    <a:lnTo>
                      <a:pt x="7428357" y="11975510"/>
                    </a:lnTo>
                    <a:lnTo>
                      <a:pt x="7428357" y="11989503"/>
                    </a:lnTo>
                    <a:lnTo>
                      <a:pt x="385064" y="11989503"/>
                    </a:lnTo>
                    <a:lnTo>
                      <a:pt x="385064" y="11975510"/>
                    </a:lnTo>
                    <a:lnTo>
                      <a:pt x="385064" y="11989503"/>
                    </a:lnTo>
                    <a:cubicBezTo>
                      <a:pt x="172339" y="11989503"/>
                      <a:pt x="0" y="11799258"/>
                      <a:pt x="0" y="11564628"/>
                    </a:cubicBezTo>
                    <a:lnTo>
                      <a:pt x="0" y="424882"/>
                    </a:lnTo>
                    <a:lnTo>
                      <a:pt x="12700" y="424882"/>
                    </a:lnTo>
                    <a:lnTo>
                      <a:pt x="0" y="424882"/>
                    </a:lnTo>
                    <a:moveTo>
                      <a:pt x="25400" y="424882"/>
                    </a:moveTo>
                    <a:lnTo>
                      <a:pt x="25400" y="11564628"/>
                    </a:lnTo>
                    <a:lnTo>
                      <a:pt x="12700" y="11564628"/>
                    </a:lnTo>
                    <a:lnTo>
                      <a:pt x="25400" y="11564628"/>
                    </a:lnTo>
                    <a:cubicBezTo>
                      <a:pt x="25400" y="11783858"/>
                      <a:pt x="186436" y="11961511"/>
                      <a:pt x="385064" y="11961511"/>
                    </a:cubicBezTo>
                    <a:lnTo>
                      <a:pt x="7428357" y="11961511"/>
                    </a:lnTo>
                    <a:cubicBezTo>
                      <a:pt x="7626985" y="11961511"/>
                      <a:pt x="7788021" y="11783858"/>
                      <a:pt x="7788021" y="11564628"/>
                    </a:cubicBezTo>
                    <a:lnTo>
                      <a:pt x="7788021" y="424882"/>
                    </a:lnTo>
                    <a:cubicBezTo>
                      <a:pt x="7788021" y="205651"/>
                      <a:pt x="7626985" y="27999"/>
                      <a:pt x="7428357" y="27999"/>
                    </a:cubicBezTo>
                    <a:lnTo>
                      <a:pt x="385064" y="27999"/>
                    </a:lnTo>
                    <a:lnTo>
                      <a:pt x="385064" y="13999"/>
                    </a:lnTo>
                    <a:lnTo>
                      <a:pt x="385064" y="27999"/>
                    </a:lnTo>
                    <a:cubicBezTo>
                      <a:pt x="186436" y="27999"/>
                      <a:pt x="25400" y="205651"/>
                      <a:pt x="25400" y="424882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name="Group 10" id="10"/>
            <p:cNvGrpSpPr/>
            <p:nvPr/>
          </p:nvGrpSpPr>
          <p:grpSpPr>
            <a:xfrm rot="0">
              <a:off x="4093707" y="12551027"/>
              <a:ext cx="574235" cy="574235"/>
              <a:chOff x="0" y="0"/>
              <a:chExt cx="510200" cy="510200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12700" y="12700"/>
                <a:ext cx="484759" cy="484759"/>
              </a:xfrm>
              <a:custGeom>
                <a:avLst/>
                <a:gdLst/>
                <a:ahLst/>
                <a:cxnLst/>
                <a:rect r="r" b="b" t="t" l="l"/>
                <a:pathLst>
                  <a:path h="484759" w="484759">
                    <a:moveTo>
                      <a:pt x="0" y="80772"/>
                    </a:moveTo>
                    <a:cubicBezTo>
                      <a:pt x="0" y="36195"/>
                      <a:pt x="36195" y="0"/>
                      <a:pt x="80772" y="0"/>
                    </a:cubicBezTo>
                    <a:lnTo>
                      <a:pt x="403987" y="0"/>
                    </a:lnTo>
                    <a:cubicBezTo>
                      <a:pt x="448564" y="0"/>
                      <a:pt x="484759" y="36195"/>
                      <a:pt x="484759" y="80772"/>
                    </a:cubicBezTo>
                    <a:lnTo>
                      <a:pt x="484759" y="403987"/>
                    </a:lnTo>
                    <a:cubicBezTo>
                      <a:pt x="484759" y="448564"/>
                      <a:pt x="448564" y="484759"/>
                      <a:pt x="403987" y="484759"/>
                    </a:cubicBezTo>
                    <a:lnTo>
                      <a:pt x="80772" y="484759"/>
                    </a:lnTo>
                    <a:cubicBezTo>
                      <a:pt x="36195" y="484759"/>
                      <a:pt x="0" y="448564"/>
                      <a:pt x="0" y="403987"/>
                    </a:cubicBezTo>
                    <a:close/>
                  </a:path>
                </a:pathLst>
              </a:custGeom>
              <a:solidFill>
                <a:srgbClr val="242E4C"/>
              </a:solidFill>
            </p:spPr>
          </p:sp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510159" cy="510159"/>
              </a:xfrm>
              <a:custGeom>
                <a:avLst/>
                <a:gdLst/>
                <a:ahLst/>
                <a:cxnLst/>
                <a:rect r="r" b="b" t="t" l="l"/>
                <a:pathLst>
                  <a:path h="510159" w="510159">
                    <a:moveTo>
                      <a:pt x="0" y="93472"/>
                    </a:moveTo>
                    <a:cubicBezTo>
                      <a:pt x="0" y="41910"/>
                      <a:pt x="41910" y="0"/>
                      <a:pt x="93472" y="0"/>
                    </a:cubicBezTo>
                    <a:lnTo>
                      <a:pt x="416687" y="0"/>
                    </a:lnTo>
                    <a:lnTo>
                      <a:pt x="416687" y="12700"/>
                    </a:lnTo>
                    <a:lnTo>
                      <a:pt x="416687" y="0"/>
                    </a:lnTo>
                    <a:lnTo>
                      <a:pt x="416687" y="12700"/>
                    </a:lnTo>
                    <a:lnTo>
                      <a:pt x="416687" y="0"/>
                    </a:lnTo>
                    <a:cubicBezTo>
                      <a:pt x="468376" y="0"/>
                      <a:pt x="510159" y="41910"/>
                      <a:pt x="510159" y="93472"/>
                    </a:cubicBezTo>
                    <a:lnTo>
                      <a:pt x="510159" y="416687"/>
                    </a:lnTo>
                    <a:lnTo>
                      <a:pt x="497459" y="416687"/>
                    </a:lnTo>
                    <a:lnTo>
                      <a:pt x="510159" y="416687"/>
                    </a:lnTo>
                    <a:cubicBezTo>
                      <a:pt x="510159" y="468376"/>
                      <a:pt x="468249" y="510159"/>
                      <a:pt x="416687" y="510159"/>
                    </a:cubicBezTo>
                    <a:lnTo>
                      <a:pt x="416687" y="497459"/>
                    </a:lnTo>
                    <a:lnTo>
                      <a:pt x="416687" y="510159"/>
                    </a:lnTo>
                    <a:lnTo>
                      <a:pt x="93472" y="510159"/>
                    </a:lnTo>
                    <a:lnTo>
                      <a:pt x="93472" y="497459"/>
                    </a:lnTo>
                    <a:lnTo>
                      <a:pt x="93472" y="510159"/>
                    </a:lnTo>
                    <a:cubicBezTo>
                      <a:pt x="41910" y="510159"/>
                      <a:pt x="0" y="468376"/>
                      <a:pt x="0" y="416687"/>
                    </a:cubicBezTo>
                    <a:lnTo>
                      <a:pt x="0" y="93472"/>
                    </a:lnTo>
                    <a:lnTo>
                      <a:pt x="12700" y="93472"/>
                    </a:lnTo>
                    <a:lnTo>
                      <a:pt x="0" y="93472"/>
                    </a:lnTo>
                    <a:moveTo>
                      <a:pt x="25400" y="93472"/>
                    </a:moveTo>
                    <a:lnTo>
                      <a:pt x="25400" y="416687"/>
                    </a:lnTo>
                    <a:lnTo>
                      <a:pt x="12700" y="416687"/>
                    </a:lnTo>
                    <a:lnTo>
                      <a:pt x="25400" y="416687"/>
                    </a:lnTo>
                    <a:cubicBezTo>
                      <a:pt x="25400" y="454279"/>
                      <a:pt x="55880" y="484759"/>
                      <a:pt x="93472" y="484759"/>
                    </a:cubicBezTo>
                    <a:lnTo>
                      <a:pt x="416687" y="484759"/>
                    </a:lnTo>
                    <a:cubicBezTo>
                      <a:pt x="454279" y="484759"/>
                      <a:pt x="484759" y="454279"/>
                      <a:pt x="484759" y="416687"/>
                    </a:cubicBezTo>
                    <a:lnTo>
                      <a:pt x="484759" y="93472"/>
                    </a:lnTo>
                    <a:lnTo>
                      <a:pt x="497459" y="93472"/>
                    </a:lnTo>
                    <a:lnTo>
                      <a:pt x="484759" y="93472"/>
                    </a:lnTo>
                    <a:cubicBezTo>
                      <a:pt x="484759" y="55880"/>
                      <a:pt x="454279" y="25400"/>
                      <a:pt x="416687" y="25400"/>
                    </a:cubicBezTo>
                    <a:lnTo>
                      <a:pt x="93472" y="25400"/>
                    </a:lnTo>
                    <a:lnTo>
                      <a:pt x="93472" y="12700"/>
                    </a:lnTo>
                    <a:lnTo>
                      <a:pt x="93472" y="25400"/>
                    </a:lnTo>
                    <a:cubicBezTo>
                      <a:pt x="55880" y="25400"/>
                      <a:pt x="25400" y="55880"/>
                      <a:pt x="25400" y="93472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sp>
          <p:nvSpPr>
            <p:cNvPr name="Freeform 13" id="13"/>
            <p:cNvSpPr/>
            <p:nvPr/>
          </p:nvSpPr>
          <p:spPr>
            <a:xfrm flipH="false" flipV="false" rot="0">
              <a:off x="617117" y="656079"/>
              <a:ext cx="7559817" cy="3858330"/>
            </a:xfrm>
            <a:custGeom>
              <a:avLst/>
              <a:gdLst/>
              <a:ahLst/>
              <a:cxnLst/>
              <a:rect r="r" b="b" t="t" l="l"/>
              <a:pathLst>
                <a:path h="3858330" w="7559817">
                  <a:moveTo>
                    <a:pt x="0" y="0"/>
                  </a:moveTo>
                  <a:lnTo>
                    <a:pt x="7559817" y="0"/>
                  </a:lnTo>
                  <a:lnTo>
                    <a:pt x="7559817" y="3858330"/>
                  </a:lnTo>
                  <a:lnTo>
                    <a:pt x="0" y="385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617117" y="4514409"/>
              <a:ext cx="7559817" cy="3858330"/>
            </a:xfrm>
            <a:custGeom>
              <a:avLst/>
              <a:gdLst/>
              <a:ahLst/>
              <a:cxnLst/>
              <a:rect r="r" b="b" t="t" l="l"/>
              <a:pathLst>
                <a:path h="3858330" w="7559817">
                  <a:moveTo>
                    <a:pt x="0" y="0"/>
                  </a:moveTo>
                  <a:lnTo>
                    <a:pt x="7559817" y="0"/>
                  </a:lnTo>
                  <a:lnTo>
                    <a:pt x="7559817" y="3858330"/>
                  </a:lnTo>
                  <a:lnTo>
                    <a:pt x="0" y="3858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617117" y="8372739"/>
              <a:ext cx="7559817" cy="3834464"/>
            </a:xfrm>
            <a:custGeom>
              <a:avLst/>
              <a:gdLst/>
              <a:ahLst/>
              <a:cxnLst/>
              <a:rect r="r" b="b" t="t" l="l"/>
              <a:pathLst>
                <a:path h="3834464" w="7559817">
                  <a:moveTo>
                    <a:pt x="0" y="0"/>
                  </a:moveTo>
                  <a:lnTo>
                    <a:pt x="7559817" y="0"/>
                  </a:lnTo>
                  <a:lnTo>
                    <a:pt x="7559817" y="3834464"/>
                  </a:lnTo>
                  <a:lnTo>
                    <a:pt x="0" y="383446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0" t="0" r="0" b="0"/>
              </a:stretch>
            </a:blipFill>
          </p:spPr>
        </p:sp>
      </p:grpSp>
      <p:sp>
        <p:nvSpPr>
          <p:cNvPr name="TextBox 16" id="16"/>
          <p:cNvSpPr txBox="true"/>
          <p:nvPr/>
        </p:nvSpPr>
        <p:spPr>
          <a:xfrm rot="0">
            <a:off x="12488141" y="4029075"/>
            <a:ext cx="5077950" cy="2238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8880"/>
              </a:lnSpc>
            </a:pPr>
            <a:r>
              <a:rPr lang="en-US" sz="74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Yukawa coupling?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1925774">
            <a:off x="14726936" y="7945798"/>
            <a:ext cx="2775974" cy="2933358"/>
          </a:xfrm>
          <a:custGeom>
            <a:avLst/>
            <a:gdLst/>
            <a:ahLst/>
            <a:cxnLst/>
            <a:rect r="r" b="b" t="t" l="l"/>
            <a:pathLst>
              <a:path h="2933358" w="2775974">
                <a:moveTo>
                  <a:pt x="0" y="0"/>
                </a:moveTo>
                <a:lnTo>
                  <a:pt x="2775974" y="0"/>
                </a:lnTo>
                <a:lnTo>
                  <a:pt x="2775974" y="2933358"/>
                </a:lnTo>
                <a:lnTo>
                  <a:pt x="0" y="29333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2" r="0" b="-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10799932">
            <a:off x="-751300" y="1383100"/>
            <a:ext cx="2837600" cy="2998494"/>
          </a:xfrm>
          <a:custGeom>
            <a:avLst/>
            <a:gdLst/>
            <a:ahLst/>
            <a:cxnLst/>
            <a:rect r="r" b="b" t="t" l="l"/>
            <a:pathLst>
              <a:path h="2998494" w="2837600">
                <a:moveTo>
                  <a:pt x="0" y="0"/>
                </a:moveTo>
                <a:lnTo>
                  <a:pt x="2837600" y="0"/>
                </a:lnTo>
                <a:lnTo>
                  <a:pt x="2837600" y="2998494"/>
                </a:lnTo>
                <a:lnTo>
                  <a:pt x="0" y="29984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" r="0" b="-1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3255600" y="260050"/>
            <a:ext cx="6461950" cy="6461950"/>
          </a:xfrm>
          <a:custGeom>
            <a:avLst/>
            <a:gdLst/>
            <a:ahLst/>
            <a:cxnLst/>
            <a:rect r="r" b="b" t="t" l="l"/>
            <a:pathLst>
              <a:path h="6461950" w="6461950">
                <a:moveTo>
                  <a:pt x="0" y="0"/>
                </a:moveTo>
                <a:lnTo>
                  <a:pt x="6461950" y="0"/>
                </a:lnTo>
                <a:lnTo>
                  <a:pt x="6461950" y="6461950"/>
                </a:lnTo>
                <a:lnTo>
                  <a:pt x="0" y="64619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445950" y="619650"/>
            <a:ext cx="8837898" cy="8837898"/>
          </a:xfrm>
          <a:custGeom>
            <a:avLst/>
            <a:gdLst/>
            <a:ahLst/>
            <a:cxnLst/>
            <a:rect r="r" b="b" t="t" l="l"/>
            <a:pathLst>
              <a:path h="8837898" w="8837898">
                <a:moveTo>
                  <a:pt x="0" y="0"/>
                </a:moveTo>
                <a:lnTo>
                  <a:pt x="8837898" y="0"/>
                </a:lnTo>
                <a:lnTo>
                  <a:pt x="8837898" y="8837898"/>
                </a:lnTo>
                <a:lnTo>
                  <a:pt x="0" y="883789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954650" y="6938350"/>
            <a:ext cx="7882502" cy="7882502"/>
          </a:xfrm>
          <a:custGeom>
            <a:avLst/>
            <a:gdLst/>
            <a:ahLst/>
            <a:cxnLst/>
            <a:rect r="r" b="b" t="t" l="l"/>
            <a:pathLst>
              <a:path h="7882502" w="7882502">
                <a:moveTo>
                  <a:pt x="0" y="0"/>
                </a:moveTo>
                <a:lnTo>
                  <a:pt x="7882502" y="0"/>
                </a:lnTo>
                <a:lnTo>
                  <a:pt x="7882502" y="7882502"/>
                </a:lnTo>
                <a:lnTo>
                  <a:pt x="0" y="788250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997171" y="8330293"/>
            <a:ext cx="1173362" cy="1174831"/>
          </a:xfrm>
          <a:custGeom>
            <a:avLst/>
            <a:gdLst/>
            <a:ahLst/>
            <a:cxnLst/>
            <a:rect r="r" b="b" t="t" l="l"/>
            <a:pathLst>
              <a:path h="1174831" w="1173362">
                <a:moveTo>
                  <a:pt x="0" y="0"/>
                </a:moveTo>
                <a:lnTo>
                  <a:pt x="1173362" y="0"/>
                </a:lnTo>
                <a:lnTo>
                  <a:pt x="1173362" y="1174831"/>
                </a:lnTo>
                <a:lnTo>
                  <a:pt x="0" y="117483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1040826" y="2467077"/>
            <a:ext cx="7029249" cy="7038047"/>
          </a:xfrm>
          <a:custGeom>
            <a:avLst/>
            <a:gdLst/>
            <a:ahLst/>
            <a:cxnLst/>
            <a:rect r="r" b="b" t="t" l="l"/>
            <a:pathLst>
              <a:path h="7038047" w="7029249">
                <a:moveTo>
                  <a:pt x="0" y="0"/>
                </a:moveTo>
                <a:lnTo>
                  <a:pt x="7029249" y="0"/>
                </a:lnTo>
                <a:lnTo>
                  <a:pt x="7029249" y="7038047"/>
                </a:lnTo>
                <a:lnTo>
                  <a:pt x="0" y="703804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180673" y="8780302"/>
            <a:ext cx="1165416" cy="319033"/>
          </a:xfrm>
          <a:custGeom>
            <a:avLst/>
            <a:gdLst/>
            <a:ahLst/>
            <a:cxnLst/>
            <a:rect r="r" b="b" t="t" l="l"/>
            <a:pathLst>
              <a:path h="319033" w="1165416">
                <a:moveTo>
                  <a:pt x="0" y="0"/>
                </a:moveTo>
                <a:lnTo>
                  <a:pt x="1165416" y="0"/>
                </a:lnTo>
                <a:lnTo>
                  <a:pt x="1165416" y="319032"/>
                </a:lnTo>
                <a:lnTo>
                  <a:pt x="0" y="31903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856327" y="830622"/>
            <a:ext cx="12920591" cy="1114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880"/>
              </a:lnSpc>
            </a:pPr>
            <a:r>
              <a:rPr lang="en-US" sz="74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Why does anyone care?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856327" y="2409927"/>
            <a:ext cx="9844891" cy="51294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82930" indent="-291465" lvl="1">
              <a:lnSpc>
                <a:spcPts val="3726"/>
              </a:lnSpc>
              <a:buFont typeface="Arial"/>
              <a:buChar char="•"/>
            </a:pPr>
            <a:r>
              <a:rPr lang="en-US" sz="2700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Vector like quarks (VLQ) are hypothesized heavy fermions.</a:t>
            </a:r>
          </a:p>
          <a:p>
            <a:pPr algn="l">
              <a:lnSpc>
                <a:spcPts val="3726"/>
              </a:lnSpc>
            </a:pPr>
          </a:p>
          <a:p>
            <a:pPr algn="l" marL="582930" indent="-291465" lvl="1">
              <a:lnSpc>
                <a:spcPts val="3726"/>
              </a:lnSpc>
              <a:buFont typeface="Arial"/>
              <a:buChar char="•"/>
            </a:pPr>
            <a:r>
              <a:rPr lang="en-US" sz="2700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P</a:t>
            </a:r>
            <a:r>
              <a:rPr lang="en-US" sz="2700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otential to help solve the limitations posed by the Standard model (SM). </a:t>
            </a:r>
          </a:p>
          <a:p>
            <a:pPr algn="l">
              <a:lnSpc>
                <a:spcPts val="3726"/>
              </a:lnSpc>
            </a:pPr>
          </a:p>
          <a:p>
            <a:pPr algn="l" marL="582930" indent="-291465" lvl="1">
              <a:lnSpc>
                <a:spcPts val="3726"/>
              </a:lnSpc>
              <a:buFont typeface="Arial"/>
              <a:buChar char="•"/>
            </a:pPr>
            <a:r>
              <a:rPr lang="en-US" sz="2700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V</a:t>
            </a:r>
            <a:r>
              <a:rPr lang="en-US" sz="2700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ector-like in nature &amp; not constrained by Higgs boson. </a:t>
            </a:r>
          </a:p>
          <a:p>
            <a:pPr algn="l">
              <a:lnSpc>
                <a:spcPts val="3726"/>
              </a:lnSpc>
            </a:pPr>
          </a:p>
          <a:p>
            <a:pPr algn="l" marL="582930" indent="-291465" lvl="1">
              <a:lnSpc>
                <a:spcPts val="3726"/>
              </a:lnSpc>
              <a:buFont typeface="Arial"/>
              <a:buChar char="•"/>
            </a:pPr>
            <a:r>
              <a:rPr lang="en-US" sz="2700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Setting up a search is the first step to discovering new physics.</a:t>
            </a:r>
          </a:p>
          <a:p>
            <a:pPr algn="l">
              <a:lnSpc>
                <a:spcPts val="3726"/>
              </a:lnSpc>
            </a:pPr>
          </a:p>
          <a:p>
            <a:pPr algn="l" marL="582930" indent="-291465" lvl="1">
              <a:lnSpc>
                <a:spcPts val="3726"/>
              </a:lnSpc>
              <a:buFont typeface="Arial"/>
              <a:buChar char="•"/>
            </a:pPr>
            <a:r>
              <a:rPr lang="en-US" sz="2700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I collaborated in building a robust VLQ analysis tool.</a:t>
            </a:r>
            <a:r>
              <a:rPr lang="en-US" sz="2700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4883894" y="8774401"/>
            <a:ext cx="2012007" cy="2832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39"/>
              </a:lnSpc>
            </a:pPr>
            <a:r>
              <a:rPr lang="en-US" sz="1599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SM top quark, 175 GeV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9951540" y="8805855"/>
            <a:ext cx="2320603" cy="2832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39"/>
              </a:lnSpc>
            </a:pPr>
            <a:r>
              <a:rPr lang="en-US" sz="1599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VLQ Top quark, TeV scale</a:t>
            </a:r>
          </a:p>
        </p:txBody>
      </p:sp>
      <p:sp>
        <p:nvSpPr>
          <p:cNvPr name="Freeform 14" id="14"/>
          <p:cNvSpPr/>
          <p:nvPr/>
        </p:nvSpPr>
        <p:spPr>
          <a:xfrm flipH="false" flipV="true" rot="0">
            <a:off x="8599158" y="8822026"/>
            <a:ext cx="1165416" cy="319033"/>
          </a:xfrm>
          <a:custGeom>
            <a:avLst/>
            <a:gdLst/>
            <a:ahLst/>
            <a:cxnLst/>
            <a:rect r="r" b="b" t="t" l="l"/>
            <a:pathLst>
              <a:path h="319033" w="1165416">
                <a:moveTo>
                  <a:pt x="0" y="319032"/>
                </a:moveTo>
                <a:lnTo>
                  <a:pt x="1165415" y="319032"/>
                </a:lnTo>
                <a:lnTo>
                  <a:pt x="1165415" y="0"/>
                </a:lnTo>
                <a:lnTo>
                  <a:pt x="0" y="0"/>
                </a:lnTo>
                <a:lnTo>
                  <a:pt x="0" y="319032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2767344" y="8908364"/>
            <a:ext cx="62829" cy="62908"/>
          </a:xfrm>
          <a:custGeom>
            <a:avLst/>
            <a:gdLst/>
            <a:ahLst/>
            <a:cxnLst/>
            <a:rect r="r" b="b" t="t" l="l"/>
            <a:pathLst>
              <a:path h="62908" w="62829">
                <a:moveTo>
                  <a:pt x="0" y="0"/>
                </a:moveTo>
                <a:lnTo>
                  <a:pt x="62830" y="0"/>
                </a:lnTo>
                <a:lnTo>
                  <a:pt x="62830" y="62908"/>
                </a:lnTo>
                <a:lnTo>
                  <a:pt x="0" y="62908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585905" y="8516101"/>
            <a:ext cx="2056963" cy="809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92"/>
              </a:lnSpc>
            </a:pPr>
            <a:r>
              <a:rPr lang="en-US" sz="1565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Proton (visually enlarged to 10 times its mass), 0.938 GeV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611200" y="-3897550"/>
            <a:ext cx="9326598" cy="9326598"/>
          </a:xfrm>
          <a:custGeom>
            <a:avLst/>
            <a:gdLst/>
            <a:ahLst/>
            <a:cxnLst/>
            <a:rect r="r" b="b" t="t" l="l"/>
            <a:pathLst>
              <a:path h="9326598" w="9326598">
                <a:moveTo>
                  <a:pt x="0" y="0"/>
                </a:moveTo>
                <a:lnTo>
                  <a:pt x="9326598" y="0"/>
                </a:lnTo>
                <a:lnTo>
                  <a:pt x="9326598" y="9326598"/>
                </a:lnTo>
                <a:lnTo>
                  <a:pt x="0" y="932659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064700" y="5338624"/>
            <a:ext cx="10096654" cy="10096654"/>
          </a:xfrm>
          <a:custGeom>
            <a:avLst/>
            <a:gdLst/>
            <a:ahLst/>
            <a:cxnLst/>
            <a:rect r="r" b="b" t="t" l="l"/>
            <a:pathLst>
              <a:path h="10096654" w="10096654">
                <a:moveTo>
                  <a:pt x="0" y="0"/>
                </a:moveTo>
                <a:lnTo>
                  <a:pt x="10096654" y="0"/>
                </a:lnTo>
                <a:lnTo>
                  <a:pt x="10096654" y="10096654"/>
                </a:lnTo>
                <a:lnTo>
                  <a:pt x="0" y="1009665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10328398">
            <a:off x="15447572" y="-1060124"/>
            <a:ext cx="5261158" cy="10220944"/>
          </a:xfrm>
          <a:custGeom>
            <a:avLst/>
            <a:gdLst/>
            <a:ahLst/>
            <a:cxnLst/>
            <a:rect r="r" b="b" t="t" l="l"/>
            <a:pathLst>
              <a:path h="10220944" w="5261158">
                <a:moveTo>
                  <a:pt x="0" y="0"/>
                </a:moveTo>
                <a:lnTo>
                  <a:pt x="5261158" y="0"/>
                </a:lnTo>
                <a:lnTo>
                  <a:pt x="5261158" y="10220944"/>
                </a:lnTo>
                <a:lnTo>
                  <a:pt x="0" y="1022094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9067258">
            <a:off x="9726407" y="6819597"/>
            <a:ext cx="5053594" cy="3713070"/>
          </a:xfrm>
          <a:custGeom>
            <a:avLst/>
            <a:gdLst/>
            <a:ahLst/>
            <a:cxnLst/>
            <a:rect r="r" b="b" t="t" l="l"/>
            <a:pathLst>
              <a:path h="3713070" w="5053594">
                <a:moveTo>
                  <a:pt x="0" y="0"/>
                </a:moveTo>
                <a:lnTo>
                  <a:pt x="5053594" y="0"/>
                </a:lnTo>
                <a:lnTo>
                  <a:pt x="5053594" y="3713070"/>
                </a:lnTo>
                <a:lnTo>
                  <a:pt x="0" y="371307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" r="0" b="-1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811000" y="-4379274"/>
            <a:ext cx="6858952" cy="6858952"/>
          </a:xfrm>
          <a:custGeom>
            <a:avLst/>
            <a:gdLst/>
            <a:ahLst/>
            <a:cxnLst/>
            <a:rect r="r" b="b" t="t" l="l"/>
            <a:pathLst>
              <a:path h="6858952" w="6858952">
                <a:moveTo>
                  <a:pt x="0" y="0"/>
                </a:moveTo>
                <a:lnTo>
                  <a:pt x="6858952" y="0"/>
                </a:lnTo>
                <a:lnTo>
                  <a:pt x="6858952" y="6858952"/>
                </a:lnTo>
                <a:lnTo>
                  <a:pt x="0" y="68589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7227762" y="-2328142"/>
            <a:ext cx="5143798" cy="5163398"/>
          </a:xfrm>
          <a:custGeom>
            <a:avLst/>
            <a:gdLst/>
            <a:ahLst/>
            <a:cxnLst/>
            <a:rect r="r" b="b" t="t" l="l"/>
            <a:pathLst>
              <a:path h="5163398" w="5143798">
                <a:moveTo>
                  <a:pt x="0" y="0"/>
                </a:moveTo>
                <a:lnTo>
                  <a:pt x="5143798" y="0"/>
                </a:lnTo>
                <a:lnTo>
                  <a:pt x="5143798" y="5163398"/>
                </a:lnTo>
                <a:lnTo>
                  <a:pt x="0" y="516339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9799661" y="2254933"/>
            <a:ext cx="6795632" cy="5777133"/>
            <a:chOff x="0" y="0"/>
            <a:chExt cx="9060843" cy="7702844"/>
          </a:xfrm>
        </p:grpSpPr>
        <p:grpSp>
          <p:nvGrpSpPr>
            <p:cNvPr name="Group 9" id="9"/>
            <p:cNvGrpSpPr/>
            <p:nvPr/>
          </p:nvGrpSpPr>
          <p:grpSpPr>
            <a:xfrm rot="0">
              <a:off x="0" y="0"/>
              <a:ext cx="9060843" cy="7702844"/>
              <a:chOff x="0" y="0"/>
              <a:chExt cx="1295345" cy="1101204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1295345" cy="1101204"/>
              </a:xfrm>
              <a:custGeom>
                <a:avLst/>
                <a:gdLst/>
                <a:ahLst/>
                <a:cxnLst/>
                <a:rect r="r" b="b" t="t" l="l"/>
                <a:pathLst>
                  <a:path h="1101204" w="1295345">
                    <a:moveTo>
                      <a:pt x="0" y="0"/>
                    </a:moveTo>
                    <a:lnTo>
                      <a:pt x="1295345" y="0"/>
                    </a:lnTo>
                    <a:lnTo>
                      <a:pt x="1295345" y="1101204"/>
                    </a:lnTo>
                    <a:lnTo>
                      <a:pt x="0" y="1101204"/>
                    </a:lnTo>
                    <a:close/>
                  </a:path>
                </a:pathLst>
              </a:custGeom>
              <a:solidFill>
                <a:srgbClr val="ABBCC9">
                  <a:alpha val="84706"/>
                </a:srgbClr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38100"/>
                <a:ext cx="1295345" cy="1139304"/>
              </a:xfrm>
              <a:prstGeom prst="rect">
                <a:avLst/>
              </a:prstGeom>
            </p:spPr>
            <p:txBody>
              <a:bodyPr anchor="ctr" rtlCol="false" tIns="61949" lIns="61949" bIns="61949" rIns="61949"/>
              <a:lstStyle/>
              <a:p>
                <a:pPr algn="ctr">
                  <a:lnSpc>
                    <a:spcPts val="1919"/>
                  </a:lnSpc>
                </a:pPr>
              </a:p>
            </p:txBody>
          </p:sp>
        </p:grpSp>
        <p:sp>
          <p:nvSpPr>
            <p:cNvPr name="TextBox 12" id="12"/>
            <p:cNvSpPr txBox="true"/>
            <p:nvPr/>
          </p:nvSpPr>
          <p:spPr>
            <a:xfrm rot="0">
              <a:off x="90548" y="6591463"/>
              <a:ext cx="8879747" cy="111138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293"/>
                </a:lnSpc>
              </a:pPr>
              <a:r>
                <a:rPr lang="en-US" sz="1638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Image 2.</a:t>
              </a:r>
              <a:r>
                <a:rPr lang="en-US" sz="1638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Sample </a:t>
              </a:r>
              <a:r>
                <a:rPr lang="en-US" sz="1638">
                  <a:solidFill>
                    <a:srgbClr val="000000"/>
                  </a:solidFill>
                  <a:latin typeface="Montserrat Italics"/>
                  <a:ea typeface="Montserrat Italics"/>
                  <a:cs typeface="Montserrat Italics"/>
                  <a:sym typeface="Montserrat Italics"/>
                </a:rPr>
                <a:t>Feynman diagram for VLQ BBbar pair production with fully hadronic final states, including leptonic Z decays (Grancagnolo, 2024).</a:t>
              </a:r>
            </a:p>
          </p:txBody>
        </p:sp>
        <p:sp>
          <p:nvSpPr>
            <p:cNvPr name="Freeform 13" id="13"/>
            <p:cNvSpPr/>
            <p:nvPr/>
          </p:nvSpPr>
          <p:spPr>
            <a:xfrm flipH="false" flipV="false" rot="0">
              <a:off x="181096" y="0"/>
              <a:ext cx="8698651" cy="6377226"/>
            </a:xfrm>
            <a:custGeom>
              <a:avLst/>
              <a:gdLst/>
              <a:ahLst/>
              <a:cxnLst/>
              <a:rect r="r" b="b" t="t" l="l"/>
              <a:pathLst>
                <a:path h="6377226" w="8698651">
                  <a:moveTo>
                    <a:pt x="0" y="0"/>
                  </a:moveTo>
                  <a:lnTo>
                    <a:pt x="8698651" y="0"/>
                  </a:lnTo>
                  <a:lnTo>
                    <a:pt x="8698651" y="6377226"/>
                  </a:lnTo>
                  <a:lnTo>
                    <a:pt x="0" y="63772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0" t="-4175" r="0" b="-2962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1225623" y="2254933"/>
            <a:ext cx="7062373" cy="5777133"/>
            <a:chOff x="0" y="0"/>
            <a:chExt cx="9416497" cy="7702844"/>
          </a:xfrm>
        </p:grpSpPr>
        <p:grpSp>
          <p:nvGrpSpPr>
            <p:cNvPr name="Group 15" id="15"/>
            <p:cNvGrpSpPr/>
            <p:nvPr/>
          </p:nvGrpSpPr>
          <p:grpSpPr>
            <a:xfrm rot="0">
              <a:off x="0" y="0"/>
              <a:ext cx="9416497" cy="7702844"/>
              <a:chOff x="0" y="0"/>
              <a:chExt cx="815847" cy="667376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815847" cy="667376"/>
              </a:xfrm>
              <a:custGeom>
                <a:avLst/>
                <a:gdLst/>
                <a:ahLst/>
                <a:cxnLst/>
                <a:rect r="r" b="b" t="t" l="l"/>
                <a:pathLst>
                  <a:path h="667376" w="815847">
                    <a:moveTo>
                      <a:pt x="0" y="0"/>
                    </a:moveTo>
                    <a:lnTo>
                      <a:pt x="815847" y="0"/>
                    </a:lnTo>
                    <a:lnTo>
                      <a:pt x="815847" y="667376"/>
                    </a:lnTo>
                    <a:lnTo>
                      <a:pt x="0" y="667376"/>
                    </a:lnTo>
                    <a:close/>
                  </a:path>
                </a:pathLst>
              </a:custGeom>
              <a:solidFill>
                <a:srgbClr val="ABBCC9">
                  <a:alpha val="84706"/>
                </a:srgbClr>
              </a:solidFill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0" y="-38100"/>
                <a:ext cx="815847" cy="705476"/>
              </a:xfrm>
              <a:prstGeom prst="rect">
                <a:avLst/>
              </a:prstGeom>
            </p:spPr>
            <p:txBody>
              <a:bodyPr anchor="ctr" rtlCol="false" tIns="98514" lIns="98514" bIns="98514" rIns="98514"/>
              <a:lstStyle/>
              <a:p>
                <a:pPr algn="ctr">
                  <a:lnSpc>
                    <a:spcPts val="1920"/>
                  </a:lnSpc>
                </a:pPr>
              </a:p>
            </p:txBody>
          </p:sp>
        </p:grpSp>
        <p:sp>
          <p:nvSpPr>
            <p:cNvPr name="TextBox 18" id="18"/>
            <p:cNvSpPr txBox="true"/>
            <p:nvPr/>
          </p:nvSpPr>
          <p:spPr>
            <a:xfrm rot="0">
              <a:off x="173601" y="271832"/>
              <a:ext cx="8962449" cy="115210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380"/>
                </a:lnSpc>
              </a:pPr>
              <a:r>
                <a:rPr lang="en-US" sz="1700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Image 1.</a:t>
              </a:r>
              <a:r>
                <a:rPr lang="en-US" sz="170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Sample F</a:t>
              </a:r>
              <a:r>
                <a:rPr lang="en-US" sz="1700">
                  <a:solidFill>
                    <a:srgbClr val="000000"/>
                  </a:solidFill>
                  <a:latin typeface="Montserrat Italics"/>
                  <a:ea typeface="Montserrat Italics"/>
                  <a:cs typeface="Montserrat Italics"/>
                  <a:sym typeface="Montserrat Italics"/>
                </a:rPr>
                <a:t>eynman diagram for VLQ TTbar pair production with decays to third generation quarks and SM bosons (The CMS Collaboration, 2023).</a:t>
              </a:r>
            </a:p>
          </p:txBody>
        </p:sp>
        <p:sp>
          <p:nvSpPr>
            <p:cNvPr name="Freeform 19" id="19"/>
            <p:cNvSpPr/>
            <p:nvPr/>
          </p:nvSpPr>
          <p:spPr>
            <a:xfrm flipH="false" flipV="false" rot="0">
              <a:off x="675721" y="1460181"/>
              <a:ext cx="7775346" cy="6018417"/>
            </a:xfrm>
            <a:custGeom>
              <a:avLst/>
              <a:gdLst/>
              <a:ahLst/>
              <a:cxnLst/>
              <a:rect r="r" b="b" t="t" l="l"/>
              <a:pathLst>
                <a:path h="6018417" w="7775346">
                  <a:moveTo>
                    <a:pt x="0" y="0"/>
                  </a:moveTo>
                  <a:lnTo>
                    <a:pt x="7775346" y="0"/>
                  </a:lnTo>
                  <a:lnTo>
                    <a:pt x="7775346" y="6018417"/>
                  </a:lnTo>
                  <a:lnTo>
                    <a:pt x="0" y="60184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l="0" t="0" r="0" b="0"/>
              </a:stretch>
            </a:blipFill>
          </p:spPr>
        </p:sp>
      </p:grpSp>
      <p:sp>
        <p:nvSpPr>
          <p:cNvPr name="TextBox 20" id="20"/>
          <p:cNvSpPr txBox="true"/>
          <p:nvPr/>
        </p:nvSpPr>
        <p:spPr>
          <a:xfrm rot="0">
            <a:off x="0" y="9801225"/>
            <a:ext cx="5280022" cy="485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19"/>
              </a:lnSpc>
            </a:pPr>
            <a:r>
              <a:rPr lang="en-US" sz="1599">
                <a:solidFill>
                  <a:srgbClr val="EAD9FD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(Grancagnolo, 2024): arXiv:2405.08782v1</a:t>
            </a:r>
          </a:p>
          <a:p>
            <a:pPr algn="l">
              <a:lnSpc>
                <a:spcPts val="1919"/>
              </a:lnSpc>
              <a:spcBef>
                <a:spcPct val="0"/>
              </a:spcBef>
            </a:pPr>
            <a:r>
              <a:rPr lang="en-US" sz="1599">
                <a:solidFill>
                  <a:srgbClr val="EAD9FD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(The CMS Collaboration, 2023): arXiv:2209.07327v2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73150" y="-5174150"/>
            <a:ext cx="10704896" cy="10704896"/>
          </a:xfrm>
          <a:custGeom>
            <a:avLst/>
            <a:gdLst/>
            <a:ahLst/>
            <a:cxnLst/>
            <a:rect r="r" b="b" t="t" l="l"/>
            <a:pathLst>
              <a:path h="10704896" w="10704896">
                <a:moveTo>
                  <a:pt x="0" y="0"/>
                </a:moveTo>
                <a:lnTo>
                  <a:pt x="10704896" y="0"/>
                </a:lnTo>
                <a:lnTo>
                  <a:pt x="10704896" y="10704896"/>
                </a:lnTo>
                <a:lnTo>
                  <a:pt x="0" y="10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6533350" y="-6040400"/>
            <a:ext cx="14238804" cy="14238804"/>
          </a:xfrm>
          <a:custGeom>
            <a:avLst/>
            <a:gdLst/>
            <a:ahLst/>
            <a:cxnLst/>
            <a:rect r="r" b="b" t="t" l="l"/>
            <a:pathLst>
              <a:path h="14238804" w="14238804">
                <a:moveTo>
                  <a:pt x="0" y="0"/>
                </a:moveTo>
                <a:lnTo>
                  <a:pt x="14238804" y="0"/>
                </a:lnTo>
                <a:lnTo>
                  <a:pt x="14238804" y="14238804"/>
                </a:lnTo>
                <a:lnTo>
                  <a:pt x="0" y="1423880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false" rot="394792">
            <a:off x="-1966550" y="5526052"/>
            <a:ext cx="12081256" cy="7564538"/>
          </a:xfrm>
          <a:custGeom>
            <a:avLst/>
            <a:gdLst/>
            <a:ahLst/>
            <a:cxnLst/>
            <a:rect r="r" b="b" t="t" l="l"/>
            <a:pathLst>
              <a:path h="7564538" w="12081256">
                <a:moveTo>
                  <a:pt x="12081256" y="0"/>
                </a:moveTo>
                <a:lnTo>
                  <a:pt x="0" y="0"/>
                </a:lnTo>
                <a:lnTo>
                  <a:pt x="0" y="7564538"/>
                </a:lnTo>
                <a:lnTo>
                  <a:pt x="12081256" y="7564538"/>
                </a:lnTo>
                <a:lnTo>
                  <a:pt x="12081256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false" rot="8100000">
            <a:off x="-6325654" y="-6560292"/>
            <a:ext cx="15008502" cy="13901984"/>
          </a:xfrm>
          <a:custGeom>
            <a:avLst/>
            <a:gdLst/>
            <a:ahLst/>
            <a:cxnLst/>
            <a:rect r="r" b="b" t="t" l="l"/>
            <a:pathLst>
              <a:path h="13901984" w="15008502">
                <a:moveTo>
                  <a:pt x="15008502" y="0"/>
                </a:moveTo>
                <a:lnTo>
                  <a:pt x="0" y="0"/>
                </a:lnTo>
                <a:lnTo>
                  <a:pt x="0" y="13901984"/>
                </a:lnTo>
                <a:lnTo>
                  <a:pt x="15008502" y="13901984"/>
                </a:lnTo>
                <a:lnTo>
                  <a:pt x="15008502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false" rot="171057">
            <a:off x="8028976" y="-2893794"/>
            <a:ext cx="12081256" cy="7564538"/>
          </a:xfrm>
          <a:custGeom>
            <a:avLst/>
            <a:gdLst/>
            <a:ahLst/>
            <a:cxnLst/>
            <a:rect r="r" b="b" t="t" l="l"/>
            <a:pathLst>
              <a:path h="7564538" w="12081256">
                <a:moveTo>
                  <a:pt x="12081256" y="0"/>
                </a:moveTo>
                <a:lnTo>
                  <a:pt x="0" y="0"/>
                </a:lnTo>
                <a:lnTo>
                  <a:pt x="0" y="7564538"/>
                </a:lnTo>
                <a:lnTo>
                  <a:pt x="12081256" y="7564538"/>
                </a:lnTo>
                <a:lnTo>
                  <a:pt x="12081256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6660661"/>
            <a:ext cx="15741425" cy="25976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0378"/>
              </a:lnSpc>
            </a:pPr>
            <a:r>
              <a:rPr lang="en-US" sz="16982">
                <a:solidFill>
                  <a:srgbClr val="EAD9FD"/>
                </a:solidFill>
                <a:latin typeface="Raleway Bold"/>
                <a:ea typeface="Raleway Bold"/>
                <a:cs typeface="Raleway Bold"/>
                <a:sym typeface="Raleway Bold"/>
              </a:rPr>
              <a:t>The Method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3530575" y="3872775"/>
            <a:ext cx="3239550" cy="2752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1600"/>
              </a:lnSpc>
            </a:pPr>
            <a:r>
              <a:rPr lang="en-US" sz="18000">
                <a:solidFill>
                  <a:srgbClr val="EAD9FD"/>
                </a:solidFill>
                <a:latin typeface="Raleway Bold"/>
                <a:ea typeface="Raleway Bold"/>
                <a:cs typeface="Raleway Bold"/>
                <a:sym typeface="Raleway Bold"/>
              </a:rPr>
              <a:t>02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5172002" y="2639500"/>
            <a:ext cx="5007994" cy="5008006"/>
          </a:xfrm>
          <a:custGeom>
            <a:avLst/>
            <a:gdLst/>
            <a:ahLst/>
            <a:cxnLst/>
            <a:rect r="r" b="b" t="t" l="l"/>
            <a:pathLst>
              <a:path h="5008006" w="5007994">
                <a:moveTo>
                  <a:pt x="0" y="0"/>
                </a:moveTo>
                <a:lnTo>
                  <a:pt x="5007994" y="0"/>
                </a:lnTo>
                <a:lnTo>
                  <a:pt x="5007994" y="5008006"/>
                </a:lnTo>
                <a:lnTo>
                  <a:pt x="0" y="500800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>
            <a:alphaModFix amt="19999"/>
          </a:blip>
          <a:srcRect l="0" t="0" r="0" b="0"/>
          <a:stretch>
            <a:fillRect/>
          </a:stretch>
        </p:blipFill>
        <p:spPr>
          <a:xfrm flipH="false" flipV="false" rot="0">
            <a:off x="0" y="0"/>
            <a:ext cx="18288000" cy="10424160"/>
          </a:xfrm>
          <a:prstGeom prst="rect">
            <a:avLst/>
          </a:prstGeom>
        </p:spPr>
      </p:pic>
      <p:sp>
        <p:nvSpPr>
          <p:cNvPr name="Freeform 3" id="3"/>
          <p:cNvSpPr/>
          <p:nvPr/>
        </p:nvSpPr>
        <p:spPr>
          <a:xfrm flipH="false" flipV="false" rot="-7679966">
            <a:off x="-2920810" y="5323544"/>
            <a:ext cx="12407814" cy="7768902"/>
          </a:xfrm>
          <a:custGeom>
            <a:avLst/>
            <a:gdLst/>
            <a:ahLst/>
            <a:cxnLst/>
            <a:rect r="r" b="b" t="t" l="l"/>
            <a:pathLst>
              <a:path h="7768902" w="12407814">
                <a:moveTo>
                  <a:pt x="0" y="0"/>
                </a:moveTo>
                <a:lnTo>
                  <a:pt x="12407814" y="0"/>
                </a:lnTo>
                <a:lnTo>
                  <a:pt x="12407814" y="7768902"/>
                </a:lnTo>
                <a:lnTo>
                  <a:pt x="0" y="776890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4018896" y="-1837750"/>
            <a:ext cx="7414750" cy="7414750"/>
          </a:xfrm>
          <a:custGeom>
            <a:avLst/>
            <a:gdLst/>
            <a:ahLst/>
            <a:cxnLst/>
            <a:rect r="r" b="b" t="t" l="l"/>
            <a:pathLst>
              <a:path h="7414750" w="7414750">
                <a:moveTo>
                  <a:pt x="0" y="0"/>
                </a:moveTo>
                <a:lnTo>
                  <a:pt x="7414750" y="0"/>
                </a:lnTo>
                <a:lnTo>
                  <a:pt x="7414750" y="7414750"/>
                </a:lnTo>
                <a:lnTo>
                  <a:pt x="0" y="741475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7679966">
            <a:off x="9377640" y="-3143956"/>
            <a:ext cx="12407814" cy="7768902"/>
          </a:xfrm>
          <a:custGeom>
            <a:avLst/>
            <a:gdLst/>
            <a:ahLst/>
            <a:cxnLst/>
            <a:rect r="r" b="b" t="t" l="l"/>
            <a:pathLst>
              <a:path h="7768902" w="12407814">
                <a:moveTo>
                  <a:pt x="0" y="0"/>
                </a:moveTo>
                <a:lnTo>
                  <a:pt x="12407814" y="0"/>
                </a:lnTo>
                <a:lnTo>
                  <a:pt x="12407814" y="7768902"/>
                </a:lnTo>
                <a:lnTo>
                  <a:pt x="0" y="776890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519100" y="5689800"/>
            <a:ext cx="7768902" cy="7768902"/>
          </a:xfrm>
          <a:custGeom>
            <a:avLst/>
            <a:gdLst/>
            <a:ahLst/>
            <a:cxnLst/>
            <a:rect r="r" b="b" t="t" l="l"/>
            <a:pathLst>
              <a:path h="7768902" w="7768902">
                <a:moveTo>
                  <a:pt x="0" y="0"/>
                </a:moveTo>
                <a:lnTo>
                  <a:pt x="7768902" y="0"/>
                </a:lnTo>
                <a:lnTo>
                  <a:pt x="7768902" y="7768902"/>
                </a:lnTo>
                <a:lnTo>
                  <a:pt x="0" y="776890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5294897" y="688216"/>
            <a:ext cx="7117157" cy="8910568"/>
            <a:chOff x="0" y="0"/>
            <a:chExt cx="9489543" cy="11880758"/>
          </a:xfrm>
        </p:grpSpPr>
        <p:sp>
          <p:nvSpPr>
            <p:cNvPr name="TextBox 8" id="8"/>
            <p:cNvSpPr txBox="true"/>
            <p:nvPr/>
          </p:nvSpPr>
          <p:spPr>
            <a:xfrm rot="0">
              <a:off x="0" y="3158386"/>
              <a:ext cx="9205975" cy="872237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5845"/>
                </a:lnSpc>
              </a:pPr>
            </a:p>
            <a:p>
              <a:pPr algn="l" marL="914513" indent="-457256" lvl="1">
                <a:lnSpc>
                  <a:spcPts val="5845"/>
                </a:lnSpc>
                <a:buFont typeface="Arial"/>
                <a:buChar char="•"/>
              </a:pPr>
              <a:r>
                <a:rPr lang="en-US" sz="4235">
                  <a:solidFill>
                    <a:srgbClr val="FFFFFF"/>
                  </a:solidFill>
                  <a:latin typeface="Quicksand"/>
                  <a:ea typeface="Quicksand"/>
                  <a:cs typeface="Quicksand"/>
                  <a:sym typeface="Quicksand"/>
                </a:rPr>
                <a:t>Create a VLQ software search tool that uses CMS Run 3 data.</a:t>
              </a:r>
            </a:p>
            <a:p>
              <a:pPr algn="l">
                <a:lnSpc>
                  <a:spcPts val="5845"/>
                </a:lnSpc>
              </a:pPr>
            </a:p>
            <a:p>
              <a:pPr algn="l" marL="914513" indent="-457256" lvl="1">
                <a:lnSpc>
                  <a:spcPts val="5845"/>
                </a:lnSpc>
                <a:buFont typeface="Arial"/>
                <a:buChar char="•"/>
              </a:pPr>
              <a:r>
                <a:rPr lang="en-US" sz="4235">
                  <a:solidFill>
                    <a:srgbClr val="FFFFFF"/>
                  </a:solidFill>
                  <a:latin typeface="Quicksand"/>
                  <a:ea typeface="Quicksand"/>
                  <a:cs typeface="Quicksand"/>
                  <a:sym typeface="Quicksand"/>
                </a:rPr>
                <a:t>F</a:t>
              </a:r>
              <a:r>
                <a:rPr lang="en-US" sz="4235">
                  <a:solidFill>
                    <a:srgbClr val="FFFFFF"/>
                  </a:solidFill>
                  <a:latin typeface="Quicksand"/>
                  <a:ea typeface="Quicksand"/>
                  <a:cs typeface="Quicksand"/>
                  <a:sym typeface="Quicksand"/>
                </a:rPr>
                <a:t>unctional with both MonteCarlo simulations and real CMS collision datasets </a:t>
              </a:r>
            </a:p>
          </p:txBody>
        </p:sp>
        <p:sp>
          <p:nvSpPr>
            <p:cNvPr name="Freeform 9" id="9"/>
            <p:cNvSpPr/>
            <p:nvPr/>
          </p:nvSpPr>
          <p:spPr>
            <a:xfrm flipH="false" flipV="false" rot="0">
              <a:off x="3766292" y="0"/>
              <a:ext cx="1956959" cy="1956959"/>
            </a:xfrm>
            <a:custGeom>
              <a:avLst/>
              <a:gdLst/>
              <a:ahLst/>
              <a:cxnLst/>
              <a:rect r="r" b="b" t="t" l="l"/>
              <a:pathLst>
                <a:path h="1956959" w="1956959">
                  <a:moveTo>
                    <a:pt x="0" y="0"/>
                  </a:moveTo>
                  <a:lnTo>
                    <a:pt x="1956959" y="0"/>
                  </a:lnTo>
                  <a:lnTo>
                    <a:pt x="1956959" y="1956959"/>
                  </a:lnTo>
                  <a:lnTo>
                    <a:pt x="0" y="19569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0" id="10"/>
            <p:cNvSpPr txBox="true"/>
            <p:nvPr/>
          </p:nvSpPr>
          <p:spPr>
            <a:xfrm rot="0">
              <a:off x="0" y="1937909"/>
              <a:ext cx="9489543" cy="129667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624"/>
                </a:lnSpc>
              </a:pPr>
              <a:r>
                <a:rPr lang="en-US" sz="6353">
                  <a:solidFill>
                    <a:srgbClr val="EAD9FD"/>
                  </a:solidFill>
                  <a:latin typeface="Raleway Medium"/>
                  <a:ea typeface="Raleway Medium"/>
                  <a:cs typeface="Raleway Medium"/>
                  <a:sym typeface="Raleway Medium"/>
                </a:rPr>
                <a:t>Objective</a:t>
              </a: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-7679966">
            <a:off x="9530040" y="-2991556"/>
            <a:ext cx="12407814" cy="7768902"/>
          </a:xfrm>
          <a:custGeom>
            <a:avLst/>
            <a:gdLst/>
            <a:ahLst/>
            <a:cxnLst/>
            <a:rect r="r" b="b" t="t" l="l"/>
            <a:pathLst>
              <a:path h="7768902" w="12407814">
                <a:moveTo>
                  <a:pt x="0" y="0"/>
                </a:moveTo>
                <a:lnTo>
                  <a:pt x="12407814" y="0"/>
                </a:lnTo>
                <a:lnTo>
                  <a:pt x="12407814" y="7768902"/>
                </a:lnTo>
                <a:lnTo>
                  <a:pt x="0" y="776890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7679966">
            <a:off x="-2920810" y="5323544"/>
            <a:ext cx="12407814" cy="7768902"/>
          </a:xfrm>
          <a:custGeom>
            <a:avLst/>
            <a:gdLst/>
            <a:ahLst/>
            <a:cxnLst/>
            <a:rect r="r" b="b" t="t" l="l"/>
            <a:pathLst>
              <a:path h="7768902" w="12407814">
                <a:moveTo>
                  <a:pt x="0" y="0"/>
                </a:moveTo>
                <a:lnTo>
                  <a:pt x="12407814" y="0"/>
                </a:lnTo>
                <a:lnTo>
                  <a:pt x="12407814" y="7768902"/>
                </a:lnTo>
                <a:lnTo>
                  <a:pt x="0" y="77689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018896" y="-1837750"/>
            <a:ext cx="7414750" cy="7414750"/>
          </a:xfrm>
          <a:custGeom>
            <a:avLst/>
            <a:gdLst/>
            <a:ahLst/>
            <a:cxnLst/>
            <a:rect r="r" b="b" t="t" l="l"/>
            <a:pathLst>
              <a:path h="7414750" w="7414750">
                <a:moveTo>
                  <a:pt x="0" y="0"/>
                </a:moveTo>
                <a:lnTo>
                  <a:pt x="7414750" y="0"/>
                </a:lnTo>
                <a:lnTo>
                  <a:pt x="7414750" y="7414750"/>
                </a:lnTo>
                <a:lnTo>
                  <a:pt x="0" y="74147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7679966">
            <a:off x="9377640" y="-3143956"/>
            <a:ext cx="12407814" cy="7768902"/>
          </a:xfrm>
          <a:custGeom>
            <a:avLst/>
            <a:gdLst/>
            <a:ahLst/>
            <a:cxnLst/>
            <a:rect r="r" b="b" t="t" l="l"/>
            <a:pathLst>
              <a:path h="7768902" w="12407814">
                <a:moveTo>
                  <a:pt x="0" y="0"/>
                </a:moveTo>
                <a:lnTo>
                  <a:pt x="12407814" y="0"/>
                </a:lnTo>
                <a:lnTo>
                  <a:pt x="12407814" y="7768902"/>
                </a:lnTo>
                <a:lnTo>
                  <a:pt x="0" y="77689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519100" y="5689800"/>
            <a:ext cx="7768902" cy="7768902"/>
          </a:xfrm>
          <a:custGeom>
            <a:avLst/>
            <a:gdLst/>
            <a:ahLst/>
            <a:cxnLst/>
            <a:rect r="r" b="b" t="t" l="l"/>
            <a:pathLst>
              <a:path h="7768902" w="7768902">
                <a:moveTo>
                  <a:pt x="0" y="0"/>
                </a:moveTo>
                <a:lnTo>
                  <a:pt x="7768902" y="0"/>
                </a:lnTo>
                <a:lnTo>
                  <a:pt x="7768902" y="7768902"/>
                </a:lnTo>
                <a:lnTo>
                  <a:pt x="0" y="776890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0163568" y="2330147"/>
            <a:ext cx="5376750" cy="6179156"/>
            <a:chOff x="0" y="0"/>
            <a:chExt cx="7169000" cy="8238875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14561" y="2395986"/>
              <a:ext cx="7139879" cy="584288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416"/>
                </a:lnSpc>
              </a:pPr>
              <a:r>
                <a:rPr lang="en-US" sz="3200">
                  <a:solidFill>
                    <a:srgbClr val="FFFFFF"/>
                  </a:solidFill>
                  <a:latin typeface="Quicksand"/>
                  <a:ea typeface="Quicksand"/>
                  <a:cs typeface="Quicksand"/>
                  <a:sym typeface="Quicksand"/>
                </a:rPr>
                <a:t>By implementing Recursive Jigsaw Reconstruction (RJR) and the TIMBER analysis framework, we create a program that is to be deployed to the FermiLab server grid so it can analyze all Run 3 data.</a:t>
              </a:r>
              <a:r>
                <a:rPr lang="en-US" sz="3200">
                  <a:solidFill>
                    <a:srgbClr val="FFFFFF"/>
                  </a:solidFill>
                  <a:latin typeface="Quicksand"/>
                  <a:ea typeface="Quicksand"/>
                  <a:cs typeface="Quicksand"/>
                  <a:sym typeface="Quicksand"/>
                </a:rPr>
                <a:t> </a:t>
              </a:r>
            </a:p>
          </p:txBody>
        </p:sp>
        <p:sp>
          <p:nvSpPr>
            <p:cNvPr name="Freeform 8" id="8"/>
            <p:cNvSpPr/>
            <p:nvPr/>
          </p:nvSpPr>
          <p:spPr>
            <a:xfrm flipH="false" flipV="false" rot="0">
              <a:off x="2794962" y="0"/>
              <a:ext cx="1579077" cy="1478411"/>
            </a:xfrm>
            <a:custGeom>
              <a:avLst/>
              <a:gdLst/>
              <a:ahLst/>
              <a:cxnLst/>
              <a:rect r="r" b="b" t="t" l="l"/>
              <a:pathLst>
                <a:path h="1478411" w="1579077">
                  <a:moveTo>
                    <a:pt x="0" y="0"/>
                  </a:moveTo>
                  <a:lnTo>
                    <a:pt x="1579076" y="0"/>
                  </a:lnTo>
                  <a:lnTo>
                    <a:pt x="1579076" y="1478411"/>
                  </a:lnTo>
                  <a:lnTo>
                    <a:pt x="0" y="14784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9" id="9"/>
            <p:cNvSpPr txBox="true"/>
            <p:nvPr/>
          </p:nvSpPr>
          <p:spPr>
            <a:xfrm rot="0">
              <a:off x="0" y="1478411"/>
              <a:ext cx="7169000" cy="9652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759"/>
                </a:lnSpc>
              </a:pPr>
              <a:r>
                <a:rPr lang="en-US" sz="4800">
                  <a:solidFill>
                    <a:srgbClr val="EAD9FD"/>
                  </a:solidFill>
                  <a:latin typeface="Raleway Medium"/>
                  <a:ea typeface="Raleway Medium"/>
                  <a:cs typeface="Raleway Medium"/>
                  <a:sym typeface="Raleway Medium"/>
                </a:rPr>
                <a:t>Methodology</a:t>
              </a: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-7679966">
            <a:off x="9530040" y="-2991556"/>
            <a:ext cx="12407814" cy="7768902"/>
          </a:xfrm>
          <a:custGeom>
            <a:avLst/>
            <a:gdLst/>
            <a:ahLst/>
            <a:cxnLst/>
            <a:rect r="r" b="b" t="t" l="l"/>
            <a:pathLst>
              <a:path h="7768902" w="12407814">
                <a:moveTo>
                  <a:pt x="0" y="0"/>
                </a:moveTo>
                <a:lnTo>
                  <a:pt x="12407814" y="0"/>
                </a:lnTo>
                <a:lnTo>
                  <a:pt x="12407814" y="7768902"/>
                </a:lnTo>
                <a:lnTo>
                  <a:pt x="0" y="77689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1028700" y="892895"/>
            <a:ext cx="7498128" cy="8552756"/>
            <a:chOff x="0" y="0"/>
            <a:chExt cx="9997505" cy="11403674"/>
          </a:xfrm>
        </p:grpSpPr>
        <p:grpSp>
          <p:nvGrpSpPr>
            <p:cNvPr name="Group 12" id="12"/>
            <p:cNvGrpSpPr/>
            <p:nvPr/>
          </p:nvGrpSpPr>
          <p:grpSpPr>
            <a:xfrm rot="0">
              <a:off x="0" y="0"/>
              <a:ext cx="9997505" cy="11403674"/>
              <a:chOff x="0" y="0"/>
              <a:chExt cx="1974816" cy="2252578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1974816" cy="2252578"/>
              </a:xfrm>
              <a:custGeom>
                <a:avLst/>
                <a:gdLst/>
                <a:ahLst/>
                <a:cxnLst/>
                <a:rect r="r" b="b" t="t" l="l"/>
                <a:pathLst>
                  <a:path h="2252578" w="1974816">
                    <a:moveTo>
                      <a:pt x="0" y="0"/>
                    </a:moveTo>
                    <a:lnTo>
                      <a:pt x="1974816" y="0"/>
                    </a:lnTo>
                    <a:lnTo>
                      <a:pt x="1974816" y="2252578"/>
                    </a:lnTo>
                    <a:lnTo>
                      <a:pt x="0" y="2252578"/>
                    </a:lnTo>
                    <a:close/>
                  </a:path>
                </a:pathLst>
              </a:custGeom>
              <a:solidFill>
                <a:srgbClr val="EAD9FD">
                  <a:alpha val="80784"/>
                </a:srgbClr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-38100"/>
                <a:ext cx="1974816" cy="229067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1919"/>
                  </a:lnSpc>
                </a:pPr>
              </a:p>
            </p:txBody>
          </p:sp>
        </p:grpSp>
        <p:sp>
          <p:nvSpPr>
            <p:cNvPr name="TextBox 15" id="15"/>
            <p:cNvSpPr txBox="true"/>
            <p:nvPr/>
          </p:nvSpPr>
          <p:spPr>
            <a:xfrm rot="0">
              <a:off x="143412" y="10984366"/>
              <a:ext cx="9705782" cy="31043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998"/>
                </a:lnSpc>
              </a:pPr>
              <a:r>
                <a:rPr lang="en-US" sz="1427">
                  <a:solidFill>
                    <a:srgbClr val="051D4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Image 2. </a:t>
              </a:r>
              <a:r>
                <a:rPr lang="en-US" sz="1427">
                  <a:solidFill>
                    <a:srgbClr val="051D40"/>
                  </a:solidFill>
                  <a:latin typeface="Montserrat Bold Italics"/>
                  <a:ea typeface="Montserrat Bold Italics"/>
                  <a:cs typeface="Montserrat Bold Italics"/>
                  <a:sym typeface="Montserrat Bold Italics"/>
                </a:rPr>
                <a:t>Sample RestFrames decay tree for VLQ TTbar pair production.</a:t>
              </a:r>
            </a:p>
          </p:txBody>
        </p:sp>
        <p:sp>
          <p:nvSpPr>
            <p:cNvPr name="Freeform 16" id="16"/>
            <p:cNvSpPr/>
            <p:nvPr/>
          </p:nvSpPr>
          <p:spPr>
            <a:xfrm flipH="false" flipV="false" rot="0">
              <a:off x="0" y="181073"/>
              <a:ext cx="9997505" cy="10522674"/>
            </a:xfrm>
            <a:custGeom>
              <a:avLst/>
              <a:gdLst/>
              <a:ahLst/>
              <a:cxnLst/>
              <a:rect r="r" b="b" t="t" l="l"/>
              <a:pathLst>
                <a:path h="10522674" w="9997505">
                  <a:moveTo>
                    <a:pt x="0" y="0"/>
                  </a:moveTo>
                  <a:lnTo>
                    <a:pt x="9997505" y="0"/>
                  </a:lnTo>
                  <a:lnTo>
                    <a:pt x="9997505" y="10522674"/>
                  </a:lnTo>
                  <a:lnTo>
                    <a:pt x="0" y="1052267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0" t="-342" r="0" b="-342"/>
              </a:stretch>
            </a:blipFill>
          </p:spPr>
        </p:sp>
      </p:grpSp>
      <p:grpSp>
        <p:nvGrpSpPr>
          <p:cNvPr name="Group 17" id="17"/>
          <p:cNvGrpSpPr/>
          <p:nvPr/>
        </p:nvGrpSpPr>
        <p:grpSpPr>
          <a:xfrm rot="0">
            <a:off x="7336293" y="6671972"/>
            <a:ext cx="106156" cy="129484"/>
            <a:chOff x="0" y="0"/>
            <a:chExt cx="153670" cy="18744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48260" y="46860"/>
              <a:ext cx="53340" cy="93720"/>
            </a:xfrm>
            <a:custGeom>
              <a:avLst/>
              <a:gdLst/>
              <a:ahLst/>
              <a:cxnLst/>
              <a:rect r="r" b="b" t="t" l="l"/>
              <a:pathLst>
                <a:path h="93720" w="53340">
                  <a:moveTo>
                    <a:pt x="53340" y="24063"/>
                  </a:moveTo>
                  <a:cubicBezTo>
                    <a:pt x="25400" y="93720"/>
                    <a:pt x="12700" y="92453"/>
                    <a:pt x="8890" y="88654"/>
                  </a:cubicBezTo>
                  <a:cubicBezTo>
                    <a:pt x="3810" y="84854"/>
                    <a:pt x="0" y="70923"/>
                    <a:pt x="3810" y="65857"/>
                  </a:cubicBezTo>
                  <a:cubicBezTo>
                    <a:pt x="6350" y="60791"/>
                    <a:pt x="29210" y="56992"/>
                    <a:pt x="34290" y="60791"/>
                  </a:cubicBezTo>
                  <a:cubicBezTo>
                    <a:pt x="39370" y="64591"/>
                    <a:pt x="38100" y="83588"/>
                    <a:pt x="33020" y="88654"/>
                  </a:cubicBezTo>
                  <a:cubicBezTo>
                    <a:pt x="29210" y="92453"/>
                    <a:pt x="15240" y="93720"/>
                    <a:pt x="10160" y="89920"/>
                  </a:cubicBezTo>
                  <a:cubicBezTo>
                    <a:pt x="5080" y="86121"/>
                    <a:pt x="2540" y="77256"/>
                    <a:pt x="2540" y="68390"/>
                  </a:cubicBezTo>
                  <a:cubicBezTo>
                    <a:pt x="2540" y="51926"/>
                    <a:pt x="12700" y="12665"/>
                    <a:pt x="22860" y="3799"/>
                  </a:cubicBezTo>
                  <a:cubicBezTo>
                    <a:pt x="29210" y="0"/>
                    <a:pt x="40640" y="1266"/>
                    <a:pt x="44450" y="3799"/>
                  </a:cubicBezTo>
                  <a:cubicBezTo>
                    <a:pt x="49530" y="7599"/>
                    <a:pt x="53340" y="24063"/>
                    <a:pt x="53340" y="24063"/>
                  </a:cubicBezTo>
                </a:path>
              </a:pathLst>
            </a:custGeom>
            <a:solidFill>
              <a:srgbClr val="F8F8F8"/>
            </a:solidFill>
            <a:ln cap="sq">
              <a:noFill/>
              <a:prstDash val="solid"/>
              <a:miter/>
            </a:ln>
          </p:spPr>
        </p:sp>
      </p:grp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2E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31425" y="-7203837"/>
            <a:ext cx="13181100" cy="13181046"/>
          </a:xfrm>
          <a:custGeom>
            <a:avLst/>
            <a:gdLst/>
            <a:ahLst/>
            <a:cxnLst/>
            <a:rect r="r" b="b" t="t" l="l"/>
            <a:pathLst>
              <a:path h="13181046" w="13181100">
                <a:moveTo>
                  <a:pt x="0" y="0"/>
                </a:moveTo>
                <a:lnTo>
                  <a:pt x="13181100" y="0"/>
                </a:lnTo>
                <a:lnTo>
                  <a:pt x="13181100" y="13181046"/>
                </a:lnTo>
                <a:lnTo>
                  <a:pt x="0" y="131810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371500" y="5642700"/>
            <a:ext cx="11698602" cy="11698602"/>
          </a:xfrm>
          <a:custGeom>
            <a:avLst/>
            <a:gdLst/>
            <a:ahLst/>
            <a:cxnLst/>
            <a:rect r="r" b="b" t="t" l="l"/>
            <a:pathLst>
              <a:path h="11698602" w="11698602">
                <a:moveTo>
                  <a:pt x="0" y="0"/>
                </a:moveTo>
                <a:lnTo>
                  <a:pt x="11698602" y="0"/>
                </a:lnTo>
                <a:lnTo>
                  <a:pt x="11698602" y="11698602"/>
                </a:lnTo>
                <a:lnTo>
                  <a:pt x="0" y="116986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577302" y="-3843702"/>
            <a:ext cx="9679504" cy="9679504"/>
          </a:xfrm>
          <a:custGeom>
            <a:avLst/>
            <a:gdLst/>
            <a:ahLst/>
            <a:cxnLst/>
            <a:rect r="r" b="b" t="t" l="l"/>
            <a:pathLst>
              <a:path h="9679504" w="9679504">
                <a:moveTo>
                  <a:pt x="0" y="0"/>
                </a:moveTo>
                <a:lnTo>
                  <a:pt x="9679504" y="0"/>
                </a:lnTo>
                <a:lnTo>
                  <a:pt x="9679504" y="9679504"/>
                </a:lnTo>
                <a:lnTo>
                  <a:pt x="0" y="967950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false" rot="3893483">
            <a:off x="-7994868" y="3498390"/>
            <a:ext cx="11804286" cy="10934092"/>
          </a:xfrm>
          <a:custGeom>
            <a:avLst/>
            <a:gdLst/>
            <a:ahLst/>
            <a:cxnLst/>
            <a:rect r="r" b="b" t="t" l="l"/>
            <a:pathLst>
              <a:path h="10934092" w="11804286">
                <a:moveTo>
                  <a:pt x="11804286" y="0"/>
                </a:moveTo>
                <a:lnTo>
                  <a:pt x="0" y="0"/>
                </a:lnTo>
                <a:lnTo>
                  <a:pt x="0" y="10934092"/>
                </a:lnTo>
                <a:lnTo>
                  <a:pt x="11804286" y="10934092"/>
                </a:lnTo>
                <a:lnTo>
                  <a:pt x="11804286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645161" y="8427773"/>
            <a:ext cx="4103550" cy="9456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63"/>
              </a:lnSpc>
            </a:pPr>
            <a:r>
              <a:rPr lang="en-US" sz="2799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Set up 2022 &amp; 2023 data corrections.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915485" y="8427773"/>
            <a:ext cx="5323633" cy="9456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63"/>
              </a:lnSpc>
            </a:pPr>
            <a:r>
              <a:rPr lang="en-US" sz="2799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Test limit &amp; compare current analysis to LHC Run-2 analysis.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3729998" y="5016162"/>
            <a:ext cx="10758836" cy="2014630"/>
          </a:xfrm>
          <a:custGeom>
            <a:avLst/>
            <a:gdLst/>
            <a:ahLst/>
            <a:cxnLst/>
            <a:rect r="r" b="b" t="t" l="l"/>
            <a:pathLst>
              <a:path h="2014630" w="10758836">
                <a:moveTo>
                  <a:pt x="0" y="0"/>
                </a:moveTo>
                <a:lnTo>
                  <a:pt x="10758836" y="0"/>
                </a:lnTo>
                <a:lnTo>
                  <a:pt x="10758836" y="2014630"/>
                </a:lnTo>
                <a:lnTo>
                  <a:pt x="0" y="201463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true" flipV="false" rot="-1805991">
            <a:off x="9745004" y="8849446"/>
            <a:ext cx="2136844" cy="2258110"/>
          </a:xfrm>
          <a:custGeom>
            <a:avLst/>
            <a:gdLst/>
            <a:ahLst/>
            <a:cxnLst/>
            <a:rect r="r" b="b" t="t" l="l"/>
            <a:pathLst>
              <a:path h="2258110" w="2136844">
                <a:moveTo>
                  <a:pt x="2136844" y="0"/>
                </a:moveTo>
                <a:lnTo>
                  <a:pt x="0" y="0"/>
                </a:lnTo>
                <a:lnTo>
                  <a:pt x="0" y="2258110"/>
                </a:lnTo>
                <a:lnTo>
                  <a:pt x="2136844" y="2258110"/>
                </a:lnTo>
                <a:lnTo>
                  <a:pt x="2136844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4222341" y="5556199"/>
            <a:ext cx="1160939" cy="934556"/>
          </a:xfrm>
          <a:custGeom>
            <a:avLst/>
            <a:gdLst/>
            <a:ahLst/>
            <a:cxnLst/>
            <a:rect r="r" b="b" t="t" l="l"/>
            <a:pathLst>
              <a:path h="934556" w="1160939">
                <a:moveTo>
                  <a:pt x="0" y="0"/>
                </a:moveTo>
                <a:lnTo>
                  <a:pt x="1160940" y="0"/>
                </a:lnTo>
                <a:lnTo>
                  <a:pt x="1160940" y="934556"/>
                </a:lnTo>
                <a:lnTo>
                  <a:pt x="0" y="93455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7193227" y="5473500"/>
            <a:ext cx="1007418" cy="1007418"/>
          </a:xfrm>
          <a:custGeom>
            <a:avLst/>
            <a:gdLst/>
            <a:ahLst/>
            <a:cxnLst/>
            <a:rect r="r" b="b" t="t" l="l"/>
            <a:pathLst>
              <a:path h="1007418" w="1007418">
                <a:moveTo>
                  <a:pt x="0" y="0"/>
                </a:moveTo>
                <a:lnTo>
                  <a:pt x="1007418" y="0"/>
                </a:lnTo>
                <a:lnTo>
                  <a:pt x="1007418" y="1007418"/>
                </a:lnTo>
                <a:lnTo>
                  <a:pt x="0" y="100741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0129219" y="5543110"/>
            <a:ext cx="937807" cy="937807"/>
          </a:xfrm>
          <a:custGeom>
            <a:avLst/>
            <a:gdLst/>
            <a:ahLst/>
            <a:cxnLst/>
            <a:rect r="r" b="b" t="t" l="l"/>
            <a:pathLst>
              <a:path h="937807" w="937807">
                <a:moveTo>
                  <a:pt x="0" y="0"/>
                </a:moveTo>
                <a:lnTo>
                  <a:pt x="937808" y="0"/>
                </a:lnTo>
                <a:lnTo>
                  <a:pt x="937808" y="937808"/>
                </a:lnTo>
                <a:lnTo>
                  <a:pt x="0" y="937808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995601" y="5536956"/>
            <a:ext cx="979179" cy="973059"/>
          </a:xfrm>
          <a:custGeom>
            <a:avLst/>
            <a:gdLst/>
            <a:ahLst/>
            <a:cxnLst/>
            <a:rect r="r" b="b" t="t" l="l"/>
            <a:pathLst>
              <a:path h="973059" w="979179">
                <a:moveTo>
                  <a:pt x="0" y="0"/>
                </a:moveTo>
                <a:lnTo>
                  <a:pt x="979178" y="0"/>
                </a:lnTo>
                <a:lnTo>
                  <a:pt x="979178" y="973058"/>
                </a:lnTo>
                <a:lnTo>
                  <a:pt x="0" y="973058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5776639" y="476250"/>
            <a:ext cx="7092416" cy="1114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880"/>
              </a:lnSpc>
            </a:pPr>
            <a:r>
              <a:rPr lang="en-US" sz="74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Project Scheme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751035" y="3854467"/>
            <a:ext cx="4103550" cy="586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EAD9FD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Step 1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125148" y="2423050"/>
            <a:ext cx="5355327" cy="14314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63"/>
              </a:lnSpc>
            </a:pPr>
            <a:r>
              <a:rPr lang="en-US" sz="2799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Define events and build recursive jigsaw reconstruction trees.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5645161" y="7603425"/>
            <a:ext cx="4103550" cy="586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EAD9FD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Step 2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8539289" y="3854467"/>
            <a:ext cx="4103550" cy="586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EAD9FD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Step 3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8072057" y="2423050"/>
            <a:ext cx="5038013" cy="14314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63"/>
              </a:lnSpc>
            </a:pPr>
            <a:r>
              <a:rPr lang="en-US" sz="2799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Utilize corrected architecture to run ~all MC for 2022 and 2023.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1433415" y="7603425"/>
            <a:ext cx="4103550" cy="586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EAD9FD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Step 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DAGMfCFShbE</dc:identifier>
  <dcterms:modified xsi:type="dcterms:W3CDTF">2011-08-01T06:04:30Z</dcterms:modified>
  <cp:revision>1</cp:revision>
  <dc:title>Copy of Physics Major for College_ Quantum Mechanics by Slidesgo.pptx</dc:title>
</cp:coreProperties>
</file>