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96" r:id="rId2"/>
    <p:sldId id="299" r:id="rId3"/>
    <p:sldId id="300" r:id="rId4"/>
    <p:sldId id="301" r:id="rId5"/>
    <p:sldId id="321" r:id="rId6"/>
    <p:sldId id="303" r:id="rId7"/>
    <p:sldId id="311" r:id="rId8"/>
    <p:sldId id="309" r:id="rId9"/>
    <p:sldId id="312" r:id="rId10"/>
    <p:sldId id="313" r:id="rId11"/>
    <p:sldId id="314" r:id="rId12"/>
    <p:sldId id="315" r:id="rId13"/>
    <p:sldId id="316" r:id="rId14"/>
    <p:sldId id="317" r:id="rId15"/>
    <p:sldId id="288" r:id="rId16"/>
    <p:sldId id="319" r:id="rId17"/>
    <p:sldId id="32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69351" autoAdjust="0"/>
  </p:normalViewPr>
  <p:slideViewPr>
    <p:cSldViewPr snapToGrid="0" snapToObjects="1">
      <p:cViewPr varScale="1">
        <p:scale>
          <a:sx n="73" d="100"/>
          <a:sy n="73" d="100"/>
        </p:scale>
        <p:origin x="276"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6C18F8-0B72-44EE-B9E0-E65614023615}" type="doc">
      <dgm:prSet loTypeId="urn:microsoft.com/office/officeart/2005/8/layout/process1" loCatId="process" qsTypeId="urn:microsoft.com/office/officeart/2005/8/quickstyle/simple1" qsCatId="simple" csTypeId="urn:microsoft.com/office/officeart/2005/8/colors/accent1_2" csCatId="accent1" phldr="1"/>
      <dgm:spPr/>
    </dgm:pt>
    <dgm:pt modelId="{3A8B8B2C-CC38-4BAF-B100-A77C1729DC08}">
      <dgm:prSet phldrT="[Text]" custT="1"/>
      <dgm:spPr/>
      <dgm:t>
        <a:bodyPr/>
        <a:lstStyle/>
        <a:p>
          <a:r>
            <a:rPr lang="en-US" sz="3600" dirty="0"/>
            <a:t>1990s</a:t>
          </a:r>
          <a:endParaRPr lang="en-GB" sz="3600" dirty="0"/>
        </a:p>
      </dgm:t>
    </dgm:pt>
    <dgm:pt modelId="{5CE35654-E583-4F5C-9BAD-EDC2F0A91905}" type="parTrans" cxnId="{6B6FA208-8F21-41CE-96F5-A9AACA12DB2B}">
      <dgm:prSet/>
      <dgm:spPr/>
      <dgm:t>
        <a:bodyPr/>
        <a:lstStyle/>
        <a:p>
          <a:endParaRPr lang="en-GB" sz="1600"/>
        </a:p>
      </dgm:t>
    </dgm:pt>
    <dgm:pt modelId="{62FB801D-C440-4E47-AF5C-0C00DE01D9ED}" type="sibTrans" cxnId="{6B6FA208-8F21-41CE-96F5-A9AACA12DB2B}">
      <dgm:prSet custT="1"/>
      <dgm:spPr/>
      <dgm:t>
        <a:bodyPr/>
        <a:lstStyle/>
        <a:p>
          <a:endParaRPr lang="en-GB" sz="2000"/>
        </a:p>
      </dgm:t>
    </dgm:pt>
    <dgm:pt modelId="{83ADD4F5-2FA2-4C0D-B9F5-27AD3B3C5DD7}">
      <dgm:prSet phldrT="[Text]" custT="1"/>
      <dgm:spPr/>
      <dgm:t>
        <a:bodyPr/>
        <a:lstStyle/>
        <a:p>
          <a:r>
            <a:rPr lang="en-US" sz="3600" dirty="0"/>
            <a:t>2000s</a:t>
          </a:r>
          <a:endParaRPr lang="en-GB" sz="3600" dirty="0"/>
        </a:p>
      </dgm:t>
    </dgm:pt>
    <dgm:pt modelId="{4311BB33-DABE-410B-B218-9DD1126A75FD}" type="parTrans" cxnId="{7F40A45B-1FFC-42F1-B7A6-77BF107A1255}">
      <dgm:prSet/>
      <dgm:spPr/>
      <dgm:t>
        <a:bodyPr/>
        <a:lstStyle/>
        <a:p>
          <a:endParaRPr lang="en-GB" sz="1600"/>
        </a:p>
      </dgm:t>
    </dgm:pt>
    <dgm:pt modelId="{6860912F-1E2C-4466-AE3B-3AE212B0ED0B}" type="sibTrans" cxnId="{7F40A45B-1FFC-42F1-B7A6-77BF107A1255}">
      <dgm:prSet custT="1"/>
      <dgm:spPr/>
      <dgm:t>
        <a:bodyPr/>
        <a:lstStyle/>
        <a:p>
          <a:endParaRPr lang="en-GB" sz="2000"/>
        </a:p>
      </dgm:t>
    </dgm:pt>
    <dgm:pt modelId="{76D463A4-9D74-4455-BF13-9A961A2E0322}">
      <dgm:prSet phldrT="[Text]" custT="1"/>
      <dgm:spPr/>
      <dgm:t>
        <a:bodyPr/>
        <a:lstStyle/>
        <a:p>
          <a:r>
            <a:rPr lang="en-US" sz="3600" dirty="0"/>
            <a:t>2014 on</a:t>
          </a:r>
          <a:endParaRPr lang="en-GB" sz="3600" dirty="0"/>
        </a:p>
      </dgm:t>
    </dgm:pt>
    <dgm:pt modelId="{1CD1D92F-AD10-4FB2-A1CD-04F271304B66}" type="parTrans" cxnId="{5B49034B-5C44-4D95-9727-088B3C7DF9CA}">
      <dgm:prSet/>
      <dgm:spPr/>
      <dgm:t>
        <a:bodyPr/>
        <a:lstStyle/>
        <a:p>
          <a:endParaRPr lang="en-GB" sz="1600"/>
        </a:p>
      </dgm:t>
    </dgm:pt>
    <dgm:pt modelId="{934F9381-BB10-4EBC-A2DC-1B112EA49517}" type="sibTrans" cxnId="{5B49034B-5C44-4D95-9727-088B3C7DF9CA}">
      <dgm:prSet/>
      <dgm:spPr/>
      <dgm:t>
        <a:bodyPr/>
        <a:lstStyle/>
        <a:p>
          <a:endParaRPr lang="en-GB" sz="1600"/>
        </a:p>
      </dgm:t>
    </dgm:pt>
    <dgm:pt modelId="{C27A93B9-A6D8-445B-8105-21DCDDDFB911}" type="pres">
      <dgm:prSet presAssocID="{896C18F8-0B72-44EE-B9E0-E65614023615}" presName="Name0" presStyleCnt="0">
        <dgm:presLayoutVars>
          <dgm:dir/>
          <dgm:resizeHandles val="exact"/>
        </dgm:presLayoutVars>
      </dgm:prSet>
      <dgm:spPr/>
    </dgm:pt>
    <dgm:pt modelId="{0764424F-38DD-4088-A53A-FB6AB82EC1ED}" type="pres">
      <dgm:prSet presAssocID="{3A8B8B2C-CC38-4BAF-B100-A77C1729DC08}" presName="node" presStyleLbl="node1" presStyleIdx="0" presStyleCnt="3" custScaleX="44421" custScaleY="42156">
        <dgm:presLayoutVars>
          <dgm:bulletEnabled val="1"/>
        </dgm:presLayoutVars>
      </dgm:prSet>
      <dgm:spPr/>
    </dgm:pt>
    <dgm:pt modelId="{1C59EBDF-9A07-4152-9E2B-5B1C5BC70288}" type="pres">
      <dgm:prSet presAssocID="{62FB801D-C440-4E47-AF5C-0C00DE01D9ED}" presName="sibTrans" presStyleLbl="sibTrans2D1" presStyleIdx="0" presStyleCnt="2"/>
      <dgm:spPr/>
    </dgm:pt>
    <dgm:pt modelId="{CBBA5FCF-FEFB-4931-8C3E-A655ACEC0EF7}" type="pres">
      <dgm:prSet presAssocID="{62FB801D-C440-4E47-AF5C-0C00DE01D9ED}" presName="connectorText" presStyleLbl="sibTrans2D1" presStyleIdx="0" presStyleCnt="2"/>
      <dgm:spPr/>
    </dgm:pt>
    <dgm:pt modelId="{93B9F486-C953-4289-BFDA-C91135DE4257}" type="pres">
      <dgm:prSet presAssocID="{83ADD4F5-2FA2-4C0D-B9F5-27AD3B3C5DD7}" presName="node" presStyleLbl="node1" presStyleIdx="1" presStyleCnt="3" custScaleX="44421" custScaleY="42156">
        <dgm:presLayoutVars>
          <dgm:bulletEnabled val="1"/>
        </dgm:presLayoutVars>
      </dgm:prSet>
      <dgm:spPr/>
    </dgm:pt>
    <dgm:pt modelId="{4EBA5881-574F-40D2-B922-6DF843EE2017}" type="pres">
      <dgm:prSet presAssocID="{6860912F-1E2C-4466-AE3B-3AE212B0ED0B}" presName="sibTrans" presStyleLbl="sibTrans2D1" presStyleIdx="1" presStyleCnt="2"/>
      <dgm:spPr/>
    </dgm:pt>
    <dgm:pt modelId="{420B011D-9639-4DB1-BBDE-331B4F0283B9}" type="pres">
      <dgm:prSet presAssocID="{6860912F-1E2C-4466-AE3B-3AE212B0ED0B}" presName="connectorText" presStyleLbl="sibTrans2D1" presStyleIdx="1" presStyleCnt="2"/>
      <dgm:spPr/>
    </dgm:pt>
    <dgm:pt modelId="{9232928C-C686-41D2-890F-6F13C286B1E0}" type="pres">
      <dgm:prSet presAssocID="{76D463A4-9D74-4455-BF13-9A961A2E0322}" presName="node" presStyleLbl="node1" presStyleIdx="2" presStyleCnt="3" custScaleX="44421" custScaleY="42156">
        <dgm:presLayoutVars>
          <dgm:bulletEnabled val="1"/>
        </dgm:presLayoutVars>
      </dgm:prSet>
      <dgm:spPr/>
    </dgm:pt>
  </dgm:ptLst>
  <dgm:cxnLst>
    <dgm:cxn modelId="{6B6FA208-8F21-41CE-96F5-A9AACA12DB2B}" srcId="{896C18F8-0B72-44EE-B9E0-E65614023615}" destId="{3A8B8B2C-CC38-4BAF-B100-A77C1729DC08}" srcOrd="0" destOrd="0" parTransId="{5CE35654-E583-4F5C-9BAD-EDC2F0A91905}" sibTransId="{62FB801D-C440-4E47-AF5C-0C00DE01D9ED}"/>
    <dgm:cxn modelId="{7F40A45B-1FFC-42F1-B7A6-77BF107A1255}" srcId="{896C18F8-0B72-44EE-B9E0-E65614023615}" destId="{83ADD4F5-2FA2-4C0D-B9F5-27AD3B3C5DD7}" srcOrd="1" destOrd="0" parTransId="{4311BB33-DABE-410B-B218-9DD1126A75FD}" sibTransId="{6860912F-1E2C-4466-AE3B-3AE212B0ED0B}"/>
    <dgm:cxn modelId="{5B49034B-5C44-4D95-9727-088B3C7DF9CA}" srcId="{896C18F8-0B72-44EE-B9E0-E65614023615}" destId="{76D463A4-9D74-4455-BF13-9A961A2E0322}" srcOrd="2" destOrd="0" parTransId="{1CD1D92F-AD10-4FB2-A1CD-04F271304B66}" sibTransId="{934F9381-BB10-4EBC-A2DC-1B112EA49517}"/>
    <dgm:cxn modelId="{A0FD8473-B148-453A-900F-F365A67FFFB2}" type="presOf" srcId="{896C18F8-0B72-44EE-B9E0-E65614023615}" destId="{C27A93B9-A6D8-445B-8105-21DCDDDFB911}" srcOrd="0" destOrd="0" presId="urn:microsoft.com/office/officeart/2005/8/layout/process1"/>
    <dgm:cxn modelId="{429A718C-B87B-434B-BCC4-EE486D5B2239}" type="presOf" srcId="{62FB801D-C440-4E47-AF5C-0C00DE01D9ED}" destId="{CBBA5FCF-FEFB-4931-8C3E-A655ACEC0EF7}" srcOrd="1" destOrd="0" presId="urn:microsoft.com/office/officeart/2005/8/layout/process1"/>
    <dgm:cxn modelId="{29AA309D-8C99-4137-A4E2-0C6F32C48C2D}" type="presOf" srcId="{6860912F-1E2C-4466-AE3B-3AE212B0ED0B}" destId="{4EBA5881-574F-40D2-B922-6DF843EE2017}" srcOrd="0" destOrd="0" presId="urn:microsoft.com/office/officeart/2005/8/layout/process1"/>
    <dgm:cxn modelId="{2D2E4DBA-5454-484E-8245-D36150757A61}" type="presOf" srcId="{76D463A4-9D74-4455-BF13-9A961A2E0322}" destId="{9232928C-C686-41D2-890F-6F13C286B1E0}" srcOrd="0" destOrd="0" presId="urn:microsoft.com/office/officeart/2005/8/layout/process1"/>
    <dgm:cxn modelId="{8A93AACA-4BAF-4054-86B3-1C410C1C0DD9}" type="presOf" srcId="{83ADD4F5-2FA2-4C0D-B9F5-27AD3B3C5DD7}" destId="{93B9F486-C953-4289-BFDA-C91135DE4257}" srcOrd="0" destOrd="0" presId="urn:microsoft.com/office/officeart/2005/8/layout/process1"/>
    <dgm:cxn modelId="{0626BDD2-5741-4C1F-A14B-E4D91188BF82}" type="presOf" srcId="{6860912F-1E2C-4466-AE3B-3AE212B0ED0B}" destId="{420B011D-9639-4DB1-BBDE-331B4F0283B9}" srcOrd="1" destOrd="0" presId="urn:microsoft.com/office/officeart/2005/8/layout/process1"/>
    <dgm:cxn modelId="{849315F5-33A7-49F1-BEC4-D3EB7CD6BF93}" type="presOf" srcId="{3A8B8B2C-CC38-4BAF-B100-A77C1729DC08}" destId="{0764424F-38DD-4088-A53A-FB6AB82EC1ED}" srcOrd="0" destOrd="0" presId="urn:microsoft.com/office/officeart/2005/8/layout/process1"/>
    <dgm:cxn modelId="{13D5B1FA-53CA-454E-AF1B-5AB8D09E04E6}" type="presOf" srcId="{62FB801D-C440-4E47-AF5C-0C00DE01D9ED}" destId="{1C59EBDF-9A07-4152-9E2B-5B1C5BC70288}" srcOrd="0" destOrd="0" presId="urn:microsoft.com/office/officeart/2005/8/layout/process1"/>
    <dgm:cxn modelId="{C562068B-D1C3-4970-8D74-EA640FA3C35C}" type="presParOf" srcId="{C27A93B9-A6D8-445B-8105-21DCDDDFB911}" destId="{0764424F-38DD-4088-A53A-FB6AB82EC1ED}" srcOrd="0" destOrd="0" presId="urn:microsoft.com/office/officeart/2005/8/layout/process1"/>
    <dgm:cxn modelId="{71EC1B83-5647-4962-AF8F-3633ACD882A4}" type="presParOf" srcId="{C27A93B9-A6D8-445B-8105-21DCDDDFB911}" destId="{1C59EBDF-9A07-4152-9E2B-5B1C5BC70288}" srcOrd="1" destOrd="0" presId="urn:microsoft.com/office/officeart/2005/8/layout/process1"/>
    <dgm:cxn modelId="{566C25A7-BC8C-49C5-95B8-2A463204708E}" type="presParOf" srcId="{1C59EBDF-9A07-4152-9E2B-5B1C5BC70288}" destId="{CBBA5FCF-FEFB-4931-8C3E-A655ACEC0EF7}" srcOrd="0" destOrd="0" presId="urn:microsoft.com/office/officeart/2005/8/layout/process1"/>
    <dgm:cxn modelId="{F08B6835-579E-4F71-BC74-179B807C9CE8}" type="presParOf" srcId="{C27A93B9-A6D8-445B-8105-21DCDDDFB911}" destId="{93B9F486-C953-4289-BFDA-C91135DE4257}" srcOrd="2" destOrd="0" presId="urn:microsoft.com/office/officeart/2005/8/layout/process1"/>
    <dgm:cxn modelId="{7835CBBA-2627-4E9D-A0D4-F6803C3DF2DC}" type="presParOf" srcId="{C27A93B9-A6D8-445B-8105-21DCDDDFB911}" destId="{4EBA5881-574F-40D2-B922-6DF843EE2017}" srcOrd="3" destOrd="0" presId="urn:microsoft.com/office/officeart/2005/8/layout/process1"/>
    <dgm:cxn modelId="{C4B571B0-76D9-4E77-836C-59CE989799F2}" type="presParOf" srcId="{4EBA5881-574F-40D2-B922-6DF843EE2017}" destId="{420B011D-9639-4DB1-BBDE-331B4F0283B9}" srcOrd="0" destOrd="0" presId="urn:microsoft.com/office/officeart/2005/8/layout/process1"/>
    <dgm:cxn modelId="{425D6BAF-A29A-40CC-8988-66C726706460}" type="presParOf" srcId="{C27A93B9-A6D8-445B-8105-21DCDDDFB911}" destId="{9232928C-C686-41D2-890F-6F13C286B1E0}"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6C18F8-0B72-44EE-B9E0-E65614023615}" type="doc">
      <dgm:prSet loTypeId="urn:microsoft.com/office/officeart/2005/8/layout/process1" loCatId="process" qsTypeId="urn:microsoft.com/office/officeart/2005/8/quickstyle/simple1" qsCatId="simple" csTypeId="urn:microsoft.com/office/officeart/2005/8/colors/accent1_2" csCatId="accent1" phldr="1"/>
      <dgm:spPr/>
    </dgm:pt>
    <dgm:pt modelId="{3A8B8B2C-CC38-4BAF-B100-A77C1729DC08}">
      <dgm:prSet phldrT="[Text]" custT="1"/>
      <dgm:spPr/>
      <dgm:t>
        <a:bodyPr/>
        <a:lstStyle/>
        <a:p>
          <a:r>
            <a:rPr lang="en-US" sz="3600" dirty="0"/>
            <a:t>1990s</a:t>
          </a:r>
          <a:endParaRPr lang="en-GB" sz="3600" dirty="0"/>
        </a:p>
      </dgm:t>
    </dgm:pt>
    <dgm:pt modelId="{5CE35654-E583-4F5C-9BAD-EDC2F0A91905}" type="parTrans" cxnId="{6B6FA208-8F21-41CE-96F5-A9AACA12DB2B}">
      <dgm:prSet/>
      <dgm:spPr/>
      <dgm:t>
        <a:bodyPr/>
        <a:lstStyle/>
        <a:p>
          <a:endParaRPr lang="en-GB" sz="1600"/>
        </a:p>
      </dgm:t>
    </dgm:pt>
    <dgm:pt modelId="{62FB801D-C440-4E47-AF5C-0C00DE01D9ED}" type="sibTrans" cxnId="{6B6FA208-8F21-41CE-96F5-A9AACA12DB2B}">
      <dgm:prSet custT="1"/>
      <dgm:spPr/>
      <dgm:t>
        <a:bodyPr/>
        <a:lstStyle/>
        <a:p>
          <a:endParaRPr lang="en-GB" sz="2000"/>
        </a:p>
      </dgm:t>
    </dgm:pt>
    <dgm:pt modelId="{83ADD4F5-2FA2-4C0D-B9F5-27AD3B3C5DD7}">
      <dgm:prSet phldrT="[Text]" custT="1"/>
      <dgm:spPr/>
      <dgm:t>
        <a:bodyPr/>
        <a:lstStyle/>
        <a:p>
          <a:r>
            <a:rPr lang="en-US" sz="3600" dirty="0"/>
            <a:t>2000s</a:t>
          </a:r>
          <a:endParaRPr lang="en-GB" sz="3600" dirty="0"/>
        </a:p>
      </dgm:t>
    </dgm:pt>
    <dgm:pt modelId="{4311BB33-DABE-410B-B218-9DD1126A75FD}" type="parTrans" cxnId="{7F40A45B-1FFC-42F1-B7A6-77BF107A1255}">
      <dgm:prSet/>
      <dgm:spPr/>
      <dgm:t>
        <a:bodyPr/>
        <a:lstStyle/>
        <a:p>
          <a:endParaRPr lang="en-GB" sz="1600"/>
        </a:p>
      </dgm:t>
    </dgm:pt>
    <dgm:pt modelId="{6860912F-1E2C-4466-AE3B-3AE212B0ED0B}" type="sibTrans" cxnId="{7F40A45B-1FFC-42F1-B7A6-77BF107A1255}">
      <dgm:prSet custT="1"/>
      <dgm:spPr/>
      <dgm:t>
        <a:bodyPr/>
        <a:lstStyle/>
        <a:p>
          <a:endParaRPr lang="en-GB" sz="2000"/>
        </a:p>
      </dgm:t>
    </dgm:pt>
    <dgm:pt modelId="{76D463A4-9D74-4455-BF13-9A961A2E0322}">
      <dgm:prSet phldrT="[Text]" custT="1"/>
      <dgm:spPr/>
      <dgm:t>
        <a:bodyPr/>
        <a:lstStyle/>
        <a:p>
          <a:r>
            <a:rPr lang="en-US" sz="3600" dirty="0"/>
            <a:t>2014 on</a:t>
          </a:r>
          <a:endParaRPr lang="en-GB" sz="3600" dirty="0"/>
        </a:p>
      </dgm:t>
    </dgm:pt>
    <dgm:pt modelId="{1CD1D92F-AD10-4FB2-A1CD-04F271304B66}" type="parTrans" cxnId="{5B49034B-5C44-4D95-9727-088B3C7DF9CA}">
      <dgm:prSet/>
      <dgm:spPr/>
      <dgm:t>
        <a:bodyPr/>
        <a:lstStyle/>
        <a:p>
          <a:endParaRPr lang="en-GB" sz="1600"/>
        </a:p>
      </dgm:t>
    </dgm:pt>
    <dgm:pt modelId="{934F9381-BB10-4EBC-A2DC-1B112EA49517}" type="sibTrans" cxnId="{5B49034B-5C44-4D95-9727-088B3C7DF9CA}">
      <dgm:prSet/>
      <dgm:spPr/>
      <dgm:t>
        <a:bodyPr/>
        <a:lstStyle/>
        <a:p>
          <a:endParaRPr lang="en-GB" sz="1600"/>
        </a:p>
      </dgm:t>
    </dgm:pt>
    <dgm:pt modelId="{C27A93B9-A6D8-445B-8105-21DCDDDFB911}" type="pres">
      <dgm:prSet presAssocID="{896C18F8-0B72-44EE-B9E0-E65614023615}" presName="Name0" presStyleCnt="0">
        <dgm:presLayoutVars>
          <dgm:dir/>
          <dgm:resizeHandles val="exact"/>
        </dgm:presLayoutVars>
      </dgm:prSet>
      <dgm:spPr/>
    </dgm:pt>
    <dgm:pt modelId="{0764424F-38DD-4088-A53A-FB6AB82EC1ED}" type="pres">
      <dgm:prSet presAssocID="{3A8B8B2C-CC38-4BAF-B100-A77C1729DC08}" presName="node" presStyleLbl="node1" presStyleIdx="0" presStyleCnt="3" custScaleX="44421" custScaleY="42156">
        <dgm:presLayoutVars>
          <dgm:bulletEnabled val="1"/>
        </dgm:presLayoutVars>
      </dgm:prSet>
      <dgm:spPr/>
    </dgm:pt>
    <dgm:pt modelId="{1C59EBDF-9A07-4152-9E2B-5B1C5BC70288}" type="pres">
      <dgm:prSet presAssocID="{62FB801D-C440-4E47-AF5C-0C00DE01D9ED}" presName="sibTrans" presStyleLbl="sibTrans2D1" presStyleIdx="0" presStyleCnt="2"/>
      <dgm:spPr/>
    </dgm:pt>
    <dgm:pt modelId="{CBBA5FCF-FEFB-4931-8C3E-A655ACEC0EF7}" type="pres">
      <dgm:prSet presAssocID="{62FB801D-C440-4E47-AF5C-0C00DE01D9ED}" presName="connectorText" presStyleLbl="sibTrans2D1" presStyleIdx="0" presStyleCnt="2"/>
      <dgm:spPr/>
    </dgm:pt>
    <dgm:pt modelId="{93B9F486-C953-4289-BFDA-C91135DE4257}" type="pres">
      <dgm:prSet presAssocID="{83ADD4F5-2FA2-4C0D-B9F5-27AD3B3C5DD7}" presName="node" presStyleLbl="node1" presStyleIdx="1" presStyleCnt="3" custScaleX="44421" custScaleY="42156">
        <dgm:presLayoutVars>
          <dgm:bulletEnabled val="1"/>
        </dgm:presLayoutVars>
      </dgm:prSet>
      <dgm:spPr/>
    </dgm:pt>
    <dgm:pt modelId="{4EBA5881-574F-40D2-B922-6DF843EE2017}" type="pres">
      <dgm:prSet presAssocID="{6860912F-1E2C-4466-AE3B-3AE212B0ED0B}" presName="sibTrans" presStyleLbl="sibTrans2D1" presStyleIdx="1" presStyleCnt="2"/>
      <dgm:spPr/>
    </dgm:pt>
    <dgm:pt modelId="{420B011D-9639-4DB1-BBDE-331B4F0283B9}" type="pres">
      <dgm:prSet presAssocID="{6860912F-1E2C-4466-AE3B-3AE212B0ED0B}" presName="connectorText" presStyleLbl="sibTrans2D1" presStyleIdx="1" presStyleCnt="2"/>
      <dgm:spPr/>
    </dgm:pt>
    <dgm:pt modelId="{9232928C-C686-41D2-890F-6F13C286B1E0}" type="pres">
      <dgm:prSet presAssocID="{76D463A4-9D74-4455-BF13-9A961A2E0322}" presName="node" presStyleLbl="node1" presStyleIdx="2" presStyleCnt="3" custScaleX="44421" custScaleY="42156">
        <dgm:presLayoutVars>
          <dgm:bulletEnabled val="1"/>
        </dgm:presLayoutVars>
      </dgm:prSet>
      <dgm:spPr/>
    </dgm:pt>
  </dgm:ptLst>
  <dgm:cxnLst>
    <dgm:cxn modelId="{6B6FA208-8F21-41CE-96F5-A9AACA12DB2B}" srcId="{896C18F8-0B72-44EE-B9E0-E65614023615}" destId="{3A8B8B2C-CC38-4BAF-B100-A77C1729DC08}" srcOrd="0" destOrd="0" parTransId="{5CE35654-E583-4F5C-9BAD-EDC2F0A91905}" sibTransId="{62FB801D-C440-4E47-AF5C-0C00DE01D9ED}"/>
    <dgm:cxn modelId="{7F40A45B-1FFC-42F1-B7A6-77BF107A1255}" srcId="{896C18F8-0B72-44EE-B9E0-E65614023615}" destId="{83ADD4F5-2FA2-4C0D-B9F5-27AD3B3C5DD7}" srcOrd="1" destOrd="0" parTransId="{4311BB33-DABE-410B-B218-9DD1126A75FD}" sibTransId="{6860912F-1E2C-4466-AE3B-3AE212B0ED0B}"/>
    <dgm:cxn modelId="{5B49034B-5C44-4D95-9727-088B3C7DF9CA}" srcId="{896C18F8-0B72-44EE-B9E0-E65614023615}" destId="{76D463A4-9D74-4455-BF13-9A961A2E0322}" srcOrd="2" destOrd="0" parTransId="{1CD1D92F-AD10-4FB2-A1CD-04F271304B66}" sibTransId="{934F9381-BB10-4EBC-A2DC-1B112EA49517}"/>
    <dgm:cxn modelId="{A0FD8473-B148-453A-900F-F365A67FFFB2}" type="presOf" srcId="{896C18F8-0B72-44EE-B9E0-E65614023615}" destId="{C27A93B9-A6D8-445B-8105-21DCDDDFB911}" srcOrd="0" destOrd="0" presId="urn:microsoft.com/office/officeart/2005/8/layout/process1"/>
    <dgm:cxn modelId="{429A718C-B87B-434B-BCC4-EE486D5B2239}" type="presOf" srcId="{62FB801D-C440-4E47-AF5C-0C00DE01D9ED}" destId="{CBBA5FCF-FEFB-4931-8C3E-A655ACEC0EF7}" srcOrd="1" destOrd="0" presId="urn:microsoft.com/office/officeart/2005/8/layout/process1"/>
    <dgm:cxn modelId="{29AA309D-8C99-4137-A4E2-0C6F32C48C2D}" type="presOf" srcId="{6860912F-1E2C-4466-AE3B-3AE212B0ED0B}" destId="{4EBA5881-574F-40D2-B922-6DF843EE2017}" srcOrd="0" destOrd="0" presId="urn:microsoft.com/office/officeart/2005/8/layout/process1"/>
    <dgm:cxn modelId="{2D2E4DBA-5454-484E-8245-D36150757A61}" type="presOf" srcId="{76D463A4-9D74-4455-BF13-9A961A2E0322}" destId="{9232928C-C686-41D2-890F-6F13C286B1E0}" srcOrd="0" destOrd="0" presId="urn:microsoft.com/office/officeart/2005/8/layout/process1"/>
    <dgm:cxn modelId="{8A93AACA-4BAF-4054-86B3-1C410C1C0DD9}" type="presOf" srcId="{83ADD4F5-2FA2-4C0D-B9F5-27AD3B3C5DD7}" destId="{93B9F486-C953-4289-BFDA-C91135DE4257}" srcOrd="0" destOrd="0" presId="urn:microsoft.com/office/officeart/2005/8/layout/process1"/>
    <dgm:cxn modelId="{0626BDD2-5741-4C1F-A14B-E4D91188BF82}" type="presOf" srcId="{6860912F-1E2C-4466-AE3B-3AE212B0ED0B}" destId="{420B011D-9639-4DB1-BBDE-331B4F0283B9}" srcOrd="1" destOrd="0" presId="urn:microsoft.com/office/officeart/2005/8/layout/process1"/>
    <dgm:cxn modelId="{849315F5-33A7-49F1-BEC4-D3EB7CD6BF93}" type="presOf" srcId="{3A8B8B2C-CC38-4BAF-B100-A77C1729DC08}" destId="{0764424F-38DD-4088-A53A-FB6AB82EC1ED}" srcOrd="0" destOrd="0" presId="urn:microsoft.com/office/officeart/2005/8/layout/process1"/>
    <dgm:cxn modelId="{13D5B1FA-53CA-454E-AF1B-5AB8D09E04E6}" type="presOf" srcId="{62FB801D-C440-4E47-AF5C-0C00DE01D9ED}" destId="{1C59EBDF-9A07-4152-9E2B-5B1C5BC70288}" srcOrd="0" destOrd="0" presId="urn:microsoft.com/office/officeart/2005/8/layout/process1"/>
    <dgm:cxn modelId="{C562068B-D1C3-4970-8D74-EA640FA3C35C}" type="presParOf" srcId="{C27A93B9-A6D8-445B-8105-21DCDDDFB911}" destId="{0764424F-38DD-4088-A53A-FB6AB82EC1ED}" srcOrd="0" destOrd="0" presId="urn:microsoft.com/office/officeart/2005/8/layout/process1"/>
    <dgm:cxn modelId="{71EC1B83-5647-4962-AF8F-3633ACD882A4}" type="presParOf" srcId="{C27A93B9-A6D8-445B-8105-21DCDDDFB911}" destId="{1C59EBDF-9A07-4152-9E2B-5B1C5BC70288}" srcOrd="1" destOrd="0" presId="urn:microsoft.com/office/officeart/2005/8/layout/process1"/>
    <dgm:cxn modelId="{566C25A7-BC8C-49C5-95B8-2A463204708E}" type="presParOf" srcId="{1C59EBDF-9A07-4152-9E2B-5B1C5BC70288}" destId="{CBBA5FCF-FEFB-4931-8C3E-A655ACEC0EF7}" srcOrd="0" destOrd="0" presId="urn:microsoft.com/office/officeart/2005/8/layout/process1"/>
    <dgm:cxn modelId="{F08B6835-579E-4F71-BC74-179B807C9CE8}" type="presParOf" srcId="{C27A93B9-A6D8-445B-8105-21DCDDDFB911}" destId="{93B9F486-C953-4289-BFDA-C91135DE4257}" srcOrd="2" destOrd="0" presId="urn:microsoft.com/office/officeart/2005/8/layout/process1"/>
    <dgm:cxn modelId="{7835CBBA-2627-4E9D-A0D4-F6803C3DF2DC}" type="presParOf" srcId="{C27A93B9-A6D8-445B-8105-21DCDDDFB911}" destId="{4EBA5881-574F-40D2-B922-6DF843EE2017}" srcOrd="3" destOrd="0" presId="urn:microsoft.com/office/officeart/2005/8/layout/process1"/>
    <dgm:cxn modelId="{C4B571B0-76D9-4E77-836C-59CE989799F2}" type="presParOf" srcId="{4EBA5881-574F-40D2-B922-6DF843EE2017}" destId="{420B011D-9639-4DB1-BBDE-331B4F0283B9}" srcOrd="0" destOrd="0" presId="urn:microsoft.com/office/officeart/2005/8/layout/process1"/>
    <dgm:cxn modelId="{425D6BAF-A29A-40CC-8988-66C726706460}" type="presParOf" srcId="{C27A93B9-A6D8-445B-8105-21DCDDDFB911}" destId="{9232928C-C686-41D2-890F-6F13C286B1E0}"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339664-D4FB-420A-BF47-7A3CB726AFC1}"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E05C0B4C-8145-462D-9EEA-9BA0C8876BCB}">
      <dgm:prSet phldrT="[Text]"/>
      <dgm:spPr/>
      <dgm:t>
        <a:bodyPr/>
        <a:lstStyle/>
        <a:p>
          <a:r>
            <a:rPr lang="en-US" dirty="0"/>
            <a:t>Currently</a:t>
          </a:r>
          <a:endParaRPr lang="en-GB" dirty="0"/>
        </a:p>
      </dgm:t>
    </dgm:pt>
    <dgm:pt modelId="{5CDFC387-A192-4EF0-89A9-72AEBA7D8958}" type="parTrans" cxnId="{8CEA7CF7-E98F-43CA-A2EB-EC0B2988D967}">
      <dgm:prSet/>
      <dgm:spPr/>
      <dgm:t>
        <a:bodyPr/>
        <a:lstStyle/>
        <a:p>
          <a:endParaRPr lang="en-GB"/>
        </a:p>
      </dgm:t>
    </dgm:pt>
    <dgm:pt modelId="{B1520F3D-D49A-4F48-AABC-6F2DFC462867}" type="sibTrans" cxnId="{8CEA7CF7-E98F-43CA-A2EB-EC0B2988D967}">
      <dgm:prSet/>
      <dgm:spPr/>
      <dgm:t>
        <a:bodyPr/>
        <a:lstStyle/>
        <a:p>
          <a:endParaRPr lang="en-GB"/>
        </a:p>
      </dgm:t>
    </dgm:pt>
    <dgm:pt modelId="{40D89C62-B437-46D7-9C16-DECF6220CEF9}">
      <dgm:prSet phldrT="[Text]"/>
      <dgm:spPr/>
      <dgm:t>
        <a:bodyPr/>
        <a:lstStyle/>
        <a:p>
          <a:r>
            <a:rPr lang="en-US" dirty="0"/>
            <a:t>Beginning of 2025</a:t>
          </a:r>
          <a:endParaRPr lang="en-GB" dirty="0"/>
        </a:p>
      </dgm:t>
    </dgm:pt>
    <dgm:pt modelId="{B64DA9CE-1999-4786-B8E1-6812843ED613}" type="parTrans" cxnId="{F4FFF94D-530C-4E6A-A2C4-C5C3007AD02C}">
      <dgm:prSet/>
      <dgm:spPr/>
      <dgm:t>
        <a:bodyPr/>
        <a:lstStyle/>
        <a:p>
          <a:endParaRPr lang="en-GB"/>
        </a:p>
      </dgm:t>
    </dgm:pt>
    <dgm:pt modelId="{475415C7-93E9-4ABC-B3EC-33004279132C}" type="sibTrans" cxnId="{F4FFF94D-530C-4E6A-A2C4-C5C3007AD02C}">
      <dgm:prSet/>
      <dgm:spPr/>
      <dgm:t>
        <a:bodyPr/>
        <a:lstStyle/>
        <a:p>
          <a:endParaRPr lang="en-GB"/>
        </a:p>
      </dgm:t>
    </dgm:pt>
    <dgm:pt modelId="{9C710E1D-4C90-42CD-987A-D8063954EDAC}">
      <dgm:prSet phldrT="[Text]"/>
      <dgm:spPr/>
      <dgm:t>
        <a:bodyPr/>
        <a:lstStyle/>
        <a:p>
          <a:r>
            <a:rPr lang="en-US" dirty="0"/>
            <a:t>End of 2025</a:t>
          </a:r>
          <a:endParaRPr lang="en-GB" dirty="0"/>
        </a:p>
      </dgm:t>
    </dgm:pt>
    <dgm:pt modelId="{E190AFE1-0485-4DBF-A43D-CE065D21E9FE}" type="parTrans" cxnId="{442C2264-F1A6-4994-BAE8-60210323AD19}">
      <dgm:prSet/>
      <dgm:spPr/>
      <dgm:t>
        <a:bodyPr/>
        <a:lstStyle/>
        <a:p>
          <a:endParaRPr lang="en-GB"/>
        </a:p>
      </dgm:t>
    </dgm:pt>
    <dgm:pt modelId="{9EFA8152-61AB-4338-8309-0B2A995E4031}" type="sibTrans" cxnId="{442C2264-F1A6-4994-BAE8-60210323AD19}">
      <dgm:prSet/>
      <dgm:spPr/>
      <dgm:t>
        <a:bodyPr/>
        <a:lstStyle/>
        <a:p>
          <a:endParaRPr lang="en-GB"/>
        </a:p>
      </dgm:t>
    </dgm:pt>
    <dgm:pt modelId="{2B0EE543-99C0-4947-9D4C-3776C71F1EF5}">
      <dgm:prSet phldrT="[Text]"/>
      <dgm:spPr/>
      <dgm:t>
        <a:bodyPr/>
        <a:lstStyle/>
        <a:p>
          <a:r>
            <a:rPr lang="en-US" dirty="0"/>
            <a:t>Finish software for DAQ</a:t>
          </a:r>
          <a:endParaRPr lang="en-GB" dirty="0"/>
        </a:p>
      </dgm:t>
    </dgm:pt>
    <dgm:pt modelId="{52DC1323-ABBD-4670-9E24-32A41441FD57}" type="parTrans" cxnId="{C3C478C7-3684-41AA-A6D6-9A0072E5FEE9}">
      <dgm:prSet/>
      <dgm:spPr/>
      <dgm:t>
        <a:bodyPr/>
        <a:lstStyle/>
        <a:p>
          <a:endParaRPr lang="en-GB"/>
        </a:p>
      </dgm:t>
    </dgm:pt>
    <dgm:pt modelId="{0AFA6616-EBD9-4FCB-84DE-E50AB69EC256}" type="sibTrans" cxnId="{C3C478C7-3684-41AA-A6D6-9A0072E5FEE9}">
      <dgm:prSet/>
      <dgm:spPr/>
      <dgm:t>
        <a:bodyPr/>
        <a:lstStyle/>
        <a:p>
          <a:endParaRPr lang="en-GB"/>
        </a:p>
      </dgm:t>
    </dgm:pt>
    <dgm:pt modelId="{8E02A541-B42C-4493-BF03-34B4F31FB527}">
      <dgm:prSet phldrT="[Text]"/>
      <dgm:spPr/>
      <dgm:t>
        <a:bodyPr/>
        <a:lstStyle/>
        <a:p>
          <a:r>
            <a:rPr lang="en-US" dirty="0"/>
            <a:t>Commissioning </a:t>
          </a:r>
          <a:endParaRPr lang="en-GB" dirty="0"/>
        </a:p>
      </dgm:t>
    </dgm:pt>
    <dgm:pt modelId="{99EC59FA-492D-49AB-B162-37D689615A6F}" type="parTrans" cxnId="{E4B047C5-BE6B-456F-BEC1-22E9BDF5785D}">
      <dgm:prSet/>
      <dgm:spPr/>
      <dgm:t>
        <a:bodyPr/>
        <a:lstStyle/>
        <a:p>
          <a:endParaRPr lang="en-GB"/>
        </a:p>
      </dgm:t>
    </dgm:pt>
    <dgm:pt modelId="{598315B5-D54A-4FA4-A088-B7DA9C226BED}" type="sibTrans" cxnId="{E4B047C5-BE6B-456F-BEC1-22E9BDF5785D}">
      <dgm:prSet/>
      <dgm:spPr/>
      <dgm:t>
        <a:bodyPr/>
        <a:lstStyle/>
        <a:p>
          <a:endParaRPr lang="en-GB"/>
        </a:p>
      </dgm:t>
    </dgm:pt>
    <dgm:pt modelId="{8B13C74B-1D5C-49A6-88F2-6298B1910B4B}">
      <dgm:prSet phldrT="[Text]"/>
      <dgm:spPr/>
      <dgm:t>
        <a:bodyPr/>
        <a:lstStyle/>
        <a:p>
          <a:r>
            <a:rPr lang="en-US" dirty="0"/>
            <a:t>Setup validation and first results</a:t>
          </a:r>
          <a:endParaRPr lang="en-GB" dirty="0"/>
        </a:p>
      </dgm:t>
    </dgm:pt>
    <dgm:pt modelId="{FC4FE4C7-E841-408E-804A-0523558F6A2B}" type="parTrans" cxnId="{54BE9350-74A8-4D8C-A3C5-CE43774E656E}">
      <dgm:prSet/>
      <dgm:spPr/>
      <dgm:t>
        <a:bodyPr/>
        <a:lstStyle/>
        <a:p>
          <a:endParaRPr lang="en-GB"/>
        </a:p>
      </dgm:t>
    </dgm:pt>
    <dgm:pt modelId="{B248DB17-08CF-4142-BC6A-7E3EBD99A5CF}" type="sibTrans" cxnId="{54BE9350-74A8-4D8C-A3C5-CE43774E656E}">
      <dgm:prSet/>
      <dgm:spPr/>
      <dgm:t>
        <a:bodyPr/>
        <a:lstStyle/>
        <a:p>
          <a:endParaRPr lang="en-GB"/>
        </a:p>
      </dgm:t>
    </dgm:pt>
    <dgm:pt modelId="{14A06E6F-836B-4617-9FFD-C0649872074B}">
      <dgm:prSet phldrT="[Text]"/>
      <dgm:spPr/>
      <dgm:t>
        <a:bodyPr/>
        <a:lstStyle/>
        <a:p>
          <a:r>
            <a:rPr lang="en-US" dirty="0"/>
            <a:t>Data acquisition</a:t>
          </a:r>
          <a:endParaRPr lang="en-GB" dirty="0"/>
        </a:p>
      </dgm:t>
    </dgm:pt>
    <dgm:pt modelId="{3EDC89FE-30C3-4513-AC2D-F350F51F7E1F}" type="parTrans" cxnId="{D8F39449-D416-4353-907C-0628F893B64D}">
      <dgm:prSet/>
      <dgm:spPr/>
      <dgm:t>
        <a:bodyPr/>
        <a:lstStyle/>
        <a:p>
          <a:endParaRPr lang="en-GB"/>
        </a:p>
      </dgm:t>
    </dgm:pt>
    <dgm:pt modelId="{19A3964C-06EB-4B2D-B4F2-ED4D9F8E9AF5}" type="sibTrans" cxnId="{D8F39449-D416-4353-907C-0628F893B64D}">
      <dgm:prSet/>
      <dgm:spPr/>
      <dgm:t>
        <a:bodyPr/>
        <a:lstStyle/>
        <a:p>
          <a:endParaRPr lang="en-GB"/>
        </a:p>
      </dgm:t>
    </dgm:pt>
    <dgm:pt modelId="{0E7F3F0D-03E9-4BB5-9A81-1D390530AD7F}">
      <dgm:prSet phldrT="[Text]"/>
      <dgm:spPr/>
      <dgm:t>
        <a:bodyPr/>
        <a:lstStyle/>
        <a:p>
          <a:r>
            <a:rPr lang="en-US" dirty="0"/>
            <a:t>Writing thesis</a:t>
          </a:r>
          <a:endParaRPr lang="en-GB" dirty="0"/>
        </a:p>
      </dgm:t>
    </dgm:pt>
    <dgm:pt modelId="{F2BDB110-98B0-409B-9CD6-3922E5EC5C8E}" type="parTrans" cxnId="{934D774D-95A5-4E75-9E83-906E6619B721}">
      <dgm:prSet/>
      <dgm:spPr/>
      <dgm:t>
        <a:bodyPr/>
        <a:lstStyle/>
        <a:p>
          <a:endParaRPr lang="en-GB"/>
        </a:p>
      </dgm:t>
    </dgm:pt>
    <dgm:pt modelId="{7976FE1A-47AD-45EE-BDFD-A5A06E35997F}" type="sibTrans" cxnId="{934D774D-95A5-4E75-9E83-906E6619B721}">
      <dgm:prSet/>
      <dgm:spPr/>
      <dgm:t>
        <a:bodyPr/>
        <a:lstStyle/>
        <a:p>
          <a:endParaRPr lang="en-GB"/>
        </a:p>
      </dgm:t>
    </dgm:pt>
    <dgm:pt modelId="{010D7668-6603-42E8-AD89-AB70839B5C04}" type="pres">
      <dgm:prSet presAssocID="{CE339664-D4FB-420A-BF47-7A3CB726AFC1}" presName="Name0" presStyleCnt="0">
        <dgm:presLayoutVars>
          <dgm:dir/>
          <dgm:resizeHandles val="exact"/>
        </dgm:presLayoutVars>
      </dgm:prSet>
      <dgm:spPr/>
    </dgm:pt>
    <dgm:pt modelId="{7DCCA7AA-7BCC-4004-AE41-7E411E297FE3}" type="pres">
      <dgm:prSet presAssocID="{E05C0B4C-8145-462D-9EEA-9BA0C8876BCB}" presName="composite" presStyleCnt="0"/>
      <dgm:spPr/>
    </dgm:pt>
    <dgm:pt modelId="{D0E22E0D-7C59-4BA3-8F02-A3827DCC2C0B}" type="pres">
      <dgm:prSet presAssocID="{E05C0B4C-8145-462D-9EEA-9BA0C8876BCB}" presName="bgChev" presStyleLbl="node1" presStyleIdx="0" presStyleCnt="3"/>
      <dgm:spPr/>
    </dgm:pt>
    <dgm:pt modelId="{C3B3EF92-41B2-4A79-8756-9124E8F0E0F5}" type="pres">
      <dgm:prSet presAssocID="{E05C0B4C-8145-462D-9EEA-9BA0C8876BCB}" presName="txNode" presStyleLbl="fgAcc1" presStyleIdx="0" presStyleCnt="3">
        <dgm:presLayoutVars>
          <dgm:bulletEnabled val="1"/>
        </dgm:presLayoutVars>
      </dgm:prSet>
      <dgm:spPr/>
    </dgm:pt>
    <dgm:pt modelId="{B907C508-41F4-4B98-A9D0-97E95DF2BBB3}" type="pres">
      <dgm:prSet presAssocID="{B1520F3D-D49A-4F48-AABC-6F2DFC462867}" presName="compositeSpace" presStyleCnt="0"/>
      <dgm:spPr/>
    </dgm:pt>
    <dgm:pt modelId="{E89A2868-1B99-4849-895E-729EC135FF9D}" type="pres">
      <dgm:prSet presAssocID="{40D89C62-B437-46D7-9C16-DECF6220CEF9}" presName="composite" presStyleCnt="0"/>
      <dgm:spPr/>
    </dgm:pt>
    <dgm:pt modelId="{91166A2E-5BF5-432A-A2C7-47C45EC56EC3}" type="pres">
      <dgm:prSet presAssocID="{40D89C62-B437-46D7-9C16-DECF6220CEF9}" presName="bgChev" presStyleLbl="node1" presStyleIdx="1" presStyleCnt="3"/>
      <dgm:spPr/>
    </dgm:pt>
    <dgm:pt modelId="{FCA59645-D5AE-4248-8942-42C0CCFE8F9C}" type="pres">
      <dgm:prSet presAssocID="{40D89C62-B437-46D7-9C16-DECF6220CEF9}" presName="txNode" presStyleLbl="fgAcc1" presStyleIdx="1" presStyleCnt="3">
        <dgm:presLayoutVars>
          <dgm:bulletEnabled val="1"/>
        </dgm:presLayoutVars>
      </dgm:prSet>
      <dgm:spPr/>
    </dgm:pt>
    <dgm:pt modelId="{C73FB6E1-66B4-49C4-B682-3AC2A38F5351}" type="pres">
      <dgm:prSet presAssocID="{475415C7-93E9-4ABC-B3EC-33004279132C}" presName="compositeSpace" presStyleCnt="0"/>
      <dgm:spPr/>
    </dgm:pt>
    <dgm:pt modelId="{8321E039-3F04-4323-8495-24DBB1A19722}" type="pres">
      <dgm:prSet presAssocID="{9C710E1D-4C90-42CD-987A-D8063954EDAC}" presName="composite" presStyleCnt="0"/>
      <dgm:spPr/>
    </dgm:pt>
    <dgm:pt modelId="{F6A2F797-4BF7-4516-8D0C-2C9748F6A136}" type="pres">
      <dgm:prSet presAssocID="{9C710E1D-4C90-42CD-987A-D8063954EDAC}" presName="bgChev" presStyleLbl="node1" presStyleIdx="2" presStyleCnt="3"/>
      <dgm:spPr/>
    </dgm:pt>
    <dgm:pt modelId="{2AD5C71D-B2E7-4417-A0FD-950C2B7F097E}" type="pres">
      <dgm:prSet presAssocID="{9C710E1D-4C90-42CD-987A-D8063954EDAC}" presName="txNode" presStyleLbl="fgAcc1" presStyleIdx="2" presStyleCnt="3">
        <dgm:presLayoutVars>
          <dgm:bulletEnabled val="1"/>
        </dgm:presLayoutVars>
      </dgm:prSet>
      <dgm:spPr/>
    </dgm:pt>
  </dgm:ptLst>
  <dgm:cxnLst>
    <dgm:cxn modelId="{19560F34-8915-4F33-B352-CA2D08FB3AA5}" type="presOf" srcId="{8B13C74B-1D5C-49A6-88F2-6298B1910B4B}" destId="{C3B3EF92-41B2-4A79-8756-9124E8F0E0F5}" srcOrd="0" destOrd="3" presId="urn:microsoft.com/office/officeart/2005/8/layout/chevronAccent+Icon"/>
    <dgm:cxn modelId="{442C2264-F1A6-4994-BAE8-60210323AD19}" srcId="{CE339664-D4FB-420A-BF47-7A3CB726AFC1}" destId="{9C710E1D-4C90-42CD-987A-D8063954EDAC}" srcOrd="2" destOrd="0" parTransId="{E190AFE1-0485-4DBF-A43D-CE065D21E9FE}" sibTransId="{9EFA8152-61AB-4338-8309-0B2A995E4031}"/>
    <dgm:cxn modelId="{D8F39449-D416-4353-907C-0628F893B64D}" srcId="{40D89C62-B437-46D7-9C16-DECF6220CEF9}" destId="{14A06E6F-836B-4617-9FFD-C0649872074B}" srcOrd="0" destOrd="0" parTransId="{3EDC89FE-30C3-4513-AC2D-F350F51F7E1F}" sibTransId="{19A3964C-06EB-4B2D-B4F2-ED4D9F8E9AF5}"/>
    <dgm:cxn modelId="{934D774D-95A5-4E75-9E83-906E6619B721}" srcId="{9C710E1D-4C90-42CD-987A-D8063954EDAC}" destId="{0E7F3F0D-03E9-4BB5-9A81-1D390530AD7F}" srcOrd="0" destOrd="0" parTransId="{F2BDB110-98B0-409B-9CD6-3922E5EC5C8E}" sibTransId="{7976FE1A-47AD-45EE-BDFD-A5A06E35997F}"/>
    <dgm:cxn modelId="{F4FFF94D-530C-4E6A-A2C4-C5C3007AD02C}" srcId="{CE339664-D4FB-420A-BF47-7A3CB726AFC1}" destId="{40D89C62-B437-46D7-9C16-DECF6220CEF9}" srcOrd="1" destOrd="0" parTransId="{B64DA9CE-1999-4786-B8E1-6812843ED613}" sibTransId="{475415C7-93E9-4ABC-B3EC-33004279132C}"/>
    <dgm:cxn modelId="{BE70274E-4FB6-434A-96AA-8D98E25DFDC2}" type="presOf" srcId="{9C710E1D-4C90-42CD-987A-D8063954EDAC}" destId="{2AD5C71D-B2E7-4417-A0FD-950C2B7F097E}" srcOrd="0" destOrd="0" presId="urn:microsoft.com/office/officeart/2005/8/layout/chevronAccent+Icon"/>
    <dgm:cxn modelId="{2555FB4E-FADA-445A-B0CD-45D69F97748F}" type="presOf" srcId="{0E7F3F0D-03E9-4BB5-9A81-1D390530AD7F}" destId="{2AD5C71D-B2E7-4417-A0FD-950C2B7F097E}" srcOrd="0" destOrd="1" presId="urn:microsoft.com/office/officeart/2005/8/layout/chevronAccent+Icon"/>
    <dgm:cxn modelId="{54BE9350-74A8-4D8C-A3C5-CE43774E656E}" srcId="{E05C0B4C-8145-462D-9EEA-9BA0C8876BCB}" destId="{8B13C74B-1D5C-49A6-88F2-6298B1910B4B}" srcOrd="2" destOrd="0" parTransId="{FC4FE4C7-E841-408E-804A-0523558F6A2B}" sibTransId="{B248DB17-08CF-4142-BC6A-7E3EBD99A5CF}"/>
    <dgm:cxn modelId="{86D59D57-E407-4CF1-BADB-778BB98FA5CA}" type="presOf" srcId="{8E02A541-B42C-4493-BF03-34B4F31FB527}" destId="{C3B3EF92-41B2-4A79-8756-9124E8F0E0F5}" srcOrd="0" destOrd="2" presId="urn:microsoft.com/office/officeart/2005/8/layout/chevronAccent+Icon"/>
    <dgm:cxn modelId="{A4772681-0E79-4CEB-820E-D34E6ED88474}" type="presOf" srcId="{14A06E6F-836B-4617-9FFD-C0649872074B}" destId="{FCA59645-D5AE-4248-8942-42C0CCFE8F9C}" srcOrd="0" destOrd="1" presId="urn:microsoft.com/office/officeart/2005/8/layout/chevronAccent+Icon"/>
    <dgm:cxn modelId="{4608AA8A-7F7C-49BA-9E6E-25DE68DE88E4}" type="presOf" srcId="{2B0EE543-99C0-4947-9D4C-3776C71F1EF5}" destId="{C3B3EF92-41B2-4A79-8756-9124E8F0E0F5}" srcOrd="0" destOrd="1" presId="urn:microsoft.com/office/officeart/2005/8/layout/chevronAccent+Icon"/>
    <dgm:cxn modelId="{E4B047C5-BE6B-456F-BEC1-22E9BDF5785D}" srcId="{E05C0B4C-8145-462D-9EEA-9BA0C8876BCB}" destId="{8E02A541-B42C-4493-BF03-34B4F31FB527}" srcOrd="1" destOrd="0" parTransId="{99EC59FA-492D-49AB-B162-37D689615A6F}" sibTransId="{598315B5-D54A-4FA4-A088-B7DA9C226BED}"/>
    <dgm:cxn modelId="{C3C478C7-3684-41AA-A6D6-9A0072E5FEE9}" srcId="{E05C0B4C-8145-462D-9EEA-9BA0C8876BCB}" destId="{2B0EE543-99C0-4947-9D4C-3776C71F1EF5}" srcOrd="0" destOrd="0" parTransId="{52DC1323-ABBD-4670-9E24-32A41441FD57}" sibTransId="{0AFA6616-EBD9-4FCB-84DE-E50AB69EC256}"/>
    <dgm:cxn modelId="{2076B2CA-01B5-417E-99E1-4E20EEC31DD2}" type="presOf" srcId="{CE339664-D4FB-420A-BF47-7A3CB726AFC1}" destId="{010D7668-6603-42E8-AD89-AB70839B5C04}" srcOrd="0" destOrd="0" presId="urn:microsoft.com/office/officeart/2005/8/layout/chevronAccent+Icon"/>
    <dgm:cxn modelId="{411CBECF-CCFF-4CD4-AAF7-094DC4E46D2A}" type="presOf" srcId="{E05C0B4C-8145-462D-9EEA-9BA0C8876BCB}" destId="{C3B3EF92-41B2-4A79-8756-9124E8F0E0F5}" srcOrd="0" destOrd="0" presId="urn:microsoft.com/office/officeart/2005/8/layout/chevronAccent+Icon"/>
    <dgm:cxn modelId="{574F98EE-3E36-4E64-8AD4-30D9023F960F}" type="presOf" srcId="{40D89C62-B437-46D7-9C16-DECF6220CEF9}" destId="{FCA59645-D5AE-4248-8942-42C0CCFE8F9C}" srcOrd="0" destOrd="0" presId="urn:microsoft.com/office/officeart/2005/8/layout/chevronAccent+Icon"/>
    <dgm:cxn modelId="{8CEA7CF7-E98F-43CA-A2EB-EC0B2988D967}" srcId="{CE339664-D4FB-420A-BF47-7A3CB726AFC1}" destId="{E05C0B4C-8145-462D-9EEA-9BA0C8876BCB}" srcOrd="0" destOrd="0" parTransId="{5CDFC387-A192-4EF0-89A9-72AEBA7D8958}" sibTransId="{B1520F3D-D49A-4F48-AABC-6F2DFC462867}"/>
    <dgm:cxn modelId="{B2EB7012-F579-4A53-B673-F0D11CD68552}" type="presParOf" srcId="{010D7668-6603-42E8-AD89-AB70839B5C04}" destId="{7DCCA7AA-7BCC-4004-AE41-7E411E297FE3}" srcOrd="0" destOrd="0" presId="urn:microsoft.com/office/officeart/2005/8/layout/chevronAccent+Icon"/>
    <dgm:cxn modelId="{8FEA3826-BB59-4E5F-B83A-0E540A086FD9}" type="presParOf" srcId="{7DCCA7AA-7BCC-4004-AE41-7E411E297FE3}" destId="{D0E22E0D-7C59-4BA3-8F02-A3827DCC2C0B}" srcOrd="0" destOrd="0" presId="urn:microsoft.com/office/officeart/2005/8/layout/chevronAccent+Icon"/>
    <dgm:cxn modelId="{F35AC99D-993C-4FF8-91F7-B7111D7EF52F}" type="presParOf" srcId="{7DCCA7AA-7BCC-4004-AE41-7E411E297FE3}" destId="{C3B3EF92-41B2-4A79-8756-9124E8F0E0F5}" srcOrd="1" destOrd="0" presId="urn:microsoft.com/office/officeart/2005/8/layout/chevronAccent+Icon"/>
    <dgm:cxn modelId="{042326CC-74E0-43F6-BE41-7D378C4348A5}" type="presParOf" srcId="{010D7668-6603-42E8-AD89-AB70839B5C04}" destId="{B907C508-41F4-4B98-A9D0-97E95DF2BBB3}" srcOrd="1" destOrd="0" presId="urn:microsoft.com/office/officeart/2005/8/layout/chevronAccent+Icon"/>
    <dgm:cxn modelId="{5D47993F-7095-44F8-B778-0ED964C5C01C}" type="presParOf" srcId="{010D7668-6603-42E8-AD89-AB70839B5C04}" destId="{E89A2868-1B99-4849-895E-729EC135FF9D}" srcOrd="2" destOrd="0" presId="urn:microsoft.com/office/officeart/2005/8/layout/chevronAccent+Icon"/>
    <dgm:cxn modelId="{D6D22752-4A90-4196-A465-3E86F36DADDC}" type="presParOf" srcId="{E89A2868-1B99-4849-895E-729EC135FF9D}" destId="{91166A2E-5BF5-432A-A2C7-47C45EC56EC3}" srcOrd="0" destOrd="0" presId="urn:microsoft.com/office/officeart/2005/8/layout/chevronAccent+Icon"/>
    <dgm:cxn modelId="{EAE6842B-B340-4123-BB65-EB24E544D571}" type="presParOf" srcId="{E89A2868-1B99-4849-895E-729EC135FF9D}" destId="{FCA59645-D5AE-4248-8942-42C0CCFE8F9C}" srcOrd="1" destOrd="0" presId="urn:microsoft.com/office/officeart/2005/8/layout/chevronAccent+Icon"/>
    <dgm:cxn modelId="{6C6E54CD-DD2C-43B4-837F-EAE98A496CF9}" type="presParOf" srcId="{010D7668-6603-42E8-AD89-AB70839B5C04}" destId="{C73FB6E1-66B4-49C4-B682-3AC2A38F5351}" srcOrd="3" destOrd="0" presId="urn:microsoft.com/office/officeart/2005/8/layout/chevronAccent+Icon"/>
    <dgm:cxn modelId="{B23FA71D-79A2-4118-96A7-37D5935C8C6B}" type="presParOf" srcId="{010D7668-6603-42E8-AD89-AB70839B5C04}" destId="{8321E039-3F04-4323-8495-24DBB1A19722}" srcOrd="4" destOrd="0" presId="urn:microsoft.com/office/officeart/2005/8/layout/chevronAccent+Icon"/>
    <dgm:cxn modelId="{0D2EAFB0-78D6-4AA0-9014-4F70C9F67687}" type="presParOf" srcId="{8321E039-3F04-4323-8495-24DBB1A19722}" destId="{F6A2F797-4BF7-4516-8D0C-2C9748F6A136}" srcOrd="0" destOrd="0" presId="urn:microsoft.com/office/officeart/2005/8/layout/chevronAccent+Icon"/>
    <dgm:cxn modelId="{4FA4444B-1EE1-4A29-AEC5-4D7CFB1C7CD3}" type="presParOf" srcId="{8321E039-3F04-4323-8495-24DBB1A19722}" destId="{2AD5C71D-B2E7-4417-A0FD-950C2B7F097E}"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96C18F8-0B72-44EE-B9E0-E65614023615}" type="doc">
      <dgm:prSet loTypeId="urn:microsoft.com/office/officeart/2005/8/layout/process1" loCatId="process" qsTypeId="urn:microsoft.com/office/officeart/2005/8/quickstyle/simple1" qsCatId="simple" csTypeId="urn:microsoft.com/office/officeart/2005/8/colors/accent1_2" csCatId="accent1" phldr="1"/>
      <dgm:spPr/>
    </dgm:pt>
    <dgm:pt modelId="{3A8B8B2C-CC38-4BAF-B100-A77C1729DC08}">
      <dgm:prSet phldrT="[Text]" custT="1"/>
      <dgm:spPr/>
      <dgm:t>
        <a:bodyPr/>
        <a:lstStyle/>
        <a:p>
          <a:r>
            <a:rPr lang="en-US" sz="3600" dirty="0"/>
            <a:t>1990s</a:t>
          </a:r>
          <a:endParaRPr lang="en-GB" sz="3600" dirty="0"/>
        </a:p>
      </dgm:t>
    </dgm:pt>
    <dgm:pt modelId="{5CE35654-E583-4F5C-9BAD-EDC2F0A91905}" type="parTrans" cxnId="{6B6FA208-8F21-41CE-96F5-A9AACA12DB2B}">
      <dgm:prSet/>
      <dgm:spPr/>
      <dgm:t>
        <a:bodyPr/>
        <a:lstStyle/>
        <a:p>
          <a:endParaRPr lang="en-GB" sz="1600"/>
        </a:p>
      </dgm:t>
    </dgm:pt>
    <dgm:pt modelId="{62FB801D-C440-4E47-AF5C-0C00DE01D9ED}" type="sibTrans" cxnId="{6B6FA208-8F21-41CE-96F5-A9AACA12DB2B}">
      <dgm:prSet custT="1"/>
      <dgm:spPr/>
      <dgm:t>
        <a:bodyPr/>
        <a:lstStyle/>
        <a:p>
          <a:endParaRPr lang="en-GB" sz="2000"/>
        </a:p>
      </dgm:t>
    </dgm:pt>
    <dgm:pt modelId="{83ADD4F5-2FA2-4C0D-B9F5-27AD3B3C5DD7}">
      <dgm:prSet phldrT="[Text]" custT="1"/>
      <dgm:spPr/>
      <dgm:t>
        <a:bodyPr/>
        <a:lstStyle/>
        <a:p>
          <a:r>
            <a:rPr lang="en-US" sz="3600" dirty="0"/>
            <a:t>2000s</a:t>
          </a:r>
          <a:endParaRPr lang="en-GB" sz="3600" dirty="0"/>
        </a:p>
      </dgm:t>
    </dgm:pt>
    <dgm:pt modelId="{4311BB33-DABE-410B-B218-9DD1126A75FD}" type="parTrans" cxnId="{7F40A45B-1FFC-42F1-B7A6-77BF107A1255}">
      <dgm:prSet/>
      <dgm:spPr/>
      <dgm:t>
        <a:bodyPr/>
        <a:lstStyle/>
        <a:p>
          <a:endParaRPr lang="en-GB" sz="1600"/>
        </a:p>
      </dgm:t>
    </dgm:pt>
    <dgm:pt modelId="{6860912F-1E2C-4466-AE3B-3AE212B0ED0B}" type="sibTrans" cxnId="{7F40A45B-1FFC-42F1-B7A6-77BF107A1255}">
      <dgm:prSet custT="1"/>
      <dgm:spPr/>
      <dgm:t>
        <a:bodyPr/>
        <a:lstStyle/>
        <a:p>
          <a:endParaRPr lang="en-GB" sz="2000"/>
        </a:p>
      </dgm:t>
    </dgm:pt>
    <dgm:pt modelId="{76D463A4-9D74-4455-BF13-9A961A2E0322}">
      <dgm:prSet phldrT="[Text]" custT="1"/>
      <dgm:spPr/>
      <dgm:t>
        <a:bodyPr/>
        <a:lstStyle/>
        <a:p>
          <a:r>
            <a:rPr lang="en-US" sz="3600" dirty="0"/>
            <a:t>2014 on</a:t>
          </a:r>
          <a:endParaRPr lang="en-GB" sz="3600" dirty="0"/>
        </a:p>
      </dgm:t>
    </dgm:pt>
    <dgm:pt modelId="{1CD1D92F-AD10-4FB2-A1CD-04F271304B66}" type="parTrans" cxnId="{5B49034B-5C44-4D95-9727-088B3C7DF9CA}">
      <dgm:prSet/>
      <dgm:spPr/>
      <dgm:t>
        <a:bodyPr/>
        <a:lstStyle/>
        <a:p>
          <a:endParaRPr lang="en-GB" sz="1600"/>
        </a:p>
      </dgm:t>
    </dgm:pt>
    <dgm:pt modelId="{934F9381-BB10-4EBC-A2DC-1B112EA49517}" type="sibTrans" cxnId="{5B49034B-5C44-4D95-9727-088B3C7DF9CA}">
      <dgm:prSet/>
      <dgm:spPr/>
      <dgm:t>
        <a:bodyPr/>
        <a:lstStyle/>
        <a:p>
          <a:endParaRPr lang="en-GB" sz="1600"/>
        </a:p>
      </dgm:t>
    </dgm:pt>
    <dgm:pt modelId="{C27A93B9-A6D8-445B-8105-21DCDDDFB911}" type="pres">
      <dgm:prSet presAssocID="{896C18F8-0B72-44EE-B9E0-E65614023615}" presName="Name0" presStyleCnt="0">
        <dgm:presLayoutVars>
          <dgm:dir/>
          <dgm:resizeHandles val="exact"/>
        </dgm:presLayoutVars>
      </dgm:prSet>
      <dgm:spPr/>
    </dgm:pt>
    <dgm:pt modelId="{0764424F-38DD-4088-A53A-FB6AB82EC1ED}" type="pres">
      <dgm:prSet presAssocID="{3A8B8B2C-CC38-4BAF-B100-A77C1729DC08}" presName="node" presStyleLbl="node1" presStyleIdx="0" presStyleCnt="3" custScaleX="44421" custScaleY="42156">
        <dgm:presLayoutVars>
          <dgm:bulletEnabled val="1"/>
        </dgm:presLayoutVars>
      </dgm:prSet>
      <dgm:spPr/>
    </dgm:pt>
    <dgm:pt modelId="{1C59EBDF-9A07-4152-9E2B-5B1C5BC70288}" type="pres">
      <dgm:prSet presAssocID="{62FB801D-C440-4E47-AF5C-0C00DE01D9ED}" presName="sibTrans" presStyleLbl="sibTrans2D1" presStyleIdx="0" presStyleCnt="2"/>
      <dgm:spPr/>
    </dgm:pt>
    <dgm:pt modelId="{CBBA5FCF-FEFB-4931-8C3E-A655ACEC0EF7}" type="pres">
      <dgm:prSet presAssocID="{62FB801D-C440-4E47-AF5C-0C00DE01D9ED}" presName="connectorText" presStyleLbl="sibTrans2D1" presStyleIdx="0" presStyleCnt="2"/>
      <dgm:spPr/>
    </dgm:pt>
    <dgm:pt modelId="{93B9F486-C953-4289-BFDA-C91135DE4257}" type="pres">
      <dgm:prSet presAssocID="{83ADD4F5-2FA2-4C0D-B9F5-27AD3B3C5DD7}" presName="node" presStyleLbl="node1" presStyleIdx="1" presStyleCnt="3" custScaleX="44421" custScaleY="42156">
        <dgm:presLayoutVars>
          <dgm:bulletEnabled val="1"/>
        </dgm:presLayoutVars>
      </dgm:prSet>
      <dgm:spPr/>
    </dgm:pt>
    <dgm:pt modelId="{4EBA5881-574F-40D2-B922-6DF843EE2017}" type="pres">
      <dgm:prSet presAssocID="{6860912F-1E2C-4466-AE3B-3AE212B0ED0B}" presName="sibTrans" presStyleLbl="sibTrans2D1" presStyleIdx="1" presStyleCnt="2"/>
      <dgm:spPr/>
    </dgm:pt>
    <dgm:pt modelId="{420B011D-9639-4DB1-BBDE-331B4F0283B9}" type="pres">
      <dgm:prSet presAssocID="{6860912F-1E2C-4466-AE3B-3AE212B0ED0B}" presName="connectorText" presStyleLbl="sibTrans2D1" presStyleIdx="1" presStyleCnt="2"/>
      <dgm:spPr/>
    </dgm:pt>
    <dgm:pt modelId="{9232928C-C686-41D2-890F-6F13C286B1E0}" type="pres">
      <dgm:prSet presAssocID="{76D463A4-9D74-4455-BF13-9A961A2E0322}" presName="node" presStyleLbl="node1" presStyleIdx="2" presStyleCnt="3" custScaleX="44421" custScaleY="42156">
        <dgm:presLayoutVars>
          <dgm:bulletEnabled val="1"/>
        </dgm:presLayoutVars>
      </dgm:prSet>
      <dgm:spPr/>
    </dgm:pt>
  </dgm:ptLst>
  <dgm:cxnLst>
    <dgm:cxn modelId="{6B6FA208-8F21-41CE-96F5-A9AACA12DB2B}" srcId="{896C18F8-0B72-44EE-B9E0-E65614023615}" destId="{3A8B8B2C-CC38-4BAF-B100-A77C1729DC08}" srcOrd="0" destOrd="0" parTransId="{5CE35654-E583-4F5C-9BAD-EDC2F0A91905}" sibTransId="{62FB801D-C440-4E47-AF5C-0C00DE01D9ED}"/>
    <dgm:cxn modelId="{7F40A45B-1FFC-42F1-B7A6-77BF107A1255}" srcId="{896C18F8-0B72-44EE-B9E0-E65614023615}" destId="{83ADD4F5-2FA2-4C0D-B9F5-27AD3B3C5DD7}" srcOrd="1" destOrd="0" parTransId="{4311BB33-DABE-410B-B218-9DD1126A75FD}" sibTransId="{6860912F-1E2C-4466-AE3B-3AE212B0ED0B}"/>
    <dgm:cxn modelId="{5B49034B-5C44-4D95-9727-088B3C7DF9CA}" srcId="{896C18F8-0B72-44EE-B9E0-E65614023615}" destId="{76D463A4-9D74-4455-BF13-9A961A2E0322}" srcOrd="2" destOrd="0" parTransId="{1CD1D92F-AD10-4FB2-A1CD-04F271304B66}" sibTransId="{934F9381-BB10-4EBC-A2DC-1B112EA49517}"/>
    <dgm:cxn modelId="{A0FD8473-B148-453A-900F-F365A67FFFB2}" type="presOf" srcId="{896C18F8-0B72-44EE-B9E0-E65614023615}" destId="{C27A93B9-A6D8-445B-8105-21DCDDDFB911}" srcOrd="0" destOrd="0" presId="urn:microsoft.com/office/officeart/2005/8/layout/process1"/>
    <dgm:cxn modelId="{429A718C-B87B-434B-BCC4-EE486D5B2239}" type="presOf" srcId="{62FB801D-C440-4E47-AF5C-0C00DE01D9ED}" destId="{CBBA5FCF-FEFB-4931-8C3E-A655ACEC0EF7}" srcOrd="1" destOrd="0" presId="urn:microsoft.com/office/officeart/2005/8/layout/process1"/>
    <dgm:cxn modelId="{29AA309D-8C99-4137-A4E2-0C6F32C48C2D}" type="presOf" srcId="{6860912F-1E2C-4466-AE3B-3AE212B0ED0B}" destId="{4EBA5881-574F-40D2-B922-6DF843EE2017}" srcOrd="0" destOrd="0" presId="urn:microsoft.com/office/officeart/2005/8/layout/process1"/>
    <dgm:cxn modelId="{2D2E4DBA-5454-484E-8245-D36150757A61}" type="presOf" srcId="{76D463A4-9D74-4455-BF13-9A961A2E0322}" destId="{9232928C-C686-41D2-890F-6F13C286B1E0}" srcOrd="0" destOrd="0" presId="urn:microsoft.com/office/officeart/2005/8/layout/process1"/>
    <dgm:cxn modelId="{8A93AACA-4BAF-4054-86B3-1C410C1C0DD9}" type="presOf" srcId="{83ADD4F5-2FA2-4C0D-B9F5-27AD3B3C5DD7}" destId="{93B9F486-C953-4289-BFDA-C91135DE4257}" srcOrd="0" destOrd="0" presId="urn:microsoft.com/office/officeart/2005/8/layout/process1"/>
    <dgm:cxn modelId="{0626BDD2-5741-4C1F-A14B-E4D91188BF82}" type="presOf" srcId="{6860912F-1E2C-4466-AE3B-3AE212B0ED0B}" destId="{420B011D-9639-4DB1-BBDE-331B4F0283B9}" srcOrd="1" destOrd="0" presId="urn:microsoft.com/office/officeart/2005/8/layout/process1"/>
    <dgm:cxn modelId="{849315F5-33A7-49F1-BEC4-D3EB7CD6BF93}" type="presOf" srcId="{3A8B8B2C-CC38-4BAF-B100-A77C1729DC08}" destId="{0764424F-38DD-4088-A53A-FB6AB82EC1ED}" srcOrd="0" destOrd="0" presId="urn:microsoft.com/office/officeart/2005/8/layout/process1"/>
    <dgm:cxn modelId="{13D5B1FA-53CA-454E-AF1B-5AB8D09E04E6}" type="presOf" srcId="{62FB801D-C440-4E47-AF5C-0C00DE01D9ED}" destId="{1C59EBDF-9A07-4152-9E2B-5B1C5BC70288}" srcOrd="0" destOrd="0" presId="urn:microsoft.com/office/officeart/2005/8/layout/process1"/>
    <dgm:cxn modelId="{C562068B-D1C3-4970-8D74-EA640FA3C35C}" type="presParOf" srcId="{C27A93B9-A6D8-445B-8105-21DCDDDFB911}" destId="{0764424F-38DD-4088-A53A-FB6AB82EC1ED}" srcOrd="0" destOrd="0" presId="urn:microsoft.com/office/officeart/2005/8/layout/process1"/>
    <dgm:cxn modelId="{71EC1B83-5647-4962-AF8F-3633ACD882A4}" type="presParOf" srcId="{C27A93B9-A6D8-445B-8105-21DCDDDFB911}" destId="{1C59EBDF-9A07-4152-9E2B-5B1C5BC70288}" srcOrd="1" destOrd="0" presId="urn:microsoft.com/office/officeart/2005/8/layout/process1"/>
    <dgm:cxn modelId="{566C25A7-BC8C-49C5-95B8-2A463204708E}" type="presParOf" srcId="{1C59EBDF-9A07-4152-9E2B-5B1C5BC70288}" destId="{CBBA5FCF-FEFB-4931-8C3E-A655ACEC0EF7}" srcOrd="0" destOrd="0" presId="urn:microsoft.com/office/officeart/2005/8/layout/process1"/>
    <dgm:cxn modelId="{F08B6835-579E-4F71-BC74-179B807C9CE8}" type="presParOf" srcId="{C27A93B9-A6D8-445B-8105-21DCDDDFB911}" destId="{93B9F486-C953-4289-BFDA-C91135DE4257}" srcOrd="2" destOrd="0" presId="urn:microsoft.com/office/officeart/2005/8/layout/process1"/>
    <dgm:cxn modelId="{7835CBBA-2627-4E9D-A0D4-F6803C3DF2DC}" type="presParOf" srcId="{C27A93B9-A6D8-445B-8105-21DCDDDFB911}" destId="{4EBA5881-574F-40D2-B922-6DF843EE2017}" srcOrd="3" destOrd="0" presId="urn:microsoft.com/office/officeart/2005/8/layout/process1"/>
    <dgm:cxn modelId="{C4B571B0-76D9-4E77-836C-59CE989799F2}" type="presParOf" srcId="{4EBA5881-574F-40D2-B922-6DF843EE2017}" destId="{420B011D-9639-4DB1-BBDE-331B4F0283B9}" srcOrd="0" destOrd="0" presId="urn:microsoft.com/office/officeart/2005/8/layout/process1"/>
    <dgm:cxn modelId="{425D6BAF-A29A-40CC-8988-66C726706460}" type="presParOf" srcId="{C27A93B9-A6D8-445B-8105-21DCDDDFB911}" destId="{9232928C-C686-41D2-890F-6F13C286B1E0}"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4424F-38DD-4088-A53A-FB6AB82EC1ED}">
      <dsp:nvSpPr>
        <dsp:cNvPr id="0" name=""/>
        <dsp:cNvSpPr/>
      </dsp:nvSpPr>
      <dsp:spPr>
        <a:xfrm>
          <a:off x="1599" y="71604"/>
          <a:ext cx="2020848" cy="1150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1990s</a:t>
          </a:r>
          <a:endParaRPr lang="en-GB" sz="3600" kern="1200" dirty="0"/>
        </a:p>
      </dsp:txBody>
      <dsp:txXfrm>
        <a:off x="35301" y="105306"/>
        <a:ext cx="1953444" cy="1083280"/>
      </dsp:txXfrm>
    </dsp:sp>
    <dsp:sp modelId="{1C59EBDF-9A07-4152-9E2B-5B1C5BC70288}">
      <dsp:nvSpPr>
        <dsp:cNvPr id="0" name=""/>
        <dsp:cNvSpPr/>
      </dsp:nvSpPr>
      <dsp:spPr>
        <a:xfrm>
          <a:off x="2477379" y="82832"/>
          <a:ext cx="964453" cy="11282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477379" y="308478"/>
        <a:ext cx="675117" cy="676936"/>
      </dsp:txXfrm>
    </dsp:sp>
    <dsp:sp modelId="{93B9F486-C953-4289-BFDA-C91135DE4257}">
      <dsp:nvSpPr>
        <dsp:cNvPr id="0" name=""/>
        <dsp:cNvSpPr/>
      </dsp:nvSpPr>
      <dsp:spPr>
        <a:xfrm>
          <a:off x="3842172" y="71604"/>
          <a:ext cx="2020848" cy="1150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2000s</a:t>
          </a:r>
          <a:endParaRPr lang="en-GB" sz="3600" kern="1200" dirty="0"/>
        </a:p>
      </dsp:txBody>
      <dsp:txXfrm>
        <a:off x="3875874" y="105306"/>
        <a:ext cx="1953444" cy="1083280"/>
      </dsp:txXfrm>
    </dsp:sp>
    <dsp:sp modelId="{4EBA5881-574F-40D2-B922-6DF843EE2017}">
      <dsp:nvSpPr>
        <dsp:cNvPr id="0" name=""/>
        <dsp:cNvSpPr/>
      </dsp:nvSpPr>
      <dsp:spPr>
        <a:xfrm>
          <a:off x="6317951" y="82832"/>
          <a:ext cx="964453" cy="11282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6317951" y="308478"/>
        <a:ext cx="675117" cy="676936"/>
      </dsp:txXfrm>
    </dsp:sp>
    <dsp:sp modelId="{9232928C-C686-41D2-890F-6F13C286B1E0}">
      <dsp:nvSpPr>
        <dsp:cNvPr id="0" name=""/>
        <dsp:cNvSpPr/>
      </dsp:nvSpPr>
      <dsp:spPr>
        <a:xfrm>
          <a:off x="7682744" y="71604"/>
          <a:ext cx="2020848" cy="1150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2014 on</a:t>
          </a:r>
          <a:endParaRPr lang="en-GB" sz="3600" kern="1200" dirty="0"/>
        </a:p>
      </dsp:txBody>
      <dsp:txXfrm>
        <a:off x="7716446" y="105306"/>
        <a:ext cx="1953444" cy="1083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4424F-38DD-4088-A53A-FB6AB82EC1ED}">
      <dsp:nvSpPr>
        <dsp:cNvPr id="0" name=""/>
        <dsp:cNvSpPr/>
      </dsp:nvSpPr>
      <dsp:spPr>
        <a:xfrm>
          <a:off x="1599" y="71604"/>
          <a:ext cx="2020848" cy="1150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1990s</a:t>
          </a:r>
          <a:endParaRPr lang="en-GB" sz="3600" kern="1200" dirty="0"/>
        </a:p>
      </dsp:txBody>
      <dsp:txXfrm>
        <a:off x="35301" y="105306"/>
        <a:ext cx="1953444" cy="1083280"/>
      </dsp:txXfrm>
    </dsp:sp>
    <dsp:sp modelId="{1C59EBDF-9A07-4152-9E2B-5B1C5BC70288}">
      <dsp:nvSpPr>
        <dsp:cNvPr id="0" name=""/>
        <dsp:cNvSpPr/>
      </dsp:nvSpPr>
      <dsp:spPr>
        <a:xfrm>
          <a:off x="2477379" y="82832"/>
          <a:ext cx="964453" cy="11282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477379" y="308478"/>
        <a:ext cx="675117" cy="676936"/>
      </dsp:txXfrm>
    </dsp:sp>
    <dsp:sp modelId="{93B9F486-C953-4289-BFDA-C91135DE4257}">
      <dsp:nvSpPr>
        <dsp:cNvPr id="0" name=""/>
        <dsp:cNvSpPr/>
      </dsp:nvSpPr>
      <dsp:spPr>
        <a:xfrm>
          <a:off x="3842172" y="71604"/>
          <a:ext cx="2020848" cy="1150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2000s</a:t>
          </a:r>
          <a:endParaRPr lang="en-GB" sz="3600" kern="1200" dirty="0"/>
        </a:p>
      </dsp:txBody>
      <dsp:txXfrm>
        <a:off x="3875874" y="105306"/>
        <a:ext cx="1953444" cy="1083280"/>
      </dsp:txXfrm>
    </dsp:sp>
    <dsp:sp modelId="{4EBA5881-574F-40D2-B922-6DF843EE2017}">
      <dsp:nvSpPr>
        <dsp:cNvPr id="0" name=""/>
        <dsp:cNvSpPr/>
      </dsp:nvSpPr>
      <dsp:spPr>
        <a:xfrm>
          <a:off x="6317951" y="82832"/>
          <a:ext cx="964453" cy="11282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6317951" y="308478"/>
        <a:ext cx="675117" cy="676936"/>
      </dsp:txXfrm>
    </dsp:sp>
    <dsp:sp modelId="{9232928C-C686-41D2-890F-6F13C286B1E0}">
      <dsp:nvSpPr>
        <dsp:cNvPr id="0" name=""/>
        <dsp:cNvSpPr/>
      </dsp:nvSpPr>
      <dsp:spPr>
        <a:xfrm>
          <a:off x="7682744" y="71604"/>
          <a:ext cx="2020848" cy="1150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2014 on</a:t>
          </a:r>
          <a:endParaRPr lang="en-GB" sz="3600" kern="1200" dirty="0"/>
        </a:p>
      </dsp:txBody>
      <dsp:txXfrm>
        <a:off x="7716446" y="105306"/>
        <a:ext cx="1953444" cy="10832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E22E0D-7C59-4BA3-8F02-A3827DCC2C0B}">
      <dsp:nvSpPr>
        <dsp:cNvPr id="0" name=""/>
        <dsp:cNvSpPr/>
      </dsp:nvSpPr>
      <dsp:spPr>
        <a:xfrm>
          <a:off x="1333" y="1496193"/>
          <a:ext cx="3349483" cy="1292900"/>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3B3EF92-41B2-4A79-8756-9124E8F0E0F5}">
      <dsp:nvSpPr>
        <dsp:cNvPr id="0" name=""/>
        <dsp:cNvSpPr/>
      </dsp:nvSpPr>
      <dsp:spPr>
        <a:xfrm>
          <a:off x="894528" y="1819418"/>
          <a:ext cx="2828453" cy="12929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0" lvl="0" indent="0" algn="l" defTabSz="755650">
            <a:lnSpc>
              <a:spcPct val="90000"/>
            </a:lnSpc>
            <a:spcBef>
              <a:spcPct val="0"/>
            </a:spcBef>
            <a:spcAft>
              <a:spcPct val="35000"/>
            </a:spcAft>
            <a:buNone/>
          </a:pPr>
          <a:r>
            <a:rPr lang="en-US" sz="1700" kern="1200" dirty="0"/>
            <a:t>Currently</a:t>
          </a:r>
          <a:endParaRPr lang="en-GB" sz="1700" kern="1200" dirty="0"/>
        </a:p>
        <a:p>
          <a:pPr marL="114300" lvl="1" indent="-114300" algn="l" defTabSz="577850">
            <a:lnSpc>
              <a:spcPct val="90000"/>
            </a:lnSpc>
            <a:spcBef>
              <a:spcPct val="0"/>
            </a:spcBef>
            <a:spcAft>
              <a:spcPct val="15000"/>
            </a:spcAft>
            <a:buChar char="•"/>
          </a:pPr>
          <a:r>
            <a:rPr lang="en-US" sz="1300" kern="1200" dirty="0"/>
            <a:t>Finish software for DAQ</a:t>
          </a:r>
          <a:endParaRPr lang="en-GB" sz="1300" kern="1200" dirty="0"/>
        </a:p>
        <a:p>
          <a:pPr marL="114300" lvl="1" indent="-114300" algn="l" defTabSz="577850">
            <a:lnSpc>
              <a:spcPct val="90000"/>
            </a:lnSpc>
            <a:spcBef>
              <a:spcPct val="0"/>
            </a:spcBef>
            <a:spcAft>
              <a:spcPct val="15000"/>
            </a:spcAft>
            <a:buChar char="•"/>
          </a:pPr>
          <a:r>
            <a:rPr lang="en-US" sz="1300" kern="1200" dirty="0"/>
            <a:t>Commissioning </a:t>
          </a:r>
          <a:endParaRPr lang="en-GB" sz="1300" kern="1200" dirty="0"/>
        </a:p>
        <a:p>
          <a:pPr marL="114300" lvl="1" indent="-114300" algn="l" defTabSz="577850">
            <a:lnSpc>
              <a:spcPct val="90000"/>
            </a:lnSpc>
            <a:spcBef>
              <a:spcPct val="0"/>
            </a:spcBef>
            <a:spcAft>
              <a:spcPct val="15000"/>
            </a:spcAft>
            <a:buChar char="•"/>
          </a:pPr>
          <a:r>
            <a:rPr lang="en-US" sz="1300" kern="1200" dirty="0"/>
            <a:t>Setup validation and first results</a:t>
          </a:r>
          <a:endParaRPr lang="en-GB" sz="1300" kern="1200" dirty="0"/>
        </a:p>
      </dsp:txBody>
      <dsp:txXfrm>
        <a:off x="932396" y="1857286"/>
        <a:ext cx="2752717" cy="1217164"/>
      </dsp:txXfrm>
    </dsp:sp>
    <dsp:sp modelId="{91166A2E-5BF5-432A-A2C7-47C45EC56EC3}">
      <dsp:nvSpPr>
        <dsp:cNvPr id="0" name=""/>
        <dsp:cNvSpPr/>
      </dsp:nvSpPr>
      <dsp:spPr>
        <a:xfrm>
          <a:off x="3827188" y="1496193"/>
          <a:ext cx="3349483" cy="1292900"/>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CA59645-D5AE-4248-8942-42C0CCFE8F9C}">
      <dsp:nvSpPr>
        <dsp:cNvPr id="0" name=""/>
        <dsp:cNvSpPr/>
      </dsp:nvSpPr>
      <dsp:spPr>
        <a:xfrm>
          <a:off x="4720383" y="1819418"/>
          <a:ext cx="2828453" cy="12929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0" lvl="0" indent="0" algn="l" defTabSz="755650">
            <a:lnSpc>
              <a:spcPct val="90000"/>
            </a:lnSpc>
            <a:spcBef>
              <a:spcPct val="0"/>
            </a:spcBef>
            <a:spcAft>
              <a:spcPct val="35000"/>
            </a:spcAft>
            <a:buNone/>
          </a:pPr>
          <a:r>
            <a:rPr lang="en-US" sz="1700" kern="1200" dirty="0"/>
            <a:t>Beginning of 2025</a:t>
          </a:r>
          <a:endParaRPr lang="en-GB" sz="1700" kern="1200" dirty="0"/>
        </a:p>
        <a:p>
          <a:pPr marL="114300" lvl="1" indent="-114300" algn="l" defTabSz="577850">
            <a:lnSpc>
              <a:spcPct val="90000"/>
            </a:lnSpc>
            <a:spcBef>
              <a:spcPct val="0"/>
            </a:spcBef>
            <a:spcAft>
              <a:spcPct val="15000"/>
            </a:spcAft>
            <a:buChar char="•"/>
          </a:pPr>
          <a:r>
            <a:rPr lang="en-US" sz="1300" kern="1200" dirty="0"/>
            <a:t>Data acquisition</a:t>
          </a:r>
          <a:endParaRPr lang="en-GB" sz="1300" kern="1200" dirty="0"/>
        </a:p>
      </dsp:txBody>
      <dsp:txXfrm>
        <a:off x="4758251" y="1857286"/>
        <a:ext cx="2752717" cy="1217164"/>
      </dsp:txXfrm>
    </dsp:sp>
    <dsp:sp modelId="{F6A2F797-4BF7-4516-8D0C-2C9748F6A136}">
      <dsp:nvSpPr>
        <dsp:cNvPr id="0" name=""/>
        <dsp:cNvSpPr/>
      </dsp:nvSpPr>
      <dsp:spPr>
        <a:xfrm>
          <a:off x="7653043" y="1496193"/>
          <a:ext cx="3349483" cy="1292900"/>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D5C71D-B2E7-4417-A0FD-950C2B7F097E}">
      <dsp:nvSpPr>
        <dsp:cNvPr id="0" name=""/>
        <dsp:cNvSpPr/>
      </dsp:nvSpPr>
      <dsp:spPr>
        <a:xfrm>
          <a:off x="8546238" y="1819418"/>
          <a:ext cx="2828453" cy="12929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20904" rIns="120904" bIns="120904" numCol="1" spcCol="1270" anchor="t" anchorCtr="0">
          <a:noAutofit/>
        </a:bodyPr>
        <a:lstStyle/>
        <a:p>
          <a:pPr marL="0" lvl="0" indent="0" algn="l" defTabSz="755650">
            <a:lnSpc>
              <a:spcPct val="90000"/>
            </a:lnSpc>
            <a:spcBef>
              <a:spcPct val="0"/>
            </a:spcBef>
            <a:spcAft>
              <a:spcPct val="35000"/>
            </a:spcAft>
            <a:buNone/>
          </a:pPr>
          <a:r>
            <a:rPr lang="en-US" sz="1700" kern="1200" dirty="0"/>
            <a:t>End of 2025</a:t>
          </a:r>
          <a:endParaRPr lang="en-GB" sz="1700" kern="1200" dirty="0"/>
        </a:p>
        <a:p>
          <a:pPr marL="114300" lvl="1" indent="-114300" algn="l" defTabSz="577850">
            <a:lnSpc>
              <a:spcPct val="90000"/>
            </a:lnSpc>
            <a:spcBef>
              <a:spcPct val="0"/>
            </a:spcBef>
            <a:spcAft>
              <a:spcPct val="15000"/>
            </a:spcAft>
            <a:buChar char="•"/>
          </a:pPr>
          <a:r>
            <a:rPr lang="en-US" sz="1300" kern="1200" dirty="0"/>
            <a:t>Writing thesis</a:t>
          </a:r>
          <a:endParaRPr lang="en-GB" sz="1300" kern="1200" dirty="0"/>
        </a:p>
      </dsp:txBody>
      <dsp:txXfrm>
        <a:off x="8584106" y="1857286"/>
        <a:ext cx="2752717" cy="12171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64424F-38DD-4088-A53A-FB6AB82EC1ED}">
      <dsp:nvSpPr>
        <dsp:cNvPr id="0" name=""/>
        <dsp:cNvSpPr/>
      </dsp:nvSpPr>
      <dsp:spPr>
        <a:xfrm>
          <a:off x="1599" y="71604"/>
          <a:ext cx="2020848" cy="1150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1990s</a:t>
          </a:r>
          <a:endParaRPr lang="en-GB" sz="3600" kern="1200" dirty="0"/>
        </a:p>
      </dsp:txBody>
      <dsp:txXfrm>
        <a:off x="35301" y="105306"/>
        <a:ext cx="1953444" cy="1083280"/>
      </dsp:txXfrm>
    </dsp:sp>
    <dsp:sp modelId="{1C59EBDF-9A07-4152-9E2B-5B1C5BC70288}">
      <dsp:nvSpPr>
        <dsp:cNvPr id="0" name=""/>
        <dsp:cNvSpPr/>
      </dsp:nvSpPr>
      <dsp:spPr>
        <a:xfrm>
          <a:off x="2477379" y="82832"/>
          <a:ext cx="964453" cy="11282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2477379" y="308478"/>
        <a:ext cx="675117" cy="676936"/>
      </dsp:txXfrm>
    </dsp:sp>
    <dsp:sp modelId="{93B9F486-C953-4289-BFDA-C91135DE4257}">
      <dsp:nvSpPr>
        <dsp:cNvPr id="0" name=""/>
        <dsp:cNvSpPr/>
      </dsp:nvSpPr>
      <dsp:spPr>
        <a:xfrm>
          <a:off x="3842172" y="71604"/>
          <a:ext cx="2020848" cy="1150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2000s</a:t>
          </a:r>
          <a:endParaRPr lang="en-GB" sz="3600" kern="1200" dirty="0"/>
        </a:p>
      </dsp:txBody>
      <dsp:txXfrm>
        <a:off x="3875874" y="105306"/>
        <a:ext cx="1953444" cy="1083280"/>
      </dsp:txXfrm>
    </dsp:sp>
    <dsp:sp modelId="{4EBA5881-574F-40D2-B922-6DF843EE2017}">
      <dsp:nvSpPr>
        <dsp:cNvPr id="0" name=""/>
        <dsp:cNvSpPr/>
      </dsp:nvSpPr>
      <dsp:spPr>
        <a:xfrm>
          <a:off x="6317951" y="82832"/>
          <a:ext cx="964453" cy="112822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GB" sz="2000" kern="1200"/>
        </a:p>
      </dsp:txBody>
      <dsp:txXfrm>
        <a:off x="6317951" y="308478"/>
        <a:ext cx="675117" cy="676936"/>
      </dsp:txXfrm>
    </dsp:sp>
    <dsp:sp modelId="{9232928C-C686-41D2-890F-6F13C286B1E0}">
      <dsp:nvSpPr>
        <dsp:cNvPr id="0" name=""/>
        <dsp:cNvSpPr/>
      </dsp:nvSpPr>
      <dsp:spPr>
        <a:xfrm>
          <a:off x="7682744" y="71604"/>
          <a:ext cx="2020848" cy="115068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t>2014 on</a:t>
          </a:r>
          <a:endParaRPr lang="en-GB" sz="3600" kern="1200" dirty="0"/>
        </a:p>
      </dsp:txBody>
      <dsp:txXfrm>
        <a:off x="7716446" y="105306"/>
        <a:ext cx="1953444" cy="108328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10/29/2024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Good morning,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My name is Camila Pedano and I am a PhD student in the department of Experimental Physics, Detector Technologies group. I work in the section Fluidic Systems, where I study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RandD</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in detector cooling. I started my PhD in Karlsruhe Institute and under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Gentner</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Scholarship in July 2022. I hop on today to give you an overview of my PhD status and progress in the last two years.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2375351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a literature search, the main factors affecting heat transfer with sco2 were found to be the mass flux, diameter, inlet temperature, pressure, heat flux and flow orientation. </a:t>
            </a:r>
          </a:p>
          <a:p>
            <a:endParaRPr lang="en-US" dirty="0"/>
          </a:p>
          <a:p>
            <a:r>
              <a:rPr lang="en-US" dirty="0"/>
              <a:t>The goal of my study is to provide an analysis of the parametric trends in order to characterize the heat transfer coefficient, as well as the pressure drop associated with specific operating parameters. Additionally, one could then find a comfortable and safe operating condition to be applied to detector cooling.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216268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study, I have built a test setup. The setup is shown in the P&amp;ID in the image. The process is centered around the accumulator, shown with the number 1. This unit is a cooled bellow-piston accumulator that provides static pressure to the co2 it contains by means of gas nitrogen. After this, the liquid pump (2) flows the co2 through the rest of the setup to compensate for pressure drops. After this stage, flow is regulated by means of manual valves, flow is measured and the fluid temperature is adjusted before entering the test section. The test section is contained between 3 and 4, and is where all the wall temperatures and pressure drops are measured. After the test section, the fluid is again cooled to its initial temperature and brought back to the start of the process.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063513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process is again depicted in a </a:t>
            </a:r>
            <a:r>
              <a:rPr lang="en-US" dirty="0" err="1"/>
              <a:t>ph</a:t>
            </a:r>
            <a:r>
              <a:rPr lang="en-US" dirty="0"/>
              <a:t> diagram, where we see the fluid pressure and temperature changes throughout the process.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38869002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setup is now almost fully built, with only missing final touches in the electrical cabinet, data acquisition software, etc. </a:t>
            </a:r>
          </a:p>
          <a:p>
            <a:endParaRPr lang="en-US" dirty="0"/>
          </a:p>
          <a:p>
            <a:endParaRPr lang="en-US" dirty="0"/>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599934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1803287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2174582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943397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Before diving into the topic, let’s find ourselves first in the scope of CERN. As you well know, Particle physics experiments in colliding beams are generally composed of detectors concentrically organized around the interaction point. Together with the detector, a powerful magnet which provides a strong field, thus bending the particles. The first set of detectors around the interaction point is generally denominated as The Tracker. The tracker has two main jobs: identification of the particle by associating it with a charge and momentum, and determination of the vertex. There are more detectors in further layers, but we will just stay here.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4226868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Silicon detectors are full of electronics. Electronics produce heat, which we must dissipate. The problem of detector cooling seems to be rather generic, like any other electronics thermal management. When I say generic problem for the thermal engineer, I mean that whenever we think of dissipating heat means that we have a heat source, we need a heat sink and we need to optimize the thermal path to get from the heat source to the heat sink. In addition to this,  the stringent environmental, stability and space constraints (among others) pose challenges in detector cooling.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Unlike typical electronics cooling, our systems must operate with precise stability ranges to avoid interference with the trackers. Additionally, space is scarce, and materials must withstand high levels of radiation and maintain performance over extended periods.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550539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In the past, HEP detectors were cooled with water in single-phase in a leakless sub-atmospheric pressure system. In the 2000s, evaporative cooling systems with perfluorocarbons started being used thanks to their better performance. Since 2014, a new technology using evaporative flows of CO2 was developed and started cooling ATLAS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ITk</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Currently, boiling co2 flows are the standard refrigeration approach for cold-operated silicon detectors at HL-LHC. However, room temperature liquid cooling will still be used in many HL-LHC detectors not requiring cold operation, as well is another non-detector parts like service trays leading to the innermost part of the detector.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options available for this right now are: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Water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Synthetic refrigerants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Ammonia, CO2, HCs</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3422055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In the past, HEP detectors were cooled with water in single-phase in a leakless sub-atmospheric pressure system. In the 2000s, evaporative cooling systems with perfluorocarbons started being used thanks to their better performance. Since 2014, a new technology using evaporative flows of CO2 was developed and started cooling ATLAS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ITk</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Currently, boiling co2 flows are the standard refrigeration approach for cold-operated silicon detectors at HL-LHC. However, room temperature liquid cooling will still be used in many HL-LHC detectors not requiring cold operation, as well is another non-detector parts like service trays leading to the innermost part of the detector.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options available for this right now are: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Water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Synthetic refrigerants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Ammonia, CO2, HCs</a:t>
            </a:r>
          </a:p>
          <a:p>
            <a:pPr marL="342900" marR="0" lvl="0" indent="-342900">
              <a:lnSpc>
                <a:spcPct val="107000"/>
              </a:lnSpc>
              <a:spcBef>
                <a:spcPts val="0"/>
              </a:spcBef>
              <a:spcAft>
                <a:spcPts val="800"/>
              </a:spcAft>
              <a:buFont typeface="+mj-lt"/>
              <a:buAutoNum type="arabicPeriod"/>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 final point before I continue is that although boiling flows of CO2 could be used at ambient temperature conditions, they also require a lot of expertise, not only in the design, but in maintenance and operation. </a:t>
            </a:r>
          </a:p>
          <a:p>
            <a:pPr marL="0" marR="0" lvl="0" indent="0">
              <a:lnSpc>
                <a:spcPct val="107000"/>
              </a:lnSpc>
              <a:spcBef>
                <a:spcPts val="0"/>
              </a:spcBef>
              <a:spcAft>
                <a:spcPts val="800"/>
              </a:spcAft>
              <a:buFont typeface="+mj-l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nSpc>
                <a:spcPct val="107000"/>
              </a:lnSpc>
              <a:spcBef>
                <a:spcPts val="0"/>
              </a:spcBef>
              <a:spcAft>
                <a:spcPts val="800"/>
              </a:spcAft>
              <a:buFont typeface="+mj-lt"/>
              <a:buNone/>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Whereas for cold operation it is essentially mandatory to go to evaporative flows, in room temperature, single phase systems deliver satisfactory performance that make it unnecessary to go complex with two phase.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735102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Water is a great coolant, since it has great thermal-fluid properties. Specifically, it has a very high specific heat capacity, meaning that it needs quite some energy to increase its temperature by one degree. It also has a high heat conductivity, meaning that it is also quite fast at transferring heat from a hot surface to a cold one. Additionally, it is cheap and non-toxic. The problem with water is its electrical conductivity, which is a showstopper when cooling down cable trays, since a leak would be very dangerous. Additionally, even purified water can pick up ions from metal sources and become conductive over time. </a:t>
            </a:r>
          </a:p>
          <a:p>
            <a:pPr marL="0" marR="0">
              <a:lnSpc>
                <a:spcPct val="107000"/>
              </a:lnSpc>
              <a:spcBef>
                <a:spcPts val="0"/>
              </a:spcBef>
              <a:spcAft>
                <a:spcPts val="800"/>
              </a:spcAf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Our second option was synthetic refrigerants, which present advantages like non-toxicity, dielectric and non-flammable. Sadly, all of them have worse refrigerant properties than water. Additionally, here we have to make a strong point on the environmental impact of such substances.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 will briefly talk about Perfluorocarbons (PFCs) and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Hydrofluoroolefins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(HFOs). PFCs are very advantageous in radiation-heavy environments, however they have an extremely high global warming potential (GWP), meaning their environmental impact is significant if released into the atmosphere.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07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Regarding HFOs, they have a lower environmental impact, however they break down in the atmosphere to give PFAs, which are highly persistent chemicals, known as forever chemicals, since they do not degrade in the environment.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4110788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So, now we got to the last three. Among these, boiling flows of ammonia or hydrocarbons would be an option, however ammonia is highly toxic and HCs are very flammable, therefore none can be used underground. Boiling flows of CO2 present the highest performance of all our options, however one needs to build complex systems requiring a lot of effort in the design phase and specialized expertise in maintenance and operation phases.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Our option here is to go to single phase CO2 (single phase as supercritical), which shows a very simple single-phase flow circuitry, with thermal fluid properties potentially better than water. CO2 can provide good heat transfer coefficients, and another winning point is that the low viscosity allows us to use very small pipes, thus reducing space and mass.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CO2 also shows a high volumetric cooling capacity due to its high density (meaning there is more fluid in our fluid), thus carrying a significant amount of heat per unit volume.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High thermal conductivity also characterizes co2.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One of the drawbacks is that to achieve the high cooling performance we need high pressure, however since some decades we are rather proficient at dealing with this, and it may even be used as an advantage, since we can tolerate very high pressure drops if needed.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Additionally, if the circuits are well designed, one could be potentially capable of providing a unique single-phase refrigeration with no temperature increase along the pipe.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 last issue here is that the characteristics are not fully known, which highlights the need of dedicated R&amp;D, which is where we are! </a:t>
            </a: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2626149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see a pressure/enthalpy diagram of co2. The dome represents the points at which vapor-liquid equilibrium exists. Here, the change in properties from liquid to </a:t>
            </a:r>
            <a:r>
              <a:rPr lang="en-US" dirty="0" err="1"/>
              <a:t>vapour</a:t>
            </a:r>
            <a:r>
              <a:rPr lang="en-US" dirty="0"/>
              <a:t> is discontinuous. Above the critical point stands what we call supercritical fluid, which combines properties of both gases and liquids. </a:t>
            </a:r>
          </a:p>
          <a:p>
            <a:r>
              <a:rPr lang="en-US" dirty="0"/>
              <a:t>Above this point, properties like density and heat conductivity vary sharply although this variation decreases when increasing operating pressure. </a:t>
            </a:r>
          </a:p>
          <a:p>
            <a:endParaRPr lang="en-US" dirty="0"/>
          </a:p>
          <a:p>
            <a:r>
              <a:rPr lang="en-US" dirty="0"/>
              <a:t>What I mean when I say one could design a system for isothermal cooling is that one could use pressure drop in order to follow the change of fluid properties, as well as pressure-temperature dependence in order to achieve isothermal flow in a pipe, accompanied with a good enthalpy change, needed for sinking heat.</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9005499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I said before, the main challenge with supercritical co2 is the lack of information. The exact influence of certain process parameters remains unknown, and open source knowledge is scarce. </a:t>
            </a:r>
          </a:p>
          <a:p>
            <a:endParaRPr lang="en-US" dirty="0"/>
          </a:p>
          <a:p>
            <a:r>
              <a:rPr lang="en-US" dirty="0"/>
              <a:t>On the right, three figures showcase the variation of three important properties for heat transfer. Density, dynamic viscosity and heat capacity vary enormously at pressures above critical, and in a very narrow range of temperatures. </a:t>
            </a:r>
          </a:p>
          <a:p>
            <a:endParaRPr lang="en-US" dirty="0"/>
          </a:p>
          <a:p>
            <a:r>
              <a:rPr lang="en-US" dirty="0"/>
              <a:t>The variation of these and other properties leads to changes in buoyancy forces and leads to flow instabilities. This change in buoyancy can alter turbulence production, thus leading to a significant variation of the heat transfer coefficient in small changes of temperature and pressure. Additionally, a phenomenon known as HTD can occur, where HTC reaches a minimum value leading to very high wall temperature values. </a:t>
            </a:r>
          </a:p>
          <a:p>
            <a:endParaRPr lang="en-US" dirty="0"/>
          </a:p>
          <a:p>
            <a:r>
              <a:rPr lang="en-US" dirty="0"/>
              <a:t>All these issues remain unknown and call for dedicated R&amp;D in the field.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8415214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29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29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29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29 October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29 October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29 October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29 October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29 October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29 October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29 October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29 October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29 October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29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29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29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29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29 October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29 October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3FCF6715-A2B5-A045-B72C-B503686710DB}" type="datetime3">
              <a:rPr lang="en-US" smtClean="0"/>
              <a:pPr/>
              <a:t>29 October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29.jpeg"/><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80.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20.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7" y="3293065"/>
            <a:ext cx="11376025" cy="2153265"/>
          </a:xfrm>
        </p:spPr>
        <p:txBody>
          <a:bodyPr/>
          <a:lstStyle/>
          <a:p>
            <a:r>
              <a:rPr lang="en-US" dirty="0"/>
              <a:t>Heat transfer studies with supercritical carbon dioxide for detector applications</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Camila Rocio PEDANO MEDINA</a:t>
            </a:r>
          </a:p>
          <a:p>
            <a:r>
              <a:rPr lang="en-GB" b="0" dirty="0"/>
              <a:t>30/10/2024</a:t>
            </a:r>
          </a:p>
        </p:txBody>
      </p:sp>
      <p:sp>
        <p:nvSpPr>
          <p:cNvPr id="5" name="TextBox 4">
            <a:extLst>
              <a:ext uri="{FF2B5EF4-FFF2-40B4-BE49-F238E27FC236}">
                <a16:creationId xmlns:a16="http://schemas.microsoft.com/office/drawing/2014/main" id="{439CD2A2-033C-B126-86D7-B2087DA495B1}"/>
              </a:ext>
            </a:extLst>
          </p:cNvPr>
          <p:cNvSpPr txBox="1"/>
          <p:nvPr/>
        </p:nvSpPr>
        <p:spPr>
          <a:xfrm>
            <a:off x="1189147" y="6618142"/>
            <a:ext cx="9503948" cy="184666"/>
          </a:xfrm>
          <a:prstGeom prst="rect">
            <a:avLst/>
          </a:prstGeom>
          <a:noFill/>
        </p:spPr>
        <p:txBody>
          <a:bodyPr wrap="none" lIns="0" tIns="0" rIns="0" bIns="0" rtlCol="0">
            <a:spAutoFit/>
          </a:bodyPr>
          <a:lstStyle/>
          <a:p>
            <a:pPr algn="l"/>
            <a:r>
              <a:rPr lang="en-GB" sz="1200" b="0" i="0" dirty="0">
                <a:solidFill>
                  <a:schemeClr val="tx2"/>
                </a:solidFill>
                <a:effectLst/>
                <a:latin typeface="sourcesans-regular"/>
              </a:rPr>
              <a:t>This project has received funding from the European Union’s Horizon 2020 Research and Innovation programme under Grant Agreement No 101004761.</a:t>
            </a:r>
            <a:endParaRPr lang="en-GB" sz="1200" dirty="0">
              <a:solidFill>
                <a:schemeClr val="tx2"/>
              </a:solidFill>
            </a:endParaRPr>
          </a:p>
        </p:txBody>
      </p:sp>
      <p:pic>
        <p:nvPicPr>
          <p:cNvPr id="7" name="Picture 6">
            <a:extLst>
              <a:ext uri="{FF2B5EF4-FFF2-40B4-BE49-F238E27FC236}">
                <a16:creationId xmlns:a16="http://schemas.microsoft.com/office/drawing/2014/main" id="{44709800-ABEE-4C05-DB3D-B8F925591E66}"/>
              </a:ext>
            </a:extLst>
          </p:cNvPr>
          <p:cNvPicPr>
            <a:picLocks noChangeAspect="1"/>
          </p:cNvPicPr>
          <p:nvPr/>
        </p:nvPicPr>
        <p:blipFill>
          <a:blip r:embed="rId3"/>
          <a:stretch>
            <a:fillRect/>
          </a:stretch>
        </p:blipFill>
        <p:spPr>
          <a:xfrm>
            <a:off x="407987" y="6405269"/>
            <a:ext cx="582111" cy="397539"/>
          </a:xfrm>
          <a:prstGeom prst="rect">
            <a:avLst/>
          </a:prstGeom>
        </p:spPr>
      </p:pic>
      <p:pic>
        <p:nvPicPr>
          <p:cNvPr id="9" name="Graphic 8">
            <a:extLst>
              <a:ext uri="{FF2B5EF4-FFF2-40B4-BE49-F238E27FC236}">
                <a16:creationId xmlns:a16="http://schemas.microsoft.com/office/drawing/2014/main" id="{CD8DDB77-68EC-77C4-3E7B-C90015FC58B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32392" y="822225"/>
            <a:ext cx="3561176" cy="1780588"/>
          </a:xfrm>
          <a:prstGeom prst="rect">
            <a:avLst/>
          </a:prstGeom>
        </p:spPr>
      </p:pic>
      <p:pic>
        <p:nvPicPr>
          <p:cNvPr id="1026" name="Picture 2" descr="Hochschule Offenburg – Wikipedia">
            <a:extLst>
              <a:ext uri="{FF2B5EF4-FFF2-40B4-BE49-F238E27FC236}">
                <a16:creationId xmlns:a16="http://schemas.microsoft.com/office/drawing/2014/main" id="{2E8152E9-C7B3-6B43-8BFD-863154592F0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384" y="1026719"/>
            <a:ext cx="3324225"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5FE9ED-7228-E11B-4F9B-BD3A5B655252}"/>
              </a:ext>
            </a:extLst>
          </p:cNvPr>
          <p:cNvSpPr>
            <a:spLocks noGrp="1"/>
          </p:cNvSpPr>
          <p:nvPr>
            <p:ph idx="1"/>
          </p:nvPr>
        </p:nvSpPr>
        <p:spPr>
          <a:xfrm>
            <a:off x="407987" y="1294334"/>
            <a:ext cx="11376024" cy="2462120"/>
          </a:xfrm>
        </p:spPr>
        <p:txBody>
          <a:bodyPr>
            <a:normAutofit lnSpcReduction="10000"/>
          </a:bodyPr>
          <a:lstStyle/>
          <a:p>
            <a:pPr marL="342900" indent="-342900">
              <a:buFont typeface="Arial" panose="020B0604020202020204" pitchFamily="34" charset="0"/>
              <a:buChar char="•"/>
            </a:pPr>
            <a:r>
              <a:rPr lang="en-US" dirty="0"/>
              <a:t>Main factors to study: </a:t>
            </a:r>
          </a:p>
          <a:p>
            <a:pPr marL="666900" lvl="1" indent="-342900">
              <a:buFont typeface="Arial" panose="020B0604020202020204" pitchFamily="34" charset="0"/>
              <a:buChar char="•"/>
            </a:pPr>
            <a:r>
              <a:rPr lang="en-US" dirty="0"/>
              <a:t>Mass flux </a:t>
            </a:r>
          </a:p>
          <a:p>
            <a:pPr marL="666900" lvl="1" indent="-342900">
              <a:buFont typeface="Arial" panose="020B0604020202020204" pitchFamily="34" charset="0"/>
              <a:buChar char="•"/>
            </a:pPr>
            <a:r>
              <a:rPr lang="en-US" dirty="0"/>
              <a:t>Diameter</a:t>
            </a:r>
          </a:p>
          <a:p>
            <a:pPr marL="666900" lvl="1" indent="-342900">
              <a:buFont typeface="Arial" panose="020B0604020202020204" pitchFamily="34" charset="0"/>
              <a:buChar char="•"/>
            </a:pPr>
            <a:r>
              <a:rPr lang="en-US" dirty="0"/>
              <a:t>Inlet temperature</a:t>
            </a:r>
          </a:p>
          <a:p>
            <a:pPr marL="666900" lvl="1" indent="-342900">
              <a:buFont typeface="Arial" panose="020B0604020202020204" pitchFamily="34" charset="0"/>
              <a:buChar char="•"/>
            </a:pPr>
            <a:r>
              <a:rPr lang="en-US" dirty="0"/>
              <a:t>Pressure</a:t>
            </a:r>
          </a:p>
          <a:p>
            <a:pPr marL="666900" lvl="1" indent="-342900">
              <a:buFont typeface="Arial" panose="020B0604020202020204" pitchFamily="34" charset="0"/>
              <a:buChar char="•"/>
            </a:pPr>
            <a:r>
              <a:rPr lang="en-US" dirty="0"/>
              <a:t>Heat flux </a:t>
            </a:r>
          </a:p>
          <a:p>
            <a:pPr marL="666900" lvl="1" indent="-342900">
              <a:buFont typeface="Arial" panose="020B0604020202020204" pitchFamily="34" charset="0"/>
              <a:buChar char="•"/>
            </a:pPr>
            <a:r>
              <a:rPr lang="en-US" dirty="0"/>
              <a:t>Flow orientation</a:t>
            </a:r>
          </a:p>
          <a:p>
            <a:pPr marL="666900" lvl="1" indent="-342900">
              <a:buFont typeface="Arial" panose="020B0604020202020204" pitchFamily="34" charset="0"/>
              <a:buChar char="•"/>
            </a:pPr>
            <a:endParaRPr lang="en-US" dirty="0"/>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ED1115AD-3034-C6C3-C249-CDC18055D250}"/>
              </a:ext>
            </a:extLst>
          </p:cNvPr>
          <p:cNvSpPr>
            <a:spLocks noGrp="1"/>
          </p:cNvSpPr>
          <p:nvPr>
            <p:ph type="title"/>
          </p:nvPr>
        </p:nvSpPr>
        <p:spPr/>
        <p:txBody>
          <a:bodyPr/>
          <a:lstStyle/>
          <a:p>
            <a:r>
              <a:rPr lang="en-US" dirty="0"/>
              <a:t>What is needed? </a:t>
            </a:r>
            <a:endParaRPr lang="en-GB" dirty="0"/>
          </a:p>
        </p:txBody>
      </p:sp>
      <p:sp>
        <p:nvSpPr>
          <p:cNvPr id="6" name="Slide Number Placeholder 5">
            <a:extLst>
              <a:ext uri="{FF2B5EF4-FFF2-40B4-BE49-F238E27FC236}">
                <a16:creationId xmlns:a16="http://schemas.microsoft.com/office/drawing/2014/main" id="{A94B1249-5195-D754-76BB-26C6B36D25FF}"/>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7" name="Content Placeholder 1">
            <a:extLst>
              <a:ext uri="{FF2B5EF4-FFF2-40B4-BE49-F238E27FC236}">
                <a16:creationId xmlns:a16="http://schemas.microsoft.com/office/drawing/2014/main" id="{2F1E212D-B385-5BC0-F377-03D6CFD0D078}"/>
              </a:ext>
            </a:extLst>
          </p:cNvPr>
          <p:cNvSpPr txBox="1">
            <a:spLocks/>
          </p:cNvSpPr>
          <p:nvPr/>
        </p:nvSpPr>
        <p:spPr>
          <a:xfrm>
            <a:off x="407987" y="3839890"/>
            <a:ext cx="11376024" cy="116153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dirty="0"/>
              <a:t>Goals</a:t>
            </a:r>
          </a:p>
          <a:p>
            <a:pPr marL="666900" lvl="1" indent="-342900">
              <a:buFont typeface="Arial" panose="020B0604020202020204" pitchFamily="34" charset="0"/>
              <a:buChar char="•"/>
            </a:pPr>
            <a:r>
              <a:rPr lang="en-US" dirty="0"/>
              <a:t>Characterization of heat transfer coefficient </a:t>
            </a:r>
          </a:p>
          <a:p>
            <a:pPr marL="666900" lvl="1" indent="-342900">
              <a:buFont typeface="Arial" panose="020B0604020202020204" pitchFamily="34" charset="0"/>
              <a:buChar char="•"/>
            </a:pPr>
            <a:r>
              <a:rPr lang="en-US" dirty="0"/>
              <a:t>Pressure drop</a:t>
            </a:r>
          </a:p>
          <a:p>
            <a:pPr marL="666900" lvl="1" indent="-342900">
              <a:buFont typeface="Arial" panose="020B0604020202020204" pitchFamily="34" charset="0"/>
              <a:buChar char="•"/>
            </a:pPr>
            <a:endParaRPr lang="en-US" dirty="0"/>
          </a:p>
          <a:p>
            <a:pPr marL="342900" indent="-342900">
              <a:buFont typeface="Arial" panose="020B0604020202020204" pitchFamily="34" charset="0"/>
              <a:buChar char="•"/>
            </a:pPr>
            <a:endParaRPr lang="en-GB" dirty="0"/>
          </a:p>
        </p:txBody>
      </p:sp>
      <p:sp>
        <p:nvSpPr>
          <p:cNvPr id="8" name="Footer Placeholder 4">
            <a:extLst>
              <a:ext uri="{FF2B5EF4-FFF2-40B4-BE49-F238E27FC236}">
                <a16:creationId xmlns:a16="http://schemas.microsoft.com/office/drawing/2014/main" id="{7958598C-BDCE-5670-BFA6-A349513579E0}"/>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9" name="Date Placeholder 3">
            <a:extLst>
              <a:ext uri="{FF2B5EF4-FFF2-40B4-BE49-F238E27FC236}">
                <a16:creationId xmlns:a16="http://schemas.microsoft.com/office/drawing/2014/main" id="{E56EF521-B05F-EB35-B025-A517881F9CF1}"/>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1663858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0C60F5-FB3D-4C32-3230-DBCEAF1A5A30}"/>
              </a:ext>
            </a:extLst>
          </p:cNvPr>
          <p:cNvSpPr>
            <a:spLocks noGrp="1"/>
          </p:cNvSpPr>
          <p:nvPr>
            <p:ph type="title"/>
          </p:nvPr>
        </p:nvSpPr>
        <p:spPr/>
        <p:txBody>
          <a:bodyPr/>
          <a:lstStyle/>
          <a:p>
            <a:r>
              <a:rPr lang="en-US" dirty="0"/>
              <a:t>New test setup at CERN</a:t>
            </a:r>
            <a:endParaRPr lang="en-GB" dirty="0"/>
          </a:p>
        </p:txBody>
      </p:sp>
      <p:sp>
        <p:nvSpPr>
          <p:cNvPr id="6" name="Slide Number Placeholder 5">
            <a:extLst>
              <a:ext uri="{FF2B5EF4-FFF2-40B4-BE49-F238E27FC236}">
                <a16:creationId xmlns:a16="http://schemas.microsoft.com/office/drawing/2014/main" id="{39FABB3D-B58C-3323-F4C1-2925E9BC217A}"/>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7" name="Picture 6">
            <a:extLst>
              <a:ext uri="{FF2B5EF4-FFF2-40B4-BE49-F238E27FC236}">
                <a16:creationId xmlns:a16="http://schemas.microsoft.com/office/drawing/2014/main" id="{E8188D8A-2C0A-C5E1-720E-3C54BA5E4A3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680819" y="847306"/>
            <a:ext cx="8613932" cy="5385930"/>
          </a:xfrm>
          <a:prstGeom prst="rect">
            <a:avLst/>
          </a:prstGeom>
        </p:spPr>
      </p:pic>
      <p:sp>
        <p:nvSpPr>
          <p:cNvPr id="8" name="TextBox 7">
            <a:extLst>
              <a:ext uri="{FF2B5EF4-FFF2-40B4-BE49-F238E27FC236}">
                <a16:creationId xmlns:a16="http://schemas.microsoft.com/office/drawing/2014/main" id="{9098F3DA-268E-613E-7439-E97A779019AE}"/>
              </a:ext>
            </a:extLst>
          </p:cNvPr>
          <p:cNvSpPr txBox="1"/>
          <p:nvPr/>
        </p:nvSpPr>
        <p:spPr>
          <a:xfrm>
            <a:off x="3171724" y="3846354"/>
            <a:ext cx="27819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a:ea typeface="+mn-ea"/>
                <a:cs typeface="+mn-cs"/>
              </a:rPr>
              <a:t>1</a:t>
            </a:r>
            <a:endParaRPr kumimoji="0" lang="en-GB" sz="18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
        <p:nvSpPr>
          <p:cNvPr id="9" name="TextBox 8">
            <a:extLst>
              <a:ext uri="{FF2B5EF4-FFF2-40B4-BE49-F238E27FC236}">
                <a16:creationId xmlns:a16="http://schemas.microsoft.com/office/drawing/2014/main" id="{4FF5EB0A-E6A1-E22E-B6B1-939AF333B22A}"/>
              </a:ext>
            </a:extLst>
          </p:cNvPr>
          <p:cNvSpPr txBox="1"/>
          <p:nvPr/>
        </p:nvSpPr>
        <p:spPr>
          <a:xfrm>
            <a:off x="4799393" y="4259903"/>
            <a:ext cx="27819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a:ea typeface="+mn-ea"/>
                <a:cs typeface="+mn-cs"/>
              </a:rPr>
              <a:t>2</a:t>
            </a:r>
            <a:endParaRPr kumimoji="0" lang="en-GB" sz="18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FF99ABC9-3719-D054-B1A6-4D3D430853D0}"/>
              </a:ext>
            </a:extLst>
          </p:cNvPr>
          <p:cNvSpPr txBox="1"/>
          <p:nvPr/>
        </p:nvSpPr>
        <p:spPr>
          <a:xfrm>
            <a:off x="8710678" y="4403530"/>
            <a:ext cx="27819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a:ea typeface="+mn-ea"/>
                <a:cs typeface="+mn-cs"/>
              </a:rPr>
              <a:t>3</a:t>
            </a:r>
            <a:endParaRPr kumimoji="0" lang="en-GB" sz="18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
        <p:nvSpPr>
          <p:cNvPr id="11" name="TextBox 10">
            <a:extLst>
              <a:ext uri="{FF2B5EF4-FFF2-40B4-BE49-F238E27FC236}">
                <a16:creationId xmlns:a16="http://schemas.microsoft.com/office/drawing/2014/main" id="{9D28CD7C-5BCB-7E81-C0AF-CAE85482032A}"/>
              </a:ext>
            </a:extLst>
          </p:cNvPr>
          <p:cNvSpPr txBox="1"/>
          <p:nvPr/>
        </p:nvSpPr>
        <p:spPr>
          <a:xfrm>
            <a:off x="9594408" y="4606305"/>
            <a:ext cx="27819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a:ea typeface="+mn-ea"/>
                <a:cs typeface="+mn-cs"/>
              </a:rPr>
              <a:t>4</a:t>
            </a:r>
            <a:endParaRPr kumimoji="0" lang="en-GB" sz="18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
        <p:nvSpPr>
          <p:cNvPr id="12" name="Footer Placeholder 4">
            <a:extLst>
              <a:ext uri="{FF2B5EF4-FFF2-40B4-BE49-F238E27FC236}">
                <a16:creationId xmlns:a16="http://schemas.microsoft.com/office/drawing/2014/main" id="{11E04630-7AB5-C828-0693-8A69B4A08A74}"/>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3" name="Date Placeholder 3">
            <a:extLst>
              <a:ext uri="{FF2B5EF4-FFF2-40B4-BE49-F238E27FC236}">
                <a16:creationId xmlns:a16="http://schemas.microsoft.com/office/drawing/2014/main" id="{D26B03B3-600B-28D4-82D0-812BF9823D0A}"/>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3935907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478FBBC-A040-2344-0BA7-26E88EF7E229}"/>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7" name="Picture 6">
            <a:extLst>
              <a:ext uri="{FF2B5EF4-FFF2-40B4-BE49-F238E27FC236}">
                <a16:creationId xmlns:a16="http://schemas.microsoft.com/office/drawing/2014/main" id="{63F52FC4-1B92-C0E6-4B25-BBE8C356B2D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74800" y="795883"/>
            <a:ext cx="8791018" cy="5496655"/>
          </a:xfrm>
          <a:prstGeom prst="rect">
            <a:avLst/>
          </a:prstGeom>
        </p:spPr>
      </p:pic>
      <p:pic>
        <p:nvPicPr>
          <p:cNvPr id="8" name="Content Placeholder 4" descr="Diagram&#10;&#10;Description automatically generated">
            <a:extLst>
              <a:ext uri="{FF2B5EF4-FFF2-40B4-BE49-F238E27FC236}">
                <a16:creationId xmlns:a16="http://schemas.microsoft.com/office/drawing/2014/main" id="{61542638-9E96-A4CC-49DE-B745A9AC68C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198962" y="373593"/>
            <a:ext cx="4993038" cy="3993308"/>
          </a:xfrm>
          <a:prstGeom prst="rect">
            <a:avLst/>
          </a:prstGeom>
          <a:ln>
            <a:solidFill>
              <a:schemeClr val="tx1"/>
            </a:solidFill>
          </a:ln>
        </p:spPr>
      </p:pic>
      <p:sp>
        <p:nvSpPr>
          <p:cNvPr id="9" name="TextBox 8">
            <a:extLst>
              <a:ext uri="{FF2B5EF4-FFF2-40B4-BE49-F238E27FC236}">
                <a16:creationId xmlns:a16="http://schemas.microsoft.com/office/drawing/2014/main" id="{FC46DB26-2E67-C8A7-63BC-C95356E28896}"/>
              </a:ext>
            </a:extLst>
          </p:cNvPr>
          <p:cNvSpPr txBox="1"/>
          <p:nvPr/>
        </p:nvSpPr>
        <p:spPr>
          <a:xfrm>
            <a:off x="3110862" y="3861847"/>
            <a:ext cx="29646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a:ea typeface="+mn-ea"/>
                <a:cs typeface="+mn-cs"/>
              </a:rPr>
              <a:t>1</a:t>
            </a:r>
            <a:endParaRPr kumimoji="0" lang="en-GB" sz="18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
        <p:nvSpPr>
          <p:cNvPr id="10" name="TextBox 9">
            <a:extLst>
              <a:ext uri="{FF2B5EF4-FFF2-40B4-BE49-F238E27FC236}">
                <a16:creationId xmlns:a16="http://schemas.microsoft.com/office/drawing/2014/main" id="{5F2046C4-B7F3-EC85-15A1-5AD159400D2B}"/>
              </a:ext>
            </a:extLst>
          </p:cNvPr>
          <p:cNvSpPr txBox="1"/>
          <p:nvPr/>
        </p:nvSpPr>
        <p:spPr>
          <a:xfrm>
            <a:off x="8817544" y="4476419"/>
            <a:ext cx="29646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a:ea typeface="+mn-ea"/>
                <a:cs typeface="+mn-cs"/>
              </a:rPr>
              <a:t>3</a:t>
            </a:r>
            <a:endParaRPr kumimoji="0" lang="en-GB" sz="18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
        <p:nvSpPr>
          <p:cNvPr id="11" name="TextBox 10">
            <a:extLst>
              <a:ext uri="{FF2B5EF4-FFF2-40B4-BE49-F238E27FC236}">
                <a16:creationId xmlns:a16="http://schemas.microsoft.com/office/drawing/2014/main" id="{507A60CC-F2BA-A535-2125-6AD2D86C052A}"/>
              </a:ext>
            </a:extLst>
          </p:cNvPr>
          <p:cNvSpPr txBox="1"/>
          <p:nvPr/>
        </p:nvSpPr>
        <p:spPr>
          <a:xfrm>
            <a:off x="9599903" y="4502699"/>
            <a:ext cx="29646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a:ea typeface="+mn-ea"/>
                <a:cs typeface="+mn-cs"/>
              </a:rPr>
              <a:t>4</a:t>
            </a:r>
            <a:endParaRPr kumimoji="0" lang="en-GB" sz="18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
        <p:nvSpPr>
          <p:cNvPr id="3" name="Title 2">
            <a:extLst>
              <a:ext uri="{FF2B5EF4-FFF2-40B4-BE49-F238E27FC236}">
                <a16:creationId xmlns:a16="http://schemas.microsoft.com/office/drawing/2014/main" id="{4D9DBF34-8144-24FE-57CE-65C7BC73C29E}"/>
              </a:ext>
            </a:extLst>
          </p:cNvPr>
          <p:cNvSpPr>
            <a:spLocks noGrp="1"/>
          </p:cNvSpPr>
          <p:nvPr>
            <p:ph type="title"/>
          </p:nvPr>
        </p:nvSpPr>
        <p:spPr/>
        <p:txBody>
          <a:bodyPr/>
          <a:lstStyle/>
          <a:p>
            <a:r>
              <a:rPr lang="en-US" dirty="0"/>
              <a:t>New test setup at CERN</a:t>
            </a:r>
            <a:endParaRPr lang="en-GB" dirty="0"/>
          </a:p>
        </p:txBody>
      </p:sp>
      <p:sp>
        <p:nvSpPr>
          <p:cNvPr id="12" name="Footer Placeholder 4">
            <a:extLst>
              <a:ext uri="{FF2B5EF4-FFF2-40B4-BE49-F238E27FC236}">
                <a16:creationId xmlns:a16="http://schemas.microsoft.com/office/drawing/2014/main" id="{C8B741AC-0454-CA5F-28A7-AD5F4F11D32D}"/>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3" name="Date Placeholder 3">
            <a:extLst>
              <a:ext uri="{FF2B5EF4-FFF2-40B4-BE49-F238E27FC236}">
                <a16:creationId xmlns:a16="http://schemas.microsoft.com/office/drawing/2014/main" id="{513F5168-45C8-16B0-15E9-EF6287BAAC29}"/>
              </a:ext>
            </a:extLst>
          </p:cNvPr>
          <p:cNvSpPr>
            <a:spLocks noGrp="1"/>
          </p:cNvSpPr>
          <p:nvPr>
            <p:ph type="dt" sz="half" idx="10"/>
          </p:nvPr>
        </p:nvSpPr>
        <p:spPr>
          <a:xfrm>
            <a:off x="8101915" y="6424993"/>
            <a:ext cx="1773923" cy="365125"/>
          </a:xfrm>
        </p:spPr>
        <p:txBody>
          <a:bodyPr/>
          <a:lstStyle/>
          <a:p>
            <a:r>
              <a:rPr lang="en-US" dirty="0"/>
              <a:t>30 October 2024</a:t>
            </a:r>
          </a:p>
        </p:txBody>
      </p:sp>
      <p:sp>
        <p:nvSpPr>
          <p:cNvPr id="14" name="TextBox 13">
            <a:extLst>
              <a:ext uri="{FF2B5EF4-FFF2-40B4-BE49-F238E27FC236}">
                <a16:creationId xmlns:a16="http://schemas.microsoft.com/office/drawing/2014/main" id="{EDEDCCF2-6FD2-F3A7-9CAE-1DDC6002B3AF}"/>
              </a:ext>
            </a:extLst>
          </p:cNvPr>
          <p:cNvSpPr txBox="1"/>
          <p:nvPr/>
        </p:nvSpPr>
        <p:spPr>
          <a:xfrm>
            <a:off x="4799393" y="4259903"/>
            <a:ext cx="278198"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panose="020B0604020202020204"/>
                <a:ea typeface="+mn-ea"/>
                <a:cs typeface="+mn-cs"/>
              </a:rPr>
              <a:t>2</a:t>
            </a:r>
            <a:endParaRPr kumimoji="0" lang="en-GB" sz="1800" b="0" i="0" u="none" strike="noStrike" kern="1200" cap="none" spc="0" normalizeH="0" baseline="0" noProof="0" dirty="0">
              <a:ln>
                <a:noFill/>
              </a:ln>
              <a:solidFill>
                <a:srgbClr val="FF0000"/>
              </a:solidFill>
              <a:effectLst/>
              <a:uLnTx/>
              <a:uFillTx/>
              <a:latin typeface="Arial" panose="020B0604020202020204"/>
              <a:ea typeface="+mn-ea"/>
              <a:cs typeface="+mn-cs"/>
            </a:endParaRPr>
          </a:p>
        </p:txBody>
      </p:sp>
    </p:spTree>
    <p:extLst>
      <p:ext uri="{BB962C8B-B14F-4D97-AF65-F5344CB8AC3E}">
        <p14:creationId xmlns:p14="http://schemas.microsoft.com/office/powerpoint/2010/main" val="3691782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machine in a room&#10;&#10;Description automatically generated">
            <a:extLst>
              <a:ext uri="{FF2B5EF4-FFF2-40B4-BE49-F238E27FC236}">
                <a16:creationId xmlns:a16="http://schemas.microsoft.com/office/drawing/2014/main" id="{B4ADF0C4-67A2-1E52-A9CE-9A3BED14EDAD}"/>
              </a:ext>
            </a:extLst>
          </p:cNvPr>
          <p:cNvPicPr>
            <a:picLocks noGrp="1" noChangeAspect="1"/>
          </p:cNvPicPr>
          <p:nvPr>
            <p:ph idx="1"/>
          </p:nvPr>
        </p:nvPicPr>
        <p:blipFill>
          <a:blip r:embed="rId3"/>
          <a:stretch>
            <a:fillRect/>
          </a:stretch>
        </p:blipFill>
        <p:spPr>
          <a:xfrm>
            <a:off x="4367808" y="1439335"/>
            <a:ext cx="3456384" cy="4608512"/>
          </a:xfrm>
        </p:spPr>
      </p:pic>
      <p:sp>
        <p:nvSpPr>
          <p:cNvPr id="3" name="Title 2">
            <a:extLst>
              <a:ext uri="{FF2B5EF4-FFF2-40B4-BE49-F238E27FC236}">
                <a16:creationId xmlns:a16="http://schemas.microsoft.com/office/drawing/2014/main" id="{E130C531-4BB5-8F79-2AE2-CA850678CD3E}"/>
              </a:ext>
            </a:extLst>
          </p:cNvPr>
          <p:cNvSpPr>
            <a:spLocks noGrp="1"/>
          </p:cNvSpPr>
          <p:nvPr>
            <p:ph type="title"/>
          </p:nvPr>
        </p:nvSpPr>
        <p:spPr/>
        <p:txBody>
          <a:bodyPr/>
          <a:lstStyle/>
          <a:p>
            <a:r>
              <a:rPr lang="en-US" dirty="0"/>
              <a:t>Status</a:t>
            </a:r>
            <a:endParaRPr lang="en-GB" dirty="0"/>
          </a:p>
        </p:txBody>
      </p:sp>
      <p:sp>
        <p:nvSpPr>
          <p:cNvPr id="6" name="Slide Number Placeholder 5">
            <a:extLst>
              <a:ext uri="{FF2B5EF4-FFF2-40B4-BE49-F238E27FC236}">
                <a16:creationId xmlns:a16="http://schemas.microsoft.com/office/drawing/2014/main" id="{80136832-DE77-3561-99FD-5BF15BA7F377}"/>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10" name="Picture 9" descr="A stack of silver cylinders&#10;&#10;Description automatically generated">
            <a:extLst>
              <a:ext uri="{FF2B5EF4-FFF2-40B4-BE49-F238E27FC236}">
                <a16:creationId xmlns:a16="http://schemas.microsoft.com/office/drawing/2014/main" id="{5012E99C-7CB2-DF2B-DA54-F8CBEB1C0A20}"/>
              </a:ext>
            </a:extLst>
          </p:cNvPr>
          <p:cNvPicPr>
            <a:picLocks noChangeAspect="1"/>
          </p:cNvPicPr>
          <p:nvPr/>
        </p:nvPicPr>
        <p:blipFill>
          <a:blip r:embed="rId4"/>
          <a:stretch>
            <a:fillRect/>
          </a:stretch>
        </p:blipFill>
        <p:spPr>
          <a:xfrm>
            <a:off x="407988" y="1439335"/>
            <a:ext cx="3456384" cy="4608512"/>
          </a:xfrm>
          <a:prstGeom prst="rect">
            <a:avLst/>
          </a:prstGeom>
        </p:spPr>
      </p:pic>
      <p:pic>
        <p:nvPicPr>
          <p:cNvPr id="12" name="Picture 11" descr="A conveyor belt in a factory&#10;&#10;Description automatically generated">
            <a:extLst>
              <a:ext uri="{FF2B5EF4-FFF2-40B4-BE49-F238E27FC236}">
                <a16:creationId xmlns:a16="http://schemas.microsoft.com/office/drawing/2014/main" id="{ADDE0211-60F5-03F8-BBB5-EFEDDB58852D}"/>
              </a:ext>
            </a:extLst>
          </p:cNvPr>
          <p:cNvPicPr>
            <a:picLocks noChangeAspect="1"/>
          </p:cNvPicPr>
          <p:nvPr/>
        </p:nvPicPr>
        <p:blipFill>
          <a:blip r:embed="rId5"/>
          <a:stretch>
            <a:fillRect/>
          </a:stretch>
        </p:blipFill>
        <p:spPr>
          <a:xfrm>
            <a:off x="8332415" y="1439335"/>
            <a:ext cx="3456385" cy="4608513"/>
          </a:xfrm>
          <a:prstGeom prst="rect">
            <a:avLst/>
          </a:prstGeom>
        </p:spPr>
      </p:pic>
      <p:sp>
        <p:nvSpPr>
          <p:cNvPr id="13" name="Footer Placeholder 4">
            <a:extLst>
              <a:ext uri="{FF2B5EF4-FFF2-40B4-BE49-F238E27FC236}">
                <a16:creationId xmlns:a16="http://schemas.microsoft.com/office/drawing/2014/main" id="{29E1F193-6513-F2BC-963A-3317E87B2850}"/>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4" name="Date Placeholder 3">
            <a:extLst>
              <a:ext uri="{FF2B5EF4-FFF2-40B4-BE49-F238E27FC236}">
                <a16:creationId xmlns:a16="http://schemas.microsoft.com/office/drawing/2014/main" id="{D5ED4A35-C871-8298-AA9A-35E4AA9AB9D7}"/>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8418586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DA8261-F66D-1FF4-870C-85AFAA1D14D8}"/>
              </a:ext>
            </a:extLst>
          </p:cNvPr>
          <p:cNvSpPr>
            <a:spLocks noGrp="1"/>
          </p:cNvSpPr>
          <p:nvPr>
            <p:ph type="title"/>
          </p:nvPr>
        </p:nvSpPr>
        <p:spPr/>
        <p:txBody>
          <a:bodyPr/>
          <a:lstStyle/>
          <a:p>
            <a:r>
              <a:rPr lang="en-US" dirty="0"/>
              <a:t>Timeline</a:t>
            </a:r>
            <a:endParaRPr lang="en-GB" dirty="0"/>
          </a:p>
        </p:txBody>
      </p:sp>
      <p:sp>
        <p:nvSpPr>
          <p:cNvPr id="6" name="Slide Number Placeholder 5">
            <a:extLst>
              <a:ext uri="{FF2B5EF4-FFF2-40B4-BE49-F238E27FC236}">
                <a16:creationId xmlns:a16="http://schemas.microsoft.com/office/drawing/2014/main" id="{A4AA8103-D61D-E98E-017D-301AB1CB4FBF}"/>
              </a:ext>
            </a:extLst>
          </p:cNvPr>
          <p:cNvSpPr>
            <a:spLocks noGrp="1"/>
          </p:cNvSpPr>
          <p:nvPr>
            <p:ph type="sldNum" sz="quarter" idx="12"/>
          </p:nvPr>
        </p:nvSpPr>
        <p:spPr/>
        <p:txBody>
          <a:bodyPr/>
          <a:lstStyle/>
          <a:p>
            <a:fld id="{36B5EA5A-BC32-A742-B11B-8E7414D5B535}" type="slidenum">
              <a:rPr lang="en-US" smtClean="0"/>
              <a:pPr/>
              <a:t>14</a:t>
            </a:fld>
            <a:endParaRPr lang="en-US" dirty="0"/>
          </a:p>
        </p:txBody>
      </p:sp>
      <p:graphicFrame>
        <p:nvGraphicFramePr>
          <p:cNvPr id="10" name="Content Placeholder 9">
            <a:extLst>
              <a:ext uri="{FF2B5EF4-FFF2-40B4-BE49-F238E27FC236}">
                <a16:creationId xmlns:a16="http://schemas.microsoft.com/office/drawing/2014/main" id="{D8120A50-B086-9DF8-6E2E-689FDCB384CB}"/>
              </a:ext>
            </a:extLst>
          </p:cNvPr>
          <p:cNvGraphicFramePr>
            <a:graphicFrameLocks noGrp="1"/>
          </p:cNvGraphicFramePr>
          <p:nvPr>
            <p:ph idx="1"/>
            <p:extLst>
              <p:ext uri="{D42A27DB-BD31-4B8C-83A1-F6EECF244321}">
                <p14:modId xmlns:p14="http://schemas.microsoft.com/office/powerpoint/2010/main" val="1660706319"/>
              </p:ext>
            </p:extLst>
          </p:nvPr>
        </p:nvGraphicFramePr>
        <p:xfrm>
          <a:off x="407988" y="1592263"/>
          <a:ext cx="11376025" cy="4608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Footer Placeholder 4">
            <a:extLst>
              <a:ext uri="{FF2B5EF4-FFF2-40B4-BE49-F238E27FC236}">
                <a16:creationId xmlns:a16="http://schemas.microsoft.com/office/drawing/2014/main" id="{5604F530-DED6-2B48-99F3-B916044DEAD9}"/>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2" name="Date Placeholder 3">
            <a:extLst>
              <a:ext uri="{FF2B5EF4-FFF2-40B4-BE49-F238E27FC236}">
                <a16:creationId xmlns:a16="http://schemas.microsoft.com/office/drawing/2014/main" id="{40826F38-8115-58ED-AACE-881770FE6C1B}"/>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227779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1A16525-8A20-3EED-42F8-4080914DAFB7}"/>
              </a:ext>
            </a:extLst>
          </p:cNvPr>
          <p:cNvSpPr txBox="1"/>
          <p:nvPr/>
        </p:nvSpPr>
        <p:spPr>
          <a:xfrm>
            <a:off x="5685631" y="3290500"/>
            <a:ext cx="820738" cy="276999"/>
          </a:xfrm>
          <a:prstGeom prst="rect">
            <a:avLst/>
          </a:prstGeom>
          <a:noFill/>
        </p:spPr>
        <p:txBody>
          <a:bodyPr wrap="none" lIns="0" tIns="0" rIns="0" bIns="0" rtlCol="0">
            <a:spAutoFit/>
          </a:bodyPr>
          <a:lstStyle/>
          <a:p>
            <a:pPr algn="l"/>
            <a:r>
              <a:rPr lang="en-US" dirty="0"/>
              <a:t>Thanks!</a:t>
            </a:r>
            <a:endParaRPr lang="en-GB" dirty="0"/>
          </a:p>
        </p:txBody>
      </p:sp>
    </p:spTree>
    <p:extLst>
      <p:ext uri="{BB962C8B-B14F-4D97-AF65-F5344CB8AC3E}">
        <p14:creationId xmlns:p14="http://schemas.microsoft.com/office/powerpoint/2010/main" val="3142636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636AFB2-3C9F-80A4-A026-1452B5435858}"/>
              </a:ext>
            </a:extLst>
          </p:cNvPr>
          <p:cNvSpPr>
            <a:spLocks noGrp="1"/>
          </p:cNvSpPr>
          <p:nvPr>
            <p:ph idx="1"/>
          </p:nvPr>
        </p:nvSpPr>
        <p:spPr/>
        <p:txBody>
          <a:bodyPr/>
          <a:lstStyle/>
          <a:p>
            <a:r>
              <a:rPr lang="en-US" dirty="0"/>
              <a:t>GWP: index to measure how much infrared thermal radiation a GHG would absorb over a given time frame after being emitted into atmosphere </a:t>
            </a:r>
          </a:p>
          <a:p>
            <a:r>
              <a:rPr lang="en-US" dirty="0"/>
              <a:t>Always referred to CO2, so it is basically the mass of CO2 that would warm the earth as much as the mass of that gas</a:t>
            </a:r>
            <a:endParaRPr lang="en-GB" dirty="0"/>
          </a:p>
        </p:txBody>
      </p:sp>
      <p:sp>
        <p:nvSpPr>
          <p:cNvPr id="3" name="Title 2">
            <a:extLst>
              <a:ext uri="{FF2B5EF4-FFF2-40B4-BE49-F238E27FC236}">
                <a16:creationId xmlns:a16="http://schemas.microsoft.com/office/drawing/2014/main" id="{4F9BDCEC-14E3-2AE6-83E8-2955521D80D4}"/>
              </a:ext>
            </a:extLst>
          </p:cNvPr>
          <p:cNvSpPr>
            <a:spLocks noGrp="1"/>
          </p:cNvSpPr>
          <p:nvPr>
            <p:ph type="title"/>
          </p:nvPr>
        </p:nvSpPr>
        <p:spPr/>
        <p:txBody>
          <a:bodyPr/>
          <a:lstStyle/>
          <a:p>
            <a:r>
              <a:rPr lang="en-US" dirty="0"/>
              <a:t>Some definitions</a:t>
            </a:r>
            <a:endParaRPr lang="en-GB" dirty="0"/>
          </a:p>
        </p:txBody>
      </p:sp>
      <p:sp>
        <p:nvSpPr>
          <p:cNvPr id="6" name="Slide Number Placeholder 5">
            <a:extLst>
              <a:ext uri="{FF2B5EF4-FFF2-40B4-BE49-F238E27FC236}">
                <a16:creationId xmlns:a16="http://schemas.microsoft.com/office/drawing/2014/main" id="{BD55557F-F842-05A9-A4C7-0851936C4615}"/>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8" name="Picture 7">
            <a:extLst>
              <a:ext uri="{FF2B5EF4-FFF2-40B4-BE49-F238E27FC236}">
                <a16:creationId xmlns:a16="http://schemas.microsoft.com/office/drawing/2014/main" id="{C42C3756-B2AF-4EF7-7179-467F6C8A5ABF}"/>
              </a:ext>
            </a:extLst>
          </p:cNvPr>
          <p:cNvPicPr>
            <a:picLocks noChangeAspect="1"/>
          </p:cNvPicPr>
          <p:nvPr/>
        </p:nvPicPr>
        <p:blipFill>
          <a:blip r:embed="rId3"/>
          <a:stretch>
            <a:fillRect/>
          </a:stretch>
        </p:blipFill>
        <p:spPr>
          <a:xfrm>
            <a:off x="2714153" y="2971349"/>
            <a:ext cx="6763694" cy="3229426"/>
          </a:xfrm>
          <a:prstGeom prst="rect">
            <a:avLst/>
          </a:prstGeom>
        </p:spPr>
      </p:pic>
      <p:sp>
        <p:nvSpPr>
          <p:cNvPr id="9" name="Footer Placeholder 4">
            <a:extLst>
              <a:ext uri="{FF2B5EF4-FFF2-40B4-BE49-F238E27FC236}">
                <a16:creationId xmlns:a16="http://schemas.microsoft.com/office/drawing/2014/main" id="{380B79B0-5896-E226-6D38-A1FD7891FBB2}"/>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0" name="Date Placeholder 3">
            <a:extLst>
              <a:ext uri="{FF2B5EF4-FFF2-40B4-BE49-F238E27FC236}">
                <a16:creationId xmlns:a16="http://schemas.microsoft.com/office/drawing/2014/main" id="{56790303-C114-C05E-A156-05033D233BB1}"/>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1008172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094C48-B88D-4469-2FF8-5BBF9660B63B}"/>
              </a:ext>
            </a:extLst>
          </p:cNvPr>
          <p:cNvSpPr>
            <a:spLocks noGrp="1"/>
          </p:cNvSpPr>
          <p:nvPr>
            <p:ph idx="1"/>
          </p:nvPr>
        </p:nvSpPr>
        <p:spPr>
          <a:xfrm>
            <a:off x="440532" y="4676467"/>
            <a:ext cx="8548344" cy="1914354"/>
          </a:xfrm>
        </p:spPr>
        <p:txBody>
          <a:bodyPr>
            <a:normAutofit/>
          </a:bodyPr>
          <a:lstStyle/>
          <a:p>
            <a:r>
              <a:rPr lang="en-US" sz="1700" b="0" dirty="0"/>
              <a:t>Although boiling flows of CO</a:t>
            </a:r>
            <a:r>
              <a:rPr lang="en-US" sz="1200" b="0" dirty="0"/>
              <a:t>2</a:t>
            </a:r>
            <a:r>
              <a:rPr lang="en-US" sz="1700" b="0" dirty="0"/>
              <a:t> could be used at ambient temperature conditions (below 74 bar, Pc), </a:t>
            </a:r>
            <a:r>
              <a:rPr lang="en-US" sz="1700" dirty="0"/>
              <a:t>boiling flows require a lot of expertise</a:t>
            </a:r>
            <a:r>
              <a:rPr lang="en-US" sz="1700" b="0" dirty="0"/>
              <a:t> not only in design but also in M&amp;O. </a:t>
            </a:r>
          </a:p>
          <a:p>
            <a:r>
              <a:rPr lang="en-US" sz="1700" b="0" dirty="0"/>
              <a:t>Whereas for cold operation it is essentially mandatory to go two-phase, in room temperature, single phase systems deliver satisfactory performances that make it unnecessary to get things complicated with two-phase</a:t>
            </a:r>
            <a:endParaRPr lang="en-GB" sz="1700" b="0" dirty="0"/>
          </a:p>
        </p:txBody>
      </p:sp>
      <p:sp>
        <p:nvSpPr>
          <p:cNvPr id="3" name="Title 2">
            <a:extLst>
              <a:ext uri="{FF2B5EF4-FFF2-40B4-BE49-F238E27FC236}">
                <a16:creationId xmlns:a16="http://schemas.microsoft.com/office/drawing/2014/main" id="{1C3548BD-7697-AE66-593D-891E38A5AC18}"/>
              </a:ext>
            </a:extLst>
          </p:cNvPr>
          <p:cNvSpPr>
            <a:spLocks noGrp="1"/>
          </p:cNvSpPr>
          <p:nvPr>
            <p:ph type="title"/>
          </p:nvPr>
        </p:nvSpPr>
        <p:spPr/>
        <p:txBody>
          <a:bodyPr/>
          <a:lstStyle/>
          <a:p>
            <a:r>
              <a:rPr lang="en-US" dirty="0"/>
              <a:t>(small parenthesis)</a:t>
            </a:r>
            <a:endParaRPr lang="en-GB" dirty="0"/>
          </a:p>
        </p:txBody>
      </p:sp>
      <p:sp>
        <p:nvSpPr>
          <p:cNvPr id="6" name="Slide Number Placeholder 5">
            <a:extLst>
              <a:ext uri="{FF2B5EF4-FFF2-40B4-BE49-F238E27FC236}">
                <a16:creationId xmlns:a16="http://schemas.microsoft.com/office/drawing/2014/main" id="{BEFCFD54-56F1-3150-C479-0E2F0497442D}"/>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7" name="TextBox 6">
            <a:extLst>
              <a:ext uri="{FF2B5EF4-FFF2-40B4-BE49-F238E27FC236}">
                <a16:creationId xmlns:a16="http://schemas.microsoft.com/office/drawing/2014/main" id="{017A9445-F6E2-84AC-289F-F7C08D5417B4}"/>
              </a:ext>
            </a:extLst>
          </p:cNvPr>
          <p:cNvSpPr txBox="1"/>
          <p:nvPr/>
        </p:nvSpPr>
        <p:spPr>
          <a:xfrm>
            <a:off x="604423" y="2598003"/>
            <a:ext cx="3224536" cy="830997"/>
          </a:xfrm>
          <a:prstGeom prst="rect">
            <a:avLst/>
          </a:prstGeom>
          <a:noFill/>
        </p:spPr>
        <p:txBody>
          <a:bodyPr wrap="square" lIns="0" tIns="0" rIns="0" bIns="0" rtlCol="0">
            <a:spAutoFit/>
          </a:bodyPr>
          <a:lstStyle/>
          <a:p>
            <a:pPr algn="ctr"/>
            <a:r>
              <a:rPr lang="en-US" dirty="0"/>
              <a:t>Water in single-phase in a leakless sub-atmospheric pressure system</a:t>
            </a:r>
            <a:endParaRPr lang="en-GB" dirty="0"/>
          </a:p>
        </p:txBody>
      </p:sp>
      <p:sp>
        <p:nvSpPr>
          <p:cNvPr id="8" name="TextBox 7">
            <a:extLst>
              <a:ext uri="{FF2B5EF4-FFF2-40B4-BE49-F238E27FC236}">
                <a16:creationId xmlns:a16="http://schemas.microsoft.com/office/drawing/2014/main" id="{D6310915-49DB-4499-63AC-987CB3D38B48}"/>
              </a:ext>
            </a:extLst>
          </p:cNvPr>
          <p:cNvSpPr txBox="1"/>
          <p:nvPr/>
        </p:nvSpPr>
        <p:spPr>
          <a:xfrm>
            <a:off x="4707921" y="2595215"/>
            <a:ext cx="2776155" cy="1384995"/>
          </a:xfrm>
          <a:prstGeom prst="rect">
            <a:avLst/>
          </a:prstGeom>
          <a:noFill/>
        </p:spPr>
        <p:txBody>
          <a:bodyPr wrap="square" lIns="0" tIns="0" rIns="0" bIns="0" rtlCol="0">
            <a:spAutoFit/>
          </a:bodyPr>
          <a:lstStyle/>
          <a:p>
            <a:pPr algn="ctr"/>
            <a:r>
              <a:rPr lang="en-US" dirty="0"/>
              <a:t>Evaporative cooling systems with perfluorocarbons started being used due to their better performance</a:t>
            </a:r>
            <a:endParaRPr lang="en-GB" dirty="0"/>
          </a:p>
        </p:txBody>
      </p:sp>
      <p:sp>
        <p:nvSpPr>
          <p:cNvPr id="9" name="TextBox 8">
            <a:extLst>
              <a:ext uri="{FF2B5EF4-FFF2-40B4-BE49-F238E27FC236}">
                <a16:creationId xmlns:a16="http://schemas.microsoft.com/office/drawing/2014/main" id="{DD1364EF-7FF9-3427-31E5-75DB2171FB5D}"/>
              </a:ext>
            </a:extLst>
          </p:cNvPr>
          <p:cNvSpPr txBox="1"/>
          <p:nvPr/>
        </p:nvSpPr>
        <p:spPr>
          <a:xfrm>
            <a:off x="8363038" y="2595215"/>
            <a:ext cx="2977401" cy="1107996"/>
          </a:xfrm>
          <a:prstGeom prst="rect">
            <a:avLst/>
          </a:prstGeom>
          <a:noFill/>
        </p:spPr>
        <p:txBody>
          <a:bodyPr wrap="square" lIns="0" tIns="0" rIns="0" bIns="0" rtlCol="0">
            <a:spAutoFit/>
          </a:bodyPr>
          <a:lstStyle/>
          <a:p>
            <a:pPr algn="ctr"/>
            <a:r>
              <a:rPr lang="en-US" dirty="0"/>
              <a:t>A new technology using evaporative flows of CO</a:t>
            </a:r>
            <a:r>
              <a:rPr lang="en-US" sz="1400" dirty="0"/>
              <a:t>2</a:t>
            </a:r>
            <a:r>
              <a:rPr lang="en-US" dirty="0"/>
              <a:t> was developed and started cooling ATLAS </a:t>
            </a:r>
            <a:r>
              <a:rPr lang="en-US" dirty="0" err="1"/>
              <a:t>ITk</a:t>
            </a:r>
            <a:r>
              <a:rPr lang="en-US" dirty="0"/>
              <a:t> </a:t>
            </a:r>
            <a:endParaRPr lang="en-GB" dirty="0"/>
          </a:p>
        </p:txBody>
      </p:sp>
      <p:graphicFrame>
        <p:nvGraphicFramePr>
          <p:cNvPr id="12" name="Diagram 11">
            <a:extLst>
              <a:ext uri="{FF2B5EF4-FFF2-40B4-BE49-F238E27FC236}">
                <a16:creationId xmlns:a16="http://schemas.microsoft.com/office/drawing/2014/main" id="{1A4AADB0-D47D-B2A9-84BB-F2F9D60C7D1E}"/>
              </a:ext>
            </a:extLst>
          </p:cNvPr>
          <p:cNvGraphicFramePr/>
          <p:nvPr/>
        </p:nvGraphicFramePr>
        <p:xfrm>
          <a:off x="1243403" y="1094480"/>
          <a:ext cx="9705193" cy="12938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13">
            <a:extLst>
              <a:ext uri="{FF2B5EF4-FFF2-40B4-BE49-F238E27FC236}">
                <a16:creationId xmlns:a16="http://schemas.microsoft.com/office/drawing/2014/main" id="{6D4BA304-3E17-CA69-4D98-D5700A2C0507}"/>
              </a:ext>
            </a:extLst>
          </p:cNvPr>
          <p:cNvPicPr>
            <a:picLocks noChangeAspect="1"/>
          </p:cNvPicPr>
          <p:nvPr/>
        </p:nvPicPr>
        <p:blipFill>
          <a:blip r:embed="rId8"/>
          <a:srcRect t="3533"/>
          <a:stretch/>
        </p:blipFill>
        <p:spPr>
          <a:xfrm>
            <a:off x="9333623" y="4974885"/>
            <a:ext cx="1773923" cy="1317519"/>
          </a:xfrm>
          <a:prstGeom prst="rect">
            <a:avLst/>
          </a:prstGeom>
        </p:spPr>
      </p:pic>
      <p:sp>
        <p:nvSpPr>
          <p:cNvPr id="15" name="Footer Placeholder 4">
            <a:extLst>
              <a:ext uri="{FF2B5EF4-FFF2-40B4-BE49-F238E27FC236}">
                <a16:creationId xmlns:a16="http://schemas.microsoft.com/office/drawing/2014/main" id="{485E8C09-EC97-B472-AE8D-28CE4A937F2D}"/>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6" name="Date Placeholder 3">
            <a:extLst>
              <a:ext uri="{FF2B5EF4-FFF2-40B4-BE49-F238E27FC236}">
                <a16:creationId xmlns:a16="http://schemas.microsoft.com/office/drawing/2014/main" id="{FA24C07E-E147-4AF5-C376-EC4E8B4D60A8}"/>
              </a:ext>
            </a:extLst>
          </p:cNvPr>
          <p:cNvSpPr>
            <a:spLocks noGrp="1"/>
          </p:cNvSpPr>
          <p:nvPr>
            <p:ph type="dt" sz="half" idx="10"/>
          </p:nvPr>
        </p:nvSpPr>
        <p:spPr>
          <a:xfrm>
            <a:off x="8101915" y="6424993"/>
            <a:ext cx="1773923" cy="365125"/>
          </a:xfrm>
        </p:spPr>
        <p:txBody>
          <a:bodyPr/>
          <a:lstStyle/>
          <a:p>
            <a:r>
              <a:rPr lang="en-US" dirty="0"/>
              <a:t>30 October 2024</a:t>
            </a:r>
          </a:p>
        </p:txBody>
      </p:sp>
      <p:pic>
        <p:nvPicPr>
          <p:cNvPr id="4" name="Content Placeholder 18" descr="A diagram of a graph&#10;&#10;Description automatically generated">
            <a:extLst>
              <a:ext uri="{FF2B5EF4-FFF2-40B4-BE49-F238E27FC236}">
                <a16:creationId xmlns:a16="http://schemas.microsoft.com/office/drawing/2014/main" id="{168CD706-1CF2-5671-DEDC-862BC595AC7F}"/>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l="7473" t="3333" r="7963" b="6480"/>
          <a:stretch/>
        </p:blipFill>
        <p:spPr>
          <a:xfrm>
            <a:off x="440532" y="961890"/>
            <a:ext cx="10768576" cy="5330514"/>
          </a:xfrm>
          <a:prstGeom prst="rect">
            <a:avLst/>
          </a:prstGeom>
        </p:spPr>
      </p:pic>
    </p:spTree>
    <p:extLst>
      <p:ext uri="{BB962C8B-B14F-4D97-AF65-F5344CB8AC3E}">
        <p14:creationId xmlns:p14="http://schemas.microsoft.com/office/powerpoint/2010/main" val="81006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174879F-FD9B-EB52-2FE0-53EC4888CC40}"/>
              </a:ext>
            </a:extLst>
          </p:cNvPr>
          <p:cNvSpPr>
            <a:spLocks noGrp="1"/>
          </p:cNvSpPr>
          <p:nvPr>
            <p:ph type="title"/>
          </p:nvPr>
        </p:nvSpPr>
        <p:spPr>
          <a:xfrm>
            <a:off x="407988" y="373593"/>
            <a:ext cx="9176953" cy="553164"/>
          </a:xfrm>
        </p:spPr>
        <p:txBody>
          <a:bodyPr/>
          <a:lstStyle/>
          <a:p>
            <a:r>
              <a:rPr lang="en-US" dirty="0"/>
              <a:t>What do we cool when we cool detectors?</a:t>
            </a:r>
            <a:endParaRPr lang="en-GB" dirty="0"/>
          </a:p>
        </p:txBody>
      </p:sp>
      <p:sp>
        <p:nvSpPr>
          <p:cNvPr id="4" name="Date Placeholder 3">
            <a:extLst>
              <a:ext uri="{FF2B5EF4-FFF2-40B4-BE49-F238E27FC236}">
                <a16:creationId xmlns:a16="http://schemas.microsoft.com/office/drawing/2014/main" id="{C414D25A-1959-8B3F-F9A8-DD4F1440C7C7}"/>
              </a:ext>
            </a:extLst>
          </p:cNvPr>
          <p:cNvSpPr>
            <a:spLocks noGrp="1"/>
          </p:cNvSpPr>
          <p:nvPr>
            <p:ph type="dt" sz="half" idx="10"/>
          </p:nvPr>
        </p:nvSpPr>
        <p:spPr/>
        <p:txBody>
          <a:bodyPr/>
          <a:lstStyle/>
          <a:p>
            <a:r>
              <a:rPr lang="en-US" dirty="0"/>
              <a:t>30 October 2024</a:t>
            </a:r>
          </a:p>
        </p:txBody>
      </p:sp>
      <p:sp>
        <p:nvSpPr>
          <p:cNvPr id="5" name="Footer Placeholder 4">
            <a:extLst>
              <a:ext uri="{FF2B5EF4-FFF2-40B4-BE49-F238E27FC236}">
                <a16:creationId xmlns:a16="http://schemas.microsoft.com/office/drawing/2014/main" id="{A7AFCE06-65F4-6C50-5363-5241D05964A9}"/>
              </a:ext>
            </a:extLst>
          </p:cNvPr>
          <p:cNvSpPr>
            <a:spLocks noGrp="1"/>
          </p:cNvSpPr>
          <p:nvPr>
            <p:ph type="ftr" sz="quarter" idx="11"/>
          </p:nvPr>
        </p:nvSpPr>
        <p:spPr/>
        <p:txBody>
          <a:bodyPr/>
          <a:lstStyle/>
          <a:p>
            <a:r>
              <a:rPr lang="en-US" dirty="0"/>
              <a:t>Camila Pedano | Heat transfer studies with supercritical carbon dioxide for detector applications</a:t>
            </a:r>
          </a:p>
        </p:txBody>
      </p:sp>
      <p:sp>
        <p:nvSpPr>
          <p:cNvPr id="6" name="Slide Number Placeholder 5">
            <a:extLst>
              <a:ext uri="{FF2B5EF4-FFF2-40B4-BE49-F238E27FC236}">
                <a16:creationId xmlns:a16="http://schemas.microsoft.com/office/drawing/2014/main" id="{CE8F9E87-5DD5-33BB-B349-8EABF585A987}"/>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8" name="Picture Placeholder 7" descr="A diagram of a machine&#10;&#10;Description automatically generated">
            <a:extLst>
              <a:ext uri="{FF2B5EF4-FFF2-40B4-BE49-F238E27FC236}">
                <a16:creationId xmlns:a16="http://schemas.microsoft.com/office/drawing/2014/main" id="{9ED3E843-85A6-2770-92D3-80C38BAA5037}"/>
              </a:ext>
            </a:extLst>
          </p:cNvPr>
          <p:cNvPicPr>
            <a:picLocks noGrp="1" noChangeAspect="1"/>
          </p:cNvPicPr>
          <p:nvPr>
            <p:ph type="pic" sz="quarter" idx="13"/>
          </p:nvPr>
        </p:nvPicPr>
        <p:blipFill>
          <a:blip r:embed="rId3"/>
          <a:srcRect t="1821" b="1962"/>
          <a:stretch/>
        </p:blipFill>
        <p:spPr>
          <a:xfrm>
            <a:off x="313921" y="1167713"/>
            <a:ext cx="7367348" cy="5016323"/>
          </a:xfrm>
        </p:spPr>
      </p:pic>
      <p:sp>
        <p:nvSpPr>
          <p:cNvPr id="3" name="Content Placeholder 2">
            <a:extLst>
              <a:ext uri="{FF2B5EF4-FFF2-40B4-BE49-F238E27FC236}">
                <a16:creationId xmlns:a16="http://schemas.microsoft.com/office/drawing/2014/main" id="{D1096B82-2556-C3AE-506D-562B2AEF3D46}"/>
              </a:ext>
            </a:extLst>
          </p:cNvPr>
          <p:cNvSpPr>
            <a:spLocks noGrp="1"/>
          </p:cNvSpPr>
          <p:nvPr>
            <p:ph idx="4294967295"/>
          </p:nvPr>
        </p:nvSpPr>
        <p:spPr>
          <a:xfrm>
            <a:off x="8113093" y="1554137"/>
            <a:ext cx="3542271" cy="4527679"/>
          </a:xfrm>
        </p:spPr>
        <p:txBody>
          <a:bodyPr>
            <a:normAutofit/>
          </a:bodyPr>
          <a:lstStyle/>
          <a:p>
            <a:pPr algn="just"/>
            <a:r>
              <a:rPr lang="en-US" sz="2000" b="0" dirty="0"/>
              <a:t>Thermal management of modern silicon detectors for HEP experiments is a challenging area due to geometrical, environmental and performance constraints.</a:t>
            </a:r>
          </a:p>
          <a:p>
            <a:r>
              <a:rPr lang="en-US" sz="2000" b="0" dirty="0"/>
              <a:t>The </a:t>
            </a:r>
            <a:r>
              <a:rPr lang="en-US" sz="2000" b="0" i="1" dirty="0"/>
              <a:t>Tracker</a:t>
            </a:r>
            <a:r>
              <a:rPr lang="en-US" sz="2000" b="0" dirty="0"/>
              <a:t> has typically two tasks: </a:t>
            </a:r>
          </a:p>
          <a:p>
            <a:pPr marL="342900" indent="-342900">
              <a:buFont typeface="Arial" panose="020B0604020202020204" pitchFamily="34" charset="0"/>
              <a:buChar char="•"/>
            </a:pPr>
            <a:r>
              <a:rPr lang="en-US" sz="2000" b="0" dirty="0"/>
              <a:t>identification of the particle by associating it with a charge and a momentum</a:t>
            </a:r>
          </a:p>
          <a:p>
            <a:pPr marL="342900" indent="-342900">
              <a:buFont typeface="Arial" panose="020B0604020202020204" pitchFamily="34" charset="0"/>
              <a:buChar char="•"/>
            </a:pPr>
            <a:r>
              <a:rPr lang="en-US" sz="2000" b="0" dirty="0"/>
              <a:t>determination of the vertex</a:t>
            </a:r>
            <a:endParaRPr lang="en-GB" sz="2000" b="0" dirty="0"/>
          </a:p>
        </p:txBody>
      </p:sp>
    </p:spTree>
    <p:extLst>
      <p:ext uri="{BB962C8B-B14F-4D97-AF65-F5344CB8AC3E}">
        <p14:creationId xmlns:p14="http://schemas.microsoft.com/office/powerpoint/2010/main" val="2352700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D7B62-C5F6-A64F-537E-79BA6475524B}"/>
              </a:ext>
            </a:extLst>
          </p:cNvPr>
          <p:cNvSpPr>
            <a:spLocks noGrp="1"/>
          </p:cNvSpPr>
          <p:nvPr>
            <p:ph type="title"/>
          </p:nvPr>
        </p:nvSpPr>
        <p:spPr/>
        <p:txBody>
          <a:bodyPr/>
          <a:lstStyle/>
          <a:p>
            <a:r>
              <a:rPr lang="en-US" dirty="0"/>
              <a:t>Challenges</a:t>
            </a:r>
            <a:endParaRPr lang="en-GB" dirty="0"/>
          </a:p>
        </p:txBody>
      </p:sp>
      <p:sp>
        <p:nvSpPr>
          <p:cNvPr id="26" name="Text Placeholder 25">
            <a:extLst>
              <a:ext uri="{FF2B5EF4-FFF2-40B4-BE49-F238E27FC236}">
                <a16:creationId xmlns:a16="http://schemas.microsoft.com/office/drawing/2014/main" id="{4DF95F51-F6A9-335F-3008-37E9C24361FE}"/>
              </a:ext>
            </a:extLst>
          </p:cNvPr>
          <p:cNvSpPr>
            <a:spLocks noGrp="1"/>
          </p:cNvSpPr>
          <p:nvPr>
            <p:ph type="body" idx="1"/>
          </p:nvPr>
        </p:nvSpPr>
        <p:spPr>
          <a:xfrm>
            <a:off x="447868" y="1563503"/>
            <a:ext cx="7094712" cy="1084262"/>
          </a:xfrm>
        </p:spPr>
        <p:txBody>
          <a:bodyPr>
            <a:normAutofit/>
          </a:bodyPr>
          <a:lstStyle/>
          <a:p>
            <a:r>
              <a:rPr lang="en-US" sz="2000" b="0" dirty="0">
                <a:solidFill>
                  <a:schemeClr val="tx2"/>
                </a:solidFill>
              </a:rPr>
              <a:t>Problem of detector cooling is </a:t>
            </a:r>
            <a:r>
              <a:rPr lang="en-US" sz="2000" b="0" dirty="0">
                <a:solidFill>
                  <a:schemeClr val="tx1"/>
                </a:solidFill>
              </a:rPr>
              <a:t>rather generic </a:t>
            </a:r>
            <a:r>
              <a:rPr lang="en-US" sz="2000" b="0" dirty="0">
                <a:solidFill>
                  <a:schemeClr val="tx2"/>
                </a:solidFill>
              </a:rPr>
              <a:t>when dealing with heat dissipation of electronic components, the stringent constraints pose additional difficulties for the thermal engineer</a:t>
            </a:r>
            <a:endParaRPr lang="en-GB" sz="2000" b="0" dirty="0">
              <a:solidFill>
                <a:schemeClr val="tx2"/>
              </a:solidFill>
            </a:endParaRPr>
          </a:p>
        </p:txBody>
      </p:sp>
      <p:sp>
        <p:nvSpPr>
          <p:cNvPr id="7" name="Slide Number Placeholder 6">
            <a:extLst>
              <a:ext uri="{FF2B5EF4-FFF2-40B4-BE49-F238E27FC236}">
                <a16:creationId xmlns:a16="http://schemas.microsoft.com/office/drawing/2014/main" id="{5F54D7E0-2E23-0744-C543-D18637E321F2}"/>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13" name="Picture 12">
            <a:extLst>
              <a:ext uri="{FF2B5EF4-FFF2-40B4-BE49-F238E27FC236}">
                <a16:creationId xmlns:a16="http://schemas.microsoft.com/office/drawing/2014/main" id="{FA1E175C-6FBA-3795-9B57-B8E8F74DC6EB}"/>
              </a:ext>
            </a:extLst>
          </p:cNvPr>
          <p:cNvPicPr>
            <a:picLocks noChangeAspect="1"/>
          </p:cNvPicPr>
          <p:nvPr/>
        </p:nvPicPr>
        <p:blipFill>
          <a:blip r:embed="rId3"/>
          <a:stretch>
            <a:fillRect/>
          </a:stretch>
        </p:blipFill>
        <p:spPr>
          <a:xfrm>
            <a:off x="8056269" y="470694"/>
            <a:ext cx="3639138" cy="2460813"/>
          </a:xfrm>
          <a:prstGeom prst="rect">
            <a:avLst/>
          </a:prstGeom>
        </p:spPr>
      </p:pic>
      <p:pic>
        <p:nvPicPr>
          <p:cNvPr id="15" name="Picture 14" descr="A diagram of a heat source&#10;&#10;Description automatically generated">
            <a:extLst>
              <a:ext uri="{FF2B5EF4-FFF2-40B4-BE49-F238E27FC236}">
                <a16:creationId xmlns:a16="http://schemas.microsoft.com/office/drawing/2014/main" id="{45C96F44-C0B4-205C-7F7A-1077D9B9EFFE}"/>
              </a:ext>
            </a:extLst>
          </p:cNvPr>
          <p:cNvPicPr>
            <a:picLocks noChangeAspect="1"/>
          </p:cNvPicPr>
          <p:nvPr/>
        </p:nvPicPr>
        <p:blipFill>
          <a:blip r:embed="rId4"/>
          <a:stretch>
            <a:fillRect/>
          </a:stretch>
        </p:blipFill>
        <p:spPr>
          <a:xfrm>
            <a:off x="103189" y="3693344"/>
            <a:ext cx="4324643" cy="2331376"/>
          </a:xfrm>
          <a:prstGeom prst="rect">
            <a:avLst/>
          </a:prstGeom>
          <a:ln>
            <a:solidFill>
              <a:schemeClr val="accent1"/>
            </a:solidFill>
          </a:ln>
        </p:spPr>
      </p:pic>
      <p:sp>
        <p:nvSpPr>
          <p:cNvPr id="16" name="TextBox 15">
            <a:extLst>
              <a:ext uri="{FF2B5EF4-FFF2-40B4-BE49-F238E27FC236}">
                <a16:creationId xmlns:a16="http://schemas.microsoft.com/office/drawing/2014/main" id="{C321520A-8D5D-CA52-84FA-896198C10B58}"/>
              </a:ext>
            </a:extLst>
          </p:cNvPr>
          <p:cNvSpPr txBox="1"/>
          <p:nvPr/>
        </p:nvSpPr>
        <p:spPr>
          <a:xfrm>
            <a:off x="1476895" y="3248033"/>
            <a:ext cx="1705595" cy="276999"/>
          </a:xfrm>
          <a:prstGeom prst="rect">
            <a:avLst/>
          </a:prstGeom>
          <a:noFill/>
        </p:spPr>
        <p:txBody>
          <a:bodyPr wrap="none" lIns="0" tIns="0" rIns="0" bIns="0" rtlCol="0">
            <a:spAutoFit/>
          </a:bodyPr>
          <a:lstStyle/>
          <a:p>
            <a:pPr algn="l"/>
            <a:r>
              <a:rPr lang="en-US" dirty="0"/>
              <a:t>Generic problem</a:t>
            </a:r>
            <a:endParaRPr lang="en-GB" dirty="0"/>
          </a:p>
        </p:txBody>
      </p:sp>
      <p:sp>
        <p:nvSpPr>
          <p:cNvPr id="17" name="TextBox 16">
            <a:extLst>
              <a:ext uri="{FF2B5EF4-FFF2-40B4-BE49-F238E27FC236}">
                <a16:creationId xmlns:a16="http://schemas.microsoft.com/office/drawing/2014/main" id="{D796095D-0C59-0F2F-0D61-C66E0A03B147}"/>
              </a:ext>
            </a:extLst>
          </p:cNvPr>
          <p:cNvSpPr txBox="1"/>
          <p:nvPr/>
        </p:nvSpPr>
        <p:spPr>
          <a:xfrm>
            <a:off x="5745008" y="3254822"/>
            <a:ext cx="1686359" cy="276999"/>
          </a:xfrm>
          <a:prstGeom prst="rect">
            <a:avLst/>
          </a:prstGeom>
          <a:noFill/>
        </p:spPr>
        <p:txBody>
          <a:bodyPr wrap="none" lIns="0" tIns="0" rIns="0" bIns="0" rtlCol="0">
            <a:spAutoFit/>
          </a:bodyPr>
          <a:lstStyle/>
          <a:p>
            <a:pPr algn="l"/>
            <a:r>
              <a:rPr lang="en-US" dirty="0"/>
              <a:t>+ big constraints</a:t>
            </a:r>
            <a:endParaRPr lang="en-GB" dirty="0"/>
          </a:p>
        </p:txBody>
      </p:sp>
      <p:sp>
        <p:nvSpPr>
          <p:cNvPr id="18" name="TextBox 17">
            <a:extLst>
              <a:ext uri="{FF2B5EF4-FFF2-40B4-BE49-F238E27FC236}">
                <a16:creationId xmlns:a16="http://schemas.microsoft.com/office/drawing/2014/main" id="{68FFC540-504C-FE41-1796-7AE780A5127B}"/>
              </a:ext>
            </a:extLst>
          </p:cNvPr>
          <p:cNvSpPr txBox="1"/>
          <p:nvPr/>
        </p:nvSpPr>
        <p:spPr>
          <a:xfrm>
            <a:off x="4665237" y="3918995"/>
            <a:ext cx="4049930" cy="1723549"/>
          </a:xfrm>
          <a:prstGeom prst="rect">
            <a:avLst/>
          </a:prstGeom>
          <a:noFill/>
          <a:ln>
            <a:solidFill>
              <a:schemeClr val="tx1"/>
            </a:solidFill>
          </a:ln>
        </p:spPr>
        <p:txBody>
          <a:bodyPr wrap="square" lIns="0" tIns="0" rIns="0" bIns="0" rtlCol="0">
            <a:spAutoFit/>
          </a:bodyPr>
          <a:lstStyle/>
          <a:p>
            <a:pPr algn="ctr"/>
            <a:r>
              <a:rPr lang="en-US" sz="1400" dirty="0"/>
              <a:t>Minimizing material budget X/X0</a:t>
            </a:r>
          </a:p>
          <a:p>
            <a:pPr algn="ctr"/>
            <a:r>
              <a:rPr lang="en-US" sz="1400" dirty="0"/>
              <a:t>Sensor temperatures &lt;&lt; 0</a:t>
            </a:r>
          </a:p>
          <a:p>
            <a:pPr algn="ctr"/>
            <a:r>
              <a:rPr lang="en-US" sz="1400" dirty="0"/>
              <a:t>Very stable and controlled temperature</a:t>
            </a:r>
          </a:p>
          <a:p>
            <a:pPr algn="ctr"/>
            <a:r>
              <a:rPr lang="en-US" sz="1400" dirty="0"/>
              <a:t>Heat source distributed along the convoluted surfaces </a:t>
            </a:r>
          </a:p>
          <a:p>
            <a:pPr algn="ctr"/>
            <a:r>
              <a:rPr lang="en-US" sz="1400" dirty="0"/>
              <a:t>Very little space</a:t>
            </a:r>
          </a:p>
          <a:p>
            <a:pPr algn="ctr"/>
            <a:r>
              <a:rPr lang="en-US" sz="1400" dirty="0"/>
              <a:t>High magnetic field, high radiation</a:t>
            </a:r>
          </a:p>
          <a:p>
            <a:pPr algn="ctr"/>
            <a:r>
              <a:rPr lang="en-US" sz="1400" dirty="0"/>
              <a:t>Long distance between cooling plant and heat sink</a:t>
            </a:r>
            <a:endParaRPr lang="en-GB" sz="1400" dirty="0"/>
          </a:p>
        </p:txBody>
      </p:sp>
      <p:sp>
        <p:nvSpPr>
          <p:cNvPr id="19" name="TextBox 18">
            <a:extLst>
              <a:ext uri="{FF2B5EF4-FFF2-40B4-BE49-F238E27FC236}">
                <a16:creationId xmlns:a16="http://schemas.microsoft.com/office/drawing/2014/main" id="{91C33D88-0F20-C5C0-42BC-0BE00F54C645}"/>
              </a:ext>
            </a:extLst>
          </p:cNvPr>
          <p:cNvSpPr txBox="1"/>
          <p:nvPr/>
        </p:nvSpPr>
        <p:spPr>
          <a:xfrm>
            <a:off x="8715167" y="3249253"/>
            <a:ext cx="2507097" cy="276999"/>
          </a:xfrm>
          <a:prstGeom prst="rect">
            <a:avLst/>
          </a:prstGeom>
          <a:noFill/>
        </p:spPr>
        <p:txBody>
          <a:bodyPr wrap="none" lIns="0" tIns="0" rIns="0" bIns="0" rtlCol="0">
            <a:spAutoFit/>
          </a:bodyPr>
          <a:lstStyle/>
          <a:p>
            <a:pPr algn="l"/>
            <a:r>
              <a:rPr lang="en-US" dirty="0"/>
              <a:t>= need for cool solutions</a:t>
            </a:r>
            <a:endParaRPr lang="en-GB" dirty="0"/>
          </a:p>
        </p:txBody>
      </p:sp>
      <p:pic>
        <p:nvPicPr>
          <p:cNvPr id="32" name="Picture 31">
            <a:extLst>
              <a:ext uri="{FF2B5EF4-FFF2-40B4-BE49-F238E27FC236}">
                <a16:creationId xmlns:a16="http://schemas.microsoft.com/office/drawing/2014/main" id="{1267A65F-A00D-06CB-0049-4A1724C251FF}"/>
              </a:ext>
            </a:extLst>
          </p:cNvPr>
          <p:cNvPicPr>
            <a:picLocks noChangeAspect="1"/>
          </p:cNvPicPr>
          <p:nvPr/>
        </p:nvPicPr>
        <p:blipFill>
          <a:blip r:embed="rId5"/>
          <a:srcRect l="5503" r="6189"/>
          <a:stretch/>
        </p:blipFill>
        <p:spPr>
          <a:xfrm>
            <a:off x="8748542" y="3800524"/>
            <a:ext cx="3273633" cy="1996719"/>
          </a:xfrm>
          <a:prstGeom prst="rect">
            <a:avLst/>
          </a:prstGeom>
        </p:spPr>
      </p:pic>
      <p:sp>
        <p:nvSpPr>
          <p:cNvPr id="33" name="Footer Placeholder 4">
            <a:extLst>
              <a:ext uri="{FF2B5EF4-FFF2-40B4-BE49-F238E27FC236}">
                <a16:creationId xmlns:a16="http://schemas.microsoft.com/office/drawing/2014/main" id="{C3E02CDB-0B80-D398-DE36-50089B08E11A}"/>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34" name="Date Placeholder 3">
            <a:extLst>
              <a:ext uri="{FF2B5EF4-FFF2-40B4-BE49-F238E27FC236}">
                <a16:creationId xmlns:a16="http://schemas.microsoft.com/office/drawing/2014/main" id="{8683B477-7E67-F2E2-E3E3-99EBEFB9C7A3}"/>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176016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094C48-B88D-4469-2FF8-5BBF9660B63B}"/>
              </a:ext>
            </a:extLst>
          </p:cNvPr>
          <p:cNvSpPr>
            <a:spLocks noGrp="1"/>
          </p:cNvSpPr>
          <p:nvPr>
            <p:ph idx="1"/>
          </p:nvPr>
        </p:nvSpPr>
        <p:spPr>
          <a:xfrm>
            <a:off x="412776" y="4318808"/>
            <a:ext cx="11376024" cy="1914354"/>
          </a:xfrm>
        </p:spPr>
        <p:txBody>
          <a:bodyPr>
            <a:normAutofit fontScale="92500" lnSpcReduction="10000"/>
          </a:bodyPr>
          <a:lstStyle/>
          <a:p>
            <a:r>
              <a:rPr lang="en-US" sz="1800" b="0" dirty="0"/>
              <a:t>CO2 boiling flows will be the standard refrigeration approach for cold-operated detectors at HL/LHC. </a:t>
            </a:r>
          </a:p>
          <a:p>
            <a:r>
              <a:rPr lang="en-US" sz="1800" b="0" dirty="0"/>
              <a:t>We still need room temperature cooling for HL-LHC detectors not requiring cold operation and service trays</a:t>
            </a:r>
          </a:p>
          <a:p>
            <a:r>
              <a:rPr lang="en-US" sz="1800" b="0" dirty="0"/>
              <a:t>Options available right now for this are: </a:t>
            </a:r>
          </a:p>
          <a:p>
            <a:pPr marL="342900" indent="-342900">
              <a:buFontTx/>
              <a:buChar char="-"/>
            </a:pPr>
            <a:r>
              <a:rPr lang="en-US" sz="1800" b="0" dirty="0"/>
              <a:t>Water </a:t>
            </a:r>
          </a:p>
          <a:p>
            <a:pPr marL="342900" indent="-342900">
              <a:buFontTx/>
              <a:buChar char="-"/>
            </a:pPr>
            <a:r>
              <a:rPr lang="en-US" sz="1800" b="0" dirty="0"/>
              <a:t>Synthetic refrigerants</a:t>
            </a:r>
          </a:p>
          <a:p>
            <a:pPr marL="342900" indent="-342900">
              <a:buFontTx/>
              <a:buChar char="-"/>
            </a:pPr>
            <a:r>
              <a:rPr lang="en-US" sz="1800" b="0" dirty="0"/>
              <a:t>Ammonia, sCO</a:t>
            </a:r>
            <a:r>
              <a:rPr lang="en-US" sz="1300" b="0" dirty="0"/>
              <a:t>2</a:t>
            </a:r>
            <a:r>
              <a:rPr lang="en-US" sz="1800" b="0" dirty="0"/>
              <a:t>, HCs</a:t>
            </a:r>
            <a:endParaRPr lang="en-GB" sz="1800" b="0" dirty="0"/>
          </a:p>
        </p:txBody>
      </p:sp>
      <p:sp>
        <p:nvSpPr>
          <p:cNvPr id="3" name="Title 2">
            <a:extLst>
              <a:ext uri="{FF2B5EF4-FFF2-40B4-BE49-F238E27FC236}">
                <a16:creationId xmlns:a16="http://schemas.microsoft.com/office/drawing/2014/main" id="{1C3548BD-7697-AE66-593D-891E38A5AC18}"/>
              </a:ext>
            </a:extLst>
          </p:cNvPr>
          <p:cNvSpPr>
            <a:spLocks noGrp="1"/>
          </p:cNvSpPr>
          <p:nvPr>
            <p:ph type="title"/>
          </p:nvPr>
        </p:nvSpPr>
        <p:spPr/>
        <p:txBody>
          <a:bodyPr/>
          <a:lstStyle/>
          <a:p>
            <a:r>
              <a:rPr lang="en-US" dirty="0"/>
              <a:t>Future of HEP detectors</a:t>
            </a:r>
            <a:endParaRPr lang="en-GB" dirty="0"/>
          </a:p>
        </p:txBody>
      </p:sp>
      <p:sp>
        <p:nvSpPr>
          <p:cNvPr id="6" name="Slide Number Placeholder 5">
            <a:extLst>
              <a:ext uri="{FF2B5EF4-FFF2-40B4-BE49-F238E27FC236}">
                <a16:creationId xmlns:a16="http://schemas.microsoft.com/office/drawing/2014/main" id="{BEFCFD54-56F1-3150-C479-0E2F0497442D}"/>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TextBox 6">
            <a:extLst>
              <a:ext uri="{FF2B5EF4-FFF2-40B4-BE49-F238E27FC236}">
                <a16:creationId xmlns:a16="http://schemas.microsoft.com/office/drawing/2014/main" id="{017A9445-F6E2-84AC-289F-F7C08D5417B4}"/>
              </a:ext>
            </a:extLst>
          </p:cNvPr>
          <p:cNvSpPr txBox="1"/>
          <p:nvPr/>
        </p:nvSpPr>
        <p:spPr>
          <a:xfrm>
            <a:off x="604423" y="2598003"/>
            <a:ext cx="3224536" cy="830997"/>
          </a:xfrm>
          <a:prstGeom prst="rect">
            <a:avLst/>
          </a:prstGeom>
          <a:noFill/>
        </p:spPr>
        <p:txBody>
          <a:bodyPr wrap="square" lIns="0" tIns="0" rIns="0" bIns="0" rtlCol="0">
            <a:spAutoFit/>
          </a:bodyPr>
          <a:lstStyle/>
          <a:p>
            <a:pPr algn="ctr"/>
            <a:r>
              <a:rPr lang="en-US" dirty="0"/>
              <a:t>Water in single-phase in a leakless sub-atmospheric pressure system</a:t>
            </a:r>
            <a:endParaRPr lang="en-GB" dirty="0"/>
          </a:p>
        </p:txBody>
      </p:sp>
      <p:sp>
        <p:nvSpPr>
          <p:cNvPr id="8" name="TextBox 7">
            <a:extLst>
              <a:ext uri="{FF2B5EF4-FFF2-40B4-BE49-F238E27FC236}">
                <a16:creationId xmlns:a16="http://schemas.microsoft.com/office/drawing/2014/main" id="{D6310915-49DB-4499-63AC-987CB3D38B48}"/>
              </a:ext>
            </a:extLst>
          </p:cNvPr>
          <p:cNvSpPr txBox="1"/>
          <p:nvPr/>
        </p:nvSpPr>
        <p:spPr>
          <a:xfrm>
            <a:off x="4707921" y="2595215"/>
            <a:ext cx="2776155" cy="1384995"/>
          </a:xfrm>
          <a:prstGeom prst="rect">
            <a:avLst/>
          </a:prstGeom>
          <a:noFill/>
        </p:spPr>
        <p:txBody>
          <a:bodyPr wrap="square" lIns="0" tIns="0" rIns="0" bIns="0" rtlCol="0">
            <a:spAutoFit/>
          </a:bodyPr>
          <a:lstStyle/>
          <a:p>
            <a:pPr algn="ctr"/>
            <a:r>
              <a:rPr lang="en-US" dirty="0"/>
              <a:t>Evaporative cooling systems with perfluorocarbons started being used due to their better performance</a:t>
            </a:r>
            <a:endParaRPr lang="en-GB" dirty="0"/>
          </a:p>
        </p:txBody>
      </p:sp>
      <p:sp>
        <p:nvSpPr>
          <p:cNvPr id="9" name="TextBox 8">
            <a:extLst>
              <a:ext uri="{FF2B5EF4-FFF2-40B4-BE49-F238E27FC236}">
                <a16:creationId xmlns:a16="http://schemas.microsoft.com/office/drawing/2014/main" id="{DD1364EF-7FF9-3427-31E5-75DB2171FB5D}"/>
              </a:ext>
            </a:extLst>
          </p:cNvPr>
          <p:cNvSpPr txBox="1"/>
          <p:nvPr/>
        </p:nvSpPr>
        <p:spPr>
          <a:xfrm>
            <a:off x="8363038" y="2595215"/>
            <a:ext cx="2977401" cy="1107996"/>
          </a:xfrm>
          <a:prstGeom prst="rect">
            <a:avLst/>
          </a:prstGeom>
          <a:noFill/>
        </p:spPr>
        <p:txBody>
          <a:bodyPr wrap="square" lIns="0" tIns="0" rIns="0" bIns="0" rtlCol="0">
            <a:spAutoFit/>
          </a:bodyPr>
          <a:lstStyle/>
          <a:p>
            <a:pPr algn="ctr"/>
            <a:r>
              <a:rPr lang="en-US" dirty="0"/>
              <a:t>A new technology using evaporative flows of CO2 was developed and started cooling ATLAS </a:t>
            </a:r>
            <a:r>
              <a:rPr lang="en-US" dirty="0" err="1"/>
              <a:t>ITk</a:t>
            </a:r>
            <a:r>
              <a:rPr lang="en-US" dirty="0"/>
              <a:t> </a:t>
            </a:r>
            <a:endParaRPr lang="en-GB" dirty="0"/>
          </a:p>
        </p:txBody>
      </p:sp>
      <p:graphicFrame>
        <p:nvGraphicFramePr>
          <p:cNvPr id="12" name="Diagram 11">
            <a:extLst>
              <a:ext uri="{FF2B5EF4-FFF2-40B4-BE49-F238E27FC236}">
                <a16:creationId xmlns:a16="http://schemas.microsoft.com/office/drawing/2014/main" id="{1A4AADB0-D47D-B2A9-84BB-F2F9D60C7D1E}"/>
              </a:ext>
            </a:extLst>
          </p:cNvPr>
          <p:cNvGraphicFramePr/>
          <p:nvPr>
            <p:extLst>
              <p:ext uri="{D42A27DB-BD31-4B8C-83A1-F6EECF244321}">
                <p14:modId xmlns:p14="http://schemas.microsoft.com/office/powerpoint/2010/main" val="2774056921"/>
              </p:ext>
            </p:extLst>
          </p:nvPr>
        </p:nvGraphicFramePr>
        <p:xfrm>
          <a:off x="1243403" y="1094480"/>
          <a:ext cx="9705193" cy="12938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13">
            <a:extLst>
              <a:ext uri="{FF2B5EF4-FFF2-40B4-BE49-F238E27FC236}">
                <a16:creationId xmlns:a16="http://schemas.microsoft.com/office/drawing/2014/main" id="{6D4BA304-3E17-CA69-4D98-D5700A2C0507}"/>
              </a:ext>
            </a:extLst>
          </p:cNvPr>
          <p:cNvPicPr>
            <a:picLocks noChangeAspect="1"/>
          </p:cNvPicPr>
          <p:nvPr/>
        </p:nvPicPr>
        <p:blipFill>
          <a:blip r:embed="rId8"/>
          <a:srcRect t="3533"/>
          <a:stretch/>
        </p:blipFill>
        <p:spPr>
          <a:xfrm>
            <a:off x="9333623" y="4974885"/>
            <a:ext cx="1773923" cy="1317519"/>
          </a:xfrm>
          <a:prstGeom prst="rect">
            <a:avLst/>
          </a:prstGeom>
        </p:spPr>
      </p:pic>
      <p:sp>
        <p:nvSpPr>
          <p:cNvPr id="15" name="Footer Placeholder 4">
            <a:extLst>
              <a:ext uri="{FF2B5EF4-FFF2-40B4-BE49-F238E27FC236}">
                <a16:creationId xmlns:a16="http://schemas.microsoft.com/office/drawing/2014/main" id="{485E8C09-EC97-B472-AE8D-28CE4A937F2D}"/>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6" name="Date Placeholder 3">
            <a:extLst>
              <a:ext uri="{FF2B5EF4-FFF2-40B4-BE49-F238E27FC236}">
                <a16:creationId xmlns:a16="http://schemas.microsoft.com/office/drawing/2014/main" id="{FA24C07E-E147-4AF5-C376-EC4E8B4D60A8}"/>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27083238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094C48-B88D-4469-2FF8-5BBF9660B63B}"/>
              </a:ext>
            </a:extLst>
          </p:cNvPr>
          <p:cNvSpPr>
            <a:spLocks noGrp="1"/>
          </p:cNvSpPr>
          <p:nvPr>
            <p:ph idx="1"/>
          </p:nvPr>
        </p:nvSpPr>
        <p:spPr>
          <a:xfrm>
            <a:off x="440532" y="4676467"/>
            <a:ext cx="8548344" cy="1914354"/>
          </a:xfrm>
        </p:spPr>
        <p:txBody>
          <a:bodyPr>
            <a:normAutofit/>
          </a:bodyPr>
          <a:lstStyle/>
          <a:p>
            <a:r>
              <a:rPr lang="en-US" sz="1700" b="0" dirty="0"/>
              <a:t>Although boiling flows of CO</a:t>
            </a:r>
            <a:r>
              <a:rPr lang="en-US" sz="1200" b="0" dirty="0"/>
              <a:t>2</a:t>
            </a:r>
            <a:r>
              <a:rPr lang="en-US" sz="1700" b="0" dirty="0"/>
              <a:t> could be used at ambient temperature conditions (below 74 bar, Pc), </a:t>
            </a:r>
            <a:r>
              <a:rPr lang="en-US" sz="1700" dirty="0"/>
              <a:t>multibranched</a:t>
            </a:r>
            <a:r>
              <a:rPr lang="en-US" sz="1700" b="0" dirty="0"/>
              <a:t> </a:t>
            </a:r>
            <a:r>
              <a:rPr lang="en-US" sz="1700" dirty="0"/>
              <a:t>boiling flows require a lot of expertise</a:t>
            </a:r>
            <a:r>
              <a:rPr lang="en-US" sz="1700" b="0" dirty="0"/>
              <a:t> not only in design but also in M&amp;O. </a:t>
            </a:r>
          </a:p>
          <a:p>
            <a:r>
              <a:rPr lang="en-US" sz="1700" b="0" dirty="0"/>
              <a:t>Whereas for cold operation it is essentially mandatory to go two-phase, in room temperature, single phase systems deliver satisfactory performances that make it unnecessary to get things complicated with two-phase</a:t>
            </a:r>
            <a:endParaRPr lang="en-GB" sz="1700" b="0" dirty="0"/>
          </a:p>
        </p:txBody>
      </p:sp>
      <p:sp>
        <p:nvSpPr>
          <p:cNvPr id="3" name="Title 2">
            <a:extLst>
              <a:ext uri="{FF2B5EF4-FFF2-40B4-BE49-F238E27FC236}">
                <a16:creationId xmlns:a16="http://schemas.microsoft.com/office/drawing/2014/main" id="{1C3548BD-7697-AE66-593D-891E38A5AC18}"/>
              </a:ext>
            </a:extLst>
          </p:cNvPr>
          <p:cNvSpPr>
            <a:spLocks noGrp="1"/>
          </p:cNvSpPr>
          <p:nvPr>
            <p:ph type="title"/>
          </p:nvPr>
        </p:nvSpPr>
        <p:spPr/>
        <p:txBody>
          <a:bodyPr/>
          <a:lstStyle/>
          <a:p>
            <a:r>
              <a:rPr lang="en-US" dirty="0"/>
              <a:t>Future of HEP detectors</a:t>
            </a:r>
            <a:endParaRPr lang="en-GB" dirty="0"/>
          </a:p>
        </p:txBody>
      </p:sp>
      <p:sp>
        <p:nvSpPr>
          <p:cNvPr id="6" name="Slide Number Placeholder 5">
            <a:extLst>
              <a:ext uri="{FF2B5EF4-FFF2-40B4-BE49-F238E27FC236}">
                <a16:creationId xmlns:a16="http://schemas.microsoft.com/office/drawing/2014/main" id="{BEFCFD54-56F1-3150-C479-0E2F0497442D}"/>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TextBox 6">
            <a:extLst>
              <a:ext uri="{FF2B5EF4-FFF2-40B4-BE49-F238E27FC236}">
                <a16:creationId xmlns:a16="http://schemas.microsoft.com/office/drawing/2014/main" id="{017A9445-F6E2-84AC-289F-F7C08D5417B4}"/>
              </a:ext>
            </a:extLst>
          </p:cNvPr>
          <p:cNvSpPr txBox="1"/>
          <p:nvPr/>
        </p:nvSpPr>
        <p:spPr>
          <a:xfrm>
            <a:off x="604423" y="2598003"/>
            <a:ext cx="3224536" cy="830997"/>
          </a:xfrm>
          <a:prstGeom prst="rect">
            <a:avLst/>
          </a:prstGeom>
          <a:noFill/>
        </p:spPr>
        <p:txBody>
          <a:bodyPr wrap="square" lIns="0" tIns="0" rIns="0" bIns="0" rtlCol="0">
            <a:spAutoFit/>
          </a:bodyPr>
          <a:lstStyle/>
          <a:p>
            <a:pPr algn="ctr"/>
            <a:r>
              <a:rPr lang="en-US" dirty="0"/>
              <a:t>Water in single-phase in a leakless sub-atmospheric pressure system</a:t>
            </a:r>
            <a:endParaRPr lang="en-GB" dirty="0"/>
          </a:p>
        </p:txBody>
      </p:sp>
      <p:sp>
        <p:nvSpPr>
          <p:cNvPr id="8" name="TextBox 7">
            <a:extLst>
              <a:ext uri="{FF2B5EF4-FFF2-40B4-BE49-F238E27FC236}">
                <a16:creationId xmlns:a16="http://schemas.microsoft.com/office/drawing/2014/main" id="{D6310915-49DB-4499-63AC-987CB3D38B48}"/>
              </a:ext>
            </a:extLst>
          </p:cNvPr>
          <p:cNvSpPr txBox="1"/>
          <p:nvPr/>
        </p:nvSpPr>
        <p:spPr>
          <a:xfrm>
            <a:off x="4707921" y="2595215"/>
            <a:ext cx="2776155" cy="1384995"/>
          </a:xfrm>
          <a:prstGeom prst="rect">
            <a:avLst/>
          </a:prstGeom>
          <a:noFill/>
        </p:spPr>
        <p:txBody>
          <a:bodyPr wrap="square" lIns="0" tIns="0" rIns="0" bIns="0" rtlCol="0">
            <a:spAutoFit/>
          </a:bodyPr>
          <a:lstStyle/>
          <a:p>
            <a:pPr algn="ctr"/>
            <a:r>
              <a:rPr lang="en-US" dirty="0"/>
              <a:t>Evaporative cooling systems with perfluorocarbons started being used due to their better performance</a:t>
            </a:r>
            <a:endParaRPr lang="en-GB" dirty="0"/>
          </a:p>
        </p:txBody>
      </p:sp>
      <p:sp>
        <p:nvSpPr>
          <p:cNvPr id="9" name="TextBox 8">
            <a:extLst>
              <a:ext uri="{FF2B5EF4-FFF2-40B4-BE49-F238E27FC236}">
                <a16:creationId xmlns:a16="http://schemas.microsoft.com/office/drawing/2014/main" id="{DD1364EF-7FF9-3427-31E5-75DB2171FB5D}"/>
              </a:ext>
            </a:extLst>
          </p:cNvPr>
          <p:cNvSpPr txBox="1"/>
          <p:nvPr/>
        </p:nvSpPr>
        <p:spPr>
          <a:xfrm>
            <a:off x="8363038" y="2595215"/>
            <a:ext cx="2977401" cy="1107996"/>
          </a:xfrm>
          <a:prstGeom prst="rect">
            <a:avLst/>
          </a:prstGeom>
          <a:noFill/>
        </p:spPr>
        <p:txBody>
          <a:bodyPr wrap="square" lIns="0" tIns="0" rIns="0" bIns="0" rtlCol="0">
            <a:spAutoFit/>
          </a:bodyPr>
          <a:lstStyle/>
          <a:p>
            <a:pPr algn="ctr"/>
            <a:r>
              <a:rPr lang="en-US" dirty="0"/>
              <a:t>A new technology using evaporative flows of CO</a:t>
            </a:r>
            <a:r>
              <a:rPr lang="en-US" sz="1400" dirty="0"/>
              <a:t>2</a:t>
            </a:r>
            <a:r>
              <a:rPr lang="en-US" dirty="0"/>
              <a:t> was developed and started cooling ATLAS </a:t>
            </a:r>
            <a:r>
              <a:rPr lang="en-US" dirty="0" err="1"/>
              <a:t>ITk</a:t>
            </a:r>
            <a:r>
              <a:rPr lang="en-US" dirty="0"/>
              <a:t> </a:t>
            </a:r>
            <a:endParaRPr lang="en-GB" dirty="0"/>
          </a:p>
        </p:txBody>
      </p:sp>
      <p:graphicFrame>
        <p:nvGraphicFramePr>
          <p:cNvPr id="12" name="Diagram 11">
            <a:extLst>
              <a:ext uri="{FF2B5EF4-FFF2-40B4-BE49-F238E27FC236}">
                <a16:creationId xmlns:a16="http://schemas.microsoft.com/office/drawing/2014/main" id="{1A4AADB0-D47D-B2A9-84BB-F2F9D60C7D1E}"/>
              </a:ext>
            </a:extLst>
          </p:cNvPr>
          <p:cNvGraphicFramePr/>
          <p:nvPr/>
        </p:nvGraphicFramePr>
        <p:xfrm>
          <a:off x="1243403" y="1094480"/>
          <a:ext cx="9705193" cy="12938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13">
            <a:extLst>
              <a:ext uri="{FF2B5EF4-FFF2-40B4-BE49-F238E27FC236}">
                <a16:creationId xmlns:a16="http://schemas.microsoft.com/office/drawing/2014/main" id="{6D4BA304-3E17-CA69-4D98-D5700A2C0507}"/>
              </a:ext>
            </a:extLst>
          </p:cNvPr>
          <p:cNvPicPr>
            <a:picLocks noChangeAspect="1"/>
          </p:cNvPicPr>
          <p:nvPr/>
        </p:nvPicPr>
        <p:blipFill>
          <a:blip r:embed="rId8"/>
          <a:srcRect t="3533"/>
          <a:stretch/>
        </p:blipFill>
        <p:spPr>
          <a:xfrm>
            <a:off x="9333623" y="4974885"/>
            <a:ext cx="1773923" cy="1317519"/>
          </a:xfrm>
          <a:prstGeom prst="rect">
            <a:avLst/>
          </a:prstGeom>
        </p:spPr>
      </p:pic>
      <p:sp>
        <p:nvSpPr>
          <p:cNvPr id="15" name="Footer Placeholder 4">
            <a:extLst>
              <a:ext uri="{FF2B5EF4-FFF2-40B4-BE49-F238E27FC236}">
                <a16:creationId xmlns:a16="http://schemas.microsoft.com/office/drawing/2014/main" id="{485E8C09-EC97-B472-AE8D-28CE4A937F2D}"/>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6" name="Date Placeholder 3">
            <a:extLst>
              <a:ext uri="{FF2B5EF4-FFF2-40B4-BE49-F238E27FC236}">
                <a16:creationId xmlns:a16="http://schemas.microsoft.com/office/drawing/2014/main" id="{FA24C07E-E147-4AF5-C376-EC4E8B4D60A8}"/>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38914096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6B156-1820-0EA2-5D43-1B08A960BC7B}"/>
              </a:ext>
            </a:extLst>
          </p:cNvPr>
          <p:cNvSpPr>
            <a:spLocks noGrp="1"/>
          </p:cNvSpPr>
          <p:nvPr>
            <p:ph type="title"/>
          </p:nvPr>
        </p:nvSpPr>
        <p:spPr/>
        <p:txBody>
          <a:bodyPr/>
          <a:lstStyle/>
          <a:p>
            <a:r>
              <a:rPr lang="en-US" dirty="0"/>
              <a:t>Fluid comparison</a:t>
            </a:r>
            <a:endParaRPr lang="en-GB" dirty="0"/>
          </a:p>
        </p:txBody>
      </p:sp>
      <p:sp>
        <p:nvSpPr>
          <p:cNvPr id="3" name="Text Placeholder 2">
            <a:extLst>
              <a:ext uri="{FF2B5EF4-FFF2-40B4-BE49-F238E27FC236}">
                <a16:creationId xmlns:a16="http://schemas.microsoft.com/office/drawing/2014/main" id="{64F9A026-912C-AD04-9D77-9AD9D4F4C8A5}"/>
              </a:ext>
            </a:extLst>
          </p:cNvPr>
          <p:cNvSpPr>
            <a:spLocks noGrp="1"/>
          </p:cNvSpPr>
          <p:nvPr>
            <p:ph type="body" idx="1"/>
          </p:nvPr>
        </p:nvSpPr>
        <p:spPr>
          <a:xfrm>
            <a:off x="407988" y="1423523"/>
            <a:ext cx="5616575" cy="431989"/>
          </a:xfrm>
        </p:spPr>
        <p:txBody>
          <a:bodyPr/>
          <a:lstStyle/>
          <a:p>
            <a:r>
              <a:rPr lang="en-US" dirty="0"/>
              <a:t>Water</a:t>
            </a:r>
            <a:endParaRPr lang="en-GB" dirty="0"/>
          </a:p>
        </p:txBody>
      </p:sp>
      <p:sp>
        <p:nvSpPr>
          <p:cNvPr id="4" name="Content Placeholder 3">
            <a:extLst>
              <a:ext uri="{FF2B5EF4-FFF2-40B4-BE49-F238E27FC236}">
                <a16:creationId xmlns:a16="http://schemas.microsoft.com/office/drawing/2014/main" id="{372ED2BE-AC9E-5903-CD99-97FC361701EA}"/>
              </a:ext>
            </a:extLst>
          </p:cNvPr>
          <p:cNvSpPr>
            <a:spLocks noGrp="1"/>
          </p:cNvSpPr>
          <p:nvPr>
            <p:ph sz="half" idx="2"/>
          </p:nvPr>
        </p:nvSpPr>
        <p:spPr>
          <a:xfrm>
            <a:off x="346372" y="2056519"/>
            <a:ext cx="5616575" cy="3762376"/>
          </a:xfrm>
        </p:spPr>
        <p:txBody>
          <a:bodyPr/>
          <a:lstStyle/>
          <a:p>
            <a:r>
              <a:rPr lang="en-US" b="0" dirty="0"/>
              <a:t>Very good thermal-fluid properties</a:t>
            </a:r>
          </a:p>
          <a:p>
            <a:pPr lvl="2"/>
            <a:r>
              <a:rPr lang="en-US" dirty="0"/>
              <a:t>High specific heat capacity</a:t>
            </a:r>
          </a:p>
          <a:p>
            <a:pPr lvl="2"/>
            <a:r>
              <a:rPr lang="en-US" b="0" dirty="0"/>
              <a:t>High heat conductivity</a:t>
            </a:r>
          </a:p>
          <a:p>
            <a:r>
              <a:rPr lang="en-US" b="0" dirty="0"/>
              <a:t>Electrically conductive !!!</a:t>
            </a:r>
          </a:p>
          <a:p>
            <a:r>
              <a:rPr lang="en-US" b="0" dirty="0"/>
              <a:t>Dangerous in case of leaks</a:t>
            </a:r>
          </a:p>
          <a:p>
            <a:r>
              <a:rPr lang="en-US" b="0" dirty="0"/>
              <a:t>For sub-atmospheric circuits, strong limitations on pressure drops (&lt;1 bar total) and risk of circuit clogging if air is sucked in </a:t>
            </a:r>
          </a:p>
          <a:p>
            <a:r>
              <a:rPr lang="en-US" b="0" dirty="0"/>
              <a:t>Risk of galvanic corrosion in the piping</a:t>
            </a:r>
            <a:endParaRPr lang="en-GB" b="0" dirty="0"/>
          </a:p>
        </p:txBody>
      </p:sp>
      <p:sp>
        <p:nvSpPr>
          <p:cNvPr id="5" name="Text Placeholder 4">
            <a:extLst>
              <a:ext uri="{FF2B5EF4-FFF2-40B4-BE49-F238E27FC236}">
                <a16:creationId xmlns:a16="http://schemas.microsoft.com/office/drawing/2014/main" id="{3335E0CC-49F0-4B22-4F1C-91207988A4EE}"/>
              </a:ext>
            </a:extLst>
          </p:cNvPr>
          <p:cNvSpPr>
            <a:spLocks noGrp="1"/>
          </p:cNvSpPr>
          <p:nvPr>
            <p:ph type="body" sz="quarter" idx="3"/>
          </p:nvPr>
        </p:nvSpPr>
        <p:spPr>
          <a:xfrm>
            <a:off x="6172201" y="1436226"/>
            <a:ext cx="4188815" cy="811212"/>
          </a:xfrm>
        </p:spPr>
        <p:txBody>
          <a:bodyPr>
            <a:normAutofit/>
          </a:bodyPr>
          <a:lstStyle/>
          <a:p>
            <a:r>
              <a:rPr lang="en-US" dirty="0"/>
              <a:t>Synthetic refrigerants (single phase)</a:t>
            </a:r>
            <a:endParaRPr lang="en-GB" dirty="0"/>
          </a:p>
        </p:txBody>
      </p:sp>
      <p:sp>
        <p:nvSpPr>
          <p:cNvPr id="6" name="Content Placeholder 5">
            <a:extLst>
              <a:ext uri="{FF2B5EF4-FFF2-40B4-BE49-F238E27FC236}">
                <a16:creationId xmlns:a16="http://schemas.microsoft.com/office/drawing/2014/main" id="{6A4F7286-3396-2EC2-DF61-0EDF20A6F752}"/>
              </a:ext>
            </a:extLst>
          </p:cNvPr>
          <p:cNvSpPr>
            <a:spLocks noGrp="1"/>
          </p:cNvSpPr>
          <p:nvPr>
            <p:ph sz="quarter" idx="4"/>
          </p:nvPr>
        </p:nvSpPr>
        <p:spPr>
          <a:xfrm>
            <a:off x="6167440" y="2292869"/>
            <a:ext cx="5611813" cy="3762376"/>
          </a:xfrm>
        </p:spPr>
        <p:txBody>
          <a:bodyPr/>
          <a:lstStyle/>
          <a:p>
            <a:r>
              <a:rPr lang="en-US" b="0" dirty="0"/>
              <a:t>Dielectric, non-toxic, non-flammable</a:t>
            </a:r>
          </a:p>
          <a:p>
            <a:r>
              <a:rPr lang="en-US" b="0" dirty="0"/>
              <a:t>Worse refrigerant properties than water</a:t>
            </a:r>
          </a:p>
          <a:p>
            <a:r>
              <a:rPr lang="en-US" b="0" dirty="0"/>
              <a:t>PFCs: very high GWP, use banned by EC (also looks bad for CERN)</a:t>
            </a:r>
          </a:p>
          <a:p>
            <a:r>
              <a:rPr lang="en-GB" b="0" dirty="0"/>
              <a:t>HFO/HFEs: low GWP, but form PFAs, will soon be banned in use by the EC. Also looks bad for CERN reputation</a:t>
            </a:r>
          </a:p>
        </p:txBody>
      </p:sp>
      <p:sp>
        <p:nvSpPr>
          <p:cNvPr id="9" name="Slide Number Placeholder 8">
            <a:extLst>
              <a:ext uri="{FF2B5EF4-FFF2-40B4-BE49-F238E27FC236}">
                <a16:creationId xmlns:a16="http://schemas.microsoft.com/office/drawing/2014/main" id="{91F98D93-E819-3F75-9E84-A5F35E54061B}"/>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10" name="Footer Placeholder 4">
            <a:extLst>
              <a:ext uri="{FF2B5EF4-FFF2-40B4-BE49-F238E27FC236}">
                <a16:creationId xmlns:a16="http://schemas.microsoft.com/office/drawing/2014/main" id="{00427520-F776-9A36-4BD0-12264F52A316}"/>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2" name="Date Placeholder 3">
            <a:extLst>
              <a:ext uri="{FF2B5EF4-FFF2-40B4-BE49-F238E27FC236}">
                <a16:creationId xmlns:a16="http://schemas.microsoft.com/office/drawing/2014/main" id="{23B17AF2-32F6-6B5A-EF35-4C1DFBFB68E9}"/>
              </a:ext>
            </a:extLst>
          </p:cNvPr>
          <p:cNvSpPr>
            <a:spLocks noGrp="1"/>
          </p:cNvSpPr>
          <p:nvPr>
            <p:ph type="dt" sz="half" idx="10"/>
          </p:nvPr>
        </p:nvSpPr>
        <p:spPr>
          <a:xfrm>
            <a:off x="8101915" y="6424993"/>
            <a:ext cx="1773923" cy="365125"/>
          </a:xfrm>
        </p:spPr>
        <p:txBody>
          <a:bodyPr/>
          <a:lstStyle/>
          <a:p>
            <a:r>
              <a:rPr lang="en-US" dirty="0"/>
              <a:t>30 October 2024</a:t>
            </a:r>
          </a:p>
        </p:txBody>
      </p:sp>
      <p:pic>
        <p:nvPicPr>
          <p:cNvPr id="16" name="Picture 15">
            <a:extLst>
              <a:ext uri="{FF2B5EF4-FFF2-40B4-BE49-F238E27FC236}">
                <a16:creationId xmlns:a16="http://schemas.microsoft.com/office/drawing/2014/main" id="{10D8CFA0-9230-8FE6-7716-59EF6C2926EC}"/>
              </a:ext>
            </a:extLst>
          </p:cNvPr>
          <p:cNvPicPr>
            <a:picLocks noChangeAspect="1"/>
          </p:cNvPicPr>
          <p:nvPr/>
        </p:nvPicPr>
        <p:blipFill>
          <a:blip r:embed="rId3"/>
          <a:stretch>
            <a:fillRect/>
          </a:stretch>
        </p:blipFill>
        <p:spPr>
          <a:xfrm>
            <a:off x="6096000" y="222692"/>
            <a:ext cx="2419688" cy="1181265"/>
          </a:xfrm>
          <a:prstGeom prst="rect">
            <a:avLst/>
          </a:prstGeom>
        </p:spPr>
      </p:pic>
      <p:pic>
        <p:nvPicPr>
          <p:cNvPr id="18" name="Picture 17">
            <a:extLst>
              <a:ext uri="{FF2B5EF4-FFF2-40B4-BE49-F238E27FC236}">
                <a16:creationId xmlns:a16="http://schemas.microsoft.com/office/drawing/2014/main" id="{ED04CC18-5D98-33CA-E10E-0F5E1A66DFC8}"/>
              </a:ext>
            </a:extLst>
          </p:cNvPr>
          <p:cNvPicPr>
            <a:picLocks noChangeAspect="1"/>
          </p:cNvPicPr>
          <p:nvPr/>
        </p:nvPicPr>
        <p:blipFill>
          <a:blip r:embed="rId4"/>
          <a:stretch>
            <a:fillRect/>
          </a:stretch>
        </p:blipFill>
        <p:spPr>
          <a:xfrm>
            <a:off x="10299400" y="256144"/>
            <a:ext cx="1284908" cy="2004456"/>
          </a:xfrm>
          <a:prstGeom prst="rect">
            <a:avLst/>
          </a:prstGeom>
        </p:spPr>
      </p:pic>
      <p:pic>
        <p:nvPicPr>
          <p:cNvPr id="19" name="Content Placeholder 7">
            <a:extLst>
              <a:ext uri="{FF2B5EF4-FFF2-40B4-BE49-F238E27FC236}">
                <a16:creationId xmlns:a16="http://schemas.microsoft.com/office/drawing/2014/main" id="{A320B009-84AD-5932-71B6-EEF29BFB5C1D}"/>
              </a:ext>
            </a:extLst>
          </p:cNvPr>
          <p:cNvPicPr>
            <a:picLocks noChangeAspect="1"/>
          </p:cNvPicPr>
          <p:nvPr/>
        </p:nvPicPr>
        <p:blipFill>
          <a:blip r:embed="rId5"/>
          <a:stretch>
            <a:fillRect/>
          </a:stretch>
        </p:blipFill>
        <p:spPr>
          <a:xfrm>
            <a:off x="5564777" y="5022832"/>
            <a:ext cx="6328924" cy="1201154"/>
          </a:xfrm>
          <a:prstGeom prst="rect">
            <a:avLst/>
          </a:prstGeom>
        </p:spPr>
      </p:pic>
    </p:spTree>
    <p:extLst>
      <p:ext uri="{BB962C8B-B14F-4D97-AF65-F5344CB8AC3E}">
        <p14:creationId xmlns:p14="http://schemas.microsoft.com/office/powerpoint/2010/main" val="32394997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C17D1-A6BF-5519-4D36-6A4964BB5370}"/>
              </a:ext>
            </a:extLst>
          </p:cNvPr>
          <p:cNvSpPr>
            <a:spLocks noGrp="1"/>
          </p:cNvSpPr>
          <p:nvPr>
            <p:ph type="title"/>
          </p:nvPr>
        </p:nvSpPr>
        <p:spPr/>
        <p:txBody>
          <a:bodyPr/>
          <a:lstStyle/>
          <a:p>
            <a:r>
              <a:rPr lang="en-US" dirty="0"/>
              <a:t>Options available for future applications</a:t>
            </a:r>
            <a:endParaRPr lang="en-GB" dirty="0"/>
          </a:p>
        </p:txBody>
      </p:sp>
      <p:sp>
        <p:nvSpPr>
          <p:cNvPr id="3" name="Text Placeholder 2">
            <a:extLst>
              <a:ext uri="{FF2B5EF4-FFF2-40B4-BE49-F238E27FC236}">
                <a16:creationId xmlns:a16="http://schemas.microsoft.com/office/drawing/2014/main" id="{56012289-920E-639B-EFF5-D7BDCFA63B52}"/>
              </a:ext>
            </a:extLst>
          </p:cNvPr>
          <p:cNvSpPr>
            <a:spLocks noGrp="1"/>
          </p:cNvSpPr>
          <p:nvPr>
            <p:ph type="body" idx="1"/>
          </p:nvPr>
        </p:nvSpPr>
        <p:spPr>
          <a:xfrm>
            <a:off x="403200" y="1332423"/>
            <a:ext cx="5616575" cy="364781"/>
          </a:xfrm>
        </p:spPr>
        <p:txBody>
          <a:bodyPr>
            <a:normAutofit lnSpcReduction="10000"/>
          </a:bodyPr>
          <a:lstStyle/>
          <a:p>
            <a:r>
              <a:rPr lang="en-US" sz="2800" dirty="0"/>
              <a:t>Ammonia</a:t>
            </a:r>
            <a:endParaRPr lang="en-GB" sz="2800" dirty="0"/>
          </a:p>
        </p:txBody>
      </p:sp>
      <p:sp>
        <p:nvSpPr>
          <p:cNvPr id="4" name="Content Placeholder 3">
            <a:extLst>
              <a:ext uri="{FF2B5EF4-FFF2-40B4-BE49-F238E27FC236}">
                <a16:creationId xmlns:a16="http://schemas.microsoft.com/office/drawing/2014/main" id="{59CF0721-5929-A07C-66C4-50BB65E782DC}"/>
              </a:ext>
            </a:extLst>
          </p:cNvPr>
          <p:cNvSpPr>
            <a:spLocks noGrp="1"/>
          </p:cNvSpPr>
          <p:nvPr>
            <p:ph sz="half" idx="2"/>
          </p:nvPr>
        </p:nvSpPr>
        <p:spPr>
          <a:xfrm>
            <a:off x="407989" y="1836164"/>
            <a:ext cx="1655589" cy="303556"/>
          </a:xfrm>
        </p:spPr>
        <p:txBody>
          <a:bodyPr/>
          <a:lstStyle/>
          <a:p>
            <a:r>
              <a:rPr lang="en-US" dirty="0"/>
              <a:t>Toxic</a:t>
            </a:r>
            <a:endParaRPr lang="en-GB" dirty="0"/>
          </a:p>
        </p:txBody>
      </p:sp>
      <p:sp>
        <p:nvSpPr>
          <p:cNvPr id="5" name="Text Placeholder 4">
            <a:extLst>
              <a:ext uri="{FF2B5EF4-FFF2-40B4-BE49-F238E27FC236}">
                <a16:creationId xmlns:a16="http://schemas.microsoft.com/office/drawing/2014/main" id="{5C4B6E64-4575-9927-7157-4291D226B6F7}"/>
              </a:ext>
            </a:extLst>
          </p:cNvPr>
          <p:cNvSpPr>
            <a:spLocks noGrp="1"/>
          </p:cNvSpPr>
          <p:nvPr>
            <p:ph type="body" sz="quarter" idx="3"/>
          </p:nvPr>
        </p:nvSpPr>
        <p:spPr>
          <a:xfrm>
            <a:off x="3211475" y="1289967"/>
            <a:ext cx="977466" cy="318841"/>
          </a:xfrm>
        </p:spPr>
        <p:txBody>
          <a:bodyPr>
            <a:noAutofit/>
          </a:bodyPr>
          <a:lstStyle/>
          <a:p>
            <a:r>
              <a:rPr lang="en-US" sz="2800" dirty="0"/>
              <a:t>HCs </a:t>
            </a:r>
            <a:endParaRPr lang="en-GB" sz="2800" dirty="0"/>
          </a:p>
        </p:txBody>
      </p:sp>
      <p:sp>
        <p:nvSpPr>
          <p:cNvPr id="9" name="Slide Number Placeholder 8">
            <a:extLst>
              <a:ext uri="{FF2B5EF4-FFF2-40B4-BE49-F238E27FC236}">
                <a16:creationId xmlns:a16="http://schemas.microsoft.com/office/drawing/2014/main" id="{F174818A-656D-1F78-06FF-653A80EB89E6}"/>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0" name="Content Placeholder 3">
            <a:extLst>
              <a:ext uri="{FF2B5EF4-FFF2-40B4-BE49-F238E27FC236}">
                <a16:creationId xmlns:a16="http://schemas.microsoft.com/office/drawing/2014/main" id="{210BDF99-B0E9-FB01-CA6E-E2C805A2B19A}"/>
              </a:ext>
            </a:extLst>
          </p:cNvPr>
          <p:cNvSpPr txBox="1">
            <a:spLocks/>
          </p:cNvSpPr>
          <p:nvPr/>
        </p:nvSpPr>
        <p:spPr>
          <a:xfrm>
            <a:off x="3211476" y="1831187"/>
            <a:ext cx="2645628" cy="409521"/>
          </a:xfrm>
          <a:prstGeom prst="rect">
            <a:avLst/>
          </a:prstGeom>
        </p:spPr>
        <p:txBody>
          <a:bodyPr vert="horz" lIns="0" tIns="0" rIns="0" bIns="0" rtlCol="0">
            <a:normAutofit/>
          </a:bodyPr>
          <a:lstStyle>
            <a:lvl1pPr marL="324000" indent="-324000" algn="l" defTabSz="914400" rtl="0" eaLnBrk="1" latinLnBrk="0" hangingPunct="1">
              <a:lnSpc>
                <a:spcPct val="90000"/>
              </a:lnSpc>
              <a:spcBef>
                <a:spcPts val="1000"/>
              </a:spcBef>
              <a:spcAft>
                <a:spcPts val="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Highly flammable</a:t>
            </a:r>
            <a:endParaRPr lang="en-GB" dirty="0"/>
          </a:p>
        </p:txBody>
      </p:sp>
      <p:grpSp>
        <p:nvGrpSpPr>
          <p:cNvPr id="14" name="Group 13">
            <a:extLst>
              <a:ext uri="{FF2B5EF4-FFF2-40B4-BE49-F238E27FC236}">
                <a16:creationId xmlns:a16="http://schemas.microsoft.com/office/drawing/2014/main" id="{7AF55812-425C-374A-6F9B-1299C5340A89}"/>
              </a:ext>
            </a:extLst>
          </p:cNvPr>
          <p:cNvGrpSpPr/>
          <p:nvPr/>
        </p:nvGrpSpPr>
        <p:grpSpPr>
          <a:xfrm>
            <a:off x="7167673" y="1370599"/>
            <a:ext cx="3348681" cy="716704"/>
            <a:chOff x="3459892" y="1968947"/>
            <a:chExt cx="3348681" cy="716704"/>
          </a:xfrm>
        </p:grpSpPr>
        <p:sp>
          <p:nvSpPr>
            <p:cNvPr id="13" name="Oval 12">
              <a:extLst>
                <a:ext uri="{FF2B5EF4-FFF2-40B4-BE49-F238E27FC236}">
                  <a16:creationId xmlns:a16="http://schemas.microsoft.com/office/drawing/2014/main" id="{CB73FF99-3520-7FF4-574C-75A13C121B6F}"/>
                </a:ext>
              </a:extLst>
            </p:cNvPr>
            <p:cNvSpPr/>
            <p:nvPr/>
          </p:nvSpPr>
          <p:spPr>
            <a:xfrm>
              <a:off x="3459892" y="1968947"/>
              <a:ext cx="3348681" cy="716704"/>
            </a:xfrm>
            <a:prstGeom prst="ellipse">
              <a:avLst/>
            </a:prstGeom>
            <a:solidFill>
              <a:schemeClr val="accent2">
                <a:alpha val="50000"/>
              </a:schemeClr>
            </a:solidFill>
            <a:ln>
              <a:solidFill>
                <a:schemeClr val="accent3"/>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solidFill>
                  <a:srgbClr val="FF0000"/>
                </a:solidFill>
              </a:endParaRPr>
            </a:p>
          </p:txBody>
        </p:sp>
        <p:sp>
          <p:nvSpPr>
            <p:cNvPr id="12" name="TextBox 11">
              <a:extLst>
                <a:ext uri="{FF2B5EF4-FFF2-40B4-BE49-F238E27FC236}">
                  <a16:creationId xmlns:a16="http://schemas.microsoft.com/office/drawing/2014/main" id="{B78CABB7-C991-DD95-B983-5895D2DB2630}"/>
                </a:ext>
              </a:extLst>
            </p:cNvPr>
            <p:cNvSpPr txBox="1"/>
            <p:nvPr/>
          </p:nvSpPr>
          <p:spPr>
            <a:xfrm>
              <a:off x="3601761" y="2177183"/>
              <a:ext cx="3064942" cy="276999"/>
            </a:xfrm>
            <a:prstGeom prst="rect">
              <a:avLst/>
            </a:prstGeom>
            <a:noFill/>
          </p:spPr>
          <p:txBody>
            <a:bodyPr wrap="none" lIns="0" tIns="0" rIns="0" bIns="0" rtlCol="0">
              <a:spAutoFit/>
            </a:bodyPr>
            <a:lstStyle/>
            <a:p>
              <a:pPr algn="l"/>
              <a:r>
                <a:rPr lang="en-US" dirty="0"/>
                <a:t>Cannot be used underground!</a:t>
              </a:r>
              <a:endParaRPr lang="en-GB" dirty="0"/>
            </a:p>
          </p:txBody>
        </p:sp>
      </p:grpSp>
      <p:sp>
        <p:nvSpPr>
          <p:cNvPr id="26" name="Text Placeholder 4">
            <a:extLst>
              <a:ext uri="{FF2B5EF4-FFF2-40B4-BE49-F238E27FC236}">
                <a16:creationId xmlns:a16="http://schemas.microsoft.com/office/drawing/2014/main" id="{22F44433-E97F-5947-842B-23F597710DA0}"/>
              </a:ext>
            </a:extLst>
          </p:cNvPr>
          <p:cNvSpPr txBox="1">
            <a:spLocks/>
          </p:cNvSpPr>
          <p:nvPr/>
        </p:nvSpPr>
        <p:spPr>
          <a:xfrm>
            <a:off x="5490945" y="2596293"/>
            <a:ext cx="1021065" cy="426857"/>
          </a:xfrm>
          <a:prstGeom prst="rect">
            <a:avLst/>
          </a:prstGeom>
        </p:spPr>
        <p:txBody>
          <a:bodyPr vert="horz" lIns="0" tIns="0" rIns="0" bIns="0" rtlCol="0" anchor="t" anchorCtr="0">
            <a:normAutofit/>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algn="ctr"/>
            <a:r>
              <a:rPr lang="en-US" sz="2800" dirty="0"/>
              <a:t>sCO</a:t>
            </a:r>
            <a:r>
              <a:rPr lang="en-US" sz="1600" dirty="0"/>
              <a:t>2</a:t>
            </a:r>
            <a:r>
              <a:rPr lang="en-US" sz="2800" dirty="0"/>
              <a:t> </a:t>
            </a:r>
            <a:endParaRPr lang="en-GB" sz="2800" dirty="0"/>
          </a:p>
        </p:txBody>
      </p:sp>
      <p:sp>
        <p:nvSpPr>
          <p:cNvPr id="29" name="Content Placeholder 1">
            <a:extLst>
              <a:ext uri="{FF2B5EF4-FFF2-40B4-BE49-F238E27FC236}">
                <a16:creationId xmlns:a16="http://schemas.microsoft.com/office/drawing/2014/main" id="{BD618A17-75D6-2526-BE45-DDCD9E148B90}"/>
              </a:ext>
            </a:extLst>
          </p:cNvPr>
          <p:cNvSpPr txBox="1">
            <a:spLocks/>
          </p:cNvSpPr>
          <p:nvPr/>
        </p:nvSpPr>
        <p:spPr>
          <a:xfrm>
            <a:off x="403200" y="3245025"/>
            <a:ext cx="11293860" cy="2896081"/>
          </a:xfrm>
          <a:prstGeom prst="rect">
            <a:avLst/>
          </a:prstGeom>
        </p:spPr>
        <p:txBody>
          <a:bodyPr vert="horz" lIns="0" tIns="0" rIns="0" bIns="0" rtlCol="0" anchor="t" anchorCtr="0">
            <a:normAutofit fontScale="92500" lnSpcReduction="10000"/>
          </a:bodyPr>
          <a:lstStyle>
            <a:lvl1pPr marL="0" indent="0" algn="l" defTabSz="914400" rtl="0" eaLnBrk="1" latinLnBrk="0" hangingPunct="1">
              <a:lnSpc>
                <a:spcPct val="90000"/>
              </a:lnSpc>
              <a:spcBef>
                <a:spcPts val="1000"/>
              </a:spcBef>
              <a:spcAft>
                <a:spcPts val="0"/>
              </a:spcAft>
              <a:buFont typeface="Arial"/>
              <a:buNone/>
              <a:tabLst/>
              <a:defRPr sz="2400" b="1" kern="1200">
                <a:solidFill>
                  <a:schemeClr val="accent2"/>
                </a:solidFill>
                <a:latin typeface="+mn-lt"/>
                <a:ea typeface="+mn-ea"/>
                <a:cs typeface="+mn-cs"/>
              </a:defRPr>
            </a:lvl1pPr>
            <a:lvl2pPr marL="457200" indent="0" algn="l" defTabSz="914400" rtl="0" eaLnBrk="1" latinLnBrk="0" hangingPunct="1">
              <a:lnSpc>
                <a:spcPct val="100000"/>
              </a:lnSpc>
              <a:spcBef>
                <a:spcPts val="500"/>
              </a:spcBef>
              <a:spcAft>
                <a:spcPts val="300"/>
              </a:spcAft>
              <a:buFont typeface="Arial" charset="0"/>
              <a:buNone/>
              <a:tabLst/>
              <a:defRPr sz="2000" b="1" kern="1200">
                <a:solidFill>
                  <a:schemeClr val="tx2">
                    <a:lumMod val="50000"/>
                  </a:schemeClr>
                </a:solidFill>
                <a:latin typeface="+mn-lt"/>
                <a:ea typeface="+mn-ea"/>
                <a:cs typeface="+mn-cs"/>
              </a:defRPr>
            </a:lvl2pPr>
            <a:lvl3pPr marL="914400" indent="0" algn="l" defTabSz="914400" rtl="0" eaLnBrk="1" latinLnBrk="0" hangingPunct="1">
              <a:lnSpc>
                <a:spcPct val="100000"/>
              </a:lnSpc>
              <a:spcBef>
                <a:spcPts val="500"/>
              </a:spcBef>
              <a:spcAft>
                <a:spcPts val="300"/>
              </a:spcAft>
              <a:buFont typeface="Arial" panose="020B0604020202020204" pitchFamily="34" charset="0"/>
              <a:buNone/>
              <a:tabLst/>
              <a:defRPr sz="1800" b="1" kern="1200">
                <a:solidFill>
                  <a:schemeClr val="tx2">
                    <a:lumMod val="50000"/>
                  </a:schemeClr>
                </a:solidFill>
                <a:latin typeface="+mn-lt"/>
                <a:ea typeface="+mn-ea"/>
                <a:cs typeface="+mn-cs"/>
              </a:defRPr>
            </a:lvl3pPr>
            <a:lvl4pPr marL="1371600" indent="0" algn="l" defTabSz="914400" rtl="0" eaLnBrk="1" latinLnBrk="0" hangingPunct="1">
              <a:lnSpc>
                <a:spcPct val="100000"/>
              </a:lnSpc>
              <a:spcBef>
                <a:spcPts val="500"/>
              </a:spcBef>
              <a:spcAft>
                <a:spcPts val="300"/>
              </a:spcAft>
              <a:buFont typeface="Arial" panose="020B0604020202020204" pitchFamily="34" charset="0"/>
              <a:buNone/>
              <a:tabLst/>
              <a:defRPr sz="1600" b="1" kern="1200">
                <a:solidFill>
                  <a:schemeClr val="tx2">
                    <a:lumMod val="50000"/>
                  </a:schemeClr>
                </a:solidFill>
                <a:latin typeface="+mn-lt"/>
                <a:ea typeface="+mn-ea"/>
                <a:cs typeface="+mn-cs"/>
              </a:defRPr>
            </a:lvl4pPr>
            <a:lvl5pPr marL="1828800" indent="0" algn="l" defTabSz="914400" rtl="0" eaLnBrk="1" latinLnBrk="0" hangingPunct="1">
              <a:lnSpc>
                <a:spcPct val="90000"/>
              </a:lnSpc>
              <a:spcBef>
                <a:spcPts val="500"/>
              </a:spcBef>
              <a:buFont typeface="Arial"/>
              <a:buNone/>
              <a:defRPr sz="1600" b="1" kern="1200">
                <a:solidFill>
                  <a:schemeClr val="accent6"/>
                </a:solidFill>
                <a:latin typeface="+mn-lt"/>
                <a:ea typeface="+mn-ea"/>
                <a:cs typeface="+mn-cs"/>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pPr marL="342900" indent="-342900">
              <a:buFont typeface="Arial" panose="020B0604020202020204" pitchFamily="34" charset="0"/>
              <a:buChar char="•"/>
            </a:pPr>
            <a:r>
              <a:rPr lang="en-US" b="0" dirty="0">
                <a:solidFill>
                  <a:schemeClr val="tx2"/>
                </a:solidFill>
              </a:rPr>
              <a:t>High heat transfer coefficient </a:t>
            </a:r>
          </a:p>
          <a:p>
            <a:pPr marL="342900" indent="-342900">
              <a:buFont typeface="Arial" panose="020B0604020202020204" pitchFamily="34" charset="0"/>
              <a:buChar char="•"/>
            </a:pPr>
            <a:r>
              <a:rPr lang="en-US" dirty="0">
                <a:solidFill>
                  <a:schemeClr val="tx2"/>
                </a:solidFill>
              </a:rPr>
              <a:t>Low viscosity</a:t>
            </a:r>
            <a:r>
              <a:rPr lang="en-US" b="0" dirty="0">
                <a:solidFill>
                  <a:schemeClr val="tx2"/>
                </a:solidFill>
              </a:rPr>
              <a:t>: reduced pumping power requirements, allows for smaller and lighter piping systems</a:t>
            </a:r>
          </a:p>
          <a:p>
            <a:pPr marL="342900" indent="-342900">
              <a:buFont typeface="Arial" panose="020B0604020202020204" pitchFamily="34" charset="0"/>
              <a:buChar char="•"/>
            </a:pPr>
            <a:r>
              <a:rPr lang="en-US" dirty="0">
                <a:solidFill>
                  <a:schemeClr val="tx2"/>
                </a:solidFill>
              </a:rPr>
              <a:t>High volumetric cooling capacity</a:t>
            </a:r>
            <a:r>
              <a:rPr lang="en-US" b="0" dirty="0">
                <a:solidFill>
                  <a:schemeClr val="tx2"/>
                </a:solidFill>
              </a:rPr>
              <a:t>: high density, can carry a significant amount of heat per unit volume</a:t>
            </a:r>
          </a:p>
          <a:p>
            <a:pPr marL="342900" indent="-342900">
              <a:buFont typeface="Arial" panose="020B0604020202020204" pitchFamily="34" charset="0"/>
              <a:buChar char="•"/>
            </a:pPr>
            <a:r>
              <a:rPr lang="en-US" dirty="0">
                <a:solidFill>
                  <a:schemeClr val="tx2"/>
                </a:solidFill>
              </a:rPr>
              <a:t>High thermal conductivity</a:t>
            </a:r>
            <a:r>
              <a:rPr lang="en-US" b="0" dirty="0">
                <a:solidFill>
                  <a:schemeClr val="tx2"/>
                </a:solidFill>
              </a:rPr>
              <a:t>: quick transfer of heat from hot to cold surface areas</a:t>
            </a:r>
          </a:p>
          <a:p>
            <a:pPr marL="342900" indent="-342900">
              <a:buFont typeface="Arial" panose="020B0604020202020204" pitchFamily="34" charset="0"/>
              <a:buChar char="•"/>
            </a:pPr>
            <a:r>
              <a:rPr lang="en-US" dirty="0">
                <a:solidFill>
                  <a:schemeClr val="tx2"/>
                </a:solidFill>
              </a:rPr>
              <a:t>High operating pressure</a:t>
            </a:r>
            <a:r>
              <a:rPr lang="en-US" b="0" dirty="0">
                <a:solidFill>
                  <a:schemeClr val="tx2"/>
                </a:solidFill>
              </a:rPr>
              <a:t>: size reduction and high pressure drop allowance</a:t>
            </a:r>
          </a:p>
          <a:p>
            <a:pPr marL="342900" indent="-342900">
              <a:buFont typeface="Arial" panose="020B0604020202020204" pitchFamily="34" charset="0"/>
              <a:buChar char="•"/>
            </a:pPr>
            <a:r>
              <a:rPr lang="en-US" dirty="0">
                <a:solidFill>
                  <a:schemeClr val="tx2"/>
                </a:solidFill>
              </a:rPr>
              <a:t>Isothermal cooling </a:t>
            </a:r>
            <a:r>
              <a:rPr lang="en-US" b="0" dirty="0">
                <a:solidFill>
                  <a:schemeClr val="tx2"/>
                </a:solidFill>
              </a:rPr>
              <a:t>could be achieved if designed properly</a:t>
            </a:r>
            <a:endParaRPr lang="en-GB" b="0" dirty="0">
              <a:solidFill>
                <a:schemeClr val="tx2"/>
              </a:solidFill>
            </a:endParaRPr>
          </a:p>
        </p:txBody>
      </p:sp>
      <p:cxnSp>
        <p:nvCxnSpPr>
          <p:cNvPr id="31" name="Straight Connector 30">
            <a:extLst>
              <a:ext uri="{FF2B5EF4-FFF2-40B4-BE49-F238E27FC236}">
                <a16:creationId xmlns:a16="http://schemas.microsoft.com/office/drawing/2014/main" id="{2FE1DAA9-D1D3-F255-5FED-21FCF02FE33D}"/>
              </a:ext>
            </a:extLst>
          </p:cNvPr>
          <p:cNvCxnSpPr>
            <a:stCxn id="26" idx="1"/>
          </p:cNvCxnSpPr>
          <p:nvPr/>
        </p:nvCxnSpPr>
        <p:spPr>
          <a:xfrm flipH="1" flipV="1">
            <a:off x="403200" y="2795451"/>
            <a:ext cx="5087745" cy="14271"/>
          </a:xfrm>
          <a:prstGeom prst="line">
            <a:avLst/>
          </a:prstGeom>
        </p:spPr>
        <p:style>
          <a:lnRef idx="1">
            <a:schemeClr val="accent2"/>
          </a:lnRef>
          <a:fillRef idx="0">
            <a:schemeClr val="accent2"/>
          </a:fillRef>
          <a:effectRef idx="0">
            <a:schemeClr val="accent2"/>
          </a:effectRef>
          <a:fontRef idx="minor">
            <a:schemeClr val="tx1"/>
          </a:fontRef>
        </p:style>
      </p:cxnSp>
      <p:cxnSp>
        <p:nvCxnSpPr>
          <p:cNvPr id="33" name="Straight Connector 32">
            <a:extLst>
              <a:ext uri="{FF2B5EF4-FFF2-40B4-BE49-F238E27FC236}">
                <a16:creationId xmlns:a16="http://schemas.microsoft.com/office/drawing/2014/main" id="{428BC738-8A42-3699-F898-2AA4510FEF95}"/>
              </a:ext>
            </a:extLst>
          </p:cNvPr>
          <p:cNvCxnSpPr>
            <a:stCxn id="26" idx="3"/>
          </p:cNvCxnSpPr>
          <p:nvPr/>
        </p:nvCxnSpPr>
        <p:spPr>
          <a:xfrm>
            <a:off x="6512010" y="2809722"/>
            <a:ext cx="5185050" cy="0"/>
          </a:xfrm>
          <a:prstGeom prst="line">
            <a:avLst/>
          </a:prstGeom>
        </p:spPr>
        <p:style>
          <a:lnRef idx="1">
            <a:schemeClr val="accent2"/>
          </a:lnRef>
          <a:fillRef idx="0">
            <a:schemeClr val="accent2"/>
          </a:fillRef>
          <a:effectRef idx="0">
            <a:schemeClr val="accent2"/>
          </a:effectRef>
          <a:fontRef idx="minor">
            <a:schemeClr val="tx1"/>
          </a:fontRef>
        </p:style>
      </p:cxnSp>
      <p:sp>
        <p:nvSpPr>
          <p:cNvPr id="34" name="Footer Placeholder 4">
            <a:extLst>
              <a:ext uri="{FF2B5EF4-FFF2-40B4-BE49-F238E27FC236}">
                <a16:creationId xmlns:a16="http://schemas.microsoft.com/office/drawing/2014/main" id="{24748095-6312-3CB8-0667-4C491677E144}"/>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35" name="Date Placeholder 3">
            <a:extLst>
              <a:ext uri="{FF2B5EF4-FFF2-40B4-BE49-F238E27FC236}">
                <a16:creationId xmlns:a16="http://schemas.microsoft.com/office/drawing/2014/main" id="{8724A525-B95E-88DD-0B7C-CF7BA0C757A1}"/>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2967749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9B371E-5125-B4AB-EA5E-88CA4BD6DDA9}"/>
              </a:ext>
            </a:extLst>
          </p:cNvPr>
          <p:cNvSpPr>
            <a:spLocks noGrp="1"/>
          </p:cNvSpPr>
          <p:nvPr>
            <p:ph type="title"/>
          </p:nvPr>
        </p:nvSpPr>
        <p:spPr/>
        <p:txBody>
          <a:bodyPr/>
          <a:lstStyle/>
          <a:p>
            <a:r>
              <a:rPr lang="en-US" dirty="0"/>
              <a:t>Isothermal cooling?</a:t>
            </a:r>
            <a:endParaRPr lang="en-GB" dirty="0"/>
          </a:p>
        </p:txBody>
      </p:sp>
      <p:sp>
        <p:nvSpPr>
          <p:cNvPr id="6" name="Slide Number Placeholder 5">
            <a:extLst>
              <a:ext uri="{FF2B5EF4-FFF2-40B4-BE49-F238E27FC236}">
                <a16:creationId xmlns:a16="http://schemas.microsoft.com/office/drawing/2014/main" id="{2672C6E0-4780-746F-2CBA-F27A81C982CE}"/>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Content Placeholder 18" descr="A diagram of a graph&#10;&#10;Description automatically generated">
            <a:extLst>
              <a:ext uri="{FF2B5EF4-FFF2-40B4-BE49-F238E27FC236}">
                <a16:creationId xmlns:a16="http://schemas.microsoft.com/office/drawing/2014/main" id="{A42BF114-3708-A2B1-56AD-DB2299402642}"/>
              </a:ext>
            </a:extLst>
          </p:cNvPr>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l="7473" t="3333" r="7963" b="6480"/>
          <a:stretch/>
        </p:blipFill>
        <p:spPr>
          <a:xfrm>
            <a:off x="205807" y="1319274"/>
            <a:ext cx="7350354" cy="4974993"/>
          </a:xfrm>
        </p:spPr>
      </p:pic>
      <p:cxnSp>
        <p:nvCxnSpPr>
          <p:cNvPr id="8" name="Straight Arrow Connector 7">
            <a:extLst>
              <a:ext uri="{FF2B5EF4-FFF2-40B4-BE49-F238E27FC236}">
                <a16:creationId xmlns:a16="http://schemas.microsoft.com/office/drawing/2014/main" id="{C7C008EE-7B2F-903D-2BEE-2FECC1BBB0E0}"/>
              </a:ext>
            </a:extLst>
          </p:cNvPr>
          <p:cNvCxnSpPr>
            <a:cxnSpLocks/>
          </p:cNvCxnSpPr>
          <p:nvPr/>
        </p:nvCxnSpPr>
        <p:spPr>
          <a:xfrm>
            <a:off x="3083049" y="2385016"/>
            <a:ext cx="1346908" cy="80206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FA137988-AEE9-8F2A-A2A4-B1F00B059968}"/>
              </a:ext>
            </a:extLst>
          </p:cNvPr>
          <p:cNvGrpSpPr/>
          <p:nvPr/>
        </p:nvGrpSpPr>
        <p:grpSpPr>
          <a:xfrm>
            <a:off x="6553352" y="1852021"/>
            <a:ext cx="5235448" cy="3909498"/>
            <a:chOff x="6393797" y="2362200"/>
            <a:chExt cx="5235448" cy="3909498"/>
          </a:xfrm>
        </p:grpSpPr>
        <p:pic>
          <p:nvPicPr>
            <p:cNvPr id="11" name="Picture 10" descr="A graph of a graph of a graph&#10;&#10;Description automatically generated with medium confidence">
              <a:extLst>
                <a:ext uri="{FF2B5EF4-FFF2-40B4-BE49-F238E27FC236}">
                  <a16:creationId xmlns:a16="http://schemas.microsoft.com/office/drawing/2014/main" id="{B2640C23-224F-3BE3-8F14-86C72471509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93797" y="2362200"/>
              <a:ext cx="5235448" cy="39094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12" name="Group 11">
              <a:extLst>
                <a:ext uri="{FF2B5EF4-FFF2-40B4-BE49-F238E27FC236}">
                  <a16:creationId xmlns:a16="http://schemas.microsoft.com/office/drawing/2014/main" id="{5125C98C-019D-A859-D089-4E7AC1D63AB7}"/>
                </a:ext>
              </a:extLst>
            </p:cNvPr>
            <p:cNvGrpSpPr/>
            <p:nvPr/>
          </p:nvGrpSpPr>
          <p:grpSpPr>
            <a:xfrm>
              <a:off x="7521677" y="3529781"/>
              <a:ext cx="236536" cy="396874"/>
              <a:chOff x="7731125" y="3517900"/>
              <a:chExt cx="196849" cy="307974"/>
            </a:xfrm>
          </p:grpSpPr>
          <p:cxnSp>
            <p:nvCxnSpPr>
              <p:cNvPr id="23" name="Connector: Elbow 22">
                <a:extLst>
                  <a:ext uri="{FF2B5EF4-FFF2-40B4-BE49-F238E27FC236}">
                    <a16:creationId xmlns:a16="http://schemas.microsoft.com/office/drawing/2014/main" id="{58E07E9E-55D5-0B89-2A62-CB2C9A5ED15E}"/>
                  </a:ext>
                </a:extLst>
              </p:cNvPr>
              <p:cNvCxnSpPr>
                <a:cxnSpLocks/>
              </p:cNvCxnSpPr>
              <p:nvPr/>
            </p:nvCxnSpPr>
            <p:spPr>
              <a:xfrm rot="16200000" flipH="1">
                <a:off x="7727950" y="3625850"/>
                <a:ext cx="307974" cy="92074"/>
              </a:xfrm>
              <a:prstGeom prst="bent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65013F1-CB7C-5A56-1088-59CA2A803BBE}"/>
                  </a:ext>
                </a:extLst>
              </p:cNvPr>
              <p:cNvCxnSpPr>
                <a:cxnSpLocks/>
              </p:cNvCxnSpPr>
              <p:nvPr/>
            </p:nvCxnSpPr>
            <p:spPr>
              <a:xfrm>
                <a:off x="7731125" y="3517900"/>
                <a:ext cx="10477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37F99166-F52B-2724-668E-0ED73DAECF3E}"/>
                </a:ext>
              </a:extLst>
            </p:cNvPr>
            <p:cNvGrpSpPr/>
            <p:nvPr/>
          </p:nvGrpSpPr>
          <p:grpSpPr>
            <a:xfrm>
              <a:off x="7754591" y="3926655"/>
              <a:ext cx="400048" cy="438176"/>
              <a:chOff x="7731125" y="3517900"/>
              <a:chExt cx="196849" cy="307974"/>
            </a:xfrm>
          </p:grpSpPr>
          <p:cxnSp>
            <p:nvCxnSpPr>
              <p:cNvPr id="21" name="Connector: Elbow 20">
                <a:extLst>
                  <a:ext uri="{FF2B5EF4-FFF2-40B4-BE49-F238E27FC236}">
                    <a16:creationId xmlns:a16="http://schemas.microsoft.com/office/drawing/2014/main" id="{DE768B36-E0F4-95AC-39B0-20EA173EA331}"/>
                  </a:ext>
                </a:extLst>
              </p:cNvPr>
              <p:cNvCxnSpPr>
                <a:cxnSpLocks/>
              </p:cNvCxnSpPr>
              <p:nvPr/>
            </p:nvCxnSpPr>
            <p:spPr>
              <a:xfrm rot="16200000" flipH="1">
                <a:off x="7727950" y="3625850"/>
                <a:ext cx="307974" cy="92074"/>
              </a:xfrm>
              <a:prstGeom prst="bent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500B13B-7C77-0E88-A0F5-CDEDCCA0E31C}"/>
                  </a:ext>
                </a:extLst>
              </p:cNvPr>
              <p:cNvCxnSpPr>
                <a:cxnSpLocks/>
              </p:cNvCxnSpPr>
              <p:nvPr/>
            </p:nvCxnSpPr>
            <p:spPr>
              <a:xfrm>
                <a:off x="7731125" y="3517900"/>
                <a:ext cx="10477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94D62560-BDC9-20CB-4FE6-61F4E7D7E18D}"/>
                </a:ext>
              </a:extLst>
            </p:cNvPr>
            <p:cNvGrpSpPr/>
            <p:nvPr/>
          </p:nvGrpSpPr>
          <p:grpSpPr>
            <a:xfrm>
              <a:off x="8159275" y="4348162"/>
              <a:ext cx="839791" cy="195261"/>
              <a:chOff x="7731125" y="3517900"/>
              <a:chExt cx="196849" cy="307974"/>
            </a:xfrm>
          </p:grpSpPr>
          <p:cxnSp>
            <p:nvCxnSpPr>
              <p:cNvPr id="19" name="Connector: Elbow 18">
                <a:extLst>
                  <a:ext uri="{FF2B5EF4-FFF2-40B4-BE49-F238E27FC236}">
                    <a16:creationId xmlns:a16="http://schemas.microsoft.com/office/drawing/2014/main" id="{0396B3C8-6C3F-0E27-910A-0EE6FBF01A31}"/>
                  </a:ext>
                </a:extLst>
              </p:cNvPr>
              <p:cNvCxnSpPr>
                <a:cxnSpLocks/>
              </p:cNvCxnSpPr>
              <p:nvPr/>
            </p:nvCxnSpPr>
            <p:spPr>
              <a:xfrm rot="16200000" flipH="1">
                <a:off x="7727950" y="3625850"/>
                <a:ext cx="307974" cy="92074"/>
              </a:xfrm>
              <a:prstGeom prst="bent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7047852-8087-5899-F5F8-9407BEFA7B78}"/>
                  </a:ext>
                </a:extLst>
              </p:cNvPr>
              <p:cNvCxnSpPr>
                <a:cxnSpLocks/>
              </p:cNvCxnSpPr>
              <p:nvPr/>
            </p:nvCxnSpPr>
            <p:spPr>
              <a:xfrm>
                <a:off x="7731125" y="3517900"/>
                <a:ext cx="10477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A3800EB5-DB0A-FF08-DB7E-1FAB41EE1AF8}"/>
                </a:ext>
              </a:extLst>
            </p:cNvPr>
            <p:cNvGrpSpPr/>
            <p:nvPr/>
          </p:nvGrpSpPr>
          <p:grpSpPr>
            <a:xfrm>
              <a:off x="9020215" y="4506399"/>
              <a:ext cx="1834598" cy="262246"/>
              <a:chOff x="7731125" y="3517900"/>
              <a:chExt cx="196849" cy="307974"/>
            </a:xfrm>
          </p:grpSpPr>
          <p:cxnSp>
            <p:nvCxnSpPr>
              <p:cNvPr id="17" name="Connector: Elbow 16">
                <a:extLst>
                  <a:ext uri="{FF2B5EF4-FFF2-40B4-BE49-F238E27FC236}">
                    <a16:creationId xmlns:a16="http://schemas.microsoft.com/office/drawing/2014/main" id="{D463D2F9-E264-B6E8-A373-E4F8AA0D0545}"/>
                  </a:ext>
                </a:extLst>
              </p:cNvPr>
              <p:cNvCxnSpPr>
                <a:cxnSpLocks/>
              </p:cNvCxnSpPr>
              <p:nvPr/>
            </p:nvCxnSpPr>
            <p:spPr>
              <a:xfrm rot="16200000" flipH="1">
                <a:off x="7727950" y="3625850"/>
                <a:ext cx="307974" cy="92074"/>
              </a:xfrm>
              <a:prstGeom prst="bentConnector3">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AE5A315-616B-5C24-11FF-CAF8A3D80EC9}"/>
                  </a:ext>
                </a:extLst>
              </p:cNvPr>
              <p:cNvCxnSpPr>
                <a:cxnSpLocks/>
              </p:cNvCxnSpPr>
              <p:nvPr/>
            </p:nvCxnSpPr>
            <p:spPr>
              <a:xfrm>
                <a:off x="7731125" y="3517900"/>
                <a:ext cx="104775" cy="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6" name="Freeform: Shape 15">
              <a:extLst>
                <a:ext uri="{FF2B5EF4-FFF2-40B4-BE49-F238E27FC236}">
                  <a16:creationId xmlns:a16="http://schemas.microsoft.com/office/drawing/2014/main" id="{E4D76249-D941-D0DE-C7CD-549E7C94D322}"/>
                </a:ext>
              </a:extLst>
            </p:cNvPr>
            <p:cNvSpPr/>
            <p:nvPr/>
          </p:nvSpPr>
          <p:spPr>
            <a:xfrm>
              <a:off x="7521677" y="3529781"/>
              <a:ext cx="3342968" cy="1238864"/>
            </a:xfrm>
            <a:custGeom>
              <a:avLst/>
              <a:gdLst>
                <a:gd name="connsiteX0" fmla="*/ 0 w 3342968"/>
                <a:gd name="connsiteY0" fmla="*/ 0 h 1238864"/>
                <a:gd name="connsiteX1" fmla="*/ 78658 w 3342968"/>
                <a:gd name="connsiteY1" fmla="*/ 137651 h 1238864"/>
                <a:gd name="connsiteX2" fmla="*/ 98323 w 3342968"/>
                <a:gd name="connsiteY2" fmla="*/ 226142 h 1238864"/>
                <a:gd name="connsiteX3" fmla="*/ 216310 w 3342968"/>
                <a:gd name="connsiteY3" fmla="*/ 403122 h 1238864"/>
                <a:gd name="connsiteX4" fmla="*/ 334297 w 3342968"/>
                <a:gd name="connsiteY4" fmla="*/ 599767 h 1238864"/>
                <a:gd name="connsiteX5" fmla="*/ 580104 w 3342968"/>
                <a:gd name="connsiteY5" fmla="*/ 835742 h 1238864"/>
                <a:gd name="connsiteX6" fmla="*/ 904568 w 3342968"/>
                <a:gd name="connsiteY6" fmla="*/ 953729 h 1238864"/>
                <a:gd name="connsiteX7" fmla="*/ 1809136 w 3342968"/>
                <a:gd name="connsiteY7" fmla="*/ 1022554 h 1238864"/>
                <a:gd name="connsiteX8" fmla="*/ 2635046 w 3342968"/>
                <a:gd name="connsiteY8" fmla="*/ 1111045 h 1238864"/>
                <a:gd name="connsiteX9" fmla="*/ 3156155 w 3342968"/>
                <a:gd name="connsiteY9" fmla="*/ 1179871 h 1238864"/>
                <a:gd name="connsiteX10" fmla="*/ 3342968 w 3342968"/>
                <a:gd name="connsiteY10" fmla="*/ 1238864 h 1238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42968" h="1238864">
                  <a:moveTo>
                    <a:pt x="0" y="0"/>
                  </a:moveTo>
                  <a:cubicBezTo>
                    <a:pt x="31135" y="49980"/>
                    <a:pt x="62271" y="99961"/>
                    <a:pt x="78658" y="137651"/>
                  </a:cubicBezTo>
                  <a:cubicBezTo>
                    <a:pt x="95045" y="175341"/>
                    <a:pt x="75381" y="181897"/>
                    <a:pt x="98323" y="226142"/>
                  </a:cubicBezTo>
                  <a:cubicBezTo>
                    <a:pt x="121265" y="270387"/>
                    <a:pt x="176981" y="340851"/>
                    <a:pt x="216310" y="403122"/>
                  </a:cubicBezTo>
                  <a:cubicBezTo>
                    <a:pt x="255639" y="465393"/>
                    <a:pt x="273665" y="527664"/>
                    <a:pt x="334297" y="599767"/>
                  </a:cubicBezTo>
                  <a:cubicBezTo>
                    <a:pt x="394929" y="671870"/>
                    <a:pt x="485059" y="776748"/>
                    <a:pt x="580104" y="835742"/>
                  </a:cubicBezTo>
                  <a:cubicBezTo>
                    <a:pt x="675149" y="894736"/>
                    <a:pt x="699729" y="922594"/>
                    <a:pt x="904568" y="953729"/>
                  </a:cubicBezTo>
                  <a:cubicBezTo>
                    <a:pt x="1109407" y="984864"/>
                    <a:pt x="1520723" y="996335"/>
                    <a:pt x="1809136" y="1022554"/>
                  </a:cubicBezTo>
                  <a:cubicBezTo>
                    <a:pt x="2097549" y="1048773"/>
                    <a:pt x="2410543" y="1084825"/>
                    <a:pt x="2635046" y="1111045"/>
                  </a:cubicBezTo>
                  <a:cubicBezTo>
                    <a:pt x="2859549" y="1137265"/>
                    <a:pt x="3038168" y="1158568"/>
                    <a:pt x="3156155" y="1179871"/>
                  </a:cubicBezTo>
                  <a:cubicBezTo>
                    <a:pt x="3274142" y="1201174"/>
                    <a:pt x="3311833" y="1222477"/>
                    <a:pt x="3342968" y="1238864"/>
                  </a:cubicBezTo>
                </a:path>
              </a:pathLst>
            </a:cu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5" name="Picture 24">
            <a:extLst>
              <a:ext uri="{FF2B5EF4-FFF2-40B4-BE49-F238E27FC236}">
                <a16:creationId xmlns:a16="http://schemas.microsoft.com/office/drawing/2014/main" id="{14EE9983-A209-A60F-042E-DB0F960C2153}"/>
              </a:ext>
            </a:extLst>
          </p:cNvPr>
          <p:cNvPicPr>
            <a:picLocks noChangeAspect="1"/>
          </p:cNvPicPr>
          <p:nvPr/>
        </p:nvPicPr>
        <p:blipFill>
          <a:blip r:embed="rId5"/>
          <a:stretch>
            <a:fillRect/>
          </a:stretch>
        </p:blipFill>
        <p:spPr>
          <a:xfrm>
            <a:off x="5770485" y="463861"/>
            <a:ext cx="4172765" cy="1209751"/>
          </a:xfrm>
          <a:prstGeom prst="rect">
            <a:avLst/>
          </a:prstGeom>
        </p:spPr>
      </p:pic>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2819D2BC-F461-B0F3-207F-94C329DB2191}"/>
                  </a:ext>
                </a:extLst>
              </p:cNvPr>
              <p:cNvSpPr txBox="1"/>
              <p:nvPr/>
            </p:nvSpPr>
            <p:spPr>
              <a:xfrm>
                <a:off x="10240684" y="1244233"/>
                <a:ext cx="154811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h</m:t>
                      </m:r>
                      <m:r>
                        <a:rPr lang="en-US" b="0" i="1" smtClean="0">
                          <a:latin typeface="Cambria Math" panose="02040503050406030204" pitchFamily="18" charset="0"/>
                          <a:ea typeface="Cambria Math" panose="02040503050406030204" pitchFamily="18" charset="0"/>
                        </a:rPr>
                        <m:t>≅73 </m:t>
                      </m:r>
                      <m:r>
                        <a:rPr lang="en-US" b="0" i="1" smtClean="0">
                          <a:latin typeface="Cambria Math" panose="02040503050406030204" pitchFamily="18" charset="0"/>
                          <a:ea typeface="Cambria Math" panose="02040503050406030204" pitchFamily="18" charset="0"/>
                        </a:rPr>
                        <m:t>𝑘𝐽</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𝑘𝑔</m:t>
                      </m:r>
                    </m:oMath>
                  </m:oMathPara>
                </a14:m>
                <a:endParaRPr lang="en-GB" dirty="0"/>
              </a:p>
            </p:txBody>
          </p:sp>
        </mc:Choice>
        <mc:Fallback xmlns="">
          <p:sp>
            <p:nvSpPr>
              <p:cNvPr id="26" name="TextBox 25">
                <a:extLst>
                  <a:ext uri="{FF2B5EF4-FFF2-40B4-BE49-F238E27FC236}">
                    <a16:creationId xmlns:a16="http://schemas.microsoft.com/office/drawing/2014/main" id="{2819D2BC-F461-B0F3-207F-94C329DB2191}"/>
                  </a:ext>
                </a:extLst>
              </p:cNvPr>
              <p:cNvSpPr txBox="1">
                <a:spLocks noRot="1" noChangeAspect="1" noMove="1" noResize="1" noEditPoints="1" noAdjustHandles="1" noChangeArrowheads="1" noChangeShapeType="1" noTextEdit="1"/>
              </p:cNvSpPr>
              <p:nvPr/>
            </p:nvSpPr>
            <p:spPr>
              <a:xfrm>
                <a:off x="10240684" y="1244233"/>
                <a:ext cx="1548116" cy="276999"/>
              </a:xfrm>
              <a:prstGeom prst="rect">
                <a:avLst/>
              </a:prstGeom>
              <a:blipFill>
                <a:blip r:embed="rId6"/>
                <a:stretch>
                  <a:fillRect l="-3150" r="-4724" b="-34783"/>
                </a:stretch>
              </a:blipFill>
            </p:spPr>
            <p:txBody>
              <a:bodyPr/>
              <a:lstStyle/>
              <a:p>
                <a:r>
                  <a:rPr lang="en-GB">
                    <a:noFill/>
                  </a:rPr>
                  <a:t> </a:t>
                </a:r>
              </a:p>
            </p:txBody>
          </p:sp>
        </mc:Fallback>
      </mc:AlternateContent>
      <p:sp>
        <p:nvSpPr>
          <p:cNvPr id="27" name="Footer Placeholder 4">
            <a:extLst>
              <a:ext uri="{FF2B5EF4-FFF2-40B4-BE49-F238E27FC236}">
                <a16:creationId xmlns:a16="http://schemas.microsoft.com/office/drawing/2014/main" id="{E2A2B5E0-2F54-0901-FE33-E87E41780AC7}"/>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28" name="Date Placeholder 3">
            <a:extLst>
              <a:ext uri="{FF2B5EF4-FFF2-40B4-BE49-F238E27FC236}">
                <a16:creationId xmlns:a16="http://schemas.microsoft.com/office/drawing/2014/main" id="{6B52BB01-F76A-D978-F9E2-63F5A48E29A6}"/>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1722611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8A70A4-767C-5CF3-32DE-3186FD3949DE}"/>
              </a:ext>
            </a:extLst>
          </p:cNvPr>
          <p:cNvSpPr>
            <a:spLocks noGrp="1"/>
          </p:cNvSpPr>
          <p:nvPr>
            <p:ph idx="1"/>
          </p:nvPr>
        </p:nvSpPr>
        <p:spPr>
          <a:xfrm>
            <a:off x="407989" y="1592263"/>
            <a:ext cx="5795103" cy="4608512"/>
          </a:xfrm>
        </p:spPr>
        <p:txBody>
          <a:bodyPr>
            <a:normAutofit/>
          </a:bodyPr>
          <a:lstStyle/>
          <a:p>
            <a:pPr marL="342900" indent="-342900">
              <a:lnSpc>
                <a:spcPct val="150000"/>
              </a:lnSpc>
              <a:buFont typeface="Arial" panose="020B0604020202020204" pitchFamily="34" charset="0"/>
              <a:buChar char="•"/>
            </a:pPr>
            <a:r>
              <a:rPr lang="en-US" sz="1800" b="0" dirty="0"/>
              <a:t>At pressures above critical pressure, change of fluid properties is continuous but rather sharp</a:t>
            </a:r>
          </a:p>
          <a:p>
            <a:pPr marL="342900" indent="-342900">
              <a:lnSpc>
                <a:spcPct val="150000"/>
              </a:lnSpc>
              <a:buFont typeface="Arial" panose="020B0604020202020204" pitchFamily="34" charset="0"/>
              <a:buChar char="•"/>
            </a:pPr>
            <a:r>
              <a:rPr lang="en-GB" sz="1800" b="0" dirty="0"/>
              <a:t>Large variations in density lead to buoyancy forces and flow instabilities</a:t>
            </a:r>
          </a:p>
          <a:p>
            <a:pPr marL="342900" indent="-342900">
              <a:lnSpc>
                <a:spcPct val="150000"/>
              </a:lnSpc>
              <a:buFont typeface="Arial" panose="020B0604020202020204" pitchFamily="34" charset="0"/>
              <a:buChar char="•"/>
            </a:pPr>
            <a:r>
              <a:rPr lang="en-GB" sz="1800" b="0" dirty="0"/>
              <a:t>Change in turbulence production can lead to a significant variation of the HTC with small changes of temperature and pressure</a:t>
            </a:r>
          </a:p>
          <a:p>
            <a:pPr marL="342900" indent="-342900">
              <a:lnSpc>
                <a:spcPct val="150000"/>
              </a:lnSpc>
              <a:buFont typeface="Arial" panose="020B0604020202020204" pitchFamily="34" charset="0"/>
              <a:buChar char="•"/>
            </a:pPr>
            <a:r>
              <a:rPr lang="en-GB" sz="1800" b="0" dirty="0"/>
              <a:t>Heat Transfer Deterioration can occur: HTC reaches a minimum value leading to very high wall temperature values</a:t>
            </a:r>
          </a:p>
        </p:txBody>
      </p:sp>
      <p:sp>
        <p:nvSpPr>
          <p:cNvPr id="3" name="Title 2">
            <a:extLst>
              <a:ext uri="{FF2B5EF4-FFF2-40B4-BE49-F238E27FC236}">
                <a16:creationId xmlns:a16="http://schemas.microsoft.com/office/drawing/2014/main" id="{3B88A83D-AF3B-2EB5-4BCF-E877288C82E9}"/>
              </a:ext>
            </a:extLst>
          </p:cNvPr>
          <p:cNvSpPr>
            <a:spLocks noGrp="1"/>
          </p:cNvSpPr>
          <p:nvPr>
            <p:ph type="title"/>
          </p:nvPr>
        </p:nvSpPr>
        <p:spPr/>
        <p:txBody>
          <a:bodyPr/>
          <a:lstStyle/>
          <a:p>
            <a:r>
              <a:rPr lang="en-US" dirty="0"/>
              <a:t>Challenges of </a:t>
            </a:r>
            <a:r>
              <a:rPr lang="en-US" dirty="0" err="1"/>
              <a:t>sc</a:t>
            </a:r>
            <a:r>
              <a:rPr lang="en-US" dirty="0"/>
              <a:t>-fluids</a:t>
            </a:r>
            <a:endParaRPr lang="en-GB" dirty="0"/>
          </a:p>
        </p:txBody>
      </p:sp>
      <p:sp>
        <p:nvSpPr>
          <p:cNvPr id="6" name="Slide Number Placeholder 5">
            <a:extLst>
              <a:ext uri="{FF2B5EF4-FFF2-40B4-BE49-F238E27FC236}">
                <a16:creationId xmlns:a16="http://schemas.microsoft.com/office/drawing/2014/main" id="{8BC8315D-E0DE-B418-1FD2-AFCE5DF3E4FF}"/>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a:extLst>
              <a:ext uri="{FF2B5EF4-FFF2-40B4-BE49-F238E27FC236}">
                <a16:creationId xmlns:a16="http://schemas.microsoft.com/office/drawing/2014/main" id="{A904D603-34D0-D914-1849-BDF5FA3B37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13517" y="373350"/>
            <a:ext cx="3057805" cy="2043930"/>
          </a:xfrm>
          <a:prstGeom prst="rect">
            <a:avLst/>
          </a:prstGeom>
        </p:spPr>
      </p:pic>
      <p:pic>
        <p:nvPicPr>
          <p:cNvPr id="8" name="Picture 7">
            <a:extLst>
              <a:ext uri="{FF2B5EF4-FFF2-40B4-BE49-F238E27FC236}">
                <a16:creationId xmlns:a16="http://schemas.microsoft.com/office/drawing/2014/main" id="{59E593CB-F470-EF42-F3BE-EADBC797EC0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2817"/>
          <a:stretch/>
        </p:blipFill>
        <p:spPr>
          <a:xfrm>
            <a:off x="8736972" y="4394578"/>
            <a:ext cx="3057805" cy="1981106"/>
          </a:xfrm>
          <a:prstGeom prst="rect">
            <a:avLst/>
          </a:prstGeom>
        </p:spPr>
      </p:pic>
      <p:pic>
        <p:nvPicPr>
          <p:cNvPr id="9" name="Picture 8">
            <a:extLst>
              <a:ext uri="{FF2B5EF4-FFF2-40B4-BE49-F238E27FC236}">
                <a16:creationId xmlns:a16="http://schemas.microsoft.com/office/drawing/2014/main" id="{41DE46C7-DABF-D1A8-1C8C-DF45DF5C091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67691" y="2334168"/>
            <a:ext cx="3057805" cy="2047541"/>
          </a:xfrm>
          <a:prstGeom prst="rect">
            <a:avLst/>
          </a:prstGeom>
        </p:spPr>
      </p:pic>
      <p:sp>
        <p:nvSpPr>
          <p:cNvPr id="10" name="Rectangle 9">
            <a:extLst>
              <a:ext uri="{FF2B5EF4-FFF2-40B4-BE49-F238E27FC236}">
                <a16:creationId xmlns:a16="http://schemas.microsoft.com/office/drawing/2014/main" id="{CE499CE9-3D36-7A04-6EFC-8179235BE1DC}"/>
              </a:ext>
            </a:extLst>
          </p:cNvPr>
          <p:cNvSpPr/>
          <p:nvPr/>
        </p:nvSpPr>
        <p:spPr>
          <a:xfrm>
            <a:off x="9636238" y="457662"/>
            <a:ext cx="239600" cy="5553041"/>
          </a:xfrm>
          <a:prstGeom prst="rect">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73AFA652-B387-4352-F6F3-85C92FE364E6}"/>
                  </a:ext>
                </a:extLst>
              </p:cNvPr>
              <p:cNvSpPr txBox="1"/>
              <p:nvPr/>
            </p:nvSpPr>
            <p:spPr>
              <a:xfrm>
                <a:off x="9326990" y="192695"/>
                <a:ext cx="93888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GB" sz="1200" b="0" i="1" u="none" strike="noStrike" kern="1200" cap="none" spc="0" normalizeH="0" baseline="0" noProof="0" smtClean="0">
                          <a:ln>
                            <a:noFill/>
                          </a:ln>
                          <a:solidFill>
                            <a:srgbClr val="666666"/>
                          </a:solidFill>
                          <a:effectLst/>
                          <a:uLnTx/>
                          <a:uFillTx/>
                          <a:latin typeface="Cambria Math" panose="02040503050406030204" pitchFamily="18" charset="0"/>
                          <a:ea typeface="Cambria Math" panose="02040503050406030204" pitchFamily="18" charset="0"/>
                          <a:cs typeface="+mn-cs"/>
                        </a:rPr>
                        <m:t>∆</m:t>
                      </m:r>
                      <m:r>
                        <a:rPr kumimoji="0" lang="en-US" sz="1200" b="0" i="1" u="none" strike="noStrike" kern="1200" cap="none" spc="0" normalizeH="0" baseline="0" noProof="0" smtClean="0">
                          <a:ln>
                            <a:noFill/>
                          </a:ln>
                          <a:solidFill>
                            <a:srgbClr val="666666"/>
                          </a:solidFill>
                          <a:effectLst/>
                          <a:uLnTx/>
                          <a:uFillTx/>
                          <a:latin typeface="Cambria Math" panose="02040503050406030204" pitchFamily="18" charset="0"/>
                          <a:ea typeface="Cambria Math" panose="02040503050406030204" pitchFamily="18" charset="0"/>
                          <a:cs typeface="+mn-cs"/>
                        </a:rPr>
                        <m:t>𝑇</m:t>
                      </m:r>
                      <m:r>
                        <a:rPr kumimoji="0" lang="en-US" sz="1200" b="0" i="1" u="none" strike="noStrike" kern="1200" cap="none" spc="0" normalizeH="0" baseline="0" noProof="0" smtClean="0">
                          <a:ln>
                            <a:noFill/>
                          </a:ln>
                          <a:solidFill>
                            <a:srgbClr val="666666"/>
                          </a:solidFill>
                          <a:effectLst/>
                          <a:uLnTx/>
                          <a:uFillTx/>
                          <a:latin typeface="Cambria Math" panose="02040503050406030204" pitchFamily="18" charset="0"/>
                          <a:ea typeface="Cambria Math" panose="02040503050406030204" pitchFamily="18" charset="0"/>
                          <a:cs typeface="+mn-cs"/>
                        </a:rPr>
                        <m:t>&lt;5</m:t>
                      </m:r>
                    </m:oMath>
                  </m:oMathPara>
                </a14:m>
                <a:endParaRPr kumimoji="0" lang="en-GB" sz="1200" b="0" i="0" u="none" strike="noStrike" kern="1200" cap="none" spc="0" normalizeH="0" baseline="0" noProof="0" dirty="0">
                  <a:ln>
                    <a:noFill/>
                  </a:ln>
                  <a:solidFill>
                    <a:srgbClr val="666666"/>
                  </a:solidFill>
                  <a:effectLst/>
                  <a:uLnTx/>
                  <a:uFillTx/>
                  <a:latin typeface="Arial" panose="020B0604020202020204"/>
                  <a:ea typeface="+mn-ea"/>
                  <a:cs typeface="+mn-cs"/>
                </a:endParaRPr>
              </a:p>
            </p:txBody>
          </p:sp>
        </mc:Choice>
        <mc:Fallback xmlns="">
          <p:sp>
            <p:nvSpPr>
              <p:cNvPr id="11" name="TextBox 10">
                <a:extLst>
                  <a:ext uri="{FF2B5EF4-FFF2-40B4-BE49-F238E27FC236}">
                    <a16:creationId xmlns:a16="http://schemas.microsoft.com/office/drawing/2014/main" id="{73AFA652-B387-4352-F6F3-85C92FE364E6}"/>
                  </a:ext>
                </a:extLst>
              </p:cNvPr>
              <p:cNvSpPr txBox="1">
                <a:spLocks noRot="1" noChangeAspect="1" noMove="1" noResize="1" noEditPoints="1" noAdjustHandles="1" noChangeArrowheads="1" noChangeShapeType="1" noTextEdit="1"/>
              </p:cNvSpPr>
              <p:nvPr/>
            </p:nvSpPr>
            <p:spPr>
              <a:xfrm>
                <a:off x="9326990" y="192695"/>
                <a:ext cx="938884" cy="276999"/>
              </a:xfrm>
              <a:prstGeom prst="rect">
                <a:avLst/>
              </a:prstGeom>
              <a:blipFill>
                <a:blip r:embed="rId6"/>
                <a:stretch>
                  <a:fillRect/>
                </a:stretch>
              </a:blipFill>
            </p:spPr>
            <p:txBody>
              <a:bodyPr/>
              <a:lstStyle/>
              <a:p>
                <a:r>
                  <a:rPr lang="en-GB">
                    <a:noFill/>
                  </a:rPr>
                  <a:t> </a:t>
                </a:r>
              </a:p>
            </p:txBody>
          </p:sp>
        </mc:Fallback>
      </mc:AlternateContent>
      <p:grpSp>
        <p:nvGrpSpPr>
          <p:cNvPr id="15" name="Group 14">
            <a:extLst>
              <a:ext uri="{FF2B5EF4-FFF2-40B4-BE49-F238E27FC236}">
                <a16:creationId xmlns:a16="http://schemas.microsoft.com/office/drawing/2014/main" id="{8679C3F8-9244-2F7E-6BC7-10C21A32E4A7}"/>
              </a:ext>
            </a:extLst>
          </p:cNvPr>
          <p:cNvGrpSpPr/>
          <p:nvPr/>
        </p:nvGrpSpPr>
        <p:grpSpPr>
          <a:xfrm>
            <a:off x="6461889" y="2750161"/>
            <a:ext cx="1947005" cy="1713519"/>
            <a:chOff x="6300890" y="933048"/>
            <a:chExt cx="1947005" cy="1713519"/>
          </a:xfrm>
        </p:grpSpPr>
        <p:sp>
          <p:nvSpPr>
            <p:cNvPr id="13" name="TextBox 12">
              <a:extLst>
                <a:ext uri="{FF2B5EF4-FFF2-40B4-BE49-F238E27FC236}">
                  <a16:creationId xmlns:a16="http://schemas.microsoft.com/office/drawing/2014/main" id="{00077532-CC07-11E8-0E1E-BC5869520298}"/>
                </a:ext>
              </a:extLst>
            </p:cNvPr>
            <p:cNvSpPr txBox="1"/>
            <p:nvPr/>
          </p:nvSpPr>
          <p:spPr>
            <a:xfrm>
              <a:off x="6300890" y="1328143"/>
              <a:ext cx="1947005" cy="923330"/>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666666"/>
                  </a:solidFill>
                  <a:effectLst/>
                  <a:uLnTx/>
                  <a:uFillTx/>
                  <a:latin typeface="Arial" panose="020B0604020202020204"/>
                  <a:ea typeface="+mn-ea"/>
                  <a:cs typeface="+mn-cs"/>
                </a:rPr>
                <a:t>Difficulties in </a:t>
              </a:r>
              <a:r>
                <a:rPr kumimoji="0" lang="en-US" sz="1800" b="0" i="0" u="none" strike="noStrike" kern="1200" cap="none" spc="0" normalizeH="0" baseline="0" noProof="0" dirty="0">
                  <a:ln>
                    <a:noFill/>
                  </a:ln>
                  <a:solidFill>
                    <a:srgbClr val="0B6CB1"/>
                  </a:solidFill>
                  <a:effectLst/>
                  <a:uLnTx/>
                  <a:uFillTx/>
                  <a:latin typeface="Arial" panose="020B0604020202020204"/>
                  <a:ea typeface="+mn-ea"/>
                  <a:cs typeface="+mn-cs"/>
                </a:rPr>
                <a:t>prediction</a:t>
              </a:r>
              <a:r>
                <a:rPr kumimoji="0" lang="en-US" sz="1800" b="0" i="0" u="none" strike="noStrike" kern="1200" cap="none" spc="0" normalizeH="0" baseline="0" noProof="0" dirty="0">
                  <a:ln>
                    <a:noFill/>
                  </a:ln>
                  <a:solidFill>
                    <a:srgbClr val="666666"/>
                  </a:solidFill>
                  <a:effectLst/>
                  <a:uLnTx/>
                  <a:uFillTx/>
                  <a:latin typeface="Arial" panose="020B0604020202020204"/>
                  <a:ea typeface="+mn-ea"/>
                  <a:cs typeface="+mn-cs"/>
                </a:rPr>
                <a:t> of heat transfer behavior  </a:t>
              </a:r>
              <a:endParaRPr kumimoji="0" lang="en-GB" sz="1800" b="0" i="0" u="none" strike="noStrike" kern="1200" cap="none" spc="0" normalizeH="0" baseline="0" noProof="0" dirty="0">
                <a:ln>
                  <a:noFill/>
                </a:ln>
                <a:solidFill>
                  <a:srgbClr val="666666"/>
                </a:solidFill>
                <a:effectLst/>
                <a:uLnTx/>
                <a:uFillTx/>
                <a:latin typeface="Arial" panose="020B0604020202020204"/>
                <a:ea typeface="+mn-ea"/>
                <a:cs typeface="+mn-cs"/>
              </a:endParaRPr>
            </a:p>
          </p:txBody>
        </p:sp>
        <p:sp>
          <p:nvSpPr>
            <p:cNvPr id="14" name="Oval 13">
              <a:extLst>
                <a:ext uri="{FF2B5EF4-FFF2-40B4-BE49-F238E27FC236}">
                  <a16:creationId xmlns:a16="http://schemas.microsoft.com/office/drawing/2014/main" id="{5623D2E1-555E-53AE-4DCC-9578BEC9DEBC}"/>
                </a:ext>
              </a:extLst>
            </p:cNvPr>
            <p:cNvSpPr/>
            <p:nvPr/>
          </p:nvSpPr>
          <p:spPr>
            <a:xfrm>
              <a:off x="6329956" y="933048"/>
              <a:ext cx="1877121" cy="1713519"/>
            </a:xfrm>
            <a:prstGeom prst="ellipse">
              <a:avLst/>
            </a:prstGeom>
            <a:noFill/>
            <a:ln w="9525"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GB"/>
            </a:p>
          </p:txBody>
        </p:sp>
      </p:grpSp>
      <p:sp>
        <p:nvSpPr>
          <p:cNvPr id="16" name="Footer Placeholder 4">
            <a:extLst>
              <a:ext uri="{FF2B5EF4-FFF2-40B4-BE49-F238E27FC236}">
                <a16:creationId xmlns:a16="http://schemas.microsoft.com/office/drawing/2014/main" id="{3E94FFCE-6169-7A1B-E064-6F52C66ADA71}"/>
              </a:ext>
            </a:extLst>
          </p:cNvPr>
          <p:cNvSpPr>
            <a:spLocks noGrp="1"/>
          </p:cNvSpPr>
          <p:nvPr>
            <p:ph type="ftr" sz="quarter" idx="11"/>
          </p:nvPr>
        </p:nvSpPr>
        <p:spPr>
          <a:xfrm>
            <a:off x="1145352" y="6424993"/>
            <a:ext cx="6787386" cy="365125"/>
          </a:xfrm>
        </p:spPr>
        <p:txBody>
          <a:bodyPr/>
          <a:lstStyle/>
          <a:p>
            <a:r>
              <a:rPr lang="en-US" dirty="0"/>
              <a:t>Camila Pedano | Heat transfer studies with supercritical carbon dioxide for detector applications</a:t>
            </a:r>
          </a:p>
        </p:txBody>
      </p:sp>
      <p:sp>
        <p:nvSpPr>
          <p:cNvPr id="17" name="Date Placeholder 3">
            <a:extLst>
              <a:ext uri="{FF2B5EF4-FFF2-40B4-BE49-F238E27FC236}">
                <a16:creationId xmlns:a16="http://schemas.microsoft.com/office/drawing/2014/main" id="{7519301F-B3EF-F67C-546A-4A392E9EA1C3}"/>
              </a:ext>
            </a:extLst>
          </p:cNvPr>
          <p:cNvSpPr>
            <a:spLocks noGrp="1"/>
          </p:cNvSpPr>
          <p:nvPr>
            <p:ph type="dt" sz="half" idx="10"/>
          </p:nvPr>
        </p:nvSpPr>
        <p:spPr>
          <a:xfrm>
            <a:off x="8101915" y="6424993"/>
            <a:ext cx="1773923" cy="365125"/>
          </a:xfrm>
        </p:spPr>
        <p:txBody>
          <a:bodyPr/>
          <a:lstStyle/>
          <a:p>
            <a:r>
              <a:rPr lang="en-US" dirty="0"/>
              <a:t>30 October 2024</a:t>
            </a:r>
          </a:p>
        </p:txBody>
      </p:sp>
    </p:spTree>
    <p:extLst>
      <p:ext uri="{BB962C8B-B14F-4D97-AF65-F5344CB8AC3E}">
        <p14:creationId xmlns:p14="http://schemas.microsoft.com/office/powerpoint/2010/main" val="3069804204"/>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PPT_v2024</Template>
  <TotalTime>2121</TotalTime>
  <Words>2978</Words>
  <Application>Microsoft Office PowerPoint</Application>
  <PresentationFormat>Widescreen</PresentationFormat>
  <Paragraphs>240</Paragraphs>
  <Slides>17</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Aptos</vt:lpstr>
      <vt:lpstr>Arial</vt:lpstr>
      <vt:lpstr>Calibri</vt:lpstr>
      <vt:lpstr>Cambria Math</vt:lpstr>
      <vt:lpstr>sourcesans-regular</vt:lpstr>
      <vt:lpstr>Office Theme</vt:lpstr>
      <vt:lpstr>Heat transfer studies with supercritical carbon dioxide for detector applications</vt:lpstr>
      <vt:lpstr>What do we cool when we cool detectors?</vt:lpstr>
      <vt:lpstr>Challenges</vt:lpstr>
      <vt:lpstr>Future of HEP detectors</vt:lpstr>
      <vt:lpstr>Future of HEP detectors</vt:lpstr>
      <vt:lpstr>Fluid comparison</vt:lpstr>
      <vt:lpstr>Options available for future applications</vt:lpstr>
      <vt:lpstr>Isothermal cooling?</vt:lpstr>
      <vt:lpstr>Challenges of sc-fluids</vt:lpstr>
      <vt:lpstr>What is needed? </vt:lpstr>
      <vt:lpstr>New test setup at CERN</vt:lpstr>
      <vt:lpstr>New test setup at CERN</vt:lpstr>
      <vt:lpstr>Status</vt:lpstr>
      <vt:lpstr>Timeline</vt:lpstr>
      <vt:lpstr>PowerPoint Presentation</vt:lpstr>
      <vt:lpstr>Some definitions</vt:lpstr>
      <vt:lpstr>(small parenthesis)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Camila Rocio Pedano Medina</dc:creator>
  <cp:lastModifiedBy>Camila Rocio Pedano Medina</cp:lastModifiedBy>
  <cp:revision>90</cp:revision>
  <dcterms:created xsi:type="dcterms:W3CDTF">2024-10-28T09:48:31Z</dcterms:created>
  <dcterms:modified xsi:type="dcterms:W3CDTF">2024-10-29T21:11:26Z</dcterms:modified>
</cp:coreProperties>
</file>