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324" r:id="rId3"/>
    <p:sldId id="266" r:id="rId4"/>
    <p:sldId id="315" r:id="rId5"/>
    <p:sldId id="302" r:id="rId6"/>
    <p:sldId id="303" r:id="rId7"/>
    <p:sldId id="306" r:id="rId8"/>
    <p:sldId id="300" r:id="rId9"/>
    <p:sldId id="305" r:id="rId10"/>
    <p:sldId id="276" r:id="rId11"/>
    <p:sldId id="280" r:id="rId12"/>
    <p:sldId id="282" r:id="rId13"/>
    <p:sldId id="308" r:id="rId14"/>
    <p:sldId id="309" r:id="rId15"/>
    <p:sldId id="310" r:id="rId16"/>
    <p:sldId id="318" r:id="rId17"/>
    <p:sldId id="314" r:id="rId18"/>
    <p:sldId id="285" r:id="rId19"/>
    <p:sldId id="325" r:id="rId20"/>
    <p:sldId id="320" r:id="rId21"/>
    <p:sldId id="289" r:id="rId22"/>
    <p:sldId id="319" r:id="rId23"/>
    <p:sldId id="301" r:id="rId24"/>
    <p:sldId id="317" r:id="rId25"/>
    <p:sldId id="294" r:id="rId26"/>
    <p:sldId id="293" r:id="rId27"/>
    <p:sldId id="278" r:id="rId28"/>
    <p:sldId id="281" r:id="rId29"/>
    <p:sldId id="284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0DCAE3-85D0-41B9-8611-37C121A0D9D2}">
          <p14:sldIdLst>
            <p14:sldId id="256"/>
            <p14:sldId id="324"/>
            <p14:sldId id="266"/>
            <p14:sldId id="315"/>
            <p14:sldId id="302"/>
            <p14:sldId id="303"/>
            <p14:sldId id="306"/>
            <p14:sldId id="300"/>
            <p14:sldId id="305"/>
            <p14:sldId id="276"/>
            <p14:sldId id="280"/>
            <p14:sldId id="282"/>
            <p14:sldId id="308"/>
            <p14:sldId id="309"/>
            <p14:sldId id="310"/>
            <p14:sldId id="318"/>
            <p14:sldId id="314"/>
            <p14:sldId id="285"/>
          </p14:sldIdLst>
        </p14:section>
        <p14:section name="Back up" id="{0B0DF37D-8740-46D9-834F-F5B0CE179EE9}">
          <p14:sldIdLst>
            <p14:sldId id="325"/>
            <p14:sldId id="320"/>
            <p14:sldId id="289"/>
            <p14:sldId id="319"/>
            <p14:sldId id="301"/>
            <p14:sldId id="317"/>
            <p14:sldId id="294"/>
            <p14:sldId id="293"/>
            <p14:sldId id="278"/>
            <p14:sldId id="281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B49"/>
    <a:srgbClr val="003C78"/>
    <a:srgbClr val="FFFFFF"/>
    <a:srgbClr val="072C62"/>
    <a:srgbClr val="052A61"/>
    <a:srgbClr val="FF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88136" autoAdjust="0"/>
  </p:normalViewPr>
  <p:slideViewPr>
    <p:cSldViewPr snapToGrid="0">
      <p:cViewPr>
        <p:scale>
          <a:sx n="94" d="100"/>
          <a:sy n="94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D1D71-9F80-4972-8FBB-FC933BAFB316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B8D81-9F77-4597-934D-97D741352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39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B8D81-9F77-4597-934D-97D741352F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71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/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B8D81-9F77-4597-934D-97D741352F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B8D81-9F77-4597-934D-97D741352F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2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B8D81-9F77-4597-934D-97D741352F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03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/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B8D81-9F77-4597-934D-97D741352F8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1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DD55BC-51FA-4D94-88F1-F27A1AE5E3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A0CD824-2D2F-404F-A5B5-DE4696FD3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52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EA8C61C-7B3A-4022-A7FA-CEC18A8E5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73622" y="1140643"/>
            <a:ext cx="11392928" cy="546414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B3C371D-AE3E-AABB-48A8-E6BB3373F851}"/>
              </a:ext>
            </a:extLst>
          </p:cNvPr>
          <p:cNvSpPr txBox="1">
            <a:spLocks/>
          </p:cNvSpPr>
          <p:nvPr userDrawn="1"/>
        </p:nvSpPr>
        <p:spPr>
          <a:xfrm>
            <a:off x="1231769" y="253214"/>
            <a:ext cx="9728462" cy="632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90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C84D8EA-8714-4D6C-BEA7-BB45AECAD8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782B5C-0F32-49FE-BDC0-379C69E56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82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F929E-651F-4305-A603-71941E5F8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1769" y="253214"/>
            <a:ext cx="9728462" cy="63290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4F7A5C-A463-48FC-AA8D-8F1CB79B8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2" y="1225485"/>
            <a:ext cx="11392928" cy="512769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9B6FCE-C966-31F4-DEEE-F97C0C92C1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3063" y="6353175"/>
            <a:ext cx="11393487" cy="4286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364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4BCC76-7137-46B6-91A0-9486CE05B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28A31A-ADC3-4422-8D61-B4FA36502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3457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8ED17A-CBA1-4EF7-8957-8BAE942F2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65229"/>
            <a:ext cx="5181600" cy="51117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3AF4B7-4786-4C35-A1E2-2A5B3CA8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65229"/>
            <a:ext cx="5181600" cy="51117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773C6F3B-B2D7-A1B6-51C3-0FCC9AE94096}"/>
              </a:ext>
            </a:extLst>
          </p:cNvPr>
          <p:cNvSpPr txBox="1">
            <a:spLocks/>
          </p:cNvSpPr>
          <p:nvPr userDrawn="1"/>
        </p:nvSpPr>
        <p:spPr>
          <a:xfrm>
            <a:off x="1231769" y="253214"/>
            <a:ext cx="9728462" cy="632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4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8A035A-E716-493F-9C13-294766DFA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16058"/>
            <a:ext cx="5157787" cy="1289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F3B66B-2B7D-4A59-B9C1-CD9D6EE71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E19FB86-2734-4E1C-A808-56ABAA1E9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16058"/>
            <a:ext cx="5183188" cy="1289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355A68-754C-440B-B56A-B8CB7FB5E8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9268C15B-B162-D889-5633-D879E9E9D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1769" y="253214"/>
            <a:ext cx="9728462" cy="63290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26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CDBBB3-F8A2-4385-BD0B-CB9F712C4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98451"/>
            <a:ext cx="8795657" cy="47171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80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94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5CB71-D8F2-4937-AD80-FC989C29E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236421-435C-4986-9399-8C5F7FA00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10061F-3749-4267-8178-78D2FC62F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2613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AC30E-F7B4-407B-A070-89B7640F2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8F05F93-8AAA-4BC3-AFBE-B360661C69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5C1EA3-F3C7-420C-B8C8-0AFAE8822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8036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E6142C-2326-43E1-98C0-51A8EDBC9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3622" y="1155341"/>
            <a:ext cx="11392928" cy="5449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A1E1781-2FAC-4439-AB5D-B7AA7E001BF6}"/>
              </a:ext>
            </a:extLst>
          </p:cNvPr>
          <p:cNvSpPr/>
          <p:nvPr userDrawn="1"/>
        </p:nvSpPr>
        <p:spPr>
          <a:xfrm>
            <a:off x="0" y="-16007"/>
            <a:ext cx="12192000" cy="49210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7FA69BA7-4367-46AA-B046-8B067ED1107E}"/>
              </a:ext>
            </a:extLst>
          </p:cNvPr>
          <p:cNvSpPr txBox="1">
            <a:spLocks/>
          </p:cNvSpPr>
          <p:nvPr userDrawn="1"/>
        </p:nvSpPr>
        <p:spPr>
          <a:xfrm>
            <a:off x="10999907" y="489218"/>
            <a:ext cx="823810" cy="252000"/>
          </a:xfrm>
          <a:prstGeom prst="rect">
            <a:avLst/>
          </a:prstGeom>
        </p:spPr>
        <p:txBody>
          <a:bodyPr vert="horz" lIns="91397" tIns="45698" rIns="91397" bIns="45698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6B439F-46B2-4B9E-A890-8912929840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A3DCF993-7686-40FB-B96A-FB89AFAC5B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69C22BAE-1B8B-4806-9C89-9580D9C254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059442-9C38-4508-AC62-7ACEF2A32742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71859" y="142266"/>
            <a:ext cx="1065271" cy="69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3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gif"/><Relationship Id="rId9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13" Type="http://schemas.openxmlformats.org/officeDocument/2006/relationships/image" Target="../media/image95.png"/><Relationship Id="rId3" Type="http://schemas.openxmlformats.org/officeDocument/2006/relationships/image" Target="../media/image87.jpeg"/><Relationship Id="rId7" Type="http://schemas.openxmlformats.org/officeDocument/2006/relationships/image" Target="../media/image91.jpeg"/><Relationship Id="rId12" Type="http://schemas.openxmlformats.org/officeDocument/2006/relationships/image" Target="cid:e263c5cb-b13d-45fd-a577-c093a78307c7@cern.ch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jpeg"/><Relationship Id="rId11" Type="http://schemas.openxmlformats.org/officeDocument/2006/relationships/image" Target="../media/image94.jpeg"/><Relationship Id="rId5" Type="http://schemas.openxmlformats.org/officeDocument/2006/relationships/image" Target="../media/image89.png"/><Relationship Id="rId10" Type="http://schemas.openxmlformats.org/officeDocument/2006/relationships/image" Target="cid:f68f9d98-5cfa-4aa8-ae83-c369c08dd159@cern.ch" TargetMode="External"/><Relationship Id="rId4" Type="http://schemas.openxmlformats.org/officeDocument/2006/relationships/image" Target="../media/image88.jpeg"/><Relationship Id="rId9" Type="http://schemas.openxmlformats.org/officeDocument/2006/relationships/image" Target="../media/image9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7.png"/><Relationship Id="rId4" Type="http://schemas.openxmlformats.org/officeDocument/2006/relationships/image" Target="../media/image10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57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0.png"/><Relationship Id="rId5" Type="http://schemas.openxmlformats.org/officeDocument/2006/relationships/image" Target="../media/image550.png"/><Relationship Id="rId4" Type="http://schemas.openxmlformats.org/officeDocument/2006/relationships/image" Target="../media/image5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660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33.png"/><Relationship Id="rId5" Type="http://schemas.openxmlformats.org/officeDocument/2006/relationships/image" Target="../media/image21.png"/><Relationship Id="rId10" Type="http://schemas.openxmlformats.org/officeDocument/2006/relationships/image" Target="../media/image32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36.wmf"/><Relationship Id="rId3" Type="http://schemas.openxmlformats.org/officeDocument/2006/relationships/image" Target="../media/image27.png"/><Relationship Id="rId21" Type="http://schemas.openxmlformats.org/officeDocument/2006/relationships/image" Target="../media/image38.wmf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6.bin"/><Relationship Id="rId2" Type="http://schemas.openxmlformats.org/officeDocument/2006/relationships/image" Target="../media/image26.png"/><Relationship Id="rId16" Type="http://schemas.openxmlformats.org/officeDocument/2006/relationships/oleObject" Target="../embeddings/oleObject5.bin"/><Relationship Id="rId20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9.png"/><Relationship Id="rId15" Type="http://schemas.openxmlformats.org/officeDocument/2006/relationships/image" Target="../media/image35.png"/><Relationship Id="rId23" Type="http://schemas.openxmlformats.org/officeDocument/2006/relationships/image" Target="../media/image40.jpeg"/><Relationship Id="rId10" Type="http://schemas.openxmlformats.org/officeDocument/2006/relationships/image" Target="../media/image32.wmf"/><Relationship Id="rId19" Type="http://schemas.openxmlformats.org/officeDocument/2006/relationships/image" Target="../media/image37.png"/><Relationship Id="rId4" Type="http://schemas.openxmlformats.org/officeDocument/2006/relationships/image" Target="../media/image28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34.wmf"/><Relationship Id="rId22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48660-4450-4DDF-8E4D-C802EEBF92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6606" y="1104608"/>
            <a:ext cx="8578788" cy="2188528"/>
          </a:xfrm>
        </p:spPr>
        <p:txBody>
          <a:bodyPr/>
          <a:lstStyle/>
          <a:p>
            <a:r>
              <a:rPr lang="en-GB" sz="4400" dirty="0"/>
              <a:t>Improved Maxwell Demon cooling of antiprotons and direct constrains on antiproton lifetime limits</a:t>
            </a:r>
            <a:endParaRPr lang="fr-CH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A4D9B0-B122-4CD2-BC7C-A5714EDAB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6646"/>
            <a:ext cx="9144000" cy="2139521"/>
          </a:xfrm>
        </p:spPr>
        <p:txBody>
          <a:bodyPr>
            <a:normAutofit/>
          </a:bodyPr>
          <a:lstStyle/>
          <a:p>
            <a:r>
              <a:rPr lang="fr-CH" b="1" dirty="0">
                <a:latin typeface="Calibri (Body)"/>
              </a:rPr>
              <a:t>Julia </a:t>
            </a:r>
            <a:r>
              <a:rPr lang="fr-CH" b="1" dirty="0" err="1">
                <a:latin typeface="Calibri (Body)"/>
              </a:rPr>
              <a:t>Jäger</a:t>
            </a:r>
            <a:r>
              <a:rPr lang="fr-CH" b="1" dirty="0">
                <a:latin typeface="Calibri (Body)"/>
              </a:rPr>
              <a:t> </a:t>
            </a:r>
          </a:p>
          <a:p>
            <a:r>
              <a:rPr lang="fr-CH" dirty="0">
                <a:latin typeface="Calibri (Body)"/>
              </a:rPr>
              <a:t>for the BASE collaboration</a:t>
            </a:r>
          </a:p>
          <a:p>
            <a:r>
              <a:rPr lang="fr-CH" dirty="0">
                <a:latin typeface="Calibri (Body)"/>
              </a:rPr>
              <a:t>30/10/2024</a:t>
            </a:r>
          </a:p>
        </p:txBody>
      </p:sp>
      <p:pic>
        <p:nvPicPr>
          <p:cNvPr id="6" name="Picture 2" descr="http://www.qbic.riken.jp/freyiru/2012-PhD-IPA-ETH-RIKEN_files/image005.png">
            <a:extLst>
              <a:ext uri="{FF2B5EF4-FFF2-40B4-BE49-F238E27FC236}">
                <a16:creationId xmlns:a16="http://schemas.microsoft.com/office/drawing/2014/main" id="{3E4E9625-E75F-C447-3728-909692460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57" y="5420392"/>
            <a:ext cx="1875448" cy="7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upload.wikimedia.org/wikipedia/en/thumb/c/c9/Max-Planck-Gesellschaft.svg/300px-Max-Planck-Gesellschaft.svg.png">
            <a:extLst>
              <a:ext uri="{FF2B5EF4-FFF2-40B4-BE49-F238E27FC236}">
                <a16:creationId xmlns:a16="http://schemas.microsoft.com/office/drawing/2014/main" id="{B961CA1B-A24C-B240-D342-4BCFD4DE5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011" y="5419566"/>
            <a:ext cx="1328015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upload.wikimedia.org/wikipedia/de/archive/a/ab/20100121225806!Altes_Logo_der_Johannes-Gutenberg-Universit%C3%A4t_Mainz.jpg">
            <a:extLst>
              <a:ext uri="{FF2B5EF4-FFF2-40B4-BE49-F238E27FC236}">
                <a16:creationId xmlns:a16="http://schemas.microsoft.com/office/drawing/2014/main" id="{2F3EEDF9-4307-48F3-2A62-58C0194AB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505" y="4646578"/>
            <a:ext cx="2356231" cy="15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://www-w2k.gsi.de/dvg-tagung-2006/GSI-logo.jpg">
            <a:extLst>
              <a:ext uri="{FF2B5EF4-FFF2-40B4-BE49-F238E27FC236}">
                <a16:creationId xmlns:a16="http://schemas.microsoft.com/office/drawing/2014/main" id="{01FE43DD-523A-F242-3820-264251807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587" y="6149009"/>
            <a:ext cx="674142" cy="21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D1FF462-2B29-E11F-C131-61DED0284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334" y="5258371"/>
            <a:ext cx="9652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biostat.uni-hannover.de/fileadmin/institut/images/luh_logo.jpg">
            <a:extLst>
              <a:ext uri="{FF2B5EF4-FFF2-40B4-BE49-F238E27FC236}">
                <a16:creationId xmlns:a16="http://schemas.microsoft.com/office/drawing/2014/main" id="{BDF6B7B3-5DC7-2A7B-3991-D1DBA93FD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236" y="5466395"/>
            <a:ext cx="1895398" cy="54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FCE87F-582E-BA4E-AACA-9EDF21FB6D8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987" y="6124779"/>
            <a:ext cx="848520" cy="282840"/>
          </a:xfrm>
          <a:prstGeom prst="rect">
            <a:avLst/>
          </a:prstGeom>
        </p:spPr>
      </p:pic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64397435-E7E8-0377-1705-8494672630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984" y="5365720"/>
            <a:ext cx="1059506" cy="1036329"/>
          </a:xfrm>
          <a:prstGeom prst="rect">
            <a:avLst/>
          </a:prstGeom>
        </p:spPr>
      </p:pic>
      <p:pic>
        <p:nvPicPr>
          <p:cNvPr id="15" name="Picture 8" descr="http://www.igafa.de/wp-content/uploads/2011/08/PTB-300x195.png">
            <a:extLst>
              <a:ext uri="{FF2B5EF4-FFF2-40B4-BE49-F238E27FC236}">
                <a16:creationId xmlns:a16="http://schemas.microsoft.com/office/drawing/2014/main" id="{43A22713-9029-3AB6-5780-C7346CD49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497" y="6061115"/>
            <a:ext cx="675386" cy="43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AC6B250B-994A-B6E5-6F86-8911E832DC0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1" t="25373" r="11276" b="24830"/>
          <a:stretch/>
        </p:blipFill>
        <p:spPr>
          <a:xfrm>
            <a:off x="4885093" y="5300363"/>
            <a:ext cx="1848240" cy="494690"/>
          </a:xfrm>
          <a:prstGeom prst="rect">
            <a:avLst/>
          </a:prstGeom>
        </p:spPr>
      </p:pic>
      <p:pic>
        <p:nvPicPr>
          <p:cNvPr id="20" name="Picture 19" descr="A picture containing text, graphics, screenshot, font&#10;&#10;Description automatically generated">
            <a:extLst>
              <a:ext uri="{FF2B5EF4-FFF2-40B4-BE49-F238E27FC236}">
                <a16:creationId xmlns:a16="http://schemas.microsoft.com/office/drawing/2014/main" id="{33323C4E-584A-2731-747F-56CF6107DB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979" y="5983577"/>
            <a:ext cx="853948" cy="853948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F7F49BE3-4C41-6416-7396-3C15D06B0C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236" y="3759769"/>
            <a:ext cx="1816319" cy="10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92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6758F-7EBE-3F44-8AB1-C6CB809FA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Sub-Thermal Cooling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893C7B7-1BEE-F790-3134-4F93288627ED}"/>
              </a:ext>
            </a:extLst>
          </p:cNvPr>
          <p:cNvSpPr/>
          <p:nvPr/>
        </p:nvSpPr>
        <p:spPr>
          <a:xfrm>
            <a:off x="489450" y="1271966"/>
            <a:ext cx="4537817" cy="4785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Take reference spectrum of resonator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5C79D4-A079-CC44-BD58-D5770D9C5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492" y="1078655"/>
            <a:ext cx="2297823" cy="105590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764FA0E-088F-0824-7625-267914DB8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705" y="3990106"/>
            <a:ext cx="2265446" cy="1517625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C4E8A4F6-6916-19C4-D9AF-D4151ED3244D}"/>
              </a:ext>
            </a:extLst>
          </p:cNvPr>
          <p:cNvGrpSpPr/>
          <p:nvPr/>
        </p:nvGrpSpPr>
        <p:grpSpPr>
          <a:xfrm>
            <a:off x="697111" y="1901093"/>
            <a:ext cx="5770093" cy="4606885"/>
            <a:chOff x="321090" y="1901093"/>
            <a:chExt cx="5770093" cy="4606885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795FFA5-774F-44BF-A26F-D66B2F8BB578}"/>
                </a:ext>
              </a:extLst>
            </p:cNvPr>
            <p:cNvSpPr/>
            <p:nvPr/>
          </p:nvSpPr>
          <p:spPr>
            <a:xfrm>
              <a:off x="2184137" y="2652628"/>
              <a:ext cx="2843130" cy="478564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Thermalize particle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360AC134-EAE5-D6C0-B3D6-2CD9C24B5D20}"/>
                </a:ext>
              </a:extLst>
            </p:cNvPr>
            <p:cNvSpPr/>
            <p:nvPr/>
          </p:nvSpPr>
          <p:spPr>
            <a:xfrm>
              <a:off x="2184137" y="4575021"/>
              <a:ext cx="2283541" cy="4785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Measure frequency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0EEDBB7-2B71-A6BE-0A16-BC1568C0C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321090" y="1901093"/>
              <a:ext cx="1340541" cy="3892262"/>
            </a:xfrm>
            <a:prstGeom prst="rect">
              <a:avLst/>
            </a:prstGeom>
          </p:spPr>
        </p:pic>
        <p:sp>
          <p:nvSpPr>
            <p:cNvPr id="29" name="Arrow: Curved Left 28">
              <a:extLst>
                <a:ext uri="{FF2B5EF4-FFF2-40B4-BE49-F238E27FC236}">
                  <a16:creationId xmlns:a16="http://schemas.microsoft.com/office/drawing/2014/main" id="{F1CCB4DA-CE6E-A13B-DCB5-6DB5BCAE3E09}"/>
                </a:ext>
              </a:extLst>
            </p:cNvPr>
            <p:cNvSpPr/>
            <p:nvPr/>
          </p:nvSpPr>
          <p:spPr>
            <a:xfrm>
              <a:off x="3569805" y="3321214"/>
              <a:ext cx="572568" cy="105202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Arrow: Curved Left 29">
              <a:extLst>
                <a:ext uri="{FF2B5EF4-FFF2-40B4-BE49-F238E27FC236}">
                  <a16:creationId xmlns:a16="http://schemas.microsoft.com/office/drawing/2014/main" id="{B433E87A-FC54-F154-D99F-FC2ED4DC07A6}"/>
                </a:ext>
              </a:extLst>
            </p:cNvPr>
            <p:cNvSpPr/>
            <p:nvPr/>
          </p:nvSpPr>
          <p:spPr>
            <a:xfrm rot="10800000">
              <a:off x="2892594" y="3257245"/>
              <a:ext cx="572568" cy="105202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Arrow: Down 34">
              <a:extLst>
                <a:ext uri="{FF2B5EF4-FFF2-40B4-BE49-F238E27FC236}">
                  <a16:creationId xmlns:a16="http://schemas.microsoft.com/office/drawing/2014/main" id="{99A65CEE-7772-A7E1-A7D9-D781CEA1E474}"/>
                </a:ext>
              </a:extLst>
            </p:cNvPr>
            <p:cNvSpPr/>
            <p:nvPr/>
          </p:nvSpPr>
          <p:spPr>
            <a:xfrm>
              <a:off x="2388395" y="3321214"/>
              <a:ext cx="225212" cy="105202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row: Down 35">
              <a:extLst>
                <a:ext uri="{FF2B5EF4-FFF2-40B4-BE49-F238E27FC236}">
                  <a16:creationId xmlns:a16="http://schemas.microsoft.com/office/drawing/2014/main" id="{0BAA1D38-BF58-0119-0419-B0A8A53126B4}"/>
                </a:ext>
              </a:extLst>
            </p:cNvPr>
            <p:cNvSpPr/>
            <p:nvPr/>
          </p:nvSpPr>
          <p:spPr>
            <a:xfrm rot="10800000">
              <a:off x="4679472" y="3305482"/>
              <a:ext cx="225212" cy="248787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8">
              <a:extLst>
                <a:ext uri="{FF2B5EF4-FFF2-40B4-BE49-F238E27FC236}">
                  <a16:creationId xmlns:a16="http://schemas.microsoft.com/office/drawing/2014/main" id="{9E434338-EA2C-F4CF-4852-B965190AD9AE}"/>
                </a:ext>
              </a:extLst>
            </p:cNvPr>
            <p:cNvSpPr/>
            <p:nvPr/>
          </p:nvSpPr>
          <p:spPr>
            <a:xfrm>
              <a:off x="991360" y="5862263"/>
              <a:ext cx="2490786" cy="639804"/>
            </a:xfrm>
            <a:prstGeom prst="roundRect">
              <a:avLst>
                <a:gd name="adj" fmla="val 10094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6600"/>
                  </a:solidFill>
                </a:rPr>
                <a:t>Particle below threshold </a:t>
              </a:r>
              <a:r>
                <a:rPr lang="en-US" dirty="0">
                  <a:solidFill>
                    <a:srgbClr val="006600"/>
                  </a:solidFill>
                  <a:sym typeface="Wingdings" panose="05000000000000000000" pitchFamily="2" charset="2"/>
                </a:rPr>
                <a:t></a:t>
              </a:r>
              <a:r>
                <a:rPr lang="en-US" dirty="0">
                  <a:solidFill>
                    <a:srgbClr val="006600"/>
                  </a:solidFill>
                </a:rPr>
                <a:t> </a:t>
              </a:r>
              <a:r>
                <a:rPr lang="en-US" sz="2000" b="1" dirty="0">
                  <a:solidFill>
                    <a:srgbClr val="006600"/>
                  </a:solidFill>
                </a:rPr>
                <a:t>STOP</a:t>
              </a:r>
              <a:endParaRPr lang="en-US" b="1" dirty="0">
                <a:solidFill>
                  <a:srgbClr val="006600"/>
                </a:solidFill>
              </a:endParaRPr>
            </a:p>
          </p:txBody>
        </p:sp>
        <p:sp>
          <p:nvSpPr>
            <p:cNvPr id="38" name="Rounded Rectangle 9">
              <a:extLst>
                <a:ext uri="{FF2B5EF4-FFF2-40B4-BE49-F238E27FC236}">
                  <a16:creationId xmlns:a16="http://schemas.microsoft.com/office/drawing/2014/main" id="{AC67D937-10D4-2221-CA4D-25678614AFC0}"/>
                </a:ext>
              </a:extLst>
            </p:cNvPr>
            <p:cNvSpPr/>
            <p:nvPr/>
          </p:nvSpPr>
          <p:spPr>
            <a:xfrm>
              <a:off x="3569805" y="5861874"/>
              <a:ext cx="2521378" cy="646104"/>
            </a:xfrm>
            <a:prstGeom prst="roundRect">
              <a:avLst>
                <a:gd name="adj" fmla="val 8925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1"/>
                  </a:solidFill>
                </a:rPr>
                <a:t>Particle above threshold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F7D8E193-D8D5-D97C-3D4F-C12595BE9824}"/>
              </a:ext>
            </a:extLst>
          </p:cNvPr>
          <p:cNvSpPr txBox="1"/>
          <p:nvPr/>
        </p:nvSpPr>
        <p:spPr>
          <a:xfrm rot="16200000">
            <a:off x="-105641" y="4592789"/>
            <a:ext cx="1396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Trap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09F42B-07A8-6D9D-A549-7B53D04E2CFD}"/>
              </a:ext>
            </a:extLst>
          </p:cNvPr>
          <p:cNvSpPr txBox="1"/>
          <p:nvPr/>
        </p:nvSpPr>
        <p:spPr>
          <a:xfrm rot="16200000">
            <a:off x="-76488" y="2730272"/>
            <a:ext cx="1347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 Trap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30B8F5F-2D04-B127-9168-639DF60BE87A}"/>
              </a:ext>
            </a:extLst>
          </p:cNvPr>
          <p:cNvSpPr/>
          <p:nvPr/>
        </p:nvSpPr>
        <p:spPr>
          <a:xfrm>
            <a:off x="7881404" y="1126770"/>
            <a:ext cx="4037731" cy="1806263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Sequence: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 axial frequency in AT (16s)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Transport AT – CT (5s)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Thermalize in CT (5s)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Transport CT – AT (5s)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DC7B2202-815E-5FE2-8F7E-AA18F4069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1404" y="3722857"/>
            <a:ext cx="3996370" cy="2109195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8AD132E-9DCD-70BE-F5F1-EC0643F4BED9}"/>
              </a:ext>
            </a:extLst>
          </p:cNvPr>
          <p:cNvCxnSpPr/>
          <p:nvPr/>
        </p:nvCxnSpPr>
        <p:spPr>
          <a:xfrm>
            <a:off x="7668734" y="886120"/>
            <a:ext cx="0" cy="573687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4414CE69-26F0-8C17-69F0-CF734C8B28B5}"/>
              </a:ext>
            </a:extLst>
          </p:cNvPr>
          <p:cNvGrpSpPr/>
          <p:nvPr/>
        </p:nvGrpSpPr>
        <p:grpSpPr>
          <a:xfrm>
            <a:off x="7851063" y="3722857"/>
            <a:ext cx="3975455" cy="2606341"/>
            <a:chOff x="521001" y="2609134"/>
            <a:chExt cx="4270559" cy="279981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0AA25C5-135B-3577-8CB5-F060F515B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1001" y="2609134"/>
              <a:ext cx="4270559" cy="2799814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C5E24C6-1D44-2B9C-4965-FA1762A778B3}"/>
                </a:ext>
              </a:extLst>
            </p:cNvPr>
            <p:cNvGrpSpPr/>
            <p:nvPr/>
          </p:nvGrpSpPr>
          <p:grpSpPr>
            <a:xfrm>
              <a:off x="1902649" y="3723977"/>
              <a:ext cx="2651680" cy="369332"/>
              <a:chOff x="1902649" y="3723977"/>
              <a:chExt cx="2651680" cy="369332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B900C2A0-3DB6-5838-6237-044D8687A5B6}"/>
                  </a:ext>
                </a:extLst>
              </p:cNvPr>
              <p:cNvCxnSpPr/>
              <p:nvPr/>
            </p:nvCxnSpPr>
            <p:spPr>
              <a:xfrm>
                <a:off x="1902649" y="4078705"/>
                <a:ext cx="504496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708D65E1-C83D-4211-0F81-BFC872E681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10885" y="4089211"/>
                <a:ext cx="509752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80ACFC6-4D71-D33B-DE33-1E2BC0935881}"/>
                  </a:ext>
                </a:extLst>
              </p:cNvPr>
              <p:cNvSpPr txBox="1"/>
              <p:nvPr/>
            </p:nvSpPr>
            <p:spPr>
              <a:xfrm>
                <a:off x="3424020" y="3723977"/>
                <a:ext cx="11303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solidFill>
                      <a:srgbClr val="C00000"/>
                    </a:solidFill>
                  </a:rPr>
                  <a:t>20 quanta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41EACBB-0CCB-F50F-2B57-99A8A48A6A2C}"/>
              </a:ext>
            </a:extLst>
          </p:cNvPr>
          <p:cNvSpPr txBox="1"/>
          <p:nvPr/>
        </p:nvSpPr>
        <p:spPr>
          <a:xfrm>
            <a:off x="8191630" y="3439792"/>
            <a:ext cx="373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Transport scatter: 18 </a:t>
            </a:r>
            <a:r>
              <a:rPr lang="en-US" dirty="0" err="1"/>
              <a:t>mK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30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3DBC-424E-D540-ED46-2D0D8D74EA5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/>
              <a:t>Temperature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D4892-38BE-E686-A9A7-308B54958FB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Sequence:</a:t>
            </a:r>
          </a:p>
          <a:p>
            <a:pPr lvl="1"/>
            <a:r>
              <a:rPr lang="en-US" sz="2000" dirty="0"/>
              <a:t>Measure axial frequency in AT</a:t>
            </a:r>
          </a:p>
          <a:p>
            <a:pPr lvl="1"/>
            <a:r>
              <a:rPr lang="en-US" sz="2000" dirty="0"/>
              <a:t>Shuttle AT – CT</a:t>
            </a:r>
          </a:p>
          <a:p>
            <a:pPr lvl="1"/>
            <a:r>
              <a:rPr lang="en-US" sz="2000" dirty="0"/>
              <a:t>Thermalize in CT</a:t>
            </a:r>
            <a:br>
              <a:rPr lang="en-US" sz="2000" dirty="0"/>
            </a:br>
            <a:r>
              <a:rPr lang="en-US" sz="1600" dirty="0"/>
              <a:t>(here 20s)</a:t>
            </a:r>
            <a:endParaRPr lang="en-US" sz="2000" dirty="0"/>
          </a:p>
          <a:p>
            <a:pPr lvl="1"/>
            <a:r>
              <a:rPr lang="en-US" sz="2000" dirty="0"/>
              <a:t>Shuttle CT – AT</a:t>
            </a:r>
          </a:p>
          <a:p>
            <a:endParaRPr lang="en-US" b="1" dirty="0">
              <a:solidFill>
                <a:srgbClr val="052A6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574E16-3D02-FFAB-D5C8-7B2390A0E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93" y="4627250"/>
            <a:ext cx="6245000" cy="169182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B3C8AC2-3EBE-CE77-82B0-887046C7A763}"/>
              </a:ext>
            </a:extLst>
          </p:cNvPr>
          <p:cNvGrpSpPr/>
          <p:nvPr/>
        </p:nvGrpSpPr>
        <p:grpSpPr>
          <a:xfrm>
            <a:off x="4944065" y="945942"/>
            <a:ext cx="1539738" cy="3598484"/>
            <a:chOff x="5157711" y="1045029"/>
            <a:chExt cx="2198872" cy="5131934"/>
          </a:xfrm>
          <a:solidFill>
            <a:schemeClr val="bg1"/>
          </a:solidFill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CA6955F-9B5B-EAA2-E97C-8570A32A7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5157711" y="1045029"/>
              <a:ext cx="1767498" cy="5131934"/>
            </a:xfrm>
            <a:prstGeom prst="rect">
              <a:avLst/>
            </a:prstGeom>
            <a:grpFill/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BC100D8-35B7-7912-1435-F9C5786545A2}"/>
                </a:ext>
              </a:extLst>
            </p:cNvPr>
            <p:cNvSpPr txBox="1"/>
            <p:nvPr/>
          </p:nvSpPr>
          <p:spPr>
            <a:xfrm rot="5400000">
              <a:off x="5862270" y="4596309"/>
              <a:ext cx="2549096" cy="4395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Temperature Analysis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C22128-E72E-5666-D109-44AB458B20EA}"/>
                </a:ext>
              </a:extLst>
            </p:cNvPr>
            <p:cNvSpPr txBox="1"/>
            <p:nvPr/>
          </p:nvSpPr>
          <p:spPr>
            <a:xfrm rot="5400000">
              <a:off x="6254742" y="2350239"/>
              <a:ext cx="1724520" cy="4395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Fast Cooling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85A0D2-0236-0A23-56D4-8027157C66E0}"/>
              </a:ext>
            </a:extLst>
          </p:cNvPr>
          <p:cNvGrpSpPr/>
          <p:nvPr/>
        </p:nvGrpSpPr>
        <p:grpSpPr>
          <a:xfrm>
            <a:off x="6863187" y="949712"/>
            <a:ext cx="4142678" cy="2742072"/>
            <a:chOff x="6863187" y="949712"/>
            <a:chExt cx="4142678" cy="2742072"/>
          </a:xfrm>
          <a:solidFill>
            <a:schemeClr val="bg1"/>
          </a:solidFill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47A1084-755B-D0FD-6954-7C78D8E5A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63187" y="949712"/>
              <a:ext cx="4142678" cy="2739102"/>
            </a:xfrm>
            <a:prstGeom prst="rect">
              <a:avLst/>
            </a:prstGeom>
            <a:grpFill/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4FE334B-148D-BEDD-F303-28BB9D3A8A4F}"/>
                </a:ext>
              </a:extLst>
            </p:cNvPr>
            <p:cNvSpPr/>
            <p:nvPr/>
          </p:nvSpPr>
          <p:spPr>
            <a:xfrm>
              <a:off x="7126790" y="3393780"/>
              <a:ext cx="351073" cy="298004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052A6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A9FB1D-8F2A-51E9-0C84-3D76C6D9F56E}"/>
              </a:ext>
            </a:extLst>
          </p:cNvPr>
          <p:cNvGrpSpPr/>
          <p:nvPr/>
        </p:nvGrpSpPr>
        <p:grpSpPr>
          <a:xfrm>
            <a:off x="6950011" y="3773749"/>
            <a:ext cx="4142678" cy="2773269"/>
            <a:chOff x="6950011" y="3773749"/>
            <a:chExt cx="4142678" cy="2773269"/>
          </a:xfrm>
          <a:solidFill>
            <a:schemeClr val="bg1"/>
          </a:solidFill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B905317-6121-F72E-5C1D-25A8D2D1A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50011" y="3773749"/>
              <a:ext cx="4142678" cy="2773269"/>
            </a:xfrm>
            <a:prstGeom prst="rect">
              <a:avLst/>
            </a:prstGeom>
            <a:grpFill/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90821E-C593-B0DA-9A1D-B65A3E28C8CF}"/>
                </a:ext>
              </a:extLst>
            </p:cNvPr>
            <p:cNvSpPr/>
            <p:nvPr/>
          </p:nvSpPr>
          <p:spPr>
            <a:xfrm>
              <a:off x="6950011" y="6187155"/>
              <a:ext cx="373735" cy="35986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052A6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EE06BD-08BB-4067-9932-2D51C9AF3390}"/>
              </a:ext>
            </a:extLst>
          </p:cNvPr>
          <p:cNvGrpSpPr/>
          <p:nvPr/>
        </p:nvGrpSpPr>
        <p:grpSpPr>
          <a:xfrm>
            <a:off x="779082" y="3522910"/>
            <a:ext cx="3129391" cy="798969"/>
            <a:chOff x="707671" y="3388470"/>
            <a:chExt cx="3129391" cy="798969"/>
          </a:xfrm>
          <a:solidFill>
            <a:schemeClr val="bg1"/>
          </a:solidFill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C4714DE-D640-B44A-3E8F-418FE15BFA4F}"/>
                </a:ext>
              </a:extLst>
            </p:cNvPr>
            <p:cNvSpPr/>
            <p:nvPr/>
          </p:nvSpPr>
          <p:spPr>
            <a:xfrm>
              <a:off x="707671" y="3388470"/>
              <a:ext cx="3129391" cy="798969"/>
            </a:xfrm>
            <a:prstGeom prst="roundRect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052A6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93455FF-F2BC-C611-5F9E-0FE0E15C0DDD}"/>
                </a:ext>
              </a:extLst>
            </p:cNvPr>
            <p:cNvSpPr txBox="1"/>
            <p:nvPr/>
          </p:nvSpPr>
          <p:spPr>
            <a:xfrm>
              <a:off x="737502" y="3450583"/>
              <a:ext cx="30679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Decreased the detector temperature by a factor of </a:t>
              </a:r>
              <a:r>
                <a:rPr lang="en-US" b="1" dirty="0"/>
                <a:t>3</a:t>
              </a:r>
              <a:r>
                <a:rPr lang="en-US" dirty="0"/>
                <a:t>!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535E594-544E-2FBD-FBDD-AC1912C8FC5D}"/>
              </a:ext>
            </a:extLst>
          </p:cNvPr>
          <p:cNvSpPr txBox="1"/>
          <p:nvPr/>
        </p:nvSpPr>
        <p:spPr>
          <a:xfrm>
            <a:off x="9857119" y="1410634"/>
            <a:ext cx="10053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52A61"/>
                </a:solidFill>
              </a:rPr>
              <a:t>(4.2(2)K)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1B1342F-66BF-E0E8-1EA1-35FB7AE7B4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8296" y="3916099"/>
            <a:ext cx="2042904" cy="3044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581CA63-B155-B127-5B09-8A57E419625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1011"/>
          <a:stretch/>
        </p:blipFill>
        <p:spPr>
          <a:xfrm>
            <a:off x="7578616" y="4218305"/>
            <a:ext cx="2257425" cy="2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57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0EB75-732E-9BC2-7680-74D6E69EF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Result: 80 Times Faster Cooling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733591-7D9C-B83B-14D8-F077884FCC43}"/>
              </a:ext>
            </a:extLst>
          </p:cNvPr>
          <p:cNvGrpSpPr/>
          <p:nvPr/>
        </p:nvGrpSpPr>
        <p:grpSpPr>
          <a:xfrm>
            <a:off x="603371" y="1130160"/>
            <a:ext cx="6375017" cy="4116379"/>
            <a:chOff x="300291" y="3184328"/>
            <a:chExt cx="5513830" cy="3560306"/>
          </a:xfrm>
        </p:grpSpPr>
        <p:pic>
          <p:nvPicPr>
            <p:cNvPr id="6" name="Content Placeholder 3">
              <a:extLst>
                <a:ext uri="{FF2B5EF4-FFF2-40B4-BE49-F238E27FC236}">
                  <a16:creationId xmlns:a16="http://schemas.microsoft.com/office/drawing/2014/main" id="{66783610-C8D7-EAE5-B346-E3082999A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291" y="3184328"/>
              <a:ext cx="5332023" cy="356030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69ADEA-FE60-DAED-8270-BE58DE219552}"/>
                </a:ext>
              </a:extLst>
            </p:cNvPr>
            <p:cNvSpPr txBox="1"/>
            <p:nvPr/>
          </p:nvSpPr>
          <p:spPr>
            <a:xfrm>
              <a:off x="2011292" y="3336590"/>
              <a:ext cx="3802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7030A0"/>
                  </a:solidFill>
                </a:rPr>
                <a:t>Status 2016 run with 600s cooling in the PT</a:t>
              </a:r>
            </a:p>
            <a:p>
              <a:r>
                <a:rPr lang="en-US" sz="1400" b="1" dirty="0">
                  <a:solidFill>
                    <a:srgbClr val="7030A0"/>
                  </a:solidFill>
                </a:rPr>
                <a:t>at a cyclotron temperature of 12.7(5)K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87A612E-DB3C-83E5-2715-152D13554710}"/>
                </a:ext>
              </a:extLst>
            </p:cNvPr>
            <p:cNvSpPr txBox="1"/>
            <p:nvPr/>
          </p:nvSpPr>
          <p:spPr>
            <a:xfrm>
              <a:off x="1282168" y="5548140"/>
              <a:ext cx="3652323" cy="452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EC7B49"/>
                  </a:solidFill>
                </a:rPr>
                <a:t>Status 2024 with cooling for 5s in the CT</a:t>
              </a:r>
            </a:p>
            <a:p>
              <a:r>
                <a:rPr lang="en-US" sz="1400" b="1" dirty="0">
                  <a:solidFill>
                    <a:srgbClr val="EC7B49"/>
                  </a:solidFill>
                </a:rPr>
                <a:t>and a cyclotron temperature of 4.2(2) K</a:t>
              </a:r>
              <a:endParaRPr lang="en-GB" sz="1400" b="1" dirty="0">
                <a:solidFill>
                  <a:srgbClr val="EC7B49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1243F35-E98B-B562-A957-0EC44355F4AD}"/>
                </a:ext>
              </a:extLst>
            </p:cNvPr>
            <p:cNvSpPr/>
            <p:nvPr/>
          </p:nvSpPr>
          <p:spPr>
            <a:xfrm>
              <a:off x="3034862" y="4997669"/>
              <a:ext cx="252248" cy="323193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6440138-3B71-9B00-E2B3-E41D49DD6453}"/>
                </a:ext>
              </a:extLst>
            </p:cNvPr>
            <p:cNvSpPr/>
            <p:nvPr/>
          </p:nvSpPr>
          <p:spPr>
            <a:xfrm>
              <a:off x="972862" y="5008176"/>
              <a:ext cx="252248" cy="323193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E6FCF8B7-8C3C-3BAF-7554-75F94FE946B6}"/>
                </a:ext>
              </a:extLst>
            </p:cNvPr>
            <p:cNvSpPr/>
            <p:nvPr/>
          </p:nvSpPr>
          <p:spPr>
            <a:xfrm rot="10800000">
              <a:off x="1603861" y="5076497"/>
              <a:ext cx="1013935" cy="165537"/>
            </a:xfrm>
            <a:prstGeom prst="rightArrow">
              <a:avLst/>
            </a:prstGeom>
            <a:solidFill>
              <a:srgbClr val="00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76A5C2-F357-F682-A83F-C373E48F6D8C}"/>
              </a:ext>
            </a:extLst>
          </p:cNvPr>
          <p:cNvGrpSpPr/>
          <p:nvPr/>
        </p:nvGrpSpPr>
        <p:grpSpPr>
          <a:xfrm>
            <a:off x="8041327" y="2429202"/>
            <a:ext cx="2918904" cy="2059418"/>
            <a:chOff x="8041327" y="2429202"/>
            <a:chExt cx="2918904" cy="205941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53C63CC-A9B3-9777-9A63-F26F43AD9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41327" y="2429202"/>
              <a:ext cx="2918904" cy="205941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497E6A-C27C-8DE1-6A00-385A6E246E14}"/>
                </a:ext>
              </a:extLst>
            </p:cNvPr>
            <p:cNvSpPr txBox="1"/>
            <p:nvPr/>
          </p:nvSpPr>
          <p:spPr>
            <a:xfrm>
              <a:off x="10079799" y="2472109"/>
              <a:ext cx="8096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</a:rPr>
                <a:t>2016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83922E1-0201-064A-E251-C9AFD35D734D}"/>
              </a:ext>
            </a:extLst>
          </p:cNvPr>
          <p:cNvGrpSpPr/>
          <p:nvPr/>
        </p:nvGrpSpPr>
        <p:grpSpPr>
          <a:xfrm>
            <a:off x="7966050" y="4656393"/>
            <a:ext cx="3034130" cy="2080001"/>
            <a:chOff x="8125696" y="3334798"/>
            <a:chExt cx="3034130" cy="208000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D69CDC2-9D1D-D7BB-BC44-6FC189095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5696" y="3334798"/>
              <a:ext cx="3034130" cy="208000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802D48-7A82-9179-7330-65151197C59F}"/>
                </a:ext>
              </a:extLst>
            </p:cNvPr>
            <p:cNvSpPr txBox="1"/>
            <p:nvPr/>
          </p:nvSpPr>
          <p:spPr>
            <a:xfrm>
              <a:off x="10287141" y="3366328"/>
              <a:ext cx="8096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</a:rPr>
                <a:t>2024</a:t>
              </a: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DAFF814-A5F0-0604-2F6A-EE022E1270EF}"/>
              </a:ext>
            </a:extLst>
          </p:cNvPr>
          <p:cNvSpPr/>
          <p:nvPr/>
        </p:nvSpPr>
        <p:spPr>
          <a:xfrm>
            <a:off x="710207" y="5338310"/>
            <a:ext cx="6279560" cy="9238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Explicitly demonstrated</a:t>
            </a:r>
            <a:r>
              <a:rPr lang="en-US" sz="2000" b="1" dirty="0">
                <a:solidFill>
                  <a:srgbClr val="C00000"/>
                </a:solidFill>
              </a:rPr>
              <a:t>: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robust 200mK particle preparation in </a:t>
            </a:r>
            <a:r>
              <a:rPr lang="en-US" sz="2000" b="1" dirty="0">
                <a:solidFill>
                  <a:srgbClr val="C00000"/>
                </a:solidFill>
              </a:rPr>
              <a:t>8 minutes </a:t>
            </a:r>
            <a:r>
              <a:rPr lang="en-US" sz="2000" dirty="0">
                <a:solidFill>
                  <a:srgbClr val="C00000"/>
                </a:solidFill>
              </a:rPr>
              <a:t>compared to previously 15h.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0FC47B-1ABC-0D77-D189-D481B692D6FB}"/>
              </a:ext>
            </a:extLst>
          </p:cNvPr>
          <p:cNvSpPr txBox="1"/>
          <p:nvPr/>
        </p:nvSpPr>
        <p:spPr>
          <a:xfrm>
            <a:off x="9605913" y="61704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269D20D-4691-2563-B611-8DDEFF541FE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00399" y="929027"/>
            <a:ext cx="3965432" cy="134461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07EBCD0-481C-672C-1916-06AC88F34388}"/>
              </a:ext>
            </a:extLst>
          </p:cNvPr>
          <p:cNvSpPr txBox="1"/>
          <p:nvPr/>
        </p:nvSpPr>
        <p:spPr>
          <a:xfrm>
            <a:off x="714708" y="6358761"/>
            <a:ext cx="5780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Further improvements possible</a:t>
            </a:r>
          </a:p>
        </p:txBody>
      </p:sp>
    </p:spTree>
    <p:extLst>
      <p:ext uri="{BB962C8B-B14F-4D97-AF65-F5344CB8AC3E}">
        <p14:creationId xmlns:p14="http://schemas.microsoft.com/office/powerpoint/2010/main" val="4002695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BF0C9-A249-C64F-07A4-D8553D2A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66850"/>
            <a:ext cx="10515600" cy="1143000"/>
          </a:xfrm>
        </p:spPr>
        <p:txBody>
          <a:bodyPr/>
          <a:lstStyle/>
          <a:p>
            <a:pPr algn="ctr"/>
            <a:r>
              <a:rPr lang="en-US" sz="4800" dirty="0"/>
              <a:t>Antiproton Lifetime Estimation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B55DE33E-694D-0165-5608-6E9A28A85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5" b="11272"/>
          <a:stretch>
            <a:fillRect/>
          </a:stretch>
        </p:blipFill>
        <p:spPr bwMode="auto">
          <a:xfrm>
            <a:off x="2321915" y="2880085"/>
            <a:ext cx="73818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DD33650-71EA-0562-F740-B8605B342F7A}"/>
              </a:ext>
            </a:extLst>
          </p:cNvPr>
          <p:cNvSpPr/>
          <p:nvPr/>
        </p:nvSpPr>
        <p:spPr>
          <a:xfrm>
            <a:off x="3162676" y="2880085"/>
            <a:ext cx="1114789" cy="175624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44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oup of balloons in the sky&#10;&#10;Description automatically generated">
            <a:extLst>
              <a:ext uri="{FF2B5EF4-FFF2-40B4-BE49-F238E27FC236}">
                <a16:creationId xmlns:a16="http://schemas.microsoft.com/office/drawing/2014/main" id="{D4A45027-0389-D83A-F639-7667A8E22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504" y="38323"/>
            <a:ext cx="3417924" cy="51288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53C9BD-4985-7637-A1FC-1F4FD82DB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5600"/>
            <a:ext cx="10515600" cy="2852737"/>
          </a:xfrm>
        </p:spPr>
        <p:txBody>
          <a:bodyPr/>
          <a:lstStyle/>
          <a:p>
            <a:r>
              <a:rPr lang="en-US" dirty="0"/>
              <a:t>Happy Birthday Antiprotons!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668505-1B7B-05E8-FA4F-9C84D9B1DD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44550" y="3208337"/>
            <a:ext cx="105156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(Trapped since 27/10/2023)</a:t>
            </a:r>
          </a:p>
        </p:txBody>
      </p:sp>
      <p:pic>
        <p:nvPicPr>
          <p:cNvPr id="8" name="Picture 7" descr="A yellow emoji with a party hat and blowing a whistle&#10;&#10;Description automatically generated">
            <a:extLst>
              <a:ext uri="{FF2B5EF4-FFF2-40B4-BE49-F238E27FC236}">
                <a16:creationId xmlns:a16="http://schemas.microsoft.com/office/drawing/2014/main" id="{0D98DDAD-69BF-7BF6-0034-59EF46F58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2236" y1="20548" x2="62236" y2="20548"/>
                        <a14:foregroundMark x1="72152" y1="65558" x2="72152" y2="65558"/>
                        <a14:foregroundMark x1="29958" y1="66536" x2="29958" y2="66536"/>
                        <a14:foregroundMark x1="21730" y1="53816" x2="21730" y2="538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18" y="3852803"/>
            <a:ext cx="2349500" cy="2532898"/>
          </a:xfrm>
          <a:prstGeom prst="rect">
            <a:avLst/>
          </a:prstGeom>
        </p:spPr>
      </p:pic>
      <p:pic>
        <p:nvPicPr>
          <p:cNvPr id="12" name="Picture 11" descr="A row of colorful flags&#10;&#10;Description automatically generated">
            <a:extLst>
              <a:ext uri="{FF2B5EF4-FFF2-40B4-BE49-F238E27FC236}">
                <a16:creationId xmlns:a16="http://schemas.microsoft.com/office/drawing/2014/main" id="{B9E02396-6182-46FE-952C-86D5F4B09A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59539">
            <a:off x="-73544" y="137515"/>
            <a:ext cx="5604452" cy="3362671"/>
          </a:xfrm>
          <a:prstGeom prst="rect">
            <a:avLst/>
          </a:prstGeom>
        </p:spPr>
      </p:pic>
      <p:pic>
        <p:nvPicPr>
          <p:cNvPr id="13" name="Picture 12" descr="A row of colorful flags&#10;&#10;Description automatically generated">
            <a:extLst>
              <a:ext uri="{FF2B5EF4-FFF2-40B4-BE49-F238E27FC236}">
                <a16:creationId xmlns:a16="http://schemas.microsoft.com/office/drawing/2014/main" id="{50924380-3287-60A8-CC12-1F16EA17CA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972">
            <a:off x="6860656" y="420035"/>
            <a:ext cx="5604452" cy="33626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F11E382-168B-8519-5F38-5518979D4079}"/>
              </a:ext>
            </a:extLst>
          </p:cNvPr>
          <p:cNvGrpSpPr/>
          <p:nvPr/>
        </p:nvGrpSpPr>
        <p:grpSpPr>
          <a:xfrm>
            <a:off x="7161385" y="2187437"/>
            <a:ext cx="4339570" cy="4156109"/>
            <a:chOff x="7161385" y="2187437"/>
            <a:chExt cx="4339570" cy="4156109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23243191-39E9-E14E-38ED-BC8BE2628C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3" t="15111" r="16667"/>
            <a:stretch/>
          </p:blipFill>
          <p:spPr bwMode="auto">
            <a:xfrm>
              <a:off x="7161385" y="4151331"/>
              <a:ext cx="3017796" cy="2192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A red and yellow striped hat&#10;&#10;Description automatically generated">
              <a:extLst>
                <a:ext uri="{FF2B5EF4-FFF2-40B4-BE49-F238E27FC236}">
                  <a16:creationId xmlns:a16="http://schemas.microsoft.com/office/drawing/2014/main" id="{EF10F2B5-0CA2-02E1-D1E1-A6910754D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33192">
              <a:off x="8857407" y="2187437"/>
              <a:ext cx="2643548" cy="26414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2982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B367-99D9-F6C2-9788-A7CAE6084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Trap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8C2CE8-95BB-DF7A-4FB1-B4F98D2246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Continuously monitor Reservoir trap</a:t>
                </a:r>
              </a:p>
              <a:p>
                <a:r>
                  <a:rPr lang="en-US" dirty="0" err="1"/>
                  <a:t>Dipwidth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particle number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8C2CE8-95BB-DF7A-4FB1-B4F98D2246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 t="-1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9786A0-2E84-DF03-D8B1-61ECFE8D40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[4] </a:t>
            </a:r>
            <a:r>
              <a:rPr lang="en-GB" dirty="0"/>
              <a:t>D. </a:t>
            </a:r>
            <a:r>
              <a:rPr lang="en-GB" dirty="0" err="1"/>
              <a:t>Wineland</a:t>
            </a:r>
            <a:r>
              <a:rPr lang="en-GB" dirty="0"/>
              <a:t> and H. </a:t>
            </a:r>
            <a:r>
              <a:rPr lang="en-GB" dirty="0" err="1"/>
              <a:t>Dehmelt</a:t>
            </a:r>
            <a:r>
              <a:rPr lang="en-GB" dirty="0"/>
              <a:t>, J. Appl. Phys. 46, 919 (1975)</a:t>
            </a:r>
            <a:endParaRPr lang="en-US" dirty="0"/>
          </a:p>
        </p:txBody>
      </p:sp>
      <p:pic>
        <p:nvPicPr>
          <p:cNvPr id="5" name="Picture 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283F666-33B2-FFA1-1E42-D725292E1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63" y="2719771"/>
            <a:ext cx="4013121" cy="2468678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1A1A3B7-B7B1-E48D-CE0C-92DA0FF9F18A}"/>
              </a:ext>
            </a:extLst>
          </p:cNvPr>
          <p:cNvSpPr/>
          <p:nvPr/>
        </p:nvSpPr>
        <p:spPr>
          <a:xfrm>
            <a:off x="4266302" y="3561655"/>
            <a:ext cx="509411" cy="372954"/>
          </a:xfrm>
          <a:prstGeom prst="rightArrow">
            <a:avLst/>
          </a:prstGeom>
          <a:solidFill>
            <a:srgbClr val="003C7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F8204D-872F-1FDC-6CBA-12F27062B5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449" y="2337519"/>
            <a:ext cx="5609024" cy="384539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F84766A-7983-DAD4-7A2D-CD68EFA3EA16}"/>
              </a:ext>
            </a:extLst>
          </p:cNvPr>
          <p:cNvGrpSpPr/>
          <p:nvPr/>
        </p:nvGrpSpPr>
        <p:grpSpPr>
          <a:xfrm>
            <a:off x="6104032" y="1225485"/>
            <a:ext cx="5995737" cy="3797513"/>
            <a:chOff x="6043254" y="2852933"/>
            <a:chExt cx="5995737" cy="37975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4EAC604-5999-54FE-E998-788E56AC8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43254" y="2852933"/>
              <a:ext cx="5995737" cy="3797513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7A98677-3853-52C8-E091-8FD6A3925142}"/>
                </a:ext>
              </a:extLst>
            </p:cNvPr>
            <p:cNvCxnSpPr/>
            <p:nvPr/>
          </p:nvCxnSpPr>
          <p:spPr>
            <a:xfrm flipH="1">
              <a:off x="7255042" y="3134226"/>
              <a:ext cx="234616" cy="601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3ABC045-7619-FE10-8D38-399B7C7AB4CE}"/>
                    </a:ext>
                  </a:extLst>
                </p:cNvPr>
                <p:cNvSpPr txBox="1"/>
                <p:nvPr/>
              </p:nvSpPr>
              <p:spPr>
                <a:xfrm>
                  <a:off x="7543800" y="3011115"/>
                  <a:ext cx="193745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/>
                    <a:t>pbars</a:t>
                  </a:r>
                  <a:r>
                    <a:rPr lang="en-US" sz="1400" dirty="0"/>
                    <a:t> after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US" sz="1400" dirty="0"/>
                    <a:t> cleaning 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3ABC045-7619-FE10-8D38-399B7C7AB4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3800" y="3011115"/>
                  <a:ext cx="1937455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943" t="-4000" r="-6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E7B6A77-F032-FAF9-C32A-E0F4E1EE54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0410" y="3865895"/>
              <a:ext cx="2193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842157E-3C29-0B90-953F-75C4D03C1D37}"/>
                </a:ext>
              </a:extLst>
            </p:cNvPr>
            <p:cNvSpPr txBox="1"/>
            <p:nvPr/>
          </p:nvSpPr>
          <p:spPr>
            <a:xfrm>
              <a:off x="7483034" y="3742784"/>
              <a:ext cx="1558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human error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0CFC357-16AA-D08D-B8AC-B53F041C4A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00211" y="4537405"/>
              <a:ext cx="75807" cy="341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DEF1DB-BF4D-729C-8AAF-07ECFCEC087B}"/>
                </a:ext>
              </a:extLst>
            </p:cNvPr>
            <p:cNvSpPr txBox="1"/>
            <p:nvPr/>
          </p:nvSpPr>
          <p:spPr>
            <a:xfrm>
              <a:off x="7721727" y="4254230"/>
              <a:ext cx="2480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cloud of </a:t>
              </a:r>
              <a:r>
                <a:rPr lang="en-US" sz="1200" dirty="0" err="1"/>
                <a:t>pbars</a:t>
              </a:r>
              <a:r>
                <a:rPr lang="en-US" sz="1200" dirty="0"/>
                <a:t> extracted to PT, merged again with losses  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D3AEDA1-6B4F-B069-39CA-FCB19EF0FD29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>
              <a:off x="7893915" y="5060764"/>
              <a:ext cx="164717" cy="1305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F4E0AB2-5067-CCE4-27E0-CC2EFDBEAF53}"/>
                </a:ext>
              </a:extLst>
            </p:cNvPr>
            <p:cNvSpPr txBox="1"/>
            <p:nvPr/>
          </p:nvSpPr>
          <p:spPr>
            <a:xfrm>
              <a:off x="8058632" y="4906875"/>
              <a:ext cx="1558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human error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205B15E-833E-8C5B-9EB0-93DBCEDA64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55389" y="5535645"/>
              <a:ext cx="764575" cy="1616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C8D051-2A5E-DB66-6184-5A75B01B2DB0}"/>
                </a:ext>
              </a:extLst>
            </p:cNvPr>
            <p:cNvSpPr txBox="1"/>
            <p:nvPr/>
          </p:nvSpPr>
          <p:spPr>
            <a:xfrm>
              <a:off x="9191527" y="5348885"/>
              <a:ext cx="943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extraction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EFB43EB-5D54-6E6F-BFCC-38B85E14F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01889" y="5615190"/>
              <a:ext cx="246775" cy="1416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292A375-CCAB-495D-9FBB-A6D47AF23FAC}"/>
                </a:ext>
              </a:extLst>
            </p:cNvPr>
            <p:cNvCxnSpPr>
              <a:cxnSpLocks/>
            </p:cNvCxnSpPr>
            <p:nvPr/>
          </p:nvCxnSpPr>
          <p:spPr>
            <a:xfrm>
              <a:off x="9767636" y="5615190"/>
              <a:ext cx="332875" cy="1528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96541BF-5D59-0472-3E95-A325BDF03DF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4802" y="5610649"/>
              <a:ext cx="333252" cy="1802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30FA41E-83DF-0966-C69C-48FBEF291B45}"/>
                </a:ext>
              </a:extLst>
            </p:cNvPr>
            <p:cNvSpPr txBox="1"/>
            <p:nvPr/>
          </p:nvSpPr>
          <p:spPr>
            <a:xfrm>
              <a:off x="10312401" y="4994285"/>
              <a:ext cx="1558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detector detuned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CF50CCD-2BF2-5E05-108E-32C91FDB16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16203" y="5240506"/>
              <a:ext cx="65205" cy="5262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2CCF382-8D03-D1DF-C5C5-5A2DAEE4C8EA}"/>
                </a:ext>
              </a:extLst>
            </p:cNvPr>
            <p:cNvCxnSpPr>
              <a:cxnSpLocks/>
            </p:cNvCxnSpPr>
            <p:nvPr/>
          </p:nvCxnSpPr>
          <p:spPr>
            <a:xfrm>
              <a:off x="11049729" y="5250416"/>
              <a:ext cx="52624" cy="5064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F1BD168-F0A6-7DD1-CCE6-2709F00136C9}"/>
              </a:ext>
            </a:extLst>
          </p:cNvPr>
          <p:cNvCxnSpPr>
            <a:cxnSpLocks/>
          </p:cNvCxnSpPr>
          <p:nvPr/>
        </p:nvCxnSpPr>
        <p:spPr>
          <a:xfrm flipV="1">
            <a:off x="5750943" y="4561242"/>
            <a:ext cx="929556" cy="10712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83A48BA-D7AF-2B5E-6393-F4C74A3C0054}"/>
              </a:ext>
            </a:extLst>
          </p:cNvPr>
          <p:cNvCxnSpPr>
            <a:cxnSpLocks/>
          </p:cNvCxnSpPr>
          <p:nvPr/>
        </p:nvCxnSpPr>
        <p:spPr>
          <a:xfrm flipV="1">
            <a:off x="6379151" y="4561242"/>
            <a:ext cx="5577480" cy="10740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021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27DE7-B55D-02E5-0511-43BCCACB9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Antiproton Lifetime Estimation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919DE-DEF3-56B7-2D74-5C04F9D207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[11] S. </a:t>
            </a:r>
            <a:r>
              <a:rPr lang="en-US" dirty="0" err="1"/>
              <a:t>Sellner</a:t>
            </a:r>
            <a:r>
              <a:rPr lang="en-US" dirty="0"/>
              <a:t> et al., New J. Phys. 19, 083023 (2017)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751DB96-D048-495E-426F-3C4DF05D56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063" y="1824170"/>
            <a:ext cx="5781601" cy="35909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F79173-B3B4-1609-F73D-04E8A643A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52" y="1490008"/>
            <a:ext cx="6451694" cy="4007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A8C2BB-6172-CDA7-79DE-9F8A67C05D23}"/>
                  </a:ext>
                </a:extLst>
              </p:cNvPr>
              <p:cNvSpPr txBox="1"/>
              <p:nvPr/>
            </p:nvSpPr>
            <p:spPr>
              <a:xfrm>
                <a:off x="6745546" y="1388082"/>
                <a:ext cx="5152602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Extracted integrated observation time in 2024 data: </a:t>
                </a:r>
                <a:r>
                  <a:rPr lang="en-US" sz="2400" b="1" dirty="0"/>
                  <a:t>16.98</a:t>
                </a:r>
                <a:r>
                  <a:rPr lang="en-US" sz="2400" dirty="0"/>
                  <a:t> </a:t>
                </a:r>
                <a:r>
                  <a:rPr lang="en-US" sz="2400" b="1" dirty="0"/>
                  <a:t>a</a:t>
                </a:r>
              </a:p>
              <a:p>
                <a:endParaRPr lang="en-US" sz="2400" b="1" dirty="0"/>
              </a:p>
              <a:p>
                <a:endParaRPr lang="en-US" sz="24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With previous acquired data: 46.78 a</a:t>
                </a:r>
              </a:p>
              <a:p>
                <a:endParaRPr lang="en-US" sz="2400" dirty="0"/>
              </a:p>
              <a:p>
                <a:r>
                  <a:rPr lang="fr-CH" sz="2400" b="0" dirty="0">
                    <a:sym typeface="Wingdings" panose="05000000000000000000" pitchFamily="2" charset="2"/>
                  </a:rPr>
                  <a:t>        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CH" sz="24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lower</m:t>
                        </m:r>
                      </m:sub>
                    </m:sSub>
                  </m:oMath>
                </a14:m>
                <a:r>
                  <a:rPr lang="fr-CH" sz="2400" b="0" dirty="0">
                    <a:sym typeface="Wingdings" panose="05000000000000000000" pitchFamily="2" charset="2"/>
                  </a:rPr>
                  <a:t> &gt; 43.89 a  </a:t>
                </a:r>
                <a:r>
                  <a:rPr lang="fr-CH" sz="1600" b="0" dirty="0">
                    <a:sym typeface="Wingdings" panose="05000000000000000000" pitchFamily="2" charset="2"/>
                  </a:rPr>
                  <a:t>(CL: 0.68)</a:t>
                </a: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A8C2BB-6172-CDA7-79DE-9F8A67C05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546" y="1388082"/>
                <a:ext cx="5152602" cy="3046988"/>
              </a:xfrm>
              <a:prstGeom prst="rect">
                <a:avLst/>
              </a:prstGeom>
              <a:blipFill>
                <a:blip r:embed="rId3"/>
                <a:stretch>
                  <a:fillRect l="-1657" t="-1600" r="-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89C0BC35-05C9-5FA5-149E-2C51A226DD87}"/>
              </a:ext>
            </a:extLst>
          </p:cNvPr>
          <p:cNvSpPr/>
          <p:nvPr/>
        </p:nvSpPr>
        <p:spPr>
          <a:xfrm rot="20209421">
            <a:off x="3700239" y="4504449"/>
            <a:ext cx="4161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chemeClr val="bg1">
                    <a:lumMod val="85000"/>
                    <a:alpha val="12000"/>
                  </a:schemeClr>
                </a:solidFill>
              </a:rPr>
              <a:t>PRELIMINARY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7E933B9-5E09-4D17-0154-A7851A4FE771}"/>
              </a:ext>
            </a:extLst>
          </p:cNvPr>
          <p:cNvSpPr/>
          <p:nvPr/>
        </p:nvSpPr>
        <p:spPr>
          <a:xfrm>
            <a:off x="6976332" y="4505965"/>
            <a:ext cx="4541251" cy="141920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Increased antiproton lifetime by a factor of 4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(previous published value: 10.2 a [13])  </a:t>
            </a:r>
          </a:p>
        </p:txBody>
      </p:sp>
    </p:spTree>
    <p:extLst>
      <p:ext uri="{BB962C8B-B14F-4D97-AF65-F5344CB8AC3E}">
        <p14:creationId xmlns:p14="http://schemas.microsoft.com/office/powerpoint/2010/main" val="2650792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B7FCC-995A-4505-B573-5276771D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CD971-3C6C-14B6-DB1D-B43BF963A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2" y="1225485"/>
            <a:ext cx="6594968" cy="5127690"/>
          </a:xfrm>
        </p:spPr>
        <p:txBody>
          <a:bodyPr/>
          <a:lstStyle/>
          <a:p>
            <a:r>
              <a:rPr lang="en-US" dirty="0"/>
              <a:t>Improved the cooling of the cyclotron mode in a Penning trap significantly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Trapped antiprotons for over a year</a:t>
            </a:r>
          </a:p>
          <a:p>
            <a:endParaRPr lang="en-US" dirty="0"/>
          </a:p>
          <a:p>
            <a:r>
              <a:rPr lang="en-US" dirty="0"/>
              <a:t>Improve limits on antiproton lifetime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0EFB6-A41B-65BA-9C3D-198623B825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23A9394-714A-EC25-13DD-A2D75D46FA1F}"/>
              </a:ext>
            </a:extLst>
          </p:cNvPr>
          <p:cNvGrpSpPr/>
          <p:nvPr/>
        </p:nvGrpSpPr>
        <p:grpSpPr>
          <a:xfrm>
            <a:off x="2384542" y="4010815"/>
            <a:ext cx="2557762" cy="2449630"/>
            <a:chOff x="7161385" y="2187437"/>
            <a:chExt cx="4339570" cy="4156109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77C98DF8-BB30-1A00-2614-E8CEFBA0A3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3" t="15111" r="16667"/>
            <a:stretch/>
          </p:blipFill>
          <p:spPr bwMode="auto">
            <a:xfrm>
              <a:off x="7161385" y="4151331"/>
              <a:ext cx="3017796" cy="2192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A red and yellow striped hat&#10;&#10;Description automatically generated">
              <a:extLst>
                <a:ext uri="{FF2B5EF4-FFF2-40B4-BE49-F238E27FC236}">
                  <a16:creationId xmlns:a16="http://schemas.microsoft.com/office/drawing/2014/main" id="{DBC6C7F3-0165-5A36-086D-9B765682B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33192">
              <a:off x="8857407" y="2187437"/>
              <a:ext cx="2643548" cy="2641482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85A047D-39F3-E3C6-5F94-262355BB8898}"/>
              </a:ext>
            </a:extLst>
          </p:cNvPr>
          <p:cNvGrpSpPr/>
          <p:nvPr/>
        </p:nvGrpSpPr>
        <p:grpSpPr>
          <a:xfrm>
            <a:off x="6789523" y="561175"/>
            <a:ext cx="4421179" cy="2867825"/>
            <a:chOff x="300291" y="3184328"/>
            <a:chExt cx="5332023" cy="3560306"/>
          </a:xfrm>
        </p:grpSpPr>
        <p:pic>
          <p:nvPicPr>
            <p:cNvPr id="11" name="Content Placeholder 3">
              <a:extLst>
                <a:ext uri="{FF2B5EF4-FFF2-40B4-BE49-F238E27FC236}">
                  <a16:creationId xmlns:a16="http://schemas.microsoft.com/office/drawing/2014/main" id="{B2FFE974-3822-D09C-F6CA-267A0B7AF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291" y="3184328"/>
              <a:ext cx="5332023" cy="356030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4674278-2E60-A48E-CD64-2C27B2832AD6}"/>
                </a:ext>
              </a:extLst>
            </p:cNvPr>
            <p:cNvSpPr txBox="1"/>
            <p:nvPr/>
          </p:nvSpPr>
          <p:spPr>
            <a:xfrm>
              <a:off x="4092601" y="3421894"/>
              <a:ext cx="1275818" cy="382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7030A0"/>
                  </a:solidFill>
                </a:rPr>
                <a:t>Status 2016 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69AA0D-095C-EA2E-CB89-F2BAB5A3AFA5}"/>
                </a:ext>
              </a:extLst>
            </p:cNvPr>
            <p:cNvSpPr txBox="1"/>
            <p:nvPr/>
          </p:nvSpPr>
          <p:spPr>
            <a:xfrm>
              <a:off x="1282168" y="5541521"/>
              <a:ext cx="1335627" cy="388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EC7B49"/>
                  </a:solidFill>
                </a:rPr>
                <a:t>Status 2024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1A515B0-6A92-29C6-A092-99B5FC9AACDC}"/>
                </a:ext>
              </a:extLst>
            </p:cNvPr>
            <p:cNvSpPr/>
            <p:nvPr/>
          </p:nvSpPr>
          <p:spPr>
            <a:xfrm>
              <a:off x="3034862" y="4997669"/>
              <a:ext cx="252248" cy="323193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74CC7E3-13D1-319F-C9F0-22FE80D5A3E3}"/>
                </a:ext>
              </a:extLst>
            </p:cNvPr>
            <p:cNvSpPr/>
            <p:nvPr/>
          </p:nvSpPr>
          <p:spPr>
            <a:xfrm>
              <a:off x="972862" y="5008176"/>
              <a:ext cx="252248" cy="323193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A903361D-E678-03FC-BDB0-0D865A1A895F}"/>
                </a:ext>
              </a:extLst>
            </p:cNvPr>
            <p:cNvSpPr/>
            <p:nvPr/>
          </p:nvSpPr>
          <p:spPr>
            <a:xfrm rot="10800000">
              <a:off x="1603861" y="5076497"/>
              <a:ext cx="1013935" cy="165537"/>
            </a:xfrm>
            <a:prstGeom prst="rightArrow">
              <a:avLst/>
            </a:prstGeom>
            <a:solidFill>
              <a:srgbClr val="00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CC6042EC-136D-9991-89CE-23B927BF71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8590" y="3663878"/>
            <a:ext cx="4421179" cy="274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54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B6F87-34A5-EC7E-3956-FB7F596FF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E3DA5C92-179E-C34E-6442-5A235AADBB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133" y="917206"/>
            <a:ext cx="7838808" cy="435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797157-FE69-9C68-5072-3EE27ADE77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8" y="5276461"/>
            <a:ext cx="1435585" cy="14355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723CEE-0BFA-126F-3892-450AA1D216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28" y="5263554"/>
            <a:ext cx="2176936" cy="14439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21C352-FF59-6DB9-8885-BC2ED48DF7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51" y="1540491"/>
            <a:ext cx="579690" cy="193230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0B8CDDC6-1FCA-D70F-DEFA-633CE5E1E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941" y="982011"/>
            <a:ext cx="3740926" cy="253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4A1480AA-20C9-A247-1238-811653902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71" y="3521102"/>
            <a:ext cx="3740926" cy="176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f7f58abe-7b3f-4626-bddd-536df75d2ae3@cern">
            <a:extLst>
              <a:ext uri="{FF2B5EF4-FFF2-40B4-BE49-F238E27FC236}">
                <a16:creationId xmlns:a16="http://schemas.microsoft.com/office/drawing/2014/main" id="{200D757B-48A2-5A88-99B9-A9ADFAC78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312" y="5275486"/>
            <a:ext cx="1435585" cy="143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09400A50-4A54-4355-717A-85DAF2A40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283" y="5275486"/>
            <a:ext cx="1569029" cy="141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>
            <a:extLst>
              <a:ext uri="{FF2B5EF4-FFF2-40B4-BE49-F238E27FC236}">
                <a16:creationId xmlns:a16="http://schemas.microsoft.com/office/drawing/2014/main" id="{3248B938-4544-EB4B-A59C-AFAFC6ACA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53" y="5280455"/>
            <a:ext cx="2177940" cy="143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7E66ECF0-4BB6-B512-945C-FF2E2224077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15693" y="5263111"/>
            <a:ext cx="2850935" cy="144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93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2D2A-C4FC-3046-ECA8-71A5CD580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F9BEE-3815-596F-0B1E-1DF107B968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06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8657E-346B-3747-C9F9-BB1557739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of CPT 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76874C-26DD-3C6F-8CD2-A3F01224E4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622" y="1225485"/>
                <a:ext cx="6403391" cy="512769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/>
                  <a:t>CPT: charge conjugation (C), parity transformation (P) and time reversal (T)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CPT symmetry is the most fundamental </a:t>
                </a:r>
                <a:r>
                  <a:rPr lang="en-GB" sz="2400" dirty="0"/>
                  <a:t>symmetry in the local, relativistic quantum field theories of the Standard Model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Good system to test is matter/antimatter</a:t>
                </a:r>
              </a:p>
              <a:p>
                <a:endParaRPr lang="en-GB" sz="2400" dirty="0"/>
              </a:p>
              <a:p>
                <a:pPr marL="0" indent="0">
                  <a:buNone/>
                </a:pPr>
                <a:r>
                  <a:rPr lang="en-US" altLang="de-DE" sz="2400" b="1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CPT invariance: </a:t>
                </a:r>
                <a:br>
                  <a:rPr lang="en-US" altLang="de-DE" sz="2400" b="1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</a:br>
                <a:r>
                  <a:rPr lang="en-US" altLang="de-DE" sz="24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Particles and antiparticles have same absolute</a:t>
                </a: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</a:pPr>
                <a:r>
                  <a:rPr lang="en-US" altLang="de-DE" sz="24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Charge-to-mass ratio </a:t>
                </a:r>
                <a14:m>
                  <m:oMath xmlns:m="http://schemas.openxmlformats.org/officeDocument/2006/math">
                    <m:r>
                      <a:rPr lang="en-US" altLang="de-D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𝑞</m:t>
                    </m:r>
                    <m:r>
                      <a:rPr lang="fr-CH" altLang="de-DE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/</m:t>
                    </m:r>
                    <m:r>
                      <a:rPr lang="fr-CH" altLang="de-DE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𝑚</m:t>
                    </m:r>
                  </m:oMath>
                </a14:m>
                <a:endParaRPr lang="en-US" altLang="de-DE" sz="2400" dirty="0">
                  <a:solidFill>
                    <a:schemeClr val="tx1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</a:pPr>
                <a:r>
                  <a:rPr lang="en-US" altLang="de-DE" sz="24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Magnetic moment </a:t>
                </a:r>
                <a14:m>
                  <m:oMath xmlns:m="http://schemas.openxmlformats.org/officeDocument/2006/math">
                    <m:r>
                      <a:rPr lang="en-US" altLang="de-DE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𝜇</m:t>
                    </m:r>
                  </m:oMath>
                </a14:m>
                <a:endParaRPr lang="en-US" altLang="de-DE" sz="2400" dirty="0">
                  <a:solidFill>
                    <a:schemeClr val="tx1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</a:pPr>
                <a:r>
                  <a:rPr lang="en-US" altLang="de-DE" sz="24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Lifetime </a:t>
                </a:r>
                <a14:m>
                  <m:oMath xmlns:m="http://schemas.openxmlformats.org/officeDocument/2006/math">
                    <m:r>
                      <a:rPr lang="en-US" altLang="de-DE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𝜏</m:t>
                    </m:r>
                  </m:oMath>
                </a14:m>
                <a:endParaRPr lang="en-US" altLang="de-DE" sz="2400" dirty="0">
                  <a:solidFill>
                    <a:schemeClr val="tx1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76874C-26DD-3C6F-8CD2-A3F01224E4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622" y="1225485"/>
                <a:ext cx="6403391" cy="5127690"/>
              </a:xfrm>
              <a:blipFill>
                <a:blip r:embed="rId2"/>
                <a:stretch>
                  <a:fillRect l="-1237" t="-2021" r="-12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CD0248-37F1-D371-209F-8EB19F0E02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5797B4-CF6C-0DD2-EF19-4591A5DF0FE0}"/>
              </a:ext>
            </a:extLst>
          </p:cNvPr>
          <p:cNvGrpSpPr/>
          <p:nvPr/>
        </p:nvGrpSpPr>
        <p:grpSpPr>
          <a:xfrm>
            <a:off x="7224792" y="1125370"/>
            <a:ext cx="4675899" cy="3873413"/>
            <a:chOff x="2478177" y="1039158"/>
            <a:chExt cx="6307866" cy="532045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8A7F2F0-6CEF-E3E0-03CA-2A2CDDBEFEF8}"/>
                </a:ext>
              </a:extLst>
            </p:cNvPr>
            <p:cNvGrpSpPr/>
            <p:nvPr/>
          </p:nvGrpSpPr>
          <p:grpSpPr>
            <a:xfrm>
              <a:off x="2478177" y="1039158"/>
              <a:ext cx="6307866" cy="5320459"/>
              <a:chOff x="2756851" y="1123185"/>
              <a:chExt cx="6307866" cy="5320459"/>
            </a:xfrm>
          </p:grpSpPr>
          <p:sp>
            <p:nvSpPr>
              <p:cNvPr id="19" name="Right Brace 18">
                <a:extLst>
                  <a:ext uri="{FF2B5EF4-FFF2-40B4-BE49-F238E27FC236}">
                    <a16:creationId xmlns:a16="http://schemas.microsoft.com/office/drawing/2014/main" id="{D2E01B1B-62DA-3938-5744-868EE79EC718}"/>
                  </a:ext>
                </a:extLst>
              </p:cNvPr>
              <p:cNvSpPr/>
              <p:nvPr/>
            </p:nvSpPr>
            <p:spPr>
              <a:xfrm>
                <a:off x="7600870" y="3680670"/>
                <a:ext cx="240587" cy="2131416"/>
              </a:xfrm>
              <a:prstGeom prst="rightBrace">
                <a:avLst>
                  <a:gd name="adj1" fmla="val 40495"/>
                  <a:gd name="adj2" fmla="val 50000"/>
                </a:avLst>
              </a:prstGeom>
              <a:ln w="38100">
                <a:solidFill>
                  <a:srgbClr val="052B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8686A55-CBDB-9C12-F558-A10A82B63367}"/>
                  </a:ext>
                </a:extLst>
              </p:cNvPr>
              <p:cNvGrpSpPr/>
              <p:nvPr/>
            </p:nvGrpSpPr>
            <p:grpSpPr>
              <a:xfrm>
                <a:off x="2756851" y="1123185"/>
                <a:ext cx="6307866" cy="5320459"/>
                <a:chOff x="2980786" y="1244483"/>
                <a:chExt cx="6307866" cy="5320459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913B442-DA4C-8EA5-7082-7412D9E03077}"/>
                    </a:ext>
                  </a:extLst>
                </p:cNvPr>
                <p:cNvSpPr txBox="1"/>
                <p:nvPr/>
              </p:nvSpPr>
              <p:spPr>
                <a:xfrm>
                  <a:off x="8022002" y="4375220"/>
                  <a:ext cx="1119994" cy="1051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CERN</a:t>
                  </a:r>
                </a:p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AD</a:t>
                  </a:r>
                </a:p>
              </p:txBody>
            </p:sp>
            <p:sp>
              <p:nvSpPr>
                <p:cNvPr id="22" name="Right Brace 21">
                  <a:extLst>
                    <a:ext uri="{FF2B5EF4-FFF2-40B4-BE49-F238E27FC236}">
                      <a16:creationId xmlns:a16="http://schemas.microsoft.com/office/drawing/2014/main" id="{52B05B41-54EF-3538-F5F0-4587F3F52C05}"/>
                    </a:ext>
                  </a:extLst>
                </p:cNvPr>
                <p:cNvSpPr/>
                <p:nvPr/>
              </p:nvSpPr>
              <p:spPr>
                <a:xfrm>
                  <a:off x="7840987" y="1475953"/>
                  <a:ext cx="244867" cy="799512"/>
                </a:xfrm>
                <a:prstGeom prst="rightBrace">
                  <a:avLst>
                    <a:gd name="adj1" fmla="val 40341"/>
                    <a:gd name="adj2" fmla="val 47822"/>
                  </a:avLst>
                </a:prstGeom>
                <a:ln w="38100">
                  <a:solidFill>
                    <a:srgbClr val="052B7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3683DA2-8647-9B9A-3F9F-5D26756E2B14}"/>
                    </a:ext>
                  </a:extLst>
                </p:cNvPr>
                <p:cNvSpPr txBox="1"/>
                <p:nvPr/>
              </p:nvSpPr>
              <p:spPr>
                <a:xfrm>
                  <a:off x="8143041" y="1398655"/>
                  <a:ext cx="1145611" cy="1051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de-DE" b="1" dirty="0">
                      <a:solidFill>
                        <a:schemeClr val="tx2"/>
                      </a:solidFill>
                    </a:rPr>
                    <a:t>CERN</a:t>
                  </a:r>
                  <a:endParaRPr lang="en-GB" b="1" dirty="0">
                    <a:solidFill>
                      <a:schemeClr val="tx2"/>
                    </a:solidFill>
                  </a:endParaRPr>
                </a:p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ALICE</a:t>
                  </a:r>
                </a:p>
              </p:txBody>
            </p:sp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C5A87EC8-7455-E1A1-5A7E-6950E46C54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80786" y="1244483"/>
                  <a:ext cx="4732979" cy="5320459"/>
                </a:xfrm>
                <a:prstGeom prst="rect">
                  <a:avLst/>
                </a:prstGeom>
              </p:spPr>
            </p:pic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3F9F033-AA7B-9554-B1A9-BFE7B73B5B90}"/>
                    </a:ext>
                  </a:extLst>
                </p:cNvPr>
                <p:cNvSpPr txBox="1"/>
                <p:nvPr/>
              </p:nvSpPr>
              <p:spPr>
                <a:xfrm>
                  <a:off x="3215609" y="1367954"/>
                  <a:ext cx="874074" cy="824376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solidFill>
                        <a:schemeClr val="accent2"/>
                      </a:solidFill>
                    </a:rPr>
                    <a:t>Recent</a:t>
                  </a:r>
                </a:p>
                <a:p>
                  <a:r>
                    <a:rPr lang="en-US" sz="1100" dirty="0">
                      <a:solidFill>
                        <a:srgbClr val="00B0F0"/>
                      </a:solidFill>
                    </a:rPr>
                    <a:t>Past</a:t>
                  </a:r>
                </a:p>
                <a:p>
                  <a:r>
                    <a:rPr lang="en-US" sz="1100" dirty="0">
                      <a:solidFill>
                        <a:schemeClr val="bg1"/>
                      </a:solidFill>
                    </a:rPr>
                    <a:t>Planned</a:t>
                  </a:r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267E5ED-A956-1D08-F750-A7017B1F5000}"/>
                </a:ext>
              </a:extLst>
            </p:cNvPr>
            <p:cNvSpPr/>
            <p:nvPr/>
          </p:nvSpPr>
          <p:spPr>
            <a:xfrm>
              <a:off x="4841966" y="4039080"/>
              <a:ext cx="2251300" cy="280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C6870ED-E54A-20BA-70E7-65349AA00157}"/>
                </a:ext>
              </a:extLst>
            </p:cNvPr>
            <p:cNvSpPr/>
            <p:nvPr/>
          </p:nvSpPr>
          <p:spPr>
            <a:xfrm>
              <a:off x="4633949" y="4964471"/>
              <a:ext cx="2459317" cy="28098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79EFEEF-2E80-C7CB-231F-3D8D1E837512}"/>
                </a:ext>
              </a:extLst>
            </p:cNvPr>
            <p:cNvSpPr/>
            <p:nvPr/>
          </p:nvSpPr>
          <p:spPr>
            <a:xfrm>
              <a:off x="4500495" y="5427716"/>
              <a:ext cx="2592770" cy="28098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03DB9B-D4D6-3C93-8384-0F136C3F8F8A}"/>
                </a:ext>
              </a:extLst>
            </p:cNvPr>
            <p:cNvSpPr/>
            <p:nvPr/>
          </p:nvSpPr>
          <p:spPr>
            <a:xfrm>
              <a:off x="6070166" y="5426479"/>
              <a:ext cx="1025908" cy="28098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84D399-7C7F-9797-EC28-18D1B565518A}"/>
                </a:ext>
              </a:extLst>
            </p:cNvPr>
            <p:cNvSpPr/>
            <p:nvPr/>
          </p:nvSpPr>
          <p:spPr>
            <a:xfrm>
              <a:off x="5207725" y="4500899"/>
              <a:ext cx="1885539" cy="2809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FA67F6-B37D-7967-870F-2C7FFF6837FF}"/>
                </a:ext>
              </a:extLst>
            </p:cNvPr>
            <p:cNvSpPr/>
            <p:nvPr/>
          </p:nvSpPr>
          <p:spPr>
            <a:xfrm>
              <a:off x="5997435" y="4501492"/>
              <a:ext cx="1098211" cy="28098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0D27EE-8765-FC96-BF79-E73EB3BE0428}"/>
                </a:ext>
              </a:extLst>
            </p:cNvPr>
            <p:cNvSpPr txBox="1"/>
            <p:nvPr/>
          </p:nvSpPr>
          <p:spPr>
            <a:xfrm>
              <a:off x="2589219" y="5389505"/>
              <a:ext cx="2142959" cy="359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antihydrogen GSHFS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22616E0-5AE8-4BB8-5C1C-8E154DAC8C43}"/>
                </a:ext>
              </a:extLst>
            </p:cNvPr>
            <p:cNvSpPr txBox="1"/>
            <p:nvPr/>
          </p:nvSpPr>
          <p:spPr>
            <a:xfrm>
              <a:off x="2600303" y="4926763"/>
              <a:ext cx="2142959" cy="359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antihydrogen 1S/2S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9B86F1F-18ED-0309-E710-11D91124FEA0}"/>
                </a:ext>
              </a:extLst>
            </p:cNvPr>
            <p:cNvSpPr/>
            <p:nvPr/>
          </p:nvSpPr>
          <p:spPr>
            <a:xfrm>
              <a:off x="6504511" y="4500118"/>
              <a:ext cx="593909" cy="280987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D29DE7D-8B10-E7E7-25A9-1D06A713D862}"/>
                </a:ext>
              </a:extLst>
            </p:cNvPr>
            <p:cNvSpPr/>
            <p:nvPr/>
          </p:nvSpPr>
          <p:spPr>
            <a:xfrm>
              <a:off x="4975642" y="4037732"/>
              <a:ext cx="2123449" cy="28098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EE969C-49FF-0342-E7B3-4AFE83876345}"/>
                </a:ext>
              </a:extLst>
            </p:cNvPr>
            <p:cNvSpPr/>
            <p:nvPr/>
          </p:nvSpPr>
          <p:spPr>
            <a:xfrm>
              <a:off x="5132557" y="3145536"/>
              <a:ext cx="1965542" cy="31089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400" dirty="0"/>
                <a:t>muon g</a:t>
              </a:r>
              <a:endParaRPr lang="en-GB" sz="1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8D4417-D293-0C53-7A15-82DDE7947A88}"/>
                </a:ext>
              </a:extLst>
            </p:cNvPr>
            <p:cNvSpPr/>
            <p:nvPr/>
          </p:nvSpPr>
          <p:spPr>
            <a:xfrm>
              <a:off x="4562983" y="2667000"/>
              <a:ext cx="2535488" cy="31089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400" dirty="0"/>
                <a:t>electron g</a:t>
              </a:r>
              <a:endParaRPr lang="en-GB" sz="1400" dirty="0"/>
            </a:p>
          </p:txBody>
        </p:sp>
      </p:grpSp>
      <p:sp>
        <p:nvSpPr>
          <p:cNvPr id="26" name="Right Brace 25">
            <a:extLst>
              <a:ext uri="{FF2B5EF4-FFF2-40B4-BE49-F238E27FC236}">
                <a16:creationId xmlns:a16="http://schemas.microsoft.com/office/drawing/2014/main" id="{3446F4DB-B921-6D36-BB92-F91B01967181}"/>
              </a:ext>
            </a:extLst>
          </p:cNvPr>
          <p:cNvSpPr/>
          <p:nvPr/>
        </p:nvSpPr>
        <p:spPr>
          <a:xfrm>
            <a:off x="4170251" y="5111262"/>
            <a:ext cx="334978" cy="103163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BA2DCD-D115-CCD6-2ACD-B916E5F2EFF2}"/>
              </a:ext>
            </a:extLst>
          </p:cNvPr>
          <p:cNvSpPr txBox="1"/>
          <p:nvPr/>
        </p:nvSpPr>
        <p:spPr>
          <a:xfrm>
            <a:off x="4676309" y="5438263"/>
            <a:ext cx="2548483" cy="442674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sz="2000" dirty="0"/>
              <a:t>We can measure this!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13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952BA-6743-9195-43CD-C44E0E0AC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Apparatus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C61D16-34D0-4C97-538B-A389656EFF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7AA7ECD-9FA2-A070-2F15-A5CE26379883}"/>
              </a:ext>
            </a:extLst>
          </p:cNvPr>
          <p:cNvSpPr txBox="1">
            <a:spLocks/>
          </p:cNvSpPr>
          <p:nvPr/>
        </p:nvSpPr>
        <p:spPr>
          <a:xfrm>
            <a:off x="440871" y="1045029"/>
            <a:ext cx="11389179" cy="5131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dirty="0"/>
              <a:t>4-Trap Penning trap system</a:t>
            </a:r>
          </a:p>
          <a:p>
            <a:endParaRPr lang="en-GB" dirty="0"/>
          </a:p>
          <a:p>
            <a:r>
              <a:rPr lang="en-GB" dirty="0"/>
              <a:t>Superconducting Magnet</a:t>
            </a:r>
          </a:p>
          <a:p>
            <a:endParaRPr lang="en-GB" dirty="0"/>
          </a:p>
          <a:p>
            <a:r>
              <a:rPr lang="en-GB" dirty="0"/>
              <a:t>Cryostats for LN2 and </a:t>
            </a:r>
            <a:r>
              <a:rPr lang="en-GB" dirty="0" err="1"/>
              <a:t>LHe</a:t>
            </a:r>
            <a:endParaRPr lang="en-GB" dirty="0"/>
          </a:p>
        </p:txBody>
      </p:sp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1ABB734B-BA4A-5926-A44F-545F17627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920" y="951028"/>
            <a:ext cx="5379333" cy="2570846"/>
          </a:xfrm>
          <a:prstGeom prst="rect">
            <a:avLst/>
          </a:prstGeom>
        </p:spPr>
      </p:pic>
      <p:pic>
        <p:nvPicPr>
          <p:cNvPr id="18" name="Content Placeholder 3">
            <a:extLst>
              <a:ext uri="{FF2B5EF4-FFF2-40B4-BE49-F238E27FC236}">
                <a16:creationId xmlns:a16="http://schemas.microsoft.com/office/drawing/2014/main" id="{5D09D315-FC0D-C2E6-0491-76A264177B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01" b="10135"/>
          <a:stretch/>
        </p:blipFill>
        <p:spPr>
          <a:xfrm>
            <a:off x="5918569" y="4138482"/>
            <a:ext cx="5358684" cy="2238934"/>
          </a:xfrm>
          <a:prstGeom prst="rect">
            <a:avLst/>
          </a:prstGeom>
          <a:scene3d>
            <a:camera prst="orthographicFront">
              <a:rot lat="0" lon="10799978" rev="0"/>
            </a:camera>
            <a:lightRig rig="threePt" dir="t"/>
          </a:scene3d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78646C5B-89FE-2994-B628-D6BF09C4F8F3}"/>
              </a:ext>
            </a:extLst>
          </p:cNvPr>
          <p:cNvSpPr/>
          <p:nvPr/>
        </p:nvSpPr>
        <p:spPr>
          <a:xfrm>
            <a:off x="5243332" y="5630342"/>
            <a:ext cx="972984" cy="189078"/>
          </a:xfrm>
          <a:prstGeom prst="rightArrow">
            <a:avLst>
              <a:gd name="adj1" fmla="val 50000"/>
              <a:gd name="adj2" fmla="val 124704"/>
            </a:avLst>
          </a:prstGeom>
          <a:solidFill>
            <a:srgbClr val="003C7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B158C23-BAA3-6069-787F-A6A0D15C2A4E}"/>
              </a:ext>
            </a:extLst>
          </p:cNvPr>
          <p:cNvSpPr/>
          <p:nvPr/>
        </p:nvSpPr>
        <p:spPr>
          <a:xfrm>
            <a:off x="3275478" y="5534876"/>
            <a:ext cx="1868905" cy="371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rgbClr val="002060"/>
                </a:solidFill>
              </a:rPr>
              <a:t>Antiproton beam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02A280B-C00F-507F-4725-05A32BC2C431}"/>
              </a:ext>
            </a:extLst>
          </p:cNvPr>
          <p:cNvSpPr/>
          <p:nvPr/>
        </p:nvSpPr>
        <p:spPr>
          <a:xfrm>
            <a:off x="7972926" y="4839967"/>
            <a:ext cx="1403684" cy="1481302"/>
          </a:xfrm>
          <a:prstGeom prst="roundRect">
            <a:avLst/>
          </a:prstGeom>
          <a:noFill/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A07BF5D-F85B-8072-34CF-674380B0C5BC}"/>
              </a:ext>
            </a:extLst>
          </p:cNvPr>
          <p:cNvSpPr/>
          <p:nvPr/>
        </p:nvSpPr>
        <p:spPr>
          <a:xfrm>
            <a:off x="6825916" y="4556637"/>
            <a:ext cx="1147010" cy="1435769"/>
          </a:xfrm>
          <a:prstGeom prst="round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989C88B-9EB4-E6DF-D944-D1A0DEF0A32C}"/>
              </a:ext>
            </a:extLst>
          </p:cNvPr>
          <p:cNvSpPr/>
          <p:nvPr/>
        </p:nvSpPr>
        <p:spPr>
          <a:xfrm>
            <a:off x="9376610" y="4257158"/>
            <a:ext cx="867242" cy="1517040"/>
          </a:xfrm>
          <a:prstGeom prst="round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BB7D60B-A65B-E0EE-200F-C3BA16AB977C}"/>
              </a:ext>
            </a:extLst>
          </p:cNvPr>
          <p:cNvCxnSpPr/>
          <p:nvPr/>
        </p:nvCxnSpPr>
        <p:spPr>
          <a:xfrm>
            <a:off x="4620126" y="3770574"/>
            <a:ext cx="2033766" cy="85825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894E014-5B85-148C-740A-B0CED10C1C2C}"/>
              </a:ext>
            </a:extLst>
          </p:cNvPr>
          <p:cNvCxnSpPr>
            <a:cxnSpLocks/>
          </p:cNvCxnSpPr>
          <p:nvPr/>
        </p:nvCxnSpPr>
        <p:spPr>
          <a:xfrm>
            <a:off x="4620126" y="3770573"/>
            <a:ext cx="4651243" cy="67725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D9004C9-CF99-18DF-FF9F-53623F4D263B}"/>
              </a:ext>
            </a:extLst>
          </p:cNvPr>
          <p:cNvCxnSpPr>
            <a:cxnSpLocks/>
          </p:cNvCxnSpPr>
          <p:nvPr/>
        </p:nvCxnSpPr>
        <p:spPr>
          <a:xfrm>
            <a:off x="4485248" y="2811294"/>
            <a:ext cx="4097278" cy="18977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C471E06-E801-B0F6-FCD2-1569291B218B}"/>
              </a:ext>
            </a:extLst>
          </p:cNvPr>
          <p:cNvSpPr/>
          <p:nvPr/>
        </p:nvSpPr>
        <p:spPr>
          <a:xfrm>
            <a:off x="6464969" y="949676"/>
            <a:ext cx="1347536" cy="2000907"/>
          </a:xfrm>
          <a:prstGeom prst="roundRect">
            <a:avLst/>
          </a:prstGeom>
          <a:noFill/>
          <a:ln w="57150" cap="flat" cmpd="sng" algn="ctr">
            <a:solidFill>
              <a:schemeClr val="accent6">
                <a:alpha val="56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A8A7749-DDB4-6BF9-5FD8-B8D6299E1137}"/>
              </a:ext>
            </a:extLst>
          </p:cNvPr>
          <p:cNvSpPr/>
          <p:nvPr/>
        </p:nvSpPr>
        <p:spPr>
          <a:xfrm>
            <a:off x="9537033" y="949675"/>
            <a:ext cx="1507956" cy="1989221"/>
          </a:xfrm>
          <a:prstGeom prst="roundRect">
            <a:avLst/>
          </a:prstGeom>
          <a:noFill/>
          <a:ln w="57150" cap="flat" cmpd="sng" algn="ctr">
            <a:solidFill>
              <a:schemeClr val="accent6">
                <a:alpha val="56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C288D1-1F08-7507-90B1-755F9DC15FE3}"/>
              </a:ext>
            </a:extLst>
          </p:cNvPr>
          <p:cNvSpPr/>
          <p:nvPr/>
        </p:nvSpPr>
        <p:spPr>
          <a:xfrm>
            <a:off x="7706753" y="1775313"/>
            <a:ext cx="1966636" cy="1481302"/>
          </a:xfrm>
          <a:prstGeom prst="roundRect">
            <a:avLst/>
          </a:prstGeom>
          <a:noFill/>
          <a:ln w="57150" cap="flat" cmpd="sng" algn="ctr">
            <a:solidFill>
              <a:schemeClr val="accent5">
                <a:alpha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09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7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C9E1-5DF0-7902-23A2-57C1DEAA3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Trap Stack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F5B896-B165-1DA5-01DB-4EAA6E2B2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721" y="1202949"/>
            <a:ext cx="25654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2">
            <a:extLst>
              <a:ext uri="{FF2B5EF4-FFF2-40B4-BE49-F238E27FC236}">
                <a16:creationId xmlns:a16="http://schemas.microsoft.com/office/drawing/2014/main" id="{8C47AD97-4EA1-5B71-E5F0-ABB2DFE61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385593"/>
            <a:ext cx="10839450" cy="1075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>
                <a:srgbClr val="000000"/>
              </a:buClr>
              <a:buSzPct val="100000"/>
            </a:pPr>
            <a:r>
              <a:rPr lang="en-US" altLang="en-US" sz="1600" b="1" dirty="0">
                <a:latin typeface="Calibri" panose="020F0502020204030204" pitchFamily="34" charset="0"/>
                <a:cs typeface="DejaVu Sans" pitchFamily="34" charset="0"/>
              </a:rPr>
              <a:t>Reservoir Trap:  </a:t>
            </a:r>
            <a:r>
              <a:rPr lang="en-US" altLang="en-US" sz="1600" dirty="0">
                <a:latin typeface="Calibri" panose="020F0502020204030204" pitchFamily="34" charset="0"/>
                <a:cs typeface="DejaVu Sans" pitchFamily="34" charset="0"/>
              </a:rPr>
              <a:t>Stores cloud of antiprotons, suspends single antiprotons for measurements.</a:t>
            </a:r>
            <a:endParaRPr lang="en-US" altLang="en-US" sz="1600" b="1" dirty="0">
              <a:latin typeface="Calibri" panose="020F0502020204030204" pitchFamily="34" charset="0"/>
              <a:cs typeface="DejaVu Sans" pitchFamily="34" charset="0"/>
            </a:endParaRPr>
          </a:p>
          <a:p>
            <a:pPr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b="1" dirty="0">
                <a:latin typeface="Calibri" panose="020F0502020204030204" pitchFamily="34" charset="0"/>
                <a:cs typeface="DejaVu Sans" pitchFamily="34" charset="0"/>
              </a:rPr>
              <a:t>Precision Trap</a:t>
            </a:r>
            <a:r>
              <a:rPr lang="en-US" altLang="en-US" sz="1600" dirty="0">
                <a:latin typeface="Calibri" panose="020F0502020204030204" pitchFamily="34" charset="0"/>
                <a:cs typeface="DejaVu Sans" pitchFamily="34" charset="0"/>
              </a:rPr>
              <a:t>: Homogeneous field for frequency measurements, B</a:t>
            </a:r>
            <a:r>
              <a:rPr lang="en-US" altLang="en-US" sz="1600" baseline="-25000" dirty="0">
                <a:latin typeface="Calibri" panose="020F0502020204030204" pitchFamily="34" charset="0"/>
                <a:cs typeface="DejaVu Sans" pitchFamily="34" charset="0"/>
              </a:rPr>
              <a:t>2</a:t>
            </a:r>
            <a:r>
              <a:rPr lang="en-US" altLang="en-US" sz="1600" dirty="0">
                <a:latin typeface="Calibri" panose="020F0502020204030204" pitchFamily="34" charset="0"/>
                <a:cs typeface="DejaVu Sans" pitchFamily="34" charset="0"/>
              </a:rPr>
              <a:t> &lt; 4 </a:t>
            </a:r>
            <a:r>
              <a:rPr lang="en-US" altLang="en-US" sz="1600" dirty="0" err="1">
                <a:latin typeface="Symbol" panose="05050102010706020507" pitchFamily="18" charset="2"/>
                <a:cs typeface="DejaVu Sans" pitchFamily="34" charset="0"/>
              </a:rPr>
              <a:t>m</a:t>
            </a:r>
            <a:r>
              <a:rPr lang="en-US" altLang="en-US" sz="1600" dirty="0" err="1">
                <a:latin typeface="Calibri" panose="020F0502020204030204" pitchFamily="34" charset="0"/>
                <a:cs typeface="DejaVu Sans" pitchFamily="34" charset="0"/>
              </a:rPr>
              <a:t>T</a:t>
            </a:r>
            <a:r>
              <a:rPr lang="en-US" altLang="en-US" sz="1600" dirty="0">
                <a:latin typeface="Calibri" panose="020F0502020204030204" pitchFamily="34" charset="0"/>
                <a:cs typeface="DejaVu Sans" pitchFamily="34" charset="0"/>
              </a:rPr>
              <a:t> / m</a:t>
            </a:r>
            <a:r>
              <a:rPr lang="en-US" altLang="en-US" sz="1600" baseline="30000" dirty="0">
                <a:latin typeface="Calibri" panose="020F0502020204030204" pitchFamily="34" charset="0"/>
                <a:cs typeface="DejaVu Sans" pitchFamily="34" charset="0"/>
              </a:rPr>
              <a:t>2</a:t>
            </a:r>
            <a:r>
              <a:rPr lang="pl-PL" altLang="en-US" sz="1600" dirty="0">
                <a:latin typeface="Calibri" panose="020F0502020204030204" pitchFamily="34" charset="0"/>
                <a:cs typeface="DejaVu Sans" pitchFamily="34" charset="0"/>
              </a:rPr>
              <a:t>.</a:t>
            </a:r>
          </a:p>
          <a:p>
            <a:pPr eaLnBrk="1">
              <a:buClr>
                <a:srgbClr val="000000"/>
              </a:buClr>
              <a:buSzPct val="100000"/>
            </a:pPr>
            <a:r>
              <a:rPr lang="en-US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Analysis Trap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: Inhomogeneous field for the detection of antiproton spin flips, B</a:t>
            </a:r>
            <a:r>
              <a:rPr lang="en-US" altLang="en-US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 = 300  </a:t>
            </a:r>
            <a:r>
              <a:rPr lang="en-US" alt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kT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 / m</a:t>
            </a:r>
            <a:r>
              <a:rPr lang="en-US" alt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2</a:t>
            </a:r>
            <a:r>
              <a:rPr lang="pl-PL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.</a:t>
            </a:r>
            <a:endParaRPr lang="en-US" altLang="en-US" sz="1600" dirty="0">
              <a:solidFill>
                <a:srgbClr val="000000"/>
              </a:solidFill>
              <a:cs typeface="DejaVu Sans" pitchFamily="34" charset="0"/>
            </a:endParaRPr>
          </a:p>
          <a:p>
            <a:pPr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Cooling Trap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: Fast cooling of the cyclotron motion</a:t>
            </a:r>
            <a:r>
              <a:rPr lang="pl-PL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DejaVu Sans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14F6B1-7E3B-8707-9F3B-4575245F642F}"/>
              </a:ext>
            </a:extLst>
          </p:cNvPr>
          <p:cNvGrpSpPr/>
          <p:nvPr/>
        </p:nvGrpSpPr>
        <p:grpSpPr>
          <a:xfrm>
            <a:off x="593725" y="3553837"/>
            <a:ext cx="7548170" cy="1770893"/>
            <a:chOff x="1450975" y="3553837"/>
            <a:chExt cx="7548170" cy="1770893"/>
          </a:xfrm>
        </p:grpSpPr>
        <p:pic>
          <p:nvPicPr>
            <p:cNvPr id="4" name="Picture 5">
              <a:extLst>
                <a:ext uri="{FF2B5EF4-FFF2-40B4-BE49-F238E27FC236}">
                  <a16:creationId xmlns:a16="http://schemas.microsoft.com/office/drawing/2014/main" id="{7D849B1D-41CC-89FB-AC39-37E55D763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45" b="11272"/>
            <a:stretch>
              <a:fillRect/>
            </a:stretch>
          </p:blipFill>
          <p:spPr bwMode="auto">
            <a:xfrm>
              <a:off x="1450975" y="3553837"/>
              <a:ext cx="7381875" cy="167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0E045DD-8163-9372-7BBD-73F7F1F17FE5}"/>
                </a:ext>
              </a:extLst>
            </p:cNvPr>
            <p:cNvSpPr/>
            <p:nvPr/>
          </p:nvSpPr>
          <p:spPr>
            <a:xfrm>
              <a:off x="7043596" y="3553837"/>
              <a:ext cx="1955549" cy="1756246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B8CE74A-74F5-E5B0-07AD-AC91EB573D4E}"/>
                </a:ext>
              </a:extLst>
            </p:cNvPr>
            <p:cNvSpPr/>
            <p:nvPr/>
          </p:nvSpPr>
          <p:spPr>
            <a:xfrm>
              <a:off x="2290527" y="3568484"/>
              <a:ext cx="1158843" cy="1756246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2" descr="Obraz zawierający tekst&#10;&#10;Description automatically generated">
            <a:extLst>
              <a:ext uri="{FF2B5EF4-FFF2-40B4-BE49-F238E27FC236}">
                <a16:creationId xmlns:a16="http://schemas.microsoft.com/office/drawing/2014/main" id="{0C233A8D-D09B-1411-71C6-16566EFDBB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1" b="8529"/>
          <a:stretch/>
        </p:blipFill>
        <p:spPr bwMode="auto">
          <a:xfrm>
            <a:off x="593725" y="1451629"/>
            <a:ext cx="7147052" cy="202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874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7D9E3-6624-8356-65DC-A186904C5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Sideband Cooling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1C134A-349C-66FB-D7D9-3215C4DE82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fr-CH" dirty="0">
                <a:solidFill>
                  <a:schemeClr val="bg2">
                    <a:lumMod val="25000"/>
                  </a:schemeClr>
                </a:solidFill>
              </a:rPr>
              <a:t>[1] </a:t>
            </a:r>
            <a:r>
              <a:rPr lang="fr-CH" dirty="0"/>
              <a:t>BASE Collaboration</a:t>
            </a:r>
            <a:r>
              <a:rPr lang="pl-PL" dirty="0"/>
              <a:t>, </a:t>
            </a:r>
            <a:r>
              <a:rPr lang="fr-CH" dirty="0"/>
              <a:t>Nature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601, 53–57 (2022)	[12] E. A. Cornell et al.,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Physical Review A, 41(1):312–315, 1 (1990)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1A44849C-3C06-CEDF-6301-C3E5FFDDE6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064" y="1225550"/>
                <a:ext cx="5306520" cy="5127625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“Simple” measurement</a:t>
                </a:r>
              </a:p>
              <a:p>
                <a:pPr marL="457200" lvl="1" indent="0">
                  <a:buNone/>
                </a:pPr>
                <a:endParaRPr lang="fr-CH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  <a:p>
                <a:endParaRPr lang="en-US" sz="2400" b="1" dirty="0"/>
              </a:p>
              <a:p>
                <a:r>
                  <a:rPr lang="en-US" sz="2400" b="1" dirty="0"/>
                  <a:t>Sideband method:</a:t>
                </a:r>
              </a:p>
              <a:p>
                <a:pPr lvl="1"/>
                <a:r>
                  <a:rPr lang="en-US" sz="2000" dirty="0"/>
                  <a:t>Axial dip spectrum: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1"/>
                <a:r>
                  <a:rPr lang="en-US" sz="2000" dirty="0"/>
                  <a:t>Sideband radio-frequency drive at 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𝑟𝑓</m:t>
                        </m:r>
                      </m:sub>
                    </m:sSub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1"/>
                <a:r>
                  <a:rPr lang="en-US" sz="2000" dirty="0"/>
                  <a:t>Double dip spectrum:</a:t>
                </a:r>
                <a:br>
                  <a:rPr lang="en-US" sz="2000" dirty="0"/>
                </a:b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𝑟𝑓</m:t>
                        </m:r>
                      </m:sub>
                    </m:sSub>
                    <m:r>
                      <a:rPr lang="fr-CH" sz="20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fr-CH" sz="2000" dirty="0"/>
              </a:p>
              <a:p>
                <a:pPr lvl="1"/>
                <a:r>
                  <a:rPr lang="en-US" sz="2000" dirty="0"/>
                  <a:t>Magnetron mode: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fr-CH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/(2</m:t>
                    </m:r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1A44849C-3C06-CEDF-6301-C3E5FFDDE6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064" y="1225550"/>
                <a:ext cx="5306520" cy="5127625"/>
              </a:xfrm>
              <a:blipFill>
                <a:blip r:embed="rId2"/>
                <a:stretch>
                  <a:fillRect l="-1493" t="-1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ABA8406-2DB2-7CAE-25E9-89F462EDB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598" y="1708959"/>
            <a:ext cx="6462127" cy="34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815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5AD3-2EFB-2608-F84F-2E55D792C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Where Has </a:t>
            </a:r>
            <a:r>
              <a:rPr lang="en-US" dirty="0"/>
              <a:t>A</a:t>
            </a:r>
            <a:r>
              <a:rPr lang="en-US" sz="4400" dirty="0"/>
              <a:t>ll the Antimatter </a:t>
            </a:r>
            <a:r>
              <a:rPr lang="en-US" dirty="0"/>
              <a:t>G</a:t>
            </a:r>
            <a:r>
              <a:rPr lang="en-US" sz="4400" dirty="0"/>
              <a:t>one?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DC4BD-3B51-9B12-0878-41B19836B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en-US" altLang="de-DE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Sakharov conditions [1]: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</a:pPr>
            <a:r>
              <a:rPr lang="en-US" altLang="de-DE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Baryon number violation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</a:pPr>
            <a:r>
              <a:rPr lang="en-US" altLang="de-DE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 and CP violation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altLang="de-DE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Interactions out of thermal equilibrium</a:t>
            </a:r>
            <a:endParaRPr lang="en-US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10ABC5-858E-0B0B-8438-BBBE6ED1CC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[13] A.D. Sakharov, JETP Lett 5, 24 (1967)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8E4493-31FE-B094-A2DB-DE42CA55EEBA}"/>
              </a:ext>
            </a:extLst>
          </p:cNvPr>
          <p:cNvSpPr txBox="1"/>
          <p:nvPr/>
        </p:nvSpPr>
        <p:spPr>
          <a:xfrm>
            <a:off x="373063" y="2852738"/>
            <a:ext cx="3570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buNone/>
            </a:pPr>
            <a:r>
              <a:rPr lang="en-US" altLang="de-DE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or alternatively </a:t>
            </a:r>
            <a:r>
              <a:rPr lang="en-US" altLang="de-DE" sz="2000" b="1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CPT violation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D89E85-B044-F622-E411-AC0523284E22}"/>
                  </a:ext>
                </a:extLst>
              </p:cNvPr>
              <p:cNvSpPr txBox="1"/>
              <p:nvPr/>
            </p:nvSpPr>
            <p:spPr>
              <a:xfrm>
                <a:off x="466725" y="3790950"/>
                <a:ext cx="44386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eaLnBrk="1" hangingPunct="1">
                  <a:buNone/>
                </a:pPr>
                <a:r>
                  <a:rPr lang="en-US" altLang="de-DE" sz="2000" b="1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CPT invariance:</a:t>
                </a:r>
              </a:p>
              <a:p>
                <a:pPr marL="0" indent="0" eaLnBrk="1" hangingPunct="1">
                  <a:buNone/>
                </a:pPr>
                <a:r>
                  <a:rPr lang="en-US" altLang="de-DE" sz="20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Particles and antiparticles have same absolute</a:t>
                </a: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</a:pPr>
                <a:r>
                  <a:rPr lang="en-US" altLang="de-DE" sz="20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Charge-to-mass ratio </a:t>
                </a:r>
                <a14:m>
                  <m:oMath xmlns:m="http://schemas.openxmlformats.org/officeDocument/2006/math">
                    <m:r>
                      <a:rPr lang="en-US" altLang="de-D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𝑞</m:t>
                    </m:r>
                    <m:r>
                      <a:rPr lang="fr-CH" alt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/</m:t>
                    </m:r>
                    <m:r>
                      <a:rPr lang="fr-CH" alt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𝑚</m:t>
                    </m:r>
                  </m:oMath>
                </a14:m>
                <a:endParaRPr lang="en-US" altLang="de-DE" sz="2000" dirty="0">
                  <a:solidFill>
                    <a:schemeClr val="tx1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</a:pPr>
                <a:r>
                  <a:rPr lang="en-US" altLang="de-DE" sz="20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Magnetic moment </a:t>
                </a:r>
                <a14:m>
                  <m:oMath xmlns:m="http://schemas.openxmlformats.org/officeDocument/2006/math">
                    <m:r>
                      <a:rPr lang="en-US" altLang="de-DE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𝜇</m:t>
                    </m:r>
                  </m:oMath>
                </a14:m>
                <a:endParaRPr lang="en-US" altLang="de-DE" sz="2000" dirty="0">
                  <a:solidFill>
                    <a:schemeClr val="tx1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</a:pPr>
                <a:r>
                  <a:rPr lang="en-US" altLang="de-DE" sz="2000" dirty="0">
                    <a:solidFill>
                      <a:schemeClr val="tx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Lifetime </a:t>
                </a:r>
                <a14:m>
                  <m:oMath xmlns:m="http://schemas.openxmlformats.org/officeDocument/2006/math">
                    <m:r>
                      <a:rPr lang="en-US" altLang="de-DE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𝜏</m:t>
                    </m:r>
                  </m:oMath>
                </a14:m>
                <a:endParaRPr lang="en-US" altLang="de-DE" sz="2000" dirty="0">
                  <a:solidFill>
                    <a:schemeClr val="tx1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D89E85-B044-F622-E411-AC0523284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25" y="3790950"/>
                <a:ext cx="4438650" cy="2215991"/>
              </a:xfrm>
              <a:prstGeom prst="rect">
                <a:avLst/>
              </a:prstGeom>
              <a:blipFill>
                <a:blip r:embed="rId2"/>
                <a:stretch>
                  <a:fillRect l="-1511" t="-1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>
            <a:extLst>
              <a:ext uri="{FF2B5EF4-FFF2-40B4-BE49-F238E27FC236}">
                <a16:creationId xmlns:a16="http://schemas.microsoft.com/office/drawing/2014/main" id="{AC47798F-5854-1C2A-77A8-98E79EC14355}"/>
              </a:ext>
            </a:extLst>
          </p:cNvPr>
          <p:cNvSpPr/>
          <p:nvPr/>
        </p:nvSpPr>
        <p:spPr>
          <a:xfrm>
            <a:off x="4390931" y="4652460"/>
            <a:ext cx="334978" cy="12674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648915-11A9-5571-3B66-B3D15EC10AF4}"/>
              </a:ext>
            </a:extLst>
          </p:cNvPr>
          <p:cNvSpPr txBox="1"/>
          <p:nvPr/>
        </p:nvSpPr>
        <p:spPr>
          <a:xfrm>
            <a:off x="4896989" y="5165920"/>
            <a:ext cx="2548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We can measure this!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B0C2CE-DBC3-F859-6BC3-BC4493CA4A71}"/>
              </a:ext>
            </a:extLst>
          </p:cNvPr>
          <p:cNvGrpSpPr/>
          <p:nvPr/>
        </p:nvGrpSpPr>
        <p:grpSpPr>
          <a:xfrm>
            <a:off x="8374389" y="3669411"/>
            <a:ext cx="2924944" cy="2719444"/>
            <a:chOff x="7514376" y="1372722"/>
            <a:chExt cx="3815156" cy="354711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91C608F-B094-7FEA-5B98-95CF55E4221A}"/>
                </a:ext>
              </a:extLst>
            </p:cNvPr>
            <p:cNvGrpSpPr/>
            <p:nvPr/>
          </p:nvGrpSpPr>
          <p:grpSpPr>
            <a:xfrm>
              <a:off x="7514376" y="2206417"/>
              <a:ext cx="3815155" cy="2713417"/>
              <a:chOff x="8293906" y="3290240"/>
              <a:chExt cx="3547765" cy="247338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34D092C-3E87-A48E-AB76-49E35F000E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8350660" y="3569936"/>
                <a:ext cx="3491011" cy="2193693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5AB438B-9D8B-4970-0043-C360D9EFC3F7}"/>
                  </a:ext>
                </a:extLst>
              </p:cNvPr>
              <p:cNvSpPr/>
              <p:nvPr/>
            </p:nvSpPr>
            <p:spPr>
              <a:xfrm>
                <a:off x="8293906" y="3290240"/>
                <a:ext cx="1211448" cy="3112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2" name="Picture 2" descr="Antimatter Factory at CERN | Ryan Bodenstein | Flickr">
              <a:extLst>
                <a:ext uri="{FF2B5EF4-FFF2-40B4-BE49-F238E27FC236}">
                  <a16:creationId xmlns:a16="http://schemas.microsoft.com/office/drawing/2014/main" id="{7E7776F3-CD50-0F7E-43E9-93B7A42612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38" b="16528"/>
            <a:stretch>
              <a:fillRect/>
            </a:stretch>
          </p:blipFill>
          <p:spPr bwMode="auto">
            <a:xfrm>
              <a:off x="7575408" y="1372722"/>
              <a:ext cx="3754124" cy="1234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5" name="Group 4">
            <a:extLst>
              <a:ext uri="{FF2B5EF4-FFF2-40B4-BE49-F238E27FC236}">
                <a16:creationId xmlns:a16="http://schemas.microsoft.com/office/drawing/2014/main" id="{41931FE1-0EEA-0379-50CE-8CBC6AE8E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77454"/>
              </p:ext>
            </p:extLst>
          </p:nvPr>
        </p:nvGraphicFramePr>
        <p:xfrm>
          <a:off x="7445472" y="1095737"/>
          <a:ext cx="3835400" cy="1114425"/>
        </p:xfrm>
        <a:graphic>
          <a:graphicData uri="http://schemas.openxmlformats.org/drawingml/2006/table">
            <a:tbl>
              <a:tblPr/>
              <a:tblGrid>
                <a:gridCol w="263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Standard Model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A66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Baryon/Photon Ratio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3E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10</a:t>
                      </a:r>
                      <a:r>
                        <a:rPr kumimoji="0" lang="en-US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-18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3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Baryon/Antibaryon Ratio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A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" name="Group 28">
            <a:extLst>
              <a:ext uri="{FF2B5EF4-FFF2-40B4-BE49-F238E27FC236}">
                <a16:creationId xmlns:a16="http://schemas.microsoft.com/office/drawing/2014/main" id="{EE5FB24E-3377-1276-19B5-51E5FE203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945313"/>
              </p:ext>
            </p:extLst>
          </p:nvPr>
        </p:nvGraphicFramePr>
        <p:xfrm>
          <a:off x="7463933" y="2283535"/>
          <a:ext cx="3835400" cy="1114425"/>
        </p:xfrm>
        <a:graphic>
          <a:graphicData uri="http://schemas.openxmlformats.org/drawingml/2006/table">
            <a:tbl>
              <a:tblPr/>
              <a:tblGrid>
                <a:gridCol w="263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Observation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A66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Baryon/Photon Ratio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3E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0.6 * 10</a:t>
                      </a:r>
                      <a:r>
                        <a:rPr kumimoji="0" lang="en-US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-9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3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Baryon/Antibaryon Ratio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A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</a:tabLst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icrosoft YaHei" panose="020B0503020204020204" pitchFamily="34" charset="-122"/>
                        </a:rPr>
                        <a:t>10 000</a:t>
                      </a:r>
                    </a:p>
                  </a:txBody>
                  <a:tcPr horzOverflow="overflow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670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50683-AD12-97F5-0D85-E6CFE5145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Antiproton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EDC92-C87F-265B-FAC4-E2A3C5C27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36FF1-E35F-E35A-7545-2385CF2A37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https://cds.cern.ch/record/2800984</a:t>
            </a:r>
          </a:p>
          <a:p>
            <a:r>
              <a:rPr lang="en-US" dirty="0"/>
              <a:t>https://indico.cern.ch/event/1058016/attachments/2278827/3895791/IntroductionAntimatterFactoryVirtualTour.pdf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5D7460-0023-2DAC-FE60-35BCED587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0501" y="3789330"/>
            <a:ext cx="4017632" cy="223029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0465C3C-738E-B62A-1908-BFCDFC070A85}"/>
              </a:ext>
            </a:extLst>
          </p:cNvPr>
          <p:cNvGrpSpPr/>
          <p:nvPr/>
        </p:nvGrpSpPr>
        <p:grpSpPr>
          <a:xfrm>
            <a:off x="373063" y="1164299"/>
            <a:ext cx="6373383" cy="5188876"/>
            <a:chOff x="373063" y="1164299"/>
            <a:chExt cx="6373383" cy="5188876"/>
          </a:xfrm>
        </p:grpSpPr>
        <p:pic>
          <p:nvPicPr>
            <p:cNvPr id="8" name="Picture 7" descr="A diagram of a complex&#10;&#10;Description automatically generated">
              <a:extLst>
                <a:ext uri="{FF2B5EF4-FFF2-40B4-BE49-F238E27FC236}">
                  <a16:creationId xmlns:a16="http://schemas.microsoft.com/office/drawing/2014/main" id="{54F11A60-227D-40BB-78C1-0056701CD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3" y="1164299"/>
              <a:ext cx="6373383" cy="5188876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9A5C0AF-473B-4421-A6DE-FE6B4066F59D}"/>
                </a:ext>
              </a:extLst>
            </p:cNvPr>
            <p:cNvSpPr/>
            <p:nvPr/>
          </p:nvSpPr>
          <p:spPr>
            <a:xfrm>
              <a:off x="2259105" y="3461274"/>
              <a:ext cx="946673" cy="57284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08A488F-780E-2175-5B23-26A73C77A0F2}"/>
              </a:ext>
            </a:extLst>
          </p:cNvPr>
          <p:cNvSpPr txBox="1"/>
          <p:nvPr/>
        </p:nvSpPr>
        <p:spPr>
          <a:xfrm>
            <a:off x="7070501" y="1017431"/>
            <a:ext cx="40176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Proton/Antiproton energies:</a:t>
            </a:r>
          </a:p>
          <a:p>
            <a:endParaRPr lang="en-US" sz="2000" dirty="0"/>
          </a:p>
          <a:p>
            <a:r>
              <a:rPr lang="en-US" altLang="en-US" sz="2000" dirty="0">
                <a:sym typeface="Wingdings" panose="05000000000000000000" pitchFamily="2" charset="2"/>
              </a:rPr>
              <a:t>PS: 26 GeV </a:t>
            </a:r>
            <a:br>
              <a:rPr lang="en-US" altLang="en-US" sz="2000" dirty="0">
                <a:sym typeface="Wingdings" panose="05000000000000000000" pitchFamily="2" charset="2"/>
              </a:rPr>
            </a:br>
            <a:r>
              <a:rPr lang="en-US" altLang="en-US" sz="2000" dirty="0">
                <a:sym typeface="Wingdings" panose="05000000000000000000" pitchFamily="2" charset="2"/>
              </a:rPr>
              <a:t>target: 3.6 GeV</a:t>
            </a:r>
          </a:p>
          <a:p>
            <a:r>
              <a:rPr lang="en-US" altLang="en-US" sz="2000" dirty="0">
                <a:sym typeface="Wingdings" panose="05000000000000000000" pitchFamily="2" charset="2"/>
              </a:rPr>
              <a:t>AD: 5.3 MeV</a:t>
            </a:r>
          </a:p>
          <a:p>
            <a:r>
              <a:rPr lang="en-US" altLang="en-US" sz="2000" dirty="0">
                <a:sym typeface="Wingdings" panose="05000000000000000000" pitchFamily="2" charset="2"/>
              </a:rPr>
              <a:t>Elena: 100 keV</a:t>
            </a:r>
            <a:endParaRPr lang="en-US" alt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213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4BC53-BFE6-1005-7ED6-6B86F41BD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Improvements for Faster 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4BD6B-68E8-4392-D840-D88DD71DE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Reduce detector temperature </a:t>
            </a:r>
          </a:p>
          <a:p>
            <a:pPr lvl="1"/>
            <a:r>
              <a:rPr lang="en-US" dirty="0"/>
              <a:t>Feedback cooling</a:t>
            </a:r>
          </a:p>
          <a:p>
            <a:pPr lvl="1"/>
            <a:r>
              <a:rPr lang="en-US" dirty="0"/>
              <a:t>Experiment temperature:</a:t>
            </a:r>
            <a:br>
              <a:rPr lang="en-US" dirty="0"/>
            </a:br>
            <a:r>
              <a:rPr lang="en-US" dirty="0"/>
              <a:t>Future experiment planned at 200 </a:t>
            </a:r>
            <a:r>
              <a:rPr lang="en-US" dirty="0" err="1"/>
              <a:t>mK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Simultaneous readout of axial frequency </a:t>
            </a:r>
            <a:br>
              <a:rPr lang="en-US" dirty="0"/>
            </a:br>
            <a:r>
              <a:rPr lang="en-US" dirty="0"/>
              <a:t>and cyclotron cooling in the same trap</a:t>
            </a:r>
          </a:p>
        </p:txBody>
      </p:sp>
      <p:pic>
        <p:nvPicPr>
          <p:cNvPr id="4" name="Picture 3" descr="Map&#10;&#10;Description automatically generated with low confidence">
            <a:extLst>
              <a:ext uri="{FF2B5EF4-FFF2-40B4-BE49-F238E27FC236}">
                <a16:creationId xmlns:a16="http://schemas.microsoft.com/office/drawing/2014/main" id="{DCD1E475-9037-90AE-F060-6149D4A2D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86266" y="1252166"/>
            <a:ext cx="1865858" cy="24878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CEB03E-D57D-56F7-0614-4B4E2B8B9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6731" y="4258892"/>
            <a:ext cx="1644927" cy="189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37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E2187-7EEB-F481-FC72-ACE2A7C8E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Cooling</a:t>
            </a:r>
            <a:r>
              <a:rPr lang="fr-CH" dirty="0"/>
              <a:t> Trap – Comparaison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D59301-8915-09BF-C1DD-2FFABF9D70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187"/>
          <a:stretch/>
        </p:blipFill>
        <p:spPr>
          <a:xfrm>
            <a:off x="557305" y="1612176"/>
            <a:ext cx="1098093" cy="15600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E28E4B12-D0A0-80E9-CFA6-7B46CAA3E4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6214607"/>
                  </p:ext>
                </p:extLst>
              </p:nvPr>
            </p:nvGraphicFramePr>
            <p:xfrm>
              <a:off x="1642141" y="1612176"/>
              <a:ext cx="6398767" cy="156006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70055">
                      <a:extLst>
                        <a:ext uri="{9D8B030D-6E8A-4147-A177-3AD203B41FA5}">
                          <a16:colId xmlns:a16="http://schemas.microsoft.com/office/drawing/2014/main" val="1319619182"/>
                        </a:ext>
                      </a:extLst>
                    </a:gridCol>
                    <a:gridCol w="2206531">
                      <a:extLst>
                        <a:ext uri="{9D8B030D-6E8A-4147-A177-3AD203B41FA5}">
                          <a16:colId xmlns:a16="http://schemas.microsoft.com/office/drawing/2014/main" val="2114536958"/>
                        </a:ext>
                      </a:extLst>
                    </a:gridCol>
                    <a:gridCol w="2222181">
                      <a:extLst>
                        <a:ext uri="{9D8B030D-6E8A-4147-A177-3AD203B41FA5}">
                          <a16:colId xmlns:a16="http://schemas.microsoft.com/office/drawing/2014/main" val="2380659465"/>
                        </a:ext>
                      </a:extLst>
                    </a:gridCol>
                  </a:tblGrid>
                  <a:tr h="2961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2016 </a:t>
                          </a:r>
                          <a:r>
                            <a:rPr lang="fr-CH" sz="1400" dirty="0" err="1"/>
                            <a:t>measurement</a:t>
                          </a:r>
                          <a:r>
                            <a:rPr lang="fr-CH" sz="1400" dirty="0"/>
                            <a:t> (PT)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2022 </a:t>
                          </a:r>
                          <a:r>
                            <a:rPr lang="fr-CH" sz="1400" dirty="0" err="1"/>
                            <a:t>measurement</a:t>
                          </a:r>
                          <a:r>
                            <a:rPr lang="fr-CH" sz="1400" dirty="0"/>
                            <a:t> (CT)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3448566"/>
                      </a:ext>
                    </a:extLst>
                  </a:tr>
                  <a:tr h="2961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 err="1"/>
                            <a:t>detection</a:t>
                          </a:r>
                          <a:r>
                            <a:rPr lang="fr-CH" sz="1400" dirty="0"/>
                            <a:t> Q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450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1250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541228"/>
                      </a:ext>
                    </a:extLst>
                  </a:tr>
                  <a:tr h="31537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CH" sz="1400" b="0" smtClean="0"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fr-CH" sz="14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75.000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400" b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360.000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400" b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0957365"/>
                      </a:ext>
                    </a:extLst>
                  </a:tr>
                  <a:tr h="313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pickup</a:t>
                          </a:r>
                          <a:r>
                            <a:rPr lang="fr-CH" sz="1400" baseline="0" dirty="0"/>
                            <a:t> </a:t>
                          </a:r>
                          <a:r>
                            <a:rPr lang="fr-CH" sz="1400" baseline="0" dirty="0" err="1"/>
                            <a:t>length</a:t>
                          </a:r>
                          <a:r>
                            <a:rPr lang="fr-CH" sz="1400" baseline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400" b="0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CH" sz="1400" b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fr-CH" sz="1400" b="0" smtClean="0">
                                      <a:latin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  <m:r>
                                <a:rPr lang="fr-CH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21.5 mm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4.8 mm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8614875"/>
                      </a:ext>
                    </a:extLst>
                  </a:tr>
                  <a:tr h="2961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thermalization time </a:t>
                          </a:r>
                          <a14:m>
                            <m:oMath xmlns:m="http://schemas.openxmlformats.org/officeDocument/2006/math">
                              <m:r>
                                <a:rPr lang="fr-CH" sz="1400" b="0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370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4.2 s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61686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E28E4B12-D0A0-80E9-CFA6-7B46CAA3E4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6214607"/>
                  </p:ext>
                </p:extLst>
              </p:nvPr>
            </p:nvGraphicFramePr>
            <p:xfrm>
              <a:off x="1642141" y="1612176"/>
              <a:ext cx="6398767" cy="156006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70055">
                      <a:extLst>
                        <a:ext uri="{9D8B030D-6E8A-4147-A177-3AD203B41FA5}">
                          <a16:colId xmlns:a16="http://schemas.microsoft.com/office/drawing/2014/main" val="1319619182"/>
                        </a:ext>
                      </a:extLst>
                    </a:gridCol>
                    <a:gridCol w="2206531">
                      <a:extLst>
                        <a:ext uri="{9D8B030D-6E8A-4147-A177-3AD203B41FA5}">
                          <a16:colId xmlns:a16="http://schemas.microsoft.com/office/drawing/2014/main" val="2114536958"/>
                        </a:ext>
                      </a:extLst>
                    </a:gridCol>
                    <a:gridCol w="2222181">
                      <a:extLst>
                        <a:ext uri="{9D8B030D-6E8A-4147-A177-3AD203B41FA5}">
                          <a16:colId xmlns:a16="http://schemas.microsoft.com/office/drawing/2014/main" val="238065946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2016 </a:t>
                          </a:r>
                          <a:r>
                            <a:rPr lang="fr-CH" sz="1400" dirty="0" err="1"/>
                            <a:t>measurement</a:t>
                          </a:r>
                          <a:r>
                            <a:rPr lang="fr-CH" sz="1400" dirty="0"/>
                            <a:t> (PT)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2022 </a:t>
                          </a:r>
                          <a:r>
                            <a:rPr lang="fr-CH" sz="1400" dirty="0" err="1"/>
                            <a:t>measurement</a:t>
                          </a:r>
                          <a:r>
                            <a:rPr lang="fr-CH" sz="1400" dirty="0"/>
                            <a:t> (CT)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344856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 err="1"/>
                            <a:t>detection</a:t>
                          </a:r>
                          <a:r>
                            <a:rPr lang="fr-CH" sz="1400" dirty="0"/>
                            <a:t> Q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450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1250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541228"/>
                      </a:ext>
                    </a:extLst>
                  </a:tr>
                  <a:tr h="32378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09" t="-187037" r="-225617" b="-20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9779" t="-187037" r="-101934" b="-20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219" t="-187037" r="-1096" b="-209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0957365"/>
                      </a:ext>
                    </a:extLst>
                  </a:tr>
                  <a:tr h="32188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09" t="-292453" r="-225617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21.5 mm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4.8 mm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861487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09" t="-416000" r="-225617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370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4.2 s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6168609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67841BAB-3957-79B3-135C-A33597DEAC0A}"/>
              </a:ext>
            </a:extLst>
          </p:cNvPr>
          <p:cNvGrpSpPr/>
          <p:nvPr/>
        </p:nvGrpSpPr>
        <p:grpSpPr>
          <a:xfrm>
            <a:off x="8426391" y="1413823"/>
            <a:ext cx="2865573" cy="2065608"/>
            <a:chOff x="5837019" y="4710978"/>
            <a:chExt cx="2676692" cy="183208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E6E97DC-788E-FEEE-68CF-ACED049D0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37019" y="4710978"/>
              <a:ext cx="2676692" cy="183208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D5313C1-96ED-4E79-9A93-72C55A2375D6}"/>
                </a:ext>
              </a:extLst>
            </p:cNvPr>
            <p:cNvSpPr txBox="1"/>
            <p:nvPr/>
          </p:nvSpPr>
          <p:spPr>
            <a:xfrm>
              <a:off x="7528489" y="4850348"/>
              <a:ext cx="8601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b="1" dirty="0">
                  <a:solidFill>
                    <a:srgbClr val="C00000"/>
                  </a:solidFill>
                </a:rPr>
                <a:t>2016</a:t>
              </a:r>
            </a:p>
            <a:p>
              <a:pPr algn="r"/>
              <a:r>
                <a:rPr lang="fr-CH" b="1" dirty="0">
                  <a:solidFill>
                    <a:srgbClr val="002060"/>
                  </a:solidFill>
                </a:rPr>
                <a:t>2022</a:t>
              </a:r>
              <a:endParaRPr lang="en-GB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50C5F1C-5CCB-75CA-C327-3AD7A70955E0}"/>
              </a:ext>
            </a:extLst>
          </p:cNvPr>
          <p:cNvGrpSpPr/>
          <p:nvPr/>
        </p:nvGrpSpPr>
        <p:grpSpPr>
          <a:xfrm>
            <a:off x="8426391" y="4153668"/>
            <a:ext cx="2865573" cy="2100854"/>
            <a:chOff x="1737574" y="1041464"/>
            <a:chExt cx="2240322" cy="160507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A9A950B-40E4-C188-D851-622F39D9B97C}"/>
                </a:ext>
              </a:extLst>
            </p:cNvPr>
            <p:cNvGrpSpPr/>
            <p:nvPr/>
          </p:nvGrpSpPr>
          <p:grpSpPr>
            <a:xfrm>
              <a:off x="1737574" y="1041464"/>
              <a:ext cx="2240322" cy="1605076"/>
              <a:chOff x="298364" y="1041464"/>
              <a:chExt cx="3679532" cy="2636196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47D17C1-930E-29ED-70B1-53DA5801A0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8364" y="1041464"/>
                <a:ext cx="3679532" cy="2636196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3E7E96-3EEA-F0EB-54E0-030CA2CEF62A}"/>
                  </a:ext>
                </a:extLst>
              </p:cNvPr>
              <p:cNvSpPr txBox="1"/>
              <p:nvPr/>
            </p:nvSpPr>
            <p:spPr>
              <a:xfrm>
                <a:off x="2391380" y="2937500"/>
                <a:ext cx="1586516" cy="682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050" b="1" dirty="0"/>
                  <a:t>2016 detector position</a:t>
                </a:r>
                <a:endParaRPr lang="en-GB" sz="1050" b="1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464A461-2455-FF39-49FC-8AF40AF06C7C}"/>
                  </a:ext>
                </a:extLst>
              </p:cNvPr>
              <p:cNvSpPr txBox="1"/>
              <p:nvPr/>
            </p:nvSpPr>
            <p:spPr>
              <a:xfrm>
                <a:off x="457386" y="1085691"/>
                <a:ext cx="2015470" cy="707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050" b="1" dirty="0"/>
                  <a:t>2022 detector position</a:t>
                </a:r>
                <a:endParaRPr lang="en-GB" sz="1050" b="1" dirty="0"/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D2B9D17-BFE9-2B7E-2E0C-8F880BB13E19}"/>
                </a:ext>
              </a:extLst>
            </p:cNvPr>
            <p:cNvCxnSpPr/>
            <p:nvPr/>
          </p:nvCxnSpPr>
          <p:spPr>
            <a:xfrm>
              <a:off x="2784143" y="1283836"/>
              <a:ext cx="348018" cy="2510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9B4D5D6-EAD7-AC2F-04D0-DE71CA739F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04296" y="2118390"/>
              <a:ext cx="457240" cy="21844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C1D4EC6-6D93-C61B-A5C8-65F3EB99E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205186"/>
              </p:ext>
            </p:extLst>
          </p:nvPr>
        </p:nvGraphicFramePr>
        <p:xfrm>
          <a:off x="557305" y="3839738"/>
          <a:ext cx="4315944" cy="250980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8648">
                  <a:extLst>
                    <a:ext uri="{9D8B030D-6E8A-4147-A177-3AD203B41FA5}">
                      <a16:colId xmlns:a16="http://schemas.microsoft.com/office/drawing/2014/main" val="2284526337"/>
                    </a:ext>
                  </a:extLst>
                </a:gridCol>
                <a:gridCol w="1438648">
                  <a:extLst>
                    <a:ext uri="{9D8B030D-6E8A-4147-A177-3AD203B41FA5}">
                      <a16:colId xmlns:a16="http://schemas.microsoft.com/office/drawing/2014/main" val="2735124085"/>
                    </a:ext>
                  </a:extLst>
                </a:gridCol>
                <a:gridCol w="1438648">
                  <a:extLst>
                    <a:ext uri="{9D8B030D-6E8A-4147-A177-3AD203B41FA5}">
                      <a16:colId xmlns:a16="http://schemas.microsoft.com/office/drawing/2014/main" val="11037583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Item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832161"/>
                  </a:ext>
                </a:extLst>
              </a:tr>
              <a:tr h="367551">
                <a:tc>
                  <a:txBody>
                    <a:bodyPr/>
                    <a:lstStyle/>
                    <a:p>
                      <a:r>
                        <a:rPr lang="en-US" sz="1400" dirty="0"/>
                        <a:t>Spec AVG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592232"/>
                  </a:ext>
                </a:extLst>
              </a:tr>
              <a:tr h="367551">
                <a:tc>
                  <a:txBody>
                    <a:bodyPr/>
                    <a:lstStyle/>
                    <a:p>
                      <a:r>
                        <a:rPr lang="en-US" sz="1400" dirty="0"/>
                        <a:t>TP from</a:t>
                      </a:r>
                      <a:r>
                        <a:rPr lang="en-US" sz="1400" baseline="0" dirty="0"/>
                        <a:t> 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07814"/>
                  </a:ext>
                </a:extLst>
              </a:tr>
              <a:tr h="367551">
                <a:tc>
                  <a:txBody>
                    <a:bodyPr/>
                    <a:lstStyle/>
                    <a:p>
                      <a:r>
                        <a:rPr lang="en-US" sz="1400" dirty="0"/>
                        <a:t>Thermalize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529249"/>
                  </a:ext>
                </a:extLst>
              </a:tr>
              <a:tr h="367551">
                <a:tc>
                  <a:txBody>
                    <a:bodyPr/>
                    <a:lstStyle/>
                    <a:p>
                      <a:r>
                        <a:rPr lang="en-US" sz="1400" dirty="0"/>
                        <a:t>TP To 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836762"/>
                  </a:ext>
                </a:extLst>
              </a:tr>
              <a:tr h="367551">
                <a:tc>
                  <a:txBody>
                    <a:bodyPr/>
                    <a:lstStyle/>
                    <a:p>
                      <a:r>
                        <a:rPr lang="fr-CH" sz="1400" dirty="0"/>
                        <a:t>Single Cycle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820s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570123"/>
                  </a:ext>
                </a:extLst>
              </a:tr>
              <a:tr h="30629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C00000"/>
                          </a:solidFill>
                        </a:rPr>
                        <a:t>Improvement Factor: 26 (* 3 times T reduction)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1907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BDD7985-C199-2599-1EB5-0DE86FD14D09}"/>
              </a:ext>
            </a:extLst>
          </p:cNvPr>
          <p:cNvSpPr txBox="1"/>
          <p:nvPr/>
        </p:nvSpPr>
        <p:spPr>
          <a:xfrm>
            <a:off x="535730" y="1118791"/>
            <a:ext cx="4025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Technical parameters: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2E8D3E-4C46-412D-0150-8580C5F221B3}"/>
              </a:ext>
            </a:extLst>
          </p:cNvPr>
          <p:cNvSpPr txBox="1"/>
          <p:nvPr/>
        </p:nvSpPr>
        <p:spPr>
          <a:xfrm>
            <a:off x="535730" y="3429000"/>
            <a:ext cx="4025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Sequence optimization:</a:t>
            </a:r>
          </a:p>
        </p:txBody>
      </p:sp>
    </p:spTree>
    <p:extLst>
      <p:ext uri="{BB962C8B-B14F-4D97-AF65-F5344CB8AC3E}">
        <p14:creationId xmlns:p14="http://schemas.microsoft.com/office/powerpoint/2010/main" val="30610587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D5545-C1D2-17FE-0B10-B45E6595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Averaging Time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4C00C-6134-9002-A35B-7CBE569C6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627" y="5057521"/>
            <a:ext cx="4475883" cy="145016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Significance of peak feature changes depending on position on resonator</a:t>
            </a:r>
          </a:p>
          <a:p>
            <a:pPr lvl="1"/>
            <a:r>
              <a:rPr lang="en-US" sz="1400" dirty="0"/>
              <a:t>Different particle-to-detector coupling</a:t>
            </a:r>
          </a:p>
          <a:p>
            <a:pPr lvl="1"/>
            <a:r>
              <a:rPr lang="en-US" sz="1400" dirty="0"/>
              <a:t>Dispersion of particle feature on the slope of resonator</a:t>
            </a:r>
          </a:p>
          <a:p>
            <a:pPr lvl="1"/>
            <a:r>
              <a:rPr lang="en-US" sz="1400" dirty="0"/>
              <a:t>Altered optimum trap parameters caused by B4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05CF45-D04E-66AD-0767-198EB1FBE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27" y="1232168"/>
            <a:ext cx="4220379" cy="37352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DFD20E-E97D-754F-D4D5-AF7EDA398678}"/>
              </a:ext>
            </a:extLst>
          </p:cNvPr>
          <p:cNvSpPr txBox="1"/>
          <p:nvPr/>
        </p:nvSpPr>
        <p:spPr>
          <a:xfrm>
            <a:off x="5993755" y="3364750"/>
            <a:ext cx="4593821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Optimized single shot particle readout time for high identification efficiency: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16s at 0.5K detection bandwidth and 95.8% detection efficiency.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16s at 0.25K detection bandwidth and 99.8% detection efficiency.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Reduction of averaging time by 75%: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4B58499-4C17-A348-4AA4-78E7659F7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515491"/>
              </p:ext>
            </p:extLst>
          </p:nvPr>
        </p:nvGraphicFramePr>
        <p:xfrm>
          <a:off x="7153944" y="5502178"/>
          <a:ext cx="1950182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5091">
                  <a:extLst>
                    <a:ext uri="{9D8B030D-6E8A-4147-A177-3AD203B41FA5}">
                      <a16:colId xmlns:a16="http://schemas.microsoft.com/office/drawing/2014/main" val="1054857929"/>
                    </a:ext>
                  </a:extLst>
                </a:gridCol>
                <a:gridCol w="975091">
                  <a:extLst>
                    <a:ext uri="{9D8B030D-6E8A-4147-A177-3AD203B41FA5}">
                      <a16:colId xmlns:a16="http://schemas.microsoft.com/office/drawing/2014/main" val="4023159408"/>
                    </a:ext>
                  </a:extLst>
                </a:gridCol>
              </a:tblGrid>
              <a:tr h="144001">
                <a:tc>
                  <a:txBody>
                    <a:bodyPr/>
                    <a:lstStyle/>
                    <a:p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866006"/>
                  </a:ext>
                </a:extLst>
              </a:tr>
              <a:tr h="144001">
                <a:tc>
                  <a:txBody>
                    <a:bodyPr/>
                    <a:lstStyle/>
                    <a:p>
                      <a:r>
                        <a:rPr lang="en-US" dirty="0"/>
                        <a:t>64s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987211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4F654844-4EF4-4E4F-411B-CD16F79B9C28}"/>
              </a:ext>
            </a:extLst>
          </p:cNvPr>
          <p:cNvGrpSpPr/>
          <p:nvPr/>
        </p:nvGrpSpPr>
        <p:grpSpPr>
          <a:xfrm>
            <a:off x="5993755" y="1299596"/>
            <a:ext cx="4270560" cy="2065154"/>
            <a:chOff x="5993755" y="1299596"/>
            <a:chExt cx="4270560" cy="20651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0302D0C-E363-0443-88FF-0E421EF4C3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819"/>
            <a:stretch/>
          </p:blipFill>
          <p:spPr>
            <a:xfrm>
              <a:off x="5993755" y="1299596"/>
              <a:ext cx="4270560" cy="206515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40766C3-8EA4-01FD-1223-1CD4F5B6788E}"/>
                    </a:ext>
                  </a:extLst>
                </p:cNvPr>
                <p:cNvSpPr txBox="1"/>
                <p:nvPr/>
              </p:nvSpPr>
              <p:spPr>
                <a:xfrm>
                  <a:off x="6380328" y="1677834"/>
                  <a:ext cx="5390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40766C3-8EA4-01FD-1223-1CD4F5B678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0328" y="1677834"/>
                  <a:ext cx="539087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FEB7D21-3C8D-F903-834A-E3A2C67EDB2A}"/>
                    </a:ext>
                  </a:extLst>
                </p:cNvPr>
                <p:cNvSpPr txBox="1"/>
                <p:nvPr/>
              </p:nvSpPr>
              <p:spPr>
                <a:xfrm>
                  <a:off x="6649871" y="2019037"/>
                  <a:ext cx="5390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FEB7D21-3C8D-F903-834A-E3A2C67EDB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9871" y="2019037"/>
                  <a:ext cx="539087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5D72297-4A9B-6538-B25D-6D29F2EA199A}"/>
                    </a:ext>
                  </a:extLst>
                </p:cNvPr>
                <p:cNvSpPr txBox="1"/>
                <p:nvPr/>
              </p:nvSpPr>
              <p:spPr>
                <a:xfrm>
                  <a:off x="7261631" y="2197269"/>
                  <a:ext cx="5390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5D72297-4A9B-6538-B25D-6D29F2EA19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1631" y="2197269"/>
                  <a:ext cx="539087" cy="27699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FE4E94A-2DD4-42A1-5C70-FA0D62C4FE01}"/>
                    </a:ext>
                  </a:extLst>
                </p:cNvPr>
                <p:cNvSpPr txBox="1"/>
                <p:nvPr/>
              </p:nvSpPr>
              <p:spPr>
                <a:xfrm>
                  <a:off x="7859491" y="2500782"/>
                  <a:ext cx="5390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FE4E94A-2DD4-42A1-5C70-FA0D62C4FE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491" y="2500782"/>
                  <a:ext cx="539087" cy="2769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54701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791D0-2BAF-295C-3868-FC4341160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773F1-DD55-C4BD-A3E8-DD172027F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 scatter </a:t>
            </a:r>
            <a:br>
              <a:rPr lang="en-US" dirty="0"/>
            </a:br>
            <a:r>
              <a:rPr lang="en-US" dirty="0"/>
              <a:t>(detuned cyclotron detector):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30DE2B-081B-09F9-2C54-4C11441CFCB6}"/>
              </a:ext>
            </a:extLst>
          </p:cNvPr>
          <p:cNvGrpSpPr/>
          <p:nvPr/>
        </p:nvGrpSpPr>
        <p:grpSpPr>
          <a:xfrm>
            <a:off x="425450" y="2433424"/>
            <a:ext cx="4270559" cy="3576836"/>
            <a:chOff x="521001" y="1832112"/>
            <a:chExt cx="4270559" cy="35768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580CDE6-8A0B-3CF2-D666-4F43C1D49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001" y="2609134"/>
              <a:ext cx="4270559" cy="2799814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E223622-B1EE-79CD-FE58-18C737441CB0}"/>
                </a:ext>
              </a:extLst>
            </p:cNvPr>
            <p:cNvGrpSpPr/>
            <p:nvPr/>
          </p:nvGrpSpPr>
          <p:grpSpPr>
            <a:xfrm>
              <a:off x="972483" y="1832112"/>
              <a:ext cx="3767962" cy="2261197"/>
              <a:chOff x="972483" y="1832112"/>
              <a:chExt cx="3767962" cy="226119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F0406B1-5156-8B39-0456-0938074CAE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>
                <a:off x="2442400" y="362195"/>
                <a:ext cx="828127" cy="3767962"/>
              </a:xfrm>
              <a:prstGeom prst="rect">
                <a:avLst/>
              </a:prstGeom>
            </p:spPr>
          </p:pic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0636B9B0-47F2-133E-F60F-EF35D53EFF00}"/>
                  </a:ext>
                </a:extLst>
              </p:cNvPr>
              <p:cNvCxnSpPr/>
              <p:nvPr/>
            </p:nvCxnSpPr>
            <p:spPr>
              <a:xfrm>
                <a:off x="1942564" y="2387866"/>
                <a:ext cx="0" cy="544748"/>
              </a:xfrm>
              <a:prstGeom prst="line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C92B79A-3A30-5090-2932-1D59BB0336D6}"/>
                  </a:ext>
                </a:extLst>
              </p:cNvPr>
              <p:cNvCxnSpPr/>
              <p:nvPr/>
            </p:nvCxnSpPr>
            <p:spPr>
              <a:xfrm>
                <a:off x="3726704" y="2400283"/>
                <a:ext cx="0" cy="544748"/>
              </a:xfrm>
              <a:prstGeom prst="line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F30B4959-FCE5-7C87-32A9-552E5102209B}"/>
                  </a:ext>
                </a:extLst>
              </p:cNvPr>
              <p:cNvCxnSpPr/>
              <p:nvPr/>
            </p:nvCxnSpPr>
            <p:spPr>
              <a:xfrm>
                <a:off x="1902649" y="4078705"/>
                <a:ext cx="504496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AB4D893-15E5-CB8B-C59D-370F72E1DB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10885" y="4089211"/>
                <a:ext cx="509752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299921-372C-CFBA-20B3-2955D60414B8}"/>
                  </a:ext>
                </a:extLst>
              </p:cNvPr>
              <p:cNvSpPr txBox="1"/>
              <p:nvPr/>
            </p:nvSpPr>
            <p:spPr>
              <a:xfrm>
                <a:off x="3424020" y="3723977"/>
                <a:ext cx="11303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solidFill>
                      <a:srgbClr val="C00000"/>
                    </a:solidFill>
                  </a:rPr>
                  <a:t>20 quanta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91F4F041-4E44-C833-707B-967F501EF4A7}"/>
                  </a:ext>
                </a:extLst>
              </p:cNvPr>
              <p:cNvCxnSpPr/>
              <p:nvPr/>
            </p:nvCxnSpPr>
            <p:spPr>
              <a:xfrm>
                <a:off x="2013008" y="2768061"/>
                <a:ext cx="1653372" cy="0"/>
              </a:xfrm>
              <a:prstGeom prst="straightConnector1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C058BEE-0330-C72F-D6D7-D52E8AD5C25E}"/>
              </a:ext>
            </a:extLst>
          </p:cNvPr>
          <p:cNvSpPr txBox="1">
            <a:spLocks/>
          </p:cNvSpPr>
          <p:nvPr/>
        </p:nvSpPr>
        <p:spPr>
          <a:xfrm>
            <a:off x="5390290" y="1599332"/>
            <a:ext cx="6436584" cy="3659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2016 – to protect particle after sub-thermal cooling, we went slow – 80s per AT/PT cycle.</a:t>
            </a:r>
          </a:p>
          <a:p>
            <a:r>
              <a:rPr lang="en-US" sz="2000" dirty="0"/>
              <a:t>2024 – much faster cooling, different types of time scales, different experiments. Shorter path between traps, less electrodes – 5s per AT/CT cycle</a:t>
            </a:r>
          </a:p>
          <a:p>
            <a:r>
              <a:rPr lang="en-US" sz="2000" b="1" dirty="0"/>
              <a:t>Current heating rate:</a:t>
            </a:r>
            <a:r>
              <a:rPr lang="en-US" sz="2000" dirty="0"/>
              <a:t> 20 quanta per transport</a:t>
            </a:r>
          </a:p>
          <a:p>
            <a:pPr marL="457200" lvl="1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 Thermal background fluctuation: </a:t>
            </a:r>
            <a:r>
              <a:rPr lang="en-US" sz="2000" b="1" dirty="0">
                <a:sym typeface="Wingdings" panose="05000000000000000000" pitchFamily="2" charset="2"/>
              </a:rPr>
              <a:t>18 mK</a:t>
            </a:r>
            <a:endParaRPr lang="en-US" sz="2000" dirty="0"/>
          </a:p>
          <a:p>
            <a:r>
              <a:rPr lang="en-US" sz="2000" b="1" dirty="0"/>
              <a:t>Improvement of transport time: factor of 16</a:t>
            </a:r>
          </a:p>
          <a:p>
            <a:pPr marL="0" indent="0">
              <a:buNone/>
            </a:pPr>
            <a:br>
              <a:rPr lang="en-US" sz="2000" dirty="0"/>
            </a:br>
            <a:endParaRPr lang="en-US" sz="2000" dirty="0"/>
          </a:p>
        </p:txBody>
      </p:sp>
      <p:graphicFrame>
        <p:nvGraphicFramePr>
          <p:cNvPr id="15" name="Table 10">
            <a:extLst>
              <a:ext uri="{FF2B5EF4-FFF2-40B4-BE49-F238E27FC236}">
                <a16:creationId xmlns:a16="http://schemas.microsoft.com/office/drawing/2014/main" id="{28FDBF56-8037-A470-2920-6FDB18132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471739"/>
              </p:ext>
            </p:extLst>
          </p:nvPr>
        </p:nvGraphicFramePr>
        <p:xfrm>
          <a:off x="7256188" y="4377875"/>
          <a:ext cx="1950182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5091">
                  <a:extLst>
                    <a:ext uri="{9D8B030D-6E8A-4147-A177-3AD203B41FA5}">
                      <a16:colId xmlns:a16="http://schemas.microsoft.com/office/drawing/2014/main" val="1054857929"/>
                    </a:ext>
                  </a:extLst>
                </a:gridCol>
                <a:gridCol w="975091">
                  <a:extLst>
                    <a:ext uri="{9D8B030D-6E8A-4147-A177-3AD203B41FA5}">
                      <a16:colId xmlns:a16="http://schemas.microsoft.com/office/drawing/2014/main" val="4023159408"/>
                    </a:ext>
                  </a:extLst>
                </a:gridCol>
              </a:tblGrid>
              <a:tr h="144001">
                <a:tc>
                  <a:txBody>
                    <a:bodyPr/>
                    <a:lstStyle/>
                    <a:p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866006"/>
                  </a:ext>
                </a:extLst>
              </a:tr>
              <a:tr h="144001">
                <a:tc>
                  <a:txBody>
                    <a:bodyPr/>
                    <a:lstStyle/>
                    <a:p>
                      <a:r>
                        <a:rPr lang="en-US" dirty="0"/>
                        <a:t>160s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987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4853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4EFE5-3F67-A04F-7E58-A60599BD2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Thermalization Time Optimization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CB93B8A-33EC-558A-BCA2-048810D816E0}"/>
              </a:ext>
            </a:extLst>
          </p:cNvPr>
          <p:cNvSpPr txBox="1">
            <a:spLocks/>
          </p:cNvSpPr>
          <p:nvPr/>
        </p:nvSpPr>
        <p:spPr>
          <a:xfrm>
            <a:off x="435909" y="1414376"/>
            <a:ext cx="10291932" cy="1327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Use correlation estimates to determine optimum particle / detector coupling time.</a:t>
            </a:r>
          </a:p>
          <a:p>
            <a:pPr lvl="1"/>
            <a:r>
              <a:rPr lang="en-US" sz="1800" dirty="0"/>
              <a:t>Measure frequency scatter as a function of particle / detector interaction time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CBA12DF-DD10-F5FE-A19E-44DDDEC85430}"/>
              </a:ext>
            </a:extLst>
          </p:cNvPr>
          <p:cNvGrpSpPr/>
          <p:nvPr/>
        </p:nvGrpSpPr>
        <p:grpSpPr>
          <a:xfrm>
            <a:off x="1828434" y="2315348"/>
            <a:ext cx="3753441" cy="2613178"/>
            <a:chOff x="2575946" y="3670121"/>
            <a:chExt cx="3205085" cy="22314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C2B6905-949D-D862-2232-D532963A11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324"/>
            <a:stretch/>
          </p:blipFill>
          <p:spPr>
            <a:xfrm>
              <a:off x="2575946" y="3670121"/>
              <a:ext cx="3205085" cy="2231408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4BD6CA-D9EC-8B0A-D80F-5148206B279A}"/>
                </a:ext>
              </a:extLst>
            </p:cNvPr>
            <p:cNvSpPr/>
            <p:nvPr/>
          </p:nvSpPr>
          <p:spPr>
            <a:xfrm>
              <a:off x="2575946" y="5599557"/>
              <a:ext cx="354842" cy="2104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E3087F9-BC49-5085-68EA-884B68ADBB06}"/>
                  </a:ext>
                </a:extLst>
              </p:cNvPr>
              <p:cNvSpPr txBox="1"/>
              <p:nvPr/>
            </p:nvSpPr>
            <p:spPr>
              <a:xfrm>
                <a:off x="6096000" y="4910284"/>
                <a:ext cx="46318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ym typeface="Wingdings" panose="05000000000000000000" pitchFamily="2" charset="2"/>
                  </a:rPr>
                  <a:t> Cooling time constant: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CT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=4.7</m:t>
                    </m:r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</m:t>
                        </m:r>
                      </m:e>
                    </m:d>
                    <m:r>
                      <a:rPr lang="fr-CH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fr-CH" sz="16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s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E3087F9-BC49-5085-68EA-884B68ADB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910284"/>
                <a:ext cx="4631841" cy="400110"/>
              </a:xfrm>
              <a:prstGeom prst="rect">
                <a:avLst/>
              </a:prstGeom>
              <a:blipFill>
                <a:blip r:embed="rId3"/>
                <a:stretch>
                  <a:fillRect l="-1316" t="-9091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867652F6-5753-2615-3E1F-4040D281991E}"/>
              </a:ext>
            </a:extLst>
          </p:cNvPr>
          <p:cNvGrpSpPr/>
          <p:nvPr/>
        </p:nvGrpSpPr>
        <p:grpSpPr>
          <a:xfrm>
            <a:off x="2601553" y="5650425"/>
            <a:ext cx="6361089" cy="523651"/>
            <a:chOff x="707671" y="3388470"/>
            <a:chExt cx="3129391" cy="798969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61B03CD-EEE0-862B-B59B-97B56331E457}"/>
                </a:ext>
              </a:extLst>
            </p:cNvPr>
            <p:cNvSpPr/>
            <p:nvPr/>
          </p:nvSpPr>
          <p:spPr>
            <a:xfrm>
              <a:off x="707671" y="3388470"/>
              <a:ext cx="3129391" cy="798969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616B855-E0E6-E662-36E5-F536B87AF2DC}"/>
                    </a:ext>
                  </a:extLst>
                </p:cNvPr>
                <p:cNvSpPr txBox="1"/>
                <p:nvPr/>
              </p:nvSpPr>
              <p:spPr>
                <a:xfrm>
                  <a:off x="769121" y="3464787"/>
                  <a:ext cx="306794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Fastest ever observed resistive cooling of the cyclotron mode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616B855-E0E6-E662-36E5-F536B87AF2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121" y="3464787"/>
                  <a:ext cx="3067941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782" t="-7143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937EEED-6DF8-A574-ACD3-5F0FB5584BBB}"/>
              </a:ext>
            </a:extLst>
          </p:cNvPr>
          <p:cNvGrpSpPr/>
          <p:nvPr/>
        </p:nvGrpSpPr>
        <p:grpSpPr>
          <a:xfrm>
            <a:off x="6176865" y="2280228"/>
            <a:ext cx="3908305" cy="2541074"/>
            <a:chOff x="6176865" y="2280228"/>
            <a:chExt cx="3908305" cy="25410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89CB5C-6FBA-C966-4F1E-51F0851C7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31729" y="2280228"/>
              <a:ext cx="3753441" cy="2541074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47CD5AD-C853-3A18-E702-10D505E8A112}"/>
                </a:ext>
              </a:extLst>
            </p:cNvPr>
            <p:cNvSpPr/>
            <p:nvPr/>
          </p:nvSpPr>
          <p:spPr>
            <a:xfrm>
              <a:off x="6176865" y="4574890"/>
              <a:ext cx="433262" cy="2464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5466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8364E-6395-BCAE-562F-F6465EFEA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sz="4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Single </a:t>
            </a:r>
            <a:r>
              <a:rPr lang="fr-CH" altLang="en-US" sz="4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P</a:t>
            </a:r>
            <a:r>
              <a:rPr lang="pl-PL" altLang="en-US" sz="4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article </a:t>
            </a:r>
            <a:r>
              <a:rPr lang="fr-CH" altLang="en-US" sz="4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M</a:t>
            </a:r>
            <a:r>
              <a:rPr lang="pl-PL" altLang="en-US" sz="4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easurements in Penning Traps</a:t>
            </a:r>
            <a:b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</a:br>
            <a:endParaRPr lang="en-US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B890F6-3C57-A785-D10A-28FC1A93E29C}"/>
              </a:ext>
            </a:extLst>
          </p:cNvPr>
          <p:cNvSpPr txBox="1"/>
          <p:nvPr/>
        </p:nvSpPr>
        <p:spPr>
          <a:xfrm>
            <a:off x="1318419" y="5593357"/>
            <a:ext cx="537686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CH" b="1" dirty="0">
                <a:solidFill>
                  <a:schemeClr val="bg2">
                    <a:lumMod val="25000"/>
                  </a:schemeClr>
                </a:solidFill>
              </a:rPr>
              <a:t>16</a:t>
            </a:r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 p</a:t>
            </a:r>
            <a:r>
              <a:rPr lang="fr-CH" b="1" dirty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p</a:t>
            </a:r>
            <a:r>
              <a:rPr lang="fr-CH" b="1" dirty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fr-CH" b="1" dirty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 comparison of the antiproton-to-proton charge-to-mass ratio</a:t>
            </a:r>
            <a:br>
              <a:rPr lang="fr-CH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25000"/>
                  </a:schemeClr>
                </a:solidFill>
              </a:rPr>
              <a:t>[1] </a:t>
            </a:r>
            <a:r>
              <a:rPr lang="fr-CH" dirty="0"/>
              <a:t>BASE Collaboration</a:t>
            </a:r>
            <a:r>
              <a:rPr lang="pl-PL" dirty="0"/>
              <a:t>, </a:t>
            </a:r>
            <a:r>
              <a:rPr lang="fr-CH" dirty="0"/>
              <a:t>Nature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601, 53–57 (2022)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2E16E7-77F0-FCB3-64D2-00DBB51C3C98}"/>
              </a:ext>
            </a:extLst>
          </p:cNvPr>
          <p:cNvSpPr txBox="1"/>
          <p:nvPr/>
        </p:nvSpPr>
        <p:spPr>
          <a:xfrm>
            <a:off x="6986587" y="5592539"/>
            <a:ext cx="52292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1.5 p.p.b. Measurement of antiproton magnetic moment</a:t>
            </a:r>
            <a:br>
              <a:rPr lang="fr-CH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25000"/>
                  </a:schemeClr>
                </a:solidFill>
              </a:rPr>
              <a:t>[2] 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</a:rPr>
              <a:t>BASE Collaboration</a:t>
            </a:r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, Nature 550, 371-374 (2017)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Picture 17">
            <a:extLst>
              <a:ext uri="{FF2B5EF4-FFF2-40B4-BE49-F238E27FC236}">
                <a16:creationId xmlns:a16="http://schemas.microsoft.com/office/drawing/2014/main" id="{3AF8C999-5EAB-D1B8-D15F-DE0DD136D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87638"/>
            <a:ext cx="309721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id="{B9A63A0D-D877-1B81-6A12-0AC85F5C2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3" y="2686050"/>
            <a:ext cx="3095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4DADD1AC-33D1-16E3-FEC1-18AE703BC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900" y="3095625"/>
            <a:ext cx="14922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9">
            <a:extLst>
              <a:ext uri="{FF2B5EF4-FFF2-40B4-BE49-F238E27FC236}">
                <a16:creationId xmlns:a16="http://schemas.microsoft.com/office/drawing/2014/main" id="{E280C323-2126-D28B-3C29-49FF30AC8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7" y="3168946"/>
            <a:ext cx="1203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B0EFE1-D5EB-EA69-3F6B-5F135B8CA189}"/>
              </a:ext>
            </a:extLst>
          </p:cNvPr>
          <p:cNvSpPr/>
          <p:nvPr/>
        </p:nvSpPr>
        <p:spPr bwMode="auto">
          <a:xfrm>
            <a:off x="944563" y="984250"/>
            <a:ext cx="4559300" cy="614363"/>
          </a:xfrm>
          <a:prstGeom prst="roundRect">
            <a:avLst/>
          </a:prstGeom>
          <a:solidFill>
            <a:srgbClr val="003C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l-PL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High precision mass spectroscopy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A5BF86D-ABF7-5F04-A6BB-9648214D7D91}"/>
              </a:ext>
            </a:extLst>
          </p:cNvPr>
          <p:cNvSpPr/>
          <p:nvPr/>
        </p:nvSpPr>
        <p:spPr bwMode="auto">
          <a:xfrm>
            <a:off x="6450013" y="984250"/>
            <a:ext cx="4559300" cy="614363"/>
          </a:xfrm>
          <a:prstGeom prst="roundRect">
            <a:avLst/>
          </a:prstGeom>
          <a:solidFill>
            <a:srgbClr val="003C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l-PL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High precision magnetic moment measurements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D7C75FE-D30A-8550-723C-0BA97F28CF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5932" y="4103984"/>
            <a:ext cx="2686861" cy="143033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0A7CE7C-606C-1F3B-AA17-A9310C8B1C0C}"/>
              </a:ext>
            </a:extLst>
          </p:cNvPr>
          <p:cNvGrpSpPr/>
          <p:nvPr/>
        </p:nvGrpSpPr>
        <p:grpSpPr>
          <a:xfrm>
            <a:off x="6986587" y="4091288"/>
            <a:ext cx="4742918" cy="1386651"/>
            <a:chOff x="6929910" y="4189998"/>
            <a:chExt cx="4742918" cy="138665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A0497C0-3EFA-3A8A-75C3-B518CB94F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10" y="4289425"/>
              <a:ext cx="3848402" cy="128722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2FCDAF7-97AD-C7D1-2A8D-E758DAFB856F}"/>
                </a:ext>
              </a:extLst>
            </p:cNvPr>
            <p:cNvSpPr txBox="1"/>
            <p:nvPr/>
          </p:nvSpPr>
          <p:spPr>
            <a:xfrm>
              <a:off x="10244078" y="4933037"/>
              <a:ext cx="1428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spin down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E79E5F1-BA98-BFB3-08B8-0586F6598088}"/>
                </a:ext>
              </a:extLst>
            </p:cNvPr>
            <p:cNvSpPr txBox="1"/>
            <p:nvPr/>
          </p:nvSpPr>
          <p:spPr>
            <a:xfrm>
              <a:off x="7862888" y="4189998"/>
              <a:ext cx="1428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spin down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02DF0B-199E-A8C5-24E2-F90BFCB0FFDF}"/>
                  </a:ext>
                </a:extLst>
              </p:cNvPr>
              <p:cNvSpPr txBox="1"/>
              <p:nvPr/>
            </p:nvSpPr>
            <p:spPr>
              <a:xfrm>
                <a:off x="1987465" y="3250550"/>
                <a:ext cx="1300099" cy="6128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02DF0B-199E-A8C5-24E2-F90BFCB0F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465" y="3250550"/>
                <a:ext cx="1300099" cy="61286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02B5AFE-4FDB-0C83-9290-8D0CD7C525FA}"/>
                  </a:ext>
                </a:extLst>
              </p:cNvPr>
              <p:cNvSpPr txBox="1"/>
              <p:nvPr/>
            </p:nvSpPr>
            <p:spPr>
              <a:xfrm>
                <a:off x="7155791" y="3194003"/>
                <a:ext cx="1885306" cy="7051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02B5AFE-4FDB-0C83-9290-8D0CD7C52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5791" y="3194003"/>
                <a:ext cx="1885306" cy="70519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206F37-261D-93A2-AD74-A0A6C0CCAD3A}"/>
                  </a:ext>
                </a:extLst>
              </p:cNvPr>
              <p:cNvSpPr txBox="1"/>
              <p:nvPr/>
            </p:nvSpPr>
            <p:spPr>
              <a:xfrm>
                <a:off x="2281926" y="1743362"/>
                <a:ext cx="1874872" cy="813813"/>
              </a:xfrm>
              <a:prstGeom prst="rect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206F37-261D-93A2-AD74-A0A6C0CCA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926" y="1743362"/>
                <a:ext cx="1874872" cy="81381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129FCF6-F658-00F9-66E6-51B8DBF65F38}"/>
                  </a:ext>
                </a:extLst>
              </p:cNvPr>
              <p:cNvSpPr txBox="1"/>
              <p:nvPr/>
            </p:nvSpPr>
            <p:spPr>
              <a:xfrm>
                <a:off x="7827813" y="1794983"/>
                <a:ext cx="1902123" cy="704360"/>
              </a:xfrm>
              <a:prstGeom prst="rect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fr-CH" sz="24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129FCF6-F658-00F9-66E6-51B8DBF65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7813" y="1794983"/>
                <a:ext cx="1902123" cy="70436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0441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F198-6A32-DA1C-1C4E-CCA494FE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Penning Trap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D969-7965-3655-4B4A-35EA93D106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sz="2000" dirty="0"/>
                  <a:t>Radial </a:t>
                </a:r>
                <a:r>
                  <a:rPr lang="en-GB" sz="2000" dirty="0"/>
                  <a:t>confinement</a:t>
                </a:r>
                <a:r>
                  <a:rPr lang="de-DE" sz="2000" dirty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acc>
                      <m:accPr>
                        <m:chr m:val="̂"/>
                        <m:ctrlPr>
                          <a:rPr lang="fr-CH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endParaRPr lang="de-DE" sz="2000" dirty="0"/>
              </a:p>
              <a:p>
                <a:r>
                  <a:rPr lang="de-DE" sz="2000" dirty="0"/>
                  <a:t>Axial </a:t>
                </a:r>
                <a:r>
                  <a:rPr lang="en-GB" sz="2000" dirty="0"/>
                  <a:t>confinement</a:t>
                </a:r>
                <a:r>
                  <a:rPr lang="de-DE" sz="2000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fr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</m:t>
                        </m:r>
                        <m:f>
                          <m:fPr>
                            <m:ctrlPr>
                              <a:rPr lang="fr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p>
                                <m:r>
                                  <a:rPr lang="fr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fr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de-DE" sz="2000" dirty="0"/>
              </a:p>
              <a:p>
                <a:pPr marL="0" indent="0">
                  <a:buNone/>
                </a:pPr>
                <a:endParaRPr lang="de-DE" sz="900" dirty="0"/>
              </a:p>
              <a:p>
                <a:r>
                  <a:rPr lang="en-GB" sz="2000" dirty="0"/>
                  <a:t>Eigenfrequencies:</a:t>
                </a:r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pPr marL="457200" lvl="1" indent="0">
                  <a:buNone/>
                </a:pPr>
                <a:endParaRPr lang="en-GB" sz="2000" dirty="0"/>
              </a:p>
              <a:p>
                <a:pPr marL="457200" lvl="1" indent="0">
                  <a:buNone/>
                </a:pPr>
                <a:endParaRPr lang="en-GB" sz="2000" dirty="0"/>
              </a:p>
              <a:p>
                <a:pPr marL="457200" lvl="1" indent="0">
                  <a:buNone/>
                </a:pPr>
                <a:endParaRPr lang="en-GB" sz="2000" dirty="0"/>
              </a:p>
              <a:p>
                <a:pPr marL="457200" lvl="1" indent="0">
                  <a:buNone/>
                </a:pPr>
                <a:endParaRPr lang="de-DE" sz="2000" dirty="0"/>
              </a:p>
              <a:p>
                <a:r>
                  <a:rPr lang="en-GB" sz="2000" dirty="0"/>
                  <a:t> Brown-</a:t>
                </a:r>
                <a:r>
                  <a:rPr lang="en-GB" sz="2000" dirty="0" err="1"/>
                  <a:t>Gabrielse</a:t>
                </a:r>
                <a:r>
                  <a:rPr lang="en-GB" sz="2000" dirty="0"/>
                  <a:t> invariance theorem:</a:t>
                </a:r>
                <a:br>
                  <a:rPr lang="en-GB" sz="2000" dirty="0"/>
                </a:br>
                <a:r>
                  <a:rPr lang="en-GB" sz="2000" dirty="0"/>
                  <a:t>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D969-7965-3655-4B4A-35EA93D106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82" t="-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DAEBD9-2275-1D4F-0387-09F19D5F3E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[3] L.S. Brown and G. </a:t>
            </a:r>
            <a:r>
              <a:rPr lang="en-US" dirty="0" err="1"/>
              <a:t>Gabrielse</a:t>
            </a:r>
            <a:r>
              <a:rPr lang="en-US" dirty="0"/>
              <a:t>, </a:t>
            </a:r>
            <a:r>
              <a:rPr lang="da-DK" dirty="0"/>
              <a:t>Rev. Mod. Phys. 58, 233, 1986 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F3D980A-574E-91FF-19A8-4384FA5BE0B2}"/>
                  </a:ext>
                </a:extLst>
              </p:cNvPr>
              <p:cNvSpPr/>
              <p:nvPr/>
            </p:nvSpPr>
            <p:spPr>
              <a:xfrm>
                <a:off x="778504" y="5410518"/>
                <a:ext cx="3447141" cy="816651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  <m:sup>
                        <m:r>
                          <a:rPr lang="de-DE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de-DE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e>
                      <m:sup>
                        <m:r>
                          <a:rPr lang="de-DE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400" dirty="0">
                    <a:solidFill>
                      <a:srgbClr val="002060"/>
                    </a:solidFill>
                  </a:rPr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  <m:sup>
                        <m:r>
                          <a:rPr lang="de-DE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400" dirty="0">
                    <a:solidFill>
                      <a:srgbClr val="002060"/>
                    </a:solidFill>
                  </a:rPr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e>
                      <m:sup>
                        <m:r>
                          <a:rPr lang="de-DE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F3D980A-574E-91FF-19A8-4384FA5BE0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504" y="5410518"/>
                <a:ext cx="3447141" cy="8166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20">
                <a:extLst>
                  <a:ext uri="{FF2B5EF4-FFF2-40B4-BE49-F238E27FC236}">
                    <a16:creationId xmlns:a16="http://schemas.microsoft.com/office/drawing/2014/main" id="{9FA42ED8-441F-1787-CACD-5410D0BB04CA}"/>
                  </a:ext>
                </a:extLst>
              </p:cNvPr>
              <p:cNvSpPr txBox="1"/>
              <p:nvPr/>
            </p:nvSpPr>
            <p:spPr bwMode="auto">
              <a:xfrm>
                <a:off x="4481182" y="5524605"/>
                <a:ext cx="2563955" cy="60345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GB" sz="2000" dirty="0">
                    <a:solidFill>
                      <a:srgbClr val="000000"/>
                    </a:solidFill>
                    <a:sym typeface="Wingdings" panose="05000000000000000000" pitchFamily="2" charset="2"/>
                  </a:rPr>
                  <a:t>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Object 20">
                <a:extLst>
                  <a:ext uri="{FF2B5EF4-FFF2-40B4-BE49-F238E27FC236}">
                    <a16:creationId xmlns:a16="http://schemas.microsoft.com/office/drawing/2014/main" id="{9FA42ED8-441F-1787-CACD-5410D0BB0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81182" y="5524605"/>
                <a:ext cx="2563955" cy="603457"/>
              </a:xfrm>
              <a:prstGeom prst="rect">
                <a:avLst/>
              </a:prstGeom>
              <a:blipFill>
                <a:blip r:embed="rId4"/>
                <a:stretch>
                  <a:fillRect l="-2375" b="-404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794CDB57-F5B5-5A41-B95E-B2C1CC074C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6065355"/>
                  </p:ext>
                </p:extLst>
              </p:nvPr>
            </p:nvGraphicFramePr>
            <p:xfrm>
              <a:off x="652362" y="2835138"/>
              <a:ext cx="5742911" cy="1863409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089208">
                      <a:extLst>
                        <a:ext uri="{9D8B030D-6E8A-4147-A177-3AD203B41FA5}">
                          <a16:colId xmlns:a16="http://schemas.microsoft.com/office/drawing/2014/main" val="3105755819"/>
                        </a:ext>
                      </a:extLst>
                    </a:gridCol>
                    <a:gridCol w="1152313">
                      <a:extLst>
                        <a:ext uri="{9D8B030D-6E8A-4147-A177-3AD203B41FA5}">
                          <a16:colId xmlns:a16="http://schemas.microsoft.com/office/drawing/2014/main" val="2575312537"/>
                        </a:ext>
                      </a:extLst>
                    </a:gridCol>
                    <a:gridCol w="2501390">
                      <a:extLst>
                        <a:ext uri="{9D8B030D-6E8A-4147-A177-3AD203B41FA5}">
                          <a16:colId xmlns:a16="http://schemas.microsoft.com/office/drawing/2014/main" val="215026027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Axial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658 kHz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fr-CH" sz="1400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rad>
                                  <m:radPr>
                                    <m:degHide m:val="on"/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𝐶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556182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Magnetron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60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oMath>
                          </a14:m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7 kHz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b>
                                </m:sSub>
                                <m:r>
                                  <a:rPr lang="fr-CH" sz="1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𝜈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sub>
                                          <m:sup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  <m:sSubSup>
                                          <m:sSubSupPr>
                                            <m:ctrlP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𝜈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sub>
                                          <m:sup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e>
                                </m:d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847183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Modified Cyclotron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6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CH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</m:oMath>
                          </a14:m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29.64 MHz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</m:sSub>
                                <m:r>
                                  <a:rPr lang="fr-CH" sz="1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fr-CH" sz="1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𝜈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sub>
                                          <m:sup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fr-CH" sz="1400" b="0" i="1" smtClean="0"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  <m:sSubSup>
                                          <m:sSubSupPr>
                                            <m:ctrlP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𝜈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sub>
                                          <m:sup>
                                            <m:r>
                                              <a:rPr lang="fr-CH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e>
                                </m:d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49458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794CDB57-F5B5-5A41-B95E-B2C1CC074C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6065355"/>
                  </p:ext>
                </p:extLst>
              </p:nvPr>
            </p:nvGraphicFramePr>
            <p:xfrm>
              <a:off x="652362" y="2835138"/>
              <a:ext cx="5742911" cy="1863409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089208">
                      <a:extLst>
                        <a:ext uri="{9D8B030D-6E8A-4147-A177-3AD203B41FA5}">
                          <a16:colId xmlns:a16="http://schemas.microsoft.com/office/drawing/2014/main" val="3105755819"/>
                        </a:ext>
                      </a:extLst>
                    </a:gridCol>
                    <a:gridCol w="1152313">
                      <a:extLst>
                        <a:ext uri="{9D8B030D-6E8A-4147-A177-3AD203B41FA5}">
                          <a16:colId xmlns:a16="http://schemas.microsoft.com/office/drawing/2014/main" val="2575312537"/>
                        </a:ext>
                      </a:extLst>
                    </a:gridCol>
                    <a:gridCol w="2501390">
                      <a:extLst>
                        <a:ext uri="{9D8B030D-6E8A-4147-A177-3AD203B41FA5}">
                          <a16:colId xmlns:a16="http://schemas.microsoft.com/office/drawing/2014/main" val="2150260279"/>
                        </a:ext>
                      </a:extLst>
                    </a:gridCol>
                  </a:tblGrid>
                  <a:tr h="72180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583" t="-840" r="-175510" b="-15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658 kHz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9927" t="-840" r="-487" b="-15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55618290"/>
                      </a:ext>
                    </a:extLst>
                  </a:tr>
                  <a:tr h="57080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583" t="-129032" r="-175510" b="-103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7 kHz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9927" t="-129032" r="-487" b="-1032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4718354"/>
                      </a:ext>
                    </a:extLst>
                  </a:tr>
                  <a:tr h="57080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583" t="-226596" r="-175510" b="-21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/>
                            <a:t>29.64 MHz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9927" t="-226596" r="-487" b="-2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4945829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30" name="Gruppieren 70">
            <a:extLst>
              <a:ext uri="{FF2B5EF4-FFF2-40B4-BE49-F238E27FC236}">
                <a16:creationId xmlns:a16="http://schemas.microsoft.com/office/drawing/2014/main" id="{71F48C52-39EA-C0BE-5EC6-42C39209F511}"/>
              </a:ext>
            </a:extLst>
          </p:cNvPr>
          <p:cNvGrpSpPr>
            <a:grpSpLocks/>
          </p:cNvGrpSpPr>
          <p:nvPr/>
        </p:nvGrpSpPr>
        <p:grpSpPr bwMode="auto">
          <a:xfrm>
            <a:off x="5721135" y="284638"/>
            <a:ext cx="4064352" cy="2355796"/>
            <a:chOff x="3479174" y="2203697"/>
            <a:chExt cx="4205128" cy="2280470"/>
          </a:xfrm>
        </p:grpSpPr>
        <p:grpSp>
          <p:nvGrpSpPr>
            <p:cNvPr id="31" name="Gruppieren 61">
              <a:extLst>
                <a:ext uri="{FF2B5EF4-FFF2-40B4-BE49-F238E27FC236}">
                  <a16:creationId xmlns:a16="http://schemas.microsoft.com/office/drawing/2014/main" id="{07959E86-B73D-5BC8-3695-A0105C056A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79174" y="2203697"/>
              <a:ext cx="4205128" cy="2230231"/>
              <a:chOff x="3603626" y="2905980"/>
              <a:chExt cx="4888459" cy="2063750"/>
            </a:xfrm>
          </p:grpSpPr>
          <p:grpSp>
            <p:nvGrpSpPr>
              <p:cNvPr id="35" name="Gruppieren 71">
                <a:extLst>
                  <a:ext uri="{FF2B5EF4-FFF2-40B4-BE49-F238E27FC236}">
                    <a16:creationId xmlns:a16="http://schemas.microsoft.com/office/drawing/2014/main" id="{433461D0-3991-5A5F-1145-CEAF48691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3626" y="2905980"/>
                <a:ext cx="4888459" cy="2063750"/>
                <a:chOff x="3646714" y="3025682"/>
                <a:chExt cx="4889029" cy="2063751"/>
              </a:xfrm>
            </p:grpSpPr>
            <p:grpSp>
              <p:nvGrpSpPr>
                <p:cNvPr id="38" name="Gruppieren 61">
                  <a:extLst>
                    <a:ext uri="{FF2B5EF4-FFF2-40B4-BE49-F238E27FC236}">
                      <a16:creationId xmlns:a16="http://schemas.microsoft.com/office/drawing/2014/main" id="{B190AC69-1F06-3729-B0ED-5E01163732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76461" y="3025682"/>
                  <a:ext cx="4759282" cy="2063751"/>
                  <a:chOff x="4118070" y="4681164"/>
                  <a:chExt cx="4821842" cy="2027582"/>
                </a:xfrm>
              </p:grpSpPr>
              <p:pic>
                <p:nvPicPr>
                  <p:cNvPr id="43" name="Grafik 51" descr="Bewegungen2_transp.png">
                    <a:extLst>
                      <a:ext uri="{FF2B5EF4-FFF2-40B4-BE49-F238E27FC236}">
                        <a16:creationId xmlns:a16="http://schemas.microsoft.com/office/drawing/2014/main" id="{3477E256-74F3-FF17-36E1-EE740770454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lum bright="-100000" contrast="100000"/>
                  </a:blip>
                  <a:srcRect t="34254" r="23553"/>
                  <a:stretch>
                    <a:fillRect/>
                  </a:stretch>
                </p:blipFill>
                <p:spPr bwMode="auto">
                  <a:xfrm>
                    <a:off x="4118070" y="4681164"/>
                    <a:ext cx="3809744" cy="2027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44" name="Gruppieren 57">
                    <a:extLst>
                      <a:ext uri="{FF2B5EF4-FFF2-40B4-BE49-F238E27FC236}">
                        <a16:creationId xmlns:a16="http://schemas.microsoft.com/office/drawing/2014/main" id="{F971B7FF-CF52-1A4A-C60C-0384549FC0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832418" y="5141226"/>
                    <a:ext cx="1107494" cy="1023072"/>
                    <a:chOff x="7832418" y="5141226"/>
                    <a:chExt cx="1107494" cy="1023072"/>
                  </a:xfrm>
                </p:grpSpPr>
                <p:cxnSp>
                  <p:nvCxnSpPr>
                    <p:cNvPr id="47" name="Gerade Verbindung mit Pfeil 64">
                      <a:extLst>
                        <a:ext uri="{FF2B5EF4-FFF2-40B4-BE49-F238E27FC236}">
                          <a16:creationId xmlns:a16="http://schemas.microsoft.com/office/drawing/2014/main" id="{D5455C52-254D-DC58-D059-DFCDDED6212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29780" y="5141226"/>
                      <a:ext cx="0" cy="366844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arrow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8" name="Textfeld 65">
                      <a:extLst>
                        <a:ext uri="{FF2B5EF4-FFF2-40B4-BE49-F238E27FC236}">
                          <a16:creationId xmlns:a16="http://schemas.microsoft.com/office/drawing/2014/main" id="{15D90D1C-1141-5EB1-B8F7-1412F394FF5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32418" y="5532835"/>
                      <a:ext cx="1107494" cy="21894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de-DE" sz="1200" dirty="0">
                          <a:latin typeface="Tahoma" pitchFamily="34" charset="0"/>
                          <a:cs typeface="Tahoma" pitchFamily="34" charset="0"/>
                        </a:rPr>
                        <a:t>Axial Motion</a:t>
                      </a:r>
                    </a:p>
                  </p:txBody>
                </p:sp>
                <p:cxnSp>
                  <p:nvCxnSpPr>
                    <p:cNvPr id="49" name="Gerade Verbindung mit Pfeil 66">
                      <a:extLst>
                        <a:ext uri="{FF2B5EF4-FFF2-40B4-BE49-F238E27FC236}">
                          <a16:creationId xmlns:a16="http://schemas.microsoft.com/office/drawing/2014/main" id="{3117B6E0-21B0-729D-0892-82E55CA1DA7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21673" y="5797453"/>
                      <a:ext cx="0" cy="36684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none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5" name="Ellipse 62">
                    <a:extLst>
                      <a:ext uri="{FF2B5EF4-FFF2-40B4-BE49-F238E27FC236}">
                        <a16:creationId xmlns:a16="http://schemas.microsoft.com/office/drawing/2014/main" id="{124F2913-75F4-1142-9D27-86362A62B6B1}"/>
                      </a:ext>
                    </a:extLst>
                  </p:cNvPr>
                  <p:cNvSpPr/>
                  <p:nvPr/>
                </p:nvSpPr>
                <p:spPr>
                  <a:xfrm>
                    <a:off x="6396302" y="6114605"/>
                    <a:ext cx="255358" cy="9061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cxnSp>
                <p:nvCxnSpPr>
                  <p:cNvPr id="46" name="Gerade Verbindung mit Pfeil 63">
                    <a:extLst>
                      <a:ext uri="{FF2B5EF4-FFF2-40B4-BE49-F238E27FC236}">
                        <a16:creationId xmlns:a16="http://schemas.microsoft.com/office/drawing/2014/main" id="{03F40286-BFC2-A717-899D-4A2F55385C9E}"/>
                      </a:ext>
                    </a:extLst>
                  </p:cNvPr>
                  <p:cNvCxnSpPr/>
                  <p:nvPr/>
                </p:nvCxnSpPr>
                <p:spPr>
                  <a:xfrm rot="-180000" flipV="1">
                    <a:off x="6523981" y="6199374"/>
                    <a:ext cx="87145" cy="438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headEnd type="none" w="sm" len="med"/>
                    <a:tailEnd type="stealth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" name="Gerade Verbindung mit Pfeil 56">
                  <a:extLst>
                    <a:ext uri="{FF2B5EF4-FFF2-40B4-BE49-F238E27FC236}">
                      <a16:creationId xmlns:a16="http://schemas.microsoft.com/office/drawing/2014/main" id="{55364A61-F89B-1D04-51B7-230C674A42D7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527047" y="4350809"/>
                  <a:ext cx="416074" cy="15619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feld 57">
                  <a:extLst>
                    <a:ext uri="{FF2B5EF4-FFF2-40B4-BE49-F238E27FC236}">
                      <a16:creationId xmlns:a16="http://schemas.microsoft.com/office/drawing/2014/main" id="{B112D878-1566-0C21-4E9E-8295160D025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02331" y="4053834"/>
                  <a:ext cx="2440872" cy="2563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de-DE" sz="1100" dirty="0">
                      <a:latin typeface="Tahoma" pitchFamily="34" charset="0"/>
                      <a:cs typeface="Tahoma" pitchFamily="34" charset="0"/>
                    </a:rPr>
                    <a:t>Modified Cyclotron Motion</a:t>
                  </a:r>
                </a:p>
              </p:txBody>
            </p:sp>
            <p:sp>
              <p:nvSpPr>
                <p:cNvPr id="41" name="Textfeld 58">
                  <a:extLst>
                    <a:ext uri="{FF2B5EF4-FFF2-40B4-BE49-F238E27FC236}">
                      <a16:creationId xmlns:a16="http://schemas.microsoft.com/office/drawing/2014/main" id="{0AB80D2C-554A-0046-F4B9-60D9BA11C5E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46714" y="4673568"/>
                  <a:ext cx="2228298" cy="222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de-DE" sz="1200" dirty="0">
                      <a:latin typeface="Tahoma" pitchFamily="34" charset="0"/>
                      <a:cs typeface="Tahoma" pitchFamily="34" charset="0"/>
                    </a:rPr>
                    <a:t>Magnetron Motion</a:t>
                  </a:r>
                </a:p>
              </p:txBody>
            </p:sp>
            <p:cxnSp>
              <p:nvCxnSpPr>
                <p:cNvPr id="42" name="Gerade Verbindung mit Pfeil 59">
                  <a:extLst>
                    <a:ext uri="{FF2B5EF4-FFF2-40B4-BE49-F238E27FC236}">
                      <a16:creationId xmlns:a16="http://schemas.microsoft.com/office/drawing/2014/main" id="{17963EE4-BBA3-DD01-B87F-7ED1339B411E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408848" y="4438577"/>
                  <a:ext cx="88016" cy="27074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Gerade Verbindung mit Pfeil 78">
                <a:extLst>
                  <a:ext uri="{FF2B5EF4-FFF2-40B4-BE49-F238E27FC236}">
                    <a16:creationId xmlns:a16="http://schemas.microsoft.com/office/drawing/2014/main" id="{E0397E5E-A9CD-5627-AE6F-7C8C7A1C0C99}"/>
                  </a:ext>
                </a:extLst>
              </p:cNvPr>
              <p:cNvCxnSpPr/>
              <p:nvPr/>
            </p:nvCxnSpPr>
            <p:spPr>
              <a:xfrm flipV="1">
                <a:off x="4201661" y="3048462"/>
                <a:ext cx="0" cy="804793"/>
              </a:xfrm>
              <a:prstGeom prst="straightConnector1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7" name="Object 13">
                <a:extLst>
                  <a:ext uri="{FF2B5EF4-FFF2-40B4-BE49-F238E27FC236}">
                    <a16:creationId xmlns:a16="http://schemas.microsoft.com/office/drawing/2014/main" id="{B1C373CC-43ED-5CF1-9C0E-8434DD0FC2F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859213" y="2922588"/>
              <a:ext cx="227012" cy="320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7" imgW="152280" imgH="203040" progId="Equation.DSMT4">
                      <p:embed/>
                    </p:oleObj>
                  </mc:Choice>
                  <mc:Fallback>
                    <p:oleObj name="Equation" r:id="rId7" imgW="152280" imgH="203040" progId="Equation.DSMT4">
                      <p:embed/>
                      <p:pic>
                        <p:nvPicPr>
                          <p:cNvPr id="36" name="Object 13">
                            <a:extLst>
                              <a:ext uri="{FF2B5EF4-FFF2-40B4-BE49-F238E27FC236}">
                                <a16:creationId xmlns:a16="http://schemas.microsoft.com/office/drawing/2014/main" id="{F6729E42-43DC-8A51-05EF-B0287EC1647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59213" y="2922588"/>
                            <a:ext cx="227012" cy="3206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D3D0DE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66CC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2" name="Object 57">
              <a:extLst>
                <a:ext uri="{FF2B5EF4-FFF2-40B4-BE49-F238E27FC236}">
                  <a16:creationId xmlns:a16="http://schemas.microsoft.com/office/drawing/2014/main" id="{82156E68-8FF2-8999-BF17-F39C7835C0E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0566365"/>
                </p:ext>
              </p:extLst>
            </p:nvPr>
          </p:nvGraphicFramePr>
          <p:xfrm>
            <a:off x="7205529" y="3286513"/>
            <a:ext cx="297274" cy="3828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64880" imgH="228600" progId="Equation.DSMT4">
                    <p:embed/>
                  </p:oleObj>
                </mc:Choice>
                <mc:Fallback>
                  <p:oleObj name="Equation" r:id="rId9" imgW="164880" imgH="228600" progId="Equation.DSMT4">
                    <p:embed/>
                    <p:pic>
                      <p:nvPicPr>
                        <p:cNvPr id="31" name="Object 57">
                          <a:extLst>
                            <a:ext uri="{FF2B5EF4-FFF2-40B4-BE49-F238E27FC236}">
                              <a16:creationId xmlns:a16="http://schemas.microsoft.com/office/drawing/2014/main" id="{E325D8EF-2F59-E1C1-D61A-3C5311C3D70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5529" y="3286513"/>
                          <a:ext cx="297274" cy="3828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E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59">
              <a:extLst>
                <a:ext uri="{FF2B5EF4-FFF2-40B4-BE49-F238E27FC236}">
                  <a16:creationId xmlns:a16="http://schemas.microsoft.com/office/drawing/2014/main" id="{8BD11B56-11D2-7521-1154-9EAA76C58F3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0344396"/>
                </p:ext>
              </p:extLst>
            </p:nvPr>
          </p:nvGraphicFramePr>
          <p:xfrm>
            <a:off x="4827365" y="3463822"/>
            <a:ext cx="319088" cy="3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77480" imgH="228600" progId="Equation.DSMT4">
                    <p:embed/>
                  </p:oleObj>
                </mc:Choice>
                <mc:Fallback>
                  <p:oleObj name="Equation" r:id="rId11" imgW="177480" imgH="228600" progId="Equation.DSMT4">
                    <p:embed/>
                    <p:pic>
                      <p:nvPicPr>
                        <p:cNvPr id="32" name="Object 59">
                          <a:extLst>
                            <a:ext uri="{FF2B5EF4-FFF2-40B4-BE49-F238E27FC236}">
                              <a16:creationId xmlns:a16="http://schemas.microsoft.com/office/drawing/2014/main" id="{4F86B80E-FA94-0409-068D-40457FC6757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7365" y="3463822"/>
                          <a:ext cx="319088" cy="3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E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60">
              <a:extLst>
                <a:ext uri="{FF2B5EF4-FFF2-40B4-BE49-F238E27FC236}">
                  <a16:creationId xmlns:a16="http://schemas.microsoft.com/office/drawing/2014/main" id="{643D2496-595C-0612-1844-4C5326B17AB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9423081"/>
                </p:ext>
              </p:extLst>
            </p:nvPr>
          </p:nvGraphicFramePr>
          <p:xfrm>
            <a:off x="4217988" y="4101581"/>
            <a:ext cx="320675" cy="3825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77480" imgH="228600" progId="Equation.DSMT4">
                    <p:embed/>
                  </p:oleObj>
                </mc:Choice>
                <mc:Fallback>
                  <p:oleObj name="Equation" r:id="rId13" imgW="177480" imgH="228600" progId="Equation.DSMT4">
                    <p:embed/>
                    <p:pic>
                      <p:nvPicPr>
                        <p:cNvPr id="33" name="Object 60">
                          <a:extLst>
                            <a:ext uri="{FF2B5EF4-FFF2-40B4-BE49-F238E27FC236}">
                              <a16:creationId xmlns:a16="http://schemas.microsoft.com/office/drawing/2014/main" id="{8E5A0071-7A62-CFFB-E87A-1723D0B3D1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988" y="4101581"/>
                          <a:ext cx="320675" cy="3825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E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DF48DEA-D795-D57F-F436-D82724E06A9E}"/>
              </a:ext>
            </a:extLst>
          </p:cNvPr>
          <p:cNvGrpSpPr/>
          <p:nvPr/>
        </p:nvGrpSpPr>
        <p:grpSpPr>
          <a:xfrm>
            <a:off x="6941516" y="2504367"/>
            <a:ext cx="2552260" cy="4176866"/>
            <a:chOff x="138432" y="1159791"/>
            <a:chExt cx="2823162" cy="4419600"/>
          </a:xfrm>
        </p:grpSpPr>
        <p:grpSp>
          <p:nvGrpSpPr>
            <p:cNvPr id="51" name="Gruppieren 74">
              <a:extLst>
                <a:ext uri="{FF2B5EF4-FFF2-40B4-BE49-F238E27FC236}">
                  <a16:creationId xmlns:a16="http://schemas.microsoft.com/office/drawing/2014/main" id="{A8500D8D-9D08-C057-CA76-9A77C3042B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432" y="1159791"/>
              <a:ext cx="2477087" cy="4392613"/>
              <a:chOff x="84630" y="878102"/>
              <a:chExt cx="2476008" cy="4393070"/>
            </a:xfrm>
          </p:grpSpPr>
          <p:pic>
            <p:nvPicPr>
              <p:cNvPr id="55" name="Grafik 94" descr="ZylindrischeFalle_generic_color_transp.png">
                <a:extLst>
                  <a:ext uri="{FF2B5EF4-FFF2-40B4-BE49-F238E27FC236}">
                    <a16:creationId xmlns:a16="http://schemas.microsoft.com/office/drawing/2014/main" id="{F62D5EAF-DF18-F1A2-CC52-F36CC6C67C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/>
              <a:srcRect l="8281" t="3430" r="7921" b="1106"/>
              <a:stretch>
                <a:fillRect/>
              </a:stretch>
            </p:blipFill>
            <p:spPr bwMode="auto">
              <a:xfrm rot="-60000">
                <a:off x="376238" y="1219872"/>
                <a:ext cx="2184400" cy="405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56" name="Object 14">
                <a:extLst>
                  <a:ext uri="{FF2B5EF4-FFF2-40B4-BE49-F238E27FC236}">
                    <a16:creationId xmlns:a16="http://schemas.microsoft.com/office/drawing/2014/main" id="{1C265AB5-2696-40C4-E0A1-4F307AE3892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36887" y="878102"/>
              <a:ext cx="227013" cy="320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152280" imgH="203040" progId="Equation.DSMT4">
                      <p:embed/>
                    </p:oleObj>
                  </mc:Choice>
                  <mc:Fallback>
                    <p:oleObj name="Equation" r:id="rId16" imgW="152280" imgH="203040" progId="Equation.DSMT4">
                      <p:embed/>
                      <p:pic>
                        <p:nvPicPr>
                          <p:cNvPr id="10" name="Object 14">
                            <a:extLst>
                              <a:ext uri="{FF2B5EF4-FFF2-40B4-BE49-F238E27FC236}">
                                <a16:creationId xmlns:a16="http://schemas.microsoft.com/office/drawing/2014/main" id="{1F91B422-E48E-5931-59A3-B0FA87E2D61B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36887" y="878102"/>
                            <a:ext cx="227013" cy="3206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D3D0DE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66CC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7" name="Object 15">
                <a:extLst>
                  <a:ext uri="{FF2B5EF4-FFF2-40B4-BE49-F238E27FC236}">
                    <a16:creationId xmlns:a16="http://schemas.microsoft.com/office/drawing/2014/main" id="{5611FDE9-383C-7D52-93AC-320F7AD3A57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4630" y="3036261"/>
              <a:ext cx="228600" cy="887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7" imgW="177480" imgH="634680" progId="Equation.DSMT4">
                      <p:embed/>
                    </p:oleObj>
                  </mc:Choice>
                  <mc:Fallback>
                    <p:oleObj name="Equation" r:id="rId17" imgW="177480" imgH="634680" progId="Equation.DSMT4">
                      <p:embed/>
                      <p:pic>
                        <p:nvPicPr>
                          <p:cNvPr id="11" name="Object 15">
                            <a:extLst>
                              <a:ext uri="{FF2B5EF4-FFF2-40B4-BE49-F238E27FC236}">
                                <a16:creationId xmlns:a16="http://schemas.microsoft.com/office/drawing/2014/main" id="{8C6F59EA-D320-62D6-4790-F6FBC702EBA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630" y="3036261"/>
                            <a:ext cx="228600" cy="8874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D3D0DE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58" name="Gruppieren 58">
                <a:extLst>
                  <a:ext uri="{FF2B5EF4-FFF2-40B4-BE49-F238E27FC236}">
                    <a16:creationId xmlns:a16="http://schemas.microsoft.com/office/drawing/2014/main" id="{31BA0AF9-E25B-833A-D118-DB99826290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05779" y="2337169"/>
                <a:ext cx="464939" cy="2356094"/>
                <a:chOff x="2369584" y="2212815"/>
                <a:chExt cx="464939" cy="2356094"/>
              </a:xfrm>
            </p:grpSpPr>
            <p:cxnSp>
              <p:nvCxnSpPr>
                <p:cNvPr id="60" name="Gerade Verbindung 84">
                  <a:extLst>
                    <a:ext uri="{FF2B5EF4-FFF2-40B4-BE49-F238E27FC236}">
                      <a16:creationId xmlns:a16="http://schemas.microsoft.com/office/drawing/2014/main" id="{850E6C5B-A8EE-DE63-6193-ED9F4C85EB6C}"/>
                    </a:ext>
                  </a:extLst>
                </p:cNvPr>
                <p:cNvCxnSpPr/>
                <p:nvPr/>
              </p:nvCxnSpPr>
              <p:spPr>
                <a:xfrm flipH="1">
                  <a:off x="2369584" y="3124137"/>
                  <a:ext cx="369727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headEnd type="oval" w="sm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Gerade Verbindung 87">
                  <a:extLst>
                    <a:ext uri="{FF2B5EF4-FFF2-40B4-BE49-F238E27FC236}">
                      <a16:creationId xmlns:a16="http://schemas.microsoft.com/office/drawing/2014/main" id="{995B9442-2B10-6F41-BFBF-949C5368BCE5}"/>
                    </a:ext>
                  </a:extLst>
                </p:cNvPr>
                <p:cNvCxnSpPr/>
                <p:nvPr/>
              </p:nvCxnSpPr>
              <p:spPr>
                <a:xfrm flipH="1">
                  <a:off x="2394973" y="3406741"/>
                  <a:ext cx="369727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headEnd type="oval" w="sm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Gerade Verbindung 88">
                  <a:extLst>
                    <a:ext uri="{FF2B5EF4-FFF2-40B4-BE49-F238E27FC236}">
                      <a16:creationId xmlns:a16="http://schemas.microsoft.com/office/drawing/2014/main" id="{102A7028-4EF8-D2F5-FBC5-8AF4D553FF51}"/>
                    </a:ext>
                  </a:extLst>
                </p:cNvPr>
                <p:cNvCxnSpPr/>
                <p:nvPr/>
              </p:nvCxnSpPr>
              <p:spPr>
                <a:xfrm flipH="1">
                  <a:off x="2394973" y="3711573"/>
                  <a:ext cx="369727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headEnd type="oval" w="sm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3" name="Gruppieren 47">
                  <a:extLst>
                    <a:ext uri="{FF2B5EF4-FFF2-40B4-BE49-F238E27FC236}">
                      <a16:creationId xmlns:a16="http://schemas.microsoft.com/office/drawing/2014/main" id="{C1D6F06B-D70A-7D8A-4182-889F99910B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69591" y="2212815"/>
                  <a:ext cx="434782" cy="244500"/>
                  <a:chOff x="2369489" y="2212040"/>
                  <a:chExt cx="433980" cy="245294"/>
                </a:xfrm>
              </p:grpSpPr>
              <p:cxnSp>
                <p:nvCxnSpPr>
                  <p:cNvPr id="70" name="Gerade Verbindung 37">
                    <a:extLst>
                      <a:ext uri="{FF2B5EF4-FFF2-40B4-BE49-F238E27FC236}">
                        <a16:creationId xmlns:a16="http://schemas.microsoft.com/office/drawing/2014/main" id="{CD6DE49E-A4D9-AC60-F3F8-EC905AAC832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369489" y="2336282"/>
                    <a:ext cx="369046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  <a:headEnd type="none" w="sm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1" name="Gruppieren 46">
                    <a:extLst>
                      <a:ext uri="{FF2B5EF4-FFF2-40B4-BE49-F238E27FC236}">
                        <a16:creationId xmlns:a16="http://schemas.microsoft.com/office/drawing/2014/main" id="{3185503E-698D-D40C-97D9-C0F64D8534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738530" y="2212040"/>
                    <a:ext cx="64939" cy="245294"/>
                    <a:chOff x="2983773" y="2390615"/>
                    <a:chExt cx="64939" cy="245294"/>
                  </a:xfrm>
                </p:grpSpPr>
                <p:cxnSp>
                  <p:nvCxnSpPr>
                    <p:cNvPr id="72" name="Gerade Verbindung 41">
                      <a:extLst>
                        <a:ext uri="{FF2B5EF4-FFF2-40B4-BE49-F238E27FC236}">
                          <a16:creationId xmlns:a16="http://schemas.microsoft.com/office/drawing/2014/main" id="{848E3A41-B91D-F6EC-49B7-5751999F781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983773" y="2390615"/>
                      <a:ext cx="0" cy="245294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Gerade Verbindung 43">
                      <a:extLst>
                        <a:ext uri="{FF2B5EF4-FFF2-40B4-BE49-F238E27FC236}">
                          <a16:creationId xmlns:a16="http://schemas.microsoft.com/office/drawing/2014/main" id="{007BD534-CEBB-BC4F-69CE-6FFEC925538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17035" y="2411324"/>
                      <a:ext cx="0" cy="203881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Gerade Verbindung 45">
                      <a:extLst>
                        <a:ext uri="{FF2B5EF4-FFF2-40B4-BE49-F238E27FC236}">
                          <a16:creationId xmlns:a16="http://schemas.microsoft.com/office/drawing/2014/main" id="{0CD9931F-BCEB-D131-011D-A1ADCB9D8B7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48712" y="2451140"/>
                      <a:ext cx="0" cy="122648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4" name="Gruppieren 48">
                  <a:extLst>
                    <a:ext uri="{FF2B5EF4-FFF2-40B4-BE49-F238E27FC236}">
                      <a16:creationId xmlns:a16="http://schemas.microsoft.com/office/drawing/2014/main" id="{62E9F8B8-1568-2E3B-AA9D-1B12793CE7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94981" y="4322821"/>
                  <a:ext cx="439542" cy="246088"/>
                  <a:chOff x="2394831" y="2218588"/>
                  <a:chExt cx="438731" cy="245295"/>
                </a:xfrm>
              </p:grpSpPr>
              <p:cxnSp>
                <p:nvCxnSpPr>
                  <p:cNvPr id="65" name="Gerade Verbindung 49">
                    <a:extLst>
                      <a:ext uri="{FF2B5EF4-FFF2-40B4-BE49-F238E27FC236}">
                        <a16:creationId xmlns:a16="http://schemas.microsoft.com/office/drawing/2014/main" id="{59122BF5-0F71-FF16-98F5-4DA6C1FB2E1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394831" y="2337282"/>
                    <a:ext cx="369046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  <a:headEnd type="none" w="sm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6" name="Gruppieren 46">
                    <a:extLst>
                      <a:ext uri="{FF2B5EF4-FFF2-40B4-BE49-F238E27FC236}">
                        <a16:creationId xmlns:a16="http://schemas.microsoft.com/office/drawing/2014/main" id="{3EF86C2A-D8EC-A7D3-093F-2EBD917141D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763871" y="2218588"/>
                    <a:ext cx="69691" cy="245295"/>
                    <a:chOff x="3009114" y="2397163"/>
                    <a:chExt cx="69691" cy="245295"/>
                  </a:xfrm>
                </p:grpSpPr>
                <p:cxnSp>
                  <p:nvCxnSpPr>
                    <p:cNvPr id="67" name="Gerade Verbindung 51">
                      <a:extLst>
                        <a:ext uri="{FF2B5EF4-FFF2-40B4-BE49-F238E27FC236}">
                          <a16:creationId xmlns:a16="http://schemas.microsoft.com/office/drawing/2014/main" id="{5ECAA76F-E4AA-09A9-7056-C082D7445A2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09114" y="2397163"/>
                      <a:ext cx="0" cy="245295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Gerade Verbindung 52">
                      <a:extLst>
                        <a:ext uri="{FF2B5EF4-FFF2-40B4-BE49-F238E27FC236}">
                          <a16:creationId xmlns:a16="http://schemas.microsoft.com/office/drawing/2014/main" id="{7C507498-1E9E-0372-CA34-3309DDC070D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42376" y="2419318"/>
                      <a:ext cx="0" cy="200984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Gerade Verbindung 53">
                      <a:extLst>
                        <a:ext uri="{FF2B5EF4-FFF2-40B4-BE49-F238E27FC236}">
                          <a16:creationId xmlns:a16="http://schemas.microsoft.com/office/drawing/2014/main" id="{CFC0A579-DB12-D4D9-0CBD-ADB7B2953E8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78805" y="2455719"/>
                      <a:ext cx="0" cy="120274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cxnSp>
            <p:nvCxnSpPr>
              <p:cNvPr id="59" name="Gerade Verbindung mit Pfeil 80">
                <a:extLst>
                  <a:ext uri="{FF2B5EF4-FFF2-40B4-BE49-F238E27FC236}">
                    <a16:creationId xmlns:a16="http://schemas.microsoft.com/office/drawing/2014/main" id="{DC515194-0941-93DF-FFFC-10279FC8B1EA}"/>
                  </a:ext>
                </a:extLst>
              </p:cNvPr>
              <p:cNvCxnSpPr/>
              <p:nvPr/>
            </p:nvCxnSpPr>
            <p:spPr>
              <a:xfrm flipV="1">
                <a:off x="1533972" y="936846"/>
                <a:ext cx="0" cy="4254943"/>
              </a:xfrm>
              <a:prstGeom prst="straightConnector1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Grafik 75" descr="potential_transp.png">
              <a:extLst>
                <a:ext uri="{FF2B5EF4-FFF2-40B4-BE49-F238E27FC236}">
                  <a16:creationId xmlns:a16="http://schemas.microsoft.com/office/drawing/2014/main" id="{22E7DD63-34F9-BEF2-5255-EE7426598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/>
            <a:srcRect l="16022" t="19810" r="21362" b="22641"/>
            <a:stretch>
              <a:fillRect/>
            </a:stretch>
          </p:blipFill>
          <p:spPr bwMode="auto">
            <a:xfrm>
              <a:off x="1696356" y="1447129"/>
              <a:ext cx="1265238" cy="402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53" name="Object 62">
              <a:extLst>
                <a:ext uri="{FF2B5EF4-FFF2-40B4-BE49-F238E27FC236}">
                  <a16:creationId xmlns:a16="http://schemas.microsoft.com/office/drawing/2014/main" id="{C6DC8587-0676-1755-7C14-7F9C043D64E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12244" y="5296816"/>
            <a:ext cx="439737" cy="282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342720" imgH="203040" progId="Equation.DSMT4">
                    <p:embed/>
                  </p:oleObj>
                </mc:Choice>
                <mc:Fallback>
                  <p:oleObj name="Equation" r:id="rId20" imgW="342720" imgH="203040" progId="Equation.DSMT4">
                    <p:embed/>
                    <p:pic>
                      <p:nvPicPr>
                        <p:cNvPr id="7" name="Object 62">
                          <a:extLst>
                            <a:ext uri="{FF2B5EF4-FFF2-40B4-BE49-F238E27FC236}">
                              <a16:creationId xmlns:a16="http://schemas.microsoft.com/office/drawing/2014/main" id="{9E09AFD5-05BF-D296-1AAE-1E3E9CED814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2244" y="5296816"/>
                          <a:ext cx="439737" cy="282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D3D0DE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4" name="Grafik 77" descr="Proton_transp.png">
              <a:extLst>
                <a:ext uri="{FF2B5EF4-FFF2-40B4-BE49-F238E27FC236}">
                  <a16:creationId xmlns:a16="http://schemas.microsoft.com/office/drawing/2014/main" id="{34F54842-6003-540A-6B58-89CD3C09E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420131" y="3420391"/>
              <a:ext cx="3365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5" name="Picture 2" descr="Obraz zawierający tekst&#10;&#10;Description automatically generated">
            <a:extLst>
              <a:ext uri="{FF2B5EF4-FFF2-40B4-BE49-F238E27FC236}">
                <a16:creationId xmlns:a16="http://schemas.microsoft.com/office/drawing/2014/main" id="{542C7575-566F-4069-4F4E-0AA31239BA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1" b="8529"/>
          <a:stretch/>
        </p:blipFill>
        <p:spPr bwMode="auto">
          <a:xfrm rot="5400000">
            <a:off x="7944545" y="2906012"/>
            <a:ext cx="5948689" cy="168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54A721DB-AE59-E08F-418F-05B1196149CE}"/>
              </a:ext>
            </a:extLst>
          </p:cNvPr>
          <p:cNvSpPr/>
          <p:nvPr/>
        </p:nvSpPr>
        <p:spPr>
          <a:xfrm>
            <a:off x="11245883" y="1633498"/>
            <a:ext cx="938036" cy="40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Reservoir trap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925A4D-E2CF-F248-10A2-F130FFB606F0}"/>
              </a:ext>
            </a:extLst>
          </p:cNvPr>
          <p:cNvSpPr/>
          <p:nvPr/>
        </p:nvSpPr>
        <p:spPr>
          <a:xfrm>
            <a:off x="11246976" y="2728368"/>
            <a:ext cx="938036" cy="40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Precision trap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CFD8F83-947E-8A72-38FB-D9A6BF759EE4}"/>
              </a:ext>
            </a:extLst>
          </p:cNvPr>
          <p:cNvSpPr/>
          <p:nvPr/>
        </p:nvSpPr>
        <p:spPr>
          <a:xfrm>
            <a:off x="11250827" y="4382996"/>
            <a:ext cx="938036" cy="40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Analysis trap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82C6346-972E-7D67-3721-7B5E97AC4DC4}"/>
              </a:ext>
            </a:extLst>
          </p:cNvPr>
          <p:cNvSpPr/>
          <p:nvPr/>
        </p:nvSpPr>
        <p:spPr>
          <a:xfrm>
            <a:off x="11257679" y="4956783"/>
            <a:ext cx="938036" cy="40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Cooling trap</a:t>
            </a:r>
          </a:p>
        </p:txBody>
      </p:sp>
    </p:spTree>
    <p:extLst>
      <p:ext uri="{BB962C8B-B14F-4D97-AF65-F5344CB8AC3E}">
        <p14:creationId xmlns:p14="http://schemas.microsoft.com/office/powerpoint/2010/main" val="267492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AD97-B464-D8D4-90E8-E9143276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05155-C960-BC9D-494A-39E0C9279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2" y="1225485"/>
            <a:ext cx="5722378" cy="5127690"/>
          </a:xfrm>
        </p:spPr>
        <p:txBody>
          <a:bodyPr/>
          <a:lstStyle/>
          <a:p>
            <a:r>
              <a:rPr lang="en-GB" sz="2400" dirty="0"/>
              <a:t>Measurement of tiny image currents (~</a:t>
            </a:r>
            <a:r>
              <a:rPr lang="en-GB" sz="2400" dirty="0" err="1"/>
              <a:t>fA</a:t>
            </a:r>
            <a:r>
              <a:rPr lang="en-GB" sz="2400" dirty="0"/>
              <a:t>) induce</a:t>
            </a:r>
            <a:r>
              <a:rPr lang="en-GB" sz="2400" dirty="0">
                <a:solidFill>
                  <a:srgbClr val="002060"/>
                </a:solidFill>
              </a:rPr>
              <a:t>d</a:t>
            </a:r>
            <a:r>
              <a:rPr lang="en-GB" sz="2400" dirty="0"/>
              <a:t> in trap electrodes</a:t>
            </a:r>
          </a:p>
          <a:p>
            <a:endParaRPr lang="en-GB" dirty="0"/>
          </a:p>
          <a:p>
            <a:r>
              <a:rPr lang="en-GB" sz="2400" dirty="0"/>
              <a:t>In thermal equilibrium:</a:t>
            </a:r>
          </a:p>
          <a:p>
            <a:pPr lvl="1"/>
            <a:r>
              <a:rPr lang="en-GB" dirty="0"/>
              <a:t>Particles short noise in parallel</a:t>
            </a:r>
          </a:p>
          <a:p>
            <a:pPr lvl="1"/>
            <a:r>
              <a:rPr lang="en-GB" dirty="0"/>
              <a:t>Appears as dip in detector spectrum</a:t>
            </a:r>
          </a:p>
          <a:p>
            <a:endParaRPr lang="en-GB" dirty="0"/>
          </a:p>
          <a:p>
            <a:r>
              <a:rPr lang="en-US" sz="2400" b="0" dirty="0"/>
              <a:t>Interaction constant: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BA16E3-FC1F-CF02-9447-55622A461A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[4] </a:t>
            </a:r>
            <a:r>
              <a:rPr lang="en-GB" dirty="0"/>
              <a:t>D. </a:t>
            </a:r>
            <a:r>
              <a:rPr lang="en-GB" dirty="0" err="1"/>
              <a:t>Wineland</a:t>
            </a:r>
            <a:r>
              <a:rPr lang="en-GB" dirty="0"/>
              <a:t> and H. </a:t>
            </a:r>
            <a:r>
              <a:rPr lang="en-GB" dirty="0" err="1"/>
              <a:t>Dehmelt</a:t>
            </a:r>
            <a:r>
              <a:rPr lang="en-GB" dirty="0"/>
              <a:t>, J. Appl. Phys. 46, 919 (1975)</a:t>
            </a:r>
            <a:r>
              <a:rPr lang="en-US" dirty="0"/>
              <a:t>	[5] H. </a:t>
            </a:r>
            <a:r>
              <a:rPr lang="en-US" dirty="0" err="1"/>
              <a:t>Nagahama</a:t>
            </a:r>
            <a:r>
              <a:rPr lang="en-US" dirty="0"/>
              <a:t> et al., Rev. Sci. </a:t>
            </a:r>
            <a:r>
              <a:rPr lang="en-US" dirty="0" err="1"/>
              <a:t>Instrum</a:t>
            </a:r>
            <a:r>
              <a:rPr lang="en-US" dirty="0"/>
              <a:t>. 87, 113305 (2016).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BA1E7DE-6AAA-CB13-5F3E-3C78990BEB66}"/>
                  </a:ext>
                </a:extLst>
              </p:cNvPr>
              <p:cNvSpPr txBox="1"/>
              <p:nvPr/>
            </p:nvSpPr>
            <p:spPr>
              <a:xfrm>
                <a:off x="553514" y="4807674"/>
                <a:ext cx="6096000" cy="8248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  <m:sup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fr-CH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fr-CH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BA1E7DE-6AAA-CB13-5F3E-3C78990BE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14" y="4807674"/>
                <a:ext cx="6096000" cy="8248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A62EA3A-3672-B139-7DF2-E09ACBF70A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42" y="3789330"/>
            <a:ext cx="3932934" cy="2419351"/>
          </a:xfrm>
          <a:prstGeom prst="rect">
            <a:avLst/>
          </a:prstGeom>
        </p:spPr>
      </p:pic>
      <p:pic>
        <p:nvPicPr>
          <p:cNvPr id="9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1BFCA05B-2D7C-6898-7AD2-3BD4C96E8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502" y="1023449"/>
            <a:ext cx="5078929" cy="229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54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DCAFC-61E0-D808-5D87-5E00BD74F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Larmor Frequency Determination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311DD8-18E5-9EA7-6EB1-C28CB02DDD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400" dirty="0"/>
                  <a:t>Measurement based on continuous Stern Gerlach effect</a:t>
                </a:r>
              </a:p>
              <a:p>
                <a:r>
                  <a:rPr lang="en-GB" sz="2400" dirty="0"/>
                  <a:t>Energy of magnetic dipole in magnetic field  </a:t>
                </a:r>
              </a:p>
              <a:p>
                <a:r>
                  <a:rPr lang="en-GB" sz="2400" dirty="0"/>
                  <a:t> Leading order magnetic field correction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000" dirty="0"/>
                  <a:t>	</a:t>
                </a:r>
                <a:r>
                  <a:rPr lang="en-GB" sz="2000" dirty="0">
                    <a:sym typeface="Wingdings" panose="05000000000000000000" pitchFamily="2" charset="2"/>
                  </a:rPr>
                  <a:t> A</a:t>
                </a:r>
                <a:r>
                  <a:rPr lang="en-GB" sz="2000" dirty="0"/>
                  <a:t>dds a spin dependent quadratic axial potential </a:t>
                </a:r>
                <a:br>
                  <a:rPr lang="en-GB" sz="2000" dirty="0"/>
                </a:br>
                <a:r>
                  <a:rPr lang="en-GB" sz="2000" dirty="0"/>
                  <a:t>	</a:t>
                </a:r>
                <a:r>
                  <a:rPr lang="en-GB" sz="2000" dirty="0">
                    <a:sym typeface="Wingdings" panose="05000000000000000000" pitchFamily="2" charset="2"/>
                  </a:rPr>
                  <a:t> A</a:t>
                </a:r>
                <a:r>
                  <a:rPr lang="en-GB" sz="2000" dirty="0"/>
                  <a:t>xial frequency becomes dependent of the spin state</a:t>
                </a:r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endParaRPr lang="en-GB" sz="1600" dirty="0"/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endParaRPr lang="en-GB" sz="1600" dirty="0"/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endParaRPr lang="en-GB" sz="1600" dirty="0"/>
              </a:p>
              <a:p>
                <a:r>
                  <a:rPr lang="pl-PL" altLang="en-US" sz="2400" dirty="0">
                    <a:latin typeface="Calibri" panose="020F0502020204030204" pitchFamily="34" charset="0"/>
                    <a:cs typeface="DejaVu Sans" panose="020B0603030804020204" pitchFamily="34" charset="0"/>
                  </a:rPr>
                  <a:t>In order to resolve the change of the spin state </a:t>
                </a:r>
                <a:br>
                  <a:rPr lang="fr-CH" altLang="en-US" sz="2400" dirty="0">
                    <a:latin typeface="Calibri" panose="020F0502020204030204" pitchFamily="34" charset="0"/>
                    <a:cs typeface="DejaVu Sans" panose="020B0603030804020204" pitchFamily="34" charset="0"/>
                  </a:rPr>
                </a:br>
                <a:r>
                  <a:rPr lang="pl-PL" altLang="en-US" sz="2400" dirty="0">
                    <a:latin typeface="Calibri" panose="020F0502020204030204" pitchFamily="34" charset="0"/>
                    <a:cs typeface="DejaVu Sans" panose="020B0603030804020204" pitchFamily="34" charset="0"/>
                  </a:rPr>
                  <a:t>we need extremly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i="0">
                            <a:latin typeface="Cambria Math"/>
                          </a:rPr>
                          <m:t>B</m:t>
                        </m:r>
                      </m:e>
                      <m:sub>
                        <m:r>
                          <a:rPr lang="en-GB" sz="240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pl-PL" altLang="en-US" sz="2400" dirty="0">
                    <a:latin typeface="Calibri" panose="020F0502020204030204" pitchFamily="34" charset="0"/>
                    <a:cs typeface="DejaVu Sans" panose="020B0603030804020204" pitchFamily="34" charset="0"/>
                  </a:rPr>
                  <a:t> (axial frequency ~</a:t>
                </a:r>
                <a:r>
                  <a:rPr lang="fr-CH" altLang="en-US" sz="2400" dirty="0">
                    <a:latin typeface="Calibri" panose="020F0502020204030204" pitchFamily="34" charset="0"/>
                    <a:cs typeface="DejaVu Sans" panose="020B0603030804020204" pitchFamily="34" charset="0"/>
                  </a:rPr>
                  <a:t> 650</a:t>
                </a:r>
                <a:r>
                  <a:rPr lang="pl-PL" altLang="en-US" sz="2400" dirty="0">
                    <a:latin typeface="Calibri" panose="020F0502020204030204" pitchFamily="34" charset="0"/>
                    <a:cs typeface="DejaVu Sans" panose="020B0603030804020204" pitchFamily="34" charset="0"/>
                  </a:rPr>
                  <a:t>kHz):</a:t>
                </a:r>
                <a:endParaRPr lang="de-DE" altLang="en-US" sz="2400" dirty="0">
                  <a:latin typeface="Calibri" panose="020F0502020204030204" pitchFamily="34" charset="0"/>
                  <a:cs typeface="DejaVu Sans" panose="020B0603030804020204" pitchFamily="34" charset="0"/>
                </a:endParaRPr>
              </a:p>
              <a:p>
                <a:endParaRPr lang="de-DE" altLang="en-US" sz="2000" dirty="0">
                  <a:latin typeface="Calibri" panose="020F0502020204030204" pitchFamily="34" charset="0"/>
                  <a:cs typeface="DejaVu Sans" panose="020B0603030804020204" pitchFamily="34" charset="0"/>
                </a:endParaRPr>
              </a:p>
              <a:p>
                <a:endParaRPr lang="fr-CH" altLang="en-US" sz="2000" dirty="0">
                  <a:latin typeface="Calibri" panose="020F0502020204030204" pitchFamily="34" charset="0"/>
                  <a:cs typeface="DejaVu Sans" panose="020B0603030804020204" pitchFamily="34" charset="0"/>
                </a:endParaRPr>
              </a:p>
              <a:p>
                <a:endParaRPr lang="pl-PL" altLang="en-US" sz="2000" dirty="0">
                  <a:latin typeface="Calibri" panose="020F0502020204030204" pitchFamily="34" charset="0"/>
                  <a:cs typeface="DejaVu Sans" panose="020B0603030804020204" pitchFamily="34" charset="0"/>
                </a:endParaRPr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311DD8-18E5-9EA7-6EB1-C28CB02DDD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96" t="-1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14C8B-5159-3352-D6EF-C41816FF58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[6] H. </a:t>
            </a:r>
            <a:r>
              <a:rPr lang="en-US" dirty="0" err="1"/>
              <a:t>Dehmelt</a:t>
            </a:r>
            <a:r>
              <a:rPr lang="en-US" dirty="0"/>
              <a:t>, Proc. Natl. Acad. Sci. U.S.A. 83, 2291 (1986)    [7] Ulmer et al.,</a:t>
            </a:r>
            <a:r>
              <a:rPr lang="en-US" altLang="en-US" sz="1800" dirty="0">
                <a:latin typeface="Calibri" panose="020F0502020204030204" pitchFamily="34" charset="0"/>
                <a:ea typeface="SimSun" panose="02010600030101010101" pitchFamily="2" charset="-122"/>
              </a:rPr>
              <a:t> PRL 106, 253001 (2011)</a:t>
            </a:r>
            <a:r>
              <a:rPr lang="en-US" dirty="0"/>
              <a:t> </a:t>
            </a:r>
          </a:p>
        </p:txBody>
      </p:sp>
      <p:pic>
        <p:nvPicPr>
          <p:cNvPr id="5" name="Picture 4" descr="A diagram of a magnetic field&#10;&#10;Description automatically generated">
            <a:extLst>
              <a:ext uri="{FF2B5EF4-FFF2-40B4-BE49-F238E27FC236}">
                <a16:creationId xmlns:a16="http://schemas.microsoft.com/office/drawing/2014/main" id="{B7762B9F-4898-C467-DC41-216372123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7" y="504825"/>
            <a:ext cx="2614973" cy="23960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27616F-2AC9-D1C4-109B-794D047EF45D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6307066" y="1606780"/>
                <a:ext cx="1751759" cy="467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=−</m:t>
                      </m:r>
                      <m:d>
                        <m:dPr>
                          <m:begChr m:val=""/>
                          <m:endChr m:val="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acc>
                          <m:r>
                            <a:rPr lang="en-GB">
                              <a:latin typeface="Cambria Math"/>
                            </a:rPr>
                            <m:t>⋅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</m:acc>
                          <m:r>
                            <a:rPr lang="en-GB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27616F-2AC9-D1C4-109B-794D047EF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066" y="1606780"/>
                <a:ext cx="1751759" cy="467640"/>
              </a:xfrm>
              <a:prstGeom prst="rect">
                <a:avLst/>
              </a:prstGeom>
              <a:blipFill>
                <a:blip r:embed="rId4"/>
                <a:stretch>
                  <a:fillRect r="-104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00E229-7EEC-F343-74F3-072C91927A73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5970153" y="1896273"/>
                <a:ext cx="2564279" cy="846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"/>
                          <m:endChr m:val="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/>
                                    </a:rPr>
                                    <m:t>ρ</m:t>
                                  </m:r>
                                </m:e>
                                <m:sup>
                                  <m:r>
                                    <a:rPr lang="en-GB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00E229-7EEC-F343-74F3-072C91927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153" y="1896273"/>
                <a:ext cx="2564279" cy="8467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35A1F2-A70A-1FC4-8BA7-9D0AAA2637EA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2686018" y="3259163"/>
                <a:ext cx="3113639" cy="9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>
                          <a:latin typeface="Cambria Math"/>
                        </a:rPr>
                        <m:t>~</m:t>
                      </m:r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μ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GB" i="1" smtClean="0">
                          <a:latin typeface="Cambria Math"/>
                        </a:rPr>
                        <m:t>≔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α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35A1F2-A70A-1FC4-8BA7-9D0AAA263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018" y="3259163"/>
                <a:ext cx="3113639" cy="9525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F98DD409-5DFD-9BBF-E5DB-CA8CFFDA7B84}"/>
              </a:ext>
            </a:extLst>
          </p:cNvPr>
          <p:cNvGrpSpPr/>
          <p:nvPr/>
        </p:nvGrpSpPr>
        <p:grpSpPr>
          <a:xfrm>
            <a:off x="1094273" y="5055043"/>
            <a:ext cx="3534066" cy="952560"/>
            <a:chOff x="189398" y="4503061"/>
            <a:chExt cx="3534066" cy="9525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62D80D7-9C3F-EAE4-BB2D-B74A789D2A31}"/>
                    </a:ext>
                  </a:extLst>
                </p:cNvPr>
                <p:cNvSpPr txBox="1">
                  <a:spLocks noResize="1"/>
                </p:cNvSpPr>
                <p:nvPr/>
              </p:nvSpPr>
              <p:spPr>
                <a:xfrm>
                  <a:off x="189398" y="4503061"/>
                  <a:ext cx="3113639" cy="9525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90000" tIns="45000" rIns="90000" bIns="45000" compatLnSpc="0"/>
                <a:lstStyle/>
                <a:p>
                  <a:pPr lvl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00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fr-CH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268</m:t>
                        </m:r>
                        <m:r>
                          <a:rPr lang="de-CH" sz="2000" i="1">
                            <a:latin typeface="Cambria Math"/>
                          </a:rPr>
                          <m:t>000 </m:t>
                        </m:r>
                        <m:r>
                          <a:rPr lang="de-CH" sz="2000" i="1">
                            <a:latin typeface="Cambria Math"/>
                          </a:rPr>
                          <m:t>𝑇</m:t>
                        </m:r>
                        <m:r>
                          <a:rPr lang="de-CH" sz="2000" i="1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de-CH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sz="20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de-CH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latin typeface="Arial" pitchFamily="18"/>
                  </a:endParaRPr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62D80D7-9C3F-EAE4-BB2D-B74A789D2A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398" y="4503061"/>
                  <a:ext cx="3113639" cy="95256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DBC25962-06A7-E87A-0858-988BC615E735}"/>
                </a:ext>
              </a:extLst>
            </p:cNvPr>
            <p:cNvSpPr/>
            <p:nvPr/>
          </p:nvSpPr>
          <p:spPr>
            <a:xfrm>
              <a:off x="3086974" y="4644199"/>
              <a:ext cx="636490" cy="145344"/>
            </a:xfrm>
            <a:prstGeom prst="rightArrow">
              <a:avLst/>
            </a:prstGeom>
            <a:solidFill>
              <a:srgbClr val="003C7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D95D617-89BC-5C19-15C1-B94B863EC627}"/>
                  </a:ext>
                </a:extLst>
              </p:cNvPr>
              <p:cNvSpPr txBox="1"/>
              <p:nvPr/>
            </p:nvSpPr>
            <p:spPr>
              <a:xfrm>
                <a:off x="4902425" y="5066554"/>
                <a:ext cx="1727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fr-CH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≈173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D95D617-89BC-5C19-15C1-B94B863EC6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2425" y="5066554"/>
                <a:ext cx="172761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>
            <a:extLst>
              <a:ext uri="{FF2B5EF4-FFF2-40B4-BE49-F238E27FC236}">
                <a16:creationId xmlns:a16="http://schemas.microsoft.com/office/drawing/2014/main" id="{BA923BC2-4888-B458-3E67-E6400D64E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740" y="4798182"/>
            <a:ext cx="2750450" cy="155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ACA9636-5BE0-8312-AC78-165F0AD66E2E}"/>
              </a:ext>
            </a:extLst>
          </p:cNvPr>
          <p:cNvGrpSpPr/>
          <p:nvPr/>
        </p:nvGrpSpPr>
        <p:grpSpPr>
          <a:xfrm>
            <a:off x="8534432" y="2469340"/>
            <a:ext cx="3174968" cy="2342561"/>
            <a:chOff x="8534432" y="2450290"/>
            <a:chExt cx="3174968" cy="234256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E2A46B1F-EE97-370D-3193-FB0F7421542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90" r="15080"/>
            <a:stretch/>
          </p:blipFill>
          <p:spPr bwMode="auto">
            <a:xfrm>
              <a:off x="8534432" y="2450290"/>
              <a:ext cx="3052122" cy="2342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E3F4D2C-CA7C-9F9A-566A-03C9111E78C4}"/>
                </a:ext>
              </a:extLst>
            </p:cNvPr>
            <p:cNvSpPr/>
            <p:nvPr/>
          </p:nvSpPr>
          <p:spPr>
            <a:xfrm>
              <a:off x="11325040" y="2900911"/>
              <a:ext cx="384360" cy="251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068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26D86-27C9-F2B6-7C27-4508C5B3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Spin Flip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C365B-3B42-93D7-1188-BC8F0BC2C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2" y="1225485"/>
            <a:ext cx="5722378" cy="5127690"/>
          </a:xfrm>
        </p:spPr>
        <p:txBody>
          <a:bodyPr/>
          <a:lstStyle/>
          <a:p>
            <a:r>
              <a:rPr lang="en-US" altLang="en-US" sz="2400" dirty="0">
                <a:latin typeface="Calibri" panose="020F0502020204030204" pitchFamily="34" charset="0"/>
              </a:rPr>
              <a:t>Radial quantum jumps shift the axial frequency: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altLang="en-US" sz="2400" b="1" dirty="0">
                <a:latin typeface="Calibri" panose="020F0502020204030204" pitchFamily="34" charset="0"/>
              </a:rPr>
              <a:t>Cyclotron quantum jump</a:t>
            </a:r>
            <a:r>
              <a:rPr lang="en-US" altLang="en-US" sz="2400" dirty="0">
                <a:latin typeface="Calibri" panose="020F0502020204030204" pitchFamily="34" charset="0"/>
              </a:rPr>
              <a:t> induces </a:t>
            </a:r>
            <a:r>
              <a:rPr lang="en-US" altLang="en-US" sz="2400" dirty="0" err="1">
                <a:latin typeface="Calibri" panose="020F0502020204030204" pitchFamily="34" charset="0"/>
              </a:rPr>
              <a:t>abou</a:t>
            </a:r>
            <a:r>
              <a:rPr lang="pl-PL" altLang="en-US" sz="2400" dirty="0">
                <a:latin typeface="Calibri" panose="020F0502020204030204" pitchFamily="34" charset="0"/>
              </a:rPr>
              <a:t>t </a:t>
            </a:r>
            <a:r>
              <a:rPr lang="en-US" altLang="en-US" sz="2400" b="1" dirty="0">
                <a:latin typeface="Calibri" panose="020F0502020204030204" pitchFamily="34" charset="0"/>
              </a:rPr>
              <a:t>~</a:t>
            </a:r>
            <a:r>
              <a:rPr lang="fr-CH" altLang="en-US" sz="2400" b="1" dirty="0">
                <a:latin typeface="Calibri" panose="020F0502020204030204" pitchFamily="34" charset="0"/>
              </a:rPr>
              <a:t>6</a:t>
            </a:r>
            <a:r>
              <a:rPr lang="en-US" altLang="en-US" sz="2400" b="1" dirty="0">
                <a:latin typeface="Calibri" panose="020F0502020204030204" pitchFamily="34" charset="0"/>
              </a:rPr>
              <a:t>1 </a:t>
            </a:r>
            <a:r>
              <a:rPr lang="en-US" altLang="en-US" sz="2400" b="1" dirty="0" err="1">
                <a:latin typeface="Calibri" panose="020F0502020204030204" pitchFamily="34" charset="0"/>
              </a:rPr>
              <a:t>mHz</a:t>
            </a:r>
            <a:r>
              <a:rPr lang="en-US" altLang="en-US" sz="2400" dirty="0">
                <a:latin typeface="Calibri" panose="020F0502020204030204" pitchFamily="34" charset="0"/>
              </a:rPr>
              <a:t> shift, while </a:t>
            </a:r>
            <a:r>
              <a:rPr lang="en-US" altLang="en-US" sz="2400" b="1" dirty="0">
                <a:latin typeface="Calibri" panose="020F0502020204030204" pitchFamily="34" charset="0"/>
              </a:rPr>
              <a:t>spin flip ~173 </a:t>
            </a:r>
            <a:r>
              <a:rPr lang="en-US" altLang="en-US" sz="2400" b="1" dirty="0" err="1">
                <a:latin typeface="Calibri" panose="020F0502020204030204" pitchFamily="34" charset="0"/>
              </a:rPr>
              <a:t>mHz</a:t>
            </a:r>
            <a:endParaRPr lang="en-US" altLang="en-US" sz="2400" b="1" dirty="0">
              <a:latin typeface="Calibri" panose="020F0502020204030204" pitchFamily="34" charset="0"/>
            </a:endParaRPr>
          </a:p>
          <a:p>
            <a:r>
              <a:rPr lang="pl-PL" altLang="en-US" sz="2400" dirty="0">
                <a:latin typeface="Calibri" panose="020F0502020204030204" pitchFamily="34" charset="0"/>
              </a:rPr>
              <a:t>Tiny heating of the radial mode results in significant fluctuations of the axial frequency.</a:t>
            </a:r>
            <a:endParaRPr lang="fr-CH" altLang="en-US" sz="2400" dirty="0">
              <a:latin typeface="Calibri" panose="020F0502020204030204" pitchFamily="34" charset="0"/>
            </a:endParaRPr>
          </a:p>
          <a:p>
            <a:r>
              <a:rPr lang="en-US" altLang="en-US" sz="2400" dirty="0">
                <a:latin typeface="Calibri" panose="020F0502020204030204" pitchFamily="34" charset="0"/>
              </a:rPr>
              <a:t>Energy sensitivity in BASE:</a:t>
            </a:r>
          </a:p>
          <a:p>
            <a:endParaRPr lang="en-US" altLang="en-US" sz="1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en-US" sz="3200" dirty="0">
                <a:latin typeface="Calibri" panose="020F0502020204030204" pitchFamily="34" charset="0"/>
                <a:sym typeface="Wingdings" panose="05000000000000000000" pitchFamily="2" charset="2"/>
              </a:rPr>
              <a:t>    Reduce cyclotron energy!</a:t>
            </a:r>
            <a:r>
              <a:rPr lang="en-US" altLang="en-US" sz="3200" dirty="0">
                <a:latin typeface="Calibri" panose="020F0502020204030204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951A3-B017-2BAC-4542-0CBB645E38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[8] C. </a:t>
            </a:r>
            <a:r>
              <a:rPr lang="en-US" dirty="0" err="1"/>
              <a:t>Smorra</a:t>
            </a:r>
            <a:r>
              <a:rPr lang="en-US" dirty="0"/>
              <a:t> et al., Phys. Lett. B 769, 1 (2017)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09B2EB-9DA4-0F8F-F8D5-316C754F3DB3}"/>
              </a:ext>
            </a:extLst>
          </p:cNvPr>
          <p:cNvGrpSpPr/>
          <p:nvPr/>
        </p:nvGrpSpPr>
        <p:grpSpPr>
          <a:xfrm>
            <a:off x="6069806" y="1099382"/>
            <a:ext cx="5988483" cy="4533133"/>
            <a:chOff x="5365317" y="1471996"/>
            <a:chExt cx="5988483" cy="45331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0A66F2F-39AC-6E6D-FD81-A9EFB0E51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5317" y="1894114"/>
              <a:ext cx="5988483" cy="3433763"/>
            </a:xfrm>
            <a:prstGeom prst="rect">
              <a:avLst/>
            </a:prstGeom>
          </p:spPr>
        </p:pic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BBE4C2B3-78C7-1D97-B2BC-A85652DA0B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0" y="1471996"/>
              <a:ext cx="1682750" cy="269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3000"/>
                </a:lnSpc>
                <a:spcBef>
                  <a:spcPts val="1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 marL="685800" indent="-228600">
                <a:lnSpc>
                  <a:spcPct val="93000"/>
                </a:lnSpc>
                <a:spcBef>
                  <a:spcPts val="11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lnSpc>
                  <a:spcPct val="93000"/>
                </a:lnSpc>
                <a:spcBef>
                  <a:spcPts val="8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lnSpc>
                  <a:spcPct val="93000"/>
                </a:lnSpc>
                <a:spcBef>
                  <a:spcPts val="5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lnSpc>
                  <a:spcPct val="93000"/>
                </a:lnSpc>
                <a:spcBef>
                  <a:spcPts val="28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defTabSz="914400" eaLnBrk="1" hangingPunct="1">
                <a:lnSpc>
                  <a:spcPct val="90000"/>
                </a:lnSpc>
                <a:spcBef>
                  <a:spcPts val="1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en-US" altLang="en-US" sz="1400" dirty="0">
                  <a:solidFill>
                    <a:srgbClr val="202020"/>
                  </a:solidFill>
                </a:rPr>
                <a:t>cold particle (50mK)</a:t>
              </a:r>
            </a:p>
          </p:txBody>
        </p:sp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D9FD8F22-7D0D-B0A4-4AB6-DCA601AC4F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80512" y="1518780"/>
              <a:ext cx="1603375" cy="271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3000"/>
                </a:lnSpc>
                <a:spcBef>
                  <a:spcPts val="1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 marL="685800" indent="-228600">
                <a:lnSpc>
                  <a:spcPct val="93000"/>
                </a:lnSpc>
                <a:spcBef>
                  <a:spcPts val="11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lnSpc>
                  <a:spcPct val="93000"/>
                </a:lnSpc>
                <a:spcBef>
                  <a:spcPts val="8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lnSpc>
                  <a:spcPct val="93000"/>
                </a:lnSpc>
                <a:spcBef>
                  <a:spcPts val="5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lnSpc>
                  <a:spcPct val="93000"/>
                </a:lnSpc>
                <a:spcBef>
                  <a:spcPts val="28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defTabSz="914400" eaLnBrk="1" hangingPunct="1">
                <a:lnSpc>
                  <a:spcPct val="90000"/>
                </a:lnSpc>
                <a:spcBef>
                  <a:spcPts val="1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en-US" altLang="en-US" sz="1400" dirty="0">
                  <a:solidFill>
                    <a:srgbClr val="C00000"/>
                  </a:solidFill>
                </a:rPr>
                <a:t>hot particle (1K)</a:t>
              </a:r>
            </a:p>
          </p:txBody>
        </p:sp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C066F6A8-5398-F43C-8AAD-DE5C89D02F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600" y="5386004"/>
              <a:ext cx="304800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3000"/>
                </a:lnSpc>
                <a:spcBef>
                  <a:spcPts val="1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 marL="685800" indent="-228600">
                <a:lnSpc>
                  <a:spcPct val="93000"/>
                </a:lnSpc>
                <a:spcBef>
                  <a:spcPts val="11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lnSpc>
                  <a:spcPct val="93000"/>
                </a:lnSpc>
                <a:spcBef>
                  <a:spcPts val="8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lnSpc>
                  <a:spcPct val="93000"/>
                </a:lnSpc>
                <a:spcBef>
                  <a:spcPts val="5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lnSpc>
                  <a:spcPct val="93000"/>
                </a:lnSpc>
                <a:spcBef>
                  <a:spcPts val="28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3000"/>
                </a:lnSpc>
                <a:spcBef>
                  <a:spcPts val="288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defTabSz="914400" eaLnBrk="1" hangingPunct="1">
                <a:lnSpc>
                  <a:spcPct val="90000"/>
                </a:lnSpc>
                <a:spcBef>
                  <a:spcPts val="1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en-US" altLang="en-US" sz="1600" dirty="0">
                  <a:solidFill>
                    <a:schemeClr val="bg2">
                      <a:lumMod val="25000"/>
                    </a:schemeClr>
                  </a:solidFill>
                </a:rPr>
                <a:t>high-fidelity spin state resolution</a:t>
              </a:r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F2CA4C3A-0165-F2B5-83B2-79C8E978E5AC}"/>
                </a:ext>
              </a:extLst>
            </p:cNvPr>
            <p:cNvSpPr txBox="1">
              <a:spLocks/>
            </p:cNvSpPr>
            <p:nvPr/>
          </p:nvSpPr>
          <p:spPr>
            <a:xfrm>
              <a:off x="8739980" y="5386004"/>
              <a:ext cx="2484438" cy="619125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  <a:defRPr/>
              </a:pPr>
              <a:r>
                <a:rPr lang="de-CH" sz="2000" dirty="0">
                  <a:solidFill>
                    <a:srgbClr val="C00000"/>
                  </a:solidFill>
                </a:rPr>
                <a:t>fidelity at 65%, not useful for measurements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3E2407-398C-39D5-5A76-2982EE61A26F}"/>
                  </a:ext>
                </a:extLst>
              </p:cNvPr>
              <p:cNvSpPr txBox="1"/>
              <p:nvPr/>
            </p:nvSpPr>
            <p:spPr>
              <a:xfrm>
                <a:off x="1015739" y="2058908"/>
                <a:ext cx="4349578" cy="6639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fr-CH" sz="20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000" b="0" i="0" smtClean="0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m:rPr>
                              <m:sty m:val="p"/>
                            </m:rPr>
                            <a:rPr lang="fr-CH" sz="20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r>
                        <a:rPr lang="fr-CH" sz="20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00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m:rPr>
                                  <m:sty m:val="p"/>
                                </m:rPr>
                                <a:rPr lang="fr-CH" sz="200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fr-CH" sz="200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fr-CH" sz="200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CH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3E2407-398C-39D5-5A76-2982EE61A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39" y="2058908"/>
                <a:ext cx="4349578" cy="663964"/>
              </a:xfrm>
              <a:prstGeom prst="rect">
                <a:avLst/>
              </a:prstGeom>
              <a:blipFill>
                <a:blip r:embed="rId3"/>
                <a:stretch>
                  <a:fillRect l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45EED8B-8C4F-8C4E-0275-CB4F21738E1D}"/>
                  </a:ext>
                </a:extLst>
              </p:cNvPr>
              <p:cNvSpPr txBox="1"/>
              <p:nvPr/>
            </p:nvSpPr>
            <p:spPr>
              <a:xfrm>
                <a:off x="4000932" y="4840702"/>
                <a:ext cx="235025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⇒1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Hz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=14.7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mK</m:t>
                      </m:r>
                    </m:oMath>
                  </m:oMathPara>
                </a14:m>
                <a:br>
                  <a:rPr lang="fr-CH" b="0" i="0" dirty="0">
                    <a:latin typeface="Cambria Math" panose="02040503050406030204" pitchFamily="18" charset="0"/>
                  </a:rPr>
                </a:br>
                <a:r>
                  <a:rPr lang="fr-CH" b="0" i="0" dirty="0">
                    <a:latin typeface="Cambria Math" panose="02040503050406030204" pitchFamily="18" charset="0"/>
                  </a:rPr>
                  <a:t>	      </a:t>
                </a:r>
                <a14:m>
                  <m:oMath xmlns:m="http://schemas.openxmlformats.org/officeDocument/2006/math">
                    <m:r>
                      <a:rPr lang="fr-CH" b="0" i="0" smtClean="0">
                        <a:latin typeface="Cambria Math" panose="02040503050406030204" pitchFamily="18" charset="0"/>
                      </a:rPr>
                      <m:t>= 1.2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</a:rPr>
                      <m:t>μeV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45EED8B-8C4F-8C4E-0275-CB4F21738E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932" y="4840702"/>
                <a:ext cx="2350259" cy="553998"/>
              </a:xfrm>
              <a:prstGeom prst="rect">
                <a:avLst/>
              </a:prstGeom>
              <a:blipFill>
                <a:blip r:embed="rId4"/>
                <a:stretch>
                  <a:fillRect b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4251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BF0C9-A249-C64F-07A4-D8553D2A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66850"/>
            <a:ext cx="10515600" cy="1143000"/>
          </a:xfrm>
        </p:spPr>
        <p:txBody>
          <a:bodyPr/>
          <a:lstStyle/>
          <a:p>
            <a:pPr algn="ctr"/>
            <a:r>
              <a:rPr lang="en-US" sz="4800" dirty="0"/>
              <a:t>Improved Cyclotron-Mode Cooling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1462FC-F61F-40B0-F65A-A5190B0E6B65}"/>
              </a:ext>
            </a:extLst>
          </p:cNvPr>
          <p:cNvGrpSpPr/>
          <p:nvPr/>
        </p:nvGrpSpPr>
        <p:grpSpPr>
          <a:xfrm>
            <a:off x="2321915" y="2880085"/>
            <a:ext cx="7548170" cy="1756246"/>
            <a:chOff x="1450975" y="3553837"/>
            <a:chExt cx="7548170" cy="1756246"/>
          </a:xfrm>
        </p:grpSpPr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B55DE33E-694D-0165-5608-6E9A28A853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45" b="11272"/>
            <a:stretch>
              <a:fillRect/>
            </a:stretch>
          </p:blipFill>
          <p:spPr bwMode="auto">
            <a:xfrm>
              <a:off x="1450975" y="3553837"/>
              <a:ext cx="7381875" cy="167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74D00EEF-2071-3213-39B7-FCC89299E883}"/>
                </a:ext>
              </a:extLst>
            </p:cNvPr>
            <p:cNvSpPr/>
            <p:nvPr/>
          </p:nvSpPr>
          <p:spPr>
            <a:xfrm>
              <a:off x="7043596" y="3553837"/>
              <a:ext cx="1955549" cy="1756246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5753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4495-7F10-1F40-5E22-BBD7453B8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Technical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BE8A8-A9A2-7C00-362C-725FC71BB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We want efficient cooling:</a:t>
            </a:r>
          </a:p>
          <a:p>
            <a:pPr lvl="1"/>
            <a:r>
              <a:rPr lang="en-US" sz="2000" dirty="0"/>
              <a:t>Fast </a:t>
            </a:r>
          </a:p>
          <a:p>
            <a:pPr lvl="1"/>
            <a:r>
              <a:rPr lang="en-US" sz="2000" dirty="0"/>
              <a:t>Intrinsic low temperature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/>
              <a:t>Dedicated Cooling trap (CT)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/>
              <a:t>High performance detection resistor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/>
              <a:t>Reduced detector temperature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4BAA2D-6756-C757-52A9-C8627BED02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[9] </a:t>
            </a:r>
            <a:r>
              <a:rPr lang="en-US" dirty="0" err="1"/>
              <a:t>M.Fleck</a:t>
            </a:r>
            <a:r>
              <a:rPr lang="en-US" dirty="0"/>
              <a:t>, PhD Thesis (2022)   [10] B. </a:t>
            </a:r>
            <a:r>
              <a:rPr lang="en-US" dirty="0" err="1"/>
              <a:t>Latacz</a:t>
            </a:r>
            <a:r>
              <a:rPr lang="en-US" dirty="0"/>
              <a:t> et al., PRL 133, 053201 (2024)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3B65D87-51AC-164B-7016-0E69876E62C8}"/>
              </a:ext>
            </a:extLst>
          </p:cNvPr>
          <p:cNvGrpSpPr/>
          <p:nvPr/>
        </p:nvGrpSpPr>
        <p:grpSpPr>
          <a:xfrm>
            <a:off x="3340063" y="2424436"/>
            <a:ext cx="3873838" cy="1651881"/>
            <a:chOff x="4721789" y="2173343"/>
            <a:chExt cx="3873838" cy="16518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7A65EE1C-A72B-C273-5351-65FBDC562026}"/>
                    </a:ext>
                  </a:extLst>
                </p:cNvPr>
                <p:cNvSpPr/>
                <p:nvPr/>
              </p:nvSpPr>
              <p:spPr>
                <a:xfrm>
                  <a:off x="4721789" y="2627666"/>
                  <a:ext cx="1951175" cy="8502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CH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fr-CH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CH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CH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CH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2000" b="0" i="1" smtClean="0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fr-CH" sz="2000" b="0" i="1" smtClean="0">
                                            <a:latin typeface="Cambria Math" panose="02040503050406030204" pitchFamily="18" charset="0"/>
                                          </a:rPr>
                                          <m:t>𝑒𝑓𝑓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fr-CH" sz="20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fr-CH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7A65EE1C-A72B-C273-5351-65FBDC5620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1789" y="2627666"/>
                  <a:ext cx="1951175" cy="85029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74287F6-A4AE-4823-0A7F-38215566B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2200" y="2511767"/>
              <a:ext cx="219075" cy="256482"/>
            </a:xfrm>
            <a:prstGeom prst="straightConnector1">
              <a:avLst/>
            </a:prstGeom>
            <a:ln w="28575">
              <a:solidFill>
                <a:srgbClr val="003C7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6A74CE4-ED10-E2AD-92AB-1623DC7EEF4C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 flipV="1">
              <a:off x="5572125" y="3426991"/>
              <a:ext cx="208866" cy="213567"/>
            </a:xfrm>
            <a:prstGeom prst="straightConnector1">
              <a:avLst/>
            </a:prstGeom>
            <a:ln w="28575">
              <a:solidFill>
                <a:srgbClr val="003C7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1CFA2EB-23EB-D01C-1D36-265D085804BC}"/>
                </a:ext>
              </a:extLst>
            </p:cNvPr>
            <p:cNvSpPr txBox="1"/>
            <p:nvPr/>
          </p:nvSpPr>
          <p:spPr>
            <a:xfrm>
              <a:off x="5572125" y="2173343"/>
              <a:ext cx="2066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Property of the trap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3D883C-0F81-5A94-70AE-627017AF8201}"/>
                </a:ext>
              </a:extLst>
            </p:cNvPr>
            <p:cNvSpPr txBox="1"/>
            <p:nvPr/>
          </p:nvSpPr>
          <p:spPr>
            <a:xfrm>
              <a:off x="5780991" y="3455892"/>
              <a:ext cx="281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Property of the resonator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907231-A257-3DD3-6EDA-F484EADC4E23}"/>
              </a:ext>
            </a:extLst>
          </p:cNvPr>
          <p:cNvGrpSpPr/>
          <p:nvPr/>
        </p:nvGrpSpPr>
        <p:grpSpPr>
          <a:xfrm>
            <a:off x="8745016" y="1103238"/>
            <a:ext cx="2658170" cy="1916104"/>
            <a:chOff x="5837019" y="4710978"/>
            <a:chExt cx="2676692" cy="183208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82409F5-EF81-9557-09A3-AB05431E3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7019" y="4710978"/>
              <a:ext cx="2676692" cy="183208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53D4E3C-9A31-7C56-12C9-93F1A06F20C6}"/>
                </a:ext>
              </a:extLst>
            </p:cNvPr>
            <p:cNvSpPr txBox="1"/>
            <p:nvPr/>
          </p:nvSpPr>
          <p:spPr>
            <a:xfrm>
              <a:off x="7528489" y="4850348"/>
              <a:ext cx="860156" cy="617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b="1" dirty="0">
                  <a:solidFill>
                    <a:srgbClr val="C00000"/>
                  </a:solidFill>
                </a:rPr>
                <a:t>2016</a:t>
              </a:r>
            </a:p>
            <a:p>
              <a:pPr algn="r"/>
              <a:r>
                <a:rPr lang="fr-CH" b="1" dirty="0">
                  <a:solidFill>
                    <a:srgbClr val="002060"/>
                  </a:solidFill>
                </a:rPr>
                <a:t>2024</a:t>
              </a:r>
              <a:endParaRPr lang="en-GB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FE3590E-8167-E118-142B-2B986BD1C341}"/>
              </a:ext>
            </a:extLst>
          </p:cNvPr>
          <p:cNvSpPr txBox="1"/>
          <p:nvPr/>
        </p:nvSpPr>
        <p:spPr>
          <a:xfrm>
            <a:off x="373063" y="2680655"/>
            <a:ext cx="2967000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Cooling time constant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particle:</a:t>
            </a:r>
          </a:p>
          <a:p>
            <a:endParaRPr lang="en-US" dirty="0"/>
          </a:p>
        </p:txBody>
      </p:sp>
      <p:pic>
        <p:nvPicPr>
          <p:cNvPr id="25" name="Picture 2" descr="f7f58abe-7b3f-4626-bddd-536df75d2ae3@cern">
            <a:extLst>
              <a:ext uri="{FF2B5EF4-FFF2-40B4-BE49-F238E27FC236}">
                <a16:creationId xmlns:a16="http://schemas.microsoft.com/office/drawing/2014/main" id="{198AB1FD-BEFB-AA67-B53F-7F13CEA3F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68" y="3865878"/>
            <a:ext cx="1457924" cy="145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6E34BF2-3872-63C1-4758-16589DE7582E}"/>
              </a:ext>
            </a:extLst>
          </p:cNvPr>
          <p:cNvGrpSpPr/>
          <p:nvPr/>
        </p:nvGrpSpPr>
        <p:grpSpPr>
          <a:xfrm>
            <a:off x="9302684" y="3656490"/>
            <a:ext cx="2032097" cy="1774000"/>
            <a:chOff x="2284777" y="1041464"/>
            <a:chExt cx="1693119" cy="135535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CB7620F-D58D-02E5-933D-9E15BB32F125}"/>
                </a:ext>
              </a:extLst>
            </p:cNvPr>
            <p:cNvGrpSpPr/>
            <p:nvPr/>
          </p:nvGrpSpPr>
          <p:grpSpPr>
            <a:xfrm>
              <a:off x="2284777" y="1041464"/>
              <a:ext cx="1693119" cy="1355356"/>
              <a:chOff x="1197097" y="1041464"/>
              <a:chExt cx="2780799" cy="2226053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F2238CB7-74F8-A5CE-A43C-63FBBA57CC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26596" b="15558"/>
              <a:stretch/>
            </p:blipFill>
            <p:spPr>
              <a:xfrm>
                <a:off x="1276971" y="1041464"/>
                <a:ext cx="2700925" cy="2226053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97E8515-01A7-9A11-0141-91FCC4528346}"/>
                  </a:ext>
                </a:extLst>
              </p:cNvPr>
              <p:cNvSpPr txBox="1"/>
              <p:nvPr/>
            </p:nvSpPr>
            <p:spPr>
              <a:xfrm>
                <a:off x="2671889" y="2446246"/>
                <a:ext cx="1265994" cy="7241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050" b="1" dirty="0"/>
                  <a:t>2016 detector position</a:t>
                </a:r>
                <a:endParaRPr lang="en-GB" sz="1050" b="1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CC102F0-6B3A-1BC7-7BF5-EDAD5F678520}"/>
                  </a:ext>
                </a:extLst>
              </p:cNvPr>
              <p:cNvSpPr txBox="1"/>
              <p:nvPr/>
            </p:nvSpPr>
            <p:spPr>
              <a:xfrm>
                <a:off x="1197097" y="1074439"/>
                <a:ext cx="2015471" cy="318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050" b="1" dirty="0"/>
                  <a:t>2024 detector position</a:t>
                </a:r>
                <a:endParaRPr lang="en-GB" sz="1050" b="1" dirty="0"/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16ACC91-913D-E114-7AFA-41B37A436207}"/>
                </a:ext>
              </a:extLst>
            </p:cNvPr>
            <p:cNvCxnSpPr/>
            <p:nvPr/>
          </p:nvCxnSpPr>
          <p:spPr>
            <a:xfrm>
              <a:off x="2784143" y="1283836"/>
              <a:ext cx="348018" cy="2510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4BBB0B5-5319-B21C-71EF-7077CA4C69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84143" y="2104530"/>
              <a:ext cx="39857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D4389632-883B-78E7-2954-DDF4E25464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749" y="1126487"/>
            <a:ext cx="1141982" cy="164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621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1725</Words>
  <Application>Microsoft Office PowerPoint</Application>
  <PresentationFormat>Widescreen</PresentationFormat>
  <Paragraphs>353</Paragraphs>
  <Slides>29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Calibri</vt:lpstr>
      <vt:lpstr>Calibri (Body)</vt:lpstr>
      <vt:lpstr>Calibri Light</vt:lpstr>
      <vt:lpstr>Cambria Math</vt:lpstr>
      <vt:lpstr>DejaVu Sans</vt:lpstr>
      <vt:lpstr>Symbol</vt:lpstr>
      <vt:lpstr>Tahoma</vt:lpstr>
      <vt:lpstr>Times New Roman</vt:lpstr>
      <vt:lpstr>Wingdings</vt:lpstr>
      <vt:lpstr>Office</vt:lpstr>
      <vt:lpstr>Equation</vt:lpstr>
      <vt:lpstr>Improved Maxwell Demon cooling of antiprotons and direct constrains on antiproton lifetime limits</vt:lpstr>
      <vt:lpstr>Test of CPT Symmetry</vt:lpstr>
      <vt:lpstr>Single Particle Measurements in Penning Traps </vt:lpstr>
      <vt:lpstr>Penning Trap</vt:lpstr>
      <vt:lpstr>Frequency Measurements</vt:lpstr>
      <vt:lpstr>Larmor Frequency Determination</vt:lpstr>
      <vt:lpstr>Single Spin Flip </vt:lpstr>
      <vt:lpstr>Improved Cyclotron-Mode Cooling</vt:lpstr>
      <vt:lpstr>The Technical Setup</vt:lpstr>
      <vt:lpstr>Sub-Thermal Cooling</vt:lpstr>
      <vt:lpstr>Temperature Measurement</vt:lpstr>
      <vt:lpstr>Result: 80 Times Faster Cooling</vt:lpstr>
      <vt:lpstr>Antiproton Lifetime Estimation</vt:lpstr>
      <vt:lpstr>Happy Birthday Antiprotons! </vt:lpstr>
      <vt:lpstr>Reservoir Trap </vt:lpstr>
      <vt:lpstr>Antiproton Lifetime Estimation</vt:lpstr>
      <vt:lpstr>Summary </vt:lpstr>
      <vt:lpstr>Thanks for your attention!</vt:lpstr>
      <vt:lpstr>Back-Up</vt:lpstr>
      <vt:lpstr>Experiment Apparatus</vt:lpstr>
      <vt:lpstr>BASE Trap Stack</vt:lpstr>
      <vt:lpstr>Sideband Cooling</vt:lpstr>
      <vt:lpstr>Where Has All the Antimatter Gone?</vt:lpstr>
      <vt:lpstr>Antiproton Production</vt:lpstr>
      <vt:lpstr>Further Improvements for Faster Cooling</vt:lpstr>
      <vt:lpstr>The Cooling Trap – Comparaison </vt:lpstr>
      <vt:lpstr>Averaging Time Studies</vt:lpstr>
      <vt:lpstr>Transport Optimization</vt:lpstr>
      <vt:lpstr>Thermalization Time Optimization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Micke</dc:creator>
  <cp:lastModifiedBy>Julia Ines Jaeger</cp:lastModifiedBy>
  <cp:revision>195</cp:revision>
  <cp:lastPrinted>2024-10-25T22:43:28Z</cp:lastPrinted>
  <dcterms:created xsi:type="dcterms:W3CDTF">2021-11-29T10:16:26Z</dcterms:created>
  <dcterms:modified xsi:type="dcterms:W3CDTF">2024-10-30T06:50:30Z</dcterms:modified>
</cp:coreProperties>
</file>