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74" r:id="rId2"/>
    <p:sldId id="1077" r:id="rId3"/>
    <p:sldId id="1076" r:id="rId4"/>
    <p:sldId id="1078" r:id="rId5"/>
    <p:sldId id="107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1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3AD65-965C-C1C4-607D-AEB0EF7451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AD112A-3A28-2CB7-C563-9F04A4BE97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D1F48-49F6-7107-1D40-6CDDD8F4C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EFBD1-F37E-2575-2DE6-CB057C720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FAF43-DDBA-3159-7608-C1FC7641D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95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453B4-7259-7D3D-76AB-B99FADE6D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C8E3D4-C32B-60BB-84C8-4357C8DE3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C8664-F33F-E04D-C74D-8CAD46207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0F99D-E319-4693-A7AC-8B3DF5893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4316D-DF15-0D2D-B77D-62E854CA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89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1567C0-CC6C-FED5-0E18-01CE764D5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E462DF-FA47-279C-5FFC-E81D44A1D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F53A1-8A1F-D4FC-CAA5-F1A58877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7CB77-1CFA-84F6-EA5E-553383506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E5C195-4EDA-B152-2CB8-0AE07DFB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767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accent1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023C3CE-3A4D-4694-868E-BC55471B873D}"/>
              </a:ext>
            </a:extLst>
          </p:cNvPr>
          <p:cNvSpPr txBox="1"/>
          <p:nvPr userDrawn="1"/>
        </p:nvSpPr>
        <p:spPr>
          <a:xfrm>
            <a:off x="10269207" y="321309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ITS3 WP5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28DF938-E884-4C50-9212-F6EA84E7C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5170" y="250075"/>
            <a:ext cx="431396" cy="432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94EB2E7-867B-422B-85C7-3C2543F36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91999" y="6550070"/>
            <a:ext cx="6631589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/>
              <a:t>ALICE ITS plenary | ITS3 Report of WP5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6523629F-33D6-4608-8DF5-6D0337380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20384" y="6550070"/>
            <a:ext cx="471616" cy="27699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0BAEBFF-1A55-450F-AB9C-D4BC8104F3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5103CFB-6D49-4737-ABB9-ABBDFBABD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46121" y="6550070"/>
            <a:ext cx="1649082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28th May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366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2F648-FBCC-ACBB-8F38-22C0956E8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2EF97-58AC-F871-ED7D-CC6E160E4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A1B21-1F02-09D0-D0F4-05DB1E2D4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6F855-89F0-DE49-BA85-5607C8F2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51F626-A6C1-C6FC-5788-E7975564E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7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DFC5C-4E68-C445-4AFB-61940B75A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D0F31-728F-938A-E98F-B3C4D478D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94B91-412A-052D-404B-A5DFEE98F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4C7D1-A0DE-611A-AB57-99FA8EB6C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8F795-0B8A-D46E-6841-ED755414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54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60F41-9A05-BCBB-B710-058E696AB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5513C-90DA-1290-E554-1D768F092F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296E0-F9EE-DEE3-A062-0B26F41D03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FAC72-5794-03EC-F6E6-BCAF66BC3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714A1-ACF1-EC7D-D24B-2E1EC2D8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72141-0219-C918-9FEA-12FD8F25D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54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7DB4-2926-F2D9-D9EA-126A774CC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6BC82-308B-7A0F-F417-FDD0782FF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EC0F5-5DAB-AD05-ABC4-96A0094B9B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6FC284-9B2D-C0BB-00AF-ECB63097C3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C9146C-AB36-AF04-1888-329418A424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96C165-4FBC-CF6C-A9DE-C87CD72E5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624CB4-E7B5-4C76-649B-635AC99AF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328122-05E1-09BE-EF92-50E7F882E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47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97734-A20B-4D72-3CCE-FE8CA15D2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F4636-4E52-195F-FA25-2C7A3FB9E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EF6A8-0511-C292-190A-EF254AEB8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10F79-3CE7-27EB-C439-CFA7D50DD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6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DA51-96E9-0CC9-F0EE-FA63542C1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15DB7E-0294-1C63-BAE0-10F96069D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AF10B-27D9-C481-FAB5-7A416C6E1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39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07FDE-4668-AC49-117D-BC420A79F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D68FB-39E9-5AE2-4B33-B52B2B60F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58BE7-FE0E-A5D7-95B7-EBDD67E33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60448-8A49-451E-0000-FEF13D5A1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74578-44C6-84E4-5FD5-25D40B2A4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C77C1-8D97-ECE9-D7F1-129B34D7E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9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B88AF-A03E-6A84-9BCC-0405B7C98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E3A423-6957-3E85-64ED-F207C9473D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3FAFC-0D7F-DE5A-E208-922A50307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DB672-4B24-12B9-0826-A2E76B503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E2C5E8-74A5-7395-2D97-0B78585B9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7C19EE-3115-333B-CE2E-BC98678CA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27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350EF1-0D91-7282-6419-B243F9B29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D8B43-4BF8-9C26-DB63-9C6B6BCFE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1712C-B226-300D-42BF-D0DFFFF04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1F09D-2307-45FB-8E3D-31F101A50814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37E9F7-0DA8-B7BB-CB2C-7A4F9275D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4D012-B9F2-875B-F9E8-62F9CE3A9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FC45E-F26B-403B-8BE0-A616D42B7B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21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EA2D-4051-49B5-AB1D-B632C37D8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RELEASE TEST - MOTIVATION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2386CC-1C93-96B6-CE11-E4759925B64D}"/>
              </a:ext>
            </a:extLst>
          </p:cNvPr>
          <p:cNvSpPr txBox="1"/>
          <p:nvPr/>
        </p:nvSpPr>
        <p:spPr>
          <a:xfrm>
            <a:off x="356617" y="648287"/>
            <a:ext cx="1084478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known that carbon foams release powder when manipulated with hands.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air flow can create the same effect when passing through the foams.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Tests performed up to now do not show any major consequence.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Characteristic times of minutes, while the ITS3 will run 24/7 during many months.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is important to study the long term effects.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setup dedicated with this topic is currently being installed to answer questions: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Size and shape of the particles (protection of wire bonding).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Risk of structural failure caused by possible degradation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If the behavior is different in the RVC and K9 foams or not.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40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B7A36-5865-BDA7-A6AB-E3376F222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4A1DE-0B91-9D29-83DA-A80786E3A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RELEASE TEST – SCHEMATIC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3942AA-7EA3-4837-365C-71BF1085A9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6F3716F-9EA9-E6C0-F716-24591DBF59D7}"/>
              </a:ext>
            </a:extLst>
          </p:cNvPr>
          <p:cNvGrpSpPr/>
          <p:nvPr/>
        </p:nvGrpSpPr>
        <p:grpSpPr>
          <a:xfrm>
            <a:off x="137850" y="860859"/>
            <a:ext cx="11320433" cy="2128771"/>
            <a:chOff x="137850" y="860859"/>
            <a:chExt cx="11320433" cy="2128771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455B4D8-E80B-E40E-E107-63431A4B7669}"/>
                </a:ext>
              </a:extLst>
            </p:cNvPr>
            <p:cNvSpPr/>
            <p:nvPr/>
          </p:nvSpPr>
          <p:spPr>
            <a:xfrm>
              <a:off x="2489244" y="1854512"/>
              <a:ext cx="1413591" cy="90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B05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6E867E6C-CC38-F5A5-FF90-A5A9FFB427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94940" y="2303007"/>
              <a:ext cx="1638000" cy="150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3453F7D6-705D-E684-1F27-BC95D4C29B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5518" y="2148976"/>
              <a:ext cx="0" cy="150321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4FB07CDD-B585-636A-DD9D-BCE4D24A929B}"/>
                </a:ext>
              </a:extLst>
            </p:cNvPr>
            <p:cNvSpPr/>
            <p:nvPr/>
          </p:nvSpPr>
          <p:spPr>
            <a:xfrm rot="5400000">
              <a:off x="1420421" y="2251963"/>
              <a:ext cx="105097" cy="105097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4773ACCE-09BA-D860-E5FE-FDCA7889ECD6}"/>
                </a:ext>
              </a:extLst>
            </p:cNvPr>
            <p:cNvSpPr/>
            <p:nvPr/>
          </p:nvSpPr>
          <p:spPr>
            <a:xfrm rot="16200000" flipH="1">
              <a:off x="1526976" y="2251963"/>
              <a:ext cx="105097" cy="105097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20919C3-D5AF-5E97-23E1-93CAA5F2A8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76374" y="2133843"/>
              <a:ext cx="152400" cy="5065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F7B3055-DE54-DBF1-4604-02BA3F8C1618}"/>
                </a:ext>
              </a:extLst>
            </p:cNvPr>
            <p:cNvSpPr txBox="1"/>
            <p:nvPr/>
          </p:nvSpPr>
          <p:spPr>
            <a:xfrm>
              <a:off x="137850" y="2147471"/>
              <a:ext cx="9252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rgbClr val="0070C0"/>
                  </a:solidFill>
                </a:rPr>
                <a:t>Compressed </a:t>
              </a:r>
              <a:br>
                <a:rPr lang="en-GB" sz="1100" dirty="0">
                  <a:solidFill>
                    <a:srgbClr val="0070C0"/>
                  </a:solidFill>
                </a:rPr>
              </a:br>
              <a:r>
                <a:rPr lang="en-GB" sz="1100" dirty="0">
                  <a:solidFill>
                    <a:srgbClr val="0070C0"/>
                  </a:solidFill>
                </a:rPr>
                <a:t>air network</a:t>
              </a:r>
            </a:p>
          </p:txBody>
        </p: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441869A2-5F24-BE67-4D91-764DCB27D84E}"/>
                </a:ext>
              </a:extLst>
            </p:cNvPr>
            <p:cNvCxnSpPr>
              <a:cxnSpLocks/>
            </p:cNvCxnSpPr>
            <p:nvPr/>
          </p:nvCxnSpPr>
          <p:spPr>
            <a:xfrm>
              <a:off x="1085894" y="2296778"/>
              <a:ext cx="180000" cy="0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1A62961-2924-74AC-3530-8964AABE398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98461" y="2306018"/>
              <a:ext cx="2210079" cy="6703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A7FBF2D-D3BF-10F9-5ED8-F7DE8E3963CC}"/>
                </a:ext>
              </a:extLst>
            </p:cNvPr>
            <p:cNvSpPr txBox="1"/>
            <p:nvPr/>
          </p:nvSpPr>
          <p:spPr>
            <a:xfrm>
              <a:off x="2383772" y="1595496"/>
              <a:ext cx="8787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rgbClr val="00B050"/>
                  </a:solidFill>
                </a:rPr>
                <a:t>FESTO block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823F9AE-7B40-E474-DD9A-E6B106425DA6}"/>
                </a:ext>
              </a:extLst>
            </p:cNvPr>
            <p:cNvGrpSpPr/>
            <p:nvPr/>
          </p:nvGrpSpPr>
          <p:grpSpPr>
            <a:xfrm>
              <a:off x="3555120" y="1914876"/>
              <a:ext cx="379706" cy="397845"/>
              <a:chOff x="7292947" y="1181832"/>
              <a:chExt cx="379706" cy="397845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F63187EC-2544-FCB0-D8AB-FB4AA1F2C628}"/>
                  </a:ext>
                </a:extLst>
              </p:cNvPr>
              <p:cNvSpPr/>
              <p:nvPr/>
            </p:nvSpPr>
            <p:spPr>
              <a:xfrm>
                <a:off x="7357575" y="1205583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8430E0BC-5F58-1A4B-1522-665604B2078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9536" y="1435677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7F78129-B7E1-B6F9-1CEC-70450D9B7738}"/>
                  </a:ext>
                </a:extLst>
              </p:cNvPr>
              <p:cNvSpPr txBox="1"/>
              <p:nvPr/>
            </p:nvSpPr>
            <p:spPr>
              <a:xfrm>
                <a:off x="7292947" y="1181832"/>
                <a:ext cx="37970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/>
                  <a:t>P0</a:t>
                </a: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91A53A96-FC04-7782-63C3-FA39B04C2954}"/>
                </a:ext>
              </a:extLst>
            </p:cNvPr>
            <p:cNvGrpSpPr/>
            <p:nvPr/>
          </p:nvGrpSpPr>
          <p:grpSpPr>
            <a:xfrm flipH="1">
              <a:off x="3208073" y="2191961"/>
              <a:ext cx="357566" cy="225466"/>
              <a:chOff x="5400537" y="2666346"/>
              <a:chExt cx="357566" cy="225466"/>
            </a:xfrm>
          </p:grpSpPr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439E0319-7C67-F6F1-2FB9-8D50439EA183}"/>
                  </a:ext>
                </a:extLst>
              </p:cNvPr>
              <p:cNvGrpSpPr/>
              <p:nvPr/>
            </p:nvGrpSpPr>
            <p:grpSpPr>
              <a:xfrm>
                <a:off x="5400537" y="2668765"/>
                <a:ext cx="288000" cy="216000"/>
                <a:chOff x="5435320" y="2033972"/>
                <a:chExt cx="288000" cy="216000"/>
              </a:xfrm>
            </p:grpSpPr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357E4B6C-6FE9-EACA-2511-4B813E93BE3E}"/>
                    </a:ext>
                  </a:extLst>
                </p:cNvPr>
                <p:cNvSpPr/>
                <p:nvPr/>
              </p:nvSpPr>
              <p:spPr>
                <a:xfrm>
                  <a:off x="5507320" y="2033972"/>
                  <a:ext cx="216000" cy="21600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601D8DE7-2A09-C54E-D68B-2892A92C9BD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35320" y="2141972"/>
                  <a:ext cx="72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ED0407F9-888E-C62A-9DAE-63673E7898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6103" y="2775765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Arc 90">
                <a:extLst>
                  <a:ext uri="{FF2B5EF4-FFF2-40B4-BE49-F238E27FC236}">
                    <a16:creationId xmlns:a16="http://schemas.microsoft.com/office/drawing/2014/main" id="{6E9BEE55-7A57-02DA-8233-54AF98C2F6D1}"/>
                  </a:ext>
                </a:extLst>
              </p:cNvPr>
              <p:cNvSpPr/>
              <p:nvPr/>
            </p:nvSpPr>
            <p:spPr>
              <a:xfrm rot="16200000">
                <a:off x="5543320" y="2783812"/>
                <a:ext cx="72000" cy="144000"/>
              </a:xfrm>
              <a:prstGeom prst="arc">
                <a:avLst>
                  <a:gd name="adj1" fmla="val 16200000"/>
                  <a:gd name="adj2" fmla="val 534384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Arc 91">
                <a:extLst>
                  <a:ext uri="{FF2B5EF4-FFF2-40B4-BE49-F238E27FC236}">
                    <a16:creationId xmlns:a16="http://schemas.microsoft.com/office/drawing/2014/main" id="{53C8A250-EE4D-6ECB-6C09-BDB2652CAFED}"/>
                  </a:ext>
                </a:extLst>
              </p:cNvPr>
              <p:cNvSpPr/>
              <p:nvPr/>
            </p:nvSpPr>
            <p:spPr>
              <a:xfrm rot="5400000" flipV="1">
                <a:off x="5540901" y="2630346"/>
                <a:ext cx="72000" cy="144000"/>
              </a:xfrm>
              <a:prstGeom prst="arc">
                <a:avLst>
                  <a:gd name="adj1" fmla="val 16200000"/>
                  <a:gd name="adj2" fmla="val 5569114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95" name="Picture 6">
              <a:extLst>
                <a:ext uri="{FF2B5EF4-FFF2-40B4-BE49-F238E27FC236}">
                  <a16:creationId xmlns:a16="http://schemas.microsoft.com/office/drawing/2014/main" id="{A673151C-7D68-20AF-D62F-4FB167E0E2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9335" y="1914876"/>
              <a:ext cx="1719027" cy="71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CC6CA95-1E78-8855-D529-6ECE8A8E75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10817" y="2251962"/>
              <a:ext cx="1816351" cy="1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3F98423-812F-FBC5-8A5C-3D75ED2FF454}"/>
                </a:ext>
              </a:extLst>
            </p:cNvPr>
            <p:cNvSpPr txBox="1"/>
            <p:nvPr/>
          </p:nvSpPr>
          <p:spPr>
            <a:xfrm>
              <a:off x="2648713" y="2447918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filters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2CAB92E-B1E7-DFA6-8994-260ACA331745}"/>
                </a:ext>
              </a:extLst>
            </p:cNvPr>
            <p:cNvSpPr/>
            <p:nvPr/>
          </p:nvSpPr>
          <p:spPr>
            <a:xfrm>
              <a:off x="2781870" y="2044113"/>
              <a:ext cx="224859" cy="4308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F4BBAF63-6424-2831-8D88-C213AEA667A0}"/>
                </a:ext>
              </a:extLst>
            </p:cNvPr>
            <p:cNvGrpSpPr/>
            <p:nvPr/>
          </p:nvGrpSpPr>
          <p:grpSpPr>
            <a:xfrm>
              <a:off x="9623713" y="1874361"/>
              <a:ext cx="216000" cy="374094"/>
              <a:chOff x="7047195" y="844884"/>
              <a:chExt cx="216000" cy="374094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A83AEC64-23D5-0C66-BDFB-A7B17CB2B567}"/>
                  </a:ext>
                </a:extLst>
              </p:cNvPr>
              <p:cNvSpPr/>
              <p:nvPr/>
            </p:nvSpPr>
            <p:spPr>
              <a:xfrm>
                <a:off x="7047195" y="844884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F67F8EBD-45A0-5671-D2E3-FF34D050FE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49156" y="1074978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5A424D7-6124-9ED6-F6F8-B6EC37E49A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79362" y="2105852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24084990-9612-5A04-2557-5DEF08430829}"/>
                </a:ext>
              </a:extLst>
            </p:cNvPr>
            <p:cNvSpPr/>
            <p:nvPr/>
          </p:nvSpPr>
          <p:spPr>
            <a:xfrm>
              <a:off x="10371362" y="1875758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8E82F6F-9F43-5181-4B7D-95CB4318E8D4}"/>
                </a:ext>
              </a:extLst>
            </p:cNvPr>
            <p:cNvSpPr txBox="1"/>
            <p:nvPr/>
          </p:nvSpPr>
          <p:spPr>
            <a:xfrm>
              <a:off x="9576639" y="1851357"/>
              <a:ext cx="3487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P2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9123E75A-DD12-5FED-1F49-A32465589A0A}"/>
                </a:ext>
              </a:extLst>
            </p:cNvPr>
            <p:cNvSpPr txBox="1"/>
            <p:nvPr/>
          </p:nvSpPr>
          <p:spPr>
            <a:xfrm>
              <a:off x="10316497" y="1844242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T2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02A8F5B-EC0C-55F4-C6E6-3E76B01416D0}"/>
                </a:ext>
              </a:extLst>
            </p:cNvPr>
            <p:cNvSpPr txBox="1"/>
            <p:nvPr/>
          </p:nvSpPr>
          <p:spPr>
            <a:xfrm>
              <a:off x="8181504" y="2613894"/>
              <a:ext cx="903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Test rig 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FB4D6F32-EB70-BAC5-C1D9-993668209C0D}"/>
                </a:ext>
              </a:extLst>
            </p:cNvPr>
            <p:cNvSpPr/>
            <p:nvPr/>
          </p:nvSpPr>
          <p:spPr>
            <a:xfrm>
              <a:off x="10862014" y="2048502"/>
              <a:ext cx="596269" cy="43088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1D3D2E0-9B0F-3107-ECCD-4A78660F5221}"/>
                </a:ext>
              </a:extLst>
            </p:cNvPr>
            <p:cNvSpPr txBox="1"/>
            <p:nvPr/>
          </p:nvSpPr>
          <p:spPr>
            <a:xfrm>
              <a:off x="10898363" y="2502251"/>
              <a:ext cx="5341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</a:rPr>
                <a:t>Filters</a:t>
              </a: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143BF880-51C7-F737-296C-03FAFDE1FDAB}"/>
                </a:ext>
              </a:extLst>
            </p:cNvPr>
            <p:cNvCxnSpPr/>
            <p:nvPr/>
          </p:nvCxnSpPr>
          <p:spPr>
            <a:xfrm flipH="1">
              <a:off x="8433707" y="1550005"/>
              <a:ext cx="277167" cy="8200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7959D9A-ACD3-ADF4-7F03-7862041F8ED5}"/>
                </a:ext>
              </a:extLst>
            </p:cNvPr>
            <p:cNvSpPr txBox="1"/>
            <p:nvPr/>
          </p:nvSpPr>
          <p:spPr>
            <a:xfrm>
              <a:off x="7894291" y="1384166"/>
              <a:ext cx="14782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 sample</a:t>
              </a: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9B0F026-E7B5-CD02-864E-8B0F85501FB3}"/>
                </a:ext>
              </a:extLst>
            </p:cNvPr>
            <p:cNvGrpSpPr/>
            <p:nvPr/>
          </p:nvGrpSpPr>
          <p:grpSpPr>
            <a:xfrm>
              <a:off x="2004876" y="2204501"/>
              <a:ext cx="211652" cy="180000"/>
              <a:chOff x="3296430" y="1969325"/>
              <a:chExt cx="211652" cy="180000"/>
            </a:xfrm>
          </p:grpSpPr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D7038527-50A4-E04A-5442-BBFEF96C0726}"/>
                  </a:ext>
                </a:extLst>
              </p:cNvPr>
              <p:cNvGrpSpPr/>
              <p:nvPr/>
            </p:nvGrpSpPr>
            <p:grpSpPr>
              <a:xfrm>
                <a:off x="3296430" y="2021481"/>
                <a:ext cx="211652" cy="105097"/>
                <a:chOff x="3643684" y="2398772"/>
                <a:chExt cx="211652" cy="105097"/>
              </a:xfrm>
            </p:grpSpPr>
            <p:sp>
              <p:nvSpPr>
                <p:cNvPr id="114" name="Isosceles Triangle 113">
                  <a:extLst>
                    <a:ext uri="{FF2B5EF4-FFF2-40B4-BE49-F238E27FC236}">
                      <a16:creationId xmlns:a16="http://schemas.microsoft.com/office/drawing/2014/main" id="{98CCB675-81E1-E441-39C9-AC9DFB6E7DC7}"/>
                    </a:ext>
                  </a:extLst>
                </p:cNvPr>
                <p:cNvSpPr/>
                <p:nvPr/>
              </p:nvSpPr>
              <p:spPr>
                <a:xfrm rot="5400000">
                  <a:off x="3643684" y="2398772"/>
                  <a:ext cx="105097" cy="105097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115" name="Isosceles Triangle 114">
                  <a:extLst>
                    <a:ext uri="{FF2B5EF4-FFF2-40B4-BE49-F238E27FC236}">
                      <a16:creationId xmlns:a16="http://schemas.microsoft.com/office/drawing/2014/main" id="{CD783ED8-BB2C-6C3A-66BD-D9EF8B71B76D}"/>
                    </a:ext>
                  </a:extLst>
                </p:cNvPr>
                <p:cNvSpPr/>
                <p:nvPr/>
              </p:nvSpPr>
              <p:spPr>
                <a:xfrm rot="16200000" flipH="1">
                  <a:off x="3750239" y="2398772"/>
                  <a:ext cx="105097" cy="105097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C212F8AC-2727-A518-8B11-A7AC588826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28082" y="1969325"/>
                <a:ext cx="180000" cy="180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29796424-FBDE-ACC0-7FE8-A62D0DA6BE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89211" y="1082667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3E6A9D60-F42F-E690-F6F5-3944E6532F25}"/>
                </a:ext>
              </a:extLst>
            </p:cNvPr>
            <p:cNvCxnSpPr/>
            <p:nvPr/>
          </p:nvCxnSpPr>
          <p:spPr>
            <a:xfrm flipV="1">
              <a:off x="7657166" y="1357362"/>
              <a:ext cx="0" cy="962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B19EC53-41F2-5ED8-F436-8F67114DC712}"/>
                </a:ext>
              </a:extLst>
            </p:cNvPr>
            <p:cNvCxnSpPr/>
            <p:nvPr/>
          </p:nvCxnSpPr>
          <p:spPr>
            <a:xfrm flipV="1">
              <a:off x="9459238" y="1346021"/>
              <a:ext cx="0" cy="9625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44B069C2-CF4F-6E76-A9A2-08DA247674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63637" y="1220540"/>
              <a:ext cx="925574" cy="1283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5FE21E7-FD67-978E-8930-24539C35A6AB}"/>
                </a:ext>
              </a:extLst>
            </p:cNvPr>
            <p:cNvCxnSpPr>
              <a:cxnSpLocks/>
            </p:cNvCxnSpPr>
            <p:nvPr/>
          </p:nvCxnSpPr>
          <p:spPr>
            <a:xfrm>
              <a:off x="8591962" y="1219547"/>
              <a:ext cx="867276" cy="1323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A5E5B632-45B1-12F7-B87A-246C6320C5C6}"/>
                </a:ext>
              </a:extLst>
            </p:cNvPr>
            <p:cNvSpPr/>
            <p:nvPr/>
          </p:nvSpPr>
          <p:spPr>
            <a:xfrm>
              <a:off x="4508243" y="1947136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5B2F335-AB82-52F7-7C47-0F49D65B85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98058" y="2167119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1B98CE03-16EE-A359-C9D7-E87796D519B7}"/>
                </a:ext>
              </a:extLst>
            </p:cNvPr>
            <p:cNvSpPr txBox="1"/>
            <p:nvPr/>
          </p:nvSpPr>
          <p:spPr>
            <a:xfrm>
              <a:off x="4448386" y="1929050"/>
              <a:ext cx="3633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P1</a:t>
              </a:r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F9037C65-6B74-DB1A-9C5E-9CF5C7CE55CF}"/>
                </a:ext>
              </a:extLst>
            </p:cNvPr>
            <p:cNvGrpSpPr/>
            <p:nvPr/>
          </p:nvGrpSpPr>
          <p:grpSpPr>
            <a:xfrm>
              <a:off x="3929793" y="1905509"/>
              <a:ext cx="325730" cy="393413"/>
              <a:chOff x="3989115" y="425607"/>
              <a:chExt cx="325730" cy="393413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CCDB4C4F-FB51-315A-0163-E39C5125A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52214" y="675020"/>
                <a:ext cx="0" cy="1440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591A3A3D-9410-2B76-CBF6-6232C32DA234}"/>
                  </a:ext>
                </a:extLst>
              </p:cNvPr>
              <p:cNvSpPr/>
              <p:nvPr/>
            </p:nvSpPr>
            <p:spPr>
              <a:xfrm>
                <a:off x="4044214" y="444926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B371935E-472D-9C3E-C073-90C8EA8E9EB4}"/>
                  </a:ext>
                </a:extLst>
              </p:cNvPr>
              <p:cNvSpPr txBox="1"/>
              <p:nvPr/>
            </p:nvSpPr>
            <p:spPr>
              <a:xfrm>
                <a:off x="3989115" y="425607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/>
                  <a:t>T1</a:t>
                </a:r>
              </a:p>
            </p:txBody>
          </p:sp>
        </p:grpSp>
        <p:pic>
          <p:nvPicPr>
            <p:cNvPr id="128" name="Picture 6">
              <a:extLst>
                <a:ext uri="{FF2B5EF4-FFF2-40B4-BE49-F238E27FC236}">
                  <a16:creationId xmlns:a16="http://schemas.microsoft.com/office/drawing/2014/main" id="{E1ACB53F-AB69-9B32-25B1-DA1E4CB073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6444" y="1919953"/>
              <a:ext cx="1719027" cy="711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3D9B0F39-A152-782F-CBAC-7E307FCDA802}"/>
                </a:ext>
              </a:extLst>
            </p:cNvPr>
            <p:cNvSpPr txBox="1"/>
            <p:nvPr/>
          </p:nvSpPr>
          <p:spPr>
            <a:xfrm>
              <a:off x="5358303" y="2620298"/>
              <a:ext cx="903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Test rig </a:t>
              </a:r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4E7C2C08-E1B4-2BFC-7049-F080E65C9CC1}"/>
                </a:ext>
              </a:extLst>
            </p:cNvPr>
            <p:cNvCxnSpPr/>
            <p:nvPr/>
          </p:nvCxnSpPr>
          <p:spPr>
            <a:xfrm flipH="1">
              <a:off x="5645491" y="1585304"/>
              <a:ext cx="277167" cy="82008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9F88096-B55A-1376-07C3-06C98E065319}"/>
                </a:ext>
              </a:extLst>
            </p:cNvPr>
            <p:cNvSpPr txBox="1"/>
            <p:nvPr/>
          </p:nvSpPr>
          <p:spPr>
            <a:xfrm>
              <a:off x="5106075" y="1419465"/>
              <a:ext cx="14782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 sample</a:t>
              </a:r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85CE5B8-255F-2BEC-E0B6-715E41B5EF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0995" y="1117966"/>
              <a:ext cx="0" cy="144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8936CD5-B639-EFB6-5A30-4B71E7B19621}"/>
                </a:ext>
              </a:extLst>
            </p:cNvPr>
            <p:cNvSpPr txBox="1"/>
            <p:nvPr/>
          </p:nvSpPr>
          <p:spPr>
            <a:xfrm>
              <a:off x="5852885" y="860859"/>
              <a:ext cx="486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DP1</a:t>
              </a: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8A991F8-DB3E-8A16-24AC-019FD3152C64}"/>
                </a:ext>
              </a:extLst>
            </p:cNvPr>
            <p:cNvCxnSpPr/>
            <p:nvPr/>
          </p:nvCxnSpPr>
          <p:spPr>
            <a:xfrm flipV="1">
              <a:off x="4868950" y="1392661"/>
              <a:ext cx="0" cy="962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66563BEF-F6CC-D8BB-4C88-C2C43253F221}"/>
                </a:ext>
              </a:extLst>
            </p:cNvPr>
            <p:cNvCxnSpPr/>
            <p:nvPr/>
          </p:nvCxnSpPr>
          <p:spPr>
            <a:xfrm flipV="1">
              <a:off x="6671022" y="1381320"/>
              <a:ext cx="0" cy="9625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214D9D30-4F94-E630-4823-9825382912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75421" y="1255839"/>
              <a:ext cx="925574" cy="1283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4677AC9B-5338-C974-4963-CF36D903986B}"/>
                </a:ext>
              </a:extLst>
            </p:cNvPr>
            <p:cNvCxnSpPr>
              <a:cxnSpLocks/>
            </p:cNvCxnSpPr>
            <p:nvPr/>
          </p:nvCxnSpPr>
          <p:spPr>
            <a:xfrm>
              <a:off x="5803746" y="1254846"/>
              <a:ext cx="867276" cy="1323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2485CA6B-9CA3-DF9A-46F2-7BC1CF6D8B11}"/>
                </a:ext>
              </a:extLst>
            </p:cNvPr>
            <p:cNvCxnSpPr>
              <a:cxnSpLocks/>
              <a:stCxn id="95" idx="1"/>
              <a:endCxn id="128" idx="3"/>
            </p:cNvCxnSpPr>
            <p:nvPr/>
          </p:nvCxnSpPr>
          <p:spPr>
            <a:xfrm flipH="1">
              <a:off x="6625471" y="2270719"/>
              <a:ext cx="1063864" cy="507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F0DAB7F8-05CA-B870-E7A3-AAB9D568E1A3}"/>
                </a:ext>
              </a:extLst>
            </p:cNvPr>
            <p:cNvSpPr txBox="1"/>
            <p:nvPr/>
          </p:nvSpPr>
          <p:spPr>
            <a:xfrm>
              <a:off x="3192541" y="2371546"/>
              <a:ext cx="37970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M0</a:t>
              </a:r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86A8BACD-E743-F089-A67D-A96B62BC17E2}"/>
                </a:ext>
              </a:extLst>
            </p:cNvPr>
            <p:cNvSpPr/>
            <p:nvPr/>
          </p:nvSpPr>
          <p:spPr>
            <a:xfrm>
              <a:off x="5699034" y="88787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D3932F45-D30F-EF81-5135-BC0865E851F6}"/>
                </a:ext>
              </a:extLst>
            </p:cNvPr>
            <p:cNvSpPr/>
            <p:nvPr/>
          </p:nvSpPr>
          <p:spPr>
            <a:xfrm>
              <a:off x="8478908" y="863656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B8E68C92-3EE7-A1E8-20B5-9DA7002F4CCE}"/>
                </a:ext>
              </a:extLst>
            </p:cNvPr>
            <p:cNvSpPr txBox="1"/>
            <p:nvPr/>
          </p:nvSpPr>
          <p:spPr>
            <a:xfrm>
              <a:off x="8641100" y="864896"/>
              <a:ext cx="4862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DP2</a:t>
              </a: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430D883A-F311-32A7-C21D-C483AB3364B6}"/>
              </a:ext>
            </a:extLst>
          </p:cNvPr>
          <p:cNvSpPr txBox="1"/>
          <p:nvPr/>
        </p:nvSpPr>
        <p:spPr>
          <a:xfrm>
            <a:off x="438249" y="3346978"/>
            <a:ext cx="1036206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Air </a:t>
            </a:r>
            <a:r>
              <a:rPr lang="es-ES" dirty="0" err="1"/>
              <a:t>flow</a:t>
            </a:r>
            <a:r>
              <a:rPr lang="es-ES" dirty="0"/>
              <a:t> </a:t>
            </a:r>
            <a:r>
              <a:rPr lang="es-ES" dirty="0" err="1"/>
              <a:t>generated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compressed</a:t>
            </a:r>
            <a:r>
              <a:rPr lang="es-ES" dirty="0"/>
              <a:t> air </a:t>
            </a:r>
            <a:r>
              <a:rPr lang="es-ES" dirty="0" err="1"/>
              <a:t>network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Initial</a:t>
            </a:r>
            <a:r>
              <a:rPr lang="es-ES" dirty="0"/>
              <a:t> </a:t>
            </a:r>
            <a:r>
              <a:rPr lang="es-ES" dirty="0" err="1"/>
              <a:t>festo</a:t>
            </a:r>
            <a:r>
              <a:rPr lang="es-ES" dirty="0"/>
              <a:t> block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filters</a:t>
            </a:r>
            <a:r>
              <a:rPr lang="es-ES" dirty="0"/>
              <a:t>, </a:t>
            </a:r>
            <a:r>
              <a:rPr lang="es-ES" dirty="0" err="1"/>
              <a:t>mass</a:t>
            </a:r>
            <a:r>
              <a:rPr lang="es-ES" dirty="0"/>
              <a:t> </a:t>
            </a:r>
            <a:r>
              <a:rPr lang="es-ES" dirty="0" err="1"/>
              <a:t>flow</a:t>
            </a:r>
            <a:r>
              <a:rPr lang="es-ES" dirty="0"/>
              <a:t> meter </a:t>
            </a:r>
            <a:r>
              <a:rPr lang="en-US" dirty="0"/>
              <a:t>(M0)</a:t>
            </a:r>
            <a:r>
              <a:rPr lang="es-ES" dirty="0"/>
              <a:t>, and </a:t>
            </a:r>
            <a:r>
              <a:rPr lang="es-ES" dirty="0" err="1"/>
              <a:t>pressure</a:t>
            </a:r>
            <a:r>
              <a:rPr lang="es-ES" dirty="0"/>
              <a:t> sensor (P0).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Two</a:t>
            </a:r>
            <a:r>
              <a:rPr lang="es-ES" dirty="0"/>
              <a:t> </a:t>
            </a:r>
            <a:r>
              <a:rPr lang="es-ES" dirty="0" err="1"/>
              <a:t>foam</a:t>
            </a:r>
            <a:r>
              <a:rPr lang="es-ES" dirty="0"/>
              <a:t> simples </a:t>
            </a:r>
            <a:r>
              <a:rPr lang="es-ES" dirty="0" err="1"/>
              <a:t>representing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loss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ITS3 </a:t>
            </a:r>
            <a:r>
              <a:rPr lang="es-ES" dirty="0" err="1"/>
              <a:t>layers</a:t>
            </a:r>
            <a:r>
              <a:rPr lang="es-E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Differential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sensors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measure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foam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</a:t>
            </a:r>
            <a:r>
              <a:rPr lang="es-ES" dirty="0" err="1"/>
              <a:t>loss</a:t>
            </a:r>
            <a:r>
              <a:rPr lang="es-ES" dirty="0"/>
              <a:t> </a:t>
            </a:r>
            <a:r>
              <a:rPr lang="es-ES" dirty="0" err="1"/>
              <a:t>over</a:t>
            </a:r>
            <a:r>
              <a:rPr lang="es-ES" dirty="0"/>
              <a:t>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/>
              <a:t>Significant</a:t>
            </a:r>
            <a:r>
              <a:rPr lang="es-ES" dirty="0"/>
              <a:t> </a:t>
            </a:r>
            <a:r>
              <a:rPr lang="es-ES" dirty="0" err="1"/>
              <a:t>erosion</a:t>
            </a:r>
            <a:r>
              <a:rPr lang="es-ES" dirty="0"/>
              <a:t> 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→ Lower pressure loss.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Temperature sensors at inlet (T1) and outlet (T2) (ideally ALICE cavern temperature conditions).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Additional absolute pressure sensors at inlet (P1) and outlet (P2) to verify data given by other sensors.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Filters (pre-filter and fine) to collect the released powder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Initially powder collected every day, next steps based on the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All sensor output values to be read in LabView, exported to a .</a:t>
            </a:r>
            <a:r>
              <a:rPr lang="en-US" dirty="0" err="1">
                <a:cs typeface="Times New Roman" panose="02020603050405020304" pitchFamily="18" charset="0"/>
              </a:rPr>
              <a:t>dat</a:t>
            </a:r>
            <a:r>
              <a:rPr lang="en-US" dirty="0">
                <a:cs typeface="Times New Roman" panose="02020603050405020304" pitchFamily="18" charset="0"/>
              </a:rPr>
              <a:t> file to check daily or weekly the status.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Times New Roman" panose="02020603050405020304" pitchFamily="18" charset="0"/>
              </a:rPr>
              <a:t>Installation at Point 2 (piscine) due to continuous demand of air for a long time, noise, and space reasons.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Continuous operation during months</a:t>
            </a:r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2B2B47F8-750E-D4FE-75FA-5FF7E2944B87}"/>
              </a:ext>
            </a:extLst>
          </p:cNvPr>
          <p:cNvGrpSpPr/>
          <p:nvPr/>
        </p:nvGrpSpPr>
        <p:grpSpPr>
          <a:xfrm>
            <a:off x="8432045" y="3069104"/>
            <a:ext cx="2429969" cy="1522543"/>
            <a:chOff x="8432045" y="3069104"/>
            <a:chExt cx="2429969" cy="1522543"/>
          </a:xfrm>
        </p:grpSpPr>
        <p:pic>
          <p:nvPicPr>
            <p:cNvPr id="1026" name="Picture 1">
              <a:extLst>
                <a:ext uri="{FF2B5EF4-FFF2-40B4-BE49-F238E27FC236}">
                  <a16:creationId xmlns:a16="http://schemas.microsoft.com/office/drawing/2014/main" id="{50192CD9-A724-01A1-1C1A-950008169A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03" t="24350" r="29263" b="42391"/>
            <a:stretch/>
          </p:blipFill>
          <p:spPr bwMode="auto">
            <a:xfrm>
              <a:off x="8432045" y="3069104"/>
              <a:ext cx="2429969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A3951503-EC7F-2B7B-717C-9D5719A356A2}"/>
                </a:ext>
              </a:extLst>
            </p:cNvPr>
            <p:cNvSpPr txBox="1"/>
            <p:nvPr/>
          </p:nvSpPr>
          <p:spPr>
            <a:xfrm>
              <a:off x="8884214" y="4222315"/>
              <a:ext cx="1521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Foam samples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85448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63B7C-2D7C-4572-BD15-2BE5FCA35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021A589-48F9-02C7-1E49-AD174BD70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</p:spPr>
        <p:txBody>
          <a:bodyPr/>
          <a:lstStyle/>
          <a:p>
            <a:r>
              <a:rPr lang="en-US" dirty="0"/>
              <a:t>PARTICLE RELEASE TEST - OUTPUTS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C088E9-1D51-612B-AEAD-3CA4CBCE617A}"/>
              </a:ext>
            </a:extLst>
          </p:cNvPr>
          <p:cNvSpPr txBox="1"/>
          <p:nvPr/>
        </p:nvSpPr>
        <p:spPr>
          <a:xfrm>
            <a:off x="416256" y="552002"/>
            <a:ext cx="11140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Particle shape and size.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Powder samples (obtained by disintegrating the foam by hand) produced for first test.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Samples sent to </a:t>
            </a:r>
            <a:r>
              <a:rPr lang="en-US" dirty="0" err="1"/>
              <a:t>UniversalLab</a:t>
            </a:r>
            <a:r>
              <a:rPr lang="en-US" dirty="0"/>
              <a:t> (CH)</a:t>
            </a:r>
            <a:r>
              <a:rPr lang="en-US" dirty="0">
                <a:solidFill>
                  <a:schemeClr val="tx1"/>
                </a:solidFill>
                <a:cs typeface="Times New Roman" panose="02020603050405020304" pitchFamily="18" charset="0"/>
              </a:rPr>
              <a:t> → Particle size distribution (Laser diffraction for high quantities, microscope images for low quantities)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0C302E-1127-09FD-58A7-86675078D05D}"/>
              </a:ext>
            </a:extLst>
          </p:cNvPr>
          <p:cNvSpPr txBox="1"/>
          <p:nvPr/>
        </p:nvSpPr>
        <p:spPr>
          <a:xfrm>
            <a:off x="416256" y="3901379"/>
            <a:ext cx="11140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 Particle composition (</a:t>
            </a:r>
            <a:r>
              <a:rPr lang="en-US" dirty="0" err="1"/>
              <a:t>UniversalLab</a:t>
            </a:r>
            <a:r>
              <a:rPr lang="en-US" dirty="0"/>
              <a:t>, possible to do at CERN)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XRD analysis (RVC not identified, non-crystalline).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SEM analysis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A5164A-B151-9444-C9F7-5404D32D18B2}"/>
              </a:ext>
            </a:extLst>
          </p:cNvPr>
          <p:cNvGrpSpPr/>
          <p:nvPr/>
        </p:nvGrpSpPr>
        <p:grpSpPr>
          <a:xfrm>
            <a:off x="7282291" y="1711514"/>
            <a:ext cx="2439844" cy="2165130"/>
            <a:chOff x="7282291" y="2033985"/>
            <a:chExt cx="2439844" cy="21651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5809002-6CD6-55A4-CA0C-649CBE8C1D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82291" y="2033985"/>
              <a:ext cx="2439844" cy="180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2CF110-DCC6-558A-E506-4B00D3CF7060}"/>
                </a:ext>
              </a:extLst>
            </p:cNvPr>
            <p:cNvSpPr txBox="1"/>
            <p:nvPr/>
          </p:nvSpPr>
          <p:spPr>
            <a:xfrm>
              <a:off x="7327890" y="3860561"/>
              <a:ext cx="23942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SEM image of RVC powder</a:t>
              </a:r>
              <a:endParaRPr lang="en-GB" sz="16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3528787-3DC0-74F0-BC9F-2E30C14BA2A3}"/>
              </a:ext>
            </a:extLst>
          </p:cNvPr>
          <p:cNvGrpSpPr/>
          <p:nvPr/>
        </p:nvGrpSpPr>
        <p:grpSpPr>
          <a:xfrm>
            <a:off x="739287" y="1711514"/>
            <a:ext cx="4975714" cy="2189865"/>
            <a:chOff x="739287" y="2051286"/>
            <a:chExt cx="4975714" cy="218986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9947C96-996C-7B70-F670-D31F665A84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9287" y="2051286"/>
              <a:ext cx="4975714" cy="180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CFB5C1-049A-57B2-85C2-BB37C774A5C8}"/>
                </a:ext>
              </a:extLst>
            </p:cNvPr>
            <p:cNvSpPr txBox="1"/>
            <p:nvPr/>
          </p:nvSpPr>
          <p:spPr>
            <a:xfrm>
              <a:off x="1106786" y="3902597"/>
              <a:ext cx="38550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Particle </a:t>
              </a:r>
              <a:r>
                <a:rPr lang="en-US" sz="1600" dirty="0" err="1"/>
                <a:t>sixe</a:t>
              </a:r>
              <a:r>
                <a:rPr lang="en-US" sz="1600" dirty="0"/>
                <a:t> distribution of </a:t>
              </a:r>
              <a:r>
                <a:rPr lang="en-US" sz="1600" dirty="0" err="1"/>
                <a:t>Allcomp</a:t>
              </a:r>
              <a:r>
                <a:rPr lang="en-US" sz="1600" dirty="0"/>
                <a:t> powder </a:t>
              </a:r>
              <a:endParaRPr lang="en-GB" sz="16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EC92E79-1583-70BA-4992-19D10AEE4B64}"/>
              </a:ext>
            </a:extLst>
          </p:cNvPr>
          <p:cNvSpPr txBox="1"/>
          <p:nvPr/>
        </p:nvSpPr>
        <p:spPr>
          <a:xfrm>
            <a:off x="8224093" y="5515082"/>
            <a:ext cx="2174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XRD analysis of K9 foam</a:t>
            </a:r>
            <a:endParaRPr lang="en-GB" sz="16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BABD7A0-C2F9-9407-6482-765F04BD3779}"/>
              </a:ext>
            </a:extLst>
          </p:cNvPr>
          <p:cNvGrpSpPr/>
          <p:nvPr/>
        </p:nvGrpSpPr>
        <p:grpSpPr>
          <a:xfrm>
            <a:off x="6936947" y="4040219"/>
            <a:ext cx="5013278" cy="1440000"/>
            <a:chOff x="7061107" y="4429691"/>
            <a:chExt cx="5013278" cy="144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2C528A9-3436-47E2-B3B5-9D8E39498A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4675"/>
            <a:stretch/>
          </p:blipFill>
          <p:spPr>
            <a:xfrm>
              <a:off x="7061107" y="4429691"/>
              <a:ext cx="5013278" cy="1440000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F69E21F-FD48-C8A2-657F-7E3A809AA808}"/>
                </a:ext>
              </a:extLst>
            </p:cNvPr>
            <p:cNvSpPr/>
            <p:nvPr/>
          </p:nvSpPr>
          <p:spPr>
            <a:xfrm>
              <a:off x="10740788" y="4677812"/>
              <a:ext cx="614149" cy="9890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EB9706A3-61FE-8A81-6C44-D65529D906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0396"/>
          <a:stretch/>
        </p:blipFill>
        <p:spPr>
          <a:xfrm>
            <a:off x="3967908" y="4791859"/>
            <a:ext cx="2402110" cy="18000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67096CCC-1A88-DBC2-1F5C-FFF6F3950B9E}"/>
              </a:ext>
            </a:extLst>
          </p:cNvPr>
          <p:cNvGrpSpPr/>
          <p:nvPr/>
        </p:nvGrpSpPr>
        <p:grpSpPr>
          <a:xfrm>
            <a:off x="635391" y="4750070"/>
            <a:ext cx="4784335" cy="2158450"/>
            <a:chOff x="635391" y="4750070"/>
            <a:chExt cx="4784335" cy="215845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D283B3A-4B2F-53B3-B213-E05DDE3DC817}"/>
                </a:ext>
              </a:extLst>
            </p:cNvPr>
            <p:cNvGrpSpPr/>
            <p:nvPr/>
          </p:nvGrpSpPr>
          <p:grpSpPr>
            <a:xfrm>
              <a:off x="635391" y="4750070"/>
              <a:ext cx="4784335" cy="2123165"/>
              <a:chOff x="635391" y="4750070"/>
              <a:chExt cx="4784335" cy="2123165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27011BC-D71C-26E6-5250-E041E5A3BA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28223"/>
              <a:stretch/>
            </p:blipFill>
            <p:spPr>
              <a:xfrm>
                <a:off x="635391" y="4750070"/>
                <a:ext cx="2938901" cy="1800000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D570482-83DC-8622-D394-9B00D365A495}"/>
                  </a:ext>
                </a:extLst>
              </p:cNvPr>
              <p:cNvSpPr txBox="1"/>
              <p:nvPr/>
            </p:nvSpPr>
            <p:spPr>
              <a:xfrm>
                <a:off x="4997816" y="6503903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K9</a:t>
                </a:r>
                <a:endParaRPr lang="en-GB" dirty="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DF84D15-1F7D-C179-13DE-5B25F902B89F}"/>
                </a:ext>
              </a:extLst>
            </p:cNvPr>
            <p:cNvSpPr txBox="1"/>
            <p:nvPr/>
          </p:nvSpPr>
          <p:spPr>
            <a:xfrm>
              <a:off x="1893886" y="6539188"/>
              <a:ext cx="559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RVC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2296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CDEEF7-EFB0-EA57-6E78-3DE7A2E37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6B7D61-1E64-CB5E-D3CF-A54944D8D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E177CAA-7520-F9F4-6355-9B4E4B7B2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</p:spPr>
        <p:txBody>
          <a:bodyPr/>
          <a:lstStyle/>
          <a:p>
            <a:r>
              <a:rPr lang="en-US" dirty="0"/>
              <a:t>PARTICLE RELEASE TEST - OUTPUTS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281CCA-DF5E-2C15-E4DF-C428C28A99E6}"/>
              </a:ext>
            </a:extLst>
          </p:cNvPr>
          <p:cNvSpPr txBox="1"/>
          <p:nvPr/>
        </p:nvSpPr>
        <p:spPr>
          <a:xfrm>
            <a:off x="416256" y="552002"/>
            <a:ext cx="1114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3"/>
            </a:pPr>
            <a:r>
              <a:rPr lang="en-US" dirty="0"/>
              <a:t>Optical microscope images before and after of the carbon foam samples (CERN)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Images before tests already obtained</a:t>
            </a:r>
            <a:endParaRPr lang="en-GB" dirty="0"/>
          </a:p>
        </p:txBody>
      </p:sp>
      <p:pic>
        <p:nvPicPr>
          <p:cNvPr id="7" name="Picture 6" descr="A close-up of a black hole&#10;&#10;Description automatically generated">
            <a:extLst>
              <a:ext uri="{FF2B5EF4-FFF2-40B4-BE49-F238E27FC236}">
                <a16:creationId xmlns:a16="http://schemas.microsoft.com/office/drawing/2014/main" id="{485A3D71-1AE9-CD3F-2315-DF5B81A99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" y="1387845"/>
            <a:ext cx="4608000" cy="2880000"/>
          </a:xfrm>
          <a:prstGeom prst="rect">
            <a:avLst/>
          </a:prstGeom>
        </p:spPr>
      </p:pic>
      <p:pic>
        <p:nvPicPr>
          <p:cNvPr id="18" name="Picture 17" descr="A close up of a black hole&#10;&#10;Description automatically generated">
            <a:extLst>
              <a:ext uri="{FF2B5EF4-FFF2-40B4-BE49-F238E27FC236}">
                <a16:creationId xmlns:a16="http://schemas.microsoft.com/office/drawing/2014/main" id="{BBE8C375-BD0F-46A9-4ACB-8E78362126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6" r="6663"/>
          <a:stretch/>
        </p:blipFill>
        <p:spPr>
          <a:xfrm>
            <a:off x="6332459" y="1387845"/>
            <a:ext cx="3967089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06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94888-F4D9-334E-91EA-D5E0EB6D1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33BE15-ACF1-D610-976E-BF930E0B97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AEBFF-1A55-450F-AB9C-D4BC8104F37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223CD39-8119-EF63-8258-C0F79D336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</p:spPr>
        <p:txBody>
          <a:bodyPr/>
          <a:lstStyle/>
          <a:p>
            <a:r>
              <a:rPr lang="en-US" dirty="0"/>
              <a:t>PARTICLE RELEASE TEST – CURRENT STATUS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5BB79A-53ED-C6F0-25B8-EDD29ACCFD53}"/>
              </a:ext>
            </a:extLst>
          </p:cNvPr>
          <p:cNvSpPr txBox="1"/>
          <p:nvPr/>
        </p:nvSpPr>
        <p:spPr>
          <a:xfrm>
            <a:off x="458975" y="625904"/>
            <a:ext cx="108447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Construction is progress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D0A57C-2A8F-1F7B-11DC-DAA770E64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65" y="1719255"/>
            <a:ext cx="9726429" cy="3600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AC52F65F-F2A8-E885-922A-BF27EEAC8F16}"/>
              </a:ext>
            </a:extLst>
          </p:cNvPr>
          <p:cNvGrpSpPr/>
          <p:nvPr/>
        </p:nvGrpSpPr>
        <p:grpSpPr>
          <a:xfrm>
            <a:off x="2002302" y="1321813"/>
            <a:ext cx="1237647" cy="1892235"/>
            <a:chOff x="2002302" y="1321813"/>
            <a:chExt cx="1237647" cy="18922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6327606-C16C-DAF1-254B-338A33366A9D}"/>
                </a:ext>
              </a:extLst>
            </p:cNvPr>
            <p:cNvCxnSpPr>
              <a:cxnSpLocks/>
            </p:cNvCxnSpPr>
            <p:nvPr/>
          </p:nvCxnSpPr>
          <p:spPr>
            <a:xfrm>
              <a:off x="2402006" y="1610789"/>
              <a:ext cx="0" cy="1603259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A6180CB-1ADE-06D8-A218-A18545AF6526}"/>
                </a:ext>
              </a:extLst>
            </p:cNvPr>
            <p:cNvSpPr txBox="1"/>
            <p:nvPr/>
          </p:nvSpPr>
          <p:spPr>
            <a:xfrm>
              <a:off x="2002302" y="1321813"/>
              <a:ext cx="12376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Festo block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887320F-0D84-8808-AA5C-32D7E21E9CBA}"/>
              </a:ext>
            </a:extLst>
          </p:cNvPr>
          <p:cNvGrpSpPr/>
          <p:nvPr/>
        </p:nvGrpSpPr>
        <p:grpSpPr>
          <a:xfrm>
            <a:off x="5379255" y="1108568"/>
            <a:ext cx="4897509" cy="1736990"/>
            <a:chOff x="5379255" y="1108568"/>
            <a:chExt cx="4897509" cy="17369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FA42684-56E9-B43C-DE0E-EE8299529C97}"/>
                </a:ext>
              </a:extLst>
            </p:cNvPr>
            <p:cNvSpPr txBox="1"/>
            <p:nvPr/>
          </p:nvSpPr>
          <p:spPr>
            <a:xfrm>
              <a:off x="5379255" y="1108568"/>
              <a:ext cx="1747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Pressure sensors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4F7E958-B29A-0577-73DF-4990671EE9BD}"/>
                </a:ext>
              </a:extLst>
            </p:cNvPr>
            <p:cNvCxnSpPr>
              <a:cxnSpLocks/>
            </p:cNvCxnSpPr>
            <p:nvPr/>
          </p:nvCxnSpPr>
          <p:spPr>
            <a:xfrm>
              <a:off x="6375779" y="1477900"/>
              <a:ext cx="0" cy="136765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73D662B-F48D-1772-C7B6-99CE35E62A5E}"/>
                </a:ext>
              </a:extLst>
            </p:cNvPr>
            <p:cNvCxnSpPr>
              <a:cxnSpLocks/>
            </p:cNvCxnSpPr>
            <p:nvPr/>
          </p:nvCxnSpPr>
          <p:spPr>
            <a:xfrm>
              <a:off x="7053618" y="1321813"/>
              <a:ext cx="3223146" cy="141456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C2D1F9-17CC-FA41-F900-5687D8924CC5}"/>
              </a:ext>
            </a:extLst>
          </p:cNvPr>
          <p:cNvGrpSpPr/>
          <p:nvPr/>
        </p:nvGrpSpPr>
        <p:grpSpPr>
          <a:xfrm>
            <a:off x="8909476" y="4005618"/>
            <a:ext cx="2337307" cy="2312688"/>
            <a:chOff x="8909476" y="4005618"/>
            <a:chExt cx="2337307" cy="231268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91EDA1-C22E-C4B6-1E8C-AFE75841F2F5}"/>
                </a:ext>
              </a:extLst>
            </p:cNvPr>
            <p:cNvSpPr txBox="1"/>
            <p:nvPr/>
          </p:nvSpPr>
          <p:spPr>
            <a:xfrm>
              <a:off x="8909476" y="5948974"/>
              <a:ext cx="23373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Box with all electronics</a:t>
              </a:r>
              <a:endParaRPr lang="en-GB" dirty="0">
                <a:solidFill>
                  <a:srgbClr val="C0000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5D19013-9E6A-C3AA-22C8-7BD124FDE831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flipH="1" flipV="1">
              <a:off x="10078129" y="4005618"/>
              <a:ext cx="1" cy="194335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F910B5B-AB68-4D15-4173-9594B3B2897C}"/>
              </a:ext>
            </a:extLst>
          </p:cNvPr>
          <p:cNvGrpSpPr/>
          <p:nvPr/>
        </p:nvGrpSpPr>
        <p:grpSpPr>
          <a:xfrm>
            <a:off x="5302760" y="3105708"/>
            <a:ext cx="4500403" cy="3205774"/>
            <a:chOff x="5302760" y="3105708"/>
            <a:chExt cx="4500403" cy="3205774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754165D-8461-9725-6C35-72738962B5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6029" y="3375125"/>
              <a:ext cx="551028" cy="2567025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CFA26EC-C1E8-48E3-6FC0-DFDCB6B70D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6029" y="3105708"/>
              <a:ext cx="3537134" cy="283644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DFCF19A-F271-1711-C01F-A9B5A613900A}"/>
                </a:ext>
              </a:extLst>
            </p:cNvPr>
            <p:cNvSpPr txBox="1"/>
            <p:nvPr/>
          </p:nvSpPr>
          <p:spPr>
            <a:xfrm>
              <a:off x="5302760" y="5942150"/>
              <a:ext cx="2146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Temperature sensors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194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466</Words>
  <Application>Microsoft Office PowerPoint</Application>
  <PresentationFormat>Widescreen</PresentationFormat>
  <Paragraphs>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PARTICLE RELEASE TEST - MOTIVATION</vt:lpstr>
      <vt:lpstr>PARTICLE RELEASE TEST – SCHEMATIC </vt:lpstr>
      <vt:lpstr>PARTICLE RELEASE TEST - OUTPUTS</vt:lpstr>
      <vt:lpstr>PARTICLE RELEASE TEST - OUTPUTS</vt:lpstr>
      <vt:lpstr>PARTICLE RELEASE TEST – CURRENT 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BETWEEN FLOW FROM A TO C SIDE AND OPPOSITE</dc:title>
  <dc:creator>Aitor Amatriain Carballo</dc:creator>
  <cp:lastModifiedBy>Aitor Amatriain Carballo</cp:lastModifiedBy>
  <cp:revision>15</cp:revision>
  <dcterms:created xsi:type="dcterms:W3CDTF">2023-05-03T10:27:04Z</dcterms:created>
  <dcterms:modified xsi:type="dcterms:W3CDTF">2024-03-19T14:58:11Z</dcterms:modified>
</cp:coreProperties>
</file>