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98" r:id="rId3"/>
    <p:sldId id="317" r:id="rId4"/>
    <p:sldId id="300" r:id="rId5"/>
    <p:sldId id="318" r:id="rId6"/>
    <p:sldId id="319" r:id="rId7"/>
    <p:sldId id="320" r:id="rId8"/>
    <p:sldId id="303" r:id="rId9"/>
    <p:sldId id="304" r:id="rId10"/>
    <p:sldId id="305" r:id="rId11"/>
    <p:sldId id="306" r:id="rId12"/>
    <p:sldId id="321" r:id="rId13"/>
    <p:sldId id="322" r:id="rId14"/>
    <p:sldId id="323" r:id="rId15"/>
    <p:sldId id="324" r:id="rId16"/>
    <p:sldId id="31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AF4FE"/>
    <a:srgbClr val="0033CC"/>
    <a:srgbClr val="EAEAEA"/>
    <a:srgbClr val="441D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807" autoAdjust="0"/>
  </p:normalViewPr>
  <p:slideViewPr>
    <p:cSldViewPr>
      <p:cViewPr varScale="1">
        <p:scale>
          <a:sx n="80" d="100"/>
          <a:sy n="80" d="100"/>
        </p:scale>
        <p:origin x="-1445"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46ED0F-2E43-425B-A59E-6DCD96619343}" type="datetimeFigureOut">
              <a:rPr lang="en-US" smtClean="0"/>
              <a:pPr/>
              <a:t>5/20/2011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1B9DA-B8D1-4F66-8DD9-6D885BE9D676}"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201B9DA-B8D1-4F66-8DD9-6D885BE9D676}" type="slidenum">
              <a:rPr lang="en-GB" smtClean="0"/>
              <a:pPr/>
              <a:t>5</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7"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8"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lvl1pPr>
              <a:defRPr sz="4700"/>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1"/>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3F51217-9E85-45F8-B981-58252D84F8D2}"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8398BF-E104-4B6C-94CD-8DD2E13DAAB5}" type="datetimeFigureOut">
              <a:rPr lang="en-US" smtClean="0"/>
              <a:pPr/>
              <a:t>5/20/2011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077200" y="6356351"/>
            <a:ext cx="609600" cy="365125"/>
          </a:xfrm>
        </p:spPr>
        <p:txBody>
          <a:bodyPr/>
          <a:lstStyle/>
          <a:p>
            <a:fld id="{E3F51217-9E85-45F8-B981-58252D84F8D2}" type="slidenum">
              <a:rPr lang="en-GB" smtClean="0"/>
              <a:pPr/>
              <a:t>‹#›</a:t>
            </a:fld>
            <a:endParaRPr lang="en-GB"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5/20/2011</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
        <p:nvSpPr>
          <p:cNvPr id="14" name="TextBox 13"/>
          <p:cNvSpPr txBox="1"/>
          <p:nvPr userDrawn="1"/>
        </p:nvSpPr>
        <p:spPr>
          <a:xfrm>
            <a:off x="7786710" y="6572272"/>
            <a:ext cx="1142976" cy="215444"/>
          </a:xfrm>
          <a:prstGeom prst="rect">
            <a:avLst/>
          </a:prstGeom>
          <a:noFill/>
        </p:spPr>
        <p:txBody>
          <a:bodyPr wrap="square" rtlCol="0">
            <a:spAutoFit/>
          </a:bodyPr>
          <a:lstStyle/>
          <a:p>
            <a:pPr algn="r"/>
            <a:r>
              <a:rPr lang="en-GB" sz="800" dirty="0" smtClean="0">
                <a:solidFill>
                  <a:schemeClr val="bg1">
                    <a:lumMod val="65000"/>
                  </a:schemeClr>
                </a:solidFill>
              </a:rPr>
              <a:t>John Marshall, </a:t>
            </a:r>
            <a:fld id="{8E089C5F-C523-44A2-A3C6-5C9993860160}" type="slidenum">
              <a:rPr lang="en-GB" sz="800" smtClean="0">
                <a:solidFill>
                  <a:schemeClr val="bg1">
                    <a:lumMod val="65000"/>
                  </a:schemeClr>
                </a:solidFill>
              </a:rPr>
              <a:pPr algn="r"/>
              <a:t>‹#›</a:t>
            </a:fld>
            <a:endParaRPr lang="en-GB" sz="800" dirty="0">
              <a:solidFill>
                <a:schemeClr val="bg1">
                  <a:lumMod val="65000"/>
                </a:schemeClr>
              </a:solidFill>
            </a:endParaRPr>
          </a:p>
        </p:txBody>
      </p:sp>
      <p:sp>
        <p:nvSpPr>
          <p:cNvPr id="15" name="Freeform 14"/>
          <p:cNvSpPr>
            <a:spLocks/>
          </p:cNvSpPr>
          <p:nvPr userDrawn="1"/>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6" name="Freeform 15"/>
          <p:cNvSpPr>
            <a:spLocks/>
          </p:cNvSpPr>
          <p:nvPr userDrawn="1"/>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grpSp>
        <p:nvGrpSpPr>
          <p:cNvPr id="17" name="Group 16"/>
          <p:cNvGrpSpPr/>
          <p:nvPr userDrawn="1"/>
        </p:nvGrpSpPr>
        <p:grpSpPr>
          <a:xfrm>
            <a:off x="-19017" y="202408"/>
            <a:ext cx="9180548" cy="649224"/>
            <a:chOff x="-19045" y="216550"/>
            <a:chExt cx="9180548" cy="649224"/>
          </a:xfrm>
        </p:grpSpPr>
        <p:sp>
          <p:nvSpPr>
            <p:cNvPr id="19" name="Freeform 18"/>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pic>
        <p:nvPicPr>
          <p:cNvPr id="21" name="Picture 2"/>
          <p:cNvPicPr>
            <a:picLocks noChangeAspect="1" noChangeArrowheads="1"/>
          </p:cNvPicPr>
          <p:nvPr userDrawn="1"/>
        </p:nvPicPr>
        <p:blipFill>
          <a:blip r:embed="rId13" cstate="print">
            <a:lum/>
          </a:blip>
          <a:srcRect/>
          <a:stretch>
            <a:fillRect/>
          </a:stretch>
        </p:blipFill>
        <p:spPr bwMode="auto">
          <a:xfrm>
            <a:off x="142847" y="142858"/>
            <a:ext cx="285752" cy="358839"/>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6394" y="4365104"/>
            <a:ext cx="7854696" cy="1752600"/>
          </a:xfrm>
        </p:spPr>
        <p:txBody>
          <a:bodyPr>
            <a:normAutofit/>
          </a:bodyPr>
          <a:lstStyle/>
          <a:p>
            <a:pPr algn="ctr"/>
            <a:r>
              <a:rPr lang="en-GB" sz="2200" dirty="0" smtClean="0">
                <a:solidFill>
                  <a:schemeClr val="bg1">
                    <a:lumMod val="85000"/>
                    <a:lumOff val="15000"/>
                  </a:schemeClr>
                </a:solidFill>
              </a:rPr>
              <a:t>John Marshall,</a:t>
            </a:r>
          </a:p>
          <a:p>
            <a:pPr algn="ctr"/>
            <a:r>
              <a:rPr lang="en-GB" sz="2200" dirty="0" smtClean="0">
                <a:solidFill>
                  <a:schemeClr val="bg1">
                    <a:lumMod val="85000"/>
                    <a:lumOff val="15000"/>
                  </a:schemeClr>
                </a:solidFill>
              </a:rPr>
              <a:t>University of Cambridge</a:t>
            </a:r>
          </a:p>
          <a:p>
            <a:pPr algn="ctr"/>
            <a:endParaRPr lang="en-GB" sz="2200" dirty="0" smtClean="0">
              <a:solidFill>
                <a:schemeClr val="bg1">
                  <a:lumMod val="85000"/>
                  <a:lumOff val="15000"/>
                </a:schemeClr>
              </a:solidFill>
            </a:endParaRPr>
          </a:p>
          <a:p>
            <a:pPr algn="ctr"/>
            <a:r>
              <a:rPr lang="en-GB" sz="2200" dirty="0" smtClean="0">
                <a:solidFill>
                  <a:schemeClr val="bg1">
                    <a:lumMod val="85000"/>
                    <a:lumOff val="15000"/>
                  </a:schemeClr>
                </a:solidFill>
              </a:rPr>
              <a:t>ILD Workshop, LAL Orsay, May 22 2011</a:t>
            </a:r>
            <a:endParaRPr lang="en-GB" sz="2200" dirty="0">
              <a:solidFill>
                <a:schemeClr val="bg1">
                  <a:lumMod val="85000"/>
                  <a:lumOff val="15000"/>
                </a:schemeClr>
              </a:solidFill>
            </a:endParaRPr>
          </a:p>
        </p:txBody>
      </p:sp>
      <p:sp>
        <p:nvSpPr>
          <p:cNvPr id="6" name="Title 1"/>
          <p:cNvSpPr>
            <a:spLocks noGrp="1"/>
          </p:cNvSpPr>
          <p:nvPr>
            <p:ph type="ctrTitle"/>
          </p:nvPr>
        </p:nvSpPr>
        <p:spPr>
          <a:xfrm>
            <a:off x="3851920" y="1886967"/>
            <a:ext cx="3960440" cy="1542033"/>
          </a:xfrm>
          <a:ln>
            <a:noFill/>
          </a:ln>
        </p:spPr>
        <p:style>
          <a:lnRef idx="2">
            <a:schemeClr val="accent1"/>
          </a:lnRef>
          <a:fillRef idx="1">
            <a:schemeClr val="lt1"/>
          </a:fillRef>
          <a:effectRef idx="0">
            <a:schemeClr val="accent1"/>
          </a:effectRef>
          <a:fontRef idx="minor">
            <a:schemeClr val="dk1"/>
          </a:fontRef>
        </p:style>
        <p:txBody>
          <a:bodyPr>
            <a:noAutofit/>
          </a:bodyPr>
          <a:lstStyle/>
          <a:p>
            <a:pPr algn="l"/>
            <a:r>
              <a:rPr lang="en-GB" sz="6000" dirty="0" smtClean="0"/>
              <a:t>PandoraPFA</a:t>
            </a:r>
            <a:br>
              <a:rPr lang="en-GB" sz="6000" dirty="0" smtClean="0"/>
            </a:br>
            <a:r>
              <a:rPr lang="en-GB" sz="2800" dirty="0" smtClean="0"/>
              <a:t>ILD </a:t>
            </a:r>
            <a:r>
              <a:rPr lang="en-GB" sz="2800" dirty="0" smtClean="0"/>
              <a:t>Update</a:t>
            </a:r>
            <a:endParaRPr lang="en-GB" sz="5200" dirty="0">
              <a:effectLst>
                <a:outerShdw blurRad="38100" dist="38100" dir="2700000" algn="tl">
                  <a:srgbClr val="000000">
                    <a:alpha val="43137"/>
                  </a:srgbClr>
                </a:outerShdw>
              </a:effectLst>
            </a:endParaRPr>
          </a:p>
        </p:txBody>
      </p:sp>
      <p:pic>
        <p:nvPicPr>
          <p:cNvPr id="14339" name="Picture 3"/>
          <p:cNvPicPr>
            <a:picLocks noChangeAspect="1" noChangeArrowheads="1"/>
          </p:cNvPicPr>
          <p:nvPr/>
        </p:nvPicPr>
        <p:blipFill>
          <a:blip r:embed="rId2" cstate="print">
            <a:lum bright="10000"/>
          </a:blip>
          <a:srcRect/>
          <a:stretch>
            <a:fillRect/>
          </a:stretch>
        </p:blipFill>
        <p:spPr bwMode="auto">
          <a:xfrm>
            <a:off x="1173688" y="1916832"/>
            <a:ext cx="2222980" cy="1584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Efficiency Improvements</a:t>
            </a:r>
            <a:endParaRPr lang="en-GB" sz="4600" dirty="0"/>
          </a:p>
        </p:txBody>
      </p:sp>
      <p:sp>
        <p:nvSpPr>
          <p:cNvPr id="8" name="Content Placeholder 2"/>
          <p:cNvSpPr txBox="1">
            <a:spLocks/>
          </p:cNvSpPr>
          <p:nvPr/>
        </p:nvSpPr>
        <p:spPr>
          <a:xfrm>
            <a:off x="251520" y="1772816"/>
            <a:ext cx="3816424" cy="1152128"/>
          </a:xfrm>
          <a:prstGeom prst="rect">
            <a:avLst/>
          </a:prstGeom>
        </p:spPr>
        <p:txBody>
          <a:bodyPr vert="horz">
            <a:noAutofit/>
          </a:bodyPr>
          <a:lstStyle/>
          <a:p>
            <a:pPr indent="3175" algn="ctr">
              <a:spcBef>
                <a:spcPct val="20000"/>
              </a:spcBef>
              <a:buClr>
                <a:schemeClr val="accent3"/>
              </a:buClr>
              <a:buSzPct val="95000"/>
            </a:pPr>
            <a:r>
              <a:rPr lang="en-GB" sz="1550" dirty="0" smtClean="0"/>
              <a:t>CPU time required by Pandora has been reduced, with an emphasis on improving performance </a:t>
            </a:r>
            <a:r>
              <a:rPr lang="en-GB" sz="1550" dirty="0" smtClean="0"/>
              <a:t>in presence of </a:t>
            </a:r>
            <a:r>
              <a:rPr lang="en-GB" sz="1550" i="1" dirty="0" smtClean="0"/>
              <a:t>γγ</a:t>
            </a:r>
            <a:r>
              <a:rPr lang="en-GB" sz="1550" dirty="0" smtClean="0">
                <a:sym typeface="Symbol"/>
              </a:rPr>
              <a:t>hadrons</a:t>
            </a:r>
            <a:r>
              <a:rPr lang="en-GB" sz="1550" dirty="0" smtClean="0"/>
              <a:t> background.</a:t>
            </a:r>
            <a:endParaRPr lang="en-GB" sz="1550" dirty="0" smtClean="0"/>
          </a:p>
          <a:p>
            <a:pPr marL="6350" indent="-6350" algn="ctr">
              <a:spcBef>
                <a:spcPct val="20000"/>
              </a:spcBef>
              <a:buClr>
                <a:schemeClr val="accent3"/>
              </a:buClr>
              <a:buSzPct val="95000"/>
            </a:pPr>
            <a:endParaRPr lang="en-GB" sz="1550" dirty="0" smtClean="0"/>
          </a:p>
        </p:txBody>
      </p:sp>
      <p:grpSp>
        <p:nvGrpSpPr>
          <p:cNvPr id="228" name="Group 227"/>
          <p:cNvGrpSpPr/>
          <p:nvPr/>
        </p:nvGrpSpPr>
        <p:grpSpPr>
          <a:xfrm>
            <a:off x="467544" y="3573016"/>
            <a:ext cx="3312368" cy="2981017"/>
            <a:chOff x="467544" y="3573016"/>
            <a:chExt cx="3312368" cy="2981017"/>
          </a:xfrm>
        </p:grpSpPr>
        <p:grpSp>
          <p:nvGrpSpPr>
            <p:cNvPr id="4" name="Group 3"/>
            <p:cNvGrpSpPr/>
            <p:nvPr/>
          </p:nvGrpSpPr>
          <p:grpSpPr>
            <a:xfrm>
              <a:off x="683568" y="4997206"/>
              <a:ext cx="1269906" cy="792087"/>
              <a:chOff x="3924300" y="3876483"/>
              <a:chExt cx="2172867" cy="1355297"/>
            </a:xfrm>
          </p:grpSpPr>
          <p:grpSp>
            <p:nvGrpSpPr>
              <p:cNvPr id="5" name="Group 95"/>
              <p:cNvGrpSpPr/>
              <p:nvPr/>
            </p:nvGrpSpPr>
            <p:grpSpPr>
              <a:xfrm>
                <a:off x="4403224" y="4017144"/>
                <a:ext cx="792640" cy="643853"/>
                <a:chOff x="2627784" y="3645024"/>
                <a:chExt cx="792640" cy="643853"/>
              </a:xfrm>
            </p:grpSpPr>
            <p:sp>
              <p:nvSpPr>
                <p:cNvPr id="16" name="Oval 3"/>
                <p:cNvSpPr>
                  <a:spLocks noChangeArrowheads="1"/>
                </p:cNvSpPr>
                <p:nvPr/>
              </p:nvSpPr>
              <p:spPr bwMode="auto">
                <a:xfrm rot="17741924">
                  <a:off x="3257179" y="4162458"/>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 name="Oval 4"/>
                <p:cNvSpPr>
                  <a:spLocks noChangeArrowheads="1"/>
                </p:cNvSpPr>
                <p:nvPr/>
              </p:nvSpPr>
              <p:spPr bwMode="auto">
                <a:xfrm rot="17741924">
                  <a:off x="3178661" y="412467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 name="Oval 5"/>
                <p:cNvSpPr>
                  <a:spLocks noChangeArrowheads="1"/>
                </p:cNvSpPr>
                <p:nvPr/>
              </p:nvSpPr>
              <p:spPr bwMode="auto">
                <a:xfrm rot="17741924">
                  <a:off x="3101006" y="408730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9" name="Oval 6"/>
                <p:cNvSpPr>
                  <a:spLocks noChangeArrowheads="1"/>
                </p:cNvSpPr>
                <p:nvPr/>
              </p:nvSpPr>
              <p:spPr bwMode="auto">
                <a:xfrm rot="17741924">
                  <a:off x="3041174" y="4010687"/>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0" name="Oval 7"/>
                <p:cNvSpPr>
                  <a:spLocks noChangeArrowheads="1"/>
                </p:cNvSpPr>
                <p:nvPr/>
              </p:nvSpPr>
              <p:spPr bwMode="auto">
                <a:xfrm rot="17741924">
                  <a:off x="3003802" y="4088343"/>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1" name="Oval 8"/>
                <p:cNvSpPr>
                  <a:spLocks noChangeArrowheads="1"/>
                </p:cNvSpPr>
                <p:nvPr/>
              </p:nvSpPr>
              <p:spPr bwMode="auto">
                <a:xfrm rot="17741924">
                  <a:off x="2925910" y="4148624"/>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2" name="Oval 9"/>
                <p:cNvSpPr>
                  <a:spLocks noChangeArrowheads="1"/>
                </p:cNvSpPr>
                <p:nvPr/>
              </p:nvSpPr>
              <p:spPr bwMode="auto">
                <a:xfrm rot="17741924">
                  <a:off x="2810468" y="418977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3" name="Oval 10"/>
                <p:cNvSpPr>
                  <a:spLocks noChangeArrowheads="1"/>
                </p:cNvSpPr>
                <p:nvPr/>
              </p:nvSpPr>
              <p:spPr bwMode="auto">
                <a:xfrm rot="17741924">
                  <a:off x="2731951" y="415198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4" name="Oval 11"/>
                <p:cNvSpPr>
                  <a:spLocks noChangeArrowheads="1"/>
                </p:cNvSpPr>
                <p:nvPr/>
              </p:nvSpPr>
              <p:spPr bwMode="auto">
                <a:xfrm rot="17741924">
                  <a:off x="2867356" y="407156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5" name="Oval 12"/>
                <p:cNvSpPr>
                  <a:spLocks noChangeArrowheads="1"/>
                </p:cNvSpPr>
                <p:nvPr/>
              </p:nvSpPr>
              <p:spPr bwMode="auto">
                <a:xfrm rot="17741924">
                  <a:off x="2981756" y="3933210"/>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6" name="Oval 13"/>
                <p:cNvSpPr>
                  <a:spLocks noChangeArrowheads="1"/>
                </p:cNvSpPr>
                <p:nvPr/>
              </p:nvSpPr>
              <p:spPr bwMode="auto">
                <a:xfrm rot="17741924">
                  <a:off x="2921924" y="385659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7" name="Oval 14"/>
                <p:cNvSpPr>
                  <a:spLocks noChangeArrowheads="1"/>
                </p:cNvSpPr>
                <p:nvPr/>
              </p:nvSpPr>
              <p:spPr bwMode="auto">
                <a:xfrm rot="17741924">
                  <a:off x="2788837" y="403377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8" name="Oval 15"/>
                <p:cNvSpPr>
                  <a:spLocks noChangeArrowheads="1"/>
                </p:cNvSpPr>
                <p:nvPr/>
              </p:nvSpPr>
              <p:spPr bwMode="auto">
                <a:xfrm rot="17741924">
                  <a:off x="2729421" y="3956299"/>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9" name="Oval 16"/>
                <p:cNvSpPr>
                  <a:spLocks noChangeArrowheads="1"/>
                </p:cNvSpPr>
                <p:nvPr/>
              </p:nvSpPr>
              <p:spPr bwMode="auto">
                <a:xfrm rot="17741924">
                  <a:off x="2745678" y="3781013"/>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0" name="Oval 19"/>
                <p:cNvSpPr>
                  <a:spLocks noChangeArrowheads="1"/>
                </p:cNvSpPr>
                <p:nvPr/>
              </p:nvSpPr>
              <p:spPr bwMode="auto">
                <a:xfrm rot="17741924">
                  <a:off x="2829206" y="376171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1" name="Oval 20"/>
                <p:cNvSpPr>
                  <a:spLocks noChangeArrowheads="1"/>
                </p:cNvSpPr>
                <p:nvPr/>
              </p:nvSpPr>
              <p:spPr bwMode="auto">
                <a:xfrm rot="17741924">
                  <a:off x="2825167" y="385891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2" name="Oval 21"/>
                <p:cNvSpPr>
                  <a:spLocks noChangeArrowheads="1"/>
                </p:cNvSpPr>
                <p:nvPr/>
              </p:nvSpPr>
              <p:spPr bwMode="auto">
                <a:xfrm rot="17741924">
                  <a:off x="2718667" y="386545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3" name="Oval 23"/>
                <p:cNvSpPr>
                  <a:spLocks noChangeArrowheads="1"/>
                </p:cNvSpPr>
                <p:nvPr/>
              </p:nvSpPr>
              <p:spPr bwMode="auto">
                <a:xfrm rot="17741924">
                  <a:off x="2706781" y="370524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4" name="Oval 24"/>
                <p:cNvSpPr>
                  <a:spLocks noChangeArrowheads="1"/>
                </p:cNvSpPr>
                <p:nvPr/>
              </p:nvSpPr>
              <p:spPr bwMode="auto">
                <a:xfrm rot="17741924">
                  <a:off x="2783810" y="364454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5" name="Oval 25"/>
                <p:cNvSpPr>
                  <a:spLocks noChangeArrowheads="1"/>
                </p:cNvSpPr>
                <p:nvPr/>
              </p:nvSpPr>
              <p:spPr bwMode="auto">
                <a:xfrm rot="17741924">
                  <a:off x="2630167" y="3765074"/>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6" name="Oval 26"/>
                <p:cNvSpPr>
                  <a:spLocks noChangeArrowheads="1"/>
                </p:cNvSpPr>
                <p:nvPr/>
              </p:nvSpPr>
              <p:spPr bwMode="auto">
                <a:xfrm rot="17741924">
                  <a:off x="2628263" y="366745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7" name="Oval 4"/>
                <p:cNvSpPr>
                  <a:spLocks noChangeArrowheads="1"/>
                </p:cNvSpPr>
                <p:nvPr/>
              </p:nvSpPr>
              <p:spPr bwMode="auto">
                <a:xfrm rot="17741924">
                  <a:off x="3333766" y="4202218"/>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6" name="Oval 219"/>
              <p:cNvSpPr>
                <a:spLocks noChangeAspect="1" noChangeArrowheads="1"/>
              </p:cNvSpPr>
              <p:nvPr/>
            </p:nvSpPr>
            <p:spPr bwMode="auto">
              <a:xfrm rot="16991558">
                <a:off x="3551166" y="4301545"/>
                <a:ext cx="1120613" cy="270490"/>
              </a:xfrm>
              <a:prstGeom prst="ellipse">
                <a:avLst/>
              </a:prstGeom>
              <a:solidFill>
                <a:schemeClr val="accent1"/>
              </a:solidFill>
              <a:ln w="9525">
                <a:solidFill>
                  <a:schemeClr val="tx1"/>
                </a:solidFill>
                <a:round/>
                <a:headEnd/>
                <a:tailEnd/>
              </a:ln>
              <a:effectLst/>
            </p:spPr>
            <p:txBody>
              <a:bodyPr wrap="none" anchor="ctr"/>
              <a:lstStyle/>
              <a:p>
                <a:endParaRPr lang="en-GB" dirty="0"/>
              </a:p>
            </p:txBody>
          </p:sp>
          <p:cxnSp>
            <p:nvCxnSpPr>
              <p:cNvPr id="7" name="Straight Connector 6"/>
              <p:cNvCxnSpPr>
                <a:stCxn id="6" idx="2"/>
              </p:cNvCxnSpPr>
              <p:nvPr/>
            </p:nvCxnSpPr>
            <p:spPr>
              <a:xfrm rot="5400000" flipH="1" flipV="1">
                <a:off x="4411702" y="4205221"/>
                <a:ext cx="348982" cy="1205194"/>
              </a:xfrm>
              <a:prstGeom prst="line">
                <a:avLst/>
              </a:prstGeom>
              <a:ln>
                <a:solidFill>
                  <a:schemeClr val="accent1">
                    <a:shade val="50000"/>
                    <a:satMod val="103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6" idx="6"/>
              </p:cNvCxnSpPr>
              <p:nvPr/>
            </p:nvCxnSpPr>
            <p:spPr>
              <a:xfrm rot="10800000">
                <a:off x="4239350" y="3891271"/>
                <a:ext cx="949449" cy="742056"/>
              </a:xfrm>
              <a:prstGeom prst="line">
                <a:avLst/>
              </a:prstGeom>
              <a:ln>
                <a:solidFill>
                  <a:schemeClr val="accent1">
                    <a:shade val="50000"/>
                    <a:satMod val="103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4686300" y="4352925"/>
                <a:ext cx="497240" cy="27444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5161063" y="4635749"/>
                <a:ext cx="936104" cy="21602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12" name="Freeform 11"/>
              <p:cNvSpPr/>
              <p:nvPr/>
            </p:nvSpPr>
            <p:spPr>
              <a:xfrm>
                <a:off x="4932040" y="5013176"/>
                <a:ext cx="216024" cy="218604"/>
              </a:xfrm>
              <a:custGeom>
                <a:avLst/>
                <a:gdLst>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36562"/>
                  <a:gd name="connsiteX1" fmla="*/ 152400 w 517525"/>
                  <a:gd name="connsiteY1" fmla="*/ 407987 h 436562"/>
                  <a:gd name="connsiteX2" fmla="*/ 457200 w 517525"/>
                  <a:gd name="connsiteY2" fmla="*/ 65087 h 436562"/>
                  <a:gd name="connsiteX3" fmla="*/ 514350 w 517525"/>
                  <a:gd name="connsiteY3" fmla="*/ 17462 h 436562"/>
                  <a:gd name="connsiteX0" fmla="*/ 0 w 517525"/>
                  <a:gd name="connsiteY0" fmla="*/ 236537 h 456459"/>
                  <a:gd name="connsiteX1" fmla="*/ 52070 w 517525"/>
                  <a:gd name="connsiteY1" fmla="*/ 355917 h 456459"/>
                  <a:gd name="connsiteX2" fmla="*/ 152400 w 517525"/>
                  <a:gd name="connsiteY2" fmla="*/ 407987 h 456459"/>
                  <a:gd name="connsiteX3" fmla="*/ 457200 w 517525"/>
                  <a:gd name="connsiteY3" fmla="*/ 65087 h 456459"/>
                  <a:gd name="connsiteX4" fmla="*/ 514350 w 517525"/>
                  <a:gd name="connsiteY4" fmla="*/ 17462 h 456459"/>
                  <a:gd name="connsiteX0" fmla="*/ 0 w 517525"/>
                  <a:gd name="connsiteY0" fmla="*/ 236537 h 448734"/>
                  <a:gd name="connsiteX1" fmla="*/ 68606 w 517525"/>
                  <a:gd name="connsiteY1" fmla="*/ 309569 h 448734"/>
                  <a:gd name="connsiteX2" fmla="*/ 152400 w 517525"/>
                  <a:gd name="connsiteY2" fmla="*/ 407987 h 448734"/>
                  <a:gd name="connsiteX3" fmla="*/ 457200 w 517525"/>
                  <a:gd name="connsiteY3" fmla="*/ 65087 h 448734"/>
                  <a:gd name="connsiteX4" fmla="*/ 514350 w 517525"/>
                  <a:gd name="connsiteY4"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56354"/>
                  <a:gd name="connsiteX1" fmla="*/ 57150 w 517525"/>
                  <a:gd name="connsiteY1" fmla="*/ 294957 h 456354"/>
                  <a:gd name="connsiteX2" fmla="*/ 104166 w 517525"/>
                  <a:gd name="connsiteY2" fmla="*/ 355289 h 456354"/>
                  <a:gd name="connsiteX3" fmla="*/ 152400 w 517525"/>
                  <a:gd name="connsiteY3" fmla="*/ 407987 h 456354"/>
                  <a:gd name="connsiteX4" fmla="*/ 457200 w 517525"/>
                  <a:gd name="connsiteY4" fmla="*/ 65087 h 456354"/>
                  <a:gd name="connsiteX5" fmla="*/ 514350 w 517525"/>
                  <a:gd name="connsiteY5" fmla="*/ 17462 h 456354"/>
                  <a:gd name="connsiteX0" fmla="*/ 30484 w 471809"/>
                  <a:gd name="connsiteY0" fmla="*/ 287337 h 456354"/>
                  <a:gd name="connsiteX1" fmla="*/ 11434 w 471809"/>
                  <a:gd name="connsiteY1" fmla="*/ 294957 h 456354"/>
                  <a:gd name="connsiteX2" fmla="*/ 58450 w 471809"/>
                  <a:gd name="connsiteY2" fmla="*/ 355289 h 456354"/>
                  <a:gd name="connsiteX3" fmla="*/ 106684 w 471809"/>
                  <a:gd name="connsiteY3" fmla="*/ 407987 h 456354"/>
                  <a:gd name="connsiteX4" fmla="*/ 411484 w 471809"/>
                  <a:gd name="connsiteY4" fmla="*/ 65087 h 456354"/>
                  <a:gd name="connsiteX5" fmla="*/ 468634 w 471809"/>
                  <a:gd name="connsiteY5"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5403"/>
                  <a:gd name="connsiteX1" fmla="*/ 54662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26353 w 486728"/>
                  <a:gd name="connsiteY0" fmla="*/ 294957 h 455403"/>
                  <a:gd name="connsiteX1" fmla="*/ 5398 w 486728"/>
                  <a:gd name="connsiteY1" fmla="*/ 350838 h 455403"/>
                  <a:gd name="connsiteX2" fmla="*/ 58738 w 486728"/>
                  <a:gd name="connsiteY2" fmla="*/ 326073 h 455403"/>
                  <a:gd name="connsiteX3" fmla="*/ 67680 w 486728"/>
                  <a:gd name="connsiteY3" fmla="*/ 349581 h 455403"/>
                  <a:gd name="connsiteX4" fmla="*/ 121603 w 486728"/>
                  <a:gd name="connsiteY4" fmla="*/ 407987 h 455403"/>
                  <a:gd name="connsiteX5" fmla="*/ 426403 w 486728"/>
                  <a:gd name="connsiteY5" fmla="*/ 65087 h 455403"/>
                  <a:gd name="connsiteX6" fmla="*/ 483553 w 486728"/>
                  <a:gd name="connsiteY6"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6888 w 467263"/>
                  <a:gd name="connsiteY0" fmla="*/ 294957 h 455403"/>
                  <a:gd name="connsiteX1" fmla="*/ 6888 w 467263"/>
                  <a:gd name="connsiteY1" fmla="*/ 368912 h 455403"/>
                  <a:gd name="connsiteX2" fmla="*/ 48215 w 467263"/>
                  <a:gd name="connsiteY2" fmla="*/ 349581 h 455403"/>
                  <a:gd name="connsiteX3" fmla="*/ 102138 w 467263"/>
                  <a:gd name="connsiteY3" fmla="*/ 407987 h 455403"/>
                  <a:gd name="connsiteX4" fmla="*/ 406938 w 467263"/>
                  <a:gd name="connsiteY4" fmla="*/ 65087 h 455403"/>
                  <a:gd name="connsiteX5" fmla="*/ 464088 w 467263"/>
                  <a:gd name="connsiteY5" fmla="*/ 17462 h 455403"/>
                  <a:gd name="connsiteX0" fmla="*/ 15875 w 476250"/>
                  <a:gd name="connsiteY0" fmla="*/ 294957 h 458624"/>
                  <a:gd name="connsiteX1" fmla="*/ 15875 w 476250"/>
                  <a:gd name="connsiteY1" fmla="*/ 368912 h 458624"/>
                  <a:gd name="connsiteX2" fmla="*/ 111125 w 476250"/>
                  <a:gd name="connsiteY2" fmla="*/ 407987 h 458624"/>
                  <a:gd name="connsiteX3" fmla="*/ 415925 w 476250"/>
                  <a:gd name="connsiteY3" fmla="*/ 65087 h 458624"/>
                  <a:gd name="connsiteX4" fmla="*/ 473075 w 476250"/>
                  <a:gd name="connsiteY4" fmla="*/ 17462 h 458624"/>
                  <a:gd name="connsiteX0" fmla="*/ 0 w 460375"/>
                  <a:gd name="connsiteY0" fmla="*/ 294957 h 446299"/>
                  <a:gd name="connsiteX1" fmla="*/ 95250 w 460375"/>
                  <a:gd name="connsiteY1" fmla="*/ 407987 h 446299"/>
                  <a:gd name="connsiteX2" fmla="*/ 400050 w 460375"/>
                  <a:gd name="connsiteY2" fmla="*/ 65087 h 446299"/>
                  <a:gd name="connsiteX3" fmla="*/ 457200 w 460375"/>
                  <a:gd name="connsiteY3" fmla="*/ 17462 h 446299"/>
                  <a:gd name="connsiteX0" fmla="*/ 0 w 460375"/>
                  <a:gd name="connsiteY0" fmla="*/ 294957 h 458152"/>
                  <a:gd name="connsiteX1" fmla="*/ 24765 w 460375"/>
                  <a:gd name="connsiteY1" fmla="*/ 366078 h 458152"/>
                  <a:gd name="connsiteX2" fmla="*/ 95250 w 460375"/>
                  <a:gd name="connsiteY2" fmla="*/ 407987 h 458152"/>
                  <a:gd name="connsiteX3" fmla="*/ 400050 w 460375"/>
                  <a:gd name="connsiteY3" fmla="*/ 65087 h 458152"/>
                  <a:gd name="connsiteX4" fmla="*/ 457200 w 460375"/>
                  <a:gd name="connsiteY4" fmla="*/ 17462 h 458152"/>
                  <a:gd name="connsiteX0" fmla="*/ 0 w 460375"/>
                  <a:gd name="connsiteY0" fmla="*/ 294957 h 456565"/>
                  <a:gd name="connsiteX1" fmla="*/ 41910 w 460375"/>
                  <a:gd name="connsiteY1" fmla="*/ 356553 h 456565"/>
                  <a:gd name="connsiteX2" fmla="*/ 95250 w 460375"/>
                  <a:gd name="connsiteY2" fmla="*/ 407987 h 456565"/>
                  <a:gd name="connsiteX3" fmla="*/ 400050 w 460375"/>
                  <a:gd name="connsiteY3" fmla="*/ 65087 h 456565"/>
                  <a:gd name="connsiteX4" fmla="*/ 457200 w 460375"/>
                  <a:gd name="connsiteY4" fmla="*/ 17462 h 456565"/>
                  <a:gd name="connsiteX0" fmla="*/ 0 w 400051"/>
                  <a:gd name="connsiteY0" fmla="*/ 229870 h 391478"/>
                  <a:gd name="connsiteX1" fmla="*/ 41910 w 400051"/>
                  <a:gd name="connsiteY1" fmla="*/ 291466 h 391478"/>
                  <a:gd name="connsiteX2" fmla="*/ 95250 w 400051"/>
                  <a:gd name="connsiteY2" fmla="*/ 342900 h 391478"/>
                  <a:gd name="connsiteX3" fmla="*/ 400050 w 400051"/>
                  <a:gd name="connsiteY3" fmla="*/ 0 h 391478"/>
                </a:gdLst>
                <a:ahLst/>
                <a:cxnLst>
                  <a:cxn ang="0">
                    <a:pos x="connsiteX0" y="connsiteY0"/>
                  </a:cxn>
                  <a:cxn ang="0">
                    <a:pos x="connsiteX1" y="connsiteY1"/>
                  </a:cxn>
                  <a:cxn ang="0">
                    <a:pos x="connsiteX2" y="connsiteY2"/>
                  </a:cxn>
                  <a:cxn ang="0">
                    <a:pos x="connsiteX3" y="connsiteY3"/>
                  </a:cxn>
                </a:cxnLst>
                <a:rect l="l" t="t" r="r" b="b"/>
                <a:pathLst>
                  <a:path w="400051" h="391478">
                    <a:moveTo>
                      <a:pt x="0" y="229870"/>
                    </a:moveTo>
                    <a:cubicBezTo>
                      <a:pt x="4127" y="241723"/>
                      <a:pt x="26035" y="272628"/>
                      <a:pt x="41910" y="291466"/>
                    </a:cubicBezTo>
                    <a:cubicBezTo>
                      <a:pt x="57785" y="310304"/>
                      <a:pt x="35560" y="391478"/>
                      <a:pt x="95250" y="342900"/>
                    </a:cubicBezTo>
                    <a:cubicBezTo>
                      <a:pt x="154940" y="294322"/>
                      <a:pt x="339725" y="65087"/>
                      <a:pt x="400050" y="0"/>
                    </a:cubicBezTo>
                  </a:path>
                </a:pathLst>
              </a:cu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Connector 12"/>
              <p:cNvCxnSpPr/>
              <p:nvPr/>
            </p:nvCxnSpPr>
            <p:spPr>
              <a:xfrm rot="10800000">
                <a:off x="4248149" y="4438651"/>
                <a:ext cx="1838324" cy="4095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3924300" y="4371975"/>
                <a:ext cx="171452" cy="3810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Arc 14"/>
              <p:cNvSpPr/>
              <p:nvPr/>
            </p:nvSpPr>
            <p:spPr>
              <a:xfrm rot="15588710">
                <a:off x="4846663" y="4358671"/>
                <a:ext cx="288032" cy="360040"/>
              </a:xfrm>
              <a:prstGeom prst="arc">
                <a:avLst>
                  <a:gd name="adj1" fmla="val 16425470"/>
                  <a:gd name="adj2" fmla="val 18850568"/>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8" name="Group 37"/>
            <p:cNvGrpSpPr/>
            <p:nvPr/>
          </p:nvGrpSpPr>
          <p:grpSpPr>
            <a:xfrm>
              <a:off x="2267744" y="4997206"/>
              <a:ext cx="1188132" cy="792088"/>
              <a:chOff x="6572250" y="3876483"/>
              <a:chExt cx="2176214" cy="1431502"/>
            </a:xfrm>
          </p:grpSpPr>
          <p:grpSp>
            <p:nvGrpSpPr>
              <p:cNvPr id="39" name="Group 96"/>
              <p:cNvGrpSpPr/>
              <p:nvPr/>
            </p:nvGrpSpPr>
            <p:grpSpPr>
              <a:xfrm rot="1915024">
                <a:off x="7274569" y="3877892"/>
                <a:ext cx="792640" cy="643853"/>
                <a:chOff x="2627784" y="3645024"/>
                <a:chExt cx="792640" cy="643853"/>
              </a:xfrm>
            </p:grpSpPr>
            <p:sp>
              <p:nvSpPr>
                <p:cNvPr id="50" name="Oval 3"/>
                <p:cNvSpPr>
                  <a:spLocks noChangeArrowheads="1"/>
                </p:cNvSpPr>
                <p:nvPr/>
              </p:nvSpPr>
              <p:spPr bwMode="auto">
                <a:xfrm rot="17741924">
                  <a:off x="3257179" y="4162458"/>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1" name="Oval 4"/>
                <p:cNvSpPr>
                  <a:spLocks noChangeArrowheads="1"/>
                </p:cNvSpPr>
                <p:nvPr/>
              </p:nvSpPr>
              <p:spPr bwMode="auto">
                <a:xfrm rot="17741924">
                  <a:off x="3178661" y="412467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2" name="Oval 5"/>
                <p:cNvSpPr>
                  <a:spLocks noChangeArrowheads="1"/>
                </p:cNvSpPr>
                <p:nvPr/>
              </p:nvSpPr>
              <p:spPr bwMode="auto">
                <a:xfrm rot="17741924">
                  <a:off x="3101006" y="408730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3" name="Oval 6"/>
                <p:cNvSpPr>
                  <a:spLocks noChangeArrowheads="1"/>
                </p:cNvSpPr>
                <p:nvPr/>
              </p:nvSpPr>
              <p:spPr bwMode="auto">
                <a:xfrm rot="17741924">
                  <a:off x="3041174" y="4010687"/>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4" name="Oval 7"/>
                <p:cNvSpPr>
                  <a:spLocks noChangeArrowheads="1"/>
                </p:cNvSpPr>
                <p:nvPr/>
              </p:nvSpPr>
              <p:spPr bwMode="auto">
                <a:xfrm rot="17741924">
                  <a:off x="3003802" y="4088343"/>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5" name="Oval 8"/>
                <p:cNvSpPr>
                  <a:spLocks noChangeArrowheads="1"/>
                </p:cNvSpPr>
                <p:nvPr/>
              </p:nvSpPr>
              <p:spPr bwMode="auto">
                <a:xfrm rot="17741924">
                  <a:off x="2925910" y="4148624"/>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6" name="Oval 9"/>
                <p:cNvSpPr>
                  <a:spLocks noChangeArrowheads="1"/>
                </p:cNvSpPr>
                <p:nvPr/>
              </p:nvSpPr>
              <p:spPr bwMode="auto">
                <a:xfrm rot="17741924">
                  <a:off x="2810468" y="418977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7" name="Oval 10"/>
                <p:cNvSpPr>
                  <a:spLocks noChangeArrowheads="1"/>
                </p:cNvSpPr>
                <p:nvPr/>
              </p:nvSpPr>
              <p:spPr bwMode="auto">
                <a:xfrm rot="17741924">
                  <a:off x="2731951" y="415198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8" name="Oval 11"/>
                <p:cNvSpPr>
                  <a:spLocks noChangeArrowheads="1"/>
                </p:cNvSpPr>
                <p:nvPr/>
              </p:nvSpPr>
              <p:spPr bwMode="auto">
                <a:xfrm rot="17741924">
                  <a:off x="2867356" y="407156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9" name="Oval 12"/>
                <p:cNvSpPr>
                  <a:spLocks noChangeArrowheads="1"/>
                </p:cNvSpPr>
                <p:nvPr/>
              </p:nvSpPr>
              <p:spPr bwMode="auto">
                <a:xfrm rot="17741924">
                  <a:off x="2981756" y="3933210"/>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0" name="Oval 13"/>
                <p:cNvSpPr>
                  <a:spLocks noChangeArrowheads="1"/>
                </p:cNvSpPr>
                <p:nvPr/>
              </p:nvSpPr>
              <p:spPr bwMode="auto">
                <a:xfrm rot="17741924">
                  <a:off x="2921924" y="385659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1" name="Oval 14"/>
                <p:cNvSpPr>
                  <a:spLocks noChangeArrowheads="1"/>
                </p:cNvSpPr>
                <p:nvPr/>
              </p:nvSpPr>
              <p:spPr bwMode="auto">
                <a:xfrm rot="17741924">
                  <a:off x="2788837" y="403377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2" name="Oval 15"/>
                <p:cNvSpPr>
                  <a:spLocks noChangeArrowheads="1"/>
                </p:cNvSpPr>
                <p:nvPr/>
              </p:nvSpPr>
              <p:spPr bwMode="auto">
                <a:xfrm rot="17741924">
                  <a:off x="2729421" y="3956299"/>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3" name="Oval 16"/>
                <p:cNvSpPr>
                  <a:spLocks noChangeArrowheads="1"/>
                </p:cNvSpPr>
                <p:nvPr/>
              </p:nvSpPr>
              <p:spPr bwMode="auto">
                <a:xfrm rot="17741924">
                  <a:off x="2745678" y="3781013"/>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4" name="Oval 19"/>
                <p:cNvSpPr>
                  <a:spLocks noChangeArrowheads="1"/>
                </p:cNvSpPr>
                <p:nvPr/>
              </p:nvSpPr>
              <p:spPr bwMode="auto">
                <a:xfrm rot="17741924">
                  <a:off x="2829206" y="3761712"/>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5" name="Oval 20"/>
                <p:cNvSpPr>
                  <a:spLocks noChangeArrowheads="1"/>
                </p:cNvSpPr>
                <p:nvPr/>
              </p:nvSpPr>
              <p:spPr bwMode="auto">
                <a:xfrm rot="17741924">
                  <a:off x="2825167" y="3858916"/>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6" name="Oval 21"/>
                <p:cNvSpPr>
                  <a:spLocks noChangeArrowheads="1"/>
                </p:cNvSpPr>
                <p:nvPr/>
              </p:nvSpPr>
              <p:spPr bwMode="auto">
                <a:xfrm rot="17741924">
                  <a:off x="2718667" y="386545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7" name="Oval 23"/>
                <p:cNvSpPr>
                  <a:spLocks noChangeArrowheads="1"/>
                </p:cNvSpPr>
                <p:nvPr/>
              </p:nvSpPr>
              <p:spPr bwMode="auto">
                <a:xfrm rot="17741924">
                  <a:off x="2706781" y="3705241"/>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8" name="Oval 24"/>
                <p:cNvSpPr>
                  <a:spLocks noChangeArrowheads="1"/>
                </p:cNvSpPr>
                <p:nvPr/>
              </p:nvSpPr>
              <p:spPr bwMode="auto">
                <a:xfrm rot="17741924">
                  <a:off x="2783810" y="364454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9" name="Oval 25"/>
                <p:cNvSpPr>
                  <a:spLocks noChangeArrowheads="1"/>
                </p:cNvSpPr>
                <p:nvPr/>
              </p:nvSpPr>
              <p:spPr bwMode="auto">
                <a:xfrm rot="17741924">
                  <a:off x="2630167" y="3765074"/>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0" name="Oval 26"/>
                <p:cNvSpPr>
                  <a:spLocks noChangeArrowheads="1"/>
                </p:cNvSpPr>
                <p:nvPr/>
              </p:nvSpPr>
              <p:spPr bwMode="auto">
                <a:xfrm rot="17741924">
                  <a:off x="2628263" y="3667455"/>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1" name="Oval 4"/>
                <p:cNvSpPr>
                  <a:spLocks noChangeArrowheads="1"/>
                </p:cNvSpPr>
                <p:nvPr/>
              </p:nvSpPr>
              <p:spPr bwMode="auto">
                <a:xfrm rot="17741924">
                  <a:off x="3333766" y="4202218"/>
                  <a:ext cx="86180" cy="87137"/>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40" name="Oval 219"/>
              <p:cNvSpPr>
                <a:spLocks noChangeAspect="1" noChangeArrowheads="1"/>
              </p:cNvSpPr>
              <p:nvPr/>
            </p:nvSpPr>
            <p:spPr bwMode="auto">
              <a:xfrm rot="16991558">
                <a:off x="6202463" y="4301545"/>
                <a:ext cx="1120613" cy="270490"/>
              </a:xfrm>
              <a:prstGeom prst="ellipse">
                <a:avLst/>
              </a:prstGeom>
              <a:solidFill>
                <a:schemeClr val="accent1"/>
              </a:solidFill>
              <a:ln w="9525">
                <a:solidFill>
                  <a:schemeClr val="tx1"/>
                </a:solidFill>
                <a:round/>
                <a:headEnd/>
                <a:tailEnd/>
              </a:ln>
              <a:effectLst/>
            </p:spPr>
            <p:txBody>
              <a:bodyPr wrap="none" anchor="ctr"/>
              <a:lstStyle/>
              <a:p>
                <a:endParaRPr lang="en-GB" dirty="0"/>
              </a:p>
            </p:txBody>
          </p:sp>
          <p:cxnSp>
            <p:nvCxnSpPr>
              <p:cNvPr id="41" name="Straight Connector 40"/>
              <p:cNvCxnSpPr>
                <a:stCxn id="40" idx="2"/>
              </p:cNvCxnSpPr>
              <p:nvPr/>
            </p:nvCxnSpPr>
            <p:spPr>
              <a:xfrm rot="5400000" flipH="1" flipV="1">
                <a:off x="7062999" y="4205221"/>
                <a:ext cx="348982" cy="1205194"/>
              </a:xfrm>
              <a:prstGeom prst="line">
                <a:avLst/>
              </a:prstGeom>
              <a:ln>
                <a:solidFill>
                  <a:schemeClr val="accent1">
                    <a:shade val="50000"/>
                    <a:satMod val="103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40" idx="6"/>
              </p:cNvCxnSpPr>
              <p:nvPr/>
            </p:nvCxnSpPr>
            <p:spPr>
              <a:xfrm rot="10800000">
                <a:off x="6890647" y="3891271"/>
                <a:ext cx="949449" cy="742056"/>
              </a:xfrm>
              <a:prstGeom prst="line">
                <a:avLst/>
              </a:prstGeom>
              <a:ln>
                <a:solidFill>
                  <a:schemeClr val="accent1">
                    <a:shade val="50000"/>
                    <a:satMod val="103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V="1">
                <a:off x="7479253" y="4274598"/>
                <a:ext cx="466555" cy="24221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10800000">
                <a:off x="7812360" y="4635749"/>
                <a:ext cx="936104" cy="21602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rot="16200000" flipH="1">
                <a:off x="7321762" y="5152796"/>
                <a:ext cx="148420" cy="15721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7305711" y="5146096"/>
                <a:ext cx="164483" cy="15929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0800000">
                <a:off x="6896101" y="4438651"/>
                <a:ext cx="1838324" cy="4095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0800000">
                <a:off x="6572250" y="4362450"/>
                <a:ext cx="171454" cy="381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Arc 48"/>
              <p:cNvSpPr/>
              <p:nvPr/>
            </p:nvSpPr>
            <p:spPr>
              <a:xfrm rot="15588710">
                <a:off x="7761100" y="4106821"/>
                <a:ext cx="506920" cy="861737"/>
              </a:xfrm>
              <a:prstGeom prst="arc">
                <a:avLst>
                  <a:gd name="adj1" fmla="val 16354008"/>
                  <a:gd name="adj2" fmla="val 18196360"/>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2" name="Group 71"/>
            <p:cNvGrpSpPr/>
            <p:nvPr/>
          </p:nvGrpSpPr>
          <p:grpSpPr>
            <a:xfrm>
              <a:off x="863588" y="3645024"/>
              <a:ext cx="2257428" cy="997200"/>
              <a:chOff x="490099" y="3637094"/>
              <a:chExt cx="3205508" cy="1416008"/>
            </a:xfrm>
          </p:grpSpPr>
          <p:cxnSp>
            <p:nvCxnSpPr>
              <p:cNvPr id="73" name="Straight Arrow Connector 72"/>
              <p:cNvCxnSpPr/>
              <p:nvPr/>
            </p:nvCxnSpPr>
            <p:spPr>
              <a:xfrm rot="11398967">
                <a:off x="1918416" y="4837078"/>
                <a:ext cx="936104" cy="21602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74" name="Oval 3"/>
              <p:cNvSpPr>
                <a:spLocks noChangeArrowheads="1"/>
              </p:cNvSpPr>
              <p:nvPr/>
            </p:nvSpPr>
            <p:spPr bwMode="auto">
              <a:xfrm rot="18542023">
                <a:off x="1659663" y="4343655"/>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5" name="Oval 4"/>
              <p:cNvSpPr>
                <a:spLocks noChangeArrowheads="1"/>
              </p:cNvSpPr>
              <p:nvPr/>
            </p:nvSpPr>
            <p:spPr bwMode="auto">
              <a:xfrm rot="18542023">
                <a:off x="1591977" y="4288778"/>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6" name="Oval 5"/>
              <p:cNvSpPr>
                <a:spLocks noChangeArrowheads="1"/>
              </p:cNvSpPr>
              <p:nvPr/>
            </p:nvSpPr>
            <p:spPr bwMode="auto">
              <a:xfrm rot="18542023">
                <a:off x="1525035" y="4234504"/>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7" name="Oval 6"/>
              <p:cNvSpPr>
                <a:spLocks noChangeArrowheads="1"/>
              </p:cNvSpPr>
              <p:nvPr/>
            </p:nvSpPr>
            <p:spPr bwMode="auto">
              <a:xfrm rot="18542023">
                <a:off x="1484487" y="4146156"/>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8" name="Oval 7"/>
              <p:cNvSpPr>
                <a:spLocks noChangeArrowheads="1"/>
              </p:cNvSpPr>
              <p:nvPr/>
            </p:nvSpPr>
            <p:spPr bwMode="auto">
              <a:xfrm rot="18542023">
                <a:off x="1430211" y="4213098"/>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79" name="Oval 8"/>
              <p:cNvSpPr>
                <a:spLocks noChangeArrowheads="1"/>
              </p:cNvSpPr>
              <p:nvPr/>
            </p:nvSpPr>
            <p:spPr bwMode="auto">
              <a:xfrm rot="18542023">
                <a:off x="1340516" y="4253789"/>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0" name="Oval 9"/>
              <p:cNvSpPr>
                <a:spLocks noChangeArrowheads="1"/>
              </p:cNvSpPr>
              <p:nvPr/>
            </p:nvSpPr>
            <p:spPr bwMode="auto">
              <a:xfrm rot="18542023">
                <a:off x="1218696" y="4267200"/>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1" name="Oval 10"/>
              <p:cNvSpPr>
                <a:spLocks noChangeArrowheads="1"/>
              </p:cNvSpPr>
              <p:nvPr/>
            </p:nvSpPr>
            <p:spPr bwMode="auto">
              <a:xfrm rot="18542023">
                <a:off x="1151011" y="4212324"/>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2" name="Oval 11"/>
              <p:cNvSpPr>
                <a:spLocks noChangeArrowheads="1"/>
              </p:cNvSpPr>
              <p:nvPr/>
            </p:nvSpPr>
            <p:spPr bwMode="auto">
              <a:xfrm rot="18542023">
                <a:off x="1301315" y="4165299"/>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3" name="Oval 12"/>
              <p:cNvSpPr>
                <a:spLocks noChangeArrowheads="1"/>
              </p:cNvSpPr>
              <p:nvPr/>
            </p:nvSpPr>
            <p:spPr bwMode="auto">
              <a:xfrm rot="18542023">
                <a:off x="1444540" y="4057063"/>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4" name="Oval 13"/>
              <p:cNvSpPr>
                <a:spLocks noChangeArrowheads="1"/>
              </p:cNvSpPr>
              <p:nvPr/>
            </p:nvSpPr>
            <p:spPr bwMode="auto">
              <a:xfrm rot="18542023">
                <a:off x="1403992" y="3968715"/>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5" name="Oval 14"/>
              <p:cNvSpPr>
                <a:spLocks noChangeArrowheads="1"/>
              </p:cNvSpPr>
              <p:nvPr/>
            </p:nvSpPr>
            <p:spPr bwMode="auto">
              <a:xfrm rot="18542023">
                <a:off x="1233628" y="4110422"/>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6" name="Oval 15"/>
              <p:cNvSpPr>
                <a:spLocks noChangeArrowheads="1"/>
              </p:cNvSpPr>
              <p:nvPr/>
            </p:nvSpPr>
            <p:spPr bwMode="auto">
              <a:xfrm rot="18542023">
                <a:off x="1193683" y="4021330"/>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7" name="Oval 16"/>
              <p:cNvSpPr>
                <a:spLocks noChangeArrowheads="1"/>
              </p:cNvSpPr>
              <p:nvPr/>
            </p:nvSpPr>
            <p:spPr bwMode="auto">
              <a:xfrm rot="18542023">
                <a:off x="1249931" y="3854520"/>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8" name="Oval 19"/>
              <p:cNvSpPr>
                <a:spLocks noChangeArrowheads="1"/>
              </p:cNvSpPr>
              <p:nvPr/>
            </p:nvSpPr>
            <p:spPr bwMode="auto">
              <a:xfrm rot="18542023">
                <a:off x="1335658" y="3855004"/>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89" name="Oval 20"/>
              <p:cNvSpPr>
                <a:spLocks noChangeArrowheads="1"/>
              </p:cNvSpPr>
              <p:nvPr/>
            </p:nvSpPr>
            <p:spPr bwMode="auto">
              <a:xfrm rot="18542023">
                <a:off x="1309309" y="3948656"/>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0" name="Oval 21"/>
              <p:cNvSpPr>
                <a:spLocks noChangeArrowheads="1"/>
              </p:cNvSpPr>
              <p:nvPr/>
            </p:nvSpPr>
            <p:spPr bwMode="auto">
              <a:xfrm rot="18542023">
                <a:off x="1204172" y="3930455"/>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1" name="Oval 23"/>
              <p:cNvSpPr>
                <a:spLocks noChangeArrowheads="1"/>
              </p:cNvSpPr>
              <p:nvPr/>
            </p:nvSpPr>
            <p:spPr bwMode="auto">
              <a:xfrm rot="18542023">
                <a:off x="1229559" y="3771819"/>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2" name="Oval 24"/>
              <p:cNvSpPr>
                <a:spLocks noChangeArrowheads="1"/>
              </p:cNvSpPr>
              <p:nvPr/>
            </p:nvSpPr>
            <p:spPr bwMode="auto">
              <a:xfrm rot="18542023">
                <a:off x="1318510" y="3730526"/>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3" name="Oval 25"/>
              <p:cNvSpPr>
                <a:spLocks noChangeArrowheads="1"/>
              </p:cNvSpPr>
              <p:nvPr/>
            </p:nvSpPr>
            <p:spPr bwMode="auto">
              <a:xfrm rot="18542023">
                <a:off x="1141210" y="3812369"/>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4" name="Oval 26"/>
              <p:cNvSpPr>
                <a:spLocks noChangeArrowheads="1"/>
              </p:cNvSpPr>
              <p:nvPr/>
            </p:nvSpPr>
            <p:spPr bwMode="auto">
              <a:xfrm rot="18542023">
                <a:off x="1161873" y="3716942"/>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95" name="Oval 4"/>
              <p:cNvSpPr>
                <a:spLocks noChangeArrowheads="1"/>
              </p:cNvSpPr>
              <p:nvPr/>
            </p:nvSpPr>
            <p:spPr bwMode="auto">
              <a:xfrm rot="18542023">
                <a:off x="1725014" y="4400007"/>
                <a:ext cx="86180" cy="87137"/>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cxnSp>
            <p:nvCxnSpPr>
              <p:cNvPr id="96" name="Straight Connector 95"/>
              <p:cNvCxnSpPr/>
              <p:nvPr/>
            </p:nvCxnSpPr>
            <p:spPr>
              <a:xfrm rot="11398967">
                <a:off x="1008676" y="4548166"/>
                <a:ext cx="1838324" cy="4095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rot="598967">
                <a:off x="1330080" y="4712945"/>
                <a:ext cx="614059" cy="1284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998967" flipH="1" flipV="1">
                <a:off x="1148507" y="4363444"/>
                <a:ext cx="153540" cy="38098"/>
              </a:xfrm>
              <a:prstGeom prst="line">
                <a:avLst/>
              </a:prstGeom>
              <a:ln>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998967" flipH="1" flipV="1">
                <a:off x="1602289" y="4521442"/>
                <a:ext cx="221981" cy="63929"/>
              </a:xfrm>
              <a:prstGeom prst="line">
                <a:avLst/>
              </a:prstGeom>
              <a:ln w="12700">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1972109" y="4636919"/>
                <a:ext cx="1380992" cy="284075"/>
              </a:xfrm>
              <a:prstGeom prst="rect">
                <a:avLst/>
              </a:prstGeom>
            </p:spPr>
            <p:txBody>
              <a:bodyPr wrap="square">
                <a:spAutoFit/>
              </a:bodyPr>
              <a:lstStyle/>
              <a:p>
                <a:pPr algn="ctr"/>
                <a:r>
                  <a:rPr lang="en-GB" sz="700" dirty="0" smtClean="0"/>
                  <a:t>Track dir</a:t>
                </a:r>
                <a:endParaRPr lang="en-GB" sz="1600" dirty="0"/>
              </a:p>
            </p:txBody>
          </p:sp>
          <p:sp>
            <p:nvSpPr>
              <p:cNvPr id="101" name="Rectangle 100"/>
              <p:cNvSpPr/>
              <p:nvPr/>
            </p:nvSpPr>
            <p:spPr>
              <a:xfrm>
                <a:off x="490099" y="4761359"/>
                <a:ext cx="1521043" cy="284075"/>
              </a:xfrm>
              <a:prstGeom prst="rect">
                <a:avLst/>
              </a:prstGeom>
            </p:spPr>
            <p:txBody>
              <a:bodyPr wrap="square">
                <a:spAutoFit/>
              </a:bodyPr>
              <a:lstStyle/>
              <a:p>
                <a:pPr algn="ctr"/>
                <a:r>
                  <a:rPr lang="en-GB" sz="700" dirty="0" smtClean="0"/>
                  <a:t>Parallel region</a:t>
                </a:r>
                <a:endParaRPr lang="en-GB" sz="1600" dirty="0"/>
              </a:p>
            </p:txBody>
          </p:sp>
          <p:sp>
            <p:nvSpPr>
              <p:cNvPr id="102" name="Rectangle 101"/>
              <p:cNvSpPr/>
              <p:nvPr/>
            </p:nvSpPr>
            <p:spPr>
              <a:xfrm>
                <a:off x="1410348" y="3637094"/>
                <a:ext cx="2285259" cy="655557"/>
              </a:xfrm>
              <a:prstGeom prst="rect">
                <a:avLst/>
              </a:prstGeom>
            </p:spPr>
            <p:txBody>
              <a:bodyPr wrap="square">
                <a:spAutoFit/>
              </a:bodyPr>
              <a:lstStyle/>
              <a:p>
                <a:pPr algn="ctr"/>
                <a:r>
                  <a:rPr lang="en-GB" sz="800" dirty="0" smtClean="0"/>
                  <a:t>Find smallest perpendicular distance to hit within parallel distance region</a:t>
                </a:r>
                <a:endParaRPr lang="en-GB" dirty="0"/>
              </a:p>
            </p:txBody>
          </p:sp>
        </p:grpSp>
        <p:sp>
          <p:nvSpPr>
            <p:cNvPr id="195" name="Rectangle 194"/>
            <p:cNvSpPr/>
            <p:nvPr/>
          </p:nvSpPr>
          <p:spPr>
            <a:xfrm>
              <a:off x="467544" y="3573016"/>
              <a:ext cx="3312368" cy="295232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p:cNvSpPr/>
            <p:nvPr/>
          </p:nvSpPr>
          <p:spPr>
            <a:xfrm>
              <a:off x="467544" y="6030813"/>
              <a:ext cx="3312368" cy="523220"/>
            </a:xfrm>
            <a:prstGeom prst="rect">
              <a:avLst/>
            </a:prstGeom>
          </p:spPr>
          <p:txBody>
            <a:bodyPr wrap="square">
              <a:spAutoFit/>
            </a:bodyPr>
            <a:lstStyle/>
            <a:p>
              <a:pPr marL="361950" indent="-361950"/>
              <a:r>
                <a:rPr lang="en-GB" sz="1350" dirty="0" smtClean="0"/>
                <a:t>1. 	Avoid </a:t>
              </a:r>
              <a:r>
                <a:rPr lang="en-GB" sz="1350" dirty="0" smtClean="0"/>
                <a:t>comparison of </a:t>
              </a:r>
              <a:r>
                <a:rPr lang="en-GB" sz="1350" dirty="0" smtClean="0"/>
                <a:t>tracks/clusters </a:t>
              </a:r>
              <a:r>
                <a:rPr lang="en-GB" sz="1350" dirty="0" smtClean="0"/>
                <a:t>with very different </a:t>
              </a:r>
              <a:r>
                <a:rPr lang="en-GB" sz="1350" dirty="0" smtClean="0"/>
                <a:t>directions</a:t>
              </a:r>
              <a:endParaRPr lang="en-GB" sz="1350" dirty="0"/>
            </a:p>
          </p:txBody>
        </p:sp>
        <p:cxnSp>
          <p:nvCxnSpPr>
            <p:cNvPr id="210" name="Straight Connector 209"/>
            <p:cNvCxnSpPr/>
            <p:nvPr/>
          </p:nvCxnSpPr>
          <p:spPr>
            <a:xfrm>
              <a:off x="467544" y="6021288"/>
              <a:ext cx="3312368"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26" name="Group 225"/>
          <p:cNvGrpSpPr/>
          <p:nvPr/>
        </p:nvGrpSpPr>
        <p:grpSpPr>
          <a:xfrm>
            <a:off x="4392488" y="1628800"/>
            <a:ext cx="4572000" cy="2160240"/>
            <a:chOff x="4392488" y="1628800"/>
            <a:chExt cx="4572000" cy="2160240"/>
          </a:xfrm>
        </p:grpSpPr>
        <p:grpSp>
          <p:nvGrpSpPr>
            <p:cNvPr id="103" name="Group 102"/>
            <p:cNvGrpSpPr/>
            <p:nvPr/>
          </p:nvGrpSpPr>
          <p:grpSpPr>
            <a:xfrm>
              <a:off x="6948264" y="1838115"/>
              <a:ext cx="1584176" cy="1354404"/>
              <a:chOff x="4932032" y="4365103"/>
              <a:chExt cx="2406256" cy="2057249"/>
            </a:xfrm>
          </p:grpSpPr>
          <p:sp>
            <p:nvSpPr>
              <p:cNvPr id="104" name="Oval 3"/>
              <p:cNvSpPr>
                <a:spLocks noChangeArrowheads="1"/>
              </p:cNvSpPr>
              <p:nvPr/>
            </p:nvSpPr>
            <p:spPr bwMode="auto">
              <a:xfrm rot="21535157">
                <a:off x="5383726" y="5427018"/>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5" name="Oval 4"/>
              <p:cNvSpPr>
                <a:spLocks noChangeArrowheads="1"/>
              </p:cNvSpPr>
              <p:nvPr/>
            </p:nvSpPr>
            <p:spPr bwMode="auto">
              <a:xfrm rot="21535157">
                <a:off x="5381501" y="5309086"/>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6" name="Oval 5"/>
              <p:cNvSpPr>
                <a:spLocks noChangeArrowheads="1"/>
              </p:cNvSpPr>
              <p:nvPr/>
            </p:nvSpPr>
            <p:spPr bwMode="auto">
              <a:xfrm rot="21535157">
                <a:off x="5379303" y="5192452"/>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7" name="Oval 6"/>
              <p:cNvSpPr>
                <a:spLocks noChangeArrowheads="1"/>
              </p:cNvSpPr>
              <p:nvPr/>
            </p:nvSpPr>
            <p:spPr bwMode="auto">
              <a:xfrm rot="21535157">
                <a:off x="5435394" y="5073422"/>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8" name="Oval 7"/>
              <p:cNvSpPr>
                <a:spLocks noChangeArrowheads="1"/>
              </p:cNvSpPr>
              <p:nvPr/>
            </p:nvSpPr>
            <p:spPr bwMode="auto">
              <a:xfrm rot="21535157">
                <a:off x="5318758" y="5075619"/>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09" name="Oval 8"/>
              <p:cNvSpPr>
                <a:spLocks noChangeArrowheads="1"/>
              </p:cNvSpPr>
              <p:nvPr/>
            </p:nvSpPr>
            <p:spPr bwMode="auto">
              <a:xfrm rot="21535157">
                <a:off x="5198407" y="5018255"/>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0" name="Oval 9"/>
              <p:cNvSpPr>
                <a:spLocks noChangeArrowheads="1"/>
              </p:cNvSpPr>
              <p:nvPr/>
            </p:nvSpPr>
            <p:spPr bwMode="auto">
              <a:xfrm rot="21535157">
                <a:off x="5078273" y="4903844"/>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1" name="Oval 10"/>
              <p:cNvSpPr>
                <a:spLocks noChangeArrowheads="1"/>
              </p:cNvSpPr>
              <p:nvPr/>
            </p:nvSpPr>
            <p:spPr bwMode="auto">
              <a:xfrm rot="21535157">
                <a:off x="5076045" y="4785913"/>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2" name="Oval 11"/>
              <p:cNvSpPr>
                <a:spLocks noChangeArrowheads="1"/>
              </p:cNvSpPr>
              <p:nvPr/>
            </p:nvSpPr>
            <p:spPr bwMode="auto">
              <a:xfrm rot="21535157">
                <a:off x="5255817" y="4900497"/>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3" name="Oval 12"/>
              <p:cNvSpPr>
                <a:spLocks noChangeArrowheads="1"/>
              </p:cNvSpPr>
              <p:nvPr/>
            </p:nvSpPr>
            <p:spPr bwMode="auto">
              <a:xfrm rot="21535157">
                <a:off x="5492781" y="4954362"/>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4" name="Oval 13"/>
              <p:cNvSpPr>
                <a:spLocks noChangeArrowheads="1"/>
              </p:cNvSpPr>
              <p:nvPr/>
            </p:nvSpPr>
            <p:spPr bwMode="auto">
              <a:xfrm rot="21535157">
                <a:off x="5548873" y="4835333"/>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5" name="Oval 14"/>
              <p:cNvSpPr>
                <a:spLocks noChangeArrowheads="1"/>
              </p:cNvSpPr>
              <p:nvPr/>
            </p:nvSpPr>
            <p:spPr bwMode="auto">
              <a:xfrm rot="21535157">
                <a:off x="5253588" y="4782564"/>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6" name="Oval 15"/>
              <p:cNvSpPr>
                <a:spLocks noChangeArrowheads="1"/>
              </p:cNvSpPr>
              <p:nvPr/>
            </p:nvSpPr>
            <p:spPr bwMode="auto">
              <a:xfrm rot="21535157">
                <a:off x="5310978" y="4663510"/>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7" name="Oval 16"/>
              <p:cNvSpPr>
                <a:spLocks noChangeArrowheads="1"/>
              </p:cNvSpPr>
              <p:nvPr/>
            </p:nvSpPr>
            <p:spPr bwMode="auto">
              <a:xfrm rot="21535157">
                <a:off x="5532720" y="4576253"/>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8" name="Oval 117"/>
              <p:cNvSpPr>
                <a:spLocks noChangeArrowheads="1"/>
              </p:cNvSpPr>
              <p:nvPr/>
            </p:nvSpPr>
            <p:spPr bwMode="auto">
              <a:xfrm rot="21535157">
                <a:off x="5606985" y="4665416"/>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19" name="Oval 118"/>
              <p:cNvSpPr>
                <a:spLocks noChangeArrowheads="1"/>
              </p:cNvSpPr>
              <p:nvPr/>
            </p:nvSpPr>
            <p:spPr bwMode="auto">
              <a:xfrm rot="21535157">
                <a:off x="5487057" y="4719822"/>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0" name="Oval 23"/>
              <p:cNvSpPr>
                <a:spLocks noChangeArrowheads="1"/>
              </p:cNvSpPr>
              <p:nvPr/>
            </p:nvSpPr>
            <p:spPr bwMode="auto">
              <a:xfrm rot="21535157">
                <a:off x="5600561" y="4483031"/>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1" name="Oval 24"/>
              <p:cNvSpPr>
                <a:spLocks noChangeArrowheads="1"/>
              </p:cNvSpPr>
              <p:nvPr/>
            </p:nvSpPr>
            <p:spPr bwMode="auto">
              <a:xfrm rot="21535157">
                <a:off x="5720891" y="4539101"/>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2" name="Oval 26"/>
              <p:cNvSpPr>
                <a:spLocks noChangeArrowheads="1"/>
              </p:cNvSpPr>
              <p:nvPr/>
            </p:nvSpPr>
            <p:spPr bwMode="auto">
              <a:xfrm rot="21535157">
                <a:off x="5725220" y="4366192"/>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3" name="Oval 4"/>
              <p:cNvSpPr>
                <a:spLocks noChangeArrowheads="1"/>
              </p:cNvSpPr>
              <p:nvPr/>
            </p:nvSpPr>
            <p:spPr bwMode="auto">
              <a:xfrm rot="21535157">
                <a:off x="5382376" y="5543813"/>
                <a:ext cx="116656" cy="117951"/>
              </a:xfrm>
              <a:prstGeom prst="ellipse">
                <a:avLst/>
              </a:prstGeom>
              <a:solidFill>
                <a:srgbClr val="FF0000">
                  <a:alpha val="28000"/>
                </a:srgb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24" name="Freeform 123"/>
              <p:cNvSpPr/>
              <p:nvPr/>
            </p:nvSpPr>
            <p:spPr>
              <a:xfrm>
                <a:off x="5397696" y="4365103"/>
                <a:ext cx="398430" cy="1310440"/>
              </a:xfrm>
              <a:custGeom>
                <a:avLst/>
                <a:gdLst>
                  <a:gd name="connsiteX0" fmla="*/ 12700 w 230187"/>
                  <a:gd name="connsiteY0" fmla="*/ 966787 h 966787"/>
                  <a:gd name="connsiteX1" fmla="*/ 3175 w 230187"/>
                  <a:gd name="connsiteY1" fmla="*/ 642937 h 966787"/>
                  <a:gd name="connsiteX2" fmla="*/ 3175 w 230187"/>
                  <a:gd name="connsiteY2" fmla="*/ 452437 h 966787"/>
                  <a:gd name="connsiteX3" fmla="*/ 22225 w 230187"/>
                  <a:gd name="connsiteY3" fmla="*/ 309562 h 966787"/>
                  <a:gd name="connsiteX4" fmla="*/ 98425 w 230187"/>
                  <a:gd name="connsiteY4" fmla="*/ 176212 h 966787"/>
                  <a:gd name="connsiteX5" fmla="*/ 212725 w 230187"/>
                  <a:gd name="connsiteY5" fmla="*/ 23812 h 966787"/>
                  <a:gd name="connsiteX6" fmla="*/ 203200 w 230187"/>
                  <a:gd name="connsiteY6" fmla="*/ 33337 h 966787"/>
                  <a:gd name="connsiteX0" fmla="*/ 38864 w 256351"/>
                  <a:gd name="connsiteY0" fmla="*/ 966787 h 966787"/>
                  <a:gd name="connsiteX1" fmla="*/ 29339 w 256351"/>
                  <a:gd name="connsiteY1" fmla="*/ 642937 h 966787"/>
                  <a:gd name="connsiteX2" fmla="*/ 3175 w 256351"/>
                  <a:gd name="connsiteY2" fmla="*/ 435565 h 966787"/>
                  <a:gd name="connsiteX3" fmla="*/ 48389 w 256351"/>
                  <a:gd name="connsiteY3" fmla="*/ 309562 h 966787"/>
                  <a:gd name="connsiteX4" fmla="*/ 124589 w 256351"/>
                  <a:gd name="connsiteY4" fmla="*/ 176212 h 966787"/>
                  <a:gd name="connsiteX5" fmla="*/ 238889 w 256351"/>
                  <a:gd name="connsiteY5" fmla="*/ 23812 h 966787"/>
                  <a:gd name="connsiteX6" fmla="*/ 229364 w 256351"/>
                  <a:gd name="connsiteY6" fmla="*/ 33337 h 966787"/>
                  <a:gd name="connsiteX0" fmla="*/ 38864 w 245791"/>
                  <a:gd name="connsiteY0" fmla="*/ 963800 h 963800"/>
                  <a:gd name="connsiteX1" fmla="*/ 29339 w 245791"/>
                  <a:gd name="connsiteY1" fmla="*/ 639950 h 963800"/>
                  <a:gd name="connsiteX2" fmla="*/ 3175 w 245791"/>
                  <a:gd name="connsiteY2" fmla="*/ 432578 h 963800"/>
                  <a:gd name="connsiteX3" fmla="*/ 48389 w 245791"/>
                  <a:gd name="connsiteY3" fmla="*/ 306575 h 963800"/>
                  <a:gd name="connsiteX4" fmla="*/ 187949 w 245791"/>
                  <a:gd name="connsiteY4" fmla="*/ 155300 h 963800"/>
                  <a:gd name="connsiteX5" fmla="*/ 238889 w 245791"/>
                  <a:gd name="connsiteY5" fmla="*/ 20825 h 963800"/>
                  <a:gd name="connsiteX6" fmla="*/ 229364 w 245791"/>
                  <a:gd name="connsiteY6" fmla="*/ 30350 h 963800"/>
                  <a:gd name="connsiteX0" fmla="*/ 38864 w 254638"/>
                  <a:gd name="connsiteY0" fmla="*/ 984757 h 984757"/>
                  <a:gd name="connsiteX1" fmla="*/ 29339 w 254638"/>
                  <a:gd name="connsiteY1" fmla="*/ 660907 h 984757"/>
                  <a:gd name="connsiteX2" fmla="*/ 3175 w 254638"/>
                  <a:gd name="connsiteY2" fmla="*/ 453535 h 984757"/>
                  <a:gd name="connsiteX3" fmla="*/ 48389 w 254638"/>
                  <a:gd name="connsiteY3" fmla="*/ 327532 h 984757"/>
                  <a:gd name="connsiteX4" fmla="*/ 187949 w 254638"/>
                  <a:gd name="connsiteY4" fmla="*/ 176257 h 984757"/>
                  <a:gd name="connsiteX5" fmla="*/ 238889 w 254638"/>
                  <a:gd name="connsiteY5" fmla="*/ 41782 h 984757"/>
                  <a:gd name="connsiteX6" fmla="*/ 241145 w 254638"/>
                  <a:gd name="connsiteY6" fmla="*/ 16669 h 984757"/>
                  <a:gd name="connsiteX0" fmla="*/ 38864 w 307834"/>
                  <a:gd name="connsiteY0" fmla="*/ 984757 h 984757"/>
                  <a:gd name="connsiteX1" fmla="*/ 29339 w 307834"/>
                  <a:gd name="connsiteY1" fmla="*/ 660907 h 984757"/>
                  <a:gd name="connsiteX2" fmla="*/ 3175 w 307834"/>
                  <a:gd name="connsiteY2" fmla="*/ 453535 h 984757"/>
                  <a:gd name="connsiteX3" fmla="*/ 48389 w 307834"/>
                  <a:gd name="connsiteY3" fmla="*/ 327532 h 984757"/>
                  <a:gd name="connsiteX4" fmla="*/ 187949 w 307834"/>
                  <a:gd name="connsiteY4" fmla="*/ 176257 h 984757"/>
                  <a:gd name="connsiteX5" fmla="*/ 238889 w 307834"/>
                  <a:gd name="connsiteY5" fmla="*/ 41782 h 984757"/>
                  <a:gd name="connsiteX6" fmla="*/ 294341 w 307834"/>
                  <a:gd name="connsiteY6" fmla="*/ 16669 h 984757"/>
                  <a:gd name="connsiteX0" fmla="*/ 38864 w 294341"/>
                  <a:gd name="connsiteY0" fmla="*/ 968088 h 968088"/>
                  <a:gd name="connsiteX1" fmla="*/ 29339 w 294341"/>
                  <a:gd name="connsiteY1" fmla="*/ 644238 h 968088"/>
                  <a:gd name="connsiteX2" fmla="*/ 3175 w 294341"/>
                  <a:gd name="connsiteY2" fmla="*/ 436866 h 968088"/>
                  <a:gd name="connsiteX3" fmla="*/ 48389 w 294341"/>
                  <a:gd name="connsiteY3" fmla="*/ 310863 h 968088"/>
                  <a:gd name="connsiteX4" fmla="*/ 187949 w 294341"/>
                  <a:gd name="connsiteY4" fmla="*/ 159588 h 968088"/>
                  <a:gd name="connsiteX5" fmla="*/ 294341 w 294341"/>
                  <a:gd name="connsiteY5" fmla="*/ 0 h 96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4341" h="968088">
                    <a:moveTo>
                      <a:pt x="38864" y="968088"/>
                    </a:moveTo>
                    <a:cubicBezTo>
                      <a:pt x="34895" y="849025"/>
                      <a:pt x="30927" y="729963"/>
                      <a:pt x="29339" y="644238"/>
                    </a:cubicBezTo>
                    <a:cubicBezTo>
                      <a:pt x="27752" y="558513"/>
                      <a:pt x="0" y="492428"/>
                      <a:pt x="3175" y="436866"/>
                    </a:cubicBezTo>
                    <a:cubicBezTo>
                      <a:pt x="6350" y="381304"/>
                      <a:pt x="17593" y="357076"/>
                      <a:pt x="48389" y="310863"/>
                    </a:cubicBezTo>
                    <a:cubicBezTo>
                      <a:pt x="79185" y="264650"/>
                      <a:pt x="146957" y="211399"/>
                      <a:pt x="187949" y="159588"/>
                    </a:cubicBezTo>
                    <a:cubicBezTo>
                      <a:pt x="228941" y="107778"/>
                      <a:pt x="272176" y="33248"/>
                      <a:pt x="294341" y="0"/>
                    </a:cubicBezTo>
                  </a:path>
                </a:pathLst>
              </a:cu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5" name="Rectangle 124"/>
              <p:cNvSpPr/>
              <p:nvPr/>
            </p:nvSpPr>
            <p:spPr>
              <a:xfrm>
                <a:off x="4932032" y="5805263"/>
                <a:ext cx="2406256" cy="617089"/>
              </a:xfrm>
              <a:prstGeom prst="rect">
                <a:avLst/>
              </a:prstGeom>
            </p:spPr>
            <p:txBody>
              <a:bodyPr wrap="square">
                <a:spAutoFit/>
              </a:bodyPr>
              <a:lstStyle/>
              <a:p>
                <a:pPr algn="ctr"/>
                <a:r>
                  <a:rPr lang="en-GB" sz="900" dirty="0" smtClean="0"/>
                  <a:t>Get distance to nearest layer centroid</a:t>
                </a:r>
                <a:endParaRPr lang="en-GB" sz="2000" dirty="0"/>
              </a:p>
            </p:txBody>
          </p:sp>
          <p:sp>
            <p:nvSpPr>
              <p:cNvPr id="126" name="Oval 26"/>
              <p:cNvSpPr>
                <a:spLocks noChangeArrowheads="1"/>
              </p:cNvSpPr>
              <p:nvPr/>
            </p:nvSpPr>
            <p:spPr bwMode="auto">
              <a:xfrm rot="21535157">
                <a:off x="6052493" y="4428676"/>
                <a:ext cx="116657" cy="117951"/>
              </a:xfrm>
              <a:prstGeom prst="ellipse">
                <a:avLst/>
              </a:prstGeom>
              <a:solidFill>
                <a:srgbClr val="FFC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cxnSp>
            <p:nvCxnSpPr>
              <p:cNvPr id="127" name="Straight Arrow Connector 126"/>
              <p:cNvCxnSpPr/>
              <p:nvPr/>
            </p:nvCxnSpPr>
            <p:spPr>
              <a:xfrm>
                <a:off x="5764920" y="4392565"/>
                <a:ext cx="378692" cy="103237"/>
              </a:xfrm>
              <a:prstGeom prst="straightConnector1">
                <a:avLst/>
              </a:prstGeom>
              <a:ln w="19050">
                <a:solidFill>
                  <a:schemeClr val="tx1"/>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grpSp>
            <p:nvGrpSpPr>
              <p:cNvPr id="128" name="Group 234"/>
              <p:cNvGrpSpPr/>
              <p:nvPr/>
            </p:nvGrpSpPr>
            <p:grpSpPr>
              <a:xfrm>
                <a:off x="6296782" y="4474466"/>
                <a:ext cx="800878" cy="509965"/>
                <a:chOff x="7633287" y="5281774"/>
                <a:chExt cx="800887" cy="509963"/>
              </a:xfrm>
            </p:grpSpPr>
            <p:sp>
              <p:nvSpPr>
                <p:cNvPr id="130" name="Oval 16"/>
                <p:cNvSpPr>
                  <a:spLocks noChangeArrowheads="1"/>
                </p:cNvSpPr>
                <p:nvPr/>
              </p:nvSpPr>
              <p:spPr bwMode="auto">
                <a:xfrm rot="21535157">
                  <a:off x="7819107" y="5519750"/>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1" name="Oval 130"/>
                <p:cNvSpPr>
                  <a:spLocks noChangeArrowheads="1"/>
                </p:cNvSpPr>
                <p:nvPr/>
              </p:nvSpPr>
              <p:spPr bwMode="auto">
                <a:xfrm rot="21535157">
                  <a:off x="7893374" y="5608918"/>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2" name="Oval 131"/>
                <p:cNvSpPr>
                  <a:spLocks noChangeArrowheads="1"/>
                </p:cNvSpPr>
                <p:nvPr/>
              </p:nvSpPr>
              <p:spPr bwMode="auto">
                <a:xfrm rot="21535157">
                  <a:off x="7773444" y="5663322"/>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3" name="Oval 132"/>
                <p:cNvSpPr>
                  <a:spLocks noChangeArrowheads="1"/>
                </p:cNvSpPr>
                <p:nvPr/>
              </p:nvSpPr>
              <p:spPr bwMode="auto">
                <a:xfrm rot="21535157">
                  <a:off x="7700589" y="5538609"/>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4" name="Oval 23"/>
                <p:cNvSpPr>
                  <a:spLocks noChangeArrowheads="1"/>
                </p:cNvSpPr>
                <p:nvPr/>
              </p:nvSpPr>
              <p:spPr bwMode="auto">
                <a:xfrm rot="21535157">
                  <a:off x="7906001" y="5436057"/>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5" name="Oval 24"/>
                <p:cNvSpPr>
                  <a:spLocks noChangeArrowheads="1"/>
                </p:cNvSpPr>
                <p:nvPr/>
              </p:nvSpPr>
              <p:spPr bwMode="auto">
                <a:xfrm rot="21535157">
                  <a:off x="8003185" y="5511858"/>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6" name="Oval 25"/>
                <p:cNvSpPr>
                  <a:spLocks noChangeArrowheads="1"/>
                </p:cNvSpPr>
                <p:nvPr/>
              </p:nvSpPr>
              <p:spPr bwMode="auto">
                <a:xfrm rot="21535157">
                  <a:off x="7767918" y="5370440"/>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7" name="Oval 26"/>
                <p:cNvSpPr>
                  <a:spLocks noChangeArrowheads="1"/>
                </p:cNvSpPr>
                <p:nvPr/>
              </p:nvSpPr>
              <p:spPr bwMode="auto">
                <a:xfrm rot="21535157">
                  <a:off x="7884727" y="5308601"/>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8" name="Oval 137"/>
                <p:cNvSpPr>
                  <a:spLocks noChangeArrowheads="1"/>
                </p:cNvSpPr>
                <p:nvPr/>
              </p:nvSpPr>
              <p:spPr bwMode="auto">
                <a:xfrm rot="21535157">
                  <a:off x="7633287" y="5424645"/>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39" name="Oval 138"/>
                <p:cNvSpPr>
                  <a:spLocks noChangeArrowheads="1"/>
                </p:cNvSpPr>
                <p:nvPr/>
              </p:nvSpPr>
              <p:spPr bwMode="auto">
                <a:xfrm rot="21535157">
                  <a:off x="7652339" y="5281774"/>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0" name="Oval 139"/>
                <p:cNvSpPr>
                  <a:spLocks noChangeArrowheads="1"/>
                </p:cNvSpPr>
                <p:nvPr/>
              </p:nvSpPr>
              <p:spPr bwMode="auto">
                <a:xfrm rot="21535157">
                  <a:off x="8039778" y="5306748"/>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1" name="Oval 140"/>
                <p:cNvSpPr>
                  <a:spLocks noChangeArrowheads="1"/>
                </p:cNvSpPr>
                <p:nvPr/>
              </p:nvSpPr>
              <p:spPr bwMode="auto">
                <a:xfrm rot="21535157">
                  <a:off x="8183794" y="5306748"/>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2" name="Oval 141"/>
                <p:cNvSpPr>
                  <a:spLocks noChangeArrowheads="1"/>
                </p:cNvSpPr>
                <p:nvPr/>
              </p:nvSpPr>
              <p:spPr bwMode="auto">
                <a:xfrm rot="21535157">
                  <a:off x="8086630" y="5426881"/>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3" name="Oval 142"/>
                <p:cNvSpPr>
                  <a:spLocks noChangeArrowheads="1"/>
                </p:cNvSpPr>
                <p:nvPr/>
              </p:nvSpPr>
              <p:spPr bwMode="auto">
                <a:xfrm rot="21535157">
                  <a:off x="8212369" y="5430573"/>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4" name="Oval 24"/>
                <p:cNvSpPr>
                  <a:spLocks noChangeArrowheads="1"/>
                </p:cNvSpPr>
                <p:nvPr/>
              </p:nvSpPr>
              <p:spPr bwMode="auto">
                <a:xfrm rot="21535157">
                  <a:off x="8127012" y="5549963"/>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5" name="Oval 24"/>
                <p:cNvSpPr>
                  <a:spLocks noChangeArrowheads="1"/>
                </p:cNvSpPr>
                <p:nvPr/>
              </p:nvSpPr>
              <p:spPr bwMode="auto">
                <a:xfrm rot="21535157">
                  <a:off x="8022245" y="5645213"/>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6" name="Oval 24"/>
                <p:cNvSpPr>
                  <a:spLocks noChangeArrowheads="1"/>
                </p:cNvSpPr>
                <p:nvPr/>
              </p:nvSpPr>
              <p:spPr bwMode="auto">
                <a:xfrm rot="21535157">
                  <a:off x="8165134" y="5673784"/>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47" name="Oval 24"/>
                <p:cNvSpPr>
                  <a:spLocks noChangeArrowheads="1"/>
                </p:cNvSpPr>
                <p:nvPr/>
              </p:nvSpPr>
              <p:spPr bwMode="auto">
                <a:xfrm rot="21535157">
                  <a:off x="8317518" y="5302296"/>
                  <a:ext cx="116656" cy="117953"/>
                </a:xfrm>
                <a:prstGeom prst="ellipse">
                  <a:avLst/>
                </a:prstGeom>
                <a:solidFill>
                  <a:schemeClr val="accent2">
                    <a:lumMod val="75000"/>
                    <a:alpha val="28000"/>
                  </a:schemeClr>
                </a:solidFill>
                <a:ln w="9525">
                  <a:solidFill>
                    <a:schemeClr val="tx1">
                      <a:alpha val="28000"/>
                    </a:schemeClr>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129" name="Freeform 128"/>
              <p:cNvSpPr/>
              <p:nvPr/>
            </p:nvSpPr>
            <p:spPr>
              <a:xfrm rot="20507537">
                <a:off x="6537202" y="4437115"/>
                <a:ext cx="253329" cy="525414"/>
              </a:xfrm>
              <a:custGeom>
                <a:avLst/>
                <a:gdLst>
                  <a:gd name="connsiteX0" fmla="*/ 0 w 333375"/>
                  <a:gd name="connsiteY0" fmla="*/ 447675 h 447675"/>
                  <a:gd name="connsiteX1" fmla="*/ 152400 w 333375"/>
                  <a:gd name="connsiteY1" fmla="*/ 238125 h 447675"/>
                  <a:gd name="connsiteX2" fmla="*/ 333375 w 333375"/>
                  <a:gd name="connsiteY2" fmla="*/ 9525 h 447675"/>
                  <a:gd name="connsiteX3" fmla="*/ 333375 w 333375"/>
                  <a:gd name="connsiteY3" fmla="*/ 9525 h 447675"/>
                  <a:gd name="connsiteX4" fmla="*/ 333375 w 333375"/>
                  <a:gd name="connsiteY4" fmla="*/ 0 h 447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447675">
                    <a:moveTo>
                      <a:pt x="0" y="447675"/>
                    </a:moveTo>
                    <a:cubicBezTo>
                      <a:pt x="48419" y="379412"/>
                      <a:pt x="96838" y="311150"/>
                      <a:pt x="152400" y="238125"/>
                    </a:cubicBezTo>
                    <a:cubicBezTo>
                      <a:pt x="207962" y="165100"/>
                      <a:pt x="333375" y="9525"/>
                      <a:pt x="333375" y="9525"/>
                    </a:cubicBezTo>
                    <a:lnTo>
                      <a:pt x="333375" y="9525"/>
                    </a:lnTo>
                    <a:lnTo>
                      <a:pt x="333375" y="0"/>
                    </a:lnTo>
                  </a:path>
                </a:pathLst>
              </a:cu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8" name="Group 147"/>
            <p:cNvGrpSpPr/>
            <p:nvPr/>
          </p:nvGrpSpPr>
          <p:grpSpPr>
            <a:xfrm>
              <a:off x="5016212" y="1834697"/>
              <a:ext cx="1427997" cy="1378279"/>
              <a:chOff x="1619670" y="4328871"/>
              <a:chExt cx="2169029" cy="2093532"/>
            </a:xfrm>
          </p:grpSpPr>
          <p:sp>
            <p:nvSpPr>
              <p:cNvPr id="149" name="Rectangle 148"/>
              <p:cNvSpPr/>
              <p:nvPr/>
            </p:nvSpPr>
            <p:spPr>
              <a:xfrm>
                <a:off x="1619670" y="5805308"/>
                <a:ext cx="1853155" cy="617095"/>
              </a:xfrm>
              <a:prstGeom prst="rect">
                <a:avLst/>
              </a:prstGeom>
            </p:spPr>
            <p:txBody>
              <a:bodyPr wrap="square">
                <a:spAutoFit/>
              </a:bodyPr>
              <a:lstStyle/>
              <a:p>
                <a:pPr algn="ctr"/>
                <a:r>
                  <a:rPr lang="en-GB" sz="900" dirty="0" smtClean="0"/>
                  <a:t>Get distance to nearest hit</a:t>
                </a:r>
                <a:endParaRPr lang="en-GB" sz="2000" dirty="0"/>
              </a:p>
            </p:txBody>
          </p:sp>
          <p:sp>
            <p:nvSpPr>
              <p:cNvPr id="150" name="Oval 3"/>
              <p:cNvSpPr>
                <a:spLocks noChangeArrowheads="1"/>
              </p:cNvSpPr>
              <p:nvPr/>
            </p:nvSpPr>
            <p:spPr bwMode="auto">
              <a:xfrm rot="21535157">
                <a:off x="2074761" y="5389705"/>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1" name="Oval 4"/>
              <p:cNvSpPr>
                <a:spLocks noChangeArrowheads="1"/>
              </p:cNvSpPr>
              <p:nvPr/>
            </p:nvSpPr>
            <p:spPr bwMode="auto">
              <a:xfrm rot="21535157">
                <a:off x="2072538" y="5271772"/>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2" name="Oval 5"/>
              <p:cNvSpPr>
                <a:spLocks noChangeArrowheads="1"/>
              </p:cNvSpPr>
              <p:nvPr/>
            </p:nvSpPr>
            <p:spPr bwMode="auto">
              <a:xfrm rot="21535157">
                <a:off x="2070338" y="5155137"/>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3" name="Oval 6"/>
              <p:cNvSpPr>
                <a:spLocks noChangeArrowheads="1"/>
              </p:cNvSpPr>
              <p:nvPr/>
            </p:nvSpPr>
            <p:spPr bwMode="auto">
              <a:xfrm rot="21535157">
                <a:off x="2126429" y="5036106"/>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4" name="Oval 7"/>
              <p:cNvSpPr>
                <a:spLocks noChangeArrowheads="1"/>
              </p:cNvSpPr>
              <p:nvPr/>
            </p:nvSpPr>
            <p:spPr bwMode="auto">
              <a:xfrm rot="21535157">
                <a:off x="2009794" y="5038303"/>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5" name="Oval 8"/>
              <p:cNvSpPr>
                <a:spLocks noChangeArrowheads="1"/>
              </p:cNvSpPr>
              <p:nvPr/>
            </p:nvSpPr>
            <p:spPr bwMode="auto">
              <a:xfrm rot="21535157">
                <a:off x="1889443" y="4980938"/>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6" name="Oval 9"/>
              <p:cNvSpPr>
                <a:spLocks noChangeArrowheads="1"/>
              </p:cNvSpPr>
              <p:nvPr/>
            </p:nvSpPr>
            <p:spPr bwMode="auto">
              <a:xfrm rot="21535157">
                <a:off x="1769309" y="4866526"/>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7" name="Oval 10"/>
              <p:cNvSpPr>
                <a:spLocks noChangeArrowheads="1"/>
              </p:cNvSpPr>
              <p:nvPr/>
            </p:nvSpPr>
            <p:spPr bwMode="auto">
              <a:xfrm rot="21535157">
                <a:off x="1767082" y="4748594"/>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8" name="Oval 11"/>
              <p:cNvSpPr>
                <a:spLocks noChangeArrowheads="1"/>
              </p:cNvSpPr>
              <p:nvPr/>
            </p:nvSpPr>
            <p:spPr bwMode="auto">
              <a:xfrm rot="21535157">
                <a:off x="1946852" y="4863179"/>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59" name="Oval 12"/>
              <p:cNvSpPr>
                <a:spLocks noChangeArrowheads="1"/>
              </p:cNvSpPr>
              <p:nvPr/>
            </p:nvSpPr>
            <p:spPr bwMode="auto">
              <a:xfrm rot="21535157">
                <a:off x="2183816" y="4917045"/>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0" name="Oval 13"/>
              <p:cNvSpPr>
                <a:spLocks noChangeArrowheads="1"/>
              </p:cNvSpPr>
              <p:nvPr/>
            </p:nvSpPr>
            <p:spPr bwMode="auto">
              <a:xfrm rot="21535157">
                <a:off x="2239910" y="4798014"/>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1" name="Oval 14"/>
              <p:cNvSpPr>
                <a:spLocks noChangeArrowheads="1"/>
              </p:cNvSpPr>
              <p:nvPr/>
            </p:nvSpPr>
            <p:spPr bwMode="auto">
              <a:xfrm rot="21535157">
                <a:off x="1944624" y="4745245"/>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2" name="Oval 15"/>
              <p:cNvSpPr>
                <a:spLocks noChangeArrowheads="1"/>
              </p:cNvSpPr>
              <p:nvPr/>
            </p:nvSpPr>
            <p:spPr bwMode="auto">
              <a:xfrm rot="21535157">
                <a:off x="2002015" y="4626190"/>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3" name="Oval 16"/>
              <p:cNvSpPr>
                <a:spLocks noChangeArrowheads="1"/>
              </p:cNvSpPr>
              <p:nvPr/>
            </p:nvSpPr>
            <p:spPr bwMode="auto">
              <a:xfrm rot="21535157">
                <a:off x="2223756" y="4538932"/>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4" name="Oval 163"/>
              <p:cNvSpPr>
                <a:spLocks noChangeArrowheads="1"/>
              </p:cNvSpPr>
              <p:nvPr/>
            </p:nvSpPr>
            <p:spPr bwMode="auto">
              <a:xfrm rot="21535157">
                <a:off x="2298021" y="4628097"/>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5" name="Oval 164"/>
              <p:cNvSpPr>
                <a:spLocks noChangeArrowheads="1"/>
              </p:cNvSpPr>
              <p:nvPr/>
            </p:nvSpPr>
            <p:spPr bwMode="auto">
              <a:xfrm rot="21535157">
                <a:off x="2178094" y="4682503"/>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6" name="Oval 23"/>
              <p:cNvSpPr>
                <a:spLocks noChangeArrowheads="1"/>
              </p:cNvSpPr>
              <p:nvPr/>
            </p:nvSpPr>
            <p:spPr bwMode="auto">
              <a:xfrm rot="21535157">
                <a:off x="2291599" y="4445710"/>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7" name="Oval 24"/>
              <p:cNvSpPr>
                <a:spLocks noChangeArrowheads="1"/>
              </p:cNvSpPr>
              <p:nvPr/>
            </p:nvSpPr>
            <p:spPr bwMode="auto">
              <a:xfrm rot="21535157">
                <a:off x="2411927" y="4501780"/>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8" name="Oval 26"/>
              <p:cNvSpPr>
                <a:spLocks noChangeArrowheads="1"/>
              </p:cNvSpPr>
              <p:nvPr/>
            </p:nvSpPr>
            <p:spPr bwMode="auto">
              <a:xfrm rot="21535157">
                <a:off x="2416258" y="4328871"/>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69" name="Oval 4"/>
              <p:cNvSpPr>
                <a:spLocks noChangeArrowheads="1"/>
              </p:cNvSpPr>
              <p:nvPr/>
            </p:nvSpPr>
            <p:spPr bwMode="auto">
              <a:xfrm rot="21535157">
                <a:off x="2073412" y="5506503"/>
                <a:ext cx="116655" cy="117952"/>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0" name="Oval 26"/>
              <p:cNvSpPr>
                <a:spLocks noChangeArrowheads="1"/>
              </p:cNvSpPr>
              <p:nvPr/>
            </p:nvSpPr>
            <p:spPr bwMode="auto">
              <a:xfrm rot="21535157">
                <a:off x="2743530" y="4391357"/>
                <a:ext cx="116657" cy="117952"/>
              </a:xfrm>
              <a:prstGeom prst="ellipse">
                <a:avLst/>
              </a:prstGeom>
              <a:solidFill>
                <a:srgbClr val="FFC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1" name="Oval 16"/>
              <p:cNvSpPr>
                <a:spLocks noChangeArrowheads="1"/>
              </p:cNvSpPr>
              <p:nvPr/>
            </p:nvSpPr>
            <p:spPr bwMode="auto">
              <a:xfrm rot="21535157">
                <a:off x="3173639" y="4675131"/>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2" name="Oval 171"/>
              <p:cNvSpPr>
                <a:spLocks noChangeArrowheads="1"/>
              </p:cNvSpPr>
              <p:nvPr/>
            </p:nvSpPr>
            <p:spPr bwMode="auto">
              <a:xfrm rot="21535157">
                <a:off x="3247906" y="476429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3" name="Oval 172"/>
              <p:cNvSpPr>
                <a:spLocks noChangeArrowheads="1"/>
              </p:cNvSpPr>
              <p:nvPr/>
            </p:nvSpPr>
            <p:spPr bwMode="auto">
              <a:xfrm rot="21535157">
                <a:off x="3127977" y="4818704"/>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4" name="Oval 173"/>
              <p:cNvSpPr>
                <a:spLocks noChangeArrowheads="1"/>
              </p:cNvSpPr>
              <p:nvPr/>
            </p:nvSpPr>
            <p:spPr bwMode="auto">
              <a:xfrm rot="21535157">
                <a:off x="3055122" y="469398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5" name="Oval 23"/>
              <p:cNvSpPr>
                <a:spLocks noChangeArrowheads="1"/>
              </p:cNvSpPr>
              <p:nvPr/>
            </p:nvSpPr>
            <p:spPr bwMode="auto">
              <a:xfrm rot="21535157">
                <a:off x="3260535" y="4591437"/>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6" name="Oval 24"/>
              <p:cNvSpPr>
                <a:spLocks noChangeArrowheads="1"/>
              </p:cNvSpPr>
              <p:nvPr/>
            </p:nvSpPr>
            <p:spPr bwMode="auto">
              <a:xfrm rot="21535157">
                <a:off x="3357719" y="466723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7" name="Oval 25"/>
              <p:cNvSpPr>
                <a:spLocks noChangeArrowheads="1"/>
              </p:cNvSpPr>
              <p:nvPr/>
            </p:nvSpPr>
            <p:spPr bwMode="auto">
              <a:xfrm rot="21535157">
                <a:off x="3122451" y="452581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8" name="Oval 26"/>
              <p:cNvSpPr>
                <a:spLocks noChangeArrowheads="1"/>
              </p:cNvSpPr>
              <p:nvPr/>
            </p:nvSpPr>
            <p:spPr bwMode="auto">
              <a:xfrm rot="21535157">
                <a:off x="3239260" y="4463981"/>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9" name="Oval 178"/>
              <p:cNvSpPr>
                <a:spLocks noChangeArrowheads="1"/>
              </p:cNvSpPr>
              <p:nvPr/>
            </p:nvSpPr>
            <p:spPr bwMode="auto">
              <a:xfrm rot="21535157">
                <a:off x="2987821" y="4580024"/>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0" name="Oval 179"/>
              <p:cNvSpPr>
                <a:spLocks noChangeArrowheads="1"/>
              </p:cNvSpPr>
              <p:nvPr/>
            </p:nvSpPr>
            <p:spPr bwMode="auto">
              <a:xfrm rot="21535157">
                <a:off x="3006870" y="4437148"/>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1" name="Oval 180"/>
              <p:cNvSpPr>
                <a:spLocks noChangeArrowheads="1"/>
              </p:cNvSpPr>
              <p:nvPr/>
            </p:nvSpPr>
            <p:spPr bwMode="auto">
              <a:xfrm rot="21535157">
                <a:off x="3394310" y="4462123"/>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2" name="Oval 181"/>
              <p:cNvSpPr>
                <a:spLocks noChangeArrowheads="1"/>
              </p:cNvSpPr>
              <p:nvPr/>
            </p:nvSpPr>
            <p:spPr bwMode="auto">
              <a:xfrm rot="21535157">
                <a:off x="3538326" y="4462123"/>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3" name="Oval 182"/>
              <p:cNvSpPr>
                <a:spLocks noChangeArrowheads="1"/>
              </p:cNvSpPr>
              <p:nvPr/>
            </p:nvSpPr>
            <p:spPr bwMode="auto">
              <a:xfrm rot="21535157">
                <a:off x="3441161" y="4582255"/>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4" name="Oval 183"/>
              <p:cNvSpPr>
                <a:spLocks noChangeArrowheads="1"/>
              </p:cNvSpPr>
              <p:nvPr/>
            </p:nvSpPr>
            <p:spPr bwMode="auto">
              <a:xfrm rot="21535157">
                <a:off x="3566900" y="458594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5" name="Oval 24"/>
              <p:cNvSpPr>
                <a:spLocks noChangeArrowheads="1"/>
              </p:cNvSpPr>
              <p:nvPr/>
            </p:nvSpPr>
            <p:spPr bwMode="auto">
              <a:xfrm rot="21535157">
                <a:off x="3481544" y="4705340"/>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6" name="Oval 24"/>
              <p:cNvSpPr>
                <a:spLocks noChangeArrowheads="1"/>
              </p:cNvSpPr>
              <p:nvPr/>
            </p:nvSpPr>
            <p:spPr bwMode="auto">
              <a:xfrm rot="21535157">
                <a:off x="3376769" y="480058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7" name="Oval 24"/>
              <p:cNvSpPr>
                <a:spLocks noChangeArrowheads="1"/>
              </p:cNvSpPr>
              <p:nvPr/>
            </p:nvSpPr>
            <p:spPr bwMode="auto">
              <a:xfrm rot="21535157">
                <a:off x="3519643" y="4829168"/>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8" name="Oval 24"/>
              <p:cNvSpPr>
                <a:spLocks noChangeArrowheads="1"/>
              </p:cNvSpPr>
              <p:nvPr/>
            </p:nvSpPr>
            <p:spPr bwMode="auto">
              <a:xfrm rot="21535157">
                <a:off x="3672044" y="4457679"/>
                <a:ext cx="116655" cy="117952"/>
              </a:xfrm>
              <a:prstGeom prst="ellipse">
                <a:avLst/>
              </a:prstGeom>
              <a:solidFill>
                <a:schemeClr val="accent2">
                  <a:lumMod val="75000"/>
                </a:schemeClr>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cxnSp>
            <p:nvCxnSpPr>
              <p:cNvPr id="189" name="Straight Arrow Connector 188"/>
              <p:cNvCxnSpPr/>
              <p:nvPr/>
            </p:nvCxnSpPr>
            <p:spPr>
              <a:xfrm>
                <a:off x="2771800" y="4437112"/>
                <a:ext cx="295250" cy="58689"/>
              </a:xfrm>
              <a:prstGeom prst="straightConnector1">
                <a:avLst/>
              </a:prstGeom>
              <a:ln w="19050">
                <a:solidFill>
                  <a:schemeClr val="tx1"/>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grpSp>
        <p:sp>
          <p:nvSpPr>
            <p:cNvPr id="196" name="Rectangle 195"/>
            <p:cNvSpPr/>
            <p:nvPr/>
          </p:nvSpPr>
          <p:spPr>
            <a:xfrm>
              <a:off x="4644008" y="1628800"/>
              <a:ext cx="4320480" cy="216024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8" name="Straight Connector 197"/>
            <p:cNvCxnSpPr/>
            <p:nvPr/>
          </p:nvCxnSpPr>
          <p:spPr>
            <a:xfrm rot="16200000" flipH="1">
              <a:off x="6307610" y="3075202"/>
              <a:ext cx="89591" cy="9363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6297986" y="3071166"/>
              <a:ext cx="99287" cy="9487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00" name="Freeform 199"/>
            <p:cNvSpPr/>
            <p:nvPr/>
          </p:nvSpPr>
          <p:spPr>
            <a:xfrm>
              <a:off x="8244408" y="3068960"/>
              <a:ext cx="126253" cy="127760"/>
            </a:xfrm>
            <a:custGeom>
              <a:avLst/>
              <a:gdLst>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36562"/>
                <a:gd name="connsiteX1" fmla="*/ 152400 w 517525"/>
                <a:gd name="connsiteY1" fmla="*/ 407987 h 436562"/>
                <a:gd name="connsiteX2" fmla="*/ 457200 w 517525"/>
                <a:gd name="connsiteY2" fmla="*/ 65087 h 436562"/>
                <a:gd name="connsiteX3" fmla="*/ 514350 w 517525"/>
                <a:gd name="connsiteY3" fmla="*/ 17462 h 436562"/>
                <a:gd name="connsiteX0" fmla="*/ 0 w 517525"/>
                <a:gd name="connsiteY0" fmla="*/ 236537 h 456459"/>
                <a:gd name="connsiteX1" fmla="*/ 52070 w 517525"/>
                <a:gd name="connsiteY1" fmla="*/ 355917 h 456459"/>
                <a:gd name="connsiteX2" fmla="*/ 152400 w 517525"/>
                <a:gd name="connsiteY2" fmla="*/ 407987 h 456459"/>
                <a:gd name="connsiteX3" fmla="*/ 457200 w 517525"/>
                <a:gd name="connsiteY3" fmla="*/ 65087 h 456459"/>
                <a:gd name="connsiteX4" fmla="*/ 514350 w 517525"/>
                <a:gd name="connsiteY4" fmla="*/ 17462 h 456459"/>
                <a:gd name="connsiteX0" fmla="*/ 0 w 517525"/>
                <a:gd name="connsiteY0" fmla="*/ 236537 h 448734"/>
                <a:gd name="connsiteX1" fmla="*/ 68606 w 517525"/>
                <a:gd name="connsiteY1" fmla="*/ 309569 h 448734"/>
                <a:gd name="connsiteX2" fmla="*/ 152400 w 517525"/>
                <a:gd name="connsiteY2" fmla="*/ 407987 h 448734"/>
                <a:gd name="connsiteX3" fmla="*/ 457200 w 517525"/>
                <a:gd name="connsiteY3" fmla="*/ 65087 h 448734"/>
                <a:gd name="connsiteX4" fmla="*/ 514350 w 517525"/>
                <a:gd name="connsiteY4"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56354"/>
                <a:gd name="connsiteX1" fmla="*/ 57150 w 517525"/>
                <a:gd name="connsiteY1" fmla="*/ 294957 h 456354"/>
                <a:gd name="connsiteX2" fmla="*/ 104166 w 517525"/>
                <a:gd name="connsiteY2" fmla="*/ 355289 h 456354"/>
                <a:gd name="connsiteX3" fmla="*/ 152400 w 517525"/>
                <a:gd name="connsiteY3" fmla="*/ 407987 h 456354"/>
                <a:gd name="connsiteX4" fmla="*/ 457200 w 517525"/>
                <a:gd name="connsiteY4" fmla="*/ 65087 h 456354"/>
                <a:gd name="connsiteX5" fmla="*/ 514350 w 517525"/>
                <a:gd name="connsiteY5" fmla="*/ 17462 h 456354"/>
                <a:gd name="connsiteX0" fmla="*/ 30484 w 471809"/>
                <a:gd name="connsiteY0" fmla="*/ 287337 h 456354"/>
                <a:gd name="connsiteX1" fmla="*/ 11434 w 471809"/>
                <a:gd name="connsiteY1" fmla="*/ 294957 h 456354"/>
                <a:gd name="connsiteX2" fmla="*/ 58450 w 471809"/>
                <a:gd name="connsiteY2" fmla="*/ 355289 h 456354"/>
                <a:gd name="connsiteX3" fmla="*/ 106684 w 471809"/>
                <a:gd name="connsiteY3" fmla="*/ 407987 h 456354"/>
                <a:gd name="connsiteX4" fmla="*/ 411484 w 471809"/>
                <a:gd name="connsiteY4" fmla="*/ 65087 h 456354"/>
                <a:gd name="connsiteX5" fmla="*/ 468634 w 471809"/>
                <a:gd name="connsiteY5"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5403"/>
                <a:gd name="connsiteX1" fmla="*/ 54662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26353 w 486728"/>
                <a:gd name="connsiteY0" fmla="*/ 294957 h 455403"/>
                <a:gd name="connsiteX1" fmla="*/ 5398 w 486728"/>
                <a:gd name="connsiteY1" fmla="*/ 350838 h 455403"/>
                <a:gd name="connsiteX2" fmla="*/ 58738 w 486728"/>
                <a:gd name="connsiteY2" fmla="*/ 326073 h 455403"/>
                <a:gd name="connsiteX3" fmla="*/ 67680 w 486728"/>
                <a:gd name="connsiteY3" fmla="*/ 349581 h 455403"/>
                <a:gd name="connsiteX4" fmla="*/ 121603 w 486728"/>
                <a:gd name="connsiteY4" fmla="*/ 407987 h 455403"/>
                <a:gd name="connsiteX5" fmla="*/ 426403 w 486728"/>
                <a:gd name="connsiteY5" fmla="*/ 65087 h 455403"/>
                <a:gd name="connsiteX6" fmla="*/ 483553 w 486728"/>
                <a:gd name="connsiteY6"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6888 w 467263"/>
                <a:gd name="connsiteY0" fmla="*/ 294957 h 455403"/>
                <a:gd name="connsiteX1" fmla="*/ 6888 w 467263"/>
                <a:gd name="connsiteY1" fmla="*/ 368912 h 455403"/>
                <a:gd name="connsiteX2" fmla="*/ 48215 w 467263"/>
                <a:gd name="connsiteY2" fmla="*/ 349581 h 455403"/>
                <a:gd name="connsiteX3" fmla="*/ 102138 w 467263"/>
                <a:gd name="connsiteY3" fmla="*/ 407987 h 455403"/>
                <a:gd name="connsiteX4" fmla="*/ 406938 w 467263"/>
                <a:gd name="connsiteY4" fmla="*/ 65087 h 455403"/>
                <a:gd name="connsiteX5" fmla="*/ 464088 w 467263"/>
                <a:gd name="connsiteY5" fmla="*/ 17462 h 455403"/>
                <a:gd name="connsiteX0" fmla="*/ 15875 w 476250"/>
                <a:gd name="connsiteY0" fmla="*/ 294957 h 458624"/>
                <a:gd name="connsiteX1" fmla="*/ 15875 w 476250"/>
                <a:gd name="connsiteY1" fmla="*/ 368912 h 458624"/>
                <a:gd name="connsiteX2" fmla="*/ 111125 w 476250"/>
                <a:gd name="connsiteY2" fmla="*/ 407987 h 458624"/>
                <a:gd name="connsiteX3" fmla="*/ 415925 w 476250"/>
                <a:gd name="connsiteY3" fmla="*/ 65087 h 458624"/>
                <a:gd name="connsiteX4" fmla="*/ 473075 w 476250"/>
                <a:gd name="connsiteY4" fmla="*/ 17462 h 458624"/>
                <a:gd name="connsiteX0" fmla="*/ 0 w 460375"/>
                <a:gd name="connsiteY0" fmla="*/ 294957 h 446299"/>
                <a:gd name="connsiteX1" fmla="*/ 95250 w 460375"/>
                <a:gd name="connsiteY1" fmla="*/ 407987 h 446299"/>
                <a:gd name="connsiteX2" fmla="*/ 400050 w 460375"/>
                <a:gd name="connsiteY2" fmla="*/ 65087 h 446299"/>
                <a:gd name="connsiteX3" fmla="*/ 457200 w 460375"/>
                <a:gd name="connsiteY3" fmla="*/ 17462 h 446299"/>
                <a:gd name="connsiteX0" fmla="*/ 0 w 460375"/>
                <a:gd name="connsiteY0" fmla="*/ 294957 h 458152"/>
                <a:gd name="connsiteX1" fmla="*/ 24765 w 460375"/>
                <a:gd name="connsiteY1" fmla="*/ 366078 h 458152"/>
                <a:gd name="connsiteX2" fmla="*/ 95250 w 460375"/>
                <a:gd name="connsiteY2" fmla="*/ 407987 h 458152"/>
                <a:gd name="connsiteX3" fmla="*/ 400050 w 460375"/>
                <a:gd name="connsiteY3" fmla="*/ 65087 h 458152"/>
                <a:gd name="connsiteX4" fmla="*/ 457200 w 460375"/>
                <a:gd name="connsiteY4" fmla="*/ 17462 h 458152"/>
                <a:gd name="connsiteX0" fmla="*/ 0 w 460375"/>
                <a:gd name="connsiteY0" fmla="*/ 294957 h 456565"/>
                <a:gd name="connsiteX1" fmla="*/ 41910 w 460375"/>
                <a:gd name="connsiteY1" fmla="*/ 356553 h 456565"/>
                <a:gd name="connsiteX2" fmla="*/ 95250 w 460375"/>
                <a:gd name="connsiteY2" fmla="*/ 407987 h 456565"/>
                <a:gd name="connsiteX3" fmla="*/ 400050 w 460375"/>
                <a:gd name="connsiteY3" fmla="*/ 65087 h 456565"/>
                <a:gd name="connsiteX4" fmla="*/ 457200 w 460375"/>
                <a:gd name="connsiteY4" fmla="*/ 17462 h 456565"/>
                <a:gd name="connsiteX0" fmla="*/ 0 w 400051"/>
                <a:gd name="connsiteY0" fmla="*/ 229870 h 391478"/>
                <a:gd name="connsiteX1" fmla="*/ 41910 w 400051"/>
                <a:gd name="connsiteY1" fmla="*/ 291466 h 391478"/>
                <a:gd name="connsiteX2" fmla="*/ 95250 w 400051"/>
                <a:gd name="connsiteY2" fmla="*/ 342900 h 391478"/>
                <a:gd name="connsiteX3" fmla="*/ 400050 w 400051"/>
                <a:gd name="connsiteY3" fmla="*/ 0 h 391478"/>
              </a:gdLst>
              <a:ahLst/>
              <a:cxnLst>
                <a:cxn ang="0">
                  <a:pos x="connsiteX0" y="connsiteY0"/>
                </a:cxn>
                <a:cxn ang="0">
                  <a:pos x="connsiteX1" y="connsiteY1"/>
                </a:cxn>
                <a:cxn ang="0">
                  <a:pos x="connsiteX2" y="connsiteY2"/>
                </a:cxn>
                <a:cxn ang="0">
                  <a:pos x="connsiteX3" y="connsiteY3"/>
                </a:cxn>
              </a:cxnLst>
              <a:rect l="l" t="t" r="r" b="b"/>
              <a:pathLst>
                <a:path w="400051" h="391478">
                  <a:moveTo>
                    <a:pt x="0" y="229870"/>
                  </a:moveTo>
                  <a:cubicBezTo>
                    <a:pt x="4127" y="241723"/>
                    <a:pt x="26035" y="272628"/>
                    <a:pt x="41910" y="291466"/>
                  </a:cubicBezTo>
                  <a:cubicBezTo>
                    <a:pt x="57785" y="310304"/>
                    <a:pt x="35560" y="391478"/>
                    <a:pt x="95250" y="342900"/>
                  </a:cubicBezTo>
                  <a:cubicBezTo>
                    <a:pt x="154940" y="294322"/>
                    <a:pt x="339725" y="65087"/>
                    <a:pt x="400050" y="0"/>
                  </a:cubicBezTo>
                </a:path>
              </a:pathLst>
            </a:cu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6" name="Rectangle 205"/>
            <p:cNvSpPr/>
            <p:nvPr/>
          </p:nvSpPr>
          <p:spPr>
            <a:xfrm>
              <a:off x="4392488" y="3409255"/>
              <a:ext cx="4572000" cy="307777"/>
            </a:xfrm>
            <a:prstGeom prst="rect">
              <a:avLst/>
            </a:prstGeom>
          </p:spPr>
          <p:txBody>
            <a:bodyPr>
              <a:spAutoFit/>
            </a:bodyPr>
            <a:lstStyle/>
            <a:p>
              <a:pPr marL="361950" indent="-361950" algn="ctr"/>
              <a:r>
                <a:rPr lang="en-GB" sz="1350" dirty="0" smtClean="0"/>
                <a:t>2. 	Avoid nested loops </a:t>
              </a:r>
              <a:r>
                <a:rPr lang="en-GB" sz="1350" dirty="0" smtClean="0"/>
                <a:t>over </a:t>
              </a:r>
              <a:r>
                <a:rPr lang="en-GB" sz="1350" dirty="0" smtClean="0"/>
                <a:t>all hits </a:t>
              </a:r>
              <a:r>
                <a:rPr lang="en-GB" sz="1350" dirty="0" smtClean="0"/>
                <a:t>in </a:t>
              </a:r>
              <a:r>
                <a:rPr lang="en-GB" sz="1350" dirty="0" smtClean="0"/>
                <a:t>cluster layers</a:t>
              </a:r>
              <a:endParaRPr lang="en-GB" sz="1350" dirty="0"/>
            </a:p>
          </p:txBody>
        </p:sp>
        <p:cxnSp>
          <p:nvCxnSpPr>
            <p:cNvPr id="211" name="Straight Connector 210"/>
            <p:cNvCxnSpPr/>
            <p:nvPr/>
          </p:nvCxnSpPr>
          <p:spPr>
            <a:xfrm>
              <a:off x="4644008" y="3356992"/>
              <a:ext cx="4320480"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27" name="Group 226"/>
          <p:cNvGrpSpPr/>
          <p:nvPr/>
        </p:nvGrpSpPr>
        <p:grpSpPr>
          <a:xfrm>
            <a:off x="4644008" y="4149080"/>
            <a:ext cx="4464496" cy="2376264"/>
            <a:chOff x="4644008" y="4149080"/>
            <a:chExt cx="4464496" cy="2376264"/>
          </a:xfrm>
        </p:grpSpPr>
        <p:sp>
          <p:nvSpPr>
            <p:cNvPr id="190" name="Rectangle 1"/>
            <p:cNvSpPr>
              <a:spLocks noChangeArrowheads="1"/>
            </p:cNvSpPr>
            <p:nvPr/>
          </p:nvSpPr>
          <p:spPr bwMode="auto">
            <a:xfrm>
              <a:off x="4644008" y="5169966"/>
              <a:ext cx="44279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900" dirty="0" smtClean="0">
                  <a:solidFill>
                    <a:schemeClr val="accent1">
                      <a:lumMod val="50000"/>
                    </a:schemeClr>
                  </a:solidFill>
                  <a:latin typeface="Courier New" pitchFamily="49" charset="0"/>
                  <a:cs typeface="Courier New" pitchFamily="49" charset="0"/>
                </a:rPr>
                <a:t>CartesianVector</a:t>
              </a:r>
              <a:r>
                <a:rPr lang="en-US" sz="900" dirty="0" smtClean="0">
                  <a:solidFill>
                    <a:schemeClr val="accent1">
                      <a:lumMod val="50000"/>
                    </a:schemeClr>
                  </a:solidFill>
                  <a:latin typeface="Courier New" pitchFamily="49" charset="0"/>
                  <a:cs typeface="Courier New" pitchFamily="49" charset="0"/>
                </a:rPr>
                <a:t>::</a:t>
              </a:r>
              <a:r>
                <a:rPr kumimoji="0" lang="en-US" sz="900" b="0" i="0" u="none" strike="noStrike" cap="none" normalizeH="0" baseline="0" dirty="0" smtClean="0">
                  <a:ln>
                    <a:noFill/>
                  </a:ln>
                  <a:solidFill>
                    <a:schemeClr val="accent1">
                      <a:lumMod val="50000"/>
                    </a:schemeClr>
                  </a:solidFill>
                  <a:effectLst/>
                  <a:latin typeface="Courier New" pitchFamily="49" charset="0"/>
                  <a:cs typeface="Courier New" pitchFamily="49" charset="0"/>
                </a:rPr>
                <a:t>CartesianVector(float x, float y, float z)</a:t>
              </a:r>
              <a:r>
                <a:rPr lang="en-US" sz="900" dirty="0" smtClean="0">
                  <a:solidFill>
                    <a:schemeClr val="accent1">
                      <a:lumMod val="50000"/>
                    </a:schemeClr>
                  </a:solidFill>
                  <a:latin typeface="Courier New" pitchFamily="49" charset="0"/>
                  <a:cs typeface="Courier New" pitchFamily="49" charset="0"/>
                </a:rPr>
                <a:t> </a:t>
              </a:r>
              <a:r>
                <a:rPr kumimoji="0" lang="en-US" sz="900" b="0" i="0" u="none" strike="noStrike" cap="none" normalizeH="0" dirty="0" smtClean="0">
                  <a:ln>
                    <a:noFill/>
                  </a:ln>
                  <a:solidFill>
                    <a:schemeClr val="accent1">
                      <a:lumMod val="50000"/>
                    </a:schemeClr>
                  </a:solidFill>
                  <a:effectLst/>
                  <a:latin typeface="Courier New" pitchFamily="49" charset="0"/>
                  <a:cs typeface="Courier New" pitchFamily="49" charset="0"/>
                </a:rPr>
                <a:t>:</a:t>
              </a:r>
            </a:p>
            <a:p>
              <a:pPr marL="0" marR="0" lvl="0" indent="0" algn="l" defTabSz="914400" rtl="0" eaLnBrk="1" fontAlgn="base" latinLnBrk="0" hangingPunct="1">
                <a:lnSpc>
                  <a:spcPct val="100000"/>
                </a:lnSpc>
                <a:spcBef>
                  <a:spcPct val="0"/>
                </a:spcBef>
                <a:spcAft>
                  <a:spcPct val="0"/>
                </a:spcAft>
                <a:buClrTx/>
                <a:buSzTx/>
                <a:buFontTx/>
                <a:buNone/>
                <a:tabLst/>
              </a:pPr>
              <a:r>
                <a:rPr lang="en-US" sz="900" dirty="0" smtClean="0">
                  <a:solidFill>
                    <a:schemeClr val="accent1">
                      <a:lumMod val="50000"/>
                    </a:schemeClr>
                  </a:solidFill>
                  <a:latin typeface="Courier New" pitchFamily="49" charset="0"/>
                  <a:cs typeface="Courier New" pitchFamily="49" charset="0"/>
                </a:rPr>
                <a:t>    </a:t>
              </a:r>
              <a:r>
                <a:rPr lang="en-US" sz="900" baseline="0" dirty="0" err="1" smtClean="0">
                  <a:solidFill>
                    <a:schemeClr val="accent1">
                      <a:lumMod val="50000"/>
                    </a:schemeClr>
                  </a:solidFill>
                  <a:latin typeface="Courier New" pitchFamily="49" charset="0"/>
                  <a:cs typeface="Courier New" pitchFamily="49" charset="0"/>
                </a:rPr>
                <a:t>m_x</a:t>
              </a:r>
              <a:r>
                <a:rPr lang="en-US" sz="900" baseline="0" dirty="0" smtClean="0">
                  <a:solidFill>
                    <a:schemeClr val="accent1">
                      <a:lumMod val="50000"/>
                    </a:schemeClr>
                  </a:solidFill>
                  <a:latin typeface="Courier New" pitchFamily="49" charset="0"/>
                  <a:cs typeface="Courier New" pitchFamily="49" charset="0"/>
                </a:rPr>
                <a:t>(x),</a:t>
              </a:r>
            </a:p>
            <a:p>
              <a:pPr marL="0" marR="0" lvl="0" indent="0" algn="l" defTabSz="914400" rtl="0" eaLnBrk="1" fontAlgn="base" latinLnBrk="0" hangingPunct="1">
                <a:lnSpc>
                  <a:spcPct val="100000"/>
                </a:lnSpc>
                <a:spcBef>
                  <a:spcPct val="0"/>
                </a:spcBef>
                <a:spcAft>
                  <a:spcPct val="0"/>
                </a:spcAft>
                <a:buClrTx/>
                <a:buSzTx/>
                <a:buFontTx/>
                <a:buNone/>
                <a:tabLst/>
              </a:pPr>
              <a:r>
                <a:rPr lang="en-US" sz="900" dirty="0" smtClean="0">
                  <a:solidFill>
                    <a:schemeClr val="accent1">
                      <a:lumMod val="50000"/>
                    </a:schemeClr>
                  </a:solidFill>
                  <a:latin typeface="Courier New" pitchFamily="49" charset="0"/>
                  <a:cs typeface="Courier New" pitchFamily="49" charset="0"/>
                </a:rPr>
                <a:t>    </a:t>
              </a:r>
              <a:r>
                <a:rPr lang="en-US" sz="900" dirty="0" err="1" smtClean="0">
                  <a:solidFill>
                    <a:schemeClr val="accent1">
                      <a:lumMod val="50000"/>
                    </a:schemeClr>
                  </a:solidFill>
                  <a:latin typeface="Courier New" pitchFamily="49" charset="0"/>
                  <a:cs typeface="Courier New" pitchFamily="49" charset="0"/>
                </a:rPr>
                <a:t>m_y</a:t>
              </a:r>
              <a:r>
                <a:rPr lang="en-US" sz="900" dirty="0" smtClean="0">
                  <a:solidFill>
                    <a:schemeClr val="accent1">
                      <a:lumMod val="50000"/>
                    </a:schemeClr>
                  </a:solidFill>
                  <a:latin typeface="Courier New" pitchFamily="49" charset="0"/>
                  <a:cs typeface="Courier New" pitchFamily="49" charset="0"/>
                </a:rPr>
                <a: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dirty="0" smtClean="0">
                  <a:ln>
                    <a:noFill/>
                  </a:ln>
                  <a:solidFill>
                    <a:schemeClr val="accent1">
                      <a:lumMod val="50000"/>
                    </a:schemeClr>
                  </a:solidFill>
                  <a:effectLst/>
                  <a:latin typeface="Courier New" pitchFamily="49" charset="0"/>
                  <a:cs typeface="Courier New" pitchFamily="49" charset="0"/>
                </a:rPr>
                <a:t>    m_z(z)</a:t>
              </a:r>
            </a:p>
            <a:p>
              <a:pPr marL="0" marR="0" lvl="0" indent="0" algn="l" defTabSz="914400" rtl="0" eaLnBrk="1" fontAlgn="base" latinLnBrk="0" hangingPunct="1">
                <a:lnSpc>
                  <a:spcPct val="100000"/>
                </a:lnSpc>
                <a:spcBef>
                  <a:spcPct val="0"/>
                </a:spcBef>
                <a:spcAft>
                  <a:spcPct val="0"/>
                </a:spcAft>
                <a:buClrTx/>
                <a:buSzTx/>
                <a:buFontTx/>
                <a:buNone/>
                <a:tabLst/>
              </a:pPr>
              <a:r>
                <a:rPr lang="en-US" sz="900" baseline="0" dirty="0" smtClean="0">
                  <a:solidFill>
                    <a:schemeClr val="accent1">
                      <a:lumMod val="50000"/>
                    </a:schemeClr>
                  </a:solidFill>
                  <a:latin typeface="Courier New" pitchFamily="49" charset="0"/>
                  <a:cs typeface="Courier New" pitchFamily="49" charset="0"/>
                </a:rPr>
                <a:t>{}</a:t>
              </a:r>
              <a:endParaRPr lang="en-US" sz="900" baseline="0" dirty="0" smtClean="0">
                <a:solidFill>
                  <a:schemeClr val="accent1">
                    <a:lumMod val="50000"/>
                  </a:schemeClr>
                </a:solidFill>
                <a:latin typeface="Courier New" pitchFamily="49" charset="0"/>
                <a:cs typeface="Courier New" pitchFamily="49"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accent1">
                    <a:lumMod val="50000"/>
                  </a:schemeClr>
                </a:solidFill>
                <a:effectLst/>
                <a:latin typeface="Courier New" pitchFamily="49" charset="0"/>
                <a:cs typeface="Courier New" pitchFamily="49" charset="0"/>
              </a:endParaRPr>
            </a:p>
          </p:txBody>
        </p:sp>
        <p:sp>
          <p:nvSpPr>
            <p:cNvPr id="191" name="Rectangle 2"/>
            <p:cNvSpPr>
              <a:spLocks noChangeArrowheads="1"/>
            </p:cNvSpPr>
            <p:nvPr/>
          </p:nvSpPr>
          <p:spPr bwMode="auto">
            <a:xfrm>
              <a:off x="4644008" y="4233862"/>
              <a:ext cx="2666114"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accent1">
                      <a:lumMod val="50000"/>
                    </a:schemeClr>
                  </a:solidFill>
                  <a:effectLst/>
                  <a:latin typeface="Courier New" pitchFamily="49" charset="0"/>
                  <a:cs typeface="Courier New" pitchFamily="49" charset="0"/>
                </a:rPr>
                <a:t>CartesianVector</a:t>
              </a:r>
              <a:r>
                <a:rPr kumimoji="0" lang="en-US" sz="900" b="0" i="0" u="none" strike="noStrike" cap="none" normalizeH="0" baseline="0" dirty="0" smtClean="0">
                  <a:ln>
                    <a:noFill/>
                  </a:ln>
                  <a:solidFill>
                    <a:schemeClr val="accent1">
                      <a:lumMod val="50000"/>
                    </a:schemeClr>
                  </a:solidFill>
                  <a:effectLst/>
                  <a:latin typeface="Courier New" pitchFamily="49" charset="0"/>
                  <a:cs typeface="Courier New" pitchFamily="49" charset="0"/>
                </a:rPr>
                <a:t>::CartesianVector() :</a:t>
              </a:r>
            </a:p>
            <a:p>
              <a:pPr marL="0" marR="0" lvl="0" indent="0" algn="l" defTabSz="914400" rtl="0" eaLnBrk="1" fontAlgn="base" latinLnBrk="0" hangingPunct="1">
                <a:lnSpc>
                  <a:spcPct val="100000"/>
                </a:lnSpc>
                <a:spcBef>
                  <a:spcPct val="0"/>
                </a:spcBef>
                <a:spcAft>
                  <a:spcPct val="0"/>
                </a:spcAft>
                <a:buClrTx/>
                <a:buSzTx/>
                <a:buFontTx/>
                <a:buNone/>
                <a:tabLst/>
              </a:pPr>
              <a:r>
                <a:rPr lang="en-US" sz="900" dirty="0" smtClean="0">
                  <a:solidFill>
                    <a:schemeClr val="accent1">
                      <a:lumMod val="50000"/>
                    </a:schemeClr>
                  </a:solidFill>
                  <a:latin typeface="Courier New" pitchFamily="49" charset="0"/>
                  <a:cs typeface="Courier New" pitchFamily="49" charset="0"/>
                </a:rPr>
                <a:t>    m_x(0.f),</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dirty="0" smtClean="0">
                  <a:ln>
                    <a:noFill/>
                  </a:ln>
                  <a:solidFill>
                    <a:schemeClr val="accent1">
                      <a:lumMod val="50000"/>
                    </a:schemeClr>
                  </a:solidFill>
                  <a:effectLst/>
                  <a:latin typeface="Courier New" pitchFamily="49" charset="0"/>
                  <a:cs typeface="Courier New" pitchFamily="49" charset="0"/>
                </a:rPr>
                <a:t>    m_y(0.f),</a:t>
              </a:r>
            </a:p>
            <a:p>
              <a:pPr marL="0" marR="0" lvl="0" indent="0" algn="l" defTabSz="914400" rtl="0" eaLnBrk="1" fontAlgn="base" latinLnBrk="0" hangingPunct="1">
                <a:lnSpc>
                  <a:spcPct val="100000"/>
                </a:lnSpc>
                <a:spcBef>
                  <a:spcPct val="0"/>
                </a:spcBef>
                <a:spcAft>
                  <a:spcPct val="0"/>
                </a:spcAft>
                <a:buClrTx/>
                <a:buSzTx/>
                <a:buFontTx/>
                <a:buNone/>
                <a:tabLst/>
              </a:pPr>
              <a:r>
                <a:rPr lang="en-US" sz="900" dirty="0" smtClean="0">
                  <a:solidFill>
                    <a:schemeClr val="accent1">
                      <a:lumMod val="50000"/>
                    </a:schemeClr>
                  </a:solidFill>
                  <a:latin typeface="Courier New" pitchFamily="49" charset="0"/>
                  <a:cs typeface="Courier New" pitchFamily="49" charset="0"/>
                </a:rPr>
                <a:t>    m_z(0.f),</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dirty="0" smtClean="0">
                  <a:ln>
                    <a:noFill/>
                  </a:ln>
                  <a:solidFill>
                    <a:schemeClr val="accent1">
                      <a:lumMod val="50000"/>
                    </a:schemeClr>
                  </a:solidFill>
                  <a:effectLst/>
                  <a:latin typeface="Courier New" pitchFamily="49" charset="0"/>
                  <a:cs typeface="Courier New" pitchFamily="49" charset="0"/>
                </a:rPr>
                <a:t>   </a:t>
              </a:r>
              <a:r>
                <a:rPr kumimoji="0" lang="en-US" sz="900" b="1" i="0" u="none" strike="noStrike" cap="none" normalizeH="0" dirty="0" smtClean="0">
                  <a:ln>
                    <a:noFill/>
                  </a:ln>
                  <a:solidFill>
                    <a:schemeClr val="accent1">
                      <a:lumMod val="50000"/>
                    </a:schemeClr>
                  </a:solidFill>
                  <a:effectLst/>
                  <a:latin typeface="Courier New" pitchFamily="49" charset="0"/>
                  <a:cs typeface="Courier New" pitchFamily="49" charset="0"/>
                </a:rPr>
                <a:t> m_isInitialized(false)</a:t>
              </a:r>
              <a:endParaRPr kumimoji="0" lang="en-US" sz="900" b="1" i="0" u="none" strike="noStrike" cap="none" normalizeH="0" baseline="0" dirty="0" smtClean="0">
                <a:ln>
                  <a:noFill/>
                </a:ln>
                <a:solidFill>
                  <a:schemeClr val="accent1">
                    <a:lumMod val="50000"/>
                  </a:schemeClr>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900" dirty="0" smtClean="0">
                  <a:solidFill>
                    <a:schemeClr val="accent1">
                      <a:lumMod val="50000"/>
                    </a:schemeClr>
                  </a:solidFill>
                  <a:latin typeface="Courier New" pitchFamily="49" charset="0"/>
                  <a:cs typeface="Courier New" pitchFamily="49" charset="0"/>
                </a:rPr>
                <a:t>{}</a:t>
              </a:r>
              <a:endParaRPr kumimoji="0" lang="en-US" sz="1600" b="0" i="0" u="none" strike="noStrike" cap="none" normalizeH="0" baseline="0" dirty="0" smtClean="0">
                <a:ln>
                  <a:noFill/>
                </a:ln>
                <a:solidFill>
                  <a:schemeClr val="accent1">
                    <a:lumMod val="50000"/>
                  </a:schemeClr>
                </a:solidFill>
                <a:effectLst/>
                <a:latin typeface="Courier New" pitchFamily="49" charset="0"/>
                <a:cs typeface="Courier New" pitchFamily="49" charset="0"/>
              </a:endParaRPr>
            </a:p>
          </p:txBody>
        </p:sp>
        <p:sp>
          <p:nvSpPr>
            <p:cNvPr id="192" name="Freeform 191"/>
            <p:cNvSpPr/>
            <p:nvPr/>
          </p:nvSpPr>
          <p:spPr>
            <a:xfrm>
              <a:off x="6732240" y="5593881"/>
              <a:ext cx="137730" cy="139375"/>
            </a:xfrm>
            <a:custGeom>
              <a:avLst/>
              <a:gdLst>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50850"/>
                <a:gd name="connsiteX1" fmla="*/ 114300 w 517525"/>
                <a:gd name="connsiteY1" fmla="*/ 322262 h 450850"/>
                <a:gd name="connsiteX2" fmla="*/ 152400 w 517525"/>
                <a:gd name="connsiteY2" fmla="*/ 407987 h 450850"/>
                <a:gd name="connsiteX3" fmla="*/ 457200 w 517525"/>
                <a:gd name="connsiteY3" fmla="*/ 65087 h 450850"/>
                <a:gd name="connsiteX4" fmla="*/ 514350 w 517525"/>
                <a:gd name="connsiteY4" fmla="*/ 17462 h 450850"/>
                <a:gd name="connsiteX0" fmla="*/ 0 w 517525"/>
                <a:gd name="connsiteY0" fmla="*/ 236537 h 436562"/>
                <a:gd name="connsiteX1" fmla="*/ 152400 w 517525"/>
                <a:gd name="connsiteY1" fmla="*/ 407987 h 436562"/>
                <a:gd name="connsiteX2" fmla="*/ 457200 w 517525"/>
                <a:gd name="connsiteY2" fmla="*/ 65087 h 436562"/>
                <a:gd name="connsiteX3" fmla="*/ 514350 w 517525"/>
                <a:gd name="connsiteY3" fmla="*/ 17462 h 436562"/>
                <a:gd name="connsiteX0" fmla="*/ 0 w 517525"/>
                <a:gd name="connsiteY0" fmla="*/ 236537 h 456459"/>
                <a:gd name="connsiteX1" fmla="*/ 52070 w 517525"/>
                <a:gd name="connsiteY1" fmla="*/ 355917 h 456459"/>
                <a:gd name="connsiteX2" fmla="*/ 152400 w 517525"/>
                <a:gd name="connsiteY2" fmla="*/ 407987 h 456459"/>
                <a:gd name="connsiteX3" fmla="*/ 457200 w 517525"/>
                <a:gd name="connsiteY3" fmla="*/ 65087 h 456459"/>
                <a:gd name="connsiteX4" fmla="*/ 514350 w 517525"/>
                <a:gd name="connsiteY4" fmla="*/ 17462 h 456459"/>
                <a:gd name="connsiteX0" fmla="*/ 0 w 517525"/>
                <a:gd name="connsiteY0" fmla="*/ 236537 h 448734"/>
                <a:gd name="connsiteX1" fmla="*/ 68606 w 517525"/>
                <a:gd name="connsiteY1" fmla="*/ 309569 h 448734"/>
                <a:gd name="connsiteX2" fmla="*/ 152400 w 517525"/>
                <a:gd name="connsiteY2" fmla="*/ 407987 h 448734"/>
                <a:gd name="connsiteX3" fmla="*/ 457200 w 517525"/>
                <a:gd name="connsiteY3" fmla="*/ 65087 h 448734"/>
                <a:gd name="connsiteX4" fmla="*/ 514350 w 517525"/>
                <a:gd name="connsiteY4"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48734"/>
                <a:gd name="connsiteX1" fmla="*/ 57150 w 517525"/>
                <a:gd name="connsiteY1" fmla="*/ 294957 h 448734"/>
                <a:gd name="connsiteX2" fmla="*/ 68606 w 517525"/>
                <a:gd name="connsiteY2" fmla="*/ 309569 h 448734"/>
                <a:gd name="connsiteX3" fmla="*/ 152400 w 517525"/>
                <a:gd name="connsiteY3" fmla="*/ 407987 h 448734"/>
                <a:gd name="connsiteX4" fmla="*/ 457200 w 517525"/>
                <a:gd name="connsiteY4" fmla="*/ 65087 h 448734"/>
                <a:gd name="connsiteX5" fmla="*/ 514350 w 517525"/>
                <a:gd name="connsiteY5" fmla="*/ 17462 h 448734"/>
                <a:gd name="connsiteX0" fmla="*/ 0 w 517525"/>
                <a:gd name="connsiteY0" fmla="*/ 236537 h 456354"/>
                <a:gd name="connsiteX1" fmla="*/ 57150 w 517525"/>
                <a:gd name="connsiteY1" fmla="*/ 294957 h 456354"/>
                <a:gd name="connsiteX2" fmla="*/ 104166 w 517525"/>
                <a:gd name="connsiteY2" fmla="*/ 355289 h 456354"/>
                <a:gd name="connsiteX3" fmla="*/ 152400 w 517525"/>
                <a:gd name="connsiteY3" fmla="*/ 407987 h 456354"/>
                <a:gd name="connsiteX4" fmla="*/ 457200 w 517525"/>
                <a:gd name="connsiteY4" fmla="*/ 65087 h 456354"/>
                <a:gd name="connsiteX5" fmla="*/ 514350 w 517525"/>
                <a:gd name="connsiteY5" fmla="*/ 17462 h 456354"/>
                <a:gd name="connsiteX0" fmla="*/ 30484 w 471809"/>
                <a:gd name="connsiteY0" fmla="*/ 287337 h 456354"/>
                <a:gd name="connsiteX1" fmla="*/ 11434 w 471809"/>
                <a:gd name="connsiteY1" fmla="*/ 294957 h 456354"/>
                <a:gd name="connsiteX2" fmla="*/ 58450 w 471809"/>
                <a:gd name="connsiteY2" fmla="*/ 355289 h 456354"/>
                <a:gd name="connsiteX3" fmla="*/ 106684 w 471809"/>
                <a:gd name="connsiteY3" fmla="*/ 407987 h 456354"/>
                <a:gd name="connsiteX4" fmla="*/ 411484 w 471809"/>
                <a:gd name="connsiteY4" fmla="*/ 65087 h 456354"/>
                <a:gd name="connsiteX5" fmla="*/ 468634 w 471809"/>
                <a:gd name="connsiteY5"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6354"/>
                <a:gd name="connsiteX1" fmla="*/ 47016 w 460375"/>
                <a:gd name="connsiteY1" fmla="*/ 355289 h 456354"/>
                <a:gd name="connsiteX2" fmla="*/ 95250 w 460375"/>
                <a:gd name="connsiteY2" fmla="*/ 407987 h 456354"/>
                <a:gd name="connsiteX3" fmla="*/ 400050 w 460375"/>
                <a:gd name="connsiteY3" fmla="*/ 65087 h 456354"/>
                <a:gd name="connsiteX4" fmla="*/ 457200 w 460375"/>
                <a:gd name="connsiteY4" fmla="*/ 17462 h 456354"/>
                <a:gd name="connsiteX0" fmla="*/ 0 w 460375"/>
                <a:gd name="connsiteY0" fmla="*/ 294957 h 455403"/>
                <a:gd name="connsiteX1" fmla="*/ 54662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26353 w 486728"/>
                <a:gd name="connsiteY0" fmla="*/ 294957 h 455403"/>
                <a:gd name="connsiteX1" fmla="*/ 5398 w 486728"/>
                <a:gd name="connsiteY1" fmla="*/ 350838 h 455403"/>
                <a:gd name="connsiteX2" fmla="*/ 58738 w 486728"/>
                <a:gd name="connsiteY2" fmla="*/ 326073 h 455403"/>
                <a:gd name="connsiteX3" fmla="*/ 67680 w 486728"/>
                <a:gd name="connsiteY3" fmla="*/ 349581 h 455403"/>
                <a:gd name="connsiteX4" fmla="*/ 121603 w 486728"/>
                <a:gd name="connsiteY4" fmla="*/ 407987 h 455403"/>
                <a:gd name="connsiteX5" fmla="*/ 426403 w 486728"/>
                <a:gd name="connsiteY5" fmla="*/ 65087 h 455403"/>
                <a:gd name="connsiteX6" fmla="*/ 483553 w 486728"/>
                <a:gd name="connsiteY6" fmla="*/ 17462 h 455403"/>
                <a:gd name="connsiteX0" fmla="*/ 0 w 460375"/>
                <a:gd name="connsiteY0" fmla="*/ 294957 h 455403"/>
                <a:gd name="connsiteX1" fmla="*/ 32385 w 460375"/>
                <a:gd name="connsiteY1" fmla="*/ 326073 h 455403"/>
                <a:gd name="connsiteX2" fmla="*/ 41327 w 460375"/>
                <a:gd name="connsiteY2" fmla="*/ 349581 h 455403"/>
                <a:gd name="connsiteX3" fmla="*/ 95250 w 460375"/>
                <a:gd name="connsiteY3" fmla="*/ 407987 h 455403"/>
                <a:gd name="connsiteX4" fmla="*/ 400050 w 460375"/>
                <a:gd name="connsiteY4" fmla="*/ 65087 h 455403"/>
                <a:gd name="connsiteX5" fmla="*/ 457200 w 460375"/>
                <a:gd name="connsiteY5" fmla="*/ 17462 h 455403"/>
                <a:gd name="connsiteX0" fmla="*/ 0 w 460375"/>
                <a:gd name="connsiteY0" fmla="*/ 294957 h 455403"/>
                <a:gd name="connsiteX1" fmla="*/ 41327 w 460375"/>
                <a:gd name="connsiteY1" fmla="*/ 349581 h 455403"/>
                <a:gd name="connsiteX2" fmla="*/ 95250 w 460375"/>
                <a:gd name="connsiteY2" fmla="*/ 407987 h 455403"/>
                <a:gd name="connsiteX3" fmla="*/ 400050 w 460375"/>
                <a:gd name="connsiteY3" fmla="*/ 65087 h 455403"/>
                <a:gd name="connsiteX4" fmla="*/ 457200 w 460375"/>
                <a:gd name="connsiteY4" fmla="*/ 17462 h 455403"/>
                <a:gd name="connsiteX0" fmla="*/ 6888 w 467263"/>
                <a:gd name="connsiteY0" fmla="*/ 294957 h 455403"/>
                <a:gd name="connsiteX1" fmla="*/ 6888 w 467263"/>
                <a:gd name="connsiteY1" fmla="*/ 368912 h 455403"/>
                <a:gd name="connsiteX2" fmla="*/ 48215 w 467263"/>
                <a:gd name="connsiteY2" fmla="*/ 349581 h 455403"/>
                <a:gd name="connsiteX3" fmla="*/ 102138 w 467263"/>
                <a:gd name="connsiteY3" fmla="*/ 407987 h 455403"/>
                <a:gd name="connsiteX4" fmla="*/ 406938 w 467263"/>
                <a:gd name="connsiteY4" fmla="*/ 65087 h 455403"/>
                <a:gd name="connsiteX5" fmla="*/ 464088 w 467263"/>
                <a:gd name="connsiteY5" fmla="*/ 17462 h 455403"/>
                <a:gd name="connsiteX0" fmla="*/ 15875 w 476250"/>
                <a:gd name="connsiteY0" fmla="*/ 294957 h 458624"/>
                <a:gd name="connsiteX1" fmla="*/ 15875 w 476250"/>
                <a:gd name="connsiteY1" fmla="*/ 368912 h 458624"/>
                <a:gd name="connsiteX2" fmla="*/ 111125 w 476250"/>
                <a:gd name="connsiteY2" fmla="*/ 407987 h 458624"/>
                <a:gd name="connsiteX3" fmla="*/ 415925 w 476250"/>
                <a:gd name="connsiteY3" fmla="*/ 65087 h 458624"/>
                <a:gd name="connsiteX4" fmla="*/ 473075 w 476250"/>
                <a:gd name="connsiteY4" fmla="*/ 17462 h 458624"/>
                <a:gd name="connsiteX0" fmla="*/ 0 w 460375"/>
                <a:gd name="connsiteY0" fmla="*/ 294957 h 446299"/>
                <a:gd name="connsiteX1" fmla="*/ 95250 w 460375"/>
                <a:gd name="connsiteY1" fmla="*/ 407987 h 446299"/>
                <a:gd name="connsiteX2" fmla="*/ 400050 w 460375"/>
                <a:gd name="connsiteY2" fmla="*/ 65087 h 446299"/>
                <a:gd name="connsiteX3" fmla="*/ 457200 w 460375"/>
                <a:gd name="connsiteY3" fmla="*/ 17462 h 446299"/>
                <a:gd name="connsiteX0" fmla="*/ 0 w 460375"/>
                <a:gd name="connsiteY0" fmla="*/ 294957 h 458152"/>
                <a:gd name="connsiteX1" fmla="*/ 24765 w 460375"/>
                <a:gd name="connsiteY1" fmla="*/ 366078 h 458152"/>
                <a:gd name="connsiteX2" fmla="*/ 95250 w 460375"/>
                <a:gd name="connsiteY2" fmla="*/ 407987 h 458152"/>
                <a:gd name="connsiteX3" fmla="*/ 400050 w 460375"/>
                <a:gd name="connsiteY3" fmla="*/ 65087 h 458152"/>
                <a:gd name="connsiteX4" fmla="*/ 457200 w 460375"/>
                <a:gd name="connsiteY4" fmla="*/ 17462 h 458152"/>
                <a:gd name="connsiteX0" fmla="*/ 0 w 460375"/>
                <a:gd name="connsiteY0" fmla="*/ 294957 h 456565"/>
                <a:gd name="connsiteX1" fmla="*/ 41910 w 460375"/>
                <a:gd name="connsiteY1" fmla="*/ 356553 h 456565"/>
                <a:gd name="connsiteX2" fmla="*/ 95250 w 460375"/>
                <a:gd name="connsiteY2" fmla="*/ 407987 h 456565"/>
                <a:gd name="connsiteX3" fmla="*/ 400050 w 460375"/>
                <a:gd name="connsiteY3" fmla="*/ 65087 h 456565"/>
                <a:gd name="connsiteX4" fmla="*/ 457200 w 460375"/>
                <a:gd name="connsiteY4" fmla="*/ 17462 h 456565"/>
                <a:gd name="connsiteX0" fmla="*/ 0 w 400051"/>
                <a:gd name="connsiteY0" fmla="*/ 229870 h 391478"/>
                <a:gd name="connsiteX1" fmla="*/ 41910 w 400051"/>
                <a:gd name="connsiteY1" fmla="*/ 291466 h 391478"/>
                <a:gd name="connsiteX2" fmla="*/ 95250 w 400051"/>
                <a:gd name="connsiteY2" fmla="*/ 342900 h 391478"/>
                <a:gd name="connsiteX3" fmla="*/ 400050 w 400051"/>
                <a:gd name="connsiteY3" fmla="*/ 0 h 391478"/>
              </a:gdLst>
              <a:ahLst/>
              <a:cxnLst>
                <a:cxn ang="0">
                  <a:pos x="connsiteX0" y="connsiteY0"/>
                </a:cxn>
                <a:cxn ang="0">
                  <a:pos x="connsiteX1" y="connsiteY1"/>
                </a:cxn>
                <a:cxn ang="0">
                  <a:pos x="connsiteX2" y="connsiteY2"/>
                </a:cxn>
                <a:cxn ang="0">
                  <a:pos x="connsiteX3" y="connsiteY3"/>
                </a:cxn>
              </a:cxnLst>
              <a:rect l="l" t="t" r="r" b="b"/>
              <a:pathLst>
                <a:path w="400051" h="391478">
                  <a:moveTo>
                    <a:pt x="0" y="229870"/>
                  </a:moveTo>
                  <a:cubicBezTo>
                    <a:pt x="4127" y="241723"/>
                    <a:pt x="26035" y="272628"/>
                    <a:pt x="41910" y="291466"/>
                  </a:cubicBezTo>
                  <a:cubicBezTo>
                    <a:pt x="57785" y="310304"/>
                    <a:pt x="35560" y="391478"/>
                    <a:pt x="95250" y="342900"/>
                  </a:cubicBezTo>
                  <a:cubicBezTo>
                    <a:pt x="154940" y="294322"/>
                    <a:pt x="339725" y="65087"/>
                    <a:pt x="400050" y="0"/>
                  </a:cubicBezTo>
                </a:path>
              </a:pathLst>
            </a:cu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93" name="Straight Connector 192"/>
            <p:cNvCxnSpPr/>
            <p:nvPr/>
          </p:nvCxnSpPr>
          <p:spPr>
            <a:xfrm rot="16200000" flipH="1">
              <a:off x="6741476" y="4656764"/>
              <a:ext cx="89591" cy="9363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a:off x="6731852" y="4652728"/>
              <a:ext cx="99287" cy="9487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97" name="Rectangle 196"/>
            <p:cNvSpPr/>
            <p:nvPr/>
          </p:nvSpPr>
          <p:spPr>
            <a:xfrm>
              <a:off x="4644008" y="4149080"/>
              <a:ext cx="4320480" cy="23762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Rectangle 206"/>
            <p:cNvSpPr/>
            <p:nvPr/>
          </p:nvSpPr>
          <p:spPr>
            <a:xfrm>
              <a:off x="4644008" y="6002124"/>
              <a:ext cx="4464496" cy="523220"/>
            </a:xfrm>
            <a:prstGeom prst="rect">
              <a:avLst/>
            </a:prstGeom>
          </p:spPr>
          <p:txBody>
            <a:bodyPr wrap="square">
              <a:spAutoFit/>
            </a:bodyPr>
            <a:lstStyle/>
            <a:p>
              <a:pPr marL="361950" indent="-361950"/>
              <a:r>
                <a:rPr lang="en-GB" sz="1350" dirty="0" smtClean="0"/>
                <a:t>3. 	Remove default constructor, so no longer need to check initialization state in member functions</a:t>
              </a:r>
              <a:endParaRPr lang="en-GB" sz="1350" dirty="0"/>
            </a:p>
          </p:txBody>
        </p:sp>
        <p:cxnSp>
          <p:nvCxnSpPr>
            <p:cNvPr id="213" name="Straight Connector 212"/>
            <p:cNvCxnSpPr/>
            <p:nvPr/>
          </p:nvCxnSpPr>
          <p:spPr>
            <a:xfrm>
              <a:off x="4644008" y="6021288"/>
              <a:ext cx="4320480" cy="0"/>
            </a:xfrm>
            <a:prstGeom prst="line">
              <a:avLst/>
            </a:prstGeom>
            <a:ln w="19050"/>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Efficiency Improvements</a:t>
            </a:r>
            <a:endParaRPr lang="en-GB" sz="4600" dirty="0"/>
          </a:p>
        </p:txBody>
      </p:sp>
      <p:graphicFrame>
        <p:nvGraphicFramePr>
          <p:cNvPr id="4" name="Table 3"/>
          <p:cNvGraphicFramePr>
            <a:graphicFrameLocks noGrp="1"/>
          </p:cNvGraphicFramePr>
          <p:nvPr/>
        </p:nvGraphicFramePr>
        <p:xfrm>
          <a:off x="971600" y="1772816"/>
          <a:ext cx="7272808" cy="3886016"/>
        </p:xfrm>
        <a:graphic>
          <a:graphicData uri="http://schemas.openxmlformats.org/drawingml/2006/table">
            <a:tbl>
              <a:tblPr firstRow="1" bandRow="1">
                <a:tableStyleId>{5C22544A-7EE6-4342-B048-85BDC9FD1C3A}</a:tableStyleId>
              </a:tblPr>
              <a:tblGrid>
                <a:gridCol w="3960440"/>
                <a:gridCol w="1719278"/>
                <a:gridCol w="1593090"/>
              </a:tblGrid>
              <a:tr h="184953">
                <a:tc>
                  <a:txBody>
                    <a:bodyPr/>
                    <a:lstStyle/>
                    <a:p>
                      <a:pPr marL="0" algn="ctr" rtl="0" eaLnBrk="1" fontAlgn="b" latinLnBrk="0" hangingPunct="1"/>
                      <a:r>
                        <a:rPr kumimoji="0" lang="en-GB" sz="1200" b="1" u="none" strike="noStrike" kern="1200" dirty="0" smtClean="0">
                          <a:solidFill>
                            <a:schemeClr val="lt1"/>
                          </a:solidFill>
                          <a:latin typeface="+mn-lt"/>
                          <a:ea typeface="+mn-ea"/>
                          <a:cs typeface="+mn-cs"/>
                        </a:rPr>
                        <a:t>Function</a:t>
                      </a:r>
                      <a:endParaRPr kumimoji="0" lang="en-GB" sz="1200" b="1" u="none" strike="noStrike" kern="1200" dirty="0">
                        <a:solidFill>
                          <a:schemeClr val="lt1"/>
                        </a:solidFill>
                        <a:latin typeface="+mn-lt"/>
                        <a:ea typeface="+mn-ea"/>
                        <a:cs typeface="+mn-cs"/>
                      </a:endParaRPr>
                    </a:p>
                  </a:txBody>
                  <a:tcPr marL="4413" marR="4413" marT="4413" marB="0" anchor="ctr"/>
                </a:tc>
                <a:tc>
                  <a:txBody>
                    <a:bodyPr/>
                    <a:lstStyle/>
                    <a:p>
                      <a:pPr algn="ctr" fontAlgn="b"/>
                      <a:r>
                        <a:rPr lang="en-GB" sz="1200" u="none" strike="noStrike" dirty="0" smtClean="0"/>
                        <a:t>Revision 1100</a:t>
                      </a:r>
                      <a:endParaRPr lang="en-GB" sz="1200" dirty="0" smtClean="0"/>
                    </a:p>
                  </a:txBody>
                  <a:tcPr marL="4413" marR="4413" marT="4413" marB="0" anchor="b"/>
                </a:tc>
                <a:tc>
                  <a:txBody>
                    <a:bodyPr/>
                    <a:lstStyle/>
                    <a:p>
                      <a:pPr algn="ctr" fontAlgn="b"/>
                      <a:r>
                        <a:rPr lang="en-GB" sz="1200" u="none" strike="noStrike" dirty="0" smtClean="0"/>
                        <a:t>Revision 1137</a:t>
                      </a:r>
                      <a:endParaRPr lang="en-GB" sz="1200" dirty="0" smtClean="0"/>
                    </a:p>
                  </a:txBody>
                  <a:tcPr marL="4413" marR="4413" marT="4413" marB="0" anchor="b"/>
                </a:tc>
              </a:tr>
              <a:tr h="205491">
                <a:tc>
                  <a:txBody>
                    <a:bodyPr/>
                    <a:lstStyle/>
                    <a:p>
                      <a:pPr algn="l" fontAlgn="b"/>
                      <a:r>
                        <a:rPr lang="en-GB" sz="1000" u="none" strike="noStrike" noProof="0" dirty="0">
                          <a:latin typeface="Consolas" pitchFamily="49" charset="0"/>
                          <a:cs typeface="Consolas" pitchFamily="49" charset="0"/>
                        </a:rPr>
                        <a:t>ConeClusteringAlgorithm</a:t>
                      </a:r>
                      <a:r>
                        <a:rPr lang="en-GB" sz="1000" u="none" strike="noStrike" dirty="0">
                          <a:latin typeface="Consolas" pitchFamily="49" charset="0"/>
                          <a:cs typeface="Consolas" pitchFamily="49" charset="0"/>
                        </a:rPr>
                        <a:t>::GetGenericDistanceToHit</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29.802s</a:t>
                      </a:r>
                    </a:p>
                  </a:txBody>
                  <a:tcPr marL="4413" marR="4413" marT="4413" marB="0" anchor="b"/>
                </a:tc>
                <a:tc>
                  <a:txBody>
                    <a:bodyPr/>
                    <a:lstStyle/>
                    <a:p>
                      <a:pPr algn="ctr" fontAlgn="b"/>
                      <a:r>
                        <a:rPr lang="en-GB" sz="1000" u="none" strike="noStrike" dirty="0">
                          <a:latin typeface="Consolas" pitchFamily="49" charset="0"/>
                          <a:cs typeface="Consolas" pitchFamily="49" charset="0"/>
                        </a:rPr>
                        <a:t>28.010s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IsolatedHitMergingAlgorithm::GetDistanceToHit</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32.070s</a:t>
                      </a:r>
                    </a:p>
                  </a:txBody>
                  <a:tcPr marL="4413" marR="4413" marT="4413" marB="0" anchor="b"/>
                </a:tc>
                <a:tc>
                  <a:txBody>
                    <a:bodyPr/>
                    <a:lstStyle/>
                    <a:p>
                      <a:pPr algn="ctr" fontAlgn="b"/>
                      <a:r>
                        <a:rPr lang="en-GB" sz="1000" u="none" strike="noStrike" dirty="0">
                          <a:latin typeface="Consolas" pitchFamily="49" charset="0"/>
                          <a:cs typeface="Consolas" pitchFamily="49" charset="0"/>
                        </a:rPr>
                        <a:t>15.310s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ClusterHelper</a:t>
                      </a:r>
                      <a:r>
                        <a:rPr lang="en-GB" sz="1000" u="none" strike="noStrike" dirty="0">
                          <a:latin typeface="Consolas" pitchFamily="49" charset="0"/>
                          <a:cs typeface="Consolas" pitchFamily="49" charset="0"/>
                        </a:rPr>
                        <a:t>::GetTrackClusterDistance</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42.839s</a:t>
                      </a:r>
                    </a:p>
                  </a:txBody>
                  <a:tcPr marL="4413" marR="4413" marT="4413" marB="0" anchor="b"/>
                </a:tc>
                <a:tc>
                  <a:txBody>
                    <a:bodyPr/>
                    <a:lstStyle/>
                    <a:p>
                      <a:pPr algn="ctr" fontAlgn="b"/>
                      <a:r>
                        <a:rPr lang="en-GB" sz="1000" u="none" strike="noStrike" dirty="0">
                          <a:latin typeface="Consolas" pitchFamily="49" charset="0"/>
                          <a:cs typeface="Consolas" pitchFamily="49" charset="0"/>
                        </a:rPr>
                        <a:t>10.450s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ClusterHelper</a:t>
                      </a:r>
                      <a:r>
                        <a:rPr lang="en-GB" sz="1000" u="none" strike="noStrike" dirty="0">
                          <a:latin typeface="Consolas" pitchFamily="49" charset="0"/>
                          <a:cs typeface="Consolas" pitchFamily="49" charset="0"/>
                        </a:rPr>
                        <a:t>::GetDistanceToClosestHit</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15.620s</a:t>
                      </a:r>
                    </a:p>
                  </a:txBody>
                  <a:tcPr marL="4413" marR="4413" marT="4413" marB="0" anchor="b"/>
                </a:tc>
                <a:tc>
                  <a:txBody>
                    <a:bodyPr/>
                    <a:lstStyle/>
                    <a:p>
                      <a:pPr algn="ctr" fontAlgn="b"/>
                      <a:r>
                        <a:rPr lang="en-GB" sz="1000" u="none" strike="noStrike" dirty="0">
                          <a:latin typeface="Consolas" pitchFamily="49" charset="0"/>
                          <a:cs typeface="Consolas" pitchFamily="49" charset="0"/>
                        </a:rPr>
                        <a:t>10.150s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ConeClusteringAlgorithm::GetDistanceToHitInSameLayer</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20.070s</a:t>
                      </a:r>
                    </a:p>
                  </a:txBody>
                  <a:tcPr marL="4413" marR="4413" marT="4413" marB="0" anchor="b"/>
                </a:tc>
                <a:tc>
                  <a:txBody>
                    <a:bodyPr/>
                    <a:lstStyle/>
                    <a:p>
                      <a:pPr algn="ctr" fontAlgn="b"/>
                      <a:r>
                        <a:rPr lang="en-GB" sz="1000" u="none" strike="noStrike" dirty="0">
                          <a:latin typeface="Consolas" pitchFamily="49" charset="0"/>
                          <a:cs typeface="Consolas" pitchFamily="49" charset="0"/>
                        </a:rPr>
                        <a:t>9.742s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ClusterContact</a:t>
                      </a:r>
                      <a:r>
                        <a:rPr lang="en-GB" sz="1000" u="none" strike="noStrike" dirty="0">
                          <a:latin typeface="Consolas" pitchFamily="49" charset="0"/>
                          <a:cs typeface="Consolas" pitchFamily="49" charset="0"/>
                        </a:rPr>
                        <a:t>::HitDistanceComparison</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11.077s</a:t>
                      </a:r>
                    </a:p>
                  </a:txBody>
                  <a:tcPr marL="4413" marR="4413" marT="4413" marB="0" anchor="b"/>
                </a:tc>
                <a:tc>
                  <a:txBody>
                    <a:bodyPr/>
                    <a:lstStyle/>
                    <a:p>
                      <a:pPr algn="ctr" fontAlgn="b"/>
                      <a:r>
                        <a:rPr lang="en-GB" sz="1000" u="none" strike="noStrike" dirty="0">
                          <a:latin typeface="Consolas" pitchFamily="49" charset="0"/>
                          <a:cs typeface="Consolas" pitchFamily="49" charset="0"/>
                        </a:rPr>
                        <a:t>9.089s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Cluster</a:t>
                      </a:r>
                      <a:r>
                        <a:rPr lang="en-GB" sz="1000" u="none" strike="noStrike" dirty="0">
                          <a:latin typeface="Consolas" pitchFamily="49" charset="0"/>
                          <a:cs typeface="Consolas" pitchFamily="49" charset="0"/>
                        </a:rPr>
                        <a:t>::GetCentroid</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8.950s</a:t>
                      </a:r>
                    </a:p>
                  </a:txBody>
                  <a:tcPr marL="4413" marR="4413" marT="4413" marB="0" anchor="b"/>
                </a:tc>
                <a:tc>
                  <a:txBody>
                    <a:bodyPr/>
                    <a:lstStyle/>
                    <a:p>
                      <a:pPr algn="ctr" fontAlgn="b"/>
                      <a:r>
                        <a:rPr lang="en-GB" sz="1000" u="none" strike="noStrike" dirty="0">
                          <a:latin typeface="Consolas" pitchFamily="49" charset="0"/>
                          <a:cs typeface="Consolas" pitchFamily="49" charset="0"/>
                        </a:rPr>
                        <a:t>8.730s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376">
                <a:tc>
                  <a:txBody>
                    <a:bodyPr/>
                    <a:lstStyle/>
                    <a:p>
                      <a:pPr algn="l" fontAlgn="b"/>
                      <a:r>
                        <a:rPr lang="en-GB" sz="1000" u="none" strike="noStrike" dirty="0" smtClean="0">
                          <a:latin typeface="Consolas" pitchFamily="49" charset="0"/>
                          <a:cs typeface="Consolas" pitchFamily="49" charset="0"/>
                        </a:rPr>
                        <a:t>CaloHitHelper</a:t>
                      </a:r>
                      <a:r>
                        <a:rPr lang="en-GB" sz="1000" u="none" strike="noStrike" dirty="0">
                          <a:latin typeface="Consolas" pitchFamily="49" charset="0"/>
                          <a:cs typeface="Consolas" pitchFamily="49" charset="0"/>
                        </a:rPr>
                        <a:t>::GetDensityWeightContribution</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6.739s</a:t>
                      </a:r>
                    </a:p>
                  </a:txBody>
                  <a:tcPr marL="4413" marR="4413" marT="4413" marB="0" anchor="b"/>
                </a:tc>
                <a:tc>
                  <a:txBody>
                    <a:bodyPr/>
                    <a:lstStyle/>
                    <a:p>
                      <a:pPr algn="ctr" fontAlgn="b"/>
                      <a:r>
                        <a:rPr lang="en-GB" sz="1000" u="none" strike="noStrike" dirty="0" smtClean="0">
                          <a:latin typeface="Consolas" pitchFamily="49" charset="0"/>
                          <a:cs typeface="Consolas" pitchFamily="49" charset="0"/>
                        </a:rPr>
                        <a:t>(6.230s)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CartesianVector</a:t>
                      </a:r>
                      <a:r>
                        <a:rPr lang="en-GB" sz="1000" u="none" strike="noStrike" dirty="0">
                          <a:latin typeface="Consolas" pitchFamily="49" charset="0"/>
                          <a:cs typeface="Consolas" pitchFamily="49" charset="0"/>
                        </a:rPr>
                        <a:t>::GetCosOpeningAngle</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0.190s</a:t>
                      </a:r>
                    </a:p>
                  </a:txBody>
                  <a:tcPr marL="7620" marR="7620" marT="7620" marB="0" anchor="b"/>
                </a:tc>
                <a:tc>
                  <a:txBody>
                    <a:bodyPr/>
                    <a:lstStyle/>
                    <a:p>
                      <a:pPr algn="ctr" fontAlgn="b"/>
                      <a:r>
                        <a:rPr lang="en-GB" sz="1000" u="none" strike="noStrike" dirty="0">
                          <a:latin typeface="Consolas" pitchFamily="49" charset="0"/>
                          <a:cs typeface="Consolas" pitchFamily="49" charset="0"/>
                        </a:rPr>
                        <a:t>5.540s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ConeClusteringAlgorithm::FindHitsInSameLayer</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5.399s</a:t>
                      </a:r>
                    </a:p>
                  </a:txBody>
                  <a:tcPr marL="4413" marR="4413" marT="4413" marB="0" anchor="b"/>
                </a:tc>
                <a:tc>
                  <a:txBody>
                    <a:bodyPr/>
                    <a:lstStyle/>
                    <a:p>
                      <a:pPr algn="ctr" fontAlgn="b"/>
                      <a:r>
                        <a:rPr lang="en-GB" sz="1000" u="none" strike="noStrike" dirty="0">
                          <a:latin typeface="Consolas" pitchFamily="49" charset="0"/>
                          <a:cs typeface="Consolas" pitchFamily="49" charset="0"/>
                        </a:rPr>
                        <a:t>5.158s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CaloHitHelper</a:t>
                      </a:r>
                      <a:r>
                        <a:rPr lang="en-GB" sz="1000" u="none" strike="noStrike" dirty="0">
                          <a:latin typeface="Consolas" pitchFamily="49" charset="0"/>
                          <a:cs typeface="Consolas" pitchFamily="49" charset="0"/>
                        </a:rPr>
                        <a:t>::IsolationCountNearbyHits</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4.139s</a:t>
                      </a:r>
                    </a:p>
                  </a:txBody>
                  <a:tcPr marL="4413" marR="4413" marT="4413" marB="0" anchor="b"/>
                </a:tc>
                <a:tc>
                  <a:txBody>
                    <a:bodyPr/>
                    <a:lstStyle/>
                    <a:p>
                      <a:pPr algn="ctr" fontAlgn="b"/>
                      <a:r>
                        <a:rPr lang="en-GB" sz="1000" u="none" strike="noStrike" dirty="0">
                          <a:latin typeface="Consolas" pitchFamily="49" charset="0"/>
                          <a:cs typeface="Consolas" pitchFamily="49" charset="0"/>
                        </a:rPr>
                        <a:t>4.040s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ClusterHelper</a:t>
                      </a:r>
                      <a:r>
                        <a:rPr lang="en-GB" sz="1000" u="none" strike="noStrike" dirty="0">
                          <a:latin typeface="Consolas" pitchFamily="49" charset="0"/>
                          <a:cs typeface="Consolas" pitchFamily="49" charset="0"/>
                        </a:rPr>
                        <a:t>::GetDistanceToClosestCentroid</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3.661s</a:t>
                      </a:r>
                    </a:p>
                  </a:txBody>
                  <a:tcPr marL="4413" marR="4413" marT="4413" marB="0" anchor="b"/>
                </a:tc>
                <a:tc>
                  <a:txBody>
                    <a:bodyPr/>
                    <a:lstStyle/>
                    <a:p>
                      <a:pPr algn="ctr" fontAlgn="b"/>
                      <a:r>
                        <a:rPr lang="en-GB" sz="1000" u="none" strike="noStrike" dirty="0">
                          <a:latin typeface="Consolas" pitchFamily="49" charset="0"/>
                          <a:cs typeface="Consolas" pitchFamily="49" charset="0"/>
                        </a:rPr>
                        <a:t>3.019s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CartesianVector</a:t>
                      </a:r>
                      <a:r>
                        <a:rPr lang="en-GB" sz="1000" u="none" strike="noStrike" dirty="0">
                          <a:latin typeface="Consolas" pitchFamily="49" charset="0"/>
                          <a:cs typeface="Consolas" pitchFamily="49" charset="0"/>
                        </a:rPr>
                        <a:t>::GetUnitVector</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0.070s</a:t>
                      </a:r>
                    </a:p>
                  </a:txBody>
                  <a:tcPr marL="7620" marR="7620" marT="7620" marB="0" anchor="b"/>
                </a:tc>
                <a:tc>
                  <a:txBody>
                    <a:bodyPr/>
                    <a:lstStyle/>
                    <a:p>
                      <a:pPr algn="ctr" fontAlgn="b"/>
                      <a:r>
                        <a:rPr lang="en-GB" sz="1000" u="none" strike="noStrike" dirty="0">
                          <a:latin typeface="Consolas" pitchFamily="49" charset="0"/>
                          <a:cs typeface="Consolas" pitchFamily="49" charset="0"/>
                        </a:rPr>
                        <a:t>2.430s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ConeClusteringAlgorithm::GetConeApproachDistanceToHit</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3.870s</a:t>
                      </a:r>
                    </a:p>
                  </a:txBody>
                  <a:tcPr marL="4413" marR="4413" marT="4413" marB="0" anchor="b"/>
                </a:tc>
                <a:tc>
                  <a:txBody>
                    <a:bodyPr/>
                    <a:lstStyle/>
                    <a:p>
                      <a:pPr algn="ctr" fontAlgn="b"/>
                      <a:r>
                        <a:rPr lang="en-GB" sz="1000" u="none" strike="noStrike" dirty="0">
                          <a:latin typeface="Consolas" pitchFamily="49" charset="0"/>
                          <a:cs typeface="Consolas" pitchFamily="49" charset="0"/>
                        </a:rPr>
                        <a:t>2.160s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FragmentRemovalHelper</a:t>
                      </a:r>
                      <a:r>
                        <a:rPr lang="en-GB" sz="1000" u="none" strike="noStrike" dirty="0">
                          <a:latin typeface="Consolas" pitchFamily="49" charset="0"/>
                          <a:cs typeface="Consolas" pitchFamily="49" charset="0"/>
                        </a:rPr>
                        <a:t>::GetClusterContactDetails</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2.591s</a:t>
                      </a:r>
                    </a:p>
                  </a:txBody>
                  <a:tcPr marL="4413" marR="4413" marT="4413" marB="0" anchor="b"/>
                </a:tc>
                <a:tc>
                  <a:txBody>
                    <a:bodyPr/>
                    <a:lstStyle/>
                    <a:p>
                      <a:pPr algn="ctr" fontAlgn="b"/>
                      <a:r>
                        <a:rPr lang="en-GB" sz="1000" u="none" strike="noStrike" dirty="0">
                          <a:latin typeface="Consolas" pitchFamily="49" charset="0"/>
                          <a:cs typeface="Consolas" pitchFamily="49" charset="0"/>
                        </a:rPr>
                        <a:t>1.870s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ConeClusteringAlgorithm::FindHitsInPreviousLayers</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2.360s</a:t>
                      </a:r>
                    </a:p>
                  </a:txBody>
                  <a:tcPr marL="7620" marR="7620" marT="7620" marB="0" anchor="b"/>
                </a:tc>
                <a:tc>
                  <a:txBody>
                    <a:bodyPr/>
                    <a:lstStyle/>
                    <a:p>
                      <a:pPr algn="ctr" fontAlgn="b"/>
                      <a:r>
                        <a:rPr lang="en-GB" sz="1000" u="none" strike="noStrike" dirty="0">
                          <a:latin typeface="Consolas" pitchFamily="49" charset="0"/>
                          <a:cs typeface="Consolas" pitchFamily="49" charset="0"/>
                        </a:rPr>
                        <a:t>1.691s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a:latin typeface="Consolas" pitchFamily="49" charset="0"/>
                          <a:cs typeface="Consolas" pitchFamily="49" charset="0"/>
                        </a:rPr>
                        <a:t>TrackClusterAssociationAlgorithm::Run</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4.279s</a:t>
                      </a:r>
                    </a:p>
                  </a:txBody>
                  <a:tcPr marL="4413" marR="4413" marT="4413" marB="0" anchor="b"/>
                </a:tc>
                <a:tc>
                  <a:txBody>
                    <a:bodyPr/>
                    <a:lstStyle/>
                    <a:p>
                      <a:pPr algn="ctr" fontAlgn="b"/>
                      <a:r>
                        <a:rPr lang="en-GB" sz="1000" u="none" strike="noStrike" dirty="0">
                          <a:latin typeface="Consolas" pitchFamily="49" charset="0"/>
                          <a:cs typeface="Consolas" pitchFamily="49" charset="0"/>
                        </a:rPr>
                        <a:t>1.600s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r h="205491">
                <a:tc>
                  <a:txBody>
                    <a:bodyPr/>
                    <a:lstStyle/>
                    <a:p>
                      <a:pPr algn="l" fontAlgn="b"/>
                      <a:r>
                        <a:rPr lang="en-GB" sz="1000" u="none" strike="noStrike" dirty="0" smtClean="0">
                          <a:latin typeface="Consolas" pitchFamily="49" charset="0"/>
                          <a:cs typeface="Consolas" pitchFamily="49" charset="0"/>
                        </a:rPr>
                        <a:t>CaloHitHelper</a:t>
                      </a:r>
                      <a:r>
                        <a:rPr lang="en-GB" sz="1000" u="none" strike="noStrike" dirty="0">
                          <a:latin typeface="Consolas" pitchFamily="49" charset="0"/>
                          <a:cs typeface="Consolas" pitchFamily="49" charset="0"/>
                        </a:rPr>
                        <a:t>::GetSurroundingEnergyContribution</a:t>
                      </a:r>
                      <a:endParaRPr lang="en-GB" sz="1000" b="0" i="0" u="none" strike="noStrike" dirty="0">
                        <a:solidFill>
                          <a:srgbClr val="000000"/>
                        </a:solidFill>
                        <a:latin typeface="Consolas" pitchFamily="49" charset="0"/>
                        <a:cs typeface="Consolas" pitchFamily="49" charset="0"/>
                      </a:endParaRPr>
                    </a:p>
                  </a:txBody>
                  <a:tcPr marL="4413" marR="4413" marT="4413"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en-GB" sz="1000" u="none" strike="noStrike" kern="1200" dirty="0" smtClean="0">
                          <a:solidFill>
                            <a:schemeClr val="dk1"/>
                          </a:solidFill>
                          <a:latin typeface="Consolas" pitchFamily="49" charset="0"/>
                          <a:ea typeface="+mn-ea"/>
                          <a:cs typeface="Consolas" pitchFamily="49" charset="0"/>
                        </a:rPr>
                        <a:t>1.781s</a:t>
                      </a:r>
                    </a:p>
                  </a:txBody>
                  <a:tcPr marL="7620" marR="7620" marT="7620" marB="0" anchor="b"/>
                </a:tc>
                <a:tc>
                  <a:txBody>
                    <a:bodyPr/>
                    <a:lstStyle/>
                    <a:p>
                      <a:pPr algn="ctr" fontAlgn="b"/>
                      <a:r>
                        <a:rPr lang="en-GB" sz="1000" u="none" strike="noStrike" dirty="0" smtClean="0">
                          <a:latin typeface="Consolas" pitchFamily="49" charset="0"/>
                          <a:cs typeface="Consolas" pitchFamily="49" charset="0"/>
                        </a:rPr>
                        <a:t>(1.529s)</a:t>
                      </a:r>
                      <a:endParaRPr lang="en-GB" sz="1000" b="0" i="0" u="none" strike="noStrike" dirty="0">
                        <a:solidFill>
                          <a:srgbClr val="000000"/>
                        </a:solidFill>
                        <a:latin typeface="Consolas" pitchFamily="49" charset="0"/>
                        <a:cs typeface="Consolas" pitchFamily="49" charset="0"/>
                      </a:endParaRPr>
                    </a:p>
                  </a:txBody>
                  <a:tcPr marL="4413" marR="4413" marT="4413" marB="0" anchor="b"/>
                </a:tc>
              </a:tr>
            </a:tbl>
          </a:graphicData>
        </a:graphic>
      </p:graphicFrame>
      <p:sp>
        <p:nvSpPr>
          <p:cNvPr id="5" name="Rectangle 4"/>
          <p:cNvSpPr/>
          <p:nvPr/>
        </p:nvSpPr>
        <p:spPr>
          <a:xfrm>
            <a:off x="611560" y="6156593"/>
            <a:ext cx="7992888" cy="584775"/>
          </a:xfrm>
          <a:prstGeom prst="rect">
            <a:avLst/>
          </a:prstGeom>
        </p:spPr>
        <p:txBody>
          <a:bodyPr wrap="square">
            <a:spAutoFit/>
          </a:bodyPr>
          <a:lstStyle/>
          <a:p>
            <a:pPr marL="6350" indent="-6350" algn="ctr">
              <a:spcBef>
                <a:spcPct val="20000"/>
              </a:spcBef>
              <a:buClr>
                <a:schemeClr val="accent3"/>
              </a:buClr>
              <a:buSzPct val="95000"/>
            </a:pPr>
            <a:r>
              <a:rPr lang="en-GB" sz="1550" dirty="0" smtClean="0">
                <a:cs typeface="Courier New" pitchFamily="49" charset="0"/>
              </a:rPr>
              <a:t>A</a:t>
            </a:r>
            <a:r>
              <a:rPr lang="en-GB" sz="1550" dirty="0" smtClean="0"/>
              <a:t>nalysis of </a:t>
            </a:r>
            <a:r>
              <a:rPr lang="en-GB" sz="1550" dirty="0" smtClean="0">
                <a:latin typeface="Courier New" pitchFamily="49" charset="0"/>
                <a:cs typeface="Courier New" pitchFamily="49" charset="0"/>
              </a:rPr>
              <a:t>PandoraPFANew</a:t>
            </a:r>
            <a:r>
              <a:rPr lang="en-GB" sz="1550" dirty="0" smtClean="0"/>
              <a:t> before and after efficiency improvements: </a:t>
            </a:r>
            <a:r>
              <a:rPr lang="en-GB" sz="1550" dirty="0" smtClean="0"/>
              <a:t>observe how </a:t>
            </a:r>
            <a:r>
              <a:rPr lang="en-GB" sz="1550" dirty="0" smtClean="0"/>
              <a:t>load has been redistributed. There is an large overall decrease in CPU time.</a:t>
            </a:r>
          </a:p>
        </p:txBody>
      </p:sp>
      <p:sp>
        <p:nvSpPr>
          <p:cNvPr id="6" name="TextBox 5"/>
          <p:cNvSpPr txBox="1"/>
          <p:nvPr/>
        </p:nvSpPr>
        <p:spPr>
          <a:xfrm>
            <a:off x="774626" y="5733256"/>
            <a:ext cx="7560840" cy="230832"/>
          </a:xfrm>
          <a:prstGeom prst="rect">
            <a:avLst/>
          </a:prstGeom>
          <a:noFill/>
        </p:spPr>
        <p:txBody>
          <a:bodyPr wrap="square" rtlCol="0">
            <a:spAutoFit/>
          </a:bodyPr>
          <a:lstStyle/>
          <a:p>
            <a:pPr algn="ctr"/>
            <a:r>
              <a:rPr lang="en-GB" sz="900" b="1" dirty="0" smtClean="0"/>
              <a:t>CLIC_ILD_CDR, overlaid background, NBackground=3.2</a:t>
            </a:r>
            <a:endParaRPr lang="en-GB" sz="9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83548" y="1628800"/>
            <a:ext cx="8780940" cy="4608512"/>
          </a:xfrm>
          <a:prstGeom prst="rect">
            <a:avLst/>
          </a:prstGeom>
        </p:spPr>
        <p:txBody>
          <a:bodyPr vert="horz">
            <a:noAutofit/>
          </a:bodyPr>
          <a:lstStyle/>
          <a:p>
            <a:pPr>
              <a:spcBef>
                <a:spcPct val="20000"/>
              </a:spcBef>
              <a:buClr>
                <a:schemeClr val="accent3"/>
              </a:buClr>
              <a:buSzPct val="95000"/>
            </a:pPr>
            <a:r>
              <a:rPr lang="en-GB" sz="1600" dirty="0" smtClean="0"/>
              <a:t>The photon reconstruction aims to reconstruct, tag and remove all photons before the standard Pandora reconstruction, reducing confusion and improving the jet energy reconstruction.</a:t>
            </a:r>
          </a:p>
          <a:p>
            <a:pPr marL="274320" indent="-274320">
              <a:spcBef>
                <a:spcPct val="20000"/>
              </a:spcBef>
              <a:buClr>
                <a:schemeClr val="accent3"/>
              </a:buClr>
              <a:buSzPct val="95000"/>
              <a:buFont typeface="Wingdings 2"/>
              <a:buChar char=""/>
            </a:pPr>
            <a:endParaRPr lang="en-GB" sz="1100" dirty="0" smtClean="0"/>
          </a:p>
          <a:p>
            <a:pPr marL="342900" indent="-342900">
              <a:spcBef>
                <a:spcPct val="20000"/>
              </a:spcBef>
              <a:buClr>
                <a:schemeClr val="accent3"/>
              </a:buClr>
              <a:buSzPct val="95000"/>
              <a:buFontTx/>
              <a:buAutoNum type="arabicPeriod"/>
            </a:pPr>
            <a:r>
              <a:rPr lang="en-GB" sz="1600" dirty="0" smtClean="0"/>
              <a:t>The cone-based clustering algorithm is applied to the ECAL hits, with all of its track-seeding options disabled. The transverse shower profiles of the clusters are then examined in detail. Any peaks in the profile are identified and characterised.</a:t>
            </a:r>
          </a:p>
        </p:txBody>
      </p:sp>
      <p:pic>
        <p:nvPicPr>
          <p:cNvPr id="4" name="Picture 3" descr="TransProfile.png"/>
          <p:cNvPicPr>
            <a:picLocks noChangeAspect="1"/>
          </p:cNvPicPr>
          <p:nvPr/>
        </p:nvPicPr>
        <p:blipFill>
          <a:blip r:embed="rId2" cstate="print"/>
          <a:stretch>
            <a:fillRect/>
          </a:stretch>
        </p:blipFill>
        <p:spPr>
          <a:xfrm>
            <a:off x="1343025" y="3307468"/>
            <a:ext cx="2790825" cy="2708522"/>
          </a:xfrm>
          <a:prstGeom prst="rect">
            <a:avLst/>
          </a:prstGeom>
        </p:spPr>
      </p:pic>
      <p:sp>
        <p:nvSpPr>
          <p:cNvPr id="5" name="TextBox 4"/>
          <p:cNvSpPr txBox="1"/>
          <p:nvPr/>
        </p:nvSpPr>
        <p:spPr>
          <a:xfrm>
            <a:off x="1475656" y="6121946"/>
            <a:ext cx="6175920" cy="523220"/>
          </a:xfrm>
          <a:prstGeom prst="rect">
            <a:avLst/>
          </a:prstGeom>
          <a:noFill/>
        </p:spPr>
        <p:txBody>
          <a:bodyPr wrap="square" rtlCol="0">
            <a:spAutoFit/>
          </a:bodyPr>
          <a:lstStyle/>
          <a:p>
            <a:pPr algn="ctr"/>
            <a:r>
              <a:rPr lang="en-GB" sz="1400" dirty="0" smtClean="0"/>
              <a:t>Not originally identified as a photon, but 17GeV from the 30GeV cluster is actually from a true </a:t>
            </a:r>
            <a:r>
              <a:rPr lang="en-GB" sz="1400" dirty="0" smtClean="0"/>
              <a:t>photon. This is evident from the profile – </a:t>
            </a:r>
            <a:r>
              <a:rPr lang="en-GB" sz="1400" dirty="0" smtClean="0"/>
              <a:t>split </a:t>
            </a:r>
            <a:r>
              <a:rPr lang="en-GB" sz="1400" dirty="0" smtClean="0"/>
              <a:t>cluster up</a:t>
            </a:r>
            <a:r>
              <a:rPr lang="en-GB" sz="1400" dirty="0" smtClean="0"/>
              <a:t>.</a:t>
            </a:r>
            <a:endParaRPr lang="en-GB" sz="1400" dirty="0"/>
          </a:p>
        </p:txBody>
      </p:sp>
      <p:pic>
        <p:nvPicPr>
          <p:cNvPr id="1030" name="Picture 6"/>
          <p:cNvPicPr>
            <a:picLocks noChangeAspect="1" noChangeArrowheads="1"/>
          </p:cNvPicPr>
          <p:nvPr/>
        </p:nvPicPr>
        <p:blipFill>
          <a:blip r:embed="rId3" cstate="print">
            <a:lum bright="10000"/>
          </a:blip>
          <a:srcRect/>
          <a:stretch>
            <a:fillRect/>
          </a:stretch>
        </p:blipFill>
        <p:spPr bwMode="auto">
          <a:xfrm>
            <a:off x="4568693" y="3616028"/>
            <a:ext cx="3327532" cy="2013246"/>
          </a:xfrm>
          <a:prstGeom prst="rect">
            <a:avLst/>
          </a:prstGeom>
          <a:ln w="3175" cap="sq">
            <a:solidFill>
              <a:srgbClr val="000000"/>
            </a:solidFill>
            <a:prstDash val="solid"/>
            <a:miter lim="800000"/>
          </a:ln>
          <a:effectLst/>
        </p:spPr>
      </p:pic>
      <p:sp>
        <p:nvSpPr>
          <p:cNvPr id="11" name="TextBox 10"/>
          <p:cNvSpPr txBox="1"/>
          <p:nvPr/>
        </p:nvSpPr>
        <p:spPr>
          <a:xfrm>
            <a:off x="5895975" y="3638550"/>
            <a:ext cx="2010487" cy="253916"/>
          </a:xfrm>
          <a:prstGeom prst="rect">
            <a:avLst/>
          </a:prstGeom>
          <a:noFill/>
        </p:spPr>
        <p:txBody>
          <a:bodyPr wrap="none" rtlCol="0">
            <a:spAutoFit/>
          </a:bodyPr>
          <a:lstStyle/>
          <a:p>
            <a:r>
              <a:rPr lang="en-GB" sz="1050" dirty="0" smtClean="0"/>
              <a:t>General idea of topology of hits</a:t>
            </a:r>
            <a:endParaRPr lang="en-GB" sz="1050" dirty="0"/>
          </a:p>
        </p:txBody>
      </p:sp>
      <p:sp>
        <p:nvSpPr>
          <p:cNvPr id="12" name="TextBox 11"/>
          <p:cNvSpPr txBox="1"/>
          <p:nvPr/>
        </p:nvSpPr>
        <p:spPr>
          <a:xfrm>
            <a:off x="1638300" y="3429000"/>
            <a:ext cx="1792478" cy="253916"/>
          </a:xfrm>
          <a:prstGeom prst="rect">
            <a:avLst/>
          </a:prstGeom>
          <a:noFill/>
        </p:spPr>
        <p:txBody>
          <a:bodyPr wrap="none" rtlCol="0">
            <a:spAutoFit/>
          </a:bodyPr>
          <a:lstStyle/>
          <a:p>
            <a:r>
              <a:rPr lang="en-GB" sz="1050" dirty="0" smtClean="0"/>
              <a:t>Profile in observation plane</a:t>
            </a:r>
            <a:endParaRPr lang="en-GB" sz="105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11540" y="1628800"/>
            <a:ext cx="8924956" cy="4608512"/>
          </a:xfrm>
          <a:prstGeom prst="rect">
            <a:avLst/>
          </a:prstGeom>
        </p:spPr>
        <p:txBody>
          <a:bodyPr vert="horz">
            <a:noAutofit/>
          </a:bodyPr>
          <a:lstStyle/>
          <a:p>
            <a:pPr marL="342900" indent="-342900">
              <a:spcBef>
                <a:spcPct val="20000"/>
              </a:spcBef>
              <a:buClr>
                <a:schemeClr val="accent3"/>
              </a:buClr>
              <a:buSzPct val="95000"/>
              <a:buAutoNum type="arabicPeriod" startAt="2"/>
            </a:pPr>
            <a:r>
              <a:rPr lang="en-GB" sz="1600" dirty="0" smtClean="0"/>
              <a:t>For each peak, a new photon cluster candidate is created and examined. Cuts are placed on the longitudinal shower profile of the new cluster and a multivariate/PID analysis is used to decide whether to accept the cluster as a photon.</a:t>
            </a:r>
          </a:p>
        </p:txBody>
      </p:sp>
      <p:pic>
        <p:nvPicPr>
          <p:cNvPr id="4" name="Picture 3" descr="TrackDistance.png"/>
          <p:cNvPicPr>
            <a:picLocks noChangeAspect="1"/>
          </p:cNvPicPr>
          <p:nvPr/>
        </p:nvPicPr>
        <p:blipFill>
          <a:blip r:embed="rId2" cstate="print"/>
          <a:stretch>
            <a:fillRect/>
          </a:stretch>
        </p:blipFill>
        <p:spPr>
          <a:xfrm>
            <a:off x="233182" y="4653914"/>
            <a:ext cx="2797216" cy="1905001"/>
          </a:xfrm>
          <a:prstGeom prst="rect">
            <a:avLst/>
          </a:prstGeom>
        </p:spPr>
      </p:pic>
      <p:pic>
        <p:nvPicPr>
          <p:cNvPr id="5" name="Picture 4" descr="ProfileStart.png"/>
          <p:cNvPicPr>
            <a:picLocks noChangeAspect="1"/>
          </p:cNvPicPr>
          <p:nvPr/>
        </p:nvPicPr>
        <p:blipFill>
          <a:blip r:embed="rId3" cstate="print"/>
          <a:stretch>
            <a:fillRect/>
          </a:stretch>
        </p:blipFill>
        <p:spPr>
          <a:xfrm>
            <a:off x="3164482" y="4670564"/>
            <a:ext cx="2797216" cy="1905001"/>
          </a:xfrm>
          <a:prstGeom prst="rect">
            <a:avLst/>
          </a:prstGeom>
        </p:spPr>
      </p:pic>
      <p:pic>
        <p:nvPicPr>
          <p:cNvPr id="6" name="Picture 5" descr="ProfileDiscrepancy.png"/>
          <p:cNvPicPr>
            <a:picLocks noChangeAspect="1"/>
          </p:cNvPicPr>
          <p:nvPr/>
        </p:nvPicPr>
        <p:blipFill>
          <a:blip r:embed="rId4" cstate="print"/>
          <a:stretch>
            <a:fillRect/>
          </a:stretch>
        </p:blipFill>
        <p:spPr>
          <a:xfrm>
            <a:off x="6220597" y="4668164"/>
            <a:ext cx="2797216" cy="1905001"/>
          </a:xfrm>
          <a:prstGeom prst="rect">
            <a:avLst/>
          </a:prstGeom>
        </p:spPr>
      </p:pic>
      <p:pic>
        <p:nvPicPr>
          <p:cNvPr id="7" name="Picture 6" descr="PeakEnergyFraction.png"/>
          <p:cNvPicPr>
            <a:picLocks noChangeAspect="1"/>
          </p:cNvPicPr>
          <p:nvPr/>
        </p:nvPicPr>
        <p:blipFill>
          <a:blip r:embed="rId5" cstate="print"/>
          <a:stretch>
            <a:fillRect/>
          </a:stretch>
        </p:blipFill>
        <p:spPr>
          <a:xfrm>
            <a:off x="4067947" y="2590799"/>
            <a:ext cx="2797216" cy="1905001"/>
          </a:xfrm>
          <a:prstGeom prst="rect">
            <a:avLst/>
          </a:prstGeom>
        </p:spPr>
      </p:pic>
      <p:pic>
        <p:nvPicPr>
          <p:cNvPr id="9" name="Picture 8" descr="PeakRms.png"/>
          <p:cNvPicPr>
            <a:picLocks noChangeAspect="1"/>
          </p:cNvPicPr>
          <p:nvPr/>
        </p:nvPicPr>
        <p:blipFill>
          <a:blip r:embed="rId6" cstate="print"/>
          <a:stretch>
            <a:fillRect/>
          </a:stretch>
        </p:blipFill>
        <p:spPr>
          <a:xfrm>
            <a:off x="960892" y="2571749"/>
            <a:ext cx="2797216" cy="1905001"/>
          </a:xfrm>
          <a:prstGeom prst="rect">
            <a:avLst/>
          </a:prstGeom>
        </p:spPr>
      </p:pic>
      <p:sp>
        <p:nvSpPr>
          <p:cNvPr id="10" name="TextBox 9"/>
          <p:cNvSpPr txBox="1"/>
          <p:nvPr/>
        </p:nvSpPr>
        <p:spPr>
          <a:xfrm>
            <a:off x="7124700" y="2876550"/>
            <a:ext cx="1571625" cy="1200329"/>
          </a:xfrm>
          <a:prstGeom prst="rect">
            <a:avLst/>
          </a:prstGeom>
          <a:noFill/>
        </p:spPr>
        <p:txBody>
          <a:bodyPr wrap="square" rtlCol="0">
            <a:spAutoFit/>
          </a:bodyPr>
          <a:lstStyle/>
          <a:p>
            <a:pPr algn="ctr"/>
            <a:r>
              <a:rPr lang="en-GB" sz="1200" dirty="0" smtClean="0"/>
              <a:t>PDFs used for photon identification, constructed using 500GeV ILD00 Z</a:t>
            </a:r>
            <a:r>
              <a:rPr lang="en-GB" sz="1200" dirty="0" smtClean="0">
                <a:sym typeface="Symbol"/>
              </a:rPr>
              <a:t></a:t>
            </a:r>
            <a:r>
              <a:rPr lang="en-GB" sz="1200" dirty="0" smtClean="0"/>
              <a:t>uds events</a:t>
            </a:r>
            <a:endParaRPr lang="en-GB"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Photon Reconstruction Algorithm</a:t>
            </a:r>
            <a:endParaRPr lang="en-GB" sz="4600" dirty="0"/>
          </a:p>
        </p:txBody>
      </p:sp>
      <p:sp>
        <p:nvSpPr>
          <p:cNvPr id="8" name="Content Placeholder 2"/>
          <p:cNvSpPr txBox="1">
            <a:spLocks/>
          </p:cNvSpPr>
          <p:nvPr/>
        </p:nvSpPr>
        <p:spPr>
          <a:xfrm>
            <a:off x="111540" y="4725144"/>
            <a:ext cx="8924956" cy="1728192"/>
          </a:xfrm>
          <a:prstGeom prst="rect">
            <a:avLst/>
          </a:prstGeom>
        </p:spPr>
        <p:txBody>
          <a:bodyPr vert="horz">
            <a:noAutofit/>
          </a:bodyPr>
          <a:lstStyle/>
          <a:p>
            <a:pPr marL="342900" indent="-342900">
              <a:spcBef>
                <a:spcPct val="20000"/>
              </a:spcBef>
              <a:buClr>
                <a:schemeClr val="accent3"/>
              </a:buClr>
              <a:buSzPct val="95000"/>
              <a:buAutoNum type="arabicPeriod" startAt="3"/>
            </a:pPr>
            <a:r>
              <a:rPr lang="en-GB" sz="1600" dirty="0" smtClean="0"/>
              <a:t>If a peak cluster is accepted, it is tagged as a photon and saved; the original cluster is deleted. If the peak represents the majority of the energy in original cluster, original may be used instead.</a:t>
            </a:r>
          </a:p>
          <a:p>
            <a:pPr marL="342900" indent="-342900">
              <a:spcBef>
                <a:spcPct val="20000"/>
              </a:spcBef>
              <a:buClr>
                <a:schemeClr val="accent3"/>
              </a:buClr>
              <a:buSzPct val="95000"/>
            </a:pPr>
            <a:r>
              <a:rPr lang="en-GB" sz="1600" dirty="0" smtClean="0"/>
              <a:t>	With the exception of the addition of isolated hits, the photon clusters can remain unchanged and can be used to form photon particle flow objects in the PfoCreation algorithm.</a:t>
            </a:r>
          </a:p>
          <a:p>
            <a:pPr marL="342900" indent="-342900">
              <a:spcBef>
                <a:spcPct val="20000"/>
              </a:spcBef>
              <a:buClr>
                <a:schemeClr val="accent3"/>
              </a:buClr>
              <a:buSzPct val="95000"/>
            </a:pPr>
            <a:endParaRPr lang="en-GB" sz="1600" dirty="0" smtClean="0"/>
          </a:p>
          <a:p>
            <a:pPr marL="274320" indent="-274320">
              <a:spcBef>
                <a:spcPct val="20000"/>
              </a:spcBef>
              <a:buClr>
                <a:schemeClr val="accent3"/>
              </a:buClr>
              <a:buSzPct val="95000"/>
            </a:pPr>
            <a:r>
              <a:rPr lang="en-GB" sz="1600" dirty="0" smtClean="0"/>
              <a:t>Can now </a:t>
            </a:r>
            <a:r>
              <a:rPr lang="en-GB" sz="1600" dirty="0" smtClean="0"/>
              <a:t>examine the impact of the photon reconstruction algorithm on jet energy reconstruction.</a:t>
            </a:r>
          </a:p>
        </p:txBody>
      </p:sp>
      <p:pic>
        <p:nvPicPr>
          <p:cNvPr id="5" name="Picture 4" descr="PIDLog.png"/>
          <p:cNvPicPr>
            <a:picLocks noChangeAspect="1"/>
          </p:cNvPicPr>
          <p:nvPr/>
        </p:nvPicPr>
        <p:blipFill>
          <a:blip r:embed="rId2" cstate="print"/>
          <a:stretch>
            <a:fillRect/>
          </a:stretch>
        </p:blipFill>
        <p:spPr>
          <a:xfrm>
            <a:off x="300990" y="1727834"/>
            <a:ext cx="4036381" cy="2748915"/>
          </a:xfrm>
          <a:prstGeom prst="rect">
            <a:avLst/>
          </a:prstGeom>
        </p:spPr>
      </p:pic>
      <p:pic>
        <p:nvPicPr>
          <p:cNvPr id="6" name="Picture 5" descr="EffPur.png"/>
          <p:cNvPicPr>
            <a:picLocks noChangeAspect="1"/>
          </p:cNvPicPr>
          <p:nvPr/>
        </p:nvPicPr>
        <p:blipFill>
          <a:blip r:embed="rId3" cstate="print"/>
          <a:stretch>
            <a:fillRect/>
          </a:stretch>
        </p:blipFill>
        <p:spPr>
          <a:xfrm>
            <a:off x="4743450" y="1804035"/>
            <a:ext cx="3890010" cy="264923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Jet Energy Performance</a:t>
            </a:r>
            <a:endParaRPr lang="en-GB" sz="4600" dirty="0"/>
          </a:p>
        </p:txBody>
      </p:sp>
      <p:pic>
        <p:nvPicPr>
          <p:cNvPr id="5" name="Picture 4" descr="ILD00.png"/>
          <p:cNvPicPr>
            <a:picLocks noChangeAspect="1"/>
          </p:cNvPicPr>
          <p:nvPr/>
        </p:nvPicPr>
        <p:blipFill>
          <a:blip r:embed="rId2" cstate="print"/>
          <a:stretch>
            <a:fillRect/>
          </a:stretch>
        </p:blipFill>
        <p:spPr>
          <a:xfrm>
            <a:off x="43840" y="1847850"/>
            <a:ext cx="4533900" cy="3094256"/>
          </a:xfrm>
          <a:prstGeom prst="rect">
            <a:avLst/>
          </a:prstGeom>
        </p:spPr>
      </p:pic>
      <p:sp>
        <p:nvSpPr>
          <p:cNvPr id="6" name="TextBox 5"/>
          <p:cNvSpPr txBox="1"/>
          <p:nvPr/>
        </p:nvSpPr>
        <p:spPr>
          <a:xfrm>
            <a:off x="3219450" y="2028825"/>
            <a:ext cx="819150" cy="369332"/>
          </a:xfrm>
          <a:prstGeom prst="rect">
            <a:avLst/>
          </a:prstGeom>
          <a:noFill/>
        </p:spPr>
        <p:txBody>
          <a:bodyPr wrap="square" rtlCol="0">
            <a:spAutoFit/>
          </a:bodyPr>
          <a:lstStyle/>
          <a:p>
            <a:r>
              <a:rPr lang="en-GB" dirty="0" smtClean="0"/>
              <a:t>ILD00</a:t>
            </a:r>
            <a:endParaRPr lang="en-GB" dirty="0"/>
          </a:p>
        </p:txBody>
      </p:sp>
      <p:pic>
        <p:nvPicPr>
          <p:cNvPr id="7" name="Picture 6" descr="SigmaEvsCosTheta.png"/>
          <p:cNvPicPr>
            <a:picLocks noChangeAspect="1"/>
          </p:cNvPicPr>
          <p:nvPr/>
        </p:nvPicPr>
        <p:blipFill>
          <a:blip r:embed="rId3" cstate="print"/>
          <a:stretch>
            <a:fillRect/>
          </a:stretch>
        </p:blipFill>
        <p:spPr>
          <a:xfrm>
            <a:off x="4591051" y="1889760"/>
            <a:ext cx="4533900" cy="3087742"/>
          </a:xfrm>
          <a:prstGeom prst="rect">
            <a:avLst/>
          </a:prstGeom>
        </p:spPr>
      </p:pic>
      <p:sp>
        <p:nvSpPr>
          <p:cNvPr id="9" name="TextBox 8"/>
          <p:cNvSpPr txBox="1"/>
          <p:nvPr/>
        </p:nvSpPr>
        <p:spPr>
          <a:xfrm>
            <a:off x="7762875" y="2009775"/>
            <a:ext cx="819150" cy="369332"/>
          </a:xfrm>
          <a:prstGeom prst="rect">
            <a:avLst/>
          </a:prstGeom>
          <a:noFill/>
        </p:spPr>
        <p:txBody>
          <a:bodyPr wrap="square" rtlCol="0">
            <a:spAutoFit/>
          </a:bodyPr>
          <a:lstStyle/>
          <a:p>
            <a:r>
              <a:rPr lang="en-GB" dirty="0" smtClean="0"/>
              <a:t>ILD00</a:t>
            </a:r>
            <a:endParaRPr lang="en-GB" dirty="0"/>
          </a:p>
        </p:txBody>
      </p:sp>
      <p:sp>
        <p:nvSpPr>
          <p:cNvPr id="11" name="TextBox 10"/>
          <p:cNvSpPr txBox="1"/>
          <p:nvPr/>
        </p:nvSpPr>
        <p:spPr>
          <a:xfrm>
            <a:off x="3059832" y="6479758"/>
            <a:ext cx="2971800" cy="261610"/>
          </a:xfrm>
          <a:prstGeom prst="rect">
            <a:avLst/>
          </a:prstGeom>
          <a:noFill/>
        </p:spPr>
        <p:txBody>
          <a:bodyPr wrap="square" rtlCol="0">
            <a:spAutoFit/>
          </a:bodyPr>
          <a:lstStyle/>
          <a:p>
            <a:pPr algn="ctr"/>
            <a:r>
              <a:rPr lang="en-GB" sz="1050" dirty="0" smtClean="0"/>
              <a:t>Best ever Pandora performance for ILD00</a:t>
            </a:r>
            <a:endParaRPr lang="en-GB" sz="1050" dirty="0"/>
          </a:p>
        </p:txBody>
      </p:sp>
      <p:graphicFrame>
        <p:nvGraphicFramePr>
          <p:cNvPr id="12" name="Table 11"/>
          <p:cNvGraphicFramePr>
            <a:graphicFrameLocks noGrp="1"/>
          </p:cNvGraphicFramePr>
          <p:nvPr/>
        </p:nvGraphicFramePr>
        <p:xfrm>
          <a:off x="467544" y="5229200"/>
          <a:ext cx="8208911" cy="1213472"/>
        </p:xfrm>
        <a:graphic>
          <a:graphicData uri="http://schemas.openxmlformats.org/drawingml/2006/table">
            <a:tbl>
              <a:tblPr firstRow="1" bandRow="1">
                <a:tableStyleId>{5C22544A-7EE6-4342-B048-85BDC9FD1C3A}</a:tableStyleId>
              </a:tblPr>
              <a:tblGrid>
                <a:gridCol w="2975350"/>
                <a:gridCol w="1343752"/>
                <a:gridCol w="1273029"/>
                <a:gridCol w="1343752"/>
                <a:gridCol w="1273028"/>
              </a:tblGrid>
              <a:tr h="403860">
                <a:tc>
                  <a:txBody>
                    <a:bodyPr/>
                    <a:lstStyle/>
                    <a:p>
                      <a:pPr algn="l"/>
                      <a:r>
                        <a:rPr lang="en-GB" sz="1400" b="1" dirty="0" smtClean="0"/>
                        <a:t>ILD00, E</a:t>
                      </a:r>
                      <a:r>
                        <a:rPr lang="en-GB" sz="1400" b="1" baseline="-25000" dirty="0" smtClean="0"/>
                        <a:t>z</a:t>
                      </a:r>
                      <a:r>
                        <a:rPr lang="en-GB" sz="1400" b="1" baseline="0" dirty="0" smtClean="0"/>
                        <a:t> (= 2 * E</a:t>
                      </a:r>
                      <a:r>
                        <a:rPr lang="en-GB" sz="1400" b="1" baseline="-25000" dirty="0" smtClean="0"/>
                        <a:t>j</a:t>
                      </a:r>
                      <a:r>
                        <a:rPr lang="en-GB" sz="1400" b="1" baseline="0" dirty="0" smtClean="0"/>
                        <a:t>)</a:t>
                      </a:r>
                      <a:endParaRPr lang="en-GB" sz="1400" b="1" baseline="-25000" dirty="0"/>
                    </a:p>
                  </a:txBody>
                  <a:tcPr/>
                </a:tc>
                <a:tc>
                  <a:txBody>
                    <a:bodyPr/>
                    <a:lstStyle/>
                    <a:p>
                      <a:pPr algn="ctr"/>
                      <a:r>
                        <a:rPr lang="en-GB" sz="1400" b="1" dirty="0" smtClean="0"/>
                        <a:t>91GeV</a:t>
                      </a:r>
                      <a:endParaRPr lang="en-GB" sz="1400" b="1" dirty="0"/>
                    </a:p>
                  </a:txBody>
                  <a:tcPr/>
                </a:tc>
                <a:tc>
                  <a:txBody>
                    <a:bodyPr/>
                    <a:lstStyle/>
                    <a:p>
                      <a:pPr algn="ctr"/>
                      <a:r>
                        <a:rPr lang="en-GB" sz="1400" b="1" dirty="0" smtClean="0"/>
                        <a:t>200GeV</a:t>
                      </a:r>
                      <a:endParaRPr lang="en-GB" sz="1400" b="1" dirty="0"/>
                    </a:p>
                  </a:txBody>
                  <a:tcPr/>
                </a:tc>
                <a:tc>
                  <a:txBody>
                    <a:bodyPr/>
                    <a:lstStyle/>
                    <a:p>
                      <a:pPr algn="ctr"/>
                      <a:r>
                        <a:rPr lang="en-GB" sz="1400" b="1" dirty="0" smtClean="0"/>
                        <a:t>360GeV</a:t>
                      </a:r>
                      <a:endParaRPr lang="en-GB" sz="1400" b="1" dirty="0"/>
                    </a:p>
                  </a:txBody>
                  <a:tcPr/>
                </a:tc>
                <a:tc>
                  <a:txBody>
                    <a:bodyPr/>
                    <a:lstStyle/>
                    <a:p>
                      <a:pPr algn="ctr"/>
                      <a:r>
                        <a:rPr lang="en-GB" sz="1400" b="1" dirty="0" smtClean="0"/>
                        <a:t>500GeV</a:t>
                      </a:r>
                      <a:endParaRPr lang="en-GB" sz="1400" b="1" dirty="0"/>
                    </a:p>
                  </a:txBody>
                  <a:tcPr/>
                </a:tc>
              </a:tr>
              <a:tr h="405752">
                <a:tc>
                  <a:txBody>
                    <a:bodyPr/>
                    <a:lstStyle/>
                    <a:p>
                      <a:r>
                        <a:rPr lang="en-GB" sz="1400" dirty="0" smtClean="0"/>
                        <a:t>Standard Pandora, rms</a:t>
                      </a:r>
                      <a:r>
                        <a:rPr lang="en-GB" sz="1400" baseline="-25000" dirty="0" smtClean="0"/>
                        <a:t>90</a:t>
                      </a:r>
                      <a:r>
                        <a:rPr lang="en-GB" sz="1400" dirty="0" smtClean="0"/>
                        <a:t>(E</a:t>
                      </a:r>
                      <a:r>
                        <a:rPr lang="en-GB" sz="1400" baseline="-25000" dirty="0" smtClean="0"/>
                        <a:t>j</a:t>
                      </a:r>
                      <a:r>
                        <a:rPr lang="en-GB" sz="1400" dirty="0" smtClean="0"/>
                        <a:t>) / E</a:t>
                      </a:r>
                      <a:r>
                        <a:rPr lang="en-GB" sz="1400" baseline="-25000" dirty="0" smtClean="0"/>
                        <a:t>j</a:t>
                      </a:r>
                      <a:endParaRPr lang="en-GB" sz="1400" dirty="0"/>
                    </a:p>
                  </a:txBody>
                  <a:tcPr/>
                </a:tc>
                <a:tc>
                  <a:txBody>
                    <a:bodyPr/>
                    <a:lstStyle/>
                    <a:p>
                      <a:pPr marL="0" indent="0" algn="ctr"/>
                      <a:r>
                        <a:rPr lang="en-GB" sz="1400" dirty="0" smtClean="0"/>
                        <a:t>3.64 ± 0.05</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2.93 ± 0.04</a:t>
                      </a:r>
                    </a:p>
                  </a:txBody>
                  <a:tcPr/>
                </a:tc>
                <a:tc>
                  <a:txBody>
                    <a:bodyPr/>
                    <a:lstStyle/>
                    <a:p>
                      <a:pPr algn="ctr"/>
                      <a:r>
                        <a:rPr lang="en-GB" sz="1400" dirty="0" smtClean="0"/>
                        <a:t>3.00 ± 0.04</a:t>
                      </a:r>
                      <a:endParaRPr lang="en-GB" sz="1400" dirty="0"/>
                    </a:p>
                  </a:txBody>
                  <a:tcPr/>
                </a:tc>
                <a:tc>
                  <a:txBody>
                    <a:bodyPr/>
                    <a:lstStyle/>
                    <a:p>
                      <a:pPr marL="0" indent="0" algn="ctr"/>
                      <a:r>
                        <a:rPr lang="en-GB" sz="1400" dirty="0" smtClean="0"/>
                        <a:t>3.19 ± 0.04</a:t>
                      </a:r>
                      <a:endParaRPr lang="en-GB" sz="1400" dirty="0"/>
                    </a:p>
                  </a:txBody>
                  <a:tcPr/>
                </a:tc>
              </a:tr>
              <a:tr h="403860">
                <a:tc>
                  <a:txBody>
                    <a:bodyPr/>
                    <a:lstStyle/>
                    <a:p>
                      <a:r>
                        <a:rPr lang="en-GB" sz="1400" b="1" dirty="0" smtClean="0"/>
                        <a:t>Photon Clustering, rms</a:t>
                      </a:r>
                      <a:r>
                        <a:rPr lang="en-GB" sz="1400" b="1" baseline="-25000" dirty="0" smtClean="0"/>
                        <a:t>90</a:t>
                      </a:r>
                      <a:r>
                        <a:rPr lang="en-GB" sz="1400" b="1" dirty="0" smtClean="0"/>
                        <a:t>(E</a:t>
                      </a:r>
                      <a:r>
                        <a:rPr lang="en-GB" sz="1400" b="1" baseline="-25000" dirty="0" smtClean="0"/>
                        <a:t>j</a:t>
                      </a:r>
                      <a:r>
                        <a:rPr lang="en-GB" sz="1400" b="1" dirty="0" smtClean="0"/>
                        <a:t>) / E</a:t>
                      </a:r>
                      <a:r>
                        <a:rPr lang="en-GB" sz="1400" b="1" baseline="-25000" dirty="0" smtClean="0"/>
                        <a:t>j</a:t>
                      </a:r>
                      <a:endParaRPr lang="en-GB" sz="1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3.69 ± 0.05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2.88 ± 0.04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2.91 ± 0.04</a:t>
                      </a:r>
                    </a:p>
                  </a:txBody>
                  <a:tcPr/>
                </a:tc>
                <a:tc>
                  <a:txBody>
                    <a:bodyPr/>
                    <a:lstStyle/>
                    <a:p>
                      <a:pPr algn="ctr"/>
                      <a:r>
                        <a:rPr lang="en-GB" sz="1400" b="1" dirty="0" smtClean="0"/>
                        <a:t>3.03 ± 0.05</a:t>
                      </a:r>
                      <a:endParaRPr lang="en-GB" sz="1400" b="1"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Summary</a:t>
            </a:r>
            <a:endParaRPr lang="en-GB" sz="4600" dirty="0"/>
          </a:p>
        </p:txBody>
      </p:sp>
      <p:sp>
        <p:nvSpPr>
          <p:cNvPr id="8" name="Content Placeholder 2"/>
          <p:cNvSpPr txBox="1">
            <a:spLocks/>
          </p:cNvSpPr>
          <p:nvPr/>
        </p:nvSpPr>
        <p:spPr>
          <a:xfrm>
            <a:off x="251520" y="1700808"/>
            <a:ext cx="8712968" cy="4752528"/>
          </a:xfrm>
          <a:prstGeom prst="rect">
            <a:avLst/>
          </a:prstGeom>
        </p:spPr>
        <p:txBody>
          <a:bodyPr vert="horz">
            <a:noAutofit/>
          </a:bodyPr>
          <a:lstStyle/>
          <a:p>
            <a:pPr marL="274320" indent="-274320">
              <a:spcBef>
                <a:spcPct val="20000"/>
              </a:spcBef>
              <a:buClr>
                <a:schemeClr val="accent3"/>
              </a:buClr>
              <a:buSzPct val="95000"/>
            </a:pPr>
            <a:r>
              <a:rPr lang="en-GB" sz="1600" b="1" dirty="0" smtClean="0"/>
              <a:t>Development of Pandora continues at a rather rapid pace:</a:t>
            </a:r>
          </a:p>
          <a:p>
            <a:pPr marL="274320" indent="-274320">
              <a:spcBef>
                <a:spcPct val="20000"/>
              </a:spcBef>
              <a:buClr>
                <a:schemeClr val="accent3"/>
              </a:buClr>
              <a:buSzPct val="95000"/>
              <a:buFont typeface="Wingdings 2"/>
              <a:buChar char=""/>
            </a:pPr>
            <a:endParaRPr lang="en-GB" sz="1100" dirty="0" smtClean="0"/>
          </a:p>
          <a:p>
            <a:pPr marL="274320" indent="-274320">
              <a:spcBef>
                <a:spcPct val="20000"/>
              </a:spcBef>
              <a:buClr>
                <a:schemeClr val="accent3"/>
              </a:buClr>
              <a:buSzPct val="95000"/>
              <a:buFont typeface="Wingdings 2"/>
              <a:buChar char=""/>
            </a:pPr>
            <a:r>
              <a:rPr lang="en-GB" sz="1600" dirty="0" smtClean="0">
                <a:solidFill>
                  <a:schemeClr val="accent4">
                    <a:lumMod val="50000"/>
                  </a:schemeClr>
                </a:solidFill>
              </a:rPr>
              <a:t>Pandora has been restructured so that it can be easily applied to a number of different pattern-recognition problems. The reconstruction can be customised in a number of ways.</a:t>
            </a:r>
          </a:p>
          <a:p>
            <a:pPr marL="274320" indent="-274320">
              <a:spcBef>
                <a:spcPct val="20000"/>
              </a:spcBef>
              <a:buClr>
                <a:schemeClr val="accent3"/>
              </a:buClr>
              <a:buSzPct val="95000"/>
              <a:buFont typeface="Wingdings 2"/>
              <a:buChar char=""/>
            </a:pPr>
            <a:r>
              <a:rPr lang="en-GB" sz="1600" dirty="0" smtClean="0">
                <a:solidFill>
                  <a:schemeClr val="accent4">
                    <a:lumMod val="50000"/>
                  </a:schemeClr>
                </a:solidFill>
              </a:rPr>
              <a:t>A forced clustering algorithm has been developed to carefully manage the transition from particle flow to “energy flow” calorimetry when there is no other alternative</a:t>
            </a:r>
            <a:r>
              <a:rPr lang="en-GB" sz="1600" dirty="0" smtClean="0">
                <a:solidFill>
                  <a:schemeClr val="accent4">
                    <a:lumMod val="50000"/>
                  </a:schemeClr>
                </a:solidFill>
              </a:rPr>
              <a:t>.</a:t>
            </a:r>
          </a:p>
          <a:p>
            <a:pPr marL="274320" indent="-274320">
              <a:spcBef>
                <a:spcPct val="20000"/>
              </a:spcBef>
              <a:buClr>
                <a:schemeClr val="accent3"/>
              </a:buClr>
              <a:buSzPct val="95000"/>
              <a:buFont typeface="Wingdings 2"/>
              <a:buChar char=""/>
            </a:pPr>
            <a:endParaRPr lang="en-GB" sz="1600" dirty="0" smtClean="0">
              <a:solidFill>
                <a:schemeClr val="accent4">
                  <a:lumMod val="50000"/>
                </a:schemeClr>
              </a:solidFill>
            </a:endParaRPr>
          </a:p>
          <a:p>
            <a:pPr marL="274320" indent="-274320">
              <a:spcBef>
                <a:spcPct val="20000"/>
              </a:spcBef>
              <a:buClr>
                <a:schemeClr val="accent3"/>
              </a:buClr>
              <a:buSzPct val="95000"/>
              <a:buFont typeface="Wingdings 2"/>
              <a:buChar char=""/>
            </a:pPr>
            <a:r>
              <a:rPr lang="en-GB" sz="1600" dirty="0" smtClean="0">
                <a:solidFill>
                  <a:schemeClr val="accent2">
                    <a:lumMod val="75000"/>
                  </a:schemeClr>
                </a:solidFill>
              </a:rPr>
              <a:t>Monitoring of the energy changes that occur during Pandora reclustering algorithms has been implemented and the data provided are under investigation.</a:t>
            </a:r>
          </a:p>
          <a:p>
            <a:pPr marL="274320" indent="-274320">
              <a:spcBef>
                <a:spcPct val="20000"/>
              </a:spcBef>
              <a:buClr>
                <a:schemeClr val="accent3"/>
              </a:buClr>
              <a:buSzPct val="95000"/>
              <a:buFont typeface="Wingdings 2"/>
              <a:buChar char=""/>
            </a:pPr>
            <a:r>
              <a:rPr lang="en-GB" sz="1600" dirty="0" smtClean="0">
                <a:solidFill>
                  <a:schemeClr val="accent2">
                    <a:lumMod val="75000"/>
                  </a:schemeClr>
                </a:solidFill>
              </a:rPr>
              <a:t>The efficiency of the FineGranularityContent algorithms and framework has been improved, reducing the CPU time required to reconstruct events in ILD with overlaid background</a:t>
            </a:r>
            <a:r>
              <a:rPr lang="en-GB" sz="1600" dirty="0" smtClean="0">
                <a:solidFill>
                  <a:schemeClr val="accent2">
                    <a:lumMod val="75000"/>
                  </a:schemeClr>
                </a:solidFill>
              </a:rPr>
              <a:t>.</a:t>
            </a:r>
          </a:p>
          <a:p>
            <a:pPr marL="274320" indent="-274320">
              <a:spcBef>
                <a:spcPct val="20000"/>
              </a:spcBef>
              <a:buClr>
                <a:schemeClr val="accent3"/>
              </a:buClr>
              <a:buSzPct val="95000"/>
              <a:buFont typeface="Wingdings 2"/>
              <a:buChar char=""/>
            </a:pPr>
            <a:endParaRPr lang="en-GB" sz="1600" dirty="0" smtClean="0">
              <a:solidFill>
                <a:schemeClr val="accent2">
                  <a:lumMod val="75000"/>
                </a:schemeClr>
              </a:solidFill>
            </a:endParaRPr>
          </a:p>
          <a:p>
            <a:pPr marL="274320" indent="-274320">
              <a:spcBef>
                <a:spcPct val="20000"/>
              </a:spcBef>
              <a:buClr>
                <a:schemeClr val="accent3"/>
              </a:buClr>
              <a:buSzPct val="95000"/>
              <a:buFont typeface="Wingdings 2"/>
              <a:buChar char=""/>
            </a:pPr>
            <a:r>
              <a:rPr lang="en-GB" sz="1600" dirty="0" smtClean="0">
                <a:solidFill>
                  <a:schemeClr val="tx2">
                    <a:lumMod val="50000"/>
                  </a:schemeClr>
                </a:solidFill>
              </a:rPr>
              <a:t>A photon reconstruction algorithm has been implemented, which aims to fully reconstruct and tag photons and remove them from the subsequent Pandora reconstruction. </a:t>
            </a:r>
          </a:p>
          <a:p>
            <a:pPr marL="274320" indent="-274320">
              <a:spcBef>
                <a:spcPct val="20000"/>
              </a:spcBef>
              <a:buClr>
                <a:schemeClr val="accent3"/>
              </a:buClr>
              <a:buSzPct val="95000"/>
              <a:buFont typeface="Wingdings 2"/>
              <a:buChar char=""/>
            </a:pPr>
            <a:r>
              <a:rPr lang="en-GB" sz="1600" dirty="0" smtClean="0">
                <a:solidFill>
                  <a:schemeClr val="tx2">
                    <a:lumMod val="50000"/>
                  </a:schemeClr>
                </a:solidFill>
              </a:rPr>
              <a:t>The photon reconstruction algorithm proves beneficial at high energies and the current jet energy performance figures are the best ever obtained for the ILD00 detector model.</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endParaRPr lang="en-GB"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Overview</a:t>
            </a:r>
            <a:endParaRPr lang="en-GB" sz="4600" dirty="0"/>
          </a:p>
        </p:txBody>
      </p:sp>
      <p:sp>
        <p:nvSpPr>
          <p:cNvPr id="8" name="Content Placeholder 2"/>
          <p:cNvSpPr txBox="1">
            <a:spLocks/>
          </p:cNvSpPr>
          <p:nvPr/>
        </p:nvSpPr>
        <p:spPr>
          <a:xfrm>
            <a:off x="183548" y="1772816"/>
            <a:ext cx="8780940" cy="460851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Since the last presentation of PandoraPFA in an ILD meeting, many important changes have been made. </a:t>
            </a:r>
            <a:r>
              <a:rPr lang="en-GB" sz="1600" dirty="0" smtClean="0"/>
              <a:t>Some </a:t>
            </a:r>
            <a:r>
              <a:rPr lang="en-GB" sz="1600" dirty="0" smtClean="0"/>
              <a:t>changes were driven by requirements for the CLIC </a:t>
            </a:r>
            <a:r>
              <a:rPr lang="en-GB" sz="1600" dirty="0" smtClean="0"/>
              <a:t>CDR.</a:t>
            </a:r>
          </a:p>
          <a:p>
            <a:pPr marL="274320" indent="-274320">
              <a:spcBef>
                <a:spcPct val="20000"/>
              </a:spcBef>
              <a:buClr>
                <a:schemeClr val="accent3"/>
              </a:buClr>
              <a:buSzPct val="95000"/>
              <a:buFont typeface="Wingdings 2"/>
              <a:buChar char=""/>
            </a:pPr>
            <a:r>
              <a:rPr lang="en-GB" sz="1600" dirty="0" smtClean="0"/>
              <a:t>Some changes were to make Pandora algorithms more generic, and so applicable to other pattern-recognition problems. ChangeLogs list all modifications made since first public release.</a:t>
            </a:r>
          </a:p>
          <a:p>
            <a:pPr marL="274320"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r>
              <a:rPr lang="en-GB" sz="1600" dirty="0" smtClean="0"/>
              <a:t>Today, will discuss a selection of the most interesting changes:</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Restructuring of Pandora and opportunities for customising Pandora reconstruction,</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Forced clustering algorithm and the transition to “energy flow” calorimetry,</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Monitoring of energy changes during reclustering, to assess reconstruction quality,</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Efficiency improvements to reduce CPU time in presence of overlaid background events,</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Photon reconstruction algorithm, to improve efficiency and accuracy of photon identification and reduce confusion for subsequent Pandora reconstruction,</a:t>
            </a:r>
          </a:p>
          <a:p>
            <a:pPr marL="731520" lvl="1" indent="-274320">
              <a:spcBef>
                <a:spcPct val="20000"/>
              </a:spcBef>
              <a:buClr>
                <a:schemeClr val="accent1">
                  <a:lumMod val="75000"/>
                </a:schemeClr>
              </a:buClr>
              <a:buSzPct val="95000"/>
              <a:buFont typeface="Wingdings 2"/>
              <a:buChar char=""/>
            </a:pPr>
            <a:r>
              <a:rPr lang="en-GB" sz="1600" dirty="0" smtClean="0">
                <a:solidFill>
                  <a:schemeClr val="accent2">
                    <a:lumMod val="75000"/>
                  </a:schemeClr>
                </a:solidFill>
              </a:rPr>
              <a:t>Current jet energy reconstruction performance for ILD.</a:t>
            </a:r>
          </a:p>
          <a:p>
            <a:pPr marL="731520" lvl="1" indent="-274320">
              <a:spcBef>
                <a:spcPct val="20000"/>
              </a:spcBef>
              <a:buClr>
                <a:schemeClr val="accent3"/>
              </a:buClr>
              <a:buSzPct val="95000"/>
              <a:buFont typeface="Wingdings 2"/>
              <a:buChar char=""/>
            </a:pPr>
            <a:endParaRPr lang="en-GB" sz="1600" dirty="0" smtClean="0"/>
          </a:p>
          <a:p>
            <a:pPr marL="274320" indent="-274320">
              <a:spcBef>
                <a:spcPct val="20000"/>
              </a:spcBef>
              <a:buClr>
                <a:schemeClr val="accent3"/>
              </a:buClr>
              <a:buSzPct val="95000"/>
              <a:buFont typeface="Wingdings 2"/>
              <a:buChar char=""/>
            </a:pPr>
            <a:r>
              <a:rPr lang="en-GB" sz="1600" dirty="0" smtClean="0"/>
              <a:t>Will start with some of the more technical changes...</a:t>
            </a:r>
            <a:endParaRPr lang="en-GB"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Pandora </a:t>
            </a:r>
            <a:r>
              <a:rPr lang="en-GB" dirty="0" smtClean="0"/>
              <a:t>Structure</a:t>
            </a:r>
            <a:endParaRPr lang="en-GB" dirty="0"/>
          </a:p>
        </p:txBody>
      </p:sp>
      <p:sp>
        <p:nvSpPr>
          <p:cNvPr id="32" name="Content Placeholder 2"/>
          <p:cNvSpPr txBox="1">
            <a:spLocks/>
          </p:cNvSpPr>
          <p:nvPr/>
        </p:nvSpPr>
        <p:spPr>
          <a:xfrm>
            <a:off x="111540" y="1703080"/>
            <a:ext cx="8924956" cy="1080120"/>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A powerful feature of Pandora framework is the ability to </a:t>
            </a:r>
            <a:r>
              <a:rPr lang="en-GB" sz="1600" dirty="0" smtClean="0">
                <a:solidFill>
                  <a:schemeClr val="accent2">
                    <a:lumMod val="75000"/>
                  </a:schemeClr>
                </a:solidFill>
              </a:rPr>
              <a:t>register content </a:t>
            </a:r>
            <a:r>
              <a:rPr lang="en-GB" sz="1600" dirty="0" smtClean="0"/>
              <a:t>(algorithms, particle id functions, etc.) from </a:t>
            </a:r>
            <a:r>
              <a:rPr lang="en-GB" sz="1600" dirty="0" smtClean="0"/>
              <a:t>different libraries and combine their functionality in the </a:t>
            </a:r>
            <a:r>
              <a:rPr lang="en-GB" sz="1600" dirty="0" smtClean="0"/>
              <a:t>reconstruction.</a:t>
            </a:r>
          </a:p>
          <a:p>
            <a:pPr marL="274320" indent="-274320">
              <a:spcBef>
                <a:spcPct val="20000"/>
              </a:spcBef>
              <a:buClr>
                <a:schemeClr val="accent3"/>
              </a:buClr>
              <a:buSzPct val="95000"/>
              <a:buFont typeface="Wingdings 2"/>
              <a:buChar char=""/>
            </a:pPr>
            <a:r>
              <a:rPr lang="en-GB" sz="1600" dirty="0" smtClean="0"/>
              <a:t>Have used this ability to help re-structure Pandora:</a:t>
            </a:r>
          </a:p>
        </p:txBody>
      </p:sp>
      <p:sp>
        <p:nvSpPr>
          <p:cNvPr id="5" name="Rectangle 4"/>
          <p:cNvSpPr/>
          <p:nvPr/>
        </p:nvSpPr>
        <p:spPr>
          <a:xfrm>
            <a:off x="107504" y="4869160"/>
            <a:ext cx="8922196" cy="1668149"/>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en-GB" sz="1600" dirty="0" smtClean="0"/>
              <a:t>The idea is that a Pandora </a:t>
            </a:r>
            <a:r>
              <a:rPr lang="en-GB" sz="1600" dirty="0" smtClean="0"/>
              <a:t>client application registers the content it needs to perform its specific reconstruction within the framework.</a:t>
            </a:r>
          </a:p>
          <a:p>
            <a:pPr marL="274320" lvl="0" indent="-274320">
              <a:spcBef>
                <a:spcPct val="20000"/>
              </a:spcBef>
              <a:buClr>
                <a:schemeClr val="accent3"/>
              </a:buClr>
              <a:buSzPct val="95000"/>
              <a:buFont typeface="Wingdings 2"/>
              <a:buChar char=""/>
              <a:defRPr/>
            </a:pPr>
            <a:r>
              <a:rPr lang="en-GB" sz="1600" dirty="0" smtClean="0"/>
              <a:t>Content can often be re-used for different detector models, so can be bundled together. ILD-applicable content lives in the </a:t>
            </a:r>
            <a:r>
              <a:rPr lang="en-GB" sz="1600" dirty="0" smtClean="0">
                <a:solidFill>
                  <a:schemeClr val="accent1">
                    <a:lumMod val="75000"/>
                  </a:schemeClr>
                </a:solidFill>
              </a:rPr>
              <a:t>FineGranularityContent</a:t>
            </a:r>
            <a:r>
              <a:rPr lang="en-GB" sz="1600" dirty="0" smtClean="0"/>
              <a:t> library, which offers 60+ algorithms, particle id functions, a pseudolayer calculator and a shower-profile calculator.</a:t>
            </a:r>
          </a:p>
          <a:p>
            <a:pPr marL="274320" lvl="0" indent="-274320">
              <a:spcBef>
                <a:spcPct val="20000"/>
              </a:spcBef>
              <a:buClr>
                <a:schemeClr val="accent3"/>
              </a:buClr>
              <a:buSzPct val="95000"/>
              <a:buFont typeface="Wingdings 2"/>
              <a:buChar char=""/>
              <a:defRPr/>
            </a:pPr>
            <a:r>
              <a:rPr lang="en-GB" sz="1600" dirty="0" smtClean="0"/>
              <a:t>FineGranularity assumes only the presence of inner </a:t>
            </a:r>
            <a:r>
              <a:rPr lang="en-GB" sz="1600" dirty="0" smtClean="0"/>
              <a:t>tracker, fine ECAL, coarser HCAL and </a:t>
            </a:r>
            <a:r>
              <a:rPr lang="en-GB" sz="1600" dirty="0" smtClean="0"/>
              <a:t>yoke. </a:t>
            </a:r>
            <a:endParaRPr lang="en-GB" sz="1600" dirty="0" smtClean="0"/>
          </a:p>
        </p:txBody>
      </p:sp>
      <p:grpSp>
        <p:nvGrpSpPr>
          <p:cNvPr id="22" name="Group 21"/>
          <p:cNvGrpSpPr/>
          <p:nvPr/>
        </p:nvGrpSpPr>
        <p:grpSpPr>
          <a:xfrm>
            <a:off x="1547664" y="2855208"/>
            <a:ext cx="5976663" cy="1509896"/>
            <a:chOff x="1547664" y="2924944"/>
            <a:chExt cx="5976663" cy="1509896"/>
          </a:xfrm>
        </p:grpSpPr>
        <p:sp>
          <p:nvSpPr>
            <p:cNvPr id="6" name="Rounded Rectangle 5"/>
            <p:cNvSpPr/>
            <p:nvPr/>
          </p:nvSpPr>
          <p:spPr>
            <a:xfrm>
              <a:off x="1610718" y="2963997"/>
              <a:ext cx="2529234" cy="31245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1547664" y="2924944"/>
              <a:ext cx="2519150" cy="392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Client Application</a:t>
              </a:r>
              <a:endParaRPr lang="en-GB" sz="1600" b="1" kern="1200" dirty="0"/>
            </a:p>
          </p:txBody>
        </p:sp>
        <p:sp>
          <p:nvSpPr>
            <p:cNvPr id="8" name="Rounded Rectangle 7"/>
            <p:cNvSpPr/>
            <p:nvPr/>
          </p:nvSpPr>
          <p:spPr>
            <a:xfrm>
              <a:off x="1610718" y="3775800"/>
              <a:ext cx="2529234" cy="31245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1547664" y="3736747"/>
              <a:ext cx="2519150" cy="3929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Content Libraries</a:t>
              </a:r>
              <a:endParaRPr lang="en-GB" sz="1600" b="1" kern="1200" dirty="0"/>
            </a:p>
          </p:txBody>
        </p:sp>
        <p:cxnSp>
          <p:nvCxnSpPr>
            <p:cNvPr id="10" name="Straight Connector 9"/>
            <p:cNvCxnSpPr/>
            <p:nvPr/>
          </p:nvCxnSpPr>
          <p:spPr>
            <a:xfrm rot="5400000">
              <a:off x="3814512" y="3677352"/>
              <a:ext cx="1509896" cy="508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297759" y="3068960"/>
              <a:ext cx="346249" cy="1277740"/>
            </a:xfrm>
            <a:prstGeom prst="rect">
              <a:avLst/>
            </a:prstGeom>
            <a:noFill/>
          </p:spPr>
          <p:txBody>
            <a:bodyPr vert="vert270" wrap="square" rtlCol="0">
              <a:spAutoFit/>
            </a:bodyPr>
            <a:lstStyle/>
            <a:p>
              <a:pPr algn="ctr"/>
              <a:r>
                <a:rPr lang="en-GB" sz="1050" dirty="0" smtClean="0">
                  <a:solidFill>
                    <a:schemeClr val="tx1">
                      <a:lumMod val="65000"/>
                      <a:lumOff val="35000"/>
                    </a:schemeClr>
                  </a:solidFill>
                </a:rPr>
                <a:t>Pandora </a:t>
              </a:r>
              <a:r>
                <a:rPr lang="en-GB" sz="1050" dirty="0" smtClean="0">
                  <a:solidFill>
                    <a:schemeClr val="tx1">
                      <a:lumMod val="65000"/>
                      <a:lumOff val="35000"/>
                    </a:schemeClr>
                  </a:solidFill>
                </a:rPr>
                <a:t>APIs</a:t>
              </a:r>
              <a:endParaRPr lang="en-GB" sz="1050" dirty="0">
                <a:solidFill>
                  <a:schemeClr val="tx1">
                    <a:lumMod val="65000"/>
                    <a:lumOff val="35000"/>
                  </a:schemeClr>
                </a:solidFill>
              </a:endParaRPr>
            </a:p>
          </p:txBody>
        </p:sp>
        <p:sp>
          <p:nvSpPr>
            <p:cNvPr id="12" name="Rounded Rectangle 11"/>
            <p:cNvSpPr/>
            <p:nvPr/>
          </p:nvSpPr>
          <p:spPr>
            <a:xfrm>
              <a:off x="4911965" y="3356992"/>
              <a:ext cx="2509668" cy="31665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ed Rectangle 4"/>
            <p:cNvSpPr/>
            <p:nvPr/>
          </p:nvSpPr>
          <p:spPr>
            <a:xfrm>
              <a:off x="4716016" y="3368850"/>
              <a:ext cx="2808311" cy="2880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4790" tIns="112395" rIns="224790" bIns="112395" numCol="1" spcCol="1270" anchor="ctr" anchorCtr="0">
              <a:noAutofit/>
            </a:bodyPr>
            <a:lstStyle/>
            <a:p>
              <a:pPr lvl="0" algn="ctr" defTabSz="2622550">
                <a:lnSpc>
                  <a:spcPct val="90000"/>
                </a:lnSpc>
                <a:spcBef>
                  <a:spcPct val="0"/>
                </a:spcBef>
                <a:spcAft>
                  <a:spcPct val="35000"/>
                </a:spcAft>
              </a:pPr>
              <a:r>
                <a:rPr lang="en-GB" sz="1600" b="1" kern="1200" dirty="0" smtClean="0"/>
                <a:t>Framework</a:t>
              </a:r>
              <a:endParaRPr lang="en-GB" sz="1600" b="1" kern="1200" dirty="0"/>
            </a:p>
          </p:txBody>
        </p:sp>
        <p:grpSp>
          <p:nvGrpSpPr>
            <p:cNvPr id="14" name="Group 13"/>
            <p:cNvGrpSpPr/>
            <p:nvPr/>
          </p:nvGrpSpPr>
          <p:grpSpPr>
            <a:xfrm>
              <a:off x="1619672" y="3284984"/>
              <a:ext cx="2520280" cy="264952"/>
              <a:chOff x="0" y="33149"/>
              <a:chExt cx="1714512" cy="336960"/>
            </a:xfrm>
          </p:grpSpPr>
          <p:sp>
            <p:nvSpPr>
              <p:cNvPr id="15" name="Rounded Rectangle 14"/>
              <p:cNvSpPr/>
              <p:nvPr/>
            </p:nvSpPr>
            <p:spPr>
              <a:xfrm>
                <a:off x="0" y="33149"/>
                <a:ext cx="1714512" cy="336960"/>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Rounded Rectangle 4"/>
              <p:cNvSpPr/>
              <p:nvPr/>
            </p:nvSpPr>
            <p:spPr>
              <a:xfrm>
                <a:off x="16449" y="49598"/>
                <a:ext cx="1681614" cy="3040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kern="1200" dirty="0" smtClean="0">
                    <a:solidFill>
                      <a:schemeClr val="tx1"/>
                    </a:solidFill>
                  </a:rPr>
                  <a:t>Very specific content, e.g. </a:t>
                </a:r>
                <a:r>
                  <a:rPr lang="en-GB" sz="800" dirty="0" smtClean="0">
                    <a:solidFill>
                      <a:schemeClr val="tx1"/>
                    </a:solidFill>
                  </a:rPr>
                  <a:t>u</a:t>
                </a:r>
                <a:r>
                  <a:rPr lang="en-GB" sz="800" kern="1200" dirty="0" smtClean="0">
                    <a:solidFill>
                      <a:schemeClr val="tx1"/>
                    </a:solidFill>
                  </a:rPr>
                  <a:t>ses fine detector details</a:t>
                </a:r>
                <a:endParaRPr lang="en-GB" sz="800" kern="1200" dirty="0">
                  <a:solidFill>
                    <a:schemeClr val="tx1"/>
                  </a:solidFill>
                </a:endParaRPr>
              </a:p>
            </p:txBody>
          </p:sp>
        </p:grpSp>
        <p:grpSp>
          <p:nvGrpSpPr>
            <p:cNvPr id="17" name="Group 16"/>
            <p:cNvGrpSpPr/>
            <p:nvPr/>
          </p:nvGrpSpPr>
          <p:grpSpPr>
            <a:xfrm>
              <a:off x="1619672" y="4100152"/>
              <a:ext cx="2520280" cy="264952"/>
              <a:chOff x="0" y="33149"/>
              <a:chExt cx="1714512" cy="336960"/>
            </a:xfrm>
          </p:grpSpPr>
          <p:sp>
            <p:nvSpPr>
              <p:cNvPr id="18" name="Rounded Rectangle 17"/>
              <p:cNvSpPr/>
              <p:nvPr/>
            </p:nvSpPr>
            <p:spPr>
              <a:xfrm>
                <a:off x="0" y="33149"/>
                <a:ext cx="1714512" cy="336960"/>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Rounded Rectangle 4"/>
              <p:cNvSpPr/>
              <p:nvPr/>
            </p:nvSpPr>
            <p:spPr>
              <a:xfrm>
                <a:off x="16449" y="49598"/>
                <a:ext cx="1681614" cy="3040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kern="1200" dirty="0" smtClean="0">
                    <a:solidFill>
                      <a:schemeClr val="tx1"/>
                    </a:solidFill>
                  </a:rPr>
                  <a:t>Re-usable content, applicable to multiple detectors</a:t>
                </a:r>
                <a:endParaRPr lang="en-GB" sz="800" kern="1200" dirty="0">
                  <a:solidFill>
                    <a:schemeClr val="tx1"/>
                  </a:solidFill>
                </a:endParaRPr>
              </a:p>
            </p:txBody>
          </p:sp>
        </p:grpSp>
        <p:sp>
          <p:nvSpPr>
            <p:cNvPr id="20" name="Rounded Rectangle 19"/>
            <p:cNvSpPr/>
            <p:nvPr/>
          </p:nvSpPr>
          <p:spPr>
            <a:xfrm>
              <a:off x="4911720" y="3673650"/>
              <a:ext cx="2520280" cy="264952"/>
            </a:xfrm>
            <a:prstGeom prst="roundRect">
              <a:avLst/>
            </a:prstGeom>
            <a:solidFill>
              <a:schemeClr val="accent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dirty="0"/>
            </a:p>
          </p:txBody>
        </p:sp>
        <p:sp>
          <p:nvSpPr>
            <p:cNvPr id="21" name="Rounded Rectangle 4"/>
            <p:cNvSpPr/>
            <p:nvPr/>
          </p:nvSpPr>
          <p:spPr>
            <a:xfrm>
              <a:off x="4932040" y="3699518"/>
              <a:ext cx="2471921" cy="239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800" dirty="0" smtClean="0">
                  <a:solidFill>
                    <a:schemeClr val="tx1"/>
                  </a:solidFill>
                </a:rPr>
                <a:t>Run </a:t>
              </a:r>
              <a:r>
                <a:rPr lang="en-GB" sz="800" dirty="0" smtClean="0">
                  <a:solidFill>
                    <a:schemeClr val="tx1"/>
                  </a:solidFill>
                </a:rPr>
                <a:t>registered content and </a:t>
              </a:r>
              <a:r>
                <a:rPr lang="en-GB" sz="800" dirty="0" smtClean="0">
                  <a:solidFill>
                    <a:schemeClr val="tx1"/>
                  </a:solidFill>
                </a:rPr>
                <a:t>perform </a:t>
              </a:r>
              <a:r>
                <a:rPr lang="en-GB" sz="800" dirty="0" smtClean="0">
                  <a:solidFill>
                    <a:schemeClr val="tx1"/>
                  </a:solidFill>
                </a:rPr>
                <a:t>book-keeping</a:t>
              </a:r>
              <a:endParaRPr lang="en-GB" sz="800" kern="1200" dirty="0">
                <a:solidFill>
                  <a:schemeClr val="tx1"/>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Pandora </a:t>
            </a:r>
            <a:r>
              <a:rPr lang="en-GB" sz="4600" dirty="0" smtClean="0"/>
              <a:t>Development Kit</a:t>
            </a:r>
            <a:endParaRPr lang="en-GB" sz="4600" dirty="0"/>
          </a:p>
        </p:txBody>
      </p:sp>
      <p:graphicFrame>
        <p:nvGraphicFramePr>
          <p:cNvPr id="4" name="Table 3"/>
          <p:cNvGraphicFramePr>
            <a:graphicFrameLocks noGrp="1"/>
          </p:cNvGraphicFramePr>
          <p:nvPr/>
        </p:nvGraphicFramePr>
        <p:xfrm>
          <a:off x="467544" y="2322648"/>
          <a:ext cx="8208912" cy="4130688"/>
        </p:xfrm>
        <a:graphic>
          <a:graphicData uri="http://schemas.openxmlformats.org/drawingml/2006/table">
            <a:tbl>
              <a:tblPr firstRow="1" bandRow="1">
                <a:tableStyleId>{5C22544A-7EE6-4342-B048-85BDC9FD1C3A}</a:tableStyleId>
              </a:tblPr>
              <a:tblGrid>
                <a:gridCol w="1553037"/>
                <a:gridCol w="6655875"/>
              </a:tblGrid>
              <a:tr h="293973">
                <a:tc>
                  <a:txBody>
                    <a:bodyPr/>
                    <a:lstStyle/>
                    <a:p>
                      <a:r>
                        <a:rPr lang="en-GB" sz="1430" dirty="0" smtClean="0"/>
                        <a:t>Content</a:t>
                      </a:r>
                      <a:endParaRPr lang="en-GB" sz="1430" dirty="0"/>
                    </a:p>
                  </a:txBody>
                  <a:tcPr marL="66881" marR="66881" marT="33440" marB="33440"/>
                </a:tc>
                <a:tc>
                  <a:txBody>
                    <a:bodyPr/>
                    <a:lstStyle/>
                    <a:p>
                      <a:r>
                        <a:rPr lang="en-GB" sz="1430" dirty="0" smtClean="0"/>
                        <a:t>Description</a:t>
                      </a:r>
                      <a:endParaRPr lang="en-GB" sz="1430" dirty="0"/>
                    </a:p>
                  </a:txBody>
                  <a:tcPr marL="66881" marR="66881" marT="33440" marB="33440"/>
                </a:tc>
              </a:tr>
              <a:tr h="518915">
                <a:tc>
                  <a:txBody>
                    <a:bodyPr/>
                    <a:lstStyle/>
                    <a:p>
                      <a:r>
                        <a:rPr lang="en-GB" sz="1430" b="1" dirty="0" smtClean="0"/>
                        <a:t>Algorithms</a:t>
                      </a:r>
                      <a:endParaRPr lang="en-GB" sz="1430" b="1" dirty="0"/>
                    </a:p>
                  </a:txBody>
                  <a:tcPr marL="66881" marR="66881" marT="33440" marB="33440"/>
                </a:tc>
                <a:tc>
                  <a:txBody>
                    <a:bodyPr/>
                    <a:lstStyle/>
                    <a:p>
                      <a:r>
                        <a:rPr lang="en-GB" sz="1430" dirty="0" smtClean="0"/>
                        <a:t>Responsible for performing reconstruction; make use of all information provided by objects, helper functions, calculators, etc. to make decisions and create PFOs.</a:t>
                      </a:r>
                      <a:endParaRPr lang="en-GB" sz="1430" dirty="0"/>
                    </a:p>
                  </a:txBody>
                  <a:tcPr marL="66881" marR="66881" marT="33440" marB="33440"/>
                </a:tc>
              </a:tr>
              <a:tr h="518915">
                <a:tc>
                  <a:txBody>
                    <a:bodyPr/>
                    <a:lstStyle/>
                    <a:p>
                      <a:r>
                        <a:rPr lang="en-GB" sz="1430" b="1" dirty="0" smtClean="0"/>
                        <a:t>PseudoLayer calculator</a:t>
                      </a:r>
                      <a:endParaRPr lang="en-GB" sz="1430" dirty="0"/>
                    </a:p>
                  </a:txBody>
                  <a:tcPr marL="66881" marR="66881" marT="33440" marB="33440"/>
                </a:tc>
                <a:tc>
                  <a:txBody>
                    <a:bodyPr/>
                    <a:lstStyle/>
                    <a:p>
                      <a:r>
                        <a:rPr lang="en-GB" sz="1430" dirty="0" smtClean="0"/>
                        <a:t>Responsible for dividing hits into layers that broadly follow structure of detector; helps to isolate algorithms from need to know specific geometry.</a:t>
                      </a:r>
                      <a:endParaRPr lang="en-GB" sz="1430" dirty="0"/>
                    </a:p>
                  </a:txBody>
                  <a:tcPr marL="66881" marR="66881" marT="33440" marB="33440"/>
                </a:tc>
              </a:tr>
              <a:tr h="518915">
                <a:tc>
                  <a:txBody>
                    <a:bodyPr/>
                    <a:lstStyle/>
                    <a:p>
                      <a:r>
                        <a:rPr lang="en-GB" sz="1430" b="1" dirty="0" smtClean="0"/>
                        <a:t>B-field calculator</a:t>
                      </a:r>
                      <a:endParaRPr lang="en-GB" sz="1430" dirty="0"/>
                    </a:p>
                  </a:txBody>
                  <a:tcPr marL="66881" marR="66881" marT="33440" marB="33440"/>
                </a:tc>
                <a:tc>
                  <a:txBody>
                    <a:bodyPr/>
                    <a:lstStyle/>
                    <a:p>
                      <a:r>
                        <a:rPr lang="en-GB" sz="1430" dirty="0" smtClean="0"/>
                        <a:t>Responsible for providing signed B-field value for given Cartesian coordinates; often</a:t>
                      </a:r>
                      <a:r>
                        <a:rPr lang="en-GB" sz="1430" baseline="0" dirty="0" smtClean="0"/>
                        <a:t> a </a:t>
                      </a:r>
                      <a:r>
                        <a:rPr lang="en-GB" sz="1430" dirty="0" smtClean="0"/>
                        <a:t>wrapper for a full field map in client software framework.</a:t>
                      </a:r>
                      <a:endParaRPr lang="en-GB" sz="1430" dirty="0"/>
                    </a:p>
                  </a:txBody>
                  <a:tcPr marL="66881" marR="66881" marT="33440" marB="33440"/>
                </a:tc>
              </a:tr>
              <a:tr h="518915">
                <a:tc>
                  <a:txBody>
                    <a:bodyPr/>
                    <a:lstStyle/>
                    <a:p>
                      <a:r>
                        <a:rPr lang="en-GB" sz="1430" b="1" dirty="0" smtClean="0"/>
                        <a:t>Shower-profile calculator</a:t>
                      </a:r>
                      <a:endParaRPr lang="en-GB" sz="1430" dirty="0"/>
                    </a:p>
                  </a:txBody>
                  <a:tcPr marL="66881" marR="66881" marT="33440" marB="33440"/>
                </a:tc>
                <a:tc>
                  <a:txBody>
                    <a:bodyPr/>
                    <a:lstStyle/>
                    <a:p>
                      <a:r>
                        <a:rPr lang="en-GB" sz="1430" dirty="0" smtClean="0"/>
                        <a:t>Responsible for examining longitudinal and transverse profile of cluster energy deposits and performing comparison with expectation for EM shower.</a:t>
                      </a:r>
                      <a:endParaRPr lang="en-GB" sz="1430" dirty="0"/>
                    </a:p>
                  </a:txBody>
                  <a:tcPr marL="66881" marR="66881" marT="33440" marB="33440"/>
                </a:tc>
              </a:tr>
              <a:tr h="535095">
                <a:tc>
                  <a:txBody>
                    <a:bodyPr/>
                    <a:lstStyle/>
                    <a:p>
                      <a:r>
                        <a:rPr lang="en-GB" sz="1430" b="1" dirty="0" smtClean="0"/>
                        <a:t>Particle id functions</a:t>
                      </a:r>
                      <a:endParaRPr lang="en-GB" sz="1430" dirty="0"/>
                    </a:p>
                  </a:txBody>
                  <a:tcPr marL="66881" marR="66881" marT="33440" marB="33440"/>
                </a:tc>
                <a:tc>
                  <a:txBody>
                    <a:bodyPr/>
                    <a:lstStyle/>
                    <a:p>
                      <a:r>
                        <a:rPr lang="en-GB" sz="1430" dirty="0" smtClean="0"/>
                        <a:t>Responsible for providing (“fast”</a:t>
                      </a:r>
                      <a:r>
                        <a:rPr lang="en-GB" sz="1430" baseline="0" dirty="0" smtClean="0"/>
                        <a:t> or “full”) </a:t>
                      </a:r>
                      <a:r>
                        <a:rPr lang="en-GB" sz="1430" dirty="0" smtClean="0"/>
                        <a:t>particle id information to algorithms,</a:t>
                      </a:r>
                      <a:r>
                        <a:rPr lang="en-GB" sz="1430" baseline="0" dirty="0" smtClean="0"/>
                        <a:t> which </a:t>
                      </a:r>
                      <a:r>
                        <a:rPr lang="en-GB" sz="1430" dirty="0" smtClean="0"/>
                        <a:t>may want to avoid certain particle-types, or simply apply results to PFOs.</a:t>
                      </a:r>
                      <a:endParaRPr lang="en-GB" sz="1430" dirty="0"/>
                    </a:p>
                  </a:txBody>
                  <a:tcPr marL="66881" marR="66881" marT="33440" marB="33440"/>
                </a:tc>
              </a:tr>
              <a:tr h="518915">
                <a:tc>
                  <a:txBody>
                    <a:bodyPr/>
                    <a:lstStyle/>
                    <a:p>
                      <a:r>
                        <a:rPr lang="en-GB" sz="1430" b="1" dirty="0" smtClean="0"/>
                        <a:t>Energy corrections</a:t>
                      </a:r>
                      <a:endParaRPr lang="en-GB" sz="1430" dirty="0"/>
                    </a:p>
                  </a:txBody>
                  <a:tcPr marL="66881" marR="66881" marT="33440" marB="33440"/>
                </a:tc>
                <a:tc>
                  <a:txBody>
                    <a:bodyPr/>
                    <a:lstStyle/>
                    <a:p>
                      <a:r>
                        <a:rPr lang="en-GB" sz="1430" dirty="0" smtClean="0"/>
                        <a:t>Responsible for applying corrections, improvements or custom calibrations to reported hadronic or electromagnetic cluster energy values.</a:t>
                      </a:r>
                      <a:endParaRPr lang="en-GB" sz="1430" dirty="0"/>
                    </a:p>
                  </a:txBody>
                  <a:tcPr marL="66881" marR="66881" marT="33440" marB="33440"/>
                </a:tc>
              </a:tr>
              <a:tr h="372975">
                <a:tc>
                  <a:txBody>
                    <a:bodyPr/>
                    <a:lstStyle/>
                    <a:p>
                      <a:r>
                        <a:rPr lang="en-GB" sz="1430" b="1" dirty="0" smtClean="0"/>
                        <a:t>Geometry</a:t>
                      </a:r>
                    </a:p>
                  </a:txBody>
                  <a:tcPr marL="66881" marR="66881" marT="33440" marB="33440"/>
                </a:tc>
                <a:tc>
                  <a:txBody>
                    <a:bodyPr/>
                    <a:lstStyle/>
                    <a:p>
                      <a:r>
                        <a:rPr lang="en-GB" sz="1430" dirty="0" smtClean="0"/>
                        <a:t>Optional detector</a:t>
                      </a:r>
                      <a:r>
                        <a:rPr lang="en-GB" sz="1430" baseline="0" dirty="0" smtClean="0"/>
                        <a:t> </a:t>
                      </a:r>
                      <a:r>
                        <a:rPr lang="en-GB" sz="1430" dirty="0" smtClean="0"/>
                        <a:t>description, which can be used by an algorithm if necessary.</a:t>
                      </a:r>
                      <a:endParaRPr lang="en-GB" sz="1430" dirty="0"/>
                    </a:p>
                  </a:txBody>
                  <a:tcPr marL="66881" marR="66881" marT="33440" marB="33440"/>
                </a:tc>
              </a:tr>
              <a:tr h="334070">
                <a:tc>
                  <a:txBody>
                    <a:bodyPr/>
                    <a:lstStyle/>
                    <a:p>
                      <a:r>
                        <a:rPr lang="en-GB" sz="1430" b="1" dirty="0" smtClean="0"/>
                        <a:t>Objects</a:t>
                      </a:r>
                    </a:p>
                  </a:txBody>
                  <a:tcPr marL="66881" marR="66881" marT="33440" marB="33440"/>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430" b="0" dirty="0" smtClean="0"/>
                        <a:t>Self-describing properties for tracks, hits and optional MC particles.</a:t>
                      </a:r>
                      <a:endParaRPr lang="en-GB" sz="1430" dirty="0"/>
                    </a:p>
                  </a:txBody>
                  <a:tcPr marL="66881" marR="66881" marT="33440" marB="33440"/>
                </a:tc>
              </a:tr>
            </a:tbl>
          </a:graphicData>
        </a:graphic>
      </p:graphicFrame>
      <p:sp>
        <p:nvSpPr>
          <p:cNvPr id="5" name="Rectangle 4"/>
          <p:cNvSpPr/>
          <p:nvPr/>
        </p:nvSpPr>
        <p:spPr>
          <a:xfrm>
            <a:off x="323528" y="1674576"/>
            <a:ext cx="8640960" cy="338554"/>
          </a:xfrm>
          <a:prstGeom prst="rect">
            <a:avLst/>
          </a:prstGeom>
        </p:spPr>
        <p:txBody>
          <a:bodyPr wrap="square">
            <a:spAutoFit/>
          </a:bodyPr>
          <a:lstStyle/>
          <a:p>
            <a:pPr marL="274320" indent="-274320">
              <a:spcBef>
                <a:spcPct val="20000"/>
              </a:spcBef>
              <a:buClr>
                <a:schemeClr val="accent3"/>
              </a:buClr>
              <a:buSzPct val="95000"/>
            </a:pPr>
            <a:r>
              <a:rPr lang="en-GB" sz="1600" dirty="0" smtClean="0"/>
              <a:t>The following </a:t>
            </a:r>
            <a:r>
              <a:rPr lang="en-GB" sz="1600" dirty="0" smtClean="0"/>
              <a:t>content </a:t>
            </a:r>
            <a:r>
              <a:rPr lang="en-GB" sz="1600" dirty="0" smtClean="0"/>
              <a:t>can </a:t>
            </a:r>
            <a:r>
              <a:rPr lang="en-GB" sz="1600" dirty="0" smtClean="0"/>
              <a:t>be </a:t>
            </a:r>
            <a:r>
              <a:rPr lang="en-GB" sz="1600" dirty="0" smtClean="0"/>
              <a:t>customised and registered with </a:t>
            </a:r>
            <a:r>
              <a:rPr lang="en-GB" sz="1600" dirty="0" smtClean="0"/>
              <a:t>Pandora, then configured via xml: </a:t>
            </a:r>
            <a:endParaRPr lang="en-GB"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Forced Clustering</a:t>
            </a:r>
            <a:endParaRPr lang="en-GB" dirty="0"/>
          </a:p>
        </p:txBody>
      </p:sp>
      <p:sp>
        <p:nvSpPr>
          <p:cNvPr id="10" name="Content Placeholder 2"/>
          <p:cNvSpPr txBox="1">
            <a:spLocks/>
          </p:cNvSpPr>
          <p:nvPr/>
        </p:nvSpPr>
        <p:spPr>
          <a:xfrm>
            <a:off x="107504" y="1700808"/>
            <a:ext cx="8858312" cy="156992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In the </a:t>
            </a:r>
            <a:r>
              <a:rPr lang="en-GB" sz="1600" dirty="0" smtClean="0"/>
              <a:t>Pandora </a:t>
            </a:r>
            <a:r>
              <a:rPr lang="en-GB" sz="1600" dirty="0" smtClean="0"/>
              <a:t>framework, </a:t>
            </a:r>
            <a:r>
              <a:rPr lang="en-GB" sz="1600" dirty="0" smtClean="0"/>
              <a:t>a transition from particle flow to “energy flow” calorimetry can be made when it is evident there is a problem that cannot be fixed by reclustering. </a:t>
            </a:r>
          </a:p>
          <a:p>
            <a:pPr marL="274320" indent="-274320">
              <a:spcBef>
                <a:spcPct val="20000"/>
              </a:spcBef>
              <a:buClr>
                <a:schemeClr val="accent3"/>
              </a:buClr>
              <a:buSzPct val="95000"/>
              <a:buFont typeface="Wingdings 2"/>
              <a:buChar char=""/>
            </a:pPr>
            <a:r>
              <a:rPr lang="en-GB" sz="1600" dirty="0" smtClean="0"/>
              <a:t>Simply add new “forced clustering” algorithm to the list of algorithms to be used in reclustering.</a:t>
            </a:r>
          </a:p>
          <a:p>
            <a:pPr marL="274320" indent="-274320">
              <a:spcBef>
                <a:spcPct val="20000"/>
              </a:spcBef>
              <a:buClr>
                <a:schemeClr val="accent3"/>
              </a:buClr>
              <a:buSzPct val="95000"/>
              <a:buFont typeface="Wingdings 2"/>
              <a:buChar char=""/>
            </a:pPr>
            <a:r>
              <a:rPr lang="en-GB" sz="1600" dirty="0" smtClean="0"/>
              <a:t>For a poorly matched track and cluster, the algorithm will select the relevant hits to force compatible track cluster energies, as follows:</a:t>
            </a:r>
            <a:endParaRPr lang="en-GB" dirty="0" smtClean="0"/>
          </a:p>
        </p:txBody>
      </p:sp>
      <p:sp>
        <p:nvSpPr>
          <p:cNvPr id="14" name="Rectangle 13"/>
          <p:cNvSpPr/>
          <p:nvPr/>
        </p:nvSpPr>
        <p:spPr>
          <a:xfrm>
            <a:off x="467544" y="3645024"/>
            <a:ext cx="4464496" cy="2406813"/>
          </a:xfrm>
          <a:prstGeom prst="rect">
            <a:avLst/>
          </a:prstGeom>
        </p:spPr>
        <p:txBody>
          <a:bodyPr wrap="square">
            <a:spAutoFit/>
          </a:bodyPr>
          <a:lstStyle/>
          <a:p>
            <a:pPr marL="273050" lvl="1" indent="-273050">
              <a:spcBef>
                <a:spcPct val="20000"/>
              </a:spcBef>
              <a:buClr>
                <a:schemeClr val="accent1">
                  <a:lumMod val="50000"/>
                </a:schemeClr>
              </a:buClr>
              <a:buSzPct val="95000"/>
              <a:buFont typeface="Wingdings 2"/>
              <a:buChar char=""/>
            </a:pPr>
            <a:r>
              <a:rPr lang="en-GB" sz="1600" dirty="0" smtClean="0">
                <a:solidFill>
                  <a:schemeClr val="accent2">
                    <a:lumMod val="50000"/>
                  </a:schemeClr>
                </a:solidFill>
              </a:rPr>
              <a:t>The </a:t>
            </a:r>
            <a:r>
              <a:rPr lang="en-GB" sz="1600" dirty="0" smtClean="0">
                <a:solidFill>
                  <a:schemeClr val="accent2">
                    <a:lumMod val="50000"/>
                  </a:schemeClr>
                </a:solidFill>
              </a:rPr>
              <a:t>track helix fit is extrapolated into the calorimeters and the distance between the </a:t>
            </a:r>
            <a:r>
              <a:rPr lang="en-GB" sz="1600" dirty="0" smtClean="0">
                <a:solidFill>
                  <a:schemeClr val="accent2">
                    <a:lumMod val="50000"/>
                  </a:schemeClr>
                </a:solidFill>
              </a:rPr>
              <a:t>helix </a:t>
            </a:r>
            <a:r>
              <a:rPr lang="en-GB" sz="1600" dirty="0" smtClean="0">
                <a:solidFill>
                  <a:schemeClr val="accent2">
                    <a:lumMod val="50000"/>
                  </a:schemeClr>
                </a:solidFill>
              </a:rPr>
              <a:t>and each available hit is calculated.</a:t>
            </a:r>
          </a:p>
          <a:p>
            <a:pPr marL="273050" lvl="1" indent="-273050">
              <a:spcBef>
                <a:spcPct val="20000"/>
              </a:spcBef>
              <a:buClr>
                <a:schemeClr val="accent1">
                  <a:lumMod val="50000"/>
                </a:schemeClr>
              </a:buClr>
              <a:buSzPct val="95000"/>
              <a:buFont typeface="Wingdings 2"/>
              <a:buChar char=""/>
            </a:pPr>
            <a:r>
              <a:rPr lang="en-GB" sz="1600" dirty="0" smtClean="0">
                <a:solidFill>
                  <a:schemeClr val="accent2">
                    <a:lumMod val="50000"/>
                  </a:schemeClr>
                </a:solidFill>
              </a:rPr>
              <a:t>A new track-seeded cluster is created (the “forced cluster”) and the distance-ordered hits are added to the cluster until the cluster energy matches the track energy.</a:t>
            </a:r>
          </a:p>
          <a:p>
            <a:pPr marL="273050" lvl="1" indent="-273050">
              <a:spcBef>
                <a:spcPct val="20000"/>
              </a:spcBef>
              <a:buClr>
                <a:schemeClr val="accent1">
                  <a:lumMod val="50000"/>
                </a:schemeClr>
              </a:buClr>
              <a:buSzPct val="95000"/>
              <a:buFont typeface="Wingdings 2"/>
              <a:buChar char=""/>
            </a:pPr>
            <a:r>
              <a:rPr lang="en-GB" sz="1600" dirty="0" smtClean="0">
                <a:solidFill>
                  <a:schemeClr val="accent2">
                    <a:lumMod val="50000"/>
                  </a:schemeClr>
                </a:solidFill>
              </a:rPr>
              <a:t>Any </a:t>
            </a:r>
            <a:r>
              <a:rPr lang="en-GB" sz="1600" dirty="0" smtClean="0">
                <a:solidFill>
                  <a:schemeClr val="accent2">
                    <a:lumMod val="50000"/>
                  </a:schemeClr>
                </a:solidFill>
              </a:rPr>
              <a:t>remnant hits </a:t>
            </a:r>
            <a:r>
              <a:rPr lang="en-GB" sz="1600" dirty="0" smtClean="0">
                <a:solidFill>
                  <a:schemeClr val="accent2">
                    <a:lumMod val="50000"/>
                  </a:schemeClr>
                </a:solidFill>
              </a:rPr>
              <a:t>are clustered using </a:t>
            </a:r>
            <a:r>
              <a:rPr lang="en-GB" sz="1600" dirty="0" smtClean="0">
                <a:solidFill>
                  <a:schemeClr val="accent2">
                    <a:lumMod val="50000"/>
                  </a:schemeClr>
                </a:solidFill>
              </a:rPr>
              <a:t>an  </a:t>
            </a:r>
            <a:r>
              <a:rPr lang="en-GB" sz="1600" dirty="0" smtClean="0">
                <a:solidFill>
                  <a:schemeClr val="accent2">
                    <a:lumMod val="50000"/>
                  </a:schemeClr>
                </a:solidFill>
              </a:rPr>
              <a:t>instance of the standard clustering algorithm.</a:t>
            </a:r>
          </a:p>
        </p:txBody>
      </p:sp>
      <p:grpSp>
        <p:nvGrpSpPr>
          <p:cNvPr id="19" name="Group 18"/>
          <p:cNvGrpSpPr/>
          <p:nvPr/>
        </p:nvGrpSpPr>
        <p:grpSpPr>
          <a:xfrm>
            <a:off x="5364088" y="3645024"/>
            <a:ext cx="3248807" cy="2376264"/>
            <a:chOff x="5364088" y="3645024"/>
            <a:chExt cx="3248807" cy="2376264"/>
          </a:xfrm>
        </p:grpSpPr>
        <p:grpSp>
          <p:nvGrpSpPr>
            <p:cNvPr id="13" name="Group 12"/>
            <p:cNvGrpSpPr/>
            <p:nvPr/>
          </p:nvGrpSpPr>
          <p:grpSpPr>
            <a:xfrm>
              <a:off x="5364088" y="3645024"/>
              <a:ext cx="3248807" cy="2376264"/>
              <a:chOff x="2691345" y="4293096"/>
              <a:chExt cx="3248807" cy="2376264"/>
            </a:xfrm>
          </p:grpSpPr>
          <p:pic>
            <p:nvPicPr>
              <p:cNvPr id="5122" name="Picture 2"/>
              <p:cNvPicPr>
                <a:picLocks noChangeAspect="1" noChangeArrowheads="1"/>
              </p:cNvPicPr>
              <p:nvPr/>
            </p:nvPicPr>
            <p:blipFill>
              <a:blip r:embed="rId3" cstate="print"/>
              <a:srcRect/>
              <a:stretch>
                <a:fillRect/>
              </a:stretch>
            </p:blipFill>
            <p:spPr bwMode="auto">
              <a:xfrm>
                <a:off x="2691345" y="4293096"/>
                <a:ext cx="3248807" cy="2367186"/>
              </a:xfrm>
              <a:prstGeom prst="rect">
                <a:avLst/>
              </a:prstGeom>
              <a:noFill/>
              <a:ln w="9525">
                <a:noFill/>
                <a:miter lim="800000"/>
                <a:headEnd/>
                <a:tailEnd/>
              </a:ln>
              <a:effectLst/>
            </p:spPr>
          </p:pic>
          <p:cxnSp>
            <p:nvCxnSpPr>
              <p:cNvPr id="5" name="Straight Arrow Connector 4"/>
              <p:cNvCxnSpPr/>
              <p:nvPr/>
            </p:nvCxnSpPr>
            <p:spPr>
              <a:xfrm rot="5400000" flipH="1" flipV="1">
                <a:off x="4273475" y="4951661"/>
                <a:ext cx="237010" cy="216024"/>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6" name="TextBox 5"/>
              <p:cNvSpPr txBox="1"/>
              <p:nvPr/>
            </p:nvSpPr>
            <p:spPr>
              <a:xfrm>
                <a:off x="4499992" y="4725144"/>
                <a:ext cx="1368152" cy="261610"/>
              </a:xfrm>
              <a:prstGeom prst="rect">
                <a:avLst/>
              </a:prstGeom>
              <a:noFill/>
            </p:spPr>
            <p:txBody>
              <a:bodyPr wrap="square" rtlCol="0">
                <a:spAutoFit/>
              </a:bodyPr>
              <a:lstStyle/>
              <a:p>
                <a:r>
                  <a:rPr lang="en-GB" sz="1100" b="1" dirty="0" smtClean="0">
                    <a:solidFill>
                      <a:schemeClr val="bg1"/>
                    </a:solidFill>
                  </a:rPr>
                  <a:t>Forced cluster</a:t>
                </a:r>
                <a:endParaRPr lang="en-GB" sz="1100" b="1" dirty="0">
                  <a:solidFill>
                    <a:schemeClr val="bg1"/>
                  </a:solidFill>
                </a:endParaRPr>
              </a:p>
            </p:txBody>
          </p:sp>
          <p:cxnSp>
            <p:nvCxnSpPr>
              <p:cNvPr id="7" name="Straight Arrow Connector 6"/>
              <p:cNvCxnSpPr>
                <a:endCxn id="16" idx="0"/>
              </p:cNvCxnSpPr>
              <p:nvPr/>
            </p:nvCxnSpPr>
            <p:spPr>
              <a:xfrm rot="16200000" flipH="1">
                <a:off x="3149842" y="5427222"/>
                <a:ext cx="360040" cy="108012"/>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2699792" y="5661248"/>
                <a:ext cx="1368152" cy="430887"/>
              </a:xfrm>
              <a:prstGeom prst="rect">
                <a:avLst/>
              </a:prstGeom>
              <a:noFill/>
            </p:spPr>
            <p:txBody>
              <a:bodyPr wrap="square" rtlCol="0">
                <a:spAutoFit/>
              </a:bodyPr>
              <a:lstStyle/>
              <a:p>
                <a:pPr algn="ctr"/>
                <a:r>
                  <a:rPr lang="en-GB" sz="1100" b="1" dirty="0" smtClean="0">
                    <a:solidFill>
                      <a:schemeClr val="bg1"/>
                    </a:solidFill>
                  </a:rPr>
                  <a:t>Remnant neutral cluster</a:t>
                </a:r>
                <a:endParaRPr lang="en-GB" sz="1100" b="1" dirty="0">
                  <a:solidFill>
                    <a:schemeClr val="bg1"/>
                  </a:solidFill>
                </a:endParaRPr>
              </a:p>
            </p:txBody>
          </p:sp>
          <p:sp>
            <p:nvSpPr>
              <p:cNvPr id="20" name="TextBox 19"/>
              <p:cNvSpPr txBox="1"/>
              <p:nvPr/>
            </p:nvSpPr>
            <p:spPr>
              <a:xfrm>
                <a:off x="2699792" y="6238473"/>
                <a:ext cx="2304256" cy="430887"/>
              </a:xfrm>
              <a:prstGeom prst="rect">
                <a:avLst/>
              </a:prstGeom>
              <a:noFill/>
            </p:spPr>
            <p:txBody>
              <a:bodyPr wrap="square" rtlCol="0">
                <a:spAutoFit/>
              </a:bodyPr>
              <a:lstStyle/>
              <a:p>
                <a:r>
                  <a:rPr lang="en-GB" sz="1100" b="1" dirty="0" smtClean="0">
                    <a:solidFill>
                      <a:schemeClr val="bg1"/>
                    </a:solidFill>
                  </a:rPr>
                  <a:t>Track E = 46.9GeV</a:t>
                </a:r>
              </a:p>
              <a:p>
                <a:r>
                  <a:rPr lang="en-GB" sz="1100" b="1" dirty="0" smtClean="0">
                    <a:solidFill>
                      <a:schemeClr val="bg1"/>
                    </a:solidFill>
                  </a:rPr>
                  <a:t>Original Cluster E = 89.6GeV</a:t>
                </a:r>
                <a:endParaRPr lang="en-GB" sz="1100" b="1" dirty="0">
                  <a:solidFill>
                    <a:schemeClr val="bg1"/>
                  </a:solidFill>
                </a:endParaRPr>
              </a:p>
            </p:txBody>
          </p:sp>
          <p:cxnSp>
            <p:nvCxnSpPr>
              <p:cNvPr id="23" name="Straight Arrow Connector 22"/>
              <p:cNvCxnSpPr/>
              <p:nvPr/>
            </p:nvCxnSpPr>
            <p:spPr>
              <a:xfrm rot="5400000" flipH="1" flipV="1">
                <a:off x="5128046" y="5993681"/>
                <a:ext cx="237010" cy="216024"/>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24" name="TextBox 23"/>
              <p:cNvSpPr txBox="1"/>
              <p:nvPr/>
            </p:nvSpPr>
            <p:spPr>
              <a:xfrm>
                <a:off x="5220072" y="5733256"/>
                <a:ext cx="648072" cy="261610"/>
              </a:xfrm>
              <a:prstGeom prst="rect">
                <a:avLst/>
              </a:prstGeom>
              <a:noFill/>
            </p:spPr>
            <p:txBody>
              <a:bodyPr wrap="square" rtlCol="0">
                <a:spAutoFit/>
              </a:bodyPr>
              <a:lstStyle/>
              <a:p>
                <a:r>
                  <a:rPr lang="en-GB" sz="1100" b="1" dirty="0" smtClean="0">
                    <a:solidFill>
                      <a:schemeClr val="bg1"/>
                    </a:solidFill>
                  </a:rPr>
                  <a:t>Track</a:t>
                </a:r>
                <a:endParaRPr lang="en-GB" sz="1100" b="1" dirty="0">
                  <a:solidFill>
                    <a:schemeClr val="bg1"/>
                  </a:solidFill>
                </a:endParaRPr>
              </a:p>
            </p:txBody>
          </p:sp>
        </p:grpSp>
        <p:cxnSp>
          <p:nvCxnSpPr>
            <p:cNvPr id="17" name="Straight Connector 16"/>
            <p:cNvCxnSpPr/>
            <p:nvPr/>
          </p:nvCxnSpPr>
          <p:spPr>
            <a:xfrm rot="16200000" flipH="1">
              <a:off x="7544908" y="5514940"/>
              <a:ext cx="493424" cy="485816"/>
            </a:xfrm>
            <a:prstGeom prst="line">
              <a:avLst/>
            </a:prstGeom>
            <a:ln w="12700">
              <a:solidFill>
                <a:srgbClr val="FF00F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Forced Clustering</a:t>
            </a:r>
            <a:endParaRPr lang="en-GB" dirty="0"/>
          </a:p>
        </p:txBody>
      </p:sp>
      <p:sp>
        <p:nvSpPr>
          <p:cNvPr id="10" name="Content Placeholder 2"/>
          <p:cNvSpPr txBox="1">
            <a:spLocks/>
          </p:cNvSpPr>
          <p:nvPr/>
        </p:nvSpPr>
        <p:spPr>
          <a:xfrm>
            <a:off x="107504" y="1643050"/>
            <a:ext cx="8749636" cy="2073982"/>
          </a:xfrm>
          <a:prstGeom prst="rect">
            <a:avLst/>
          </a:prstGeom>
        </p:spPr>
        <p:txBody>
          <a:bodyPr vert="horz">
            <a:noAutofit/>
          </a:bodyPr>
          <a:lstStyle/>
          <a:p>
            <a:pPr marL="274320" indent="-274320">
              <a:spcBef>
                <a:spcPct val="20000"/>
              </a:spcBef>
              <a:buClr>
                <a:schemeClr val="accent3"/>
              </a:buClr>
              <a:buSzPct val="95000"/>
            </a:pPr>
            <a:r>
              <a:rPr lang="en-GB" sz="1600" b="1" dirty="0" smtClean="0"/>
              <a:t>	There </a:t>
            </a:r>
            <a:r>
              <a:rPr lang="en-GB" sz="1600" b="1" dirty="0" smtClean="0"/>
              <a:t>are two use-cases for </a:t>
            </a:r>
            <a:r>
              <a:rPr lang="en-GB" sz="1600" b="1" dirty="0" smtClean="0"/>
              <a:t>forced clustering:</a:t>
            </a:r>
            <a:endParaRPr lang="en-GB" sz="1600" b="1" dirty="0" smtClean="0"/>
          </a:p>
          <a:p>
            <a:pPr marL="628650" lvl="1" indent="-342900">
              <a:spcBef>
                <a:spcPct val="20000"/>
              </a:spcBef>
              <a:buClr>
                <a:schemeClr val="accent1">
                  <a:lumMod val="50000"/>
                </a:schemeClr>
              </a:buClr>
              <a:buSzPct val="95000"/>
              <a:buFont typeface="+mj-lt"/>
              <a:buAutoNum type="arabicPeriod"/>
            </a:pPr>
            <a:r>
              <a:rPr lang="en-GB" sz="1600" b="1" dirty="0" smtClean="0">
                <a:solidFill>
                  <a:schemeClr val="accent2">
                    <a:lumMod val="50000"/>
                  </a:schemeClr>
                </a:solidFill>
              </a:rPr>
              <a:t>ClusterE &gt; TrackE. </a:t>
            </a:r>
            <a:r>
              <a:rPr lang="en-GB" sz="1600" dirty="0" smtClean="0">
                <a:solidFill>
                  <a:schemeClr val="accent2">
                    <a:lumMod val="50000"/>
                  </a:schemeClr>
                </a:solidFill>
              </a:rPr>
              <a:t>In this case, hits remaining after the creation of the forced cluster are grouped using the standard Pandora clustering algorithm.</a:t>
            </a:r>
          </a:p>
          <a:p>
            <a:pPr marL="628650" lvl="1" indent="-342900">
              <a:spcBef>
                <a:spcPct val="20000"/>
              </a:spcBef>
              <a:buClr>
                <a:schemeClr val="accent1">
                  <a:lumMod val="50000"/>
                </a:schemeClr>
              </a:buClr>
              <a:buSzPct val="95000"/>
              <a:buFont typeface="+mj-lt"/>
              <a:buAutoNum type="arabicPeriod"/>
            </a:pPr>
            <a:r>
              <a:rPr lang="en-GB" sz="1600" b="1" dirty="0" smtClean="0">
                <a:solidFill>
                  <a:schemeClr val="accent2">
                    <a:lumMod val="50000"/>
                  </a:schemeClr>
                </a:solidFill>
              </a:rPr>
              <a:t>TrackE &gt; ClusterE. </a:t>
            </a:r>
            <a:r>
              <a:rPr lang="en-GB" sz="1600" dirty="0" smtClean="0">
                <a:solidFill>
                  <a:schemeClr val="accent2">
                    <a:lumMod val="50000"/>
                  </a:schemeClr>
                </a:solidFill>
              </a:rPr>
              <a:t>In </a:t>
            </a:r>
            <a:r>
              <a:rPr lang="en-GB" sz="1600" dirty="0" smtClean="0">
                <a:solidFill>
                  <a:schemeClr val="accent2">
                    <a:lumMod val="50000"/>
                  </a:schemeClr>
                </a:solidFill>
              </a:rPr>
              <a:t>this case, the parent reclustering algorithm must identify likely fragments near the original cluster. These are typically clusters lying in a cone along the track direction, but without </a:t>
            </a:r>
            <a:r>
              <a:rPr lang="en-GB" sz="1600" dirty="0" smtClean="0">
                <a:solidFill>
                  <a:schemeClr val="accent2">
                    <a:lumMod val="50000"/>
                  </a:schemeClr>
                </a:solidFill>
              </a:rPr>
              <a:t>track </a:t>
            </a:r>
            <a:r>
              <a:rPr lang="en-GB" sz="1600" dirty="0" smtClean="0">
                <a:solidFill>
                  <a:schemeClr val="accent2">
                    <a:lumMod val="50000"/>
                  </a:schemeClr>
                </a:solidFill>
              </a:rPr>
              <a:t>associations. The additional clusters are added to the reclustering list, so their constituent hits are available to the forced clustering algorithm.</a:t>
            </a:r>
          </a:p>
        </p:txBody>
      </p:sp>
      <p:sp>
        <p:nvSpPr>
          <p:cNvPr id="4" name="Rectangle 3"/>
          <p:cNvSpPr/>
          <p:nvPr/>
        </p:nvSpPr>
        <p:spPr>
          <a:xfrm>
            <a:off x="1315763" y="6433591"/>
            <a:ext cx="1868717" cy="307777"/>
          </a:xfrm>
          <a:prstGeom prst="rect">
            <a:avLst/>
          </a:prstGeom>
        </p:spPr>
        <p:txBody>
          <a:bodyPr wrap="none">
            <a:spAutoFit/>
          </a:bodyPr>
          <a:lstStyle/>
          <a:p>
            <a:r>
              <a:rPr lang="en-GB" sz="1400" b="1" dirty="0" smtClean="0">
                <a:solidFill>
                  <a:schemeClr val="accent1">
                    <a:lumMod val="50000"/>
                  </a:schemeClr>
                </a:solidFill>
              </a:rPr>
              <a:t>1 . ClusterE &gt; TrackE</a:t>
            </a:r>
            <a:endParaRPr lang="en-GB" sz="1400" b="1" dirty="0">
              <a:solidFill>
                <a:schemeClr val="accent1">
                  <a:lumMod val="50000"/>
                </a:schemeClr>
              </a:solidFill>
            </a:endParaRPr>
          </a:p>
        </p:txBody>
      </p:sp>
      <p:sp>
        <p:nvSpPr>
          <p:cNvPr id="5" name="Rectangle 4"/>
          <p:cNvSpPr/>
          <p:nvPr/>
        </p:nvSpPr>
        <p:spPr>
          <a:xfrm>
            <a:off x="5996283" y="6433591"/>
            <a:ext cx="1846275" cy="307777"/>
          </a:xfrm>
          <a:prstGeom prst="rect">
            <a:avLst/>
          </a:prstGeom>
        </p:spPr>
        <p:txBody>
          <a:bodyPr wrap="none">
            <a:spAutoFit/>
          </a:bodyPr>
          <a:lstStyle/>
          <a:p>
            <a:r>
              <a:rPr lang="en-GB" sz="1400" b="1" dirty="0" smtClean="0">
                <a:solidFill>
                  <a:schemeClr val="accent1">
                    <a:lumMod val="50000"/>
                  </a:schemeClr>
                </a:solidFill>
              </a:rPr>
              <a:t>2. TrackE &gt; ClusterE</a:t>
            </a:r>
          </a:p>
        </p:txBody>
      </p:sp>
      <p:pic>
        <p:nvPicPr>
          <p:cNvPr id="4099" name="Picture 3"/>
          <p:cNvPicPr>
            <a:picLocks noChangeAspect="1" noChangeArrowheads="1"/>
          </p:cNvPicPr>
          <p:nvPr/>
        </p:nvPicPr>
        <p:blipFill>
          <a:blip r:embed="rId2" cstate="print"/>
          <a:srcRect/>
          <a:stretch>
            <a:fillRect/>
          </a:stretch>
        </p:blipFill>
        <p:spPr bwMode="auto">
          <a:xfrm>
            <a:off x="539552" y="3841303"/>
            <a:ext cx="3289238" cy="2492896"/>
          </a:xfrm>
          <a:prstGeom prst="rect">
            <a:avLst/>
          </a:prstGeom>
          <a:noFill/>
          <a:ln w="9525">
            <a:noFill/>
            <a:miter lim="800000"/>
            <a:headEnd/>
            <a:tailEnd/>
          </a:ln>
          <a:effectLst/>
        </p:spPr>
      </p:pic>
      <p:pic>
        <p:nvPicPr>
          <p:cNvPr id="4105" name="Picture 9"/>
          <p:cNvPicPr>
            <a:picLocks noChangeAspect="1" noChangeArrowheads="1"/>
          </p:cNvPicPr>
          <p:nvPr/>
        </p:nvPicPr>
        <p:blipFill>
          <a:blip r:embed="rId3" cstate="print"/>
          <a:srcRect/>
          <a:stretch>
            <a:fillRect/>
          </a:stretch>
        </p:blipFill>
        <p:spPr bwMode="auto">
          <a:xfrm>
            <a:off x="5220072" y="3841303"/>
            <a:ext cx="3295650" cy="2524125"/>
          </a:xfrm>
          <a:prstGeom prst="rect">
            <a:avLst/>
          </a:prstGeom>
          <a:noFill/>
          <a:ln w="9525">
            <a:noFill/>
            <a:miter lim="800000"/>
            <a:headEnd/>
            <a:tailEnd/>
          </a:ln>
          <a:effectLst/>
        </p:spPr>
      </p:pic>
      <p:cxnSp>
        <p:nvCxnSpPr>
          <p:cNvPr id="14" name="Straight Arrow Connector 13"/>
          <p:cNvCxnSpPr>
            <a:endCxn id="15" idx="0"/>
          </p:cNvCxnSpPr>
          <p:nvPr/>
        </p:nvCxnSpPr>
        <p:spPr>
          <a:xfrm rot="5400000">
            <a:off x="1439652" y="5317467"/>
            <a:ext cx="720080" cy="216024"/>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755576" y="5785519"/>
            <a:ext cx="1872208" cy="430887"/>
          </a:xfrm>
          <a:prstGeom prst="rect">
            <a:avLst/>
          </a:prstGeom>
          <a:noFill/>
        </p:spPr>
        <p:txBody>
          <a:bodyPr wrap="square" rtlCol="0">
            <a:spAutoFit/>
          </a:bodyPr>
          <a:lstStyle/>
          <a:p>
            <a:pPr algn="ctr"/>
            <a:r>
              <a:rPr lang="en-GB" sz="1100" b="1" dirty="0" smtClean="0">
                <a:solidFill>
                  <a:schemeClr val="bg1"/>
                </a:solidFill>
              </a:rPr>
              <a:t>Forced cluster driven through original cluster</a:t>
            </a:r>
            <a:endParaRPr lang="en-GB" sz="1100" b="1" dirty="0">
              <a:solidFill>
                <a:schemeClr val="bg1"/>
              </a:solidFill>
            </a:endParaRPr>
          </a:p>
        </p:txBody>
      </p:sp>
      <p:cxnSp>
        <p:nvCxnSpPr>
          <p:cNvPr id="19" name="Straight Arrow Connector 18"/>
          <p:cNvCxnSpPr/>
          <p:nvPr/>
        </p:nvCxnSpPr>
        <p:spPr>
          <a:xfrm>
            <a:off x="6804248" y="5497487"/>
            <a:ext cx="310927" cy="232817"/>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6948264" y="5569495"/>
            <a:ext cx="1512168" cy="769441"/>
          </a:xfrm>
          <a:prstGeom prst="rect">
            <a:avLst/>
          </a:prstGeom>
          <a:noFill/>
        </p:spPr>
        <p:txBody>
          <a:bodyPr wrap="square" rtlCol="0">
            <a:spAutoFit/>
          </a:bodyPr>
          <a:lstStyle/>
          <a:p>
            <a:pPr algn="ctr"/>
            <a:r>
              <a:rPr lang="en-GB" sz="1100" b="1" dirty="0" smtClean="0">
                <a:solidFill>
                  <a:schemeClr val="bg1"/>
                </a:solidFill>
              </a:rPr>
              <a:t>Two separate clusters merged, but still insufficient energy</a:t>
            </a:r>
            <a:endParaRPr lang="en-GB" sz="1100" b="1" dirty="0">
              <a:solidFill>
                <a:schemeClr val="bg1"/>
              </a:solidFill>
            </a:endParaRPr>
          </a:p>
        </p:txBody>
      </p:sp>
      <p:cxnSp>
        <p:nvCxnSpPr>
          <p:cNvPr id="23" name="Straight Arrow Connector 22"/>
          <p:cNvCxnSpPr/>
          <p:nvPr/>
        </p:nvCxnSpPr>
        <p:spPr>
          <a:xfrm>
            <a:off x="6444208" y="5785519"/>
            <a:ext cx="594767" cy="87660"/>
          </a:xfrm>
          <a:prstGeom prst="straightConnector1">
            <a:avLst/>
          </a:prstGeom>
          <a:ln>
            <a:solidFill>
              <a:schemeClr val="bg1"/>
            </a:solidFill>
            <a:headEnd type="arrow"/>
            <a:tailEnd type="none"/>
          </a:ln>
        </p:spPr>
        <p:style>
          <a:lnRef idx="2">
            <a:schemeClr val="accent2"/>
          </a:lnRef>
          <a:fillRef idx="0">
            <a:schemeClr val="accent2"/>
          </a:fillRef>
          <a:effectRef idx="1">
            <a:schemeClr val="accent2"/>
          </a:effectRef>
          <a:fontRef idx="minor">
            <a:schemeClr val="tx1"/>
          </a:fontRef>
        </p:style>
      </p:cxnSp>
      <p:sp>
        <p:nvSpPr>
          <p:cNvPr id="30" name="TextBox 29"/>
          <p:cNvSpPr txBox="1"/>
          <p:nvPr/>
        </p:nvSpPr>
        <p:spPr>
          <a:xfrm>
            <a:off x="5292080" y="3914472"/>
            <a:ext cx="1512168" cy="430887"/>
          </a:xfrm>
          <a:prstGeom prst="rect">
            <a:avLst/>
          </a:prstGeom>
          <a:noFill/>
        </p:spPr>
        <p:txBody>
          <a:bodyPr wrap="square" rtlCol="0">
            <a:spAutoFit/>
          </a:bodyPr>
          <a:lstStyle/>
          <a:p>
            <a:pPr algn="ctr"/>
            <a:r>
              <a:rPr lang="en-GB" sz="1100" b="1" dirty="0" smtClean="0">
                <a:solidFill>
                  <a:schemeClr val="bg1"/>
                </a:solidFill>
              </a:rPr>
              <a:t>   Track E = 39.7GeV</a:t>
            </a:r>
          </a:p>
          <a:p>
            <a:pPr algn="ctr"/>
            <a:r>
              <a:rPr lang="en-GB" sz="1100" b="1" dirty="0" smtClean="0">
                <a:solidFill>
                  <a:schemeClr val="bg1"/>
                </a:solidFill>
              </a:rPr>
              <a:t>Cluster E = 29.0GeV</a:t>
            </a:r>
            <a:endParaRPr lang="en-GB" sz="1100" b="1" dirty="0">
              <a:solidFill>
                <a:schemeClr val="bg1"/>
              </a:solidFill>
            </a:endParaRPr>
          </a:p>
        </p:txBody>
      </p:sp>
      <p:sp>
        <p:nvSpPr>
          <p:cNvPr id="31" name="TextBox 30"/>
          <p:cNvSpPr txBox="1"/>
          <p:nvPr/>
        </p:nvSpPr>
        <p:spPr>
          <a:xfrm>
            <a:off x="2267744" y="3914472"/>
            <a:ext cx="1584176" cy="430887"/>
          </a:xfrm>
          <a:prstGeom prst="rect">
            <a:avLst/>
          </a:prstGeom>
          <a:noFill/>
        </p:spPr>
        <p:txBody>
          <a:bodyPr wrap="square" rtlCol="0">
            <a:spAutoFit/>
          </a:bodyPr>
          <a:lstStyle/>
          <a:p>
            <a:pPr algn="ctr"/>
            <a:r>
              <a:rPr lang="en-GB" sz="1100" b="1" dirty="0" smtClean="0">
                <a:solidFill>
                  <a:schemeClr val="bg1"/>
                </a:solidFill>
              </a:rPr>
              <a:t>   Track E = 150GeV</a:t>
            </a:r>
          </a:p>
          <a:p>
            <a:pPr algn="ctr"/>
            <a:r>
              <a:rPr lang="en-GB" sz="1100" b="1" dirty="0" smtClean="0">
                <a:solidFill>
                  <a:schemeClr val="bg1"/>
                </a:solidFill>
              </a:rPr>
              <a:t>Cluster E = 325GeV</a:t>
            </a:r>
            <a:endParaRPr lang="en-GB" sz="11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1TeVForced.png"/>
          <p:cNvPicPr>
            <a:picLocks noChangeAspect="1"/>
          </p:cNvPicPr>
          <p:nvPr/>
        </p:nvPicPr>
        <p:blipFill>
          <a:blip r:embed="rId2" cstate="print"/>
          <a:stretch>
            <a:fillRect/>
          </a:stretch>
        </p:blipFill>
        <p:spPr>
          <a:xfrm>
            <a:off x="4836333" y="2204864"/>
            <a:ext cx="3912131" cy="2664296"/>
          </a:xfrm>
          <a:prstGeom prst="rect">
            <a:avLst/>
          </a:prstGeom>
        </p:spPr>
      </p:pic>
      <p:sp>
        <p:nvSpPr>
          <p:cNvPr id="2" name="Title 1"/>
          <p:cNvSpPr>
            <a:spLocks noGrp="1"/>
          </p:cNvSpPr>
          <p:nvPr>
            <p:ph type="title"/>
          </p:nvPr>
        </p:nvSpPr>
        <p:spPr/>
        <p:txBody>
          <a:bodyPr>
            <a:normAutofit/>
          </a:bodyPr>
          <a:lstStyle/>
          <a:p>
            <a:r>
              <a:rPr lang="en-GB" dirty="0" smtClean="0"/>
              <a:t>Forced </a:t>
            </a:r>
            <a:r>
              <a:rPr lang="en-GB" dirty="0" smtClean="0"/>
              <a:t>Clustering</a:t>
            </a:r>
            <a:endParaRPr lang="en-GB" dirty="0"/>
          </a:p>
        </p:txBody>
      </p:sp>
      <p:graphicFrame>
        <p:nvGraphicFramePr>
          <p:cNvPr id="4" name="Table 3"/>
          <p:cNvGraphicFramePr>
            <a:graphicFrameLocks noGrp="1"/>
          </p:cNvGraphicFramePr>
          <p:nvPr/>
        </p:nvGraphicFramePr>
        <p:xfrm>
          <a:off x="395536" y="5203749"/>
          <a:ext cx="8352928" cy="961555"/>
        </p:xfrm>
        <a:graphic>
          <a:graphicData uri="http://schemas.openxmlformats.org/drawingml/2006/table">
            <a:tbl>
              <a:tblPr firstRow="1" bandRow="1">
                <a:tableStyleId>{5C22544A-7EE6-4342-B048-85BDC9FD1C3A}</a:tableStyleId>
              </a:tblPr>
              <a:tblGrid>
                <a:gridCol w="3888432"/>
                <a:gridCol w="1152128"/>
                <a:gridCol w="1152128"/>
                <a:gridCol w="1080120"/>
                <a:gridCol w="1080120"/>
              </a:tblGrid>
              <a:tr h="322723">
                <a:tc>
                  <a:txBody>
                    <a:bodyPr/>
                    <a:lstStyle/>
                    <a:p>
                      <a:pPr algn="l"/>
                      <a:r>
                        <a:rPr lang="en-GB" sz="1250" b="1" dirty="0" smtClean="0"/>
                        <a:t>CLIC_ILD_01, E</a:t>
                      </a:r>
                      <a:r>
                        <a:rPr lang="en-GB" sz="1250" b="1" baseline="-25000" dirty="0" smtClean="0"/>
                        <a:t>z</a:t>
                      </a:r>
                      <a:r>
                        <a:rPr lang="en-GB" sz="1250" b="1" baseline="0" dirty="0" smtClean="0"/>
                        <a:t> (= 2 * E</a:t>
                      </a:r>
                      <a:r>
                        <a:rPr lang="en-GB" sz="1250" b="1" baseline="-25000" dirty="0" smtClean="0"/>
                        <a:t>j</a:t>
                      </a:r>
                      <a:r>
                        <a:rPr lang="en-GB" sz="1250" b="1" baseline="0" dirty="0" smtClean="0"/>
                        <a:t>)</a:t>
                      </a:r>
                      <a:endParaRPr lang="en-GB" sz="1250" b="1" baseline="-25000" dirty="0"/>
                    </a:p>
                  </a:txBody>
                  <a:tcPr marL="67586" marR="67586" marT="33793" marB="33793"/>
                </a:tc>
                <a:tc>
                  <a:txBody>
                    <a:bodyPr/>
                    <a:lstStyle/>
                    <a:p>
                      <a:pPr algn="ctr"/>
                      <a:r>
                        <a:rPr lang="en-GB" sz="1250" b="1" dirty="0" smtClean="0"/>
                        <a:t>91GeV</a:t>
                      </a:r>
                      <a:endParaRPr lang="en-GB" sz="1250" b="1" dirty="0"/>
                    </a:p>
                  </a:txBody>
                  <a:tcPr marL="67586" marR="67586" marT="33793" marB="33793"/>
                </a:tc>
                <a:tc>
                  <a:txBody>
                    <a:bodyPr/>
                    <a:lstStyle/>
                    <a:p>
                      <a:pPr algn="ctr"/>
                      <a:r>
                        <a:rPr lang="en-GB" sz="1250" b="1" dirty="0" smtClean="0"/>
                        <a:t>200GeV</a:t>
                      </a:r>
                      <a:endParaRPr lang="en-GB" sz="1250" b="1" dirty="0"/>
                    </a:p>
                  </a:txBody>
                  <a:tcPr marL="67586" marR="67586" marT="33793" marB="33793"/>
                </a:tc>
                <a:tc>
                  <a:txBody>
                    <a:bodyPr/>
                    <a:lstStyle/>
                    <a:p>
                      <a:pPr algn="ctr"/>
                      <a:r>
                        <a:rPr lang="en-GB" sz="1250" b="1" dirty="0" smtClean="0"/>
                        <a:t>500GeV</a:t>
                      </a:r>
                      <a:endParaRPr lang="en-GB" sz="1250" b="1" dirty="0"/>
                    </a:p>
                  </a:txBody>
                  <a:tcPr marL="67586" marR="67586" marT="33793" marB="33793"/>
                </a:tc>
                <a:tc>
                  <a:txBody>
                    <a:bodyPr/>
                    <a:lstStyle/>
                    <a:p>
                      <a:pPr algn="ctr"/>
                      <a:r>
                        <a:rPr lang="en-GB" sz="1250" b="1" dirty="0" smtClean="0"/>
                        <a:t>1TeV</a:t>
                      </a:r>
                      <a:endParaRPr lang="en-GB" sz="1250" b="1" dirty="0"/>
                    </a:p>
                  </a:txBody>
                  <a:tcPr marL="67586" marR="67586" marT="33793" marB="33793"/>
                </a:tc>
              </a:tr>
              <a:tr h="314537">
                <a:tc>
                  <a:txBody>
                    <a:bodyPr/>
                    <a:lstStyle/>
                    <a:p>
                      <a:r>
                        <a:rPr lang="en-GB" sz="1250" dirty="0" smtClean="0"/>
                        <a:t>PandoraPFANew, No</a:t>
                      </a:r>
                      <a:r>
                        <a:rPr lang="en-GB" sz="1250" baseline="0" dirty="0" smtClean="0"/>
                        <a:t> Forced Clustering, </a:t>
                      </a:r>
                      <a:r>
                        <a:rPr lang="en-GB" sz="1250" dirty="0" smtClean="0"/>
                        <a:t>rms</a:t>
                      </a:r>
                      <a:r>
                        <a:rPr lang="en-GB" sz="1250" baseline="-25000" dirty="0" smtClean="0"/>
                        <a:t>90</a:t>
                      </a:r>
                      <a:r>
                        <a:rPr lang="en-GB" sz="1250" dirty="0" smtClean="0"/>
                        <a:t>(E</a:t>
                      </a:r>
                      <a:r>
                        <a:rPr lang="en-GB" sz="1250" baseline="-25000" dirty="0" smtClean="0"/>
                        <a:t>j</a:t>
                      </a:r>
                      <a:r>
                        <a:rPr lang="en-GB" sz="1250" dirty="0" smtClean="0"/>
                        <a:t>) / E</a:t>
                      </a:r>
                      <a:r>
                        <a:rPr lang="en-GB" sz="1250" baseline="-25000" dirty="0" smtClean="0"/>
                        <a:t>j</a:t>
                      </a:r>
                      <a:endParaRPr lang="en-GB" sz="1250" dirty="0"/>
                    </a:p>
                  </a:txBody>
                  <a:tcPr marL="67586" marR="67586" marT="33793" marB="33793"/>
                </a:tc>
                <a:tc>
                  <a:txBody>
                    <a:bodyPr/>
                    <a:lstStyle/>
                    <a:p>
                      <a:pPr marL="0" indent="0" algn="ctr"/>
                      <a:r>
                        <a:rPr lang="en-GB" sz="1250" dirty="0" smtClean="0"/>
                        <a:t>3.56 ± 0.11</a:t>
                      </a:r>
                      <a:endParaRPr lang="en-GB" sz="1250"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50" dirty="0" smtClean="0"/>
                        <a:t>2.94 ± 0.08</a:t>
                      </a:r>
                    </a:p>
                  </a:txBody>
                  <a:tcPr marL="67586" marR="67586" marT="33793" marB="33793"/>
                </a:tc>
                <a:tc>
                  <a:txBody>
                    <a:bodyPr/>
                    <a:lstStyle/>
                    <a:p>
                      <a:pPr algn="ctr"/>
                      <a:r>
                        <a:rPr lang="en-GB" sz="1250" b="1" dirty="0" smtClean="0">
                          <a:solidFill>
                            <a:srgbClr val="FF0000"/>
                          </a:solidFill>
                        </a:rPr>
                        <a:t>3.00 ± 0.07</a:t>
                      </a:r>
                      <a:endParaRPr lang="en-GB" sz="1250" b="1" dirty="0">
                        <a:solidFill>
                          <a:srgbClr val="FF0000"/>
                        </a:solidFill>
                      </a:endParaRPr>
                    </a:p>
                  </a:txBody>
                  <a:tcPr marL="67586" marR="67586" marT="33793" marB="33793"/>
                </a:tc>
                <a:tc>
                  <a:txBody>
                    <a:bodyPr/>
                    <a:lstStyle/>
                    <a:p>
                      <a:pPr marL="0" indent="0" algn="ctr"/>
                      <a:r>
                        <a:rPr lang="en-GB" sz="1250" b="1" dirty="0" smtClean="0">
                          <a:solidFill>
                            <a:srgbClr val="FF0000"/>
                          </a:solidFill>
                        </a:rPr>
                        <a:t>3.97 ± 0.09</a:t>
                      </a:r>
                      <a:endParaRPr lang="en-GB" sz="1250" b="1" dirty="0">
                        <a:solidFill>
                          <a:srgbClr val="FF0000"/>
                        </a:solidFill>
                      </a:endParaRPr>
                    </a:p>
                  </a:txBody>
                  <a:tcPr marL="67586" marR="67586" marT="33793" marB="33793"/>
                </a:tc>
              </a:tr>
              <a:tr h="3242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50" dirty="0" smtClean="0"/>
                        <a:t>PandoraPFANew, </a:t>
                      </a:r>
                      <a:r>
                        <a:rPr lang="en-GB" sz="1250" baseline="0" dirty="0" smtClean="0"/>
                        <a:t>Forced Clustering, </a:t>
                      </a:r>
                      <a:r>
                        <a:rPr lang="en-GB" sz="1250" dirty="0" smtClean="0"/>
                        <a:t>rms</a:t>
                      </a:r>
                      <a:r>
                        <a:rPr lang="en-GB" sz="1250" baseline="-25000" dirty="0" smtClean="0"/>
                        <a:t>90</a:t>
                      </a:r>
                      <a:r>
                        <a:rPr lang="en-GB" sz="1250" dirty="0" smtClean="0"/>
                        <a:t>(E</a:t>
                      </a:r>
                      <a:r>
                        <a:rPr lang="en-GB" sz="1250" baseline="-25000" dirty="0" smtClean="0"/>
                        <a:t>j</a:t>
                      </a:r>
                      <a:r>
                        <a:rPr lang="en-GB" sz="1250" dirty="0" smtClean="0"/>
                        <a:t>) / E</a:t>
                      </a:r>
                      <a:r>
                        <a:rPr lang="en-GB" sz="1250" baseline="-25000" dirty="0" smtClean="0"/>
                        <a:t>j</a:t>
                      </a:r>
                      <a:endParaRPr lang="en-GB" sz="1250" dirty="0"/>
                    </a:p>
                  </a:txBody>
                  <a:tcPr marL="67586" marR="67586" marT="33793" marB="33793"/>
                </a:tc>
                <a:tc>
                  <a:txBody>
                    <a:bodyPr/>
                    <a:lstStyle/>
                    <a:p>
                      <a:pPr marL="0" indent="0" algn="ctr"/>
                      <a:r>
                        <a:rPr lang="en-GB" sz="1250" dirty="0" smtClean="0"/>
                        <a:t>3.56 ± 0.11</a:t>
                      </a:r>
                      <a:endParaRPr lang="en-GB" sz="1250" dirty="0"/>
                    </a:p>
                  </a:txBody>
                  <a:tcPr marL="67586" marR="67586" marT="33793" marB="3379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50" dirty="0" smtClean="0"/>
                        <a:t>2.94 ± 0.08</a:t>
                      </a:r>
                    </a:p>
                  </a:txBody>
                  <a:tcPr marL="67586" marR="67586" marT="33793" marB="33793"/>
                </a:tc>
                <a:tc>
                  <a:txBody>
                    <a:bodyPr/>
                    <a:lstStyle/>
                    <a:p>
                      <a:pPr algn="ctr"/>
                      <a:r>
                        <a:rPr lang="en-GB" sz="1250" b="1" dirty="0" smtClean="0">
                          <a:solidFill>
                            <a:srgbClr val="FF0000"/>
                          </a:solidFill>
                        </a:rPr>
                        <a:t>2.88 ± 0.07</a:t>
                      </a:r>
                      <a:endParaRPr lang="en-GB" sz="1250" b="1" dirty="0">
                        <a:solidFill>
                          <a:srgbClr val="FF0000"/>
                        </a:solidFill>
                      </a:endParaRPr>
                    </a:p>
                  </a:txBody>
                  <a:tcPr marL="67586" marR="67586" marT="33793" marB="33793"/>
                </a:tc>
                <a:tc>
                  <a:txBody>
                    <a:bodyPr/>
                    <a:lstStyle/>
                    <a:p>
                      <a:pPr marL="0" indent="0" algn="ctr"/>
                      <a:r>
                        <a:rPr lang="en-GB" sz="1250" b="1" dirty="0" smtClean="0">
                          <a:solidFill>
                            <a:srgbClr val="FF0000"/>
                          </a:solidFill>
                        </a:rPr>
                        <a:t>3.01 ± 0.07</a:t>
                      </a:r>
                      <a:endParaRPr lang="en-GB" sz="1250" b="1" dirty="0">
                        <a:solidFill>
                          <a:srgbClr val="FF0000"/>
                        </a:solidFill>
                      </a:endParaRPr>
                    </a:p>
                  </a:txBody>
                  <a:tcPr marL="67586" marR="67586" marT="33793" marB="33793"/>
                </a:tc>
              </a:tr>
            </a:tbl>
          </a:graphicData>
        </a:graphic>
      </p:graphicFrame>
      <p:sp>
        <p:nvSpPr>
          <p:cNvPr id="6" name="Rectangle 5"/>
          <p:cNvSpPr/>
          <p:nvPr/>
        </p:nvSpPr>
        <p:spPr>
          <a:xfrm>
            <a:off x="152400" y="1578278"/>
            <a:ext cx="8740080" cy="338554"/>
          </a:xfrm>
          <a:prstGeom prst="rect">
            <a:avLst/>
          </a:prstGeom>
        </p:spPr>
        <p:txBody>
          <a:bodyPr wrap="square">
            <a:spAutoFit/>
          </a:bodyPr>
          <a:lstStyle/>
          <a:p>
            <a:pPr marL="274320" indent="-274320" algn="ctr">
              <a:spcBef>
                <a:spcPct val="20000"/>
              </a:spcBef>
              <a:buClr>
                <a:schemeClr val="accent3"/>
              </a:buClr>
              <a:buSzPct val="95000"/>
              <a:defRPr/>
            </a:pPr>
            <a:r>
              <a:rPr lang="en-GB" sz="1600" dirty="0" smtClean="0"/>
              <a:t>Performance tests </a:t>
            </a:r>
            <a:r>
              <a:rPr lang="en-GB" sz="1600" dirty="0" smtClean="0"/>
              <a:t>with </a:t>
            </a:r>
            <a:r>
              <a:rPr lang="en-GB" sz="1600" i="1" dirty="0" smtClean="0"/>
              <a:t>Z</a:t>
            </a:r>
            <a:r>
              <a:rPr lang="en-GB" sz="1600" dirty="0" smtClean="0">
                <a:sym typeface="Symbol"/>
              </a:rPr>
              <a:t></a:t>
            </a:r>
            <a:r>
              <a:rPr lang="en-GB" sz="1600" i="1" dirty="0" smtClean="0"/>
              <a:t>uds</a:t>
            </a:r>
            <a:r>
              <a:rPr lang="en-GB" sz="1600" dirty="0" smtClean="0"/>
              <a:t> events show </a:t>
            </a:r>
            <a:r>
              <a:rPr lang="en-GB" sz="1600" dirty="0" smtClean="0"/>
              <a:t>that </a:t>
            </a:r>
            <a:r>
              <a:rPr lang="en-GB" sz="1600" dirty="0" smtClean="0"/>
              <a:t>forced clustering </a:t>
            </a:r>
            <a:r>
              <a:rPr lang="en-GB" sz="1600" dirty="0" smtClean="0"/>
              <a:t>is important at high energies.</a:t>
            </a:r>
          </a:p>
        </p:txBody>
      </p:sp>
      <p:sp>
        <p:nvSpPr>
          <p:cNvPr id="7" name="Rectangle 6"/>
          <p:cNvSpPr/>
          <p:nvPr/>
        </p:nvSpPr>
        <p:spPr>
          <a:xfrm>
            <a:off x="179512" y="6284249"/>
            <a:ext cx="8784976" cy="338554"/>
          </a:xfrm>
          <a:prstGeom prst="rect">
            <a:avLst/>
          </a:prstGeom>
        </p:spPr>
        <p:txBody>
          <a:bodyPr wrap="square">
            <a:spAutoFit/>
          </a:bodyPr>
          <a:lstStyle/>
          <a:p>
            <a:pPr marL="6350" indent="-6350" algn="ctr">
              <a:spcBef>
                <a:spcPct val="20000"/>
              </a:spcBef>
              <a:buClr>
                <a:schemeClr val="accent3"/>
              </a:buClr>
              <a:buSzPct val="95000"/>
              <a:defRPr/>
            </a:pPr>
            <a:r>
              <a:rPr lang="en-GB" sz="800" dirty="0" smtClean="0"/>
              <a:t>Performance is quoted in terms of rms</a:t>
            </a:r>
            <a:r>
              <a:rPr lang="en-GB" sz="800" baseline="-25000" dirty="0" smtClean="0"/>
              <a:t>90</a:t>
            </a:r>
            <a:r>
              <a:rPr lang="en-GB" sz="800" dirty="0" smtClean="0"/>
              <a:t>, the rms in the smallest range of reconstructed energy containing 90% of the events. The total energy is reconstructed and the jet energy resolution obtained by dividing the total energy resolution by </a:t>
            </a:r>
            <a:r>
              <a:rPr lang="en-GB" sz="800" dirty="0" smtClean="0">
                <a:sym typeface="Symbol"/>
              </a:rPr>
              <a:t>2. </a:t>
            </a:r>
            <a:r>
              <a:rPr lang="en-GB" sz="800" dirty="0" smtClean="0"/>
              <a:t>A cut on the polar angle is applied to avoid the barrel/endcap overlap region: |cos </a:t>
            </a:r>
            <a:r>
              <a:rPr lang="en-GB" sz="800" dirty="0" smtClean="0">
                <a:sym typeface="Symbol"/>
              </a:rPr>
              <a:t>| &lt; 0.7</a:t>
            </a:r>
          </a:p>
        </p:txBody>
      </p:sp>
      <p:pic>
        <p:nvPicPr>
          <p:cNvPr id="8" name="Picture 7" descr="500GeVForced.png"/>
          <p:cNvPicPr>
            <a:picLocks noChangeAspect="1"/>
          </p:cNvPicPr>
          <p:nvPr/>
        </p:nvPicPr>
        <p:blipFill>
          <a:blip r:embed="rId3" cstate="print"/>
          <a:stretch>
            <a:fillRect/>
          </a:stretch>
        </p:blipFill>
        <p:spPr>
          <a:xfrm>
            <a:off x="299830" y="2204864"/>
            <a:ext cx="3912130" cy="2664296"/>
          </a:xfrm>
          <a:prstGeom prst="rect">
            <a:avLst/>
          </a:prstGeom>
        </p:spPr>
      </p:pic>
      <p:sp>
        <p:nvSpPr>
          <p:cNvPr id="11" name="Rectangle 10"/>
          <p:cNvSpPr/>
          <p:nvPr/>
        </p:nvSpPr>
        <p:spPr>
          <a:xfrm>
            <a:off x="2987824" y="2276872"/>
            <a:ext cx="1175322" cy="307777"/>
          </a:xfrm>
          <a:prstGeom prst="rect">
            <a:avLst/>
          </a:prstGeom>
        </p:spPr>
        <p:txBody>
          <a:bodyPr wrap="none">
            <a:spAutoFit/>
          </a:bodyPr>
          <a:lstStyle/>
          <a:p>
            <a:r>
              <a:rPr lang="en-GB" sz="1400" i="1" dirty="0" smtClean="0"/>
              <a:t>E</a:t>
            </a:r>
            <a:r>
              <a:rPr lang="en-GB" sz="1400" i="1" baseline="-25000" dirty="0" smtClean="0"/>
              <a:t>z</a:t>
            </a:r>
            <a:r>
              <a:rPr lang="en-GB" sz="1400" dirty="0" smtClean="0"/>
              <a:t> = 500GeV</a:t>
            </a:r>
            <a:endParaRPr lang="en-GB" sz="1400" dirty="0"/>
          </a:p>
        </p:txBody>
      </p:sp>
      <p:sp>
        <p:nvSpPr>
          <p:cNvPr id="12" name="Rectangle 11"/>
          <p:cNvSpPr/>
          <p:nvPr/>
        </p:nvSpPr>
        <p:spPr>
          <a:xfrm>
            <a:off x="7524328" y="2276872"/>
            <a:ext cx="923907" cy="307777"/>
          </a:xfrm>
          <a:prstGeom prst="rect">
            <a:avLst/>
          </a:prstGeom>
        </p:spPr>
        <p:txBody>
          <a:bodyPr wrap="none">
            <a:spAutoFit/>
          </a:bodyPr>
          <a:lstStyle/>
          <a:p>
            <a:r>
              <a:rPr lang="en-GB" sz="1400" i="1" dirty="0" smtClean="0"/>
              <a:t>E</a:t>
            </a:r>
            <a:r>
              <a:rPr lang="en-GB" sz="1400" i="1" baseline="-25000" dirty="0" smtClean="0"/>
              <a:t>z</a:t>
            </a:r>
            <a:r>
              <a:rPr lang="en-GB" sz="1400" dirty="0" smtClean="0"/>
              <a:t> = 1TeV</a:t>
            </a:r>
            <a:endParaRPr lang="en-GB" sz="1400" dirty="0"/>
          </a:p>
        </p:txBody>
      </p:sp>
      <p:sp>
        <p:nvSpPr>
          <p:cNvPr id="10" name="Rectangle 9"/>
          <p:cNvSpPr/>
          <p:nvPr/>
        </p:nvSpPr>
        <p:spPr>
          <a:xfrm>
            <a:off x="2942188" y="2780928"/>
            <a:ext cx="1197764" cy="307777"/>
          </a:xfrm>
          <a:prstGeom prst="rect">
            <a:avLst/>
          </a:prstGeom>
        </p:spPr>
        <p:txBody>
          <a:bodyPr wrap="none">
            <a:spAutoFit/>
          </a:bodyPr>
          <a:lstStyle/>
          <a:p>
            <a:r>
              <a:rPr lang="en-GB" sz="1400" dirty="0" smtClean="0"/>
              <a:t>CLIC_ILD_01</a:t>
            </a:r>
            <a:endParaRPr lang="en-GB" sz="1400" dirty="0"/>
          </a:p>
        </p:txBody>
      </p:sp>
      <p:sp>
        <p:nvSpPr>
          <p:cNvPr id="14" name="Rectangle 13"/>
          <p:cNvSpPr/>
          <p:nvPr/>
        </p:nvSpPr>
        <p:spPr>
          <a:xfrm>
            <a:off x="7478692" y="2780928"/>
            <a:ext cx="1197764" cy="307777"/>
          </a:xfrm>
          <a:prstGeom prst="rect">
            <a:avLst/>
          </a:prstGeom>
        </p:spPr>
        <p:txBody>
          <a:bodyPr wrap="none">
            <a:spAutoFit/>
          </a:bodyPr>
          <a:lstStyle/>
          <a:p>
            <a:r>
              <a:rPr lang="en-GB" sz="1400" dirty="0" smtClean="0"/>
              <a:t>CLIC_ILD_01</a:t>
            </a:r>
            <a:endParaRPr lang="en-GB"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Recluster Monitoring</a:t>
            </a:r>
            <a:endParaRPr lang="en-GB" sz="4600" dirty="0"/>
          </a:p>
        </p:txBody>
      </p:sp>
      <p:sp>
        <p:nvSpPr>
          <p:cNvPr id="8" name="Content Placeholder 2"/>
          <p:cNvSpPr txBox="1">
            <a:spLocks/>
          </p:cNvSpPr>
          <p:nvPr/>
        </p:nvSpPr>
        <p:spPr>
          <a:xfrm>
            <a:off x="111540" y="1628800"/>
            <a:ext cx="8924956" cy="4608512"/>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To help assess the quality of the Pandora reconstruction, we can monitor how much work the reclustering needs to do in order to enforce consistency between the energies of associated tracks and clusters.</a:t>
            </a:r>
          </a:p>
          <a:p>
            <a:pPr marL="274320" indent="-274320">
              <a:spcBef>
                <a:spcPct val="20000"/>
              </a:spcBef>
              <a:buClr>
                <a:schemeClr val="accent3"/>
              </a:buClr>
              <a:buSzPct val="95000"/>
              <a:buFont typeface="Wingdings 2"/>
              <a:buChar char=""/>
            </a:pPr>
            <a:r>
              <a:rPr lang="en-GB" sz="1600" dirty="0" smtClean="0"/>
              <a:t>The Pandora framework now does this automatically. For each track, the framework records the changes in associated cluster energy that occur between the API calls to </a:t>
            </a:r>
            <a:r>
              <a:rPr lang="en-GB" sz="1600" dirty="0" smtClean="0"/>
              <a:t>initialize and end the reclustering.</a:t>
            </a:r>
          </a:p>
          <a:p>
            <a:pPr marL="274320" indent="-274320">
              <a:spcBef>
                <a:spcPct val="20000"/>
              </a:spcBef>
              <a:buClr>
                <a:schemeClr val="accent3"/>
              </a:buClr>
              <a:buSzPct val="95000"/>
              <a:buFont typeface="Wingdings 2"/>
              <a:buChar char=""/>
            </a:pPr>
            <a:r>
              <a:rPr lang="en-GB" sz="1600" dirty="0" smtClean="0"/>
              <a:t>An API is available to access the results, in the form of the net energy change, sum of moduli of energy changes and square root of the sum of squared energy changes.</a:t>
            </a:r>
          </a:p>
          <a:p>
            <a:pPr marL="274320" indent="-274320">
              <a:spcBef>
                <a:spcPct val="20000"/>
              </a:spcBef>
              <a:buClr>
                <a:schemeClr val="accent3"/>
              </a:buClr>
              <a:buSzPct val="95000"/>
              <a:buFont typeface="Wingdings 2"/>
              <a:buChar char=""/>
            </a:pPr>
            <a:r>
              <a:rPr lang="en-GB" sz="1600" dirty="0" smtClean="0"/>
              <a:t>MarlinPandora currently writes out collections of LCIO generic objects to store the energy changes and LCIO relations to link the changes to the relevant tracks.</a:t>
            </a:r>
            <a:endParaRPr lang="en-GB" sz="1600" dirty="0" smtClean="0"/>
          </a:p>
        </p:txBody>
      </p:sp>
      <p:sp>
        <p:nvSpPr>
          <p:cNvPr id="5" name="Text Box 59"/>
          <p:cNvSpPr txBox="1">
            <a:spLocks noChangeArrowheads="1"/>
          </p:cNvSpPr>
          <p:nvPr/>
        </p:nvSpPr>
        <p:spPr bwMode="auto">
          <a:xfrm>
            <a:off x="1403648" y="6351711"/>
            <a:ext cx="3096344" cy="461665"/>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200" dirty="0" smtClean="0"/>
              <a:t>Change </a:t>
            </a:r>
            <a:r>
              <a:rPr lang="en-GB" sz="1200" dirty="0"/>
              <a:t>clustering </a:t>
            </a:r>
            <a:r>
              <a:rPr lang="en-GB" sz="1200" dirty="0" smtClean="0"/>
              <a:t>until obtain sensible </a:t>
            </a:r>
            <a:r>
              <a:rPr lang="en-GB" sz="1200" dirty="0"/>
              <a:t>track-cluster match </a:t>
            </a:r>
          </a:p>
        </p:txBody>
      </p:sp>
      <p:grpSp>
        <p:nvGrpSpPr>
          <p:cNvPr id="6" name="Group 2"/>
          <p:cNvGrpSpPr>
            <a:grpSpLocks/>
          </p:cNvGrpSpPr>
          <p:nvPr/>
        </p:nvGrpSpPr>
        <p:grpSpPr bwMode="auto">
          <a:xfrm>
            <a:off x="1556354" y="4645680"/>
            <a:ext cx="565917" cy="868498"/>
            <a:chOff x="1563" y="890"/>
            <a:chExt cx="591" cy="907"/>
          </a:xfrm>
        </p:grpSpPr>
        <p:sp>
          <p:nvSpPr>
            <p:cNvPr id="40" name="Oval 3"/>
            <p:cNvSpPr>
              <a:spLocks noChangeArrowheads="1"/>
            </p:cNvSpPr>
            <p:nvPr/>
          </p:nvSpPr>
          <p:spPr bwMode="auto">
            <a:xfrm>
              <a:off x="1791" y="170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1" name="Oval 4"/>
            <p:cNvSpPr>
              <a:spLocks noChangeArrowheads="1"/>
            </p:cNvSpPr>
            <p:nvPr/>
          </p:nvSpPr>
          <p:spPr bwMode="auto">
            <a:xfrm>
              <a:off x="1791" y="1615"/>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2" name="Oval 5"/>
            <p:cNvSpPr>
              <a:spLocks noChangeArrowheads="1"/>
            </p:cNvSpPr>
            <p:nvPr/>
          </p:nvSpPr>
          <p:spPr bwMode="auto">
            <a:xfrm>
              <a:off x="1791" y="1525"/>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3" name="Oval 6"/>
            <p:cNvSpPr>
              <a:spLocks noChangeArrowheads="1"/>
            </p:cNvSpPr>
            <p:nvPr/>
          </p:nvSpPr>
          <p:spPr bwMode="auto">
            <a:xfrm>
              <a:off x="1836" y="1434"/>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4" name="Oval 7"/>
            <p:cNvSpPr>
              <a:spLocks noChangeArrowheads="1"/>
            </p:cNvSpPr>
            <p:nvPr/>
          </p:nvSpPr>
          <p:spPr bwMode="auto">
            <a:xfrm>
              <a:off x="1746" y="1434"/>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5" name="Oval 8"/>
            <p:cNvSpPr>
              <a:spLocks noChangeArrowheads="1"/>
            </p:cNvSpPr>
            <p:nvPr/>
          </p:nvSpPr>
          <p:spPr bwMode="auto">
            <a:xfrm>
              <a:off x="1654" y="138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6" name="Oval 9"/>
            <p:cNvSpPr>
              <a:spLocks noChangeArrowheads="1"/>
            </p:cNvSpPr>
            <p:nvPr/>
          </p:nvSpPr>
          <p:spPr bwMode="auto">
            <a:xfrm>
              <a:off x="1563" y="129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7" name="Oval 10"/>
            <p:cNvSpPr>
              <a:spLocks noChangeArrowheads="1"/>
            </p:cNvSpPr>
            <p:nvPr/>
          </p:nvSpPr>
          <p:spPr bwMode="auto">
            <a:xfrm>
              <a:off x="1563" y="1207"/>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8" name="Oval 11"/>
            <p:cNvSpPr>
              <a:spLocks noChangeArrowheads="1"/>
            </p:cNvSpPr>
            <p:nvPr/>
          </p:nvSpPr>
          <p:spPr bwMode="auto">
            <a:xfrm>
              <a:off x="1700" y="129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49" name="Oval 12"/>
            <p:cNvSpPr>
              <a:spLocks noChangeArrowheads="1"/>
            </p:cNvSpPr>
            <p:nvPr/>
          </p:nvSpPr>
          <p:spPr bwMode="auto">
            <a:xfrm>
              <a:off x="1882" y="1343"/>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0" name="Oval 13"/>
            <p:cNvSpPr>
              <a:spLocks noChangeArrowheads="1"/>
            </p:cNvSpPr>
            <p:nvPr/>
          </p:nvSpPr>
          <p:spPr bwMode="auto">
            <a:xfrm>
              <a:off x="1927" y="125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1" name="Oval 14"/>
            <p:cNvSpPr>
              <a:spLocks noChangeArrowheads="1"/>
            </p:cNvSpPr>
            <p:nvPr/>
          </p:nvSpPr>
          <p:spPr bwMode="auto">
            <a:xfrm>
              <a:off x="1700" y="1207"/>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2" name="Oval 15"/>
            <p:cNvSpPr>
              <a:spLocks noChangeArrowheads="1"/>
            </p:cNvSpPr>
            <p:nvPr/>
          </p:nvSpPr>
          <p:spPr bwMode="auto">
            <a:xfrm>
              <a:off x="1746" y="111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3" name="Oval 16"/>
            <p:cNvSpPr>
              <a:spLocks noChangeArrowheads="1"/>
            </p:cNvSpPr>
            <p:nvPr/>
          </p:nvSpPr>
          <p:spPr bwMode="auto">
            <a:xfrm>
              <a:off x="1882" y="102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4" name="Oval 17"/>
            <p:cNvSpPr>
              <a:spLocks noChangeArrowheads="1"/>
            </p:cNvSpPr>
            <p:nvPr/>
          </p:nvSpPr>
          <p:spPr bwMode="auto">
            <a:xfrm>
              <a:off x="1927" y="107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5" name="Oval 18"/>
            <p:cNvSpPr>
              <a:spLocks noChangeArrowheads="1"/>
            </p:cNvSpPr>
            <p:nvPr/>
          </p:nvSpPr>
          <p:spPr bwMode="auto">
            <a:xfrm>
              <a:off x="1972" y="102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6" name="Oval 19"/>
            <p:cNvSpPr>
              <a:spLocks noChangeArrowheads="1"/>
            </p:cNvSpPr>
            <p:nvPr/>
          </p:nvSpPr>
          <p:spPr bwMode="auto">
            <a:xfrm>
              <a:off x="1972" y="1117"/>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7" name="Oval 20"/>
            <p:cNvSpPr>
              <a:spLocks noChangeArrowheads="1"/>
            </p:cNvSpPr>
            <p:nvPr/>
          </p:nvSpPr>
          <p:spPr bwMode="auto">
            <a:xfrm>
              <a:off x="1881" y="116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8" name="Oval 21"/>
            <p:cNvSpPr>
              <a:spLocks noChangeArrowheads="1"/>
            </p:cNvSpPr>
            <p:nvPr/>
          </p:nvSpPr>
          <p:spPr bwMode="auto">
            <a:xfrm>
              <a:off x="1836" y="107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59" name="Oval 22"/>
            <p:cNvSpPr>
              <a:spLocks noChangeArrowheads="1"/>
            </p:cNvSpPr>
            <p:nvPr/>
          </p:nvSpPr>
          <p:spPr bwMode="auto">
            <a:xfrm>
              <a:off x="1927" y="116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0" name="Oval 23"/>
            <p:cNvSpPr>
              <a:spLocks noChangeArrowheads="1"/>
            </p:cNvSpPr>
            <p:nvPr/>
          </p:nvSpPr>
          <p:spPr bwMode="auto">
            <a:xfrm>
              <a:off x="1972" y="981"/>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1" name="Oval 24"/>
            <p:cNvSpPr>
              <a:spLocks noChangeArrowheads="1"/>
            </p:cNvSpPr>
            <p:nvPr/>
          </p:nvSpPr>
          <p:spPr bwMode="auto">
            <a:xfrm>
              <a:off x="2064" y="102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2" name="Oval 25"/>
            <p:cNvSpPr>
              <a:spLocks noChangeArrowheads="1"/>
            </p:cNvSpPr>
            <p:nvPr/>
          </p:nvSpPr>
          <p:spPr bwMode="auto">
            <a:xfrm>
              <a:off x="1881" y="93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63" name="Oval 26"/>
            <p:cNvSpPr>
              <a:spLocks noChangeArrowheads="1"/>
            </p:cNvSpPr>
            <p:nvPr/>
          </p:nvSpPr>
          <p:spPr bwMode="auto">
            <a:xfrm>
              <a:off x="1972" y="890"/>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grpSp>
      <p:grpSp>
        <p:nvGrpSpPr>
          <p:cNvPr id="7" name="Group 27"/>
          <p:cNvGrpSpPr>
            <a:grpSpLocks/>
          </p:cNvGrpSpPr>
          <p:nvPr/>
        </p:nvGrpSpPr>
        <p:grpSpPr bwMode="auto">
          <a:xfrm>
            <a:off x="3597843" y="4601633"/>
            <a:ext cx="565917" cy="868498"/>
            <a:chOff x="1563" y="890"/>
            <a:chExt cx="591" cy="907"/>
          </a:xfrm>
        </p:grpSpPr>
        <p:sp>
          <p:nvSpPr>
            <p:cNvPr id="16" name="Oval 28"/>
            <p:cNvSpPr>
              <a:spLocks noChangeArrowheads="1"/>
            </p:cNvSpPr>
            <p:nvPr/>
          </p:nvSpPr>
          <p:spPr bwMode="auto">
            <a:xfrm>
              <a:off x="1791" y="170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7" name="Oval 29"/>
            <p:cNvSpPr>
              <a:spLocks noChangeArrowheads="1"/>
            </p:cNvSpPr>
            <p:nvPr/>
          </p:nvSpPr>
          <p:spPr bwMode="auto">
            <a:xfrm>
              <a:off x="1791" y="1615"/>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8" name="Oval 30"/>
            <p:cNvSpPr>
              <a:spLocks noChangeArrowheads="1"/>
            </p:cNvSpPr>
            <p:nvPr/>
          </p:nvSpPr>
          <p:spPr bwMode="auto">
            <a:xfrm>
              <a:off x="1791" y="1525"/>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19" name="Oval 31"/>
            <p:cNvSpPr>
              <a:spLocks noChangeArrowheads="1"/>
            </p:cNvSpPr>
            <p:nvPr/>
          </p:nvSpPr>
          <p:spPr bwMode="auto">
            <a:xfrm>
              <a:off x="1836" y="1434"/>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0" name="Oval 32"/>
            <p:cNvSpPr>
              <a:spLocks noChangeArrowheads="1"/>
            </p:cNvSpPr>
            <p:nvPr/>
          </p:nvSpPr>
          <p:spPr bwMode="auto">
            <a:xfrm>
              <a:off x="1746" y="1434"/>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1" name="Oval 33"/>
            <p:cNvSpPr>
              <a:spLocks noChangeArrowheads="1"/>
            </p:cNvSpPr>
            <p:nvPr/>
          </p:nvSpPr>
          <p:spPr bwMode="auto">
            <a:xfrm>
              <a:off x="1654" y="138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2" name="Oval 34"/>
            <p:cNvSpPr>
              <a:spLocks noChangeArrowheads="1"/>
            </p:cNvSpPr>
            <p:nvPr/>
          </p:nvSpPr>
          <p:spPr bwMode="auto">
            <a:xfrm>
              <a:off x="1563" y="129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3" name="Oval 35"/>
            <p:cNvSpPr>
              <a:spLocks noChangeArrowheads="1"/>
            </p:cNvSpPr>
            <p:nvPr/>
          </p:nvSpPr>
          <p:spPr bwMode="auto">
            <a:xfrm>
              <a:off x="1563" y="1207"/>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4" name="Oval 36"/>
            <p:cNvSpPr>
              <a:spLocks noChangeArrowheads="1"/>
            </p:cNvSpPr>
            <p:nvPr/>
          </p:nvSpPr>
          <p:spPr bwMode="auto">
            <a:xfrm>
              <a:off x="1700" y="1298"/>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5" name="Oval 37"/>
            <p:cNvSpPr>
              <a:spLocks noChangeArrowheads="1"/>
            </p:cNvSpPr>
            <p:nvPr/>
          </p:nvSpPr>
          <p:spPr bwMode="auto">
            <a:xfrm>
              <a:off x="1882" y="1343"/>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6" name="Oval 38"/>
            <p:cNvSpPr>
              <a:spLocks noChangeArrowheads="1"/>
            </p:cNvSpPr>
            <p:nvPr/>
          </p:nvSpPr>
          <p:spPr bwMode="auto">
            <a:xfrm>
              <a:off x="1927" y="1252"/>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7" name="Oval 39"/>
            <p:cNvSpPr>
              <a:spLocks noChangeArrowheads="1"/>
            </p:cNvSpPr>
            <p:nvPr/>
          </p:nvSpPr>
          <p:spPr bwMode="auto">
            <a:xfrm>
              <a:off x="1700" y="1207"/>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8" name="Oval 40"/>
            <p:cNvSpPr>
              <a:spLocks noChangeArrowheads="1"/>
            </p:cNvSpPr>
            <p:nvPr/>
          </p:nvSpPr>
          <p:spPr bwMode="auto">
            <a:xfrm>
              <a:off x="1746" y="1116"/>
              <a:ext cx="90" cy="91"/>
            </a:xfrm>
            <a:prstGeom prst="ellipse">
              <a:avLst/>
            </a:prstGeom>
            <a:solidFill>
              <a:srgbClr val="FF0000"/>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29" name="Oval 41"/>
            <p:cNvSpPr>
              <a:spLocks noChangeArrowheads="1"/>
            </p:cNvSpPr>
            <p:nvPr/>
          </p:nvSpPr>
          <p:spPr bwMode="auto">
            <a:xfrm>
              <a:off x="1882" y="1026"/>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0" name="Oval 42"/>
            <p:cNvSpPr>
              <a:spLocks noChangeArrowheads="1"/>
            </p:cNvSpPr>
            <p:nvPr/>
          </p:nvSpPr>
          <p:spPr bwMode="auto">
            <a:xfrm>
              <a:off x="1927" y="1072"/>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1" name="Oval 43"/>
            <p:cNvSpPr>
              <a:spLocks noChangeArrowheads="1"/>
            </p:cNvSpPr>
            <p:nvPr/>
          </p:nvSpPr>
          <p:spPr bwMode="auto">
            <a:xfrm>
              <a:off x="1972" y="1026"/>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2" name="Oval 44"/>
            <p:cNvSpPr>
              <a:spLocks noChangeArrowheads="1"/>
            </p:cNvSpPr>
            <p:nvPr/>
          </p:nvSpPr>
          <p:spPr bwMode="auto">
            <a:xfrm>
              <a:off x="1972" y="1117"/>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3" name="Oval 45"/>
            <p:cNvSpPr>
              <a:spLocks noChangeArrowheads="1"/>
            </p:cNvSpPr>
            <p:nvPr/>
          </p:nvSpPr>
          <p:spPr bwMode="auto">
            <a:xfrm>
              <a:off x="1881" y="1162"/>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4" name="Oval 46"/>
            <p:cNvSpPr>
              <a:spLocks noChangeArrowheads="1"/>
            </p:cNvSpPr>
            <p:nvPr/>
          </p:nvSpPr>
          <p:spPr bwMode="auto">
            <a:xfrm>
              <a:off x="1836" y="1072"/>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5" name="Oval 47"/>
            <p:cNvSpPr>
              <a:spLocks noChangeArrowheads="1"/>
            </p:cNvSpPr>
            <p:nvPr/>
          </p:nvSpPr>
          <p:spPr bwMode="auto">
            <a:xfrm>
              <a:off x="1927" y="1162"/>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6" name="Oval 48"/>
            <p:cNvSpPr>
              <a:spLocks noChangeArrowheads="1"/>
            </p:cNvSpPr>
            <p:nvPr/>
          </p:nvSpPr>
          <p:spPr bwMode="auto">
            <a:xfrm>
              <a:off x="1972" y="981"/>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7" name="Oval 49"/>
            <p:cNvSpPr>
              <a:spLocks noChangeArrowheads="1"/>
            </p:cNvSpPr>
            <p:nvPr/>
          </p:nvSpPr>
          <p:spPr bwMode="auto">
            <a:xfrm>
              <a:off x="2064" y="1026"/>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8" name="Oval 50"/>
            <p:cNvSpPr>
              <a:spLocks noChangeArrowheads="1"/>
            </p:cNvSpPr>
            <p:nvPr/>
          </p:nvSpPr>
          <p:spPr bwMode="auto">
            <a:xfrm>
              <a:off x="1881" y="936"/>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sp>
          <p:nvSpPr>
            <p:cNvPr id="39" name="Oval 51"/>
            <p:cNvSpPr>
              <a:spLocks noChangeArrowheads="1"/>
            </p:cNvSpPr>
            <p:nvPr/>
          </p:nvSpPr>
          <p:spPr bwMode="auto">
            <a:xfrm>
              <a:off x="1972" y="890"/>
              <a:ext cx="90" cy="91"/>
            </a:xfrm>
            <a:prstGeom prst="ellipse">
              <a:avLst/>
            </a:prstGeom>
            <a:solidFill>
              <a:schemeClr val="accent2"/>
            </a:solidFill>
            <a:ln w="9525">
              <a:solidFill>
                <a:schemeClr val="tx1"/>
              </a:solidFill>
              <a:round/>
              <a:headEnd/>
              <a:tailEnd/>
            </a:ln>
            <a:effectLst/>
          </p:spPr>
          <p:txBody>
            <a:bodyPr wrap="none" anchor="ctr"/>
            <a:lstStyle/>
            <a:p>
              <a:pPr algn="ctr"/>
              <a:endParaRPr lang="en-US" sz="1600" dirty="0">
                <a:solidFill>
                  <a:srgbClr val="FF0000"/>
                </a:solidFill>
                <a:latin typeface="Verdana" pitchFamily="34" charset="0"/>
              </a:endParaRPr>
            </a:p>
          </p:txBody>
        </p:sp>
      </p:grpSp>
      <p:sp>
        <p:nvSpPr>
          <p:cNvPr id="9" name="Line 52"/>
          <p:cNvSpPr>
            <a:spLocks noChangeShapeType="1"/>
          </p:cNvSpPr>
          <p:nvPr/>
        </p:nvSpPr>
        <p:spPr bwMode="auto">
          <a:xfrm flipH="1" flipV="1">
            <a:off x="1816785" y="5557261"/>
            <a:ext cx="87136" cy="608043"/>
          </a:xfrm>
          <a:prstGeom prst="line">
            <a:avLst/>
          </a:prstGeom>
          <a:noFill/>
          <a:ln w="28575">
            <a:solidFill>
              <a:schemeClr val="tx1"/>
            </a:solidFill>
            <a:round/>
            <a:headEnd/>
            <a:tailEnd type="triangle" w="med" len="med"/>
          </a:ln>
          <a:effectLst/>
        </p:spPr>
        <p:txBody>
          <a:bodyPr/>
          <a:lstStyle/>
          <a:p>
            <a:endParaRPr lang="en-GB" dirty="0"/>
          </a:p>
        </p:txBody>
      </p:sp>
      <p:sp>
        <p:nvSpPr>
          <p:cNvPr id="10" name="Line 53"/>
          <p:cNvSpPr>
            <a:spLocks noChangeShapeType="1"/>
          </p:cNvSpPr>
          <p:nvPr/>
        </p:nvSpPr>
        <p:spPr bwMode="auto">
          <a:xfrm flipH="1" flipV="1">
            <a:off x="3858273" y="5514172"/>
            <a:ext cx="87136" cy="608042"/>
          </a:xfrm>
          <a:prstGeom prst="line">
            <a:avLst/>
          </a:prstGeom>
          <a:noFill/>
          <a:ln w="28575">
            <a:solidFill>
              <a:schemeClr val="tx1"/>
            </a:solidFill>
            <a:round/>
            <a:headEnd/>
            <a:tailEnd type="triangle" w="med" len="med"/>
          </a:ln>
          <a:effectLst/>
        </p:spPr>
        <p:txBody>
          <a:bodyPr/>
          <a:lstStyle/>
          <a:p>
            <a:endParaRPr lang="en-GB" dirty="0"/>
          </a:p>
        </p:txBody>
      </p:sp>
      <p:sp>
        <p:nvSpPr>
          <p:cNvPr id="11" name="Text Box 54"/>
          <p:cNvSpPr txBox="1">
            <a:spLocks noChangeArrowheads="1"/>
          </p:cNvSpPr>
          <p:nvPr/>
        </p:nvSpPr>
        <p:spPr bwMode="auto">
          <a:xfrm>
            <a:off x="2326267" y="5763090"/>
            <a:ext cx="919520" cy="219150"/>
          </a:xfrm>
          <a:prstGeom prst="rect">
            <a:avLst/>
          </a:prstGeom>
          <a:noFill/>
          <a:ln w="9525">
            <a:noFill/>
            <a:miter lim="800000"/>
            <a:headEnd/>
            <a:tailEnd/>
          </a:ln>
          <a:effectLst/>
        </p:spPr>
        <p:txBody>
          <a:bodyPr wrap="none">
            <a:spAutoFit/>
          </a:bodyPr>
          <a:lstStyle/>
          <a:p>
            <a:r>
              <a:rPr lang="en-GB" sz="900" dirty="0">
                <a:solidFill>
                  <a:schemeClr val="tx1"/>
                </a:solidFill>
                <a:latin typeface="Verdana" pitchFamily="34" charset="0"/>
              </a:rPr>
              <a:t>10 GeV Track</a:t>
            </a:r>
          </a:p>
        </p:txBody>
      </p:sp>
      <p:sp>
        <p:nvSpPr>
          <p:cNvPr id="12" name="Text Box 55"/>
          <p:cNvSpPr txBox="1">
            <a:spLocks noChangeArrowheads="1"/>
          </p:cNvSpPr>
          <p:nvPr/>
        </p:nvSpPr>
        <p:spPr bwMode="auto">
          <a:xfrm>
            <a:off x="971600" y="5013823"/>
            <a:ext cx="578619" cy="219150"/>
          </a:xfrm>
          <a:prstGeom prst="rect">
            <a:avLst/>
          </a:prstGeom>
          <a:noFill/>
          <a:ln w="9525">
            <a:noFill/>
            <a:miter lim="800000"/>
            <a:headEnd/>
            <a:tailEnd/>
          </a:ln>
          <a:effectLst/>
        </p:spPr>
        <p:txBody>
          <a:bodyPr wrap="none">
            <a:spAutoFit/>
          </a:bodyPr>
          <a:lstStyle/>
          <a:p>
            <a:r>
              <a:rPr lang="en-GB" sz="900" dirty="0">
                <a:solidFill>
                  <a:srgbClr val="FF0000"/>
                </a:solidFill>
                <a:latin typeface="Verdana" pitchFamily="34" charset="0"/>
              </a:rPr>
              <a:t>30 GeV</a:t>
            </a:r>
          </a:p>
        </p:txBody>
      </p:sp>
      <p:sp>
        <p:nvSpPr>
          <p:cNvPr id="13" name="Text Box 56"/>
          <p:cNvSpPr txBox="1">
            <a:spLocks noChangeArrowheads="1"/>
          </p:cNvSpPr>
          <p:nvPr/>
        </p:nvSpPr>
        <p:spPr bwMode="auto">
          <a:xfrm>
            <a:off x="3141928" y="5157778"/>
            <a:ext cx="578619" cy="219150"/>
          </a:xfrm>
          <a:prstGeom prst="rect">
            <a:avLst/>
          </a:prstGeom>
          <a:noFill/>
          <a:ln w="9525">
            <a:noFill/>
            <a:miter lim="800000"/>
            <a:headEnd/>
            <a:tailEnd/>
          </a:ln>
          <a:effectLst/>
        </p:spPr>
        <p:txBody>
          <a:bodyPr wrap="none">
            <a:spAutoFit/>
          </a:bodyPr>
          <a:lstStyle/>
          <a:p>
            <a:r>
              <a:rPr lang="en-GB" sz="900" dirty="0">
                <a:solidFill>
                  <a:srgbClr val="FF0000"/>
                </a:solidFill>
                <a:latin typeface="Verdana" pitchFamily="34" charset="0"/>
              </a:rPr>
              <a:t>12 GeV</a:t>
            </a:r>
          </a:p>
        </p:txBody>
      </p:sp>
      <p:sp>
        <p:nvSpPr>
          <p:cNvPr id="14" name="Text Box 57"/>
          <p:cNvSpPr txBox="1">
            <a:spLocks noChangeArrowheads="1"/>
          </p:cNvSpPr>
          <p:nvPr/>
        </p:nvSpPr>
        <p:spPr bwMode="auto">
          <a:xfrm>
            <a:off x="3345396" y="4471241"/>
            <a:ext cx="578619" cy="219150"/>
          </a:xfrm>
          <a:prstGeom prst="rect">
            <a:avLst/>
          </a:prstGeom>
          <a:noFill/>
          <a:ln w="9525">
            <a:noFill/>
            <a:miter lim="800000"/>
            <a:headEnd/>
            <a:tailEnd/>
          </a:ln>
          <a:effectLst/>
        </p:spPr>
        <p:txBody>
          <a:bodyPr wrap="none">
            <a:spAutoFit/>
          </a:bodyPr>
          <a:lstStyle/>
          <a:p>
            <a:r>
              <a:rPr lang="en-GB" sz="900" dirty="0">
                <a:solidFill>
                  <a:srgbClr val="0000CC"/>
                </a:solidFill>
                <a:latin typeface="Verdana" pitchFamily="34" charset="0"/>
              </a:rPr>
              <a:t>18 GeV</a:t>
            </a:r>
          </a:p>
        </p:txBody>
      </p:sp>
      <p:sp>
        <p:nvSpPr>
          <p:cNvPr id="15" name="Right Arrow 14"/>
          <p:cNvSpPr/>
          <p:nvPr/>
        </p:nvSpPr>
        <p:spPr>
          <a:xfrm>
            <a:off x="2160624" y="6199003"/>
            <a:ext cx="1492100" cy="135646"/>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TextBox 63"/>
          <p:cNvSpPr txBox="1"/>
          <p:nvPr/>
        </p:nvSpPr>
        <p:spPr>
          <a:xfrm>
            <a:off x="4788024" y="5055567"/>
            <a:ext cx="2808312" cy="738664"/>
          </a:xfrm>
          <a:prstGeom prst="rect">
            <a:avLst/>
          </a:prstGeom>
          <a:noFill/>
        </p:spPr>
        <p:txBody>
          <a:bodyPr wrap="square" rtlCol="0">
            <a:spAutoFit/>
          </a:bodyPr>
          <a:lstStyle/>
          <a:p>
            <a:pPr algn="ctr"/>
            <a:r>
              <a:rPr lang="en-GB" sz="1400" b="1" dirty="0" smtClean="0"/>
              <a:t>18GeV change recorded for this track if/when new cluster candidates are accepted</a:t>
            </a:r>
            <a:endParaRPr lang="en-GB" sz="1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600" dirty="0" smtClean="0"/>
              <a:t>Recluster Monitoring</a:t>
            </a:r>
            <a:endParaRPr lang="en-GB" sz="4600" dirty="0"/>
          </a:p>
        </p:txBody>
      </p:sp>
      <p:sp>
        <p:nvSpPr>
          <p:cNvPr id="8" name="Content Placeholder 2"/>
          <p:cNvSpPr txBox="1">
            <a:spLocks/>
          </p:cNvSpPr>
          <p:nvPr/>
        </p:nvSpPr>
        <p:spPr>
          <a:xfrm>
            <a:off x="111540" y="1628800"/>
            <a:ext cx="8924956" cy="50405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Recluster monitoring results can be quickly examined using the simple PandoraAnalysis package.</a:t>
            </a:r>
          </a:p>
          <a:p>
            <a:pPr marL="274320" indent="-274320">
              <a:spcBef>
                <a:spcPct val="20000"/>
              </a:spcBef>
              <a:buClr>
                <a:schemeClr val="accent3"/>
              </a:buClr>
              <a:buSzPct val="95000"/>
              <a:buFont typeface="Wingdings 2"/>
              <a:buChar char=""/>
            </a:pPr>
            <a:endParaRPr lang="en-GB" sz="1600" dirty="0" smtClean="0"/>
          </a:p>
        </p:txBody>
      </p:sp>
      <p:pic>
        <p:nvPicPr>
          <p:cNvPr id="4" name="Picture 3" descr="ReclusterMonitoring_500ILD00.png"/>
          <p:cNvPicPr>
            <a:picLocks noChangeAspect="1"/>
          </p:cNvPicPr>
          <p:nvPr/>
        </p:nvPicPr>
        <p:blipFill>
          <a:blip r:embed="rId2" cstate="print"/>
          <a:stretch>
            <a:fillRect/>
          </a:stretch>
        </p:blipFill>
        <p:spPr>
          <a:xfrm>
            <a:off x="4667707" y="2132856"/>
            <a:ext cx="4440797" cy="3024336"/>
          </a:xfrm>
          <a:prstGeom prst="rect">
            <a:avLst/>
          </a:prstGeom>
        </p:spPr>
      </p:pic>
      <p:pic>
        <p:nvPicPr>
          <p:cNvPr id="6" name="Picture 5" descr="ReclusterMonitoring_91ILD00.png"/>
          <p:cNvPicPr>
            <a:picLocks noChangeAspect="1"/>
          </p:cNvPicPr>
          <p:nvPr/>
        </p:nvPicPr>
        <p:blipFill>
          <a:blip r:embed="rId3" cstate="print"/>
          <a:stretch>
            <a:fillRect/>
          </a:stretch>
        </p:blipFill>
        <p:spPr>
          <a:xfrm>
            <a:off x="35496" y="2132856"/>
            <a:ext cx="4440797" cy="3024336"/>
          </a:xfrm>
          <a:prstGeom prst="rect">
            <a:avLst/>
          </a:prstGeom>
        </p:spPr>
      </p:pic>
      <p:sp>
        <p:nvSpPr>
          <p:cNvPr id="7" name="TextBox 6"/>
          <p:cNvSpPr txBox="1"/>
          <p:nvPr/>
        </p:nvSpPr>
        <p:spPr>
          <a:xfrm>
            <a:off x="2267744" y="2276872"/>
            <a:ext cx="2232248" cy="338554"/>
          </a:xfrm>
          <a:prstGeom prst="rect">
            <a:avLst/>
          </a:prstGeom>
          <a:noFill/>
        </p:spPr>
        <p:txBody>
          <a:bodyPr wrap="square" rtlCol="0">
            <a:spAutoFit/>
          </a:bodyPr>
          <a:lstStyle/>
          <a:p>
            <a:r>
              <a:rPr lang="en-GB" sz="1600" dirty="0" smtClean="0"/>
              <a:t>ILD00, 91GeV </a:t>
            </a:r>
            <a:r>
              <a:rPr lang="en-GB" sz="1600" i="1" dirty="0" smtClean="0"/>
              <a:t>Z</a:t>
            </a:r>
            <a:r>
              <a:rPr lang="en-GB" sz="1600" dirty="0" smtClean="0">
                <a:sym typeface="Symbol"/>
              </a:rPr>
              <a:t></a:t>
            </a:r>
            <a:r>
              <a:rPr lang="en-GB" sz="1600" i="1" dirty="0" smtClean="0">
                <a:sym typeface="Symbol"/>
              </a:rPr>
              <a:t>uds</a:t>
            </a:r>
            <a:endParaRPr lang="en-GB" sz="1600" i="1" dirty="0"/>
          </a:p>
        </p:txBody>
      </p:sp>
      <p:sp>
        <p:nvSpPr>
          <p:cNvPr id="9" name="TextBox 8"/>
          <p:cNvSpPr txBox="1"/>
          <p:nvPr/>
        </p:nvSpPr>
        <p:spPr>
          <a:xfrm>
            <a:off x="5220072" y="2276872"/>
            <a:ext cx="2232248" cy="338554"/>
          </a:xfrm>
          <a:prstGeom prst="rect">
            <a:avLst/>
          </a:prstGeom>
          <a:noFill/>
        </p:spPr>
        <p:txBody>
          <a:bodyPr wrap="square" rtlCol="0">
            <a:spAutoFit/>
          </a:bodyPr>
          <a:lstStyle/>
          <a:p>
            <a:r>
              <a:rPr lang="en-GB" sz="1600" dirty="0" smtClean="0"/>
              <a:t>ILD00, 500GeV </a:t>
            </a:r>
            <a:r>
              <a:rPr lang="en-GB" sz="1600" i="1" dirty="0" smtClean="0"/>
              <a:t>Z</a:t>
            </a:r>
            <a:r>
              <a:rPr lang="en-GB" sz="1600" dirty="0" smtClean="0">
                <a:sym typeface="Symbol"/>
              </a:rPr>
              <a:t></a:t>
            </a:r>
            <a:r>
              <a:rPr lang="en-GB" sz="1600" i="1" dirty="0" smtClean="0">
                <a:sym typeface="Symbol"/>
              </a:rPr>
              <a:t>uds</a:t>
            </a:r>
            <a:endParaRPr lang="en-GB" sz="1600" i="1" dirty="0"/>
          </a:p>
        </p:txBody>
      </p:sp>
      <p:sp>
        <p:nvSpPr>
          <p:cNvPr id="11" name="TextBox 10"/>
          <p:cNvSpPr txBox="1"/>
          <p:nvPr/>
        </p:nvSpPr>
        <p:spPr>
          <a:xfrm>
            <a:off x="539552" y="3501008"/>
            <a:ext cx="1440160" cy="461665"/>
          </a:xfrm>
          <a:prstGeom prst="rect">
            <a:avLst/>
          </a:prstGeom>
          <a:noFill/>
        </p:spPr>
        <p:txBody>
          <a:bodyPr wrap="square" rtlCol="0">
            <a:spAutoFit/>
          </a:bodyPr>
          <a:lstStyle/>
          <a:p>
            <a:pPr algn="ctr"/>
            <a:r>
              <a:rPr lang="en-GB" sz="1200" b="1" dirty="0" smtClean="0"/>
              <a:t>No reclustering needed</a:t>
            </a:r>
            <a:endParaRPr lang="en-GB" sz="1200" b="1" dirty="0"/>
          </a:p>
        </p:txBody>
      </p:sp>
      <p:cxnSp>
        <p:nvCxnSpPr>
          <p:cNvPr id="13" name="Straight Arrow Connector 12"/>
          <p:cNvCxnSpPr/>
          <p:nvPr/>
        </p:nvCxnSpPr>
        <p:spPr>
          <a:xfrm rot="5400000">
            <a:off x="503548" y="3897052"/>
            <a:ext cx="288032" cy="216024"/>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a:xfrm>
            <a:off x="107504" y="5445224"/>
            <a:ext cx="8924956" cy="1224136"/>
          </a:xfrm>
          <a:prstGeom prst="rect">
            <a:avLst/>
          </a:prstGeom>
        </p:spPr>
        <p:txBody>
          <a:bodyPr vert="horz">
            <a:noAutofit/>
          </a:bodyPr>
          <a:lstStyle/>
          <a:p>
            <a:pPr marL="274320" indent="-274320">
              <a:spcBef>
                <a:spcPct val="20000"/>
              </a:spcBef>
              <a:buClr>
                <a:schemeClr val="accent3"/>
              </a:buClr>
              <a:buSzPct val="95000"/>
              <a:buFont typeface="Wingdings 2"/>
              <a:buChar char=""/>
            </a:pPr>
            <a:r>
              <a:rPr lang="en-GB" sz="1600" dirty="0" smtClean="0"/>
              <a:t>Results for </a:t>
            </a:r>
            <a:r>
              <a:rPr lang="en-GB" sz="1600" i="1" dirty="0" smtClean="0"/>
              <a:t>Z</a:t>
            </a:r>
            <a:r>
              <a:rPr lang="en-GB" sz="1600" dirty="0" smtClean="0">
                <a:sym typeface="Symbol"/>
              </a:rPr>
              <a:t></a:t>
            </a:r>
            <a:r>
              <a:rPr lang="en-GB" sz="1600" i="1" dirty="0" smtClean="0"/>
              <a:t>uds</a:t>
            </a:r>
            <a:r>
              <a:rPr lang="en-GB" sz="1600" dirty="0" smtClean="0"/>
              <a:t> events in ILD00 show that there is some correlation between the width of the reconstructed jet energy distribution and the energy changes that occurred during reclustering.</a:t>
            </a:r>
          </a:p>
          <a:p>
            <a:pPr marL="274320" indent="-274320">
              <a:spcBef>
                <a:spcPct val="20000"/>
              </a:spcBef>
              <a:buClr>
                <a:schemeClr val="accent3"/>
              </a:buClr>
              <a:buSzPct val="95000"/>
              <a:buFont typeface="Wingdings 2"/>
              <a:buChar char=""/>
            </a:pPr>
            <a:r>
              <a:rPr lang="en-GB" sz="1600" dirty="0" smtClean="0"/>
              <a:t>Size of the energy changes should be related to the level of confusion posed by an event.</a:t>
            </a:r>
          </a:p>
          <a:p>
            <a:pPr marL="274320" indent="-274320">
              <a:spcBef>
                <a:spcPct val="20000"/>
              </a:spcBef>
              <a:buClr>
                <a:schemeClr val="accent3"/>
              </a:buClr>
              <a:buSzPct val="95000"/>
              <a:buFont typeface="Wingdings 2"/>
              <a:buChar char=""/>
            </a:pPr>
            <a:r>
              <a:rPr lang="en-GB" sz="1600" dirty="0" smtClean="0"/>
              <a:t>Energy change values are confirmed correct, but results/correlation not yet fully understood.</a:t>
            </a:r>
            <a:endParaRPr lang="en-GB" sz="1600" dirty="0" smtClean="0"/>
          </a:p>
          <a:p>
            <a:pPr marL="274320" indent="-274320">
              <a:spcBef>
                <a:spcPct val="20000"/>
              </a:spcBef>
              <a:buClr>
                <a:schemeClr val="accent3"/>
              </a:buClr>
              <a:buSzPct val="95000"/>
              <a:buFont typeface="Wingdings 2"/>
              <a:buChar char=""/>
            </a:pPr>
            <a:endParaRPr lang="en-GB" sz="16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6900</TotalTime>
  <Words>1817</Words>
  <Application>Microsoft Office PowerPoint</Application>
  <PresentationFormat>On-screen Show (4:3)</PresentationFormat>
  <Paragraphs>244</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PandoraPFA ILD Update</vt:lpstr>
      <vt:lpstr>Overview</vt:lpstr>
      <vt:lpstr>Pandora Structure</vt:lpstr>
      <vt:lpstr>Pandora Development Kit</vt:lpstr>
      <vt:lpstr>Forced Clustering</vt:lpstr>
      <vt:lpstr>Forced Clustering</vt:lpstr>
      <vt:lpstr>Forced Clustering</vt:lpstr>
      <vt:lpstr>Recluster Monitoring</vt:lpstr>
      <vt:lpstr>Recluster Monitoring</vt:lpstr>
      <vt:lpstr>Efficiency Improvements</vt:lpstr>
      <vt:lpstr>Efficiency Improvements</vt:lpstr>
      <vt:lpstr>Photon Reconstruction Algorithm</vt:lpstr>
      <vt:lpstr>Photon Reconstruction Algorithm</vt:lpstr>
      <vt:lpstr>Photon Reconstruction Algorithm</vt:lpstr>
      <vt:lpstr>Jet Energy Performance</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2373</cp:revision>
  <dcterms:created xsi:type="dcterms:W3CDTF">2009-12-14T10:36:57Z</dcterms:created>
  <dcterms:modified xsi:type="dcterms:W3CDTF">2011-05-20T14:23:38Z</dcterms:modified>
</cp:coreProperties>
</file>