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diagrams/drawing2.xml" ContentType="application/vnd.ms-office.drawingml.diagramDrawing+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diagrams/quickStyle2.xml" ContentType="application/vnd.openxmlformats-officedocument.drawingml.diagramStyle+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diagrams/layout2.xml" ContentType="application/vnd.openxmlformats-officedocument.drawingml.diagramLayout+xml"/>
  <Override PartName="/ppt/diagrams/layout3.xml" ContentType="application/vnd.openxmlformats-officedocument.drawingml.diagramLayout+xml"/>
  <Override PartName="/ppt/diagrams/layout1.xml" ContentType="application/vnd.openxmlformats-officedocument.drawingml.diagramLayout+xml"/>
  <Override PartName="/ppt/diagrams/data2.xml" ContentType="application/vnd.openxmlformats-officedocument.drawingml.diagramData+xml"/>
  <Override PartName="/ppt/diagrams/data3.xml" ContentType="application/vnd.openxmlformats-officedocument.drawingml.diagramData+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ppt/diagrams/colors3.xml" ContentType="application/vnd.openxmlformats-officedocument.drawingml.diagramColors+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diagrams/colors2.xml" ContentType="application/vnd.openxmlformats-officedocument.drawingml.diagramColors+xml"/>
  <Override PartName="/ppt/diagrams/drawing3.xml" ContentType="application/vnd.ms-office.drawingml.diagramDrawing+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diagrams/quickStyle3.xml" ContentType="application/vnd.openxmlformats-officedocument.drawingml.diagramStyle+xml"/>
  <Override PartName="/ppt/slides/slide1.xml" ContentType="application/vnd.openxmlformats-officedocument.presentationml.slide+xml"/>
  <Override PartName="/ppt/slides/slide15.xml" ContentType="application/vnd.openxmlformats-officedocument.presentationml.slide+xml"/>
  <Default Extension="jpeg" ContentType="image/jpeg"/>
  <Override PartName="/ppt/slideLayouts/slideLayout3.xml" ContentType="application/vnd.openxmlformats-officedocument.presentationml.slideLayout+xml"/>
  <Override PartName="/ppt/diagrams/quickStyle1.xml" ContentType="application/vnd.openxmlformats-officedocument.drawingml.diagramStyl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4"/>
  </p:notesMasterIdLst>
  <p:sldIdLst>
    <p:sldId id="257" r:id="rId2"/>
    <p:sldId id="298" r:id="rId3"/>
    <p:sldId id="317" r:id="rId4"/>
    <p:sldId id="300" r:id="rId5"/>
    <p:sldId id="318" r:id="rId6"/>
    <p:sldId id="301" r:id="rId7"/>
    <p:sldId id="302" r:id="rId8"/>
    <p:sldId id="303" r:id="rId9"/>
    <p:sldId id="304" r:id="rId10"/>
    <p:sldId id="305" r:id="rId11"/>
    <p:sldId id="306" r:id="rId12"/>
    <p:sldId id="307" r:id="rId13"/>
    <p:sldId id="308" r:id="rId14"/>
    <p:sldId id="309" r:id="rId15"/>
    <p:sldId id="311" r:id="rId16"/>
    <p:sldId id="310" r:id="rId17"/>
    <p:sldId id="313" r:id="rId18"/>
    <p:sldId id="314" r:id="rId19"/>
    <p:sldId id="320" r:id="rId20"/>
    <p:sldId id="316" r:id="rId21"/>
    <p:sldId id="321" r:id="rId22"/>
    <p:sldId id="322" r:id="rId2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CC00"/>
    <a:srgbClr val="0033CC"/>
    <a:srgbClr val="CAF4FE"/>
    <a:srgbClr val="FF00FF"/>
    <a:srgbClr val="EAEAEA"/>
    <a:srgbClr val="441D61"/>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72833802-FEF1-4C79-8D5D-14CF1EAF98D9}" styleName="Light Style 2 - Accent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2" autoAdjust="0"/>
    <p:restoredTop sz="94807" autoAdjust="0"/>
  </p:normalViewPr>
  <p:slideViewPr>
    <p:cSldViewPr snapToGrid="0">
      <p:cViewPr varScale="1">
        <p:scale>
          <a:sx n="80" d="100"/>
          <a:sy n="80" d="100"/>
        </p:scale>
        <p:origin x="-1445" y="-77"/>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AB4C0F9-5B2E-482C-886F-C5A8CE24E411}"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n-GB"/>
        </a:p>
      </dgm:t>
    </dgm:pt>
    <dgm:pt modelId="{590335E0-E34B-415C-BD31-BF38B2547EF6}">
      <dgm:prSet phldrT="[Text]" custT="1"/>
      <dgm:spPr/>
      <dgm:t>
        <a:bodyPr/>
        <a:lstStyle/>
        <a:p>
          <a:pPr algn="ctr"/>
          <a:r>
            <a:rPr lang="en-GB" sz="1000" dirty="0" smtClean="0"/>
            <a:t>Create Calo Hits</a:t>
          </a:r>
          <a:endParaRPr lang="en-GB" sz="1000" dirty="0"/>
        </a:p>
      </dgm:t>
    </dgm:pt>
    <dgm:pt modelId="{48BEDFBD-8F4D-4333-B2A8-6F7DE99E9763}" type="parTrans" cxnId="{A2F0B05B-291E-4E1C-A0F6-6096B536D68D}">
      <dgm:prSet/>
      <dgm:spPr/>
      <dgm:t>
        <a:bodyPr/>
        <a:lstStyle/>
        <a:p>
          <a:endParaRPr lang="en-GB"/>
        </a:p>
      </dgm:t>
    </dgm:pt>
    <dgm:pt modelId="{B6F174B6-EB0C-4F89-98DC-13CCB4371015}" type="sibTrans" cxnId="{A2F0B05B-291E-4E1C-A0F6-6096B536D68D}">
      <dgm:prSet/>
      <dgm:spPr/>
      <dgm:t>
        <a:bodyPr/>
        <a:lstStyle/>
        <a:p>
          <a:endParaRPr lang="en-GB"/>
        </a:p>
      </dgm:t>
    </dgm:pt>
    <dgm:pt modelId="{1DFA9507-7292-4C21-86B0-33BC8450CE5D}">
      <dgm:prSet phldrT="[Text]" custT="1"/>
      <dgm:spPr/>
      <dgm:t>
        <a:bodyPr/>
        <a:lstStyle/>
        <a:p>
          <a:pPr algn="ctr"/>
          <a:r>
            <a:rPr lang="en-GB" sz="1000" dirty="0" smtClean="0"/>
            <a:t>Specify Geometry</a:t>
          </a:r>
          <a:endParaRPr lang="en-GB" sz="1000" dirty="0"/>
        </a:p>
      </dgm:t>
    </dgm:pt>
    <dgm:pt modelId="{92C83207-1036-4C09-A2CA-CF39195BEB90}" type="parTrans" cxnId="{29BDC0DE-7869-49CD-B686-CABB50734296}">
      <dgm:prSet/>
      <dgm:spPr/>
      <dgm:t>
        <a:bodyPr/>
        <a:lstStyle/>
        <a:p>
          <a:endParaRPr lang="en-GB"/>
        </a:p>
      </dgm:t>
    </dgm:pt>
    <dgm:pt modelId="{7981993C-F179-4B59-BBCD-E2FC2D00CEA1}" type="sibTrans" cxnId="{29BDC0DE-7869-49CD-B686-CABB50734296}">
      <dgm:prSet/>
      <dgm:spPr/>
      <dgm:t>
        <a:bodyPr/>
        <a:lstStyle/>
        <a:p>
          <a:endParaRPr lang="en-GB"/>
        </a:p>
      </dgm:t>
    </dgm:pt>
    <dgm:pt modelId="{CD760291-5433-443A-81E5-8B32D296ACC8}">
      <dgm:prSet phldrT="[Text]" custT="1"/>
      <dgm:spPr/>
      <dgm:t>
        <a:bodyPr/>
        <a:lstStyle/>
        <a:p>
          <a:pPr algn="ctr"/>
          <a:r>
            <a:rPr lang="en-GB" sz="1000" dirty="0" smtClean="0"/>
            <a:t>Create Tracks</a:t>
          </a:r>
          <a:endParaRPr lang="en-GB" sz="1000" dirty="0"/>
        </a:p>
      </dgm:t>
    </dgm:pt>
    <dgm:pt modelId="{762B9877-3947-4DED-98A3-1DBA335F119E}" type="parTrans" cxnId="{D8CC9EFC-2203-4877-9EC5-3541BDCAC2E8}">
      <dgm:prSet/>
      <dgm:spPr/>
      <dgm:t>
        <a:bodyPr/>
        <a:lstStyle/>
        <a:p>
          <a:endParaRPr lang="en-GB"/>
        </a:p>
      </dgm:t>
    </dgm:pt>
    <dgm:pt modelId="{E207D65B-0EE3-4363-9F1F-DA0334BC0147}" type="sibTrans" cxnId="{D8CC9EFC-2203-4877-9EC5-3541BDCAC2E8}">
      <dgm:prSet/>
      <dgm:spPr/>
      <dgm:t>
        <a:bodyPr/>
        <a:lstStyle/>
        <a:p>
          <a:endParaRPr lang="en-GB"/>
        </a:p>
      </dgm:t>
    </dgm:pt>
    <dgm:pt modelId="{F49E7E82-5BCD-40EB-874A-37A8640BC50D}">
      <dgm:prSet phldrT="[Text]" custT="1"/>
      <dgm:spPr/>
      <dgm:t>
        <a:bodyPr/>
        <a:lstStyle/>
        <a:p>
          <a:pPr algn="ctr"/>
          <a:r>
            <a:rPr lang="en-GB" sz="1000" dirty="0" smtClean="0"/>
            <a:t>Etc...</a:t>
          </a:r>
          <a:endParaRPr lang="en-GB" sz="1000" dirty="0"/>
        </a:p>
      </dgm:t>
    </dgm:pt>
    <dgm:pt modelId="{662FA931-58F8-4508-8EA7-DB89230C01E4}" type="parTrans" cxnId="{0A909BC6-23BC-4FC5-A067-EEA2A2094889}">
      <dgm:prSet/>
      <dgm:spPr/>
      <dgm:t>
        <a:bodyPr/>
        <a:lstStyle/>
        <a:p>
          <a:endParaRPr lang="en-GB"/>
        </a:p>
      </dgm:t>
    </dgm:pt>
    <dgm:pt modelId="{254935CA-FCA9-4237-B270-246421DF1175}" type="sibTrans" cxnId="{0A909BC6-23BC-4FC5-A067-EEA2A2094889}">
      <dgm:prSet/>
      <dgm:spPr/>
      <dgm:t>
        <a:bodyPr/>
        <a:lstStyle/>
        <a:p>
          <a:endParaRPr lang="en-GB"/>
        </a:p>
      </dgm:t>
    </dgm:pt>
    <dgm:pt modelId="{B7A36F85-6679-47B6-8DFF-C9F64BAFB02D}" type="pres">
      <dgm:prSet presAssocID="{4AB4C0F9-5B2E-482C-886F-C5A8CE24E411}" presName="linear" presStyleCnt="0">
        <dgm:presLayoutVars>
          <dgm:animLvl val="lvl"/>
          <dgm:resizeHandles val="exact"/>
        </dgm:presLayoutVars>
      </dgm:prSet>
      <dgm:spPr/>
      <dgm:t>
        <a:bodyPr/>
        <a:lstStyle/>
        <a:p>
          <a:endParaRPr lang="en-GB"/>
        </a:p>
      </dgm:t>
    </dgm:pt>
    <dgm:pt modelId="{66555B30-D007-4E77-A54E-F06AED62D399}" type="pres">
      <dgm:prSet presAssocID="{1DFA9507-7292-4C21-86B0-33BC8450CE5D}" presName="parentText" presStyleLbl="node1" presStyleIdx="0" presStyleCnt="4" custScaleY="139167">
        <dgm:presLayoutVars>
          <dgm:chMax val="0"/>
          <dgm:bulletEnabled val="1"/>
        </dgm:presLayoutVars>
      </dgm:prSet>
      <dgm:spPr/>
      <dgm:t>
        <a:bodyPr/>
        <a:lstStyle/>
        <a:p>
          <a:endParaRPr lang="en-GB"/>
        </a:p>
      </dgm:t>
    </dgm:pt>
    <dgm:pt modelId="{821EDBD2-5ED9-4390-B86A-F59A3286A559}" type="pres">
      <dgm:prSet presAssocID="{7981993C-F179-4B59-BBCD-E2FC2D00CEA1}" presName="spacer" presStyleCnt="0"/>
      <dgm:spPr/>
    </dgm:pt>
    <dgm:pt modelId="{611C2636-8B23-4D73-BAC0-8D2DC8F9D36D}" type="pres">
      <dgm:prSet presAssocID="{590335E0-E34B-415C-BD31-BF38B2547EF6}" presName="parentText" presStyleLbl="node1" presStyleIdx="1" presStyleCnt="4" custScaleY="136284">
        <dgm:presLayoutVars>
          <dgm:chMax val="0"/>
          <dgm:bulletEnabled val="1"/>
        </dgm:presLayoutVars>
      </dgm:prSet>
      <dgm:spPr/>
      <dgm:t>
        <a:bodyPr/>
        <a:lstStyle/>
        <a:p>
          <a:endParaRPr lang="en-GB"/>
        </a:p>
      </dgm:t>
    </dgm:pt>
    <dgm:pt modelId="{97553B73-6806-4C2C-9775-3774F6DB49C4}" type="pres">
      <dgm:prSet presAssocID="{B6F174B6-EB0C-4F89-98DC-13CCB4371015}" presName="spacer" presStyleCnt="0"/>
      <dgm:spPr/>
    </dgm:pt>
    <dgm:pt modelId="{334BDCFA-43B5-4705-B245-F61023117DEB}" type="pres">
      <dgm:prSet presAssocID="{CD760291-5433-443A-81E5-8B32D296ACC8}" presName="parentText" presStyleLbl="node1" presStyleIdx="2" presStyleCnt="4" custScaleY="144709">
        <dgm:presLayoutVars>
          <dgm:chMax val="0"/>
          <dgm:bulletEnabled val="1"/>
        </dgm:presLayoutVars>
      </dgm:prSet>
      <dgm:spPr/>
      <dgm:t>
        <a:bodyPr/>
        <a:lstStyle/>
        <a:p>
          <a:endParaRPr lang="en-GB"/>
        </a:p>
      </dgm:t>
    </dgm:pt>
    <dgm:pt modelId="{827EC07E-92FE-4071-B094-FD4CF37AC5A5}" type="pres">
      <dgm:prSet presAssocID="{E207D65B-0EE3-4363-9F1F-DA0334BC0147}" presName="spacer" presStyleCnt="0"/>
      <dgm:spPr/>
    </dgm:pt>
    <dgm:pt modelId="{D3ACC73E-6B5E-40EA-AEC0-BD711B4F1E0F}" type="pres">
      <dgm:prSet presAssocID="{F49E7E82-5BCD-40EB-874A-37A8640BC50D}" presName="parentText" presStyleLbl="node1" presStyleIdx="3" presStyleCnt="4" custScaleY="139615">
        <dgm:presLayoutVars>
          <dgm:chMax val="0"/>
          <dgm:bulletEnabled val="1"/>
        </dgm:presLayoutVars>
      </dgm:prSet>
      <dgm:spPr/>
      <dgm:t>
        <a:bodyPr/>
        <a:lstStyle/>
        <a:p>
          <a:endParaRPr lang="en-GB"/>
        </a:p>
      </dgm:t>
    </dgm:pt>
  </dgm:ptLst>
  <dgm:cxnLst>
    <dgm:cxn modelId="{A2F0B05B-291E-4E1C-A0F6-6096B536D68D}" srcId="{4AB4C0F9-5B2E-482C-886F-C5A8CE24E411}" destId="{590335E0-E34B-415C-BD31-BF38B2547EF6}" srcOrd="1" destOrd="0" parTransId="{48BEDFBD-8F4D-4333-B2A8-6F7DE99E9763}" sibTransId="{B6F174B6-EB0C-4F89-98DC-13CCB4371015}"/>
    <dgm:cxn modelId="{B8F0CEEE-333C-4FB6-BD75-EBD3724AF299}" type="presOf" srcId="{CD760291-5433-443A-81E5-8B32D296ACC8}" destId="{334BDCFA-43B5-4705-B245-F61023117DEB}" srcOrd="0" destOrd="0" presId="urn:microsoft.com/office/officeart/2005/8/layout/vList2"/>
    <dgm:cxn modelId="{43FF12B6-EA2D-4F0C-8935-7D1DA71752CE}" type="presOf" srcId="{F49E7E82-5BCD-40EB-874A-37A8640BC50D}" destId="{D3ACC73E-6B5E-40EA-AEC0-BD711B4F1E0F}" srcOrd="0" destOrd="0" presId="urn:microsoft.com/office/officeart/2005/8/layout/vList2"/>
    <dgm:cxn modelId="{DA07811E-BA1C-48FC-AE4C-E3D834212AE1}" type="presOf" srcId="{590335E0-E34B-415C-BD31-BF38B2547EF6}" destId="{611C2636-8B23-4D73-BAC0-8D2DC8F9D36D}" srcOrd="0" destOrd="0" presId="urn:microsoft.com/office/officeart/2005/8/layout/vList2"/>
    <dgm:cxn modelId="{29BDC0DE-7869-49CD-B686-CABB50734296}" srcId="{4AB4C0F9-5B2E-482C-886F-C5A8CE24E411}" destId="{1DFA9507-7292-4C21-86B0-33BC8450CE5D}" srcOrd="0" destOrd="0" parTransId="{92C83207-1036-4C09-A2CA-CF39195BEB90}" sibTransId="{7981993C-F179-4B59-BBCD-E2FC2D00CEA1}"/>
    <dgm:cxn modelId="{6252CECC-E16E-4B07-869D-F6F3D833EAD1}" type="presOf" srcId="{4AB4C0F9-5B2E-482C-886F-C5A8CE24E411}" destId="{B7A36F85-6679-47B6-8DFF-C9F64BAFB02D}" srcOrd="0" destOrd="0" presId="urn:microsoft.com/office/officeart/2005/8/layout/vList2"/>
    <dgm:cxn modelId="{0A909BC6-23BC-4FC5-A067-EEA2A2094889}" srcId="{4AB4C0F9-5B2E-482C-886F-C5A8CE24E411}" destId="{F49E7E82-5BCD-40EB-874A-37A8640BC50D}" srcOrd="3" destOrd="0" parTransId="{662FA931-58F8-4508-8EA7-DB89230C01E4}" sibTransId="{254935CA-FCA9-4237-B270-246421DF1175}"/>
    <dgm:cxn modelId="{A2F87539-DC0A-4BC8-A953-7D2181F2E27C}" type="presOf" srcId="{1DFA9507-7292-4C21-86B0-33BC8450CE5D}" destId="{66555B30-D007-4E77-A54E-F06AED62D399}" srcOrd="0" destOrd="0" presId="urn:microsoft.com/office/officeart/2005/8/layout/vList2"/>
    <dgm:cxn modelId="{D8CC9EFC-2203-4877-9EC5-3541BDCAC2E8}" srcId="{4AB4C0F9-5B2E-482C-886F-C5A8CE24E411}" destId="{CD760291-5433-443A-81E5-8B32D296ACC8}" srcOrd="2" destOrd="0" parTransId="{762B9877-3947-4DED-98A3-1DBA335F119E}" sibTransId="{E207D65B-0EE3-4363-9F1F-DA0334BC0147}"/>
    <dgm:cxn modelId="{06868191-7755-483F-A8D7-92307F9DE8ED}" type="presParOf" srcId="{B7A36F85-6679-47B6-8DFF-C9F64BAFB02D}" destId="{66555B30-D007-4E77-A54E-F06AED62D399}" srcOrd="0" destOrd="0" presId="urn:microsoft.com/office/officeart/2005/8/layout/vList2"/>
    <dgm:cxn modelId="{E0DC3114-8E7D-4034-8891-E412F2FFA124}" type="presParOf" srcId="{B7A36F85-6679-47B6-8DFF-C9F64BAFB02D}" destId="{821EDBD2-5ED9-4390-B86A-F59A3286A559}" srcOrd="1" destOrd="0" presId="urn:microsoft.com/office/officeart/2005/8/layout/vList2"/>
    <dgm:cxn modelId="{F4665640-7461-438B-8670-3D5F0B710405}" type="presParOf" srcId="{B7A36F85-6679-47B6-8DFF-C9F64BAFB02D}" destId="{611C2636-8B23-4D73-BAC0-8D2DC8F9D36D}" srcOrd="2" destOrd="0" presId="urn:microsoft.com/office/officeart/2005/8/layout/vList2"/>
    <dgm:cxn modelId="{83CEF491-03EF-42EA-B777-D59286CC5794}" type="presParOf" srcId="{B7A36F85-6679-47B6-8DFF-C9F64BAFB02D}" destId="{97553B73-6806-4C2C-9775-3774F6DB49C4}" srcOrd="3" destOrd="0" presId="urn:microsoft.com/office/officeart/2005/8/layout/vList2"/>
    <dgm:cxn modelId="{4CDD77E6-1B49-4EA8-B5D6-30BDFE52956F}" type="presParOf" srcId="{B7A36F85-6679-47B6-8DFF-C9F64BAFB02D}" destId="{334BDCFA-43B5-4705-B245-F61023117DEB}" srcOrd="4" destOrd="0" presId="urn:microsoft.com/office/officeart/2005/8/layout/vList2"/>
    <dgm:cxn modelId="{4526CBE6-053C-43A2-8B0D-2CE42FA9569C}" type="presParOf" srcId="{B7A36F85-6679-47B6-8DFF-C9F64BAFB02D}" destId="{827EC07E-92FE-4071-B094-FD4CF37AC5A5}" srcOrd="5" destOrd="0" presId="urn:microsoft.com/office/officeart/2005/8/layout/vList2"/>
    <dgm:cxn modelId="{D6176AAC-0196-4F7D-B299-EE25381F6581}" type="presParOf" srcId="{B7A36F85-6679-47B6-8DFF-C9F64BAFB02D}" destId="{D3ACC73E-6B5E-40EA-AEC0-BD711B4F1E0F}" srcOrd="6" destOrd="0" presId="urn:microsoft.com/office/officeart/2005/8/layout/vList2"/>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4AB4C0F9-5B2E-482C-886F-C5A8CE24E411}"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n-GB"/>
        </a:p>
      </dgm:t>
    </dgm:pt>
    <dgm:pt modelId="{19F92988-1D0C-4BE6-BFE4-381FE5D41E91}">
      <dgm:prSet phldrT="[Text]" custT="1"/>
      <dgm:spPr/>
      <dgm:t>
        <a:bodyPr/>
        <a:lstStyle/>
        <a:p>
          <a:pPr algn="ctr"/>
          <a:r>
            <a:rPr lang="en-GB" sz="1000" dirty="0" smtClean="0"/>
            <a:t>Clustering Algorithms</a:t>
          </a:r>
          <a:endParaRPr lang="en-GB" sz="1000" dirty="0"/>
        </a:p>
      </dgm:t>
    </dgm:pt>
    <dgm:pt modelId="{270A2792-1807-4216-992E-7E16A1F6EE2A}" type="parTrans" cxnId="{6CF0B836-22B6-4CDB-A3DB-05D00207AF66}">
      <dgm:prSet/>
      <dgm:spPr/>
      <dgm:t>
        <a:bodyPr/>
        <a:lstStyle/>
        <a:p>
          <a:pPr algn="ctr"/>
          <a:endParaRPr lang="en-GB"/>
        </a:p>
      </dgm:t>
    </dgm:pt>
    <dgm:pt modelId="{86329AF4-CABB-4631-9DFA-C9128A5996D4}" type="sibTrans" cxnId="{6CF0B836-22B6-4CDB-A3DB-05D00207AF66}">
      <dgm:prSet/>
      <dgm:spPr/>
      <dgm:t>
        <a:bodyPr/>
        <a:lstStyle/>
        <a:p>
          <a:pPr algn="ctr"/>
          <a:endParaRPr lang="en-GB"/>
        </a:p>
      </dgm:t>
    </dgm:pt>
    <dgm:pt modelId="{FF54456D-CE24-4504-A547-92BA67AB9E85}">
      <dgm:prSet phldrT="[Text]" custT="1"/>
      <dgm:spPr/>
      <dgm:t>
        <a:bodyPr/>
        <a:lstStyle/>
        <a:p>
          <a:pPr algn="ctr"/>
          <a:r>
            <a:rPr lang="en-GB" sz="1000" dirty="0" smtClean="0"/>
            <a:t>Cluster Merging Algorithms</a:t>
          </a:r>
          <a:endParaRPr lang="en-GB" sz="1000" dirty="0"/>
        </a:p>
      </dgm:t>
    </dgm:pt>
    <dgm:pt modelId="{3DC5AB7B-BAB6-4633-9AD9-32EE27B7E0FB}" type="parTrans" cxnId="{859244CB-3CC1-4651-8036-3A683FC1FE44}">
      <dgm:prSet/>
      <dgm:spPr/>
      <dgm:t>
        <a:bodyPr/>
        <a:lstStyle/>
        <a:p>
          <a:pPr algn="ctr"/>
          <a:endParaRPr lang="en-GB"/>
        </a:p>
      </dgm:t>
    </dgm:pt>
    <dgm:pt modelId="{24E49522-CA69-4C8B-A1BB-2543BE39502E}" type="sibTrans" cxnId="{859244CB-3CC1-4651-8036-3A683FC1FE44}">
      <dgm:prSet/>
      <dgm:spPr/>
      <dgm:t>
        <a:bodyPr/>
        <a:lstStyle/>
        <a:p>
          <a:pPr algn="ctr"/>
          <a:endParaRPr lang="en-GB"/>
        </a:p>
      </dgm:t>
    </dgm:pt>
    <dgm:pt modelId="{B58050D1-B976-4F91-9D75-7A90BAB67312}">
      <dgm:prSet phldrT="[Text]" custT="1"/>
      <dgm:spPr/>
      <dgm:t>
        <a:bodyPr/>
        <a:lstStyle/>
        <a:p>
          <a:pPr algn="ctr"/>
          <a:r>
            <a:rPr lang="en-GB" sz="1000" dirty="0" smtClean="0"/>
            <a:t>Track-Cluster Association Algorithms</a:t>
          </a:r>
          <a:endParaRPr lang="en-GB" sz="1000" dirty="0"/>
        </a:p>
      </dgm:t>
    </dgm:pt>
    <dgm:pt modelId="{7ABF4168-F0F1-4A7C-8EFB-1189ED95AB6F}" type="parTrans" cxnId="{0064821B-AA4E-4ECC-B5A8-DC06953AAFE4}">
      <dgm:prSet/>
      <dgm:spPr/>
      <dgm:t>
        <a:bodyPr/>
        <a:lstStyle/>
        <a:p>
          <a:pPr algn="ctr"/>
          <a:endParaRPr lang="en-GB"/>
        </a:p>
      </dgm:t>
    </dgm:pt>
    <dgm:pt modelId="{076749AC-527E-4107-A7C0-CA6503F71426}" type="sibTrans" cxnId="{0064821B-AA4E-4ECC-B5A8-DC06953AAFE4}">
      <dgm:prSet/>
      <dgm:spPr/>
      <dgm:t>
        <a:bodyPr/>
        <a:lstStyle/>
        <a:p>
          <a:pPr algn="ctr"/>
          <a:endParaRPr lang="en-GB"/>
        </a:p>
      </dgm:t>
    </dgm:pt>
    <dgm:pt modelId="{70A28960-9B70-46A3-A6F2-A7CED445D475}">
      <dgm:prSet phldrT="[Text]" custT="1"/>
      <dgm:spPr/>
      <dgm:t>
        <a:bodyPr/>
        <a:lstStyle/>
        <a:p>
          <a:pPr algn="ctr"/>
          <a:r>
            <a:rPr lang="en-GB" sz="1000" dirty="0" smtClean="0"/>
            <a:t>Etc...</a:t>
          </a:r>
          <a:endParaRPr lang="en-GB" sz="1000" dirty="0"/>
        </a:p>
      </dgm:t>
    </dgm:pt>
    <dgm:pt modelId="{B2360913-96C6-4545-984C-860BA19B0F01}" type="parTrans" cxnId="{660B0A8C-57A3-4DDF-B099-56F5B19819ED}">
      <dgm:prSet/>
      <dgm:spPr/>
      <dgm:t>
        <a:bodyPr/>
        <a:lstStyle/>
        <a:p>
          <a:pPr algn="ctr"/>
          <a:endParaRPr lang="en-GB"/>
        </a:p>
      </dgm:t>
    </dgm:pt>
    <dgm:pt modelId="{9D5294D0-96B6-4AA8-92A5-E7AE67863D18}" type="sibTrans" cxnId="{660B0A8C-57A3-4DDF-B099-56F5B19819ED}">
      <dgm:prSet/>
      <dgm:spPr/>
      <dgm:t>
        <a:bodyPr/>
        <a:lstStyle/>
        <a:p>
          <a:pPr algn="ctr"/>
          <a:endParaRPr lang="en-GB"/>
        </a:p>
      </dgm:t>
    </dgm:pt>
    <dgm:pt modelId="{B7A36F85-6679-47B6-8DFF-C9F64BAFB02D}" type="pres">
      <dgm:prSet presAssocID="{4AB4C0F9-5B2E-482C-886F-C5A8CE24E411}" presName="linear" presStyleCnt="0">
        <dgm:presLayoutVars>
          <dgm:animLvl val="lvl"/>
          <dgm:resizeHandles val="exact"/>
        </dgm:presLayoutVars>
      </dgm:prSet>
      <dgm:spPr/>
      <dgm:t>
        <a:bodyPr/>
        <a:lstStyle/>
        <a:p>
          <a:endParaRPr lang="en-GB"/>
        </a:p>
      </dgm:t>
    </dgm:pt>
    <dgm:pt modelId="{1328080F-36D2-4A06-BD66-DB465F05D3A7}" type="pres">
      <dgm:prSet presAssocID="{19F92988-1D0C-4BE6-BFE4-381FE5D41E91}" presName="parentText" presStyleLbl="node1" presStyleIdx="0" presStyleCnt="4">
        <dgm:presLayoutVars>
          <dgm:chMax val="0"/>
          <dgm:bulletEnabled val="1"/>
        </dgm:presLayoutVars>
      </dgm:prSet>
      <dgm:spPr/>
      <dgm:t>
        <a:bodyPr/>
        <a:lstStyle/>
        <a:p>
          <a:endParaRPr lang="en-GB"/>
        </a:p>
      </dgm:t>
    </dgm:pt>
    <dgm:pt modelId="{E0B590EF-F41F-4FF6-B847-AA3F26C6A3D6}" type="pres">
      <dgm:prSet presAssocID="{86329AF4-CABB-4631-9DFA-C9128A5996D4}" presName="spacer" presStyleCnt="0"/>
      <dgm:spPr/>
    </dgm:pt>
    <dgm:pt modelId="{63BAEB68-01E0-4186-AC77-5EB877EAFB35}" type="pres">
      <dgm:prSet presAssocID="{FF54456D-CE24-4504-A547-92BA67AB9E85}" presName="parentText" presStyleLbl="node1" presStyleIdx="1" presStyleCnt="4">
        <dgm:presLayoutVars>
          <dgm:chMax val="0"/>
          <dgm:bulletEnabled val="1"/>
        </dgm:presLayoutVars>
      </dgm:prSet>
      <dgm:spPr/>
      <dgm:t>
        <a:bodyPr/>
        <a:lstStyle/>
        <a:p>
          <a:endParaRPr lang="en-GB"/>
        </a:p>
      </dgm:t>
    </dgm:pt>
    <dgm:pt modelId="{714EDF7E-C74D-4AF0-8076-2A7EC9F58BFA}" type="pres">
      <dgm:prSet presAssocID="{24E49522-CA69-4C8B-A1BB-2543BE39502E}" presName="spacer" presStyleCnt="0"/>
      <dgm:spPr/>
    </dgm:pt>
    <dgm:pt modelId="{6E9F6E62-9981-49B6-9278-CBA90D90B608}" type="pres">
      <dgm:prSet presAssocID="{B58050D1-B976-4F91-9D75-7A90BAB67312}" presName="parentText" presStyleLbl="node1" presStyleIdx="2" presStyleCnt="4">
        <dgm:presLayoutVars>
          <dgm:chMax val="0"/>
          <dgm:bulletEnabled val="1"/>
        </dgm:presLayoutVars>
      </dgm:prSet>
      <dgm:spPr/>
      <dgm:t>
        <a:bodyPr/>
        <a:lstStyle/>
        <a:p>
          <a:endParaRPr lang="en-GB"/>
        </a:p>
      </dgm:t>
    </dgm:pt>
    <dgm:pt modelId="{6B6C8788-A41B-4BC7-B080-B4E35B3F28DB}" type="pres">
      <dgm:prSet presAssocID="{076749AC-527E-4107-A7C0-CA6503F71426}" presName="spacer" presStyleCnt="0"/>
      <dgm:spPr/>
    </dgm:pt>
    <dgm:pt modelId="{F2A61606-D6DF-47BB-B186-0E27D06A0561}" type="pres">
      <dgm:prSet presAssocID="{70A28960-9B70-46A3-A6F2-A7CED445D475}" presName="parentText" presStyleLbl="node1" presStyleIdx="3" presStyleCnt="4">
        <dgm:presLayoutVars>
          <dgm:chMax val="0"/>
          <dgm:bulletEnabled val="1"/>
        </dgm:presLayoutVars>
      </dgm:prSet>
      <dgm:spPr/>
      <dgm:t>
        <a:bodyPr/>
        <a:lstStyle/>
        <a:p>
          <a:endParaRPr lang="en-GB"/>
        </a:p>
      </dgm:t>
    </dgm:pt>
  </dgm:ptLst>
  <dgm:cxnLst>
    <dgm:cxn modelId="{6CF0B836-22B6-4CDB-A3DB-05D00207AF66}" srcId="{4AB4C0F9-5B2E-482C-886F-C5A8CE24E411}" destId="{19F92988-1D0C-4BE6-BFE4-381FE5D41E91}" srcOrd="0" destOrd="0" parTransId="{270A2792-1807-4216-992E-7E16A1F6EE2A}" sibTransId="{86329AF4-CABB-4631-9DFA-C9128A5996D4}"/>
    <dgm:cxn modelId="{EA4F0963-F353-492A-978B-94F67F74AC56}" type="presOf" srcId="{4AB4C0F9-5B2E-482C-886F-C5A8CE24E411}" destId="{B7A36F85-6679-47B6-8DFF-C9F64BAFB02D}" srcOrd="0" destOrd="0" presId="urn:microsoft.com/office/officeart/2005/8/layout/vList2"/>
    <dgm:cxn modelId="{0064821B-AA4E-4ECC-B5A8-DC06953AAFE4}" srcId="{4AB4C0F9-5B2E-482C-886F-C5A8CE24E411}" destId="{B58050D1-B976-4F91-9D75-7A90BAB67312}" srcOrd="2" destOrd="0" parTransId="{7ABF4168-F0F1-4A7C-8EFB-1189ED95AB6F}" sibTransId="{076749AC-527E-4107-A7C0-CA6503F71426}"/>
    <dgm:cxn modelId="{E5E1793D-E7A7-4813-88AE-AFAB8A17B028}" type="presOf" srcId="{19F92988-1D0C-4BE6-BFE4-381FE5D41E91}" destId="{1328080F-36D2-4A06-BD66-DB465F05D3A7}" srcOrd="0" destOrd="0" presId="urn:microsoft.com/office/officeart/2005/8/layout/vList2"/>
    <dgm:cxn modelId="{808C2E36-5CB7-4497-B5DF-218989C2F28F}" type="presOf" srcId="{FF54456D-CE24-4504-A547-92BA67AB9E85}" destId="{63BAEB68-01E0-4186-AC77-5EB877EAFB35}" srcOrd="0" destOrd="0" presId="urn:microsoft.com/office/officeart/2005/8/layout/vList2"/>
    <dgm:cxn modelId="{660B0A8C-57A3-4DDF-B099-56F5B19819ED}" srcId="{4AB4C0F9-5B2E-482C-886F-C5A8CE24E411}" destId="{70A28960-9B70-46A3-A6F2-A7CED445D475}" srcOrd="3" destOrd="0" parTransId="{B2360913-96C6-4545-984C-860BA19B0F01}" sibTransId="{9D5294D0-96B6-4AA8-92A5-E7AE67863D18}"/>
    <dgm:cxn modelId="{CB99EE3A-A2F3-4BAB-B755-2F01EA846F3D}" type="presOf" srcId="{B58050D1-B976-4F91-9D75-7A90BAB67312}" destId="{6E9F6E62-9981-49B6-9278-CBA90D90B608}" srcOrd="0" destOrd="0" presId="urn:microsoft.com/office/officeart/2005/8/layout/vList2"/>
    <dgm:cxn modelId="{C909F3C5-2431-46E1-966F-85D4459A505A}" type="presOf" srcId="{70A28960-9B70-46A3-A6F2-A7CED445D475}" destId="{F2A61606-D6DF-47BB-B186-0E27D06A0561}" srcOrd="0" destOrd="0" presId="urn:microsoft.com/office/officeart/2005/8/layout/vList2"/>
    <dgm:cxn modelId="{859244CB-3CC1-4651-8036-3A683FC1FE44}" srcId="{4AB4C0F9-5B2E-482C-886F-C5A8CE24E411}" destId="{FF54456D-CE24-4504-A547-92BA67AB9E85}" srcOrd="1" destOrd="0" parTransId="{3DC5AB7B-BAB6-4633-9AD9-32EE27B7E0FB}" sibTransId="{24E49522-CA69-4C8B-A1BB-2543BE39502E}"/>
    <dgm:cxn modelId="{BF0EBAC6-06EF-46EE-BF60-A3B7FBC59BFC}" type="presParOf" srcId="{B7A36F85-6679-47B6-8DFF-C9F64BAFB02D}" destId="{1328080F-36D2-4A06-BD66-DB465F05D3A7}" srcOrd="0" destOrd="0" presId="urn:microsoft.com/office/officeart/2005/8/layout/vList2"/>
    <dgm:cxn modelId="{3392BA28-4B11-4653-B5B3-67859953C3F0}" type="presParOf" srcId="{B7A36F85-6679-47B6-8DFF-C9F64BAFB02D}" destId="{E0B590EF-F41F-4FF6-B847-AA3F26C6A3D6}" srcOrd="1" destOrd="0" presId="urn:microsoft.com/office/officeart/2005/8/layout/vList2"/>
    <dgm:cxn modelId="{69C3092F-3D6C-4F4F-AD15-3E3F074DF1AD}" type="presParOf" srcId="{B7A36F85-6679-47B6-8DFF-C9F64BAFB02D}" destId="{63BAEB68-01E0-4186-AC77-5EB877EAFB35}" srcOrd="2" destOrd="0" presId="urn:microsoft.com/office/officeart/2005/8/layout/vList2"/>
    <dgm:cxn modelId="{1ED98F4B-08DC-41BD-BAA3-7496F7B21A3F}" type="presParOf" srcId="{B7A36F85-6679-47B6-8DFF-C9F64BAFB02D}" destId="{714EDF7E-C74D-4AF0-8076-2A7EC9F58BFA}" srcOrd="3" destOrd="0" presId="urn:microsoft.com/office/officeart/2005/8/layout/vList2"/>
    <dgm:cxn modelId="{6B92BBB4-28CF-4070-A3BA-6D26C9214033}" type="presParOf" srcId="{B7A36F85-6679-47B6-8DFF-C9F64BAFB02D}" destId="{6E9F6E62-9981-49B6-9278-CBA90D90B608}" srcOrd="4" destOrd="0" presId="urn:microsoft.com/office/officeart/2005/8/layout/vList2"/>
    <dgm:cxn modelId="{40D53815-99C7-402A-890D-B02064379C24}" type="presParOf" srcId="{B7A36F85-6679-47B6-8DFF-C9F64BAFB02D}" destId="{6B6C8788-A41B-4BC7-B080-B4E35B3F28DB}" srcOrd="5" destOrd="0" presId="urn:microsoft.com/office/officeart/2005/8/layout/vList2"/>
    <dgm:cxn modelId="{50E5556E-D0EC-42FE-8A65-ED3982605685}" type="presParOf" srcId="{B7A36F85-6679-47B6-8DFF-C9F64BAFB02D}" destId="{F2A61606-D6DF-47BB-B186-0E27D06A0561}" srcOrd="6" destOrd="0" presId="urn:microsoft.com/office/officeart/2005/8/layout/vList2"/>
  </dgm:cxnLst>
  <dgm:bg/>
  <dgm:whole/>
  <dgm:extLst>
    <a:ext uri="http://schemas.microsoft.com/office/drawing/2008/diagram">
      <dsp:dataModelExt xmlns:dsp="http://schemas.microsoft.com/office/drawing/2008/diagram" xmlns="" relId="rId12"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4AB4C0F9-5B2E-482C-886F-C5A8CE24E411}"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n-GB"/>
        </a:p>
      </dgm:t>
    </dgm:pt>
    <dgm:pt modelId="{19F92988-1D0C-4BE6-BFE4-381FE5D41E91}">
      <dgm:prSet phldrT="[Text]" custT="1"/>
      <dgm:spPr>
        <a:solidFill>
          <a:schemeClr val="accent1">
            <a:lumMod val="20000"/>
            <a:lumOff val="80000"/>
          </a:schemeClr>
        </a:solidFill>
      </dgm:spPr>
      <dgm:t>
        <a:bodyPr/>
        <a:lstStyle/>
        <a:p>
          <a:pPr algn="ctr"/>
          <a:r>
            <a:rPr lang="en-GB" sz="1000" dirty="0" smtClean="0">
              <a:solidFill>
                <a:schemeClr val="tx1"/>
              </a:solidFill>
            </a:rPr>
            <a:t>Algorithm Manager</a:t>
          </a:r>
          <a:endParaRPr lang="en-GB" sz="1000" dirty="0">
            <a:solidFill>
              <a:schemeClr val="tx1"/>
            </a:solidFill>
          </a:endParaRPr>
        </a:p>
      </dgm:t>
    </dgm:pt>
    <dgm:pt modelId="{270A2792-1807-4216-992E-7E16A1F6EE2A}" type="parTrans" cxnId="{6CF0B836-22B6-4CDB-A3DB-05D00207AF66}">
      <dgm:prSet/>
      <dgm:spPr/>
      <dgm:t>
        <a:bodyPr/>
        <a:lstStyle/>
        <a:p>
          <a:pPr algn="ctr"/>
          <a:endParaRPr lang="en-GB"/>
        </a:p>
      </dgm:t>
    </dgm:pt>
    <dgm:pt modelId="{86329AF4-CABB-4631-9DFA-C9128A5996D4}" type="sibTrans" cxnId="{6CF0B836-22B6-4CDB-A3DB-05D00207AF66}">
      <dgm:prSet/>
      <dgm:spPr/>
      <dgm:t>
        <a:bodyPr/>
        <a:lstStyle/>
        <a:p>
          <a:pPr algn="ctr"/>
          <a:endParaRPr lang="en-GB"/>
        </a:p>
      </dgm:t>
    </dgm:pt>
    <dgm:pt modelId="{FF54456D-CE24-4504-A547-92BA67AB9E85}">
      <dgm:prSet phldrT="[Text]" custT="1"/>
      <dgm:spPr>
        <a:solidFill>
          <a:schemeClr val="accent1">
            <a:lumMod val="20000"/>
            <a:lumOff val="80000"/>
          </a:schemeClr>
        </a:solidFill>
      </dgm:spPr>
      <dgm:t>
        <a:bodyPr/>
        <a:lstStyle/>
        <a:p>
          <a:pPr algn="ctr"/>
          <a:r>
            <a:rPr lang="en-GB" sz="1000" dirty="0" smtClean="0">
              <a:solidFill>
                <a:schemeClr val="tx1"/>
              </a:solidFill>
            </a:rPr>
            <a:t>CaloHit</a:t>
          </a:r>
          <a:r>
            <a:rPr lang="en-GB" sz="1500" dirty="0" smtClean="0">
              <a:solidFill>
                <a:schemeClr val="tx1"/>
              </a:solidFill>
            </a:rPr>
            <a:t> </a:t>
          </a:r>
          <a:r>
            <a:rPr lang="en-GB" sz="1000" dirty="0" smtClean="0">
              <a:solidFill>
                <a:schemeClr val="tx1"/>
              </a:solidFill>
            </a:rPr>
            <a:t>Manager</a:t>
          </a:r>
          <a:endParaRPr lang="en-GB" sz="1000" dirty="0">
            <a:solidFill>
              <a:schemeClr val="tx1"/>
            </a:solidFill>
          </a:endParaRPr>
        </a:p>
      </dgm:t>
    </dgm:pt>
    <dgm:pt modelId="{3DC5AB7B-BAB6-4633-9AD9-32EE27B7E0FB}" type="parTrans" cxnId="{859244CB-3CC1-4651-8036-3A683FC1FE44}">
      <dgm:prSet/>
      <dgm:spPr/>
      <dgm:t>
        <a:bodyPr/>
        <a:lstStyle/>
        <a:p>
          <a:pPr algn="ctr"/>
          <a:endParaRPr lang="en-GB"/>
        </a:p>
      </dgm:t>
    </dgm:pt>
    <dgm:pt modelId="{24E49522-CA69-4C8B-A1BB-2543BE39502E}" type="sibTrans" cxnId="{859244CB-3CC1-4651-8036-3A683FC1FE44}">
      <dgm:prSet/>
      <dgm:spPr/>
      <dgm:t>
        <a:bodyPr/>
        <a:lstStyle/>
        <a:p>
          <a:pPr algn="ctr"/>
          <a:endParaRPr lang="en-GB"/>
        </a:p>
      </dgm:t>
    </dgm:pt>
    <dgm:pt modelId="{81F35879-7393-4E93-89E2-47FEF4E1F418}">
      <dgm:prSet phldrT="[Text]" custT="1"/>
      <dgm:spPr>
        <a:solidFill>
          <a:schemeClr val="accent1">
            <a:lumMod val="20000"/>
            <a:lumOff val="80000"/>
          </a:schemeClr>
        </a:solidFill>
      </dgm:spPr>
      <dgm:t>
        <a:bodyPr/>
        <a:lstStyle/>
        <a:p>
          <a:pPr algn="ctr"/>
          <a:r>
            <a:rPr lang="en-GB" sz="1000" dirty="0" smtClean="0">
              <a:solidFill>
                <a:schemeClr val="tx1"/>
              </a:solidFill>
            </a:rPr>
            <a:t>Cluster</a:t>
          </a:r>
          <a:r>
            <a:rPr lang="en-GB" sz="1500" dirty="0" smtClean="0">
              <a:solidFill>
                <a:schemeClr val="tx1"/>
              </a:solidFill>
            </a:rPr>
            <a:t> </a:t>
          </a:r>
          <a:r>
            <a:rPr lang="en-GB" sz="1000" dirty="0" smtClean="0">
              <a:solidFill>
                <a:schemeClr val="tx1"/>
              </a:solidFill>
            </a:rPr>
            <a:t>Manager</a:t>
          </a:r>
          <a:endParaRPr lang="en-GB" sz="1000" dirty="0">
            <a:solidFill>
              <a:schemeClr val="tx1"/>
            </a:solidFill>
          </a:endParaRPr>
        </a:p>
      </dgm:t>
    </dgm:pt>
    <dgm:pt modelId="{6C445EC9-5A45-4512-9F0D-B9E70400D8C5}" type="parTrans" cxnId="{2C767FF5-6C68-4B09-9885-EDD0345DF36B}">
      <dgm:prSet/>
      <dgm:spPr/>
      <dgm:t>
        <a:bodyPr/>
        <a:lstStyle/>
        <a:p>
          <a:endParaRPr lang="en-GB"/>
        </a:p>
      </dgm:t>
    </dgm:pt>
    <dgm:pt modelId="{FF9E3D6D-9669-45A2-854B-01B08AF5F138}" type="sibTrans" cxnId="{2C767FF5-6C68-4B09-9885-EDD0345DF36B}">
      <dgm:prSet/>
      <dgm:spPr/>
      <dgm:t>
        <a:bodyPr/>
        <a:lstStyle/>
        <a:p>
          <a:endParaRPr lang="en-GB"/>
        </a:p>
      </dgm:t>
    </dgm:pt>
    <dgm:pt modelId="{CC68EC53-2F00-46EF-BE74-3B0F4236F4E0}">
      <dgm:prSet phldrT="[Text]" custT="1"/>
      <dgm:spPr>
        <a:solidFill>
          <a:schemeClr val="accent1">
            <a:lumMod val="20000"/>
            <a:lumOff val="80000"/>
          </a:schemeClr>
        </a:solidFill>
      </dgm:spPr>
      <dgm:t>
        <a:bodyPr/>
        <a:lstStyle/>
        <a:p>
          <a:pPr algn="ctr"/>
          <a:r>
            <a:rPr lang="en-GB" sz="1000" dirty="0" smtClean="0">
              <a:solidFill>
                <a:schemeClr val="tx1"/>
              </a:solidFill>
            </a:rPr>
            <a:t>Etc...</a:t>
          </a:r>
          <a:endParaRPr lang="en-GB" sz="1000" dirty="0">
            <a:solidFill>
              <a:schemeClr val="tx1"/>
            </a:solidFill>
          </a:endParaRPr>
        </a:p>
      </dgm:t>
    </dgm:pt>
    <dgm:pt modelId="{15BF692F-364B-4290-91EC-C4FA4532B410}" type="parTrans" cxnId="{103F2593-F36D-402B-AC98-9293207F9220}">
      <dgm:prSet/>
      <dgm:spPr/>
      <dgm:t>
        <a:bodyPr/>
        <a:lstStyle/>
        <a:p>
          <a:endParaRPr lang="en-GB"/>
        </a:p>
      </dgm:t>
    </dgm:pt>
    <dgm:pt modelId="{5E5084EE-E65B-4016-B2BF-BF6D8602B714}" type="sibTrans" cxnId="{103F2593-F36D-402B-AC98-9293207F9220}">
      <dgm:prSet/>
      <dgm:spPr/>
      <dgm:t>
        <a:bodyPr/>
        <a:lstStyle/>
        <a:p>
          <a:endParaRPr lang="en-GB"/>
        </a:p>
      </dgm:t>
    </dgm:pt>
    <dgm:pt modelId="{B7A36F85-6679-47B6-8DFF-C9F64BAFB02D}" type="pres">
      <dgm:prSet presAssocID="{4AB4C0F9-5B2E-482C-886F-C5A8CE24E411}" presName="linear" presStyleCnt="0">
        <dgm:presLayoutVars>
          <dgm:animLvl val="lvl"/>
          <dgm:resizeHandles val="exact"/>
        </dgm:presLayoutVars>
      </dgm:prSet>
      <dgm:spPr/>
      <dgm:t>
        <a:bodyPr/>
        <a:lstStyle/>
        <a:p>
          <a:endParaRPr lang="en-GB"/>
        </a:p>
      </dgm:t>
    </dgm:pt>
    <dgm:pt modelId="{1328080F-36D2-4A06-BD66-DB465F05D3A7}" type="pres">
      <dgm:prSet presAssocID="{19F92988-1D0C-4BE6-BFE4-381FE5D41E91}" presName="parentText" presStyleLbl="node1" presStyleIdx="0" presStyleCnt="4">
        <dgm:presLayoutVars>
          <dgm:chMax val="0"/>
          <dgm:bulletEnabled val="1"/>
        </dgm:presLayoutVars>
      </dgm:prSet>
      <dgm:spPr/>
      <dgm:t>
        <a:bodyPr/>
        <a:lstStyle/>
        <a:p>
          <a:endParaRPr lang="en-GB"/>
        </a:p>
      </dgm:t>
    </dgm:pt>
    <dgm:pt modelId="{E0B590EF-F41F-4FF6-B847-AA3F26C6A3D6}" type="pres">
      <dgm:prSet presAssocID="{86329AF4-CABB-4631-9DFA-C9128A5996D4}" presName="spacer" presStyleCnt="0"/>
      <dgm:spPr/>
    </dgm:pt>
    <dgm:pt modelId="{63BAEB68-01E0-4186-AC77-5EB877EAFB35}" type="pres">
      <dgm:prSet presAssocID="{FF54456D-CE24-4504-A547-92BA67AB9E85}" presName="parentText" presStyleLbl="node1" presStyleIdx="1" presStyleCnt="4">
        <dgm:presLayoutVars>
          <dgm:chMax val="0"/>
          <dgm:bulletEnabled val="1"/>
        </dgm:presLayoutVars>
      </dgm:prSet>
      <dgm:spPr/>
      <dgm:t>
        <a:bodyPr/>
        <a:lstStyle/>
        <a:p>
          <a:endParaRPr lang="en-GB"/>
        </a:p>
      </dgm:t>
    </dgm:pt>
    <dgm:pt modelId="{714EDF7E-C74D-4AF0-8076-2A7EC9F58BFA}" type="pres">
      <dgm:prSet presAssocID="{24E49522-CA69-4C8B-A1BB-2543BE39502E}" presName="spacer" presStyleCnt="0"/>
      <dgm:spPr/>
    </dgm:pt>
    <dgm:pt modelId="{52DFC52B-69DD-4D6C-B690-CF7397F428DB}" type="pres">
      <dgm:prSet presAssocID="{81F35879-7393-4E93-89E2-47FEF4E1F418}" presName="parentText" presStyleLbl="node1" presStyleIdx="2" presStyleCnt="4">
        <dgm:presLayoutVars>
          <dgm:chMax val="0"/>
          <dgm:bulletEnabled val="1"/>
        </dgm:presLayoutVars>
      </dgm:prSet>
      <dgm:spPr/>
      <dgm:t>
        <a:bodyPr/>
        <a:lstStyle/>
        <a:p>
          <a:endParaRPr lang="en-GB"/>
        </a:p>
      </dgm:t>
    </dgm:pt>
    <dgm:pt modelId="{8C113D32-EFAD-45D3-8BFD-76EBEC586B91}" type="pres">
      <dgm:prSet presAssocID="{FF9E3D6D-9669-45A2-854B-01B08AF5F138}" presName="spacer" presStyleCnt="0"/>
      <dgm:spPr/>
    </dgm:pt>
    <dgm:pt modelId="{34800AA6-912A-4CC5-9FFF-7EAA2EF1761A}" type="pres">
      <dgm:prSet presAssocID="{CC68EC53-2F00-46EF-BE74-3B0F4236F4E0}" presName="parentText" presStyleLbl="node1" presStyleIdx="3" presStyleCnt="4">
        <dgm:presLayoutVars>
          <dgm:chMax val="0"/>
          <dgm:bulletEnabled val="1"/>
        </dgm:presLayoutVars>
      </dgm:prSet>
      <dgm:spPr/>
      <dgm:t>
        <a:bodyPr/>
        <a:lstStyle/>
        <a:p>
          <a:endParaRPr lang="en-GB"/>
        </a:p>
      </dgm:t>
    </dgm:pt>
  </dgm:ptLst>
  <dgm:cxnLst>
    <dgm:cxn modelId="{2C767FF5-6C68-4B09-9885-EDD0345DF36B}" srcId="{4AB4C0F9-5B2E-482C-886F-C5A8CE24E411}" destId="{81F35879-7393-4E93-89E2-47FEF4E1F418}" srcOrd="2" destOrd="0" parTransId="{6C445EC9-5A45-4512-9F0D-B9E70400D8C5}" sibTransId="{FF9E3D6D-9669-45A2-854B-01B08AF5F138}"/>
    <dgm:cxn modelId="{6CF0B836-22B6-4CDB-A3DB-05D00207AF66}" srcId="{4AB4C0F9-5B2E-482C-886F-C5A8CE24E411}" destId="{19F92988-1D0C-4BE6-BFE4-381FE5D41E91}" srcOrd="0" destOrd="0" parTransId="{270A2792-1807-4216-992E-7E16A1F6EE2A}" sibTransId="{86329AF4-CABB-4631-9DFA-C9128A5996D4}"/>
    <dgm:cxn modelId="{33868C84-018D-42A4-A627-33A2BB8D5BB7}" type="presOf" srcId="{19F92988-1D0C-4BE6-BFE4-381FE5D41E91}" destId="{1328080F-36D2-4A06-BD66-DB465F05D3A7}" srcOrd="0" destOrd="0" presId="urn:microsoft.com/office/officeart/2005/8/layout/vList2"/>
    <dgm:cxn modelId="{766DC2CC-01C6-4BDD-8BE6-86CB55174CE6}" type="presOf" srcId="{4AB4C0F9-5B2E-482C-886F-C5A8CE24E411}" destId="{B7A36F85-6679-47B6-8DFF-C9F64BAFB02D}" srcOrd="0" destOrd="0" presId="urn:microsoft.com/office/officeart/2005/8/layout/vList2"/>
    <dgm:cxn modelId="{3310A3A2-BB73-45FA-8676-DB0A6159994A}" type="presOf" srcId="{CC68EC53-2F00-46EF-BE74-3B0F4236F4E0}" destId="{34800AA6-912A-4CC5-9FFF-7EAA2EF1761A}" srcOrd="0" destOrd="0" presId="urn:microsoft.com/office/officeart/2005/8/layout/vList2"/>
    <dgm:cxn modelId="{103F2593-F36D-402B-AC98-9293207F9220}" srcId="{4AB4C0F9-5B2E-482C-886F-C5A8CE24E411}" destId="{CC68EC53-2F00-46EF-BE74-3B0F4236F4E0}" srcOrd="3" destOrd="0" parTransId="{15BF692F-364B-4290-91EC-C4FA4532B410}" sibTransId="{5E5084EE-E65B-4016-B2BF-BF6D8602B714}"/>
    <dgm:cxn modelId="{A4752B88-8E37-4F96-86E6-A1B1ECCE484B}" type="presOf" srcId="{FF54456D-CE24-4504-A547-92BA67AB9E85}" destId="{63BAEB68-01E0-4186-AC77-5EB877EAFB35}" srcOrd="0" destOrd="0" presId="urn:microsoft.com/office/officeart/2005/8/layout/vList2"/>
    <dgm:cxn modelId="{313F1500-6809-4F7D-8A26-761A897EF4EB}" type="presOf" srcId="{81F35879-7393-4E93-89E2-47FEF4E1F418}" destId="{52DFC52B-69DD-4D6C-B690-CF7397F428DB}" srcOrd="0" destOrd="0" presId="urn:microsoft.com/office/officeart/2005/8/layout/vList2"/>
    <dgm:cxn modelId="{859244CB-3CC1-4651-8036-3A683FC1FE44}" srcId="{4AB4C0F9-5B2E-482C-886F-C5A8CE24E411}" destId="{FF54456D-CE24-4504-A547-92BA67AB9E85}" srcOrd="1" destOrd="0" parTransId="{3DC5AB7B-BAB6-4633-9AD9-32EE27B7E0FB}" sibTransId="{24E49522-CA69-4C8B-A1BB-2543BE39502E}"/>
    <dgm:cxn modelId="{42BEBAF5-78A8-4B4C-B53B-730B23BC3042}" type="presParOf" srcId="{B7A36F85-6679-47B6-8DFF-C9F64BAFB02D}" destId="{1328080F-36D2-4A06-BD66-DB465F05D3A7}" srcOrd="0" destOrd="0" presId="urn:microsoft.com/office/officeart/2005/8/layout/vList2"/>
    <dgm:cxn modelId="{5F8F7EB9-9F70-44CA-9BB5-A1071373DF54}" type="presParOf" srcId="{B7A36F85-6679-47B6-8DFF-C9F64BAFB02D}" destId="{E0B590EF-F41F-4FF6-B847-AA3F26C6A3D6}" srcOrd="1" destOrd="0" presId="urn:microsoft.com/office/officeart/2005/8/layout/vList2"/>
    <dgm:cxn modelId="{806164AC-AB21-4181-A166-B10F4D30FA1F}" type="presParOf" srcId="{B7A36F85-6679-47B6-8DFF-C9F64BAFB02D}" destId="{63BAEB68-01E0-4186-AC77-5EB877EAFB35}" srcOrd="2" destOrd="0" presId="urn:microsoft.com/office/officeart/2005/8/layout/vList2"/>
    <dgm:cxn modelId="{7471F748-4FAF-4A9F-B76F-5DC098772B15}" type="presParOf" srcId="{B7A36F85-6679-47B6-8DFF-C9F64BAFB02D}" destId="{714EDF7E-C74D-4AF0-8076-2A7EC9F58BFA}" srcOrd="3" destOrd="0" presId="urn:microsoft.com/office/officeart/2005/8/layout/vList2"/>
    <dgm:cxn modelId="{3E72E8F0-E8AF-42E5-9BDE-1D5824D4A47B}" type="presParOf" srcId="{B7A36F85-6679-47B6-8DFF-C9F64BAFB02D}" destId="{52DFC52B-69DD-4D6C-B690-CF7397F428DB}" srcOrd="4" destOrd="0" presId="urn:microsoft.com/office/officeart/2005/8/layout/vList2"/>
    <dgm:cxn modelId="{57584401-9A69-41F2-A7DA-04713C69869A}" type="presParOf" srcId="{B7A36F85-6679-47B6-8DFF-C9F64BAFB02D}" destId="{8C113D32-EFAD-45D3-8BFD-76EBEC586B91}" srcOrd="5" destOrd="0" presId="urn:microsoft.com/office/officeart/2005/8/layout/vList2"/>
    <dgm:cxn modelId="{9FB8C53E-9C95-4941-8548-3E77365C10A3}" type="presParOf" srcId="{B7A36F85-6679-47B6-8DFF-C9F64BAFB02D}" destId="{34800AA6-912A-4CC5-9FFF-7EAA2EF1761A}" srcOrd="6" destOrd="0" presId="urn:microsoft.com/office/officeart/2005/8/layout/vList2"/>
  </dgm:cxnLst>
  <dgm:bg/>
  <dgm:whole/>
  <dgm:extLst>
    <a:ext uri="http://schemas.microsoft.com/office/drawing/2008/diagram">
      <dsp:dataModelExt xmlns:dsp="http://schemas.microsoft.com/office/drawing/2008/diagram" xmlns="" relId="rId17"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66555B30-D007-4E77-A54E-F06AED62D399}">
      <dsp:nvSpPr>
        <dsp:cNvPr id="0" name=""/>
        <dsp:cNvSpPr/>
      </dsp:nvSpPr>
      <dsp:spPr>
        <a:xfrm>
          <a:off x="0" y="11531"/>
          <a:ext cx="1714512" cy="338676"/>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lvl="0" algn="ctr" defTabSz="444500">
            <a:lnSpc>
              <a:spcPct val="90000"/>
            </a:lnSpc>
            <a:spcBef>
              <a:spcPct val="0"/>
            </a:spcBef>
            <a:spcAft>
              <a:spcPct val="35000"/>
            </a:spcAft>
          </a:pPr>
          <a:r>
            <a:rPr lang="en-GB" sz="1000" kern="1200" dirty="0" smtClean="0"/>
            <a:t>Specify Geometry</a:t>
          </a:r>
          <a:endParaRPr lang="en-GB" sz="1000" kern="1200" dirty="0"/>
        </a:p>
      </dsp:txBody>
      <dsp:txXfrm>
        <a:off x="0" y="11531"/>
        <a:ext cx="1714512" cy="338676"/>
      </dsp:txXfrm>
    </dsp:sp>
    <dsp:sp modelId="{611C2636-8B23-4D73-BAC0-8D2DC8F9D36D}">
      <dsp:nvSpPr>
        <dsp:cNvPr id="0" name=""/>
        <dsp:cNvSpPr/>
      </dsp:nvSpPr>
      <dsp:spPr>
        <a:xfrm>
          <a:off x="0" y="387648"/>
          <a:ext cx="1714512" cy="33166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lvl="0" algn="ctr" defTabSz="444500">
            <a:lnSpc>
              <a:spcPct val="90000"/>
            </a:lnSpc>
            <a:spcBef>
              <a:spcPct val="0"/>
            </a:spcBef>
            <a:spcAft>
              <a:spcPct val="35000"/>
            </a:spcAft>
          </a:pPr>
          <a:r>
            <a:rPr lang="en-GB" sz="1000" kern="1200" dirty="0" smtClean="0"/>
            <a:t>Create Calo Hits</a:t>
          </a:r>
          <a:endParaRPr lang="en-GB" sz="1000" kern="1200" dirty="0"/>
        </a:p>
      </dsp:txBody>
      <dsp:txXfrm>
        <a:off x="0" y="387648"/>
        <a:ext cx="1714512" cy="331660"/>
      </dsp:txXfrm>
    </dsp:sp>
    <dsp:sp modelId="{334BDCFA-43B5-4705-B245-F61023117DEB}">
      <dsp:nvSpPr>
        <dsp:cNvPr id="0" name=""/>
        <dsp:cNvSpPr/>
      </dsp:nvSpPr>
      <dsp:spPr>
        <a:xfrm>
          <a:off x="0" y="756749"/>
          <a:ext cx="1714512" cy="352163"/>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lvl="0" algn="ctr" defTabSz="444500">
            <a:lnSpc>
              <a:spcPct val="90000"/>
            </a:lnSpc>
            <a:spcBef>
              <a:spcPct val="0"/>
            </a:spcBef>
            <a:spcAft>
              <a:spcPct val="35000"/>
            </a:spcAft>
          </a:pPr>
          <a:r>
            <a:rPr lang="en-GB" sz="1000" kern="1200" dirty="0" smtClean="0"/>
            <a:t>Create Tracks</a:t>
          </a:r>
          <a:endParaRPr lang="en-GB" sz="1000" kern="1200" dirty="0"/>
        </a:p>
      </dsp:txBody>
      <dsp:txXfrm>
        <a:off x="0" y="756749"/>
        <a:ext cx="1714512" cy="352163"/>
      </dsp:txXfrm>
    </dsp:sp>
    <dsp:sp modelId="{D3ACC73E-6B5E-40EA-AEC0-BD711B4F1E0F}">
      <dsp:nvSpPr>
        <dsp:cNvPr id="0" name=""/>
        <dsp:cNvSpPr/>
      </dsp:nvSpPr>
      <dsp:spPr>
        <a:xfrm>
          <a:off x="0" y="1146353"/>
          <a:ext cx="1714512" cy="339767"/>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lvl="0" algn="ctr" defTabSz="444500">
            <a:lnSpc>
              <a:spcPct val="90000"/>
            </a:lnSpc>
            <a:spcBef>
              <a:spcPct val="0"/>
            </a:spcBef>
            <a:spcAft>
              <a:spcPct val="35000"/>
            </a:spcAft>
          </a:pPr>
          <a:r>
            <a:rPr lang="en-GB" sz="1000" kern="1200" dirty="0" smtClean="0"/>
            <a:t>Etc...</a:t>
          </a:r>
          <a:endParaRPr lang="en-GB" sz="1000" kern="1200" dirty="0"/>
        </a:p>
      </dsp:txBody>
      <dsp:txXfrm>
        <a:off x="0" y="1146353"/>
        <a:ext cx="1714512" cy="339767"/>
      </dsp:txXfrm>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1328080F-36D2-4A06-BD66-DB465F05D3A7}">
      <dsp:nvSpPr>
        <dsp:cNvPr id="0" name=""/>
        <dsp:cNvSpPr/>
      </dsp:nvSpPr>
      <dsp:spPr>
        <a:xfrm>
          <a:off x="0" y="4730"/>
          <a:ext cx="1714512" cy="397251"/>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lvl="0" algn="ctr" defTabSz="444500">
            <a:lnSpc>
              <a:spcPct val="90000"/>
            </a:lnSpc>
            <a:spcBef>
              <a:spcPct val="0"/>
            </a:spcBef>
            <a:spcAft>
              <a:spcPct val="35000"/>
            </a:spcAft>
          </a:pPr>
          <a:r>
            <a:rPr lang="en-GB" sz="1000" kern="1200" dirty="0" smtClean="0"/>
            <a:t>Clustering Algorithms</a:t>
          </a:r>
          <a:endParaRPr lang="en-GB" sz="1000" kern="1200" dirty="0"/>
        </a:p>
      </dsp:txBody>
      <dsp:txXfrm>
        <a:off x="0" y="4730"/>
        <a:ext cx="1714512" cy="397251"/>
      </dsp:txXfrm>
    </dsp:sp>
    <dsp:sp modelId="{63BAEB68-01E0-4186-AC77-5EB877EAFB35}">
      <dsp:nvSpPr>
        <dsp:cNvPr id="0" name=""/>
        <dsp:cNvSpPr/>
      </dsp:nvSpPr>
      <dsp:spPr>
        <a:xfrm>
          <a:off x="0" y="416381"/>
          <a:ext cx="1714512" cy="397251"/>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lvl="0" algn="ctr" defTabSz="444500">
            <a:lnSpc>
              <a:spcPct val="90000"/>
            </a:lnSpc>
            <a:spcBef>
              <a:spcPct val="0"/>
            </a:spcBef>
            <a:spcAft>
              <a:spcPct val="35000"/>
            </a:spcAft>
          </a:pPr>
          <a:r>
            <a:rPr lang="en-GB" sz="1000" kern="1200" dirty="0" smtClean="0"/>
            <a:t>Cluster Merging Algorithms</a:t>
          </a:r>
          <a:endParaRPr lang="en-GB" sz="1000" kern="1200" dirty="0"/>
        </a:p>
      </dsp:txBody>
      <dsp:txXfrm>
        <a:off x="0" y="416381"/>
        <a:ext cx="1714512" cy="397251"/>
      </dsp:txXfrm>
    </dsp:sp>
    <dsp:sp modelId="{6E9F6E62-9981-49B6-9278-CBA90D90B608}">
      <dsp:nvSpPr>
        <dsp:cNvPr id="0" name=""/>
        <dsp:cNvSpPr/>
      </dsp:nvSpPr>
      <dsp:spPr>
        <a:xfrm>
          <a:off x="0" y="828033"/>
          <a:ext cx="1714512" cy="397251"/>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lvl="0" algn="ctr" defTabSz="444500">
            <a:lnSpc>
              <a:spcPct val="90000"/>
            </a:lnSpc>
            <a:spcBef>
              <a:spcPct val="0"/>
            </a:spcBef>
            <a:spcAft>
              <a:spcPct val="35000"/>
            </a:spcAft>
          </a:pPr>
          <a:r>
            <a:rPr lang="en-GB" sz="1000" kern="1200" dirty="0" smtClean="0"/>
            <a:t>Track-Cluster Association Algorithms</a:t>
          </a:r>
          <a:endParaRPr lang="en-GB" sz="1000" kern="1200" dirty="0"/>
        </a:p>
      </dsp:txBody>
      <dsp:txXfrm>
        <a:off x="0" y="828033"/>
        <a:ext cx="1714512" cy="397251"/>
      </dsp:txXfrm>
    </dsp:sp>
    <dsp:sp modelId="{F2A61606-D6DF-47BB-B186-0E27D06A0561}">
      <dsp:nvSpPr>
        <dsp:cNvPr id="0" name=""/>
        <dsp:cNvSpPr/>
      </dsp:nvSpPr>
      <dsp:spPr>
        <a:xfrm>
          <a:off x="0" y="1239685"/>
          <a:ext cx="1714512" cy="397251"/>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lvl="0" algn="ctr" defTabSz="444500">
            <a:lnSpc>
              <a:spcPct val="90000"/>
            </a:lnSpc>
            <a:spcBef>
              <a:spcPct val="0"/>
            </a:spcBef>
            <a:spcAft>
              <a:spcPct val="35000"/>
            </a:spcAft>
          </a:pPr>
          <a:r>
            <a:rPr lang="en-GB" sz="1000" kern="1200" dirty="0" smtClean="0"/>
            <a:t>Etc...</a:t>
          </a:r>
          <a:endParaRPr lang="en-GB" sz="1000" kern="1200" dirty="0"/>
        </a:p>
      </dsp:txBody>
      <dsp:txXfrm>
        <a:off x="0" y="1239685"/>
        <a:ext cx="1714512" cy="397251"/>
      </dsp:txXfrm>
    </dsp:sp>
  </dsp:spTree>
</dsp:drawing>
</file>

<file path=ppt/diagrams/drawing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1328080F-36D2-4A06-BD66-DB465F05D3A7}">
      <dsp:nvSpPr>
        <dsp:cNvPr id="0" name=""/>
        <dsp:cNvSpPr/>
      </dsp:nvSpPr>
      <dsp:spPr>
        <a:xfrm>
          <a:off x="0" y="33149"/>
          <a:ext cx="1714512" cy="336960"/>
        </a:xfrm>
        <a:prstGeom prst="roundRect">
          <a:avLst/>
        </a:prstGeom>
        <a:solidFill>
          <a:schemeClr val="accent1">
            <a:lumMod val="20000"/>
            <a:lumOff val="8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lvl="0" algn="ctr" defTabSz="444500">
            <a:lnSpc>
              <a:spcPct val="90000"/>
            </a:lnSpc>
            <a:spcBef>
              <a:spcPct val="0"/>
            </a:spcBef>
            <a:spcAft>
              <a:spcPct val="35000"/>
            </a:spcAft>
          </a:pPr>
          <a:r>
            <a:rPr lang="en-GB" sz="1000" kern="1200" dirty="0" smtClean="0">
              <a:solidFill>
                <a:schemeClr val="tx1"/>
              </a:solidFill>
            </a:rPr>
            <a:t>Algorithm Manager</a:t>
          </a:r>
          <a:endParaRPr lang="en-GB" sz="1000" kern="1200" dirty="0">
            <a:solidFill>
              <a:schemeClr val="tx1"/>
            </a:solidFill>
          </a:endParaRPr>
        </a:p>
      </dsp:txBody>
      <dsp:txXfrm>
        <a:off x="0" y="33149"/>
        <a:ext cx="1714512" cy="336960"/>
      </dsp:txXfrm>
    </dsp:sp>
    <dsp:sp modelId="{63BAEB68-01E0-4186-AC77-5EB877EAFB35}">
      <dsp:nvSpPr>
        <dsp:cNvPr id="0" name=""/>
        <dsp:cNvSpPr/>
      </dsp:nvSpPr>
      <dsp:spPr>
        <a:xfrm>
          <a:off x="0" y="421949"/>
          <a:ext cx="1714512" cy="336960"/>
        </a:xfrm>
        <a:prstGeom prst="roundRect">
          <a:avLst/>
        </a:prstGeom>
        <a:solidFill>
          <a:schemeClr val="accent1">
            <a:lumMod val="20000"/>
            <a:lumOff val="8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lvl="0" algn="ctr" defTabSz="444500">
            <a:lnSpc>
              <a:spcPct val="90000"/>
            </a:lnSpc>
            <a:spcBef>
              <a:spcPct val="0"/>
            </a:spcBef>
            <a:spcAft>
              <a:spcPct val="35000"/>
            </a:spcAft>
          </a:pPr>
          <a:r>
            <a:rPr lang="en-GB" sz="1000" kern="1200" dirty="0" smtClean="0">
              <a:solidFill>
                <a:schemeClr val="tx1"/>
              </a:solidFill>
            </a:rPr>
            <a:t>CaloHit</a:t>
          </a:r>
          <a:r>
            <a:rPr lang="en-GB" sz="1500" kern="1200" dirty="0" smtClean="0">
              <a:solidFill>
                <a:schemeClr val="tx1"/>
              </a:solidFill>
            </a:rPr>
            <a:t> </a:t>
          </a:r>
          <a:r>
            <a:rPr lang="en-GB" sz="1000" kern="1200" dirty="0" smtClean="0">
              <a:solidFill>
                <a:schemeClr val="tx1"/>
              </a:solidFill>
            </a:rPr>
            <a:t>Manager</a:t>
          </a:r>
          <a:endParaRPr lang="en-GB" sz="1000" kern="1200" dirty="0">
            <a:solidFill>
              <a:schemeClr val="tx1"/>
            </a:solidFill>
          </a:endParaRPr>
        </a:p>
      </dsp:txBody>
      <dsp:txXfrm>
        <a:off x="0" y="421949"/>
        <a:ext cx="1714512" cy="336960"/>
      </dsp:txXfrm>
    </dsp:sp>
    <dsp:sp modelId="{52DFC52B-69DD-4D6C-B690-CF7397F428DB}">
      <dsp:nvSpPr>
        <dsp:cNvPr id="0" name=""/>
        <dsp:cNvSpPr/>
      </dsp:nvSpPr>
      <dsp:spPr>
        <a:xfrm>
          <a:off x="0" y="810749"/>
          <a:ext cx="1714512" cy="336960"/>
        </a:xfrm>
        <a:prstGeom prst="roundRect">
          <a:avLst/>
        </a:prstGeom>
        <a:solidFill>
          <a:schemeClr val="accent1">
            <a:lumMod val="20000"/>
            <a:lumOff val="8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lvl="0" algn="ctr" defTabSz="444500">
            <a:lnSpc>
              <a:spcPct val="90000"/>
            </a:lnSpc>
            <a:spcBef>
              <a:spcPct val="0"/>
            </a:spcBef>
            <a:spcAft>
              <a:spcPct val="35000"/>
            </a:spcAft>
          </a:pPr>
          <a:r>
            <a:rPr lang="en-GB" sz="1000" kern="1200" dirty="0" smtClean="0">
              <a:solidFill>
                <a:schemeClr val="tx1"/>
              </a:solidFill>
            </a:rPr>
            <a:t>Cluster</a:t>
          </a:r>
          <a:r>
            <a:rPr lang="en-GB" sz="1500" kern="1200" dirty="0" smtClean="0">
              <a:solidFill>
                <a:schemeClr val="tx1"/>
              </a:solidFill>
            </a:rPr>
            <a:t> </a:t>
          </a:r>
          <a:r>
            <a:rPr lang="en-GB" sz="1000" kern="1200" dirty="0" smtClean="0">
              <a:solidFill>
                <a:schemeClr val="tx1"/>
              </a:solidFill>
            </a:rPr>
            <a:t>Manager</a:t>
          </a:r>
          <a:endParaRPr lang="en-GB" sz="1000" kern="1200" dirty="0">
            <a:solidFill>
              <a:schemeClr val="tx1"/>
            </a:solidFill>
          </a:endParaRPr>
        </a:p>
      </dsp:txBody>
      <dsp:txXfrm>
        <a:off x="0" y="810749"/>
        <a:ext cx="1714512" cy="336960"/>
      </dsp:txXfrm>
    </dsp:sp>
    <dsp:sp modelId="{34800AA6-912A-4CC5-9FFF-7EAA2EF1761A}">
      <dsp:nvSpPr>
        <dsp:cNvPr id="0" name=""/>
        <dsp:cNvSpPr/>
      </dsp:nvSpPr>
      <dsp:spPr>
        <a:xfrm>
          <a:off x="0" y="1199549"/>
          <a:ext cx="1714512" cy="336960"/>
        </a:xfrm>
        <a:prstGeom prst="roundRect">
          <a:avLst/>
        </a:prstGeom>
        <a:solidFill>
          <a:schemeClr val="accent1">
            <a:lumMod val="20000"/>
            <a:lumOff val="8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lvl="0" algn="ctr" defTabSz="444500">
            <a:lnSpc>
              <a:spcPct val="90000"/>
            </a:lnSpc>
            <a:spcBef>
              <a:spcPct val="0"/>
            </a:spcBef>
            <a:spcAft>
              <a:spcPct val="35000"/>
            </a:spcAft>
          </a:pPr>
          <a:r>
            <a:rPr lang="en-GB" sz="1000" kern="1200" dirty="0" smtClean="0">
              <a:solidFill>
                <a:schemeClr val="tx1"/>
              </a:solidFill>
            </a:rPr>
            <a:t>Etc...</a:t>
          </a:r>
          <a:endParaRPr lang="en-GB" sz="1000" kern="1200" dirty="0">
            <a:solidFill>
              <a:schemeClr val="tx1"/>
            </a:solidFill>
          </a:endParaRPr>
        </a:p>
      </dsp:txBody>
      <dsp:txXfrm>
        <a:off x="0" y="1199549"/>
        <a:ext cx="1714512" cy="336960"/>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046ED0F-2E43-425B-A59E-6DCD96619343}" type="datetimeFigureOut">
              <a:rPr lang="en-US" smtClean="0"/>
              <a:pPr/>
              <a:t>5/20/2011</a:t>
            </a:fld>
            <a:endParaRPr lang="en-GB"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201B9DA-B8D1-4F66-8DD9-6D885BE9D676}" type="slidenum">
              <a:rPr lang="en-GB" smtClean="0"/>
              <a:pPr/>
              <a:t>‹#›</a:t>
            </a:fld>
            <a:endParaRPr lang="en-GB" dirty="0"/>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C201B9DA-B8D1-4F66-8DD9-6D885BE9D676}" type="slidenum">
              <a:rPr lang="en-GB" smtClean="0"/>
              <a:pPr/>
              <a:t>3</a:t>
            </a:fld>
            <a:endParaRPr lang="en-GB"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C201B9DA-B8D1-4F66-8DD9-6D885BE9D676}" type="slidenum">
              <a:rPr lang="en-GB" smtClean="0"/>
              <a:pPr/>
              <a:t>6</a:t>
            </a:fld>
            <a:endParaRPr lang="en-GB"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bg>
      <p:bgPr>
        <a:solidFill>
          <a:schemeClr val="tx1"/>
        </a:solidFill>
        <a:effectLst/>
      </p:bgPr>
    </p:bg>
    <p:spTree>
      <p:nvGrpSpPr>
        <p:cNvPr id="1" name=""/>
        <p:cNvGrpSpPr/>
        <p:nvPr/>
      </p:nvGrpSpPr>
      <p:grpSpPr>
        <a:xfrm>
          <a:off x="0" y="0"/>
          <a:ext cx="0" cy="0"/>
          <a:chOff x="0" y="0"/>
          <a:chExt cx="0" cy="0"/>
        </a:xfrm>
      </p:grpSpPr>
      <p:sp>
        <p:nvSpPr>
          <p:cNvPr id="7"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8"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CD8398BF-E104-4B6C-94CD-8DD2E13DAAB5}" type="datetimeFigureOut">
              <a:rPr lang="en-US" smtClean="0"/>
              <a:pPr/>
              <a:t>5/20/2011</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E3F51217-9E85-45F8-B981-58252D84F8D2}" type="slidenum">
              <a:rPr lang="en-GB" smtClean="0"/>
              <a:pPr/>
              <a:t>‹#›</a:t>
            </a:fld>
            <a:endParaRPr lang="en-GB"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CD8398BF-E104-4B6C-94CD-8DD2E13DAAB5}" type="datetimeFigureOut">
              <a:rPr lang="en-US" smtClean="0"/>
              <a:pPr/>
              <a:t>5/20/2011</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E3F51217-9E85-45F8-B981-58252D84F8D2}" type="slidenum">
              <a:rPr lang="en-GB" smtClean="0"/>
              <a:pPr/>
              <a:t>‹#›</a:t>
            </a:fld>
            <a:endParaRPr lang="en-GB"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357166"/>
            <a:ext cx="8229600" cy="1143000"/>
          </a:xfrm>
        </p:spPr>
        <p:txBody>
          <a:bodyPr>
            <a:normAutofit/>
          </a:bodyPr>
          <a:lstStyle>
            <a:lvl1pPr>
              <a:defRPr sz="4700"/>
            </a:lvl1pPr>
          </a:lstStyle>
          <a:p>
            <a:r>
              <a:rPr kumimoji="0" lang="en-US" dirty="0" smtClean="0"/>
              <a:t>Click to edit Master title style</a:t>
            </a:r>
            <a:endParaRPr kumimoji="0" lang="en-US" dirty="0"/>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CD8398BF-E104-4B6C-94CD-8DD2E13DAAB5}" type="datetimeFigureOut">
              <a:rPr lang="en-US" smtClean="0"/>
              <a:pPr/>
              <a:t>5/20/2011</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E3F51217-9E85-45F8-B981-58252D84F8D2}" type="slidenum">
              <a:rPr lang="en-GB" smtClean="0"/>
              <a:pPr/>
              <a:t>‹#›</a:t>
            </a:fld>
            <a:endParaRPr lang="en-GB"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Pr>
        <a:solidFill>
          <a:schemeClr val="tx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CD8398BF-E104-4B6C-94CD-8DD2E13DAAB5}" type="datetimeFigureOut">
              <a:rPr lang="en-US" smtClean="0"/>
              <a:pPr/>
              <a:t>5/20/2011</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E3F51217-9E85-45F8-B981-58252D84F8D2}" type="slidenum">
              <a:rPr lang="en-GB" smtClean="0"/>
              <a:pPr/>
              <a:t>‹#›</a:t>
            </a:fld>
            <a:endParaRPr lang="en-GB" dirty="0"/>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CD8398BF-E104-4B6C-94CD-8DD2E13DAAB5}" type="datetimeFigureOut">
              <a:rPr lang="en-US" smtClean="0"/>
              <a:pPr/>
              <a:t>5/20/2011</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E3F51217-9E85-45F8-B981-58252D84F8D2}" type="slidenum">
              <a:rPr lang="en-GB" smtClean="0"/>
              <a:pPr/>
              <a:t>‹#›</a:t>
            </a:fld>
            <a:endParaRPr lang="en-GB"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7"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7"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CD8398BF-E104-4B6C-94CD-8DD2E13DAAB5}" type="datetimeFigureOut">
              <a:rPr lang="en-US" smtClean="0"/>
              <a:pPr/>
              <a:t>5/20/2011</a:t>
            </a:fld>
            <a:endParaRPr lang="en-GB" dirty="0"/>
          </a:p>
        </p:txBody>
      </p:sp>
      <p:sp>
        <p:nvSpPr>
          <p:cNvPr id="8" name="Footer Placeholder 7"/>
          <p:cNvSpPr>
            <a:spLocks noGrp="1"/>
          </p:cNvSpPr>
          <p:nvPr>
            <p:ph type="ftr" sz="quarter" idx="11"/>
          </p:nvPr>
        </p:nvSpPr>
        <p:spPr/>
        <p:txBody>
          <a:bodyPr/>
          <a:lstStyle/>
          <a:p>
            <a:endParaRPr lang="en-GB" dirty="0"/>
          </a:p>
        </p:txBody>
      </p:sp>
      <p:sp>
        <p:nvSpPr>
          <p:cNvPr id="9" name="Slide Number Placeholder 8"/>
          <p:cNvSpPr>
            <a:spLocks noGrp="1"/>
          </p:cNvSpPr>
          <p:nvPr>
            <p:ph type="sldNum" sz="quarter" idx="12"/>
          </p:nvPr>
        </p:nvSpPr>
        <p:spPr/>
        <p:txBody>
          <a:bodyPr/>
          <a:lstStyle/>
          <a:p>
            <a:fld id="{E3F51217-9E85-45F8-B981-58252D84F8D2}" type="slidenum">
              <a:rPr lang="en-GB" smtClean="0"/>
              <a:pPr/>
              <a:t>‹#›</a:t>
            </a:fld>
            <a:endParaRPr lang="en-GB"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CD8398BF-E104-4B6C-94CD-8DD2E13DAAB5}" type="datetimeFigureOut">
              <a:rPr lang="en-US" smtClean="0"/>
              <a:pPr/>
              <a:t>5/20/2011</a:t>
            </a:fld>
            <a:endParaRPr lang="en-GB" dirty="0"/>
          </a:p>
        </p:txBody>
      </p:sp>
      <p:sp>
        <p:nvSpPr>
          <p:cNvPr id="4" name="Footer Placeholder 3"/>
          <p:cNvSpPr>
            <a:spLocks noGrp="1"/>
          </p:cNvSpPr>
          <p:nvPr>
            <p:ph type="ftr" sz="quarter" idx="11"/>
          </p:nvPr>
        </p:nvSpPr>
        <p:spPr/>
        <p:txBody>
          <a:bodyPr/>
          <a:lstStyle/>
          <a:p>
            <a:endParaRPr lang="en-GB" dirty="0"/>
          </a:p>
        </p:txBody>
      </p:sp>
      <p:sp>
        <p:nvSpPr>
          <p:cNvPr id="5" name="Slide Number Placeholder 4"/>
          <p:cNvSpPr>
            <a:spLocks noGrp="1"/>
          </p:cNvSpPr>
          <p:nvPr>
            <p:ph type="sldNum" sz="quarter" idx="12"/>
          </p:nvPr>
        </p:nvSpPr>
        <p:spPr/>
        <p:txBody>
          <a:bodyPr/>
          <a:lstStyle/>
          <a:p>
            <a:fld id="{E3F51217-9E85-45F8-B981-58252D84F8D2}" type="slidenum">
              <a:rPr lang="en-GB" smtClean="0"/>
              <a:pPr/>
              <a:t>‹#›</a:t>
            </a:fld>
            <a:endParaRPr lang="en-GB"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D8398BF-E104-4B6C-94CD-8DD2E13DAAB5}" type="datetimeFigureOut">
              <a:rPr lang="en-US" smtClean="0"/>
              <a:pPr/>
              <a:t>5/20/2011</a:t>
            </a:fld>
            <a:endParaRPr lang="en-GB" dirty="0"/>
          </a:p>
        </p:txBody>
      </p:sp>
      <p:sp>
        <p:nvSpPr>
          <p:cNvPr id="3" name="Footer Placeholder 2"/>
          <p:cNvSpPr>
            <a:spLocks noGrp="1"/>
          </p:cNvSpPr>
          <p:nvPr>
            <p:ph type="ftr" sz="quarter" idx="11"/>
          </p:nvPr>
        </p:nvSpPr>
        <p:spPr/>
        <p:txBody>
          <a:bodyPr/>
          <a:lstStyle/>
          <a:p>
            <a:endParaRPr lang="en-GB" dirty="0"/>
          </a:p>
        </p:txBody>
      </p:sp>
      <p:sp>
        <p:nvSpPr>
          <p:cNvPr id="4" name="Slide Number Placeholder 3"/>
          <p:cNvSpPr>
            <a:spLocks noGrp="1"/>
          </p:cNvSpPr>
          <p:nvPr>
            <p:ph type="sldNum" sz="quarter" idx="12"/>
          </p:nvPr>
        </p:nvSpPr>
        <p:spPr/>
        <p:txBody>
          <a:bodyPr/>
          <a:lstStyle/>
          <a:p>
            <a:fld id="{E3F51217-9E85-45F8-B981-58252D84F8D2}" type="slidenum">
              <a:rPr lang="en-GB" smtClean="0"/>
              <a:pPr/>
              <a:t>‹#›</a:t>
            </a:fld>
            <a:endParaRPr lang="en-GB"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1"/>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CD8398BF-E104-4B6C-94CD-8DD2E13DAAB5}" type="datetimeFigureOut">
              <a:rPr lang="en-US" smtClean="0"/>
              <a:pPr/>
              <a:t>5/20/2011</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E3F51217-9E85-45F8-B981-58252D84F8D2}" type="slidenum">
              <a:rPr lang="en-GB" smtClean="0"/>
              <a:pPr/>
              <a:t>‹#›</a:t>
            </a:fld>
            <a:endParaRPr lang="en-GB"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dirty="0"/>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dirty="0"/>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CD8398BF-E104-4B6C-94CD-8DD2E13DAAB5}" type="datetimeFigureOut">
              <a:rPr lang="en-US" smtClean="0"/>
              <a:pPr/>
              <a:t>5/20/2011</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a:xfrm>
            <a:off x="8077200" y="6356351"/>
            <a:ext cx="609600" cy="365125"/>
          </a:xfrm>
        </p:spPr>
        <p:txBody>
          <a:bodyPr/>
          <a:lstStyle/>
          <a:p>
            <a:fld id="{E3F51217-9E85-45F8-B981-58252D84F8D2}" type="slidenum">
              <a:rPr lang="en-GB" smtClean="0"/>
              <a:pPr/>
              <a:t>‹#›</a:t>
            </a:fld>
            <a:endParaRPr lang="en-GB" dirty="0"/>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dirty="0"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dirty="0">
              <a:solidFill>
                <a:schemeClr val="tx1"/>
              </a:solidFill>
              <a:latin typeface="+mn-lt"/>
              <a:ea typeface="+mn-ea"/>
              <a:cs typeface="+mn-cs"/>
            </a:endParaRPr>
          </a:p>
        </p:txBody>
      </p:sp>
      <p:sp>
        <p:nvSpPr>
          <p:cNvPr id="11" name="Freeform 10"/>
          <p:cNvSpPr>
            <a:spLocks/>
          </p:cNvSpPr>
          <p:nvPr/>
        </p:nvSpPr>
        <p:spPr bwMode="auto">
          <a:xfrm flipV="1">
            <a:off x="4381500" y="6219826"/>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dirty="0">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dirty="0">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dirty="0">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1"/>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47C9B81F-C347-4BEF-BFDF-29C42F48304A}" type="datetimeFigureOut">
              <a:rPr lang="en-US" smtClean="0"/>
              <a:pPr/>
              <a:t>5/20/2011</a:t>
            </a:fld>
            <a:endParaRPr lang="en-US" dirty="0">
              <a:solidFill>
                <a:schemeClr val="tx2">
                  <a:shade val="90000"/>
                </a:schemeClr>
              </a:solidFill>
            </a:endParaRPr>
          </a:p>
        </p:txBody>
      </p:sp>
      <p:sp>
        <p:nvSpPr>
          <p:cNvPr id="22" name="Footer Placeholder 21"/>
          <p:cNvSpPr>
            <a:spLocks noGrp="1"/>
          </p:cNvSpPr>
          <p:nvPr>
            <p:ph type="ftr" sz="quarter" idx="3"/>
          </p:nvPr>
        </p:nvSpPr>
        <p:spPr>
          <a:xfrm>
            <a:off x="2667000" y="6356351"/>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pPr algn="l" eaLnBrk="1" latinLnBrk="0" hangingPunct="1"/>
            <a:endParaRPr kumimoji="0" lang="en-US" dirty="0">
              <a:solidFill>
                <a:schemeClr val="tx2">
                  <a:shade val="90000"/>
                </a:schemeClr>
              </a:solidFill>
            </a:endParaRPr>
          </a:p>
        </p:txBody>
      </p:sp>
      <p:sp>
        <p:nvSpPr>
          <p:cNvPr id="18" name="Slide Number Placeholder 17"/>
          <p:cNvSpPr>
            <a:spLocks noGrp="1"/>
          </p:cNvSpPr>
          <p:nvPr>
            <p:ph type="sldNum" sz="quarter" idx="4"/>
          </p:nvPr>
        </p:nvSpPr>
        <p:spPr>
          <a:xfrm>
            <a:off x="7924800" y="6356351"/>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042AED99-7FB4-404E-8A97-64753DCE42EC}" type="slidenum">
              <a:rPr kumimoji="0" lang="en-US" smtClean="0"/>
              <a:pPr/>
              <a:t>‹#›</a:t>
            </a:fld>
            <a:endParaRPr kumimoji="0" lang="en-US" dirty="0">
              <a:solidFill>
                <a:schemeClr val="tx2">
                  <a:shade val="90000"/>
                </a:schemeClr>
              </a:solidFill>
            </a:endParaRPr>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dirty="0"/>
            </a:p>
          </p:txBody>
        </p:sp>
      </p:grpSp>
      <p:sp>
        <p:nvSpPr>
          <p:cNvPr id="14" name="TextBox 13"/>
          <p:cNvSpPr txBox="1"/>
          <p:nvPr userDrawn="1"/>
        </p:nvSpPr>
        <p:spPr>
          <a:xfrm>
            <a:off x="7786710" y="6572272"/>
            <a:ext cx="1142976" cy="215444"/>
          </a:xfrm>
          <a:prstGeom prst="rect">
            <a:avLst/>
          </a:prstGeom>
          <a:noFill/>
        </p:spPr>
        <p:txBody>
          <a:bodyPr wrap="square" rtlCol="0">
            <a:spAutoFit/>
          </a:bodyPr>
          <a:lstStyle/>
          <a:p>
            <a:pPr algn="r"/>
            <a:r>
              <a:rPr lang="en-GB" sz="800" dirty="0" smtClean="0">
                <a:solidFill>
                  <a:schemeClr val="bg1">
                    <a:lumMod val="65000"/>
                  </a:schemeClr>
                </a:solidFill>
              </a:rPr>
              <a:t>John Marshall, </a:t>
            </a:r>
            <a:fld id="{8E089C5F-C523-44A2-A3C6-5C9993860160}" type="slidenum">
              <a:rPr lang="en-GB" sz="800" smtClean="0">
                <a:solidFill>
                  <a:schemeClr val="bg1">
                    <a:lumMod val="65000"/>
                  </a:schemeClr>
                </a:solidFill>
              </a:rPr>
              <a:pPr algn="r"/>
              <a:t>‹#›</a:t>
            </a:fld>
            <a:endParaRPr lang="en-GB" sz="800" dirty="0">
              <a:solidFill>
                <a:schemeClr val="bg1">
                  <a:lumMod val="65000"/>
                </a:schemeClr>
              </a:solidFill>
            </a:endParaRPr>
          </a:p>
        </p:txBody>
      </p:sp>
      <p:sp>
        <p:nvSpPr>
          <p:cNvPr id="15" name="Freeform 14"/>
          <p:cNvSpPr>
            <a:spLocks/>
          </p:cNvSpPr>
          <p:nvPr userDrawn="1"/>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dirty="0">
              <a:solidFill>
                <a:schemeClr val="tx1"/>
              </a:solidFill>
              <a:latin typeface="+mn-lt"/>
              <a:ea typeface="+mn-ea"/>
              <a:cs typeface="+mn-cs"/>
            </a:endParaRPr>
          </a:p>
        </p:txBody>
      </p:sp>
      <p:sp>
        <p:nvSpPr>
          <p:cNvPr id="16" name="Freeform 15"/>
          <p:cNvSpPr>
            <a:spLocks/>
          </p:cNvSpPr>
          <p:nvPr userDrawn="1"/>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dirty="0">
              <a:solidFill>
                <a:schemeClr val="tx1"/>
              </a:solidFill>
              <a:latin typeface="+mn-lt"/>
              <a:ea typeface="+mn-ea"/>
              <a:cs typeface="+mn-cs"/>
            </a:endParaRPr>
          </a:p>
        </p:txBody>
      </p:sp>
      <p:grpSp>
        <p:nvGrpSpPr>
          <p:cNvPr id="17" name="Group 16"/>
          <p:cNvGrpSpPr/>
          <p:nvPr userDrawn="1"/>
        </p:nvGrpSpPr>
        <p:grpSpPr>
          <a:xfrm>
            <a:off x="-19017" y="202408"/>
            <a:ext cx="9180548" cy="649224"/>
            <a:chOff x="-19045" y="216550"/>
            <a:chExt cx="9180548" cy="649224"/>
          </a:xfrm>
        </p:grpSpPr>
        <p:sp>
          <p:nvSpPr>
            <p:cNvPr id="19" name="Freeform 18"/>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Freeform 19"/>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dirty="0"/>
            </a:p>
          </p:txBody>
        </p:sp>
      </p:grpSp>
      <p:pic>
        <p:nvPicPr>
          <p:cNvPr id="21" name="Picture 2"/>
          <p:cNvPicPr>
            <a:picLocks noChangeAspect="1" noChangeArrowheads="1"/>
          </p:cNvPicPr>
          <p:nvPr userDrawn="1"/>
        </p:nvPicPr>
        <p:blipFill>
          <a:blip r:embed="rId13" cstate="print">
            <a:lum/>
          </a:blip>
          <a:srcRect/>
          <a:stretch>
            <a:fillRect/>
          </a:stretch>
        </p:blipFill>
        <p:spPr bwMode="auto">
          <a:xfrm>
            <a:off x="142847" y="142858"/>
            <a:ext cx="285752" cy="358839"/>
          </a:xfrm>
          <a:prstGeom prst="rect">
            <a:avLst/>
          </a:prstGeom>
          <a:noFill/>
          <a:ln w="9525">
            <a:noFill/>
            <a:miter lim="800000"/>
            <a:headEnd/>
            <a:tailEnd/>
          </a:ln>
          <a:effectLst/>
        </p:spPr>
      </p:pic>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2.png"/></Relationships>
</file>

<file path=ppt/slides/_rels/slide14.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2.xml"/><Relationship Id="rId5" Type="http://schemas.openxmlformats.org/officeDocument/2006/relationships/image" Target="../media/image20.png"/><Relationship Id="rId4" Type="http://schemas.openxmlformats.org/officeDocument/2006/relationships/image" Target="../media/image19.png"/></Relationships>
</file>

<file path=ppt/slides/_rels/slide16.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2.xml"/><Relationship Id="rId5" Type="http://schemas.openxmlformats.org/officeDocument/2006/relationships/image" Target="../media/image24.png"/><Relationship Id="rId4" Type="http://schemas.openxmlformats.org/officeDocument/2006/relationships/image" Target="../media/image23.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8" Type="http://schemas.openxmlformats.org/officeDocument/2006/relationships/diagramData" Target="../diagrams/data2.xml"/><Relationship Id="rId13" Type="http://schemas.openxmlformats.org/officeDocument/2006/relationships/diagramData" Target="../diagrams/data3.xml"/><Relationship Id="rId3" Type="http://schemas.openxmlformats.org/officeDocument/2006/relationships/diagramData" Target="../diagrams/data1.xml"/><Relationship Id="rId7" Type="http://schemas.microsoft.com/office/2007/relationships/diagramDrawing" Target="../diagrams/drawing1.xml"/><Relationship Id="rId12" Type="http://schemas.microsoft.com/office/2007/relationships/diagramDrawing" Target="../diagrams/drawing2.xml"/><Relationship Id="rId17" Type="http://schemas.microsoft.com/office/2007/relationships/diagramDrawing" Target="../diagrams/drawing3.xml"/><Relationship Id="rId2" Type="http://schemas.openxmlformats.org/officeDocument/2006/relationships/notesSlide" Target="../notesSlides/notesSlide1.xml"/><Relationship Id="rId16" Type="http://schemas.openxmlformats.org/officeDocument/2006/relationships/diagramColors" Target="../diagrams/colors3.xml"/><Relationship Id="rId1" Type="http://schemas.openxmlformats.org/officeDocument/2006/relationships/slideLayout" Target="../slideLayouts/slideLayout2.xml"/><Relationship Id="rId6" Type="http://schemas.openxmlformats.org/officeDocument/2006/relationships/diagramColors" Target="../diagrams/colors1.xml"/><Relationship Id="rId11" Type="http://schemas.openxmlformats.org/officeDocument/2006/relationships/diagramColors" Target="../diagrams/colors2.xml"/><Relationship Id="rId5" Type="http://schemas.openxmlformats.org/officeDocument/2006/relationships/diagramQuickStyle" Target="../diagrams/quickStyle1.xml"/><Relationship Id="rId15" Type="http://schemas.openxmlformats.org/officeDocument/2006/relationships/diagramQuickStyle" Target="../diagrams/quickStyle3.xml"/><Relationship Id="rId10" Type="http://schemas.openxmlformats.org/officeDocument/2006/relationships/diagramQuickStyle" Target="../diagrams/quickStyle2.xml"/><Relationship Id="rId4" Type="http://schemas.openxmlformats.org/officeDocument/2006/relationships/diagramLayout" Target="../diagrams/layout1.xml"/><Relationship Id="rId9" Type="http://schemas.openxmlformats.org/officeDocument/2006/relationships/diagramLayout" Target="../diagrams/layout2.xml"/><Relationship Id="rId14" Type="http://schemas.openxmlformats.org/officeDocument/2006/relationships/diagramLayout" Target="../diagrams/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646394" y="4365104"/>
            <a:ext cx="7854696" cy="1752600"/>
          </a:xfrm>
        </p:spPr>
        <p:txBody>
          <a:bodyPr>
            <a:normAutofit/>
          </a:bodyPr>
          <a:lstStyle/>
          <a:p>
            <a:pPr algn="ctr"/>
            <a:r>
              <a:rPr lang="en-GB" sz="2200" dirty="0" smtClean="0">
                <a:solidFill>
                  <a:schemeClr val="bg1">
                    <a:lumMod val="85000"/>
                    <a:lumOff val="15000"/>
                  </a:schemeClr>
                </a:solidFill>
              </a:rPr>
              <a:t>John Marshall,</a:t>
            </a:r>
          </a:p>
          <a:p>
            <a:pPr algn="ctr"/>
            <a:r>
              <a:rPr lang="en-GB" sz="2200" dirty="0" smtClean="0">
                <a:solidFill>
                  <a:schemeClr val="bg1">
                    <a:lumMod val="85000"/>
                    <a:lumOff val="15000"/>
                  </a:schemeClr>
                </a:solidFill>
              </a:rPr>
              <a:t>University of Cambridge</a:t>
            </a:r>
          </a:p>
          <a:p>
            <a:pPr algn="ctr"/>
            <a:endParaRPr lang="en-GB" sz="2200" dirty="0" smtClean="0">
              <a:solidFill>
                <a:schemeClr val="bg1">
                  <a:lumMod val="85000"/>
                  <a:lumOff val="15000"/>
                </a:schemeClr>
              </a:solidFill>
            </a:endParaRPr>
          </a:p>
          <a:p>
            <a:pPr algn="ctr"/>
            <a:r>
              <a:rPr lang="en-GB" sz="2200" dirty="0" smtClean="0">
                <a:solidFill>
                  <a:schemeClr val="bg1">
                    <a:lumMod val="85000"/>
                    <a:lumOff val="15000"/>
                  </a:schemeClr>
                </a:solidFill>
              </a:rPr>
              <a:t>ILD Workshop, LAL Orsay, May 24 2011</a:t>
            </a:r>
            <a:endParaRPr lang="en-GB" sz="2200" dirty="0">
              <a:solidFill>
                <a:schemeClr val="bg1">
                  <a:lumMod val="85000"/>
                  <a:lumOff val="15000"/>
                </a:schemeClr>
              </a:solidFill>
            </a:endParaRPr>
          </a:p>
        </p:txBody>
      </p:sp>
      <p:sp>
        <p:nvSpPr>
          <p:cNvPr id="6" name="Title 1"/>
          <p:cNvSpPr>
            <a:spLocks noGrp="1"/>
          </p:cNvSpPr>
          <p:nvPr>
            <p:ph type="ctrTitle"/>
          </p:nvPr>
        </p:nvSpPr>
        <p:spPr>
          <a:xfrm>
            <a:off x="3851920" y="1988840"/>
            <a:ext cx="3960440" cy="1542033"/>
          </a:xfrm>
          <a:ln>
            <a:noFill/>
          </a:ln>
        </p:spPr>
        <p:style>
          <a:lnRef idx="2">
            <a:schemeClr val="accent1"/>
          </a:lnRef>
          <a:fillRef idx="1">
            <a:schemeClr val="lt1"/>
          </a:fillRef>
          <a:effectRef idx="0">
            <a:schemeClr val="accent1"/>
          </a:effectRef>
          <a:fontRef idx="minor">
            <a:schemeClr val="dk1"/>
          </a:fontRef>
        </p:style>
        <p:txBody>
          <a:bodyPr>
            <a:noAutofit/>
          </a:bodyPr>
          <a:lstStyle/>
          <a:p>
            <a:pPr algn="l"/>
            <a:r>
              <a:rPr lang="en-GB" sz="6000" dirty="0" smtClean="0"/>
              <a:t>PandoraPFA</a:t>
            </a:r>
            <a:r>
              <a:rPr lang="en-GB" sz="5400" dirty="0" smtClean="0"/>
              <a:t/>
            </a:r>
            <a:br>
              <a:rPr lang="en-GB" sz="5400" dirty="0" smtClean="0"/>
            </a:br>
            <a:r>
              <a:rPr lang="en-GB" sz="2800" dirty="0" smtClean="0">
                <a:effectLst>
                  <a:outerShdw blurRad="38100" dist="38100" dir="2700000" algn="tl">
                    <a:srgbClr val="000000">
                      <a:alpha val="43137"/>
                    </a:srgbClr>
                  </a:outerShdw>
                </a:effectLst>
              </a:rPr>
              <a:t>Particle Identification &amp;</a:t>
            </a:r>
            <a:br>
              <a:rPr lang="en-GB" sz="2800" dirty="0" smtClean="0">
                <a:effectLst>
                  <a:outerShdw blurRad="38100" dist="38100" dir="2700000" algn="tl">
                    <a:srgbClr val="000000">
                      <a:alpha val="43137"/>
                    </a:srgbClr>
                  </a:outerShdw>
                </a:effectLst>
              </a:rPr>
            </a:br>
            <a:r>
              <a:rPr lang="en-GB" sz="2800" dirty="0" smtClean="0">
                <a:effectLst>
                  <a:outerShdw blurRad="38100" dist="38100" dir="2700000" algn="tl">
                    <a:srgbClr val="000000">
                      <a:alpha val="43137"/>
                    </a:srgbClr>
                  </a:outerShdw>
                </a:effectLst>
              </a:rPr>
              <a:t>High Energy Performance</a:t>
            </a:r>
            <a:endParaRPr lang="en-GB" sz="5200" dirty="0">
              <a:effectLst>
                <a:outerShdw blurRad="38100" dist="38100" dir="2700000" algn="tl">
                  <a:srgbClr val="000000">
                    <a:alpha val="43137"/>
                  </a:srgbClr>
                </a:outerShdw>
              </a:effectLst>
            </a:endParaRPr>
          </a:p>
        </p:txBody>
      </p:sp>
      <p:pic>
        <p:nvPicPr>
          <p:cNvPr id="14339" name="Picture 3"/>
          <p:cNvPicPr>
            <a:picLocks noChangeAspect="1" noChangeArrowheads="1"/>
          </p:cNvPicPr>
          <p:nvPr/>
        </p:nvPicPr>
        <p:blipFill>
          <a:blip r:embed="rId2" cstate="print">
            <a:lum bright="10000"/>
          </a:blip>
          <a:srcRect/>
          <a:stretch>
            <a:fillRect/>
          </a:stretch>
        </p:blipFill>
        <p:spPr bwMode="auto">
          <a:xfrm>
            <a:off x="1173688" y="1916832"/>
            <a:ext cx="2222980" cy="1584176"/>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Picture 3"/>
          <p:cNvPicPr>
            <a:picLocks noChangeAspect="1" noChangeArrowheads="1"/>
          </p:cNvPicPr>
          <p:nvPr/>
        </p:nvPicPr>
        <p:blipFill>
          <a:blip r:embed="rId2" cstate="print"/>
          <a:srcRect/>
          <a:stretch>
            <a:fillRect/>
          </a:stretch>
        </p:blipFill>
        <p:spPr bwMode="auto">
          <a:xfrm>
            <a:off x="4781549" y="3719182"/>
            <a:ext cx="3733801" cy="2679026"/>
          </a:xfrm>
          <a:prstGeom prst="rect">
            <a:avLst/>
          </a:prstGeom>
          <a:noFill/>
          <a:ln w="9525">
            <a:noFill/>
            <a:miter lim="800000"/>
            <a:headEnd/>
            <a:tailEnd/>
          </a:ln>
          <a:effectLst/>
        </p:spPr>
      </p:pic>
      <p:pic>
        <p:nvPicPr>
          <p:cNvPr id="19" name="Picture 5"/>
          <p:cNvPicPr>
            <a:picLocks noChangeAspect="1" noChangeArrowheads="1"/>
          </p:cNvPicPr>
          <p:nvPr/>
        </p:nvPicPr>
        <p:blipFill>
          <a:blip r:embed="rId3" cstate="print"/>
          <a:srcRect/>
          <a:stretch>
            <a:fillRect/>
          </a:stretch>
        </p:blipFill>
        <p:spPr bwMode="auto">
          <a:xfrm>
            <a:off x="542925" y="3334380"/>
            <a:ext cx="3114675" cy="3275970"/>
          </a:xfrm>
          <a:prstGeom prst="rect">
            <a:avLst/>
          </a:prstGeom>
          <a:noFill/>
          <a:ln w="9525">
            <a:noFill/>
            <a:miter lim="800000"/>
            <a:headEnd/>
            <a:tailEnd/>
          </a:ln>
          <a:effectLst/>
        </p:spPr>
      </p:pic>
      <p:sp>
        <p:nvSpPr>
          <p:cNvPr id="2" name="Title 1"/>
          <p:cNvSpPr>
            <a:spLocks noGrp="1"/>
          </p:cNvSpPr>
          <p:nvPr>
            <p:ph type="title"/>
          </p:nvPr>
        </p:nvSpPr>
        <p:spPr/>
        <p:txBody>
          <a:bodyPr>
            <a:normAutofit/>
          </a:bodyPr>
          <a:lstStyle/>
          <a:p>
            <a:r>
              <a:rPr lang="en-GB" sz="4600" dirty="0" smtClean="0"/>
              <a:t>Muon Reconstruction Algorithm</a:t>
            </a:r>
            <a:endParaRPr lang="en-GB" sz="4600" dirty="0"/>
          </a:p>
        </p:txBody>
      </p:sp>
      <p:sp>
        <p:nvSpPr>
          <p:cNvPr id="8" name="Content Placeholder 2"/>
          <p:cNvSpPr txBox="1">
            <a:spLocks/>
          </p:cNvSpPr>
          <p:nvPr/>
        </p:nvSpPr>
        <p:spPr>
          <a:xfrm>
            <a:off x="111540" y="1700808"/>
            <a:ext cx="8924956" cy="4608512"/>
          </a:xfrm>
          <a:prstGeom prst="rect">
            <a:avLst/>
          </a:prstGeom>
        </p:spPr>
        <p:txBody>
          <a:bodyPr vert="horz">
            <a:noAutofit/>
          </a:bodyPr>
          <a:lstStyle/>
          <a:p>
            <a:pPr marL="342900" indent="-342900">
              <a:spcBef>
                <a:spcPct val="20000"/>
              </a:spcBef>
              <a:buClr>
                <a:schemeClr val="accent3"/>
              </a:buClr>
              <a:buSzPct val="95000"/>
              <a:buAutoNum type="arabicPeriod" startAt="2"/>
            </a:pPr>
            <a:r>
              <a:rPr lang="en-GB" sz="1600" dirty="0" smtClean="0"/>
              <a:t>For each inner detector track above 7GeV, a helix fit to the track is extrapolated to the position of each yoke cluster. This extrapolation accounts for changes in the B-field upon crossing the coil.</a:t>
            </a:r>
          </a:p>
          <a:p>
            <a:pPr marL="342900" indent="-342900">
              <a:spcBef>
                <a:spcPct val="20000"/>
              </a:spcBef>
              <a:buClr>
                <a:schemeClr val="accent3"/>
              </a:buClr>
              <a:buSzPct val="95000"/>
            </a:pPr>
            <a:r>
              <a:rPr lang="en-GB" sz="1600" dirty="0" smtClean="0"/>
              <a:t>	The helix extrapolation is used to calculate the distance of closest approach to the yoke cluster and also the angle between the helix direction and a linear fit to the cluster.</a:t>
            </a:r>
          </a:p>
          <a:p>
            <a:pPr marL="342900" indent="-342900">
              <a:spcBef>
                <a:spcPct val="20000"/>
              </a:spcBef>
              <a:buClr>
                <a:schemeClr val="accent3"/>
              </a:buClr>
              <a:buSzPct val="95000"/>
            </a:pPr>
            <a:r>
              <a:rPr lang="en-GB" sz="1600" dirty="0" smtClean="0"/>
              <a:t>	Track candidates with opening angles greater than 0.2rad, or distances greater than 200mm are excluded. The closest track is selected and used to calculate the muon properties.</a:t>
            </a:r>
          </a:p>
        </p:txBody>
      </p:sp>
      <p:sp>
        <p:nvSpPr>
          <p:cNvPr id="11" name="TextBox 10"/>
          <p:cNvSpPr txBox="1"/>
          <p:nvPr/>
        </p:nvSpPr>
        <p:spPr>
          <a:xfrm>
            <a:off x="2762250" y="4629150"/>
            <a:ext cx="2028825" cy="430887"/>
          </a:xfrm>
          <a:prstGeom prst="rect">
            <a:avLst/>
          </a:prstGeom>
          <a:noFill/>
        </p:spPr>
        <p:txBody>
          <a:bodyPr wrap="square" rtlCol="0">
            <a:spAutoFit/>
          </a:bodyPr>
          <a:lstStyle/>
          <a:p>
            <a:pPr algn="ctr"/>
            <a:r>
              <a:rPr lang="en-GB" sz="1100" b="1" dirty="0" smtClean="0"/>
              <a:t>Extrapolate inner detector tracks to yoke</a:t>
            </a:r>
            <a:endParaRPr lang="en-GB" sz="1100" b="1" dirty="0"/>
          </a:p>
        </p:txBody>
      </p:sp>
      <p:sp>
        <p:nvSpPr>
          <p:cNvPr id="24" name="Freeform 23"/>
          <p:cNvSpPr/>
          <p:nvPr/>
        </p:nvSpPr>
        <p:spPr>
          <a:xfrm>
            <a:off x="1639993" y="4030981"/>
            <a:ext cx="533612" cy="1293812"/>
          </a:xfrm>
          <a:custGeom>
            <a:avLst/>
            <a:gdLst>
              <a:gd name="connsiteX0" fmla="*/ 0 w 574675"/>
              <a:gd name="connsiteY0" fmla="*/ 1425575 h 1425575"/>
              <a:gd name="connsiteX1" fmla="*/ 485775 w 574675"/>
              <a:gd name="connsiteY1" fmla="*/ 206375 h 1425575"/>
              <a:gd name="connsiteX2" fmla="*/ 533400 w 574675"/>
              <a:gd name="connsiteY2" fmla="*/ 187325 h 1425575"/>
              <a:gd name="connsiteX0" fmla="*/ 0 w 554037"/>
              <a:gd name="connsiteY0" fmla="*/ 1331913 h 1331913"/>
              <a:gd name="connsiteX1" fmla="*/ 257175 w 554037"/>
              <a:gd name="connsiteY1" fmla="*/ 646113 h 1331913"/>
              <a:gd name="connsiteX2" fmla="*/ 485775 w 554037"/>
              <a:gd name="connsiteY2" fmla="*/ 112713 h 1331913"/>
              <a:gd name="connsiteX3" fmla="*/ 533400 w 554037"/>
              <a:gd name="connsiteY3" fmla="*/ 93663 h 1331913"/>
              <a:gd name="connsiteX0" fmla="*/ 0 w 554037"/>
              <a:gd name="connsiteY0" fmla="*/ 1331913 h 1331913"/>
              <a:gd name="connsiteX1" fmla="*/ 76200 w 554037"/>
              <a:gd name="connsiteY1" fmla="*/ 1074738 h 1331913"/>
              <a:gd name="connsiteX2" fmla="*/ 257175 w 554037"/>
              <a:gd name="connsiteY2" fmla="*/ 646113 h 1331913"/>
              <a:gd name="connsiteX3" fmla="*/ 485775 w 554037"/>
              <a:gd name="connsiteY3" fmla="*/ 112713 h 1331913"/>
              <a:gd name="connsiteX4" fmla="*/ 533400 w 554037"/>
              <a:gd name="connsiteY4" fmla="*/ 93663 h 1331913"/>
              <a:gd name="connsiteX0" fmla="*/ 0 w 551497"/>
              <a:gd name="connsiteY0" fmla="*/ 1357313 h 1357313"/>
              <a:gd name="connsiteX1" fmla="*/ 73660 w 551497"/>
              <a:gd name="connsiteY1" fmla="*/ 1074738 h 1357313"/>
              <a:gd name="connsiteX2" fmla="*/ 254635 w 551497"/>
              <a:gd name="connsiteY2" fmla="*/ 646113 h 1357313"/>
              <a:gd name="connsiteX3" fmla="*/ 483235 w 551497"/>
              <a:gd name="connsiteY3" fmla="*/ 112713 h 1357313"/>
              <a:gd name="connsiteX4" fmla="*/ 530860 w 551497"/>
              <a:gd name="connsiteY4" fmla="*/ 93663 h 1357313"/>
              <a:gd name="connsiteX0" fmla="*/ 0 w 551497"/>
              <a:gd name="connsiteY0" fmla="*/ 1357313 h 1357313"/>
              <a:gd name="connsiteX1" fmla="*/ 73660 w 551497"/>
              <a:gd name="connsiteY1" fmla="*/ 1074738 h 1357313"/>
              <a:gd name="connsiteX2" fmla="*/ 244475 w 551497"/>
              <a:gd name="connsiteY2" fmla="*/ 638493 h 1357313"/>
              <a:gd name="connsiteX3" fmla="*/ 483235 w 551497"/>
              <a:gd name="connsiteY3" fmla="*/ 112713 h 1357313"/>
              <a:gd name="connsiteX4" fmla="*/ 530860 w 551497"/>
              <a:gd name="connsiteY4" fmla="*/ 93663 h 1357313"/>
              <a:gd name="connsiteX0" fmla="*/ 0 w 483235"/>
              <a:gd name="connsiteY0" fmla="*/ 1244600 h 1244600"/>
              <a:gd name="connsiteX1" fmla="*/ 73660 w 483235"/>
              <a:gd name="connsiteY1" fmla="*/ 962025 h 1244600"/>
              <a:gd name="connsiteX2" fmla="*/ 244475 w 483235"/>
              <a:gd name="connsiteY2" fmla="*/ 525780 h 1244600"/>
              <a:gd name="connsiteX3" fmla="*/ 483235 w 483235"/>
              <a:gd name="connsiteY3" fmla="*/ 0 h 1244600"/>
              <a:gd name="connsiteX0" fmla="*/ 0 w 513715"/>
              <a:gd name="connsiteY0" fmla="*/ 1252220 h 1252220"/>
              <a:gd name="connsiteX1" fmla="*/ 73660 w 513715"/>
              <a:gd name="connsiteY1" fmla="*/ 969645 h 1252220"/>
              <a:gd name="connsiteX2" fmla="*/ 244475 w 513715"/>
              <a:gd name="connsiteY2" fmla="*/ 533400 h 1252220"/>
              <a:gd name="connsiteX3" fmla="*/ 513715 w 513715"/>
              <a:gd name="connsiteY3" fmla="*/ 0 h 1252220"/>
              <a:gd name="connsiteX0" fmla="*/ 0 w 513715"/>
              <a:gd name="connsiteY0" fmla="*/ 1252220 h 1252220"/>
              <a:gd name="connsiteX1" fmla="*/ 73660 w 513715"/>
              <a:gd name="connsiteY1" fmla="*/ 969645 h 1252220"/>
              <a:gd name="connsiteX2" fmla="*/ 259715 w 513715"/>
              <a:gd name="connsiteY2" fmla="*/ 535940 h 1252220"/>
              <a:gd name="connsiteX3" fmla="*/ 513715 w 513715"/>
              <a:gd name="connsiteY3" fmla="*/ 0 h 1252220"/>
              <a:gd name="connsiteX0" fmla="*/ 0 w 513715"/>
              <a:gd name="connsiteY0" fmla="*/ 1252220 h 1252220"/>
              <a:gd name="connsiteX1" fmla="*/ 81280 w 513715"/>
              <a:gd name="connsiteY1" fmla="*/ 972185 h 1252220"/>
              <a:gd name="connsiteX2" fmla="*/ 259715 w 513715"/>
              <a:gd name="connsiteY2" fmla="*/ 535940 h 1252220"/>
              <a:gd name="connsiteX3" fmla="*/ 513715 w 513715"/>
              <a:gd name="connsiteY3" fmla="*/ 0 h 1252220"/>
              <a:gd name="connsiteX0" fmla="*/ 19897 w 533612"/>
              <a:gd name="connsiteY0" fmla="*/ 1252220 h 1293812"/>
              <a:gd name="connsiteX1" fmla="*/ 13547 w 533612"/>
              <a:gd name="connsiteY1" fmla="*/ 1247139 h 1293812"/>
              <a:gd name="connsiteX2" fmla="*/ 101177 w 533612"/>
              <a:gd name="connsiteY2" fmla="*/ 972185 h 1293812"/>
              <a:gd name="connsiteX3" fmla="*/ 279612 w 533612"/>
              <a:gd name="connsiteY3" fmla="*/ 535940 h 1293812"/>
              <a:gd name="connsiteX4" fmla="*/ 533612 w 533612"/>
              <a:gd name="connsiteY4" fmla="*/ 0 h 12938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3612" h="1293812">
                <a:moveTo>
                  <a:pt x="19897" y="1252220"/>
                </a:moveTo>
                <a:cubicBezTo>
                  <a:pt x="20109" y="1251797"/>
                  <a:pt x="0" y="1293812"/>
                  <a:pt x="13547" y="1247139"/>
                </a:cubicBezTo>
                <a:cubicBezTo>
                  <a:pt x="27094" y="1200467"/>
                  <a:pt x="56833" y="1090718"/>
                  <a:pt x="101177" y="972185"/>
                </a:cubicBezTo>
                <a:cubicBezTo>
                  <a:pt x="145521" y="853652"/>
                  <a:pt x="207540" y="697971"/>
                  <a:pt x="279612" y="535940"/>
                </a:cubicBezTo>
                <a:cubicBezTo>
                  <a:pt x="351684" y="373909"/>
                  <a:pt x="485881" y="90805"/>
                  <a:pt x="533612" y="0"/>
                </a:cubicBezTo>
              </a:path>
            </a:pathLst>
          </a:custGeom>
          <a:ln w="19050">
            <a:solidFill>
              <a:schemeClr val="tx1"/>
            </a:solidFill>
            <a:prstDash val="dash"/>
            <a:tailEnd type="arrow"/>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cxnSp>
        <p:nvCxnSpPr>
          <p:cNvPr id="26" name="Straight Arrow Connector 25"/>
          <p:cNvCxnSpPr/>
          <p:nvPr/>
        </p:nvCxnSpPr>
        <p:spPr>
          <a:xfrm>
            <a:off x="6327648" y="5035296"/>
            <a:ext cx="1072896" cy="646176"/>
          </a:xfrm>
          <a:prstGeom prst="straightConnector1">
            <a:avLst/>
          </a:prstGeom>
          <a:ln w="19050">
            <a:solidFill>
              <a:schemeClr val="tx1"/>
            </a:solidFill>
            <a:prstDash val="dash"/>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4600" dirty="0" smtClean="0"/>
              <a:t>Muon Reconstruction Algorithm</a:t>
            </a:r>
            <a:endParaRPr lang="en-GB" sz="4600" dirty="0"/>
          </a:p>
        </p:txBody>
      </p:sp>
      <p:sp>
        <p:nvSpPr>
          <p:cNvPr id="8" name="Content Placeholder 2"/>
          <p:cNvSpPr txBox="1">
            <a:spLocks/>
          </p:cNvSpPr>
          <p:nvPr/>
        </p:nvSpPr>
        <p:spPr>
          <a:xfrm>
            <a:off x="111540" y="1700808"/>
            <a:ext cx="8924956" cy="5040560"/>
          </a:xfrm>
          <a:prstGeom prst="rect">
            <a:avLst/>
          </a:prstGeom>
        </p:spPr>
        <p:txBody>
          <a:bodyPr vert="horz">
            <a:noAutofit/>
          </a:bodyPr>
          <a:lstStyle/>
          <a:p>
            <a:pPr marL="342900" indent="-342900">
              <a:spcBef>
                <a:spcPct val="20000"/>
              </a:spcBef>
              <a:buClr>
                <a:schemeClr val="accent3"/>
              </a:buClr>
              <a:buSzPct val="95000"/>
              <a:buAutoNum type="arabicPeriod" startAt="3"/>
            </a:pPr>
            <a:r>
              <a:rPr lang="en-GB" sz="1600" dirty="0" smtClean="0"/>
              <a:t>The helix fit is projected through the calorimeters to identify remaining hits from the muon.</a:t>
            </a:r>
          </a:p>
          <a:p>
            <a:pPr marL="342900" indent="-342900">
              <a:spcBef>
                <a:spcPct val="20000"/>
              </a:spcBef>
              <a:buClr>
                <a:schemeClr val="accent3"/>
              </a:buClr>
              <a:buSzPct val="95000"/>
            </a:pPr>
            <a:r>
              <a:rPr lang="en-GB" sz="1600" dirty="0" smtClean="0"/>
              <a:t>	Hits are added to the reconstructed muon based upon distance from the helix. If the muon is not deemed to be isolated (based on number of nearby hits), only the single closest hit in each layer is added. If the muon is isolated, all nearby hits (within a certain distance) are included.</a:t>
            </a:r>
          </a:p>
          <a:p>
            <a:pPr marL="342900" indent="-342900">
              <a:spcBef>
                <a:spcPct val="20000"/>
              </a:spcBef>
              <a:buClr>
                <a:schemeClr val="accent3"/>
              </a:buClr>
              <a:buSzPct val="95000"/>
            </a:pPr>
            <a:r>
              <a:rPr lang="en-GB" sz="1600" dirty="0" smtClean="0"/>
              <a:t>	Finally, all muon components (hits/tracks) are removed from the subsequent reconstruction.</a:t>
            </a:r>
          </a:p>
        </p:txBody>
      </p:sp>
      <p:sp>
        <p:nvSpPr>
          <p:cNvPr id="5" name="Rectangle 4"/>
          <p:cNvSpPr/>
          <p:nvPr/>
        </p:nvSpPr>
        <p:spPr>
          <a:xfrm>
            <a:off x="466725" y="4210050"/>
            <a:ext cx="3648075" cy="2533650"/>
          </a:xfrm>
          <a:prstGeom prst="rect">
            <a:avLst/>
          </a:prstGeom>
          <a:solidFill>
            <a:schemeClr val="bg1">
              <a:alpha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2" name="Picture 3"/>
          <p:cNvPicPr>
            <a:picLocks noChangeAspect="1" noChangeArrowheads="1"/>
          </p:cNvPicPr>
          <p:nvPr/>
        </p:nvPicPr>
        <p:blipFill>
          <a:blip r:embed="rId2" cstate="print"/>
          <a:srcRect/>
          <a:stretch>
            <a:fillRect/>
          </a:stretch>
        </p:blipFill>
        <p:spPr bwMode="auto">
          <a:xfrm>
            <a:off x="4781549" y="3719182"/>
            <a:ext cx="3733801" cy="2679026"/>
          </a:xfrm>
          <a:prstGeom prst="rect">
            <a:avLst/>
          </a:prstGeom>
          <a:noFill/>
          <a:ln w="9525">
            <a:noFill/>
            <a:miter lim="800000"/>
            <a:headEnd/>
            <a:tailEnd/>
          </a:ln>
          <a:effectLst/>
        </p:spPr>
      </p:pic>
      <p:pic>
        <p:nvPicPr>
          <p:cNvPr id="23" name="Picture 5"/>
          <p:cNvPicPr>
            <a:picLocks noChangeAspect="1" noChangeArrowheads="1"/>
          </p:cNvPicPr>
          <p:nvPr/>
        </p:nvPicPr>
        <p:blipFill>
          <a:blip r:embed="rId3" cstate="print"/>
          <a:srcRect/>
          <a:stretch>
            <a:fillRect/>
          </a:stretch>
        </p:blipFill>
        <p:spPr bwMode="auto">
          <a:xfrm>
            <a:off x="542925" y="3334380"/>
            <a:ext cx="3114675" cy="3275970"/>
          </a:xfrm>
          <a:prstGeom prst="rect">
            <a:avLst/>
          </a:prstGeom>
          <a:noFill/>
          <a:ln w="9525">
            <a:noFill/>
            <a:miter lim="800000"/>
            <a:headEnd/>
            <a:tailEnd/>
          </a:ln>
          <a:effectLst/>
        </p:spPr>
      </p:pic>
      <p:sp>
        <p:nvSpPr>
          <p:cNvPr id="21" name="TextBox 20"/>
          <p:cNvSpPr txBox="1"/>
          <p:nvPr/>
        </p:nvSpPr>
        <p:spPr>
          <a:xfrm>
            <a:off x="3209925" y="4552950"/>
            <a:ext cx="1304925" cy="430887"/>
          </a:xfrm>
          <a:prstGeom prst="rect">
            <a:avLst/>
          </a:prstGeom>
          <a:noFill/>
        </p:spPr>
        <p:txBody>
          <a:bodyPr wrap="square" rtlCol="0">
            <a:spAutoFit/>
          </a:bodyPr>
          <a:lstStyle/>
          <a:p>
            <a:pPr algn="ctr"/>
            <a:r>
              <a:rPr lang="en-GB" sz="1100" b="1" dirty="0" smtClean="0"/>
              <a:t>Select calorimeter hits</a:t>
            </a:r>
            <a:endParaRPr lang="en-GB" sz="1100" b="1" dirty="0"/>
          </a:p>
        </p:txBody>
      </p:sp>
      <p:sp>
        <p:nvSpPr>
          <p:cNvPr id="24" name="Oval 23"/>
          <p:cNvSpPr/>
          <p:nvPr/>
        </p:nvSpPr>
        <p:spPr>
          <a:xfrm rot="993695">
            <a:off x="1581150" y="4562475"/>
            <a:ext cx="381000" cy="819150"/>
          </a:xfrm>
          <a:prstGeom prst="ellipse">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Oval 24"/>
          <p:cNvSpPr/>
          <p:nvPr/>
        </p:nvSpPr>
        <p:spPr>
          <a:xfrm rot="7263825">
            <a:off x="6685127" y="4746028"/>
            <a:ext cx="346409" cy="1229597"/>
          </a:xfrm>
          <a:prstGeom prst="ellipse">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4600" dirty="0" smtClean="0"/>
              <a:t>Photon Reconstruction Algorithm</a:t>
            </a:r>
            <a:endParaRPr lang="en-GB" sz="4600" dirty="0"/>
          </a:p>
        </p:txBody>
      </p:sp>
      <p:sp>
        <p:nvSpPr>
          <p:cNvPr id="8" name="Content Placeholder 2"/>
          <p:cNvSpPr txBox="1">
            <a:spLocks/>
          </p:cNvSpPr>
          <p:nvPr/>
        </p:nvSpPr>
        <p:spPr>
          <a:xfrm>
            <a:off x="183548" y="1628800"/>
            <a:ext cx="8780940" cy="4608512"/>
          </a:xfrm>
          <a:prstGeom prst="rect">
            <a:avLst/>
          </a:prstGeom>
        </p:spPr>
        <p:txBody>
          <a:bodyPr vert="horz">
            <a:noAutofit/>
          </a:bodyPr>
          <a:lstStyle/>
          <a:p>
            <a:pPr>
              <a:spcBef>
                <a:spcPct val="20000"/>
              </a:spcBef>
              <a:buClr>
                <a:schemeClr val="accent3"/>
              </a:buClr>
              <a:buSzPct val="95000"/>
            </a:pPr>
            <a:r>
              <a:rPr lang="en-GB" sz="1600" dirty="0" smtClean="0"/>
              <a:t>The photon reconstruction aims to reconstruct, tag and remove all photons before the standard Pandora reconstruction, reducing confusion and improving the jet energy reconstruction.</a:t>
            </a:r>
          </a:p>
          <a:p>
            <a:pPr marL="274320" indent="-274320">
              <a:spcBef>
                <a:spcPct val="20000"/>
              </a:spcBef>
              <a:buClr>
                <a:schemeClr val="accent3"/>
              </a:buClr>
              <a:buSzPct val="95000"/>
              <a:buFont typeface="Wingdings 2"/>
              <a:buChar char=""/>
            </a:pPr>
            <a:endParaRPr lang="en-GB" sz="1100" dirty="0" smtClean="0"/>
          </a:p>
          <a:p>
            <a:pPr marL="342900" indent="-342900">
              <a:spcBef>
                <a:spcPct val="20000"/>
              </a:spcBef>
              <a:buClr>
                <a:schemeClr val="accent3"/>
              </a:buClr>
              <a:buSzPct val="95000"/>
              <a:buFontTx/>
              <a:buAutoNum type="arabicPeriod"/>
            </a:pPr>
            <a:r>
              <a:rPr lang="en-GB" sz="1600" dirty="0" smtClean="0"/>
              <a:t>The cone-based clustering algorithm is applied to the ECAL hits, with all of its track-seeding options disabled. The transverse shower profiles of the clusters are then examined in detail. Any peaks in the profile are identified and characterised.</a:t>
            </a:r>
          </a:p>
        </p:txBody>
      </p:sp>
      <p:pic>
        <p:nvPicPr>
          <p:cNvPr id="4" name="Picture 3" descr="TransProfile.png"/>
          <p:cNvPicPr>
            <a:picLocks noChangeAspect="1"/>
          </p:cNvPicPr>
          <p:nvPr/>
        </p:nvPicPr>
        <p:blipFill>
          <a:blip r:embed="rId2" cstate="print"/>
          <a:stretch>
            <a:fillRect/>
          </a:stretch>
        </p:blipFill>
        <p:spPr>
          <a:xfrm>
            <a:off x="1343025" y="3307468"/>
            <a:ext cx="2790825" cy="2708522"/>
          </a:xfrm>
          <a:prstGeom prst="rect">
            <a:avLst/>
          </a:prstGeom>
        </p:spPr>
      </p:pic>
      <p:pic>
        <p:nvPicPr>
          <p:cNvPr id="1030" name="Picture 6"/>
          <p:cNvPicPr>
            <a:picLocks noChangeAspect="1" noChangeArrowheads="1"/>
          </p:cNvPicPr>
          <p:nvPr/>
        </p:nvPicPr>
        <p:blipFill>
          <a:blip r:embed="rId3" cstate="print">
            <a:lum bright="10000"/>
          </a:blip>
          <a:srcRect/>
          <a:stretch>
            <a:fillRect/>
          </a:stretch>
        </p:blipFill>
        <p:spPr bwMode="auto">
          <a:xfrm>
            <a:off x="4568693" y="3616028"/>
            <a:ext cx="3327532" cy="2013246"/>
          </a:xfrm>
          <a:prstGeom prst="rect">
            <a:avLst/>
          </a:prstGeom>
          <a:ln w="3175" cap="sq">
            <a:solidFill>
              <a:srgbClr val="000000"/>
            </a:solidFill>
            <a:prstDash val="solid"/>
            <a:miter lim="800000"/>
          </a:ln>
          <a:effectLst/>
        </p:spPr>
      </p:pic>
      <p:sp>
        <p:nvSpPr>
          <p:cNvPr id="11" name="TextBox 10"/>
          <p:cNvSpPr txBox="1"/>
          <p:nvPr/>
        </p:nvSpPr>
        <p:spPr>
          <a:xfrm>
            <a:off x="5895975" y="3638550"/>
            <a:ext cx="2010487" cy="253916"/>
          </a:xfrm>
          <a:prstGeom prst="rect">
            <a:avLst/>
          </a:prstGeom>
          <a:noFill/>
        </p:spPr>
        <p:txBody>
          <a:bodyPr wrap="none" rtlCol="0">
            <a:spAutoFit/>
          </a:bodyPr>
          <a:lstStyle/>
          <a:p>
            <a:r>
              <a:rPr lang="en-GB" sz="1050" dirty="0" smtClean="0"/>
              <a:t>General idea of topology of hits</a:t>
            </a:r>
            <a:endParaRPr lang="en-GB" sz="1050" dirty="0"/>
          </a:p>
        </p:txBody>
      </p:sp>
      <p:sp>
        <p:nvSpPr>
          <p:cNvPr id="12" name="TextBox 11"/>
          <p:cNvSpPr txBox="1"/>
          <p:nvPr/>
        </p:nvSpPr>
        <p:spPr>
          <a:xfrm>
            <a:off x="1638300" y="3429000"/>
            <a:ext cx="1792478" cy="253916"/>
          </a:xfrm>
          <a:prstGeom prst="rect">
            <a:avLst/>
          </a:prstGeom>
          <a:noFill/>
        </p:spPr>
        <p:txBody>
          <a:bodyPr wrap="none" rtlCol="0">
            <a:spAutoFit/>
          </a:bodyPr>
          <a:lstStyle/>
          <a:p>
            <a:r>
              <a:rPr lang="en-GB" sz="1050" dirty="0" smtClean="0"/>
              <a:t>Profile in observation plane</a:t>
            </a:r>
            <a:endParaRPr lang="en-GB" sz="1050" dirty="0"/>
          </a:p>
        </p:txBody>
      </p:sp>
      <p:sp>
        <p:nvSpPr>
          <p:cNvPr id="10" name="TextBox 9"/>
          <p:cNvSpPr txBox="1"/>
          <p:nvPr/>
        </p:nvSpPr>
        <p:spPr>
          <a:xfrm>
            <a:off x="1475656" y="6121946"/>
            <a:ext cx="6175920" cy="523220"/>
          </a:xfrm>
          <a:prstGeom prst="rect">
            <a:avLst/>
          </a:prstGeom>
          <a:noFill/>
        </p:spPr>
        <p:txBody>
          <a:bodyPr wrap="square" rtlCol="0">
            <a:spAutoFit/>
          </a:bodyPr>
          <a:lstStyle/>
          <a:p>
            <a:pPr algn="ctr"/>
            <a:r>
              <a:rPr lang="en-GB" sz="1400" dirty="0" smtClean="0"/>
              <a:t>Not originally identified as a photon, but 17GeV from the 30GeV cluster is actually from a true </a:t>
            </a:r>
            <a:r>
              <a:rPr lang="en-GB" sz="1400" dirty="0" smtClean="0"/>
              <a:t>photon. This is evident from the profile – </a:t>
            </a:r>
            <a:r>
              <a:rPr lang="en-GB" sz="1400" dirty="0" smtClean="0"/>
              <a:t>split </a:t>
            </a:r>
            <a:r>
              <a:rPr lang="en-GB" sz="1400" dirty="0" smtClean="0"/>
              <a:t>cluster up</a:t>
            </a:r>
            <a:r>
              <a:rPr lang="en-GB" sz="1400" dirty="0" smtClean="0"/>
              <a:t>.</a:t>
            </a:r>
            <a:endParaRPr lang="en-GB" sz="1400"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4600" dirty="0" smtClean="0"/>
              <a:t>Photon Reconstruction Algorithm</a:t>
            </a:r>
            <a:endParaRPr lang="en-GB" sz="4600" dirty="0"/>
          </a:p>
        </p:txBody>
      </p:sp>
      <p:sp>
        <p:nvSpPr>
          <p:cNvPr id="8" name="Content Placeholder 2"/>
          <p:cNvSpPr txBox="1">
            <a:spLocks/>
          </p:cNvSpPr>
          <p:nvPr/>
        </p:nvSpPr>
        <p:spPr>
          <a:xfrm>
            <a:off x="111540" y="1628800"/>
            <a:ext cx="8924956" cy="4608512"/>
          </a:xfrm>
          <a:prstGeom prst="rect">
            <a:avLst/>
          </a:prstGeom>
        </p:spPr>
        <p:txBody>
          <a:bodyPr vert="horz">
            <a:noAutofit/>
          </a:bodyPr>
          <a:lstStyle/>
          <a:p>
            <a:pPr marL="342900" indent="-342900">
              <a:spcBef>
                <a:spcPct val="20000"/>
              </a:spcBef>
              <a:buClr>
                <a:schemeClr val="accent3"/>
              </a:buClr>
              <a:buSzPct val="95000"/>
              <a:buAutoNum type="arabicPeriod" startAt="2"/>
            </a:pPr>
            <a:r>
              <a:rPr lang="en-GB" sz="1600" dirty="0" smtClean="0"/>
              <a:t>For each peak, a new photon cluster candidate is created and examined. Cuts are placed on the longitudinal shower profile of the new cluster and a multivariate/PID analysis is used to decide whether to accept the cluster as a photon.</a:t>
            </a:r>
          </a:p>
        </p:txBody>
      </p:sp>
      <p:pic>
        <p:nvPicPr>
          <p:cNvPr id="4" name="Picture 3" descr="TrackDistance.png"/>
          <p:cNvPicPr>
            <a:picLocks noChangeAspect="1"/>
          </p:cNvPicPr>
          <p:nvPr/>
        </p:nvPicPr>
        <p:blipFill>
          <a:blip r:embed="rId2" cstate="print"/>
          <a:stretch>
            <a:fillRect/>
          </a:stretch>
        </p:blipFill>
        <p:spPr>
          <a:xfrm>
            <a:off x="233182" y="4653914"/>
            <a:ext cx="2797216" cy="1905001"/>
          </a:xfrm>
          <a:prstGeom prst="rect">
            <a:avLst/>
          </a:prstGeom>
        </p:spPr>
      </p:pic>
      <p:pic>
        <p:nvPicPr>
          <p:cNvPr id="5" name="Picture 4" descr="ProfileStart.png"/>
          <p:cNvPicPr>
            <a:picLocks noChangeAspect="1"/>
          </p:cNvPicPr>
          <p:nvPr/>
        </p:nvPicPr>
        <p:blipFill>
          <a:blip r:embed="rId3" cstate="print"/>
          <a:stretch>
            <a:fillRect/>
          </a:stretch>
        </p:blipFill>
        <p:spPr>
          <a:xfrm>
            <a:off x="3164482" y="4670564"/>
            <a:ext cx="2797216" cy="1905001"/>
          </a:xfrm>
          <a:prstGeom prst="rect">
            <a:avLst/>
          </a:prstGeom>
        </p:spPr>
      </p:pic>
      <p:pic>
        <p:nvPicPr>
          <p:cNvPr id="6" name="Picture 5" descr="ProfileDiscrepancy.png"/>
          <p:cNvPicPr>
            <a:picLocks noChangeAspect="1"/>
          </p:cNvPicPr>
          <p:nvPr/>
        </p:nvPicPr>
        <p:blipFill>
          <a:blip r:embed="rId4" cstate="print"/>
          <a:stretch>
            <a:fillRect/>
          </a:stretch>
        </p:blipFill>
        <p:spPr>
          <a:xfrm>
            <a:off x="6220597" y="4668164"/>
            <a:ext cx="2797216" cy="1905001"/>
          </a:xfrm>
          <a:prstGeom prst="rect">
            <a:avLst/>
          </a:prstGeom>
        </p:spPr>
      </p:pic>
      <p:pic>
        <p:nvPicPr>
          <p:cNvPr id="7" name="Picture 6" descr="PeakEnergyFraction.png"/>
          <p:cNvPicPr>
            <a:picLocks noChangeAspect="1"/>
          </p:cNvPicPr>
          <p:nvPr/>
        </p:nvPicPr>
        <p:blipFill>
          <a:blip r:embed="rId5" cstate="print"/>
          <a:stretch>
            <a:fillRect/>
          </a:stretch>
        </p:blipFill>
        <p:spPr>
          <a:xfrm>
            <a:off x="4067947" y="2590799"/>
            <a:ext cx="2797216" cy="1905001"/>
          </a:xfrm>
          <a:prstGeom prst="rect">
            <a:avLst/>
          </a:prstGeom>
        </p:spPr>
      </p:pic>
      <p:pic>
        <p:nvPicPr>
          <p:cNvPr id="9" name="Picture 8" descr="PeakRms.png"/>
          <p:cNvPicPr>
            <a:picLocks noChangeAspect="1"/>
          </p:cNvPicPr>
          <p:nvPr/>
        </p:nvPicPr>
        <p:blipFill>
          <a:blip r:embed="rId6" cstate="print"/>
          <a:stretch>
            <a:fillRect/>
          </a:stretch>
        </p:blipFill>
        <p:spPr>
          <a:xfrm>
            <a:off x="960892" y="2571749"/>
            <a:ext cx="2797216" cy="1905001"/>
          </a:xfrm>
          <a:prstGeom prst="rect">
            <a:avLst/>
          </a:prstGeom>
        </p:spPr>
      </p:pic>
      <p:sp>
        <p:nvSpPr>
          <p:cNvPr id="10" name="TextBox 9"/>
          <p:cNvSpPr txBox="1"/>
          <p:nvPr/>
        </p:nvSpPr>
        <p:spPr>
          <a:xfrm>
            <a:off x="7124700" y="2876550"/>
            <a:ext cx="1571625" cy="1200329"/>
          </a:xfrm>
          <a:prstGeom prst="rect">
            <a:avLst/>
          </a:prstGeom>
          <a:noFill/>
        </p:spPr>
        <p:txBody>
          <a:bodyPr wrap="square" rtlCol="0">
            <a:spAutoFit/>
          </a:bodyPr>
          <a:lstStyle/>
          <a:p>
            <a:pPr algn="ctr"/>
            <a:r>
              <a:rPr lang="en-GB" sz="1200" dirty="0" smtClean="0"/>
              <a:t>PDFs used for photon identification, constructed using 500GeV ILD00 Z</a:t>
            </a:r>
            <a:r>
              <a:rPr lang="en-GB" sz="1200" dirty="0" smtClean="0">
                <a:sym typeface="Symbol"/>
              </a:rPr>
              <a:t></a:t>
            </a:r>
            <a:r>
              <a:rPr lang="en-GB" sz="1200" dirty="0" smtClean="0"/>
              <a:t>uds events</a:t>
            </a:r>
            <a:endParaRPr lang="en-GB" sz="1200"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4600" dirty="0" smtClean="0"/>
              <a:t>Photon Reconstruction Algorithm</a:t>
            </a:r>
            <a:endParaRPr lang="en-GB" sz="4600" dirty="0"/>
          </a:p>
        </p:txBody>
      </p:sp>
      <p:sp>
        <p:nvSpPr>
          <p:cNvPr id="8" name="Content Placeholder 2"/>
          <p:cNvSpPr txBox="1">
            <a:spLocks/>
          </p:cNvSpPr>
          <p:nvPr/>
        </p:nvSpPr>
        <p:spPr>
          <a:xfrm>
            <a:off x="111540" y="4725144"/>
            <a:ext cx="8924956" cy="1728192"/>
          </a:xfrm>
          <a:prstGeom prst="rect">
            <a:avLst/>
          </a:prstGeom>
        </p:spPr>
        <p:txBody>
          <a:bodyPr vert="horz">
            <a:noAutofit/>
          </a:bodyPr>
          <a:lstStyle/>
          <a:p>
            <a:pPr marL="342900" indent="-342900">
              <a:spcBef>
                <a:spcPct val="20000"/>
              </a:spcBef>
              <a:buClr>
                <a:schemeClr val="accent3"/>
              </a:buClr>
              <a:buSzPct val="95000"/>
              <a:buAutoNum type="arabicPeriod" startAt="3"/>
            </a:pPr>
            <a:r>
              <a:rPr lang="en-GB" sz="1600" dirty="0" smtClean="0"/>
              <a:t>If a peak cluster is accepted, it is tagged as a photon and saved; the original cluster is deleted. If the peak represents the majority of the energy in original cluster, original may be used instead.</a:t>
            </a:r>
          </a:p>
          <a:p>
            <a:pPr marL="342900" indent="-342900">
              <a:spcBef>
                <a:spcPct val="20000"/>
              </a:spcBef>
              <a:buClr>
                <a:schemeClr val="accent3"/>
              </a:buClr>
              <a:buSzPct val="95000"/>
            </a:pPr>
            <a:r>
              <a:rPr lang="en-GB" sz="1600" dirty="0" smtClean="0"/>
              <a:t>	With the exception of the addition of isolated hits, the photon clusters can remain unchanged and can be used to form photon particle flow objects in the PfoCreation algorithm.</a:t>
            </a:r>
          </a:p>
          <a:p>
            <a:pPr marL="342900" indent="-342900">
              <a:spcBef>
                <a:spcPct val="20000"/>
              </a:spcBef>
              <a:buClr>
                <a:schemeClr val="accent3"/>
              </a:buClr>
              <a:buSzPct val="95000"/>
            </a:pPr>
            <a:endParaRPr lang="en-GB" sz="1600" dirty="0" smtClean="0"/>
          </a:p>
          <a:p>
            <a:pPr marL="274320" indent="-274320">
              <a:spcBef>
                <a:spcPct val="20000"/>
              </a:spcBef>
              <a:buClr>
                <a:schemeClr val="accent3"/>
              </a:buClr>
              <a:buSzPct val="95000"/>
            </a:pPr>
            <a:r>
              <a:rPr lang="en-GB" sz="1600" dirty="0" smtClean="0"/>
              <a:t>Will later examine the impact of the photon reconstruction algorithm on jet energy reconstruction.</a:t>
            </a:r>
          </a:p>
        </p:txBody>
      </p:sp>
      <p:pic>
        <p:nvPicPr>
          <p:cNvPr id="5" name="Picture 4" descr="PIDLog.png"/>
          <p:cNvPicPr>
            <a:picLocks noChangeAspect="1"/>
          </p:cNvPicPr>
          <p:nvPr/>
        </p:nvPicPr>
        <p:blipFill>
          <a:blip r:embed="rId2" cstate="print"/>
          <a:stretch>
            <a:fillRect/>
          </a:stretch>
        </p:blipFill>
        <p:spPr>
          <a:xfrm>
            <a:off x="300990" y="1727834"/>
            <a:ext cx="4036381" cy="2748915"/>
          </a:xfrm>
          <a:prstGeom prst="rect">
            <a:avLst/>
          </a:prstGeom>
        </p:spPr>
      </p:pic>
      <p:pic>
        <p:nvPicPr>
          <p:cNvPr id="6" name="Picture 5" descr="EffPur.png"/>
          <p:cNvPicPr>
            <a:picLocks noChangeAspect="1"/>
          </p:cNvPicPr>
          <p:nvPr/>
        </p:nvPicPr>
        <p:blipFill>
          <a:blip r:embed="rId3" cstate="print"/>
          <a:stretch>
            <a:fillRect/>
          </a:stretch>
        </p:blipFill>
        <p:spPr>
          <a:xfrm>
            <a:off x="4743450" y="1804035"/>
            <a:ext cx="3890010" cy="2649231"/>
          </a:xfrm>
          <a:prstGeom prst="rect">
            <a:avLst/>
          </a:prstGeom>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 name="Picture 22" descr="PhotonTheta.png"/>
          <p:cNvPicPr>
            <a:picLocks noChangeAspect="1"/>
          </p:cNvPicPr>
          <p:nvPr/>
        </p:nvPicPr>
        <p:blipFill>
          <a:blip r:embed="rId2" cstate="print"/>
          <a:stretch>
            <a:fillRect/>
          </a:stretch>
        </p:blipFill>
        <p:spPr>
          <a:xfrm>
            <a:off x="639738" y="4525229"/>
            <a:ext cx="3299460" cy="2247046"/>
          </a:xfrm>
          <a:prstGeom prst="rect">
            <a:avLst/>
          </a:prstGeom>
        </p:spPr>
      </p:pic>
      <p:pic>
        <p:nvPicPr>
          <p:cNvPr id="22" name="Picture 21" descr="PionTheta.png"/>
          <p:cNvPicPr>
            <a:picLocks noChangeAspect="1"/>
          </p:cNvPicPr>
          <p:nvPr/>
        </p:nvPicPr>
        <p:blipFill>
          <a:blip r:embed="rId3" cstate="print"/>
          <a:stretch>
            <a:fillRect/>
          </a:stretch>
        </p:blipFill>
        <p:spPr>
          <a:xfrm>
            <a:off x="4671839" y="4530502"/>
            <a:ext cx="3371850" cy="2232248"/>
          </a:xfrm>
          <a:prstGeom prst="rect">
            <a:avLst/>
          </a:prstGeom>
        </p:spPr>
      </p:pic>
      <p:pic>
        <p:nvPicPr>
          <p:cNvPr id="20" name="Picture 19" descr="ElectronTheta.png"/>
          <p:cNvPicPr>
            <a:picLocks noChangeAspect="1"/>
          </p:cNvPicPr>
          <p:nvPr/>
        </p:nvPicPr>
        <p:blipFill>
          <a:blip r:embed="rId4" cstate="print"/>
          <a:stretch>
            <a:fillRect/>
          </a:stretch>
        </p:blipFill>
        <p:spPr>
          <a:xfrm>
            <a:off x="4686300" y="2146935"/>
            <a:ext cx="3366135" cy="2240558"/>
          </a:xfrm>
          <a:prstGeom prst="rect">
            <a:avLst/>
          </a:prstGeom>
        </p:spPr>
      </p:pic>
      <p:pic>
        <p:nvPicPr>
          <p:cNvPr id="16" name="Picture 15" descr="MuonIdTheta.png"/>
          <p:cNvPicPr>
            <a:picLocks noChangeAspect="1"/>
          </p:cNvPicPr>
          <p:nvPr/>
        </p:nvPicPr>
        <p:blipFill>
          <a:blip r:embed="rId5" cstate="print"/>
          <a:stretch>
            <a:fillRect/>
          </a:stretch>
        </p:blipFill>
        <p:spPr>
          <a:xfrm>
            <a:off x="647700" y="2101214"/>
            <a:ext cx="3314700" cy="2257425"/>
          </a:xfrm>
          <a:prstGeom prst="rect">
            <a:avLst/>
          </a:prstGeom>
        </p:spPr>
      </p:pic>
      <p:sp>
        <p:nvSpPr>
          <p:cNvPr id="2" name="Title 1"/>
          <p:cNvSpPr>
            <a:spLocks noGrp="1"/>
          </p:cNvSpPr>
          <p:nvPr>
            <p:ph type="title"/>
          </p:nvPr>
        </p:nvSpPr>
        <p:spPr/>
        <p:txBody>
          <a:bodyPr>
            <a:normAutofit/>
          </a:bodyPr>
          <a:lstStyle/>
          <a:p>
            <a:r>
              <a:rPr lang="en-GB" sz="4600" dirty="0" smtClean="0"/>
              <a:t>Efficiencies</a:t>
            </a:r>
            <a:endParaRPr lang="en-GB" sz="4600" dirty="0"/>
          </a:p>
        </p:txBody>
      </p:sp>
      <p:sp>
        <p:nvSpPr>
          <p:cNvPr id="6" name="Content Placeholder 2"/>
          <p:cNvSpPr txBox="1">
            <a:spLocks/>
          </p:cNvSpPr>
          <p:nvPr/>
        </p:nvSpPr>
        <p:spPr>
          <a:xfrm>
            <a:off x="390526" y="1586508"/>
            <a:ext cx="8645970" cy="461367"/>
          </a:xfrm>
          <a:prstGeom prst="rect">
            <a:avLst/>
          </a:prstGeom>
        </p:spPr>
        <p:txBody>
          <a:bodyPr vert="horz">
            <a:noAutofit/>
          </a:bodyPr>
          <a:lstStyle/>
          <a:p>
            <a:pPr marL="6350" indent="-6350">
              <a:spcBef>
                <a:spcPct val="20000"/>
              </a:spcBef>
              <a:buClr>
                <a:schemeClr val="accent3"/>
              </a:buClr>
              <a:buSzPct val="95000"/>
            </a:pPr>
            <a:r>
              <a:rPr lang="en-GB" sz="1600" dirty="0" smtClean="0"/>
              <a:t>Efficiency of single particle identification in ILD00, as a function of |cos(</a:t>
            </a:r>
            <a:r>
              <a:rPr lang="en-GB" sz="1600" dirty="0" smtClean="0">
                <a:sym typeface="Symbol"/>
              </a:rPr>
              <a:t></a:t>
            </a:r>
            <a:r>
              <a:rPr lang="en-GB" sz="1600" dirty="0" smtClean="0"/>
              <a:t>)|</a:t>
            </a:r>
          </a:p>
        </p:txBody>
      </p:sp>
      <p:sp>
        <p:nvSpPr>
          <p:cNvPr id="12" name="TextBox 11"/>
          <p:cNvSpPr txBox="1"/>
          <p:nvPr/>
        </p:nvSpPr>
        <p:spPr>
          <a:xfrm>
            <a:off x="3295650" y="3600450"/>
            <a:ext cx="373820" cy="369332"/>
          </a:xfrm>
          <a:prstGeom prst="rect">
            <a:avLst/>
          </a:prstGeom>
          <a:noFill/>
        </p:spPr>
        <p:txBody>
          <a:bodyPr wrap="none" rtlCol="0">
            <a:spAutoFit/>
          </a:bodyPr>
          <a:lstStyle/>
          <a:p>
            <a:r>
              <a:rPr lang="en-GB" dirty="0" smtClean="0">
                <a:sym typeface="Symbol"/>
              </a:rPr>
              <a:t></a:t>
            </a:r>
            <a:r>
              <a:rPr lang="en-GB" baseline="30000" dirty="0" smtClean="0">
                <a:sym typeface="Symbol"/>
              </a:rPr>
              <a:t>-</a:t>
            </a:r>
            <a:endParaRPr lang="en-GB" baseline="30000" dirty="0"/>
          </a:p>
        </p:txBody>
      </p:sp>
      <p:sp>
        <p:nvSpPr>
          <p:cNvPr id="13" name="TextBox 12"/>
          <p:cNvSpPr txBox="1"/>
          <p:nvPr/>
        </p:nvSpPr>
        <p:spPr>
          <a:xfrm>
            <a:off x="7419975" y="3657600"/>
            <a:ext cx="351378" cy="369332"/>
          </a:xfrm>
          <a:prstGeom prst="rect">
            <a:avLst/>
          </a:prstGeom>
          <a:noFill/>
        </p:spPr>
        <p:txBody>
          <a:bodyPr wrap="none" rtlCol="0">
            <a:spAutoFit/>
          </a:bodyPr>
          <a:lstStyle/>
          <a:p>
            <a:r>
              <a:rPr lang="en-GB" dirty="0" smtClean="0">
                <a:sym typeface="Symbol"/>
              </a:rPr>
              <a:t>e</a:t>
            </a:r>
            <a:r>
              <a:rPr lang="en-GB" baseline="30000" dirty="0" smtClean="0">
                <a:sym typeface="Symbol"/>
              </a:rPr>
              <a:t>-</a:t>
            </a:r>
            <a:endParaRPr lang="en-GB" baseline="30000" dirty="0"/>
          </a:p>
        </p:txBody>
      </p:sp>
      <p:sp>
        <p:nvSpPr>
          <p:cNvPr id="14" name="TextBox 13"/>
          <p:cNvSpPr txBox="1"/>
          <p:nvPr/>
        </p:nvSpPr>
        <p:spPr>
          <a:xfrm>
            <a:off x="7496175" y="6057900"/>
            <a:ext cx="373820" cy="369332"/>
          </a:xfrm>
          <a:prstGeom prst="rect">
            <a:avLst/>
          </a:prstGeom>
          <a:noFill/>
        </p:spPr>
        <p:txBody>
          <a:bodyPr wrap="none" rtlCol="0">
            <a:spAutoFit/>
          </a:bodyPr>
          <a:lstStyle/>
          <a:p>
            <a:r>
              <a:rPr lang="en-GB" dirty="0" smtClean="0">
                <a:sym typeface="Symbol"/>
              </a:rPr>
              <a:t></a:t>
            </a:r>
            <a:r>
              <a:rPr lang="en-GB" baseline="30000" dirty="0" smtClean="0">
                <a:sym typeface="Symbol"/>
              </a:rPr>
              <a:t>-</a:t>
            </a:r>
            <a:endParaRPr lang="en-GB" baseline="30000" dirty="0"/>
          </a:p>
        </p:txBody>
      </p:sp>
      <p:sp>
        <p:nvSpPr>
          <p:cNvPr id="15" name="TextBox 14"/>
          <p:cNvSpPr txBox="1"/>
          <p:nvPr/>
        </p:nvSpPr>
        <p:spPr>
          <a:xfrm>
            <a:off x="3343275" y="6096000"/>
            <a:ext cx="279244" cy="369332"/>
          </a:xfrm>
          <a:prstGeom prst="rect">
            <a:avLst/>
          </a:prstGeom>
          <a:noFill/>
        </p:spPr>
        <p:txBody>
          <a:bodyPr wrap="none" rtlCol="0">
            <a:spAutoFit/>
          </a:bodyPr>
          <a:lstStyle/>
          <a:p>
            <a:r>
              <a:rPr lang="en-GB" dirty="0" smtClean="0">
                <a:sym typeface="Symbol"/>
              </a:rPr>
              <a:t></a:t>
            </a:r>
            <a:endParaRPr lang="en-GB" baseline="30000"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18" descr="PhotonEnergy.png"/>
          <p:cNvPicPr>
            <a:picLocks noChangeAspect="1"/>
          </p:cNvPicPr>
          <p:nvPr/>
        </p:nvPicPr>
        <p:blipFill>
          <a:blip r:embed="rId2" cstate="print"/>
          <a:stretch>
            <a:fillRect/>
          </a:stretch>
        </p:blipFill>
        <p:spPr>
          <a:xfrm>
            <a:off x="602034" y="4562078"/>
            <a:ext cx="3322265" cy="2232248"/>
          </a:xfrm>
          <a:prstGeom prst="rect">
            <a:avLst/>
          </a:prstGeom>
        </p:spPr>
      </p:pic>
      <p:pic>
        <p:nvPicPr>
          <p:cNvPr id="18" name="Picture 17" descr="PionEnergy.png"/>
          <p:cNvPicPr>
            <a:picLocks noChangeAspect="1"/>
          </p:cNvPicPr>
          <p:nvPr/>
        </p:nvPicPr>
        <p:blipFill>
          <a:blip r:embed="rId3" cstate="print"/>
          <a:stretch>
            <a:fillRect/>
          </a:stretch>
        </p:blipFill>
        <p:spPr>
          <a:xfrm>
            <a:off x="4686300" y="4581128"/>
            <a:ext cx="3342084" cy="2214612"/>
          </a:xfrm>
          <a:prstGeom prst="rect">
            <a:avLst/>
          </a:prstGeom>
        </p:spPr>
      </p:pic>
      <p:pic>
        <p:nvPicPr>
          <p:cNvPr id="17" name="Picture 16" descr="ElectronEnergy.png"/>
          <p:cNvPicPr>
            <a:picLocks noChangeAspect="1"/>
          </p:cNvPicPr>
          <p:nvPr/>
        </p:nvPicPr>
        <p:blipFill>
          <a:blip r:embed="rId4" cstate="print"/>
          <a:stretch>
            <a:fillRect/>
          </a:stretch>
        </p:blipFill>
        <p:spPr>
          <a:xfrm>
            <a:off x="4686300" y="2137903"/>
            <a:ext cx="3347084" cy="2279479"/>
          </a:xfrm>
          <a:prstGeom prst="rect">
            <a:avLst/>
          </a:prstGeom>
        </p:spPr>
      </p:pic>
      <p:pic>
        <p:nvPicPr>
          <p:cNvPr id="13" name="Picture 12" descr="MuonIdEnergy.png"/>
          <p:cNvPicPr>
            <a:picLocks noChangeAspect="1"/>
          </p:cNvPicPr>
          <p:nvPr/>
        </p:nvPicPr>
        <p:blipFill>
          <a:blip r:embed="rId5" cstate="print"/>
          <a:stretch>
            <a:fillRect/>
          </a:stretch>
        </p:blipFill>
        <p:spPr>
          <a:xfrm>
            <a:off x="616375" y="2127507"/>
            <a:ext cx="3346025" cy="2278758"/>
          </a:xfrm>
          <a:prstGeom prst="rect">
            <a:avLst/>
          </a:prstGeom>
        </p:spPr>
      </p:pic>
      <p:sp>
        <p:nvSpPr>
          <p:cNvPr id="2" name="Title 1"/>
          <p:cNvSpPr>
            <a:spLocks noGrp="1"/>
          </p:cNvSpPr>
          <p:nvPr>
            <p:ph type="title"/>
          </p:nvPr>
        </p:nvSpPr>
        <p:spPr/>
        <p:txBody>
          <a:bodyPr>
            <a:normAutofit/>
          </a:bodyPr>
          <a:lstStyle/>
          <a:p>
            <a:r>
              <a:rPr lang="en-GB" sz="4600" dirty="0" smtClean="0"/>
              <a:t>Efficiencies</a:t>
            </a:r>
            <a:endParaRPr lang="en-GB" sz="4600" dirty="0"/>
          </a:p>
        </p:txBody>
      </p:sp>
      <p:sp>
        <p:nvSpPr>
          <p:cNvPr id="8" name="Content Placeholder 2"/>
          <p:cNvSpPr txBox="1">
            <a:spLocks/>
          </p:cNvSpPr>
          <p:nvPr/>
        </p:nvSpPr>
        <p:spPr>
          <a:xfrm>
            <a:off x="63915" y="1586508"/>
            <a:ext cx="8924956" cy="461367"/>
          </a:xfrm>
          <a:prstGeom prst="rect">
            <a:avLst/>
          </a:prstGeom>
        </p:spPr>
        <p:txBody>
          <a:bodyPr vert="horz">
            <a:noAutofit/>
          </a:bodyPr>
          <a:lstStyle/>
          <a:p>
            <a:pPr marL="6350" indent="-6350" algn="ctr">
              <a:spcBef>
                <a:spcPct val="20000"/>
              </a:spcBef>
              <a:buClr>
                <a:schemeClr val="accent3"/>
              </a:buClr>
              <a:buSzPct val="95000"/>
            </a:pPr>
            <a:r>
              <a:rPr lang="en-GB" sz="1600" dirty="0" smtClean="0"/>
              <a:t>Efficiency of single particle identification in ILD00, as a function of true energy, |cos(</a:t>
            </a:r>
            <a:r>
              <a:rPr lang="en-GB" sz="1600" dirty="0" smtClean="0">
                <a:sym typeface="Symbol"/>
              </a:rPr>
              <a:t></a:t>
            </a:r>
            <a:r>
              <a:rPr lang="en-GB" sz="1600" dirty="0" smtClean="0"/>
              <a:t>).&lt;0.9|</a:t>
            </a:r>
          </a:p>
        </p:txBody>
      </p:sp>
      <p:sp>
        <p:nvSpPr>
          <p:cNvPr id="9" name="TextBox 8"/>
          <p:cNvSpPr txBox="1"/>
          <p:nvPr/>
        </p:nvSpPr>
        <p:spPr>
          <a:xfrm>
            <a:off x="3352800" y="3648075"/>
            <a:ext cx="373820" cy="369332"/>
          </a:xfrm>
          <a:prstGeom prst="rect">
            <a:avLst/>
          </a:prstGeom>
          <a:noFill/>
        </p:spPr>
        <p:txBody>
          <a:bodyPr wrap="none" rtlCol="0">
            <a:spAutoFit/>
          </a:bodyPr>
          <a:lstStyle/>
          <a:p>
            <a:r>
              <a:rPr lang="en-GB" dirty="0" smtClean="0">
                <a:sym typeface="Symbol"/>
              </a:rPr>
              <a:t></a:t>
            </a:r>
            <a:r>
              <a:rPr lang="en-GB" baseline="30000" dirty="0" smtClean="0">
                <a:sym typeface="Symbol"/>
              </a:rPr>
              <a:t>-</a:t>
            </a:r>
            <a:endParaRPr lang="en-GB" baseline="30000" dirty="0"/>
          </a:p>
        </p:txBody>
      </p:sp>
      <p:sp>
        <p:nvSpPr>
          <p:cNvPr id="10" name="TextBox 9"/>
          <p:cNvSpPr txBox="1"/>
          <p:nvPr/>
        </p:nvSpPr>
        <p:spPr>
          <a:xfrm>
            <a:off x="7477125" y="3705225"/>
            <a:ext cx="351378" cy="369332"/>
          </a:xfrm>
          <a:prstGeom prst="rect">
            <a:avLst/>
          </a:prstGeom>
          <a:noFill/>
        </p:spPr>
        <p:txBody>
          <a:bodyPr wrap="none" rtlCol="0">
            <a:spAutoFit/>
          </a:bodyPr>
          <a:lstStyle/>
          <a:p>
            <a:r>
              <a:rPr lang="en-GB" dirty="0" smtClean="0">
                <a:sym typeface="Symbol"/>
              </a:rPr>
              <a:t>e</a:t>
            </a:r>
            <a:r>
              <a:rPr lang="en-GB" baseline="30000" dirty="0" smtClean="0">
                <a:sym typeface="Symbol"/>
              </a:rPr>
              <a:t>-</a:t>
            </a:r>
            <a:endParaRPr lang="en-GB" baseline="30000" dirty="0"/>
          </a:p>
        </p:txBody>
      </p:sp>
      <p:sp>
        <p:nvSpPr>
          <p:cNvPr id="11" name="TextBox 10"/>
          <p:cNvSpPr txBox="1"/>
          <p:nvPr/>
        </p:nvSpPr>
        <p:spPr>
          <a:xfrm>
            <a:off x="7553325" y="6057900"/>
            <a:ext cx="373820" cy="369332"/>
          </a:xfrm>
          <a:prstGeom prst="rect">
            <a:avLst/>
          </a:prstGeom>
          <a:noFill/>
        </p:spPr>
        <p:txBody>
          <a:bodyPr wrap="none" rtlCol="0">
            <a:spAutoFit/>
          </a:bodyPr>
          <a:lstStyle/>
          <a:p>
            <a:r>
              <a:rPr lang="en-GB" dirty="0" smtClean="0">
                <a:sym typeface="Symbol"/>
              </a:rPr>
              <a:t></a:t>
            </a:r>
            <a:r>
              <a:rPr lang="en-GB" baseline="30000" dirty="0" smtClean="0">
                <a:sym typeface="Symbol"/>
              </a:rPr>
              <a:t>-</a:t>
            </a:r>
            <a:endParaRPr lang="en-GB" baseline="30000" dirty="0"/>
          </a:p>
        </p:txBody>
      </p:sp>
      <p:sp>
        <p:nvSpPr>
          <p:cNvPr id="12" name="TextBox 11"/>
          <p:cNvSpPr txBox="1"/>
          <p:nvPr/>
        </p:nvSpPr>
        <p:spPr>
          <a:xfrm>
            <a:off x="3400425" y="6096000"/>
            <a:ext cx="279244" cy="369332"/>
          </a:xfrm>
          <a:prstGeom prst="rect">
            <a:avLst/>
          </a:prstGeom>
          <a:noFill/>
        </p:spPr>
        <p:txBody>
          <a:bodyPr wrap="none" rtlCol="0">
            <a:spAutoFit/>
          </a:bodyPr>
          <a:lstStyle/>
          <a:p>
            <a:r>
              <a:rPr lang="en-GB" dirty="0" smtClean="0">
                <a:sym typeface="Symbol"/>
              </a:rPr>
              <a:t></a:t>
            </a:r>
            <a:endParaRPr lang="en-GB" baseline="30000"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4600" dirty="0" smtClean="0"/>
              <a:t>Jet Energy Performance</a:t>
            </a:r>
            <a:endParaRPr lang="en-GB" sz="4600" dirty="0"/>
          </a:p>
        </p:txBody>
      </p:sp>
      <p:sp>
        <p:nvSpPr>
          <p:cNvPr id="4" name="Rectangle 3"/>
          <p:cNvSpPr/>
          <p:nvPr/>
        </p:nvSpPr>
        <p:spPr>
          <a:xfrm>
            <a:off x="152400" y="1595781"/>
            <a:ext cx="8777318" cy="1175706"/>
          </a:xfrm>
          <a:prstGeom prst="rect">
            <a:avLst/>
          </a:prstGeom>
        </p:spPr>
        <p:txBody>
          <a:bodyPr wrap="square">
            <a:spAutoFit/>
          </a:bodyPr>
          <a:lstStyle/>
          <a:p>
            <a:pPr marL="274320" indent="-274320">
              <a:spcBef>
                <a:spcPct val="20000"/>
              </a:spcBef>
              <a:buClr>
                <a:schemeClr val="accent3"/>
              </a:buClr>
              <a:buSzPct val="95000"/>
              <a:buFont typeface="Wingdings 2"/>
              <a:buChar char=""/>
              <a:defRPr/>
            </a:pPr>
            <a:r>
              <a:rPr lang="en-GB" sz="1600" dirty="0" smtClean="0"/>
              <a:t>Performance studied for ILD00, using MC samples of 10,000 </a:t>
            </a:r>
            <a:r>
              <a:rPr lang="en-GB" sz="1600" i="1" dirty="0" smtClean="0"/>
              <a:t>Z</a:t>
            </a:r>
            <a:r>
              <a:rPr lang="en-GB" sz="1600" dirty="0" smtClean="0">
                <a:sym typeface="Symbol"/>
              </a:rPr>
              <a:t></a:t>
            </a:r>
            <a:r>
              <a:rPr lang="en-GB" sz="1600" i="1" dirty="0" smtClean="0"/>
              <a:t>uds</a:t>
            </a:r>
            <a:r>
              <a:rPr lang="en-GB" sz="1600" dirty="0" smtClean="0"/>
              <a:t> events.</a:t>
            </a:r>
          </a:p>
          <a:p>
            <a:pPr marL="274320" indent="-274320">
              <a:spcBef>
                <a:spcPct val="20000"/>
              </a:spcBef>
              <a:buClr>
                <a:schemeClr val="accent3"/>
              </a:buClr>
              <a:buSzPct val="95000"/>
              <a:buFont typeface="Wingdings 2"/>
              <a:buChar char=""/>
              <a:defRPr/>
            </a:pPr>
            <a:r>
              <a:rPr lang="en-GB" sz="1600" dirty="0" smtClean="0"/>
              <a:t>Performance quoted in terms of rms</a:t>
            </a:r>
            <a:r>
              <a:rPr lang="en-GB" sz="1600" baseline="-25000" dirty="0" smtClean="0"/>
              <a:t>90</a:t>
            </a:r>
            <a:r>
              <a:rPr lang="en-GB" sz="1600" dirty="0" smtClean="0"/>
              <a:t>, which is defined to be the rms in the smallest range of reconstructed energy containing 90% of the events. </a:t>
            </a:r>
          </a:p>
          <a:p>
            <a:pPr marL="274320" indent="-274320">
              <a:spcBef>
                <a:spcPct val="20000"/>
              </a:spcBef>
              <a:buClr>
                <a:schemeClr val="accent3"/>
              </a:buClr>
              <a:buSzPct val="95000"/>
              <a:buFont typeface="Wingdings 2"/>
              <a:buChar char=""/>
              <a:defRPr/>
            </a:pPr>
            <a:r>
              <a:rPr lang="en-GB" sz="1600" dirty="0" smtClean="0"/>
              <a:t>A cut on the polar angle is applied to avoid the barrel/endcap overlap region: |cos </a:t>
            </a:r>
            <a:r>
              <a:rPr lang="en-GB" sz="1600" dirty="0" smtClean="0">
                <a:sym typeface="Symbol"/>
              </a:rPr>
              <a:t>| &lt; 0.7</a:t>
            </a:r>
            <a:endParaRPr lang="en-GB" sz="1600" dirty="0" smtClean="0"/>
          </a:p>
        </p:txBody>
      </p:sp>
      <p:sp>
        <p:nvSpPr>
          <p:cNvPr id="5" name="Content Placeholder 2"/>
          <p:cNvSpPr txBox="1">
            <a:spLocks/>
          </p:cNvSpPr>
          <p:nvPr/>
        </p:nvSpPr>
        <p:spPr>
          <a:xfrm>
            <a:off x="133350" y="3113509"/>
            <a:ext cx="8924956" cy="1639466"/>
          </a:xfrm>
          <a:prstGeom prst="rect">
            <a:avLst/>
          </a:prstGeom>
        </p:spPr>
        <p:txBody>
          <a:bodyPr vert="horz">
            <a:noAutofit/>
          </a:bodyPr>
          <a:lstStyle/>
          <a:p>
            <a:pPr marL="274320" indent="-274320">
              <a:spcBef>
                <a:spcPct val="20000"/>
              </a:spcBef>
              <a:buClr>
                <a:schemeClr val="accent3"/>
              </a:buClr>
              <a:buSzPct val="95000"/>
              <a:buFont typeface="Wingdings 2"/>
              <a:buChar char=""/>
            </a:pPr>
            <a:r>
              <a:rPr lang="en-GB" sz="1600" dirty="0" smtClean="0"/>
              <a:t>Muon reconstruction algorithm confirmed to have negligible impact on jet energy reconstruction, as should be expected.</a:t>
            </a:r>
          </a:p>
          <a:p>
            <a:pPr marL="274320" indent="-274320">
              <a:spcBef>
                <a:spcPct val="20000"/>
              </a:spcBef>
              <a:buClr>
                <a:schemeClr val="accent3"/>
              </a:buClr>
              <a:buSzPct val="95000"/>
              <a:buFont typeface="Wingdings 2"/>
              <a:buChar char=""/>
            </a:pPr>
            <a:r>
              <a:rPr lang="en-GB" sz="1600" dirty="0" smtClean="0"/>
              <a:t>Use of the photon reconstruction algorithm at the start of the reconstruction provides an improved jet energy reconstruction at high energies.</a:t>
            </a:r>
          </a:p>
          <a:p>
            <a:pPr marL="274320" indent="-274320">
              <a:spcBef>
                <a:spcPct val="20000"/>
              </a:spcBef>
              <a:buClr>
                <a:schemeClr val="accent3"/>
              </a:buClr>
              <a:buSzPct val="95000"/>
              <a:buFont typeface="Wingdings 2"/>
              <a:buChar char=""/>
            </a:pPr>
            <a:r>
              <a:rPr lang="en-GB" sz="1600" dirty="0" smtClean="0"/>
              <a:t>Further improvements can be made to photon reconstruction algorithm to successfully deal with high energy photons that leak into the HCAL.</a:t>
            </a:r>
          </a:p>
        </p:txBody>
      </p:sp>
      <p:graphicFrame>
        <p:nvGraphicFramePr>
          <p:cNvPr id="6" name="Table 5"/>
          <p:cNvGraphicFramePr>
            <a:graphicFrameLocks noGrp="1"/>
          </p:cNvGraphicFramePr>
          <p:nvPr/>
        </p:nvGraphicFramePr>
        <p:xfrm>
          <a:off x="390496" y="5191113"/>
          <a:ext cx="8215372" cy="1213472"/>
        </p:xfrm>
        <a:graphic>
          <a:graphicData uri="http://schemas.openxmlformats.org/drawingml/2006/table">
            <a:tbl>
              <a:tblPr firstRow="1" bandRow="1">
                <a:tableStyleId>{5C22544A-7EE6-4342-B048-85BDC9FD1C3A}</a:tableStyleId>
              </a:tblPr>
              <a:tblGrid>
                <a:gridCol w="2689988"/>
                <a:gridCol w="1381346"/>
                <a:gridCol w="1381346"/>
                <a:gridCol w="1381346"/>
                <a:gridCol w="1381346"/>
              </a:tblGrid>
              <a:tr h="403860">
                <a:tc>
                  <a:txBody>
                    <a:bodyPr/>
                    <a:lstStyle/>
                    <a:p>
                      <a:pPr algn="l"/>
                      <a:r>
                        <a:rPr lang="en-GB" sz="1400" b="1" dirty="0" smtClean="0"/>
                        <a:t>ILD00, E</a:t>
                      </a:r>
                      <a:r>
                        <a:rPr lang="en-GB" sz="1400" b="1" baseline="-25000" dirty="0" smtClean="0"/>
                        <a:t>z</a:t>
                      </a:r>
                      <a:r>
                        <a:rPr lang="en-GB" sz="1400" b="1" baseline="0" dirty="0" smtClean="0"/>
                        <a:t> (= 2 * E</a:t>
                      </a:r>
                      <a:r>
                        <a:rPr lang="en-GB" sz="1400" b="1" baseline="-25000" dirty="0" smtClean="0"/>
                        <a:t>j</a:t>
                      </a:r>
                      <a:r>
                        <a:rPr lang="en-GB" sz="1400" b="1" baseline="0" dirty="0" smtClean="0"/>
                        <a:t>)</a:t>
                      </a:r>
                      <a:endParaRPr lang="en-GB" sz="1400" b="1" baseline="-25000" dirty="0"/>
                    </a:p>
                  </a:txBody>
                  <a:tcPr/>
                </a:tc>
                <a:tc>
                  <a:txBody>
                    <a:bodyPr/>
                    <a:lstStyle/>
                    <a:p>
                      <a:pPr algn="ctr"/>
                      <a:r>
                        <a:rPr lang="en-GB" sz="1400" b="1" dirty="0" smtClean="0"/>
                        <a:t>91GeV</a:t>
                      </a:r>
                      <a:endParaRPr lang="en-GB" sz="1400" b="1" dirty="0"/>
                    </a:p>
                  </a:txBody>
                  <a:tcPr/>
                </a:tc>
                <a:tc>
                  <a:txBody>
                    <a:bodyPr/>
                    <a:lstStyle/>
                    <a:p>
                      <a:pPr algn="ctr"/>
                      <a:r>
                        <a:rPr lang="en-GB" sz="1400" b="1" dirty="0" smtClean="0"/>
                        <a:t>200GeV</a:t>
                      </a:r>
                      <a:endParaRPr lang="en-GB" sz="1400" b="1" dirty="0"/>
                    </a:p>
                  </a:txBody>
                  <a:tcPr/>
                </a:tc>
                <a:tc>
                  <a:txBody>
                    <a:bodyPr/>
                    <a:lstStyle/>
                    <a:p>
                      <a:pPr algn="ctr"/>
                      <a:r>
                        <a:rPr lang="en-GB" sz="1400" b="1" dirty="0" smtClean="0"/>
                        <a:t>360GeV</a:t>
                      </a:r>
                      <a:endParaRPr lang="en-GB" sz="1400" b="1" dirty="0"/>
                    </a:p>
                  </a:txBody>
                  <a:tcPr/>
                </a:tc>
                <a:tc>
                  <a:txBody>
                    <a:bodyPr/>
                    <a:lstStyle/>
                    <a:p>
                      <a:pPr algn="ctr"/>
                      <a:r>
                        <a:rPr lang="en-GB" sz="1400" b="1" dirty="0" smtClean="0"/>
                        <a:t>500GeV</a:t>
                      </a:r>
                      <a:endParaRPr lang="en-GB" sz="1400" b="1" dirty="0"/>
                    </a:p>
                  </a:txBody>
                  <a:tcPr/>
                </a:tc>
              </a:tr>
              <a:tr h="405752">
                <a:tc>
                  <a:txBody>
                    <a:bodyPr/>
                    <a:lstStyle/>
                    <a:p>
                      <a:r>
                        <a:rPr lang="en-GB" sz="1400" dirty="0" smtClean="0"/>
                        <a:t>Standard Pandora, rms</a:t>
                      </a:r>
                      <a:r>
                        <a:rPr lang="en-GB" sz="1400" baseline="-25000" dirty="0" smtClean="0"/>
                        <a:t>90</a:t>
                      </a:r>
                      <a:r>
                        <a:rPr lang="en-GB" sz="1400" dirty="0" smtClean="0"/>
                        <a:t>(E</a:t>
                      </a:r>
                      <a:r>
                        <a:rPr lang="en-GB" sz="1400" baseline="-25000" dirty="0" smtClean="0"/>
                        <a:t>j</a:t>
                      </a:r>
                      <a:r>
                        <a:rPr lang="en-GB" sz="1400" dirty="0" smtClean="0"/>
                        <a:t>) / E</a:t>
                      </a:r>
                      <a:r>
                        <a:rPr lang="en-GB" sz="1400" baseline="-25000" dirty="0" smtClean="0"/>
                        <a:t>j</a:t>
                      </a:r>
                      <a:endParaRPr lang="en-GB" sz="1400" dirty="0"/>
                    </a:p>
                  </a:txBody>
                  <a:tcPr/>
                </a:tc>
                <a:tc>
                  <a:txBody>
                    <a:bodyPr/>
                    <a:lstStyle/>
                    <a:p>
                      <a:pPr marL="0" indent="0" algn="ctr"/>
                      <a:r>
                        <a:rPr lang="en-GB" sz="1400" dirty="0" smtClean="0"/>
                        <a:t>3.64 ± 0.05</a:t>
                      </a:r>
                      <a:endParaRPr lang="en-GB" sz="1400"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400" dirty="0" smtClean="0"/>
                        <a:t>2.93 ± 0.04</a:t>
                      </a:r>
                    </a:p>
                  </a:txBody>
                  <a:tcPr/>
                </a:tc>
                <a:tc>
                  <a:txBody>
                    <a:bodyPr/>
                    <a:lstStyle/>
                    <a:p>
                      <a:pPr algn="ctr"/>
                      <a:r>
                        <a:rPr lang="en-GB" sz="1400" dirty="0" smtClean="0"/>
                        <a:t>3.00 ± 0.04</a:t>
                      </a:r>
                      <a:endParaRPr lang="en-GB" sz="1400" dirty="0"/>
                    </a:p>
                  </a:txBody>
                  <a:tcPr/>
                </a:tc>
                <a:tc>
                  <a:txBody>
                    <a:bodyPr/>
                    <a:lstStyle/>
                    <a:p>
                      <a:pPr marL="0" indent="0" algn="ctr"/>
                      <a:r>
                        <a:rPr lang="en-GB" sz="1400" dirty="0" smtClean="0"/>
                        <a:t>3.19 ± 0.04</a:t>
                      </a:r>
                      <a:endParaRPr lang="en-GB" sz="1400" dirty="0"/>
                    </a:p>
                  </a:txBody>
                  <a:tcPr/>
                </a:tc>
              </a:tr>
              <a:tr h="403860">
                <a:tc>
                  <a:txBody>
                    <a:bodyPr/>
                    <a:lstStyle/>
                    <a:p>
                      <a:r>
                        <a:rPr lang="en-GB" sz="1400" dirty="0" smtClean="0"/>
                        <a:t>Photon Clustering, rms</a:t>
                      </a:r>
                      <a:r>
                        <a:rPr lang="en-GB" sz="1400" baseline="-25000" dirty="0" smtClean="0"/>
                        <a:t>90</a:t>
                      </a:r>
                      <a:r>
                        <a:rPr lang="en-GB" sz="1400" dirty="0" smtClean="0"/>
                        <a:t>(E</a:t>
                      </a:r>
                      <a:r>
                        <a:rPr lang="en-GB" sz="1400" baseline="-25000" dirty="0" smtClean="0"/>
                        <a:t>j</a:t>
                      </a:r>
                      <a:r>
                        <a:rPr lang="en-GB" sz="1400" dirty="0" smtClean="0"/>
                        <a:t>) / E</a:t>
                      </a:r>
                      <a:r>
                        <a:rPr lang="en-GB" sz="1400" baseline="-25000" dirty="0" smtClean="0"/>
                        <a:t>j</a:t>
                      </a:r>
                      <a:endParaRPr lang="en-GB" sz="1400"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400" dirty="0" smtClean="0"/>
                        <a:t>3.69 ± 0.05</a:t>
                      </a: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400" dirty="0" smtClean="0"/>
                        <a:t>2.88 ± 0.04</a:t>
                      </a: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400" dirty="0" smtClean="0"/>
                        <a:t>2.91 ± 0.04</a:t>
                      </a:r>
                    </a:p>
                  </a:txBody>
                  <a:tcPr/>
                </a:tc>
                <a:tc>
                  <a:txBody>
                    <a:bodyPr/>
                    <a:lstStyle/>
                    <a:p>
                      <a:pPr algn="ctr"/>
                      <a:r>
                        <a:rPr lang="en-GB" sz="1400" dirty="0" smtClean="0"/>
                        <a:t>3.03 ± 0.05</a:t>
                      </a:r>
                      <a:endParaRPr lang="en-GB" sz="1400" dirty="0"/>
                    </a:p>
                  </a:txBody>
                  <a:tcPr/>
                </a:tc>
              </a:tr>
            </a:tbl>
          </a:graphicData>
        </a:graphic>
      </p:graphicFrame>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4600" dirty="0" smtClean="0"/>
              <a:t>Jet Energy Performance</a:t>
            </a:r>
            <a:endParaRPr lang="en-GB" sz="4600" dirty="0"/>
          </a:p>
        </p:txBody>
      </p:sp>
      <p:pic>
        <p:nvPicPr>
          <p:cNvPr id="5" name="Picture 4" descr="ILD00.png"/>
          <p:cNvPicPr>
            <a:picLocks noChangeAspect="1"/>
          </p:cNvPicPr>
          <p:nvPr/>
        </p:nvPicPr>
        <p:blipFill>
          <a:blip r:embed="rId2" cstate="print"/>
          <a:stretch>
            <a:fillRect/>
          </a:stretch>
        </p:blipFill>
        <p:spPr>
          <a:xfrm>
            <a:off x="43840" y="1847850"/>
            <a:ext cx="4533900" cy="3094256"/>
          </a:xfrm>
          <a:prstGeom prst="rect">
            <a:avLst/>
          </a:prstGeom>
        </p:spPr>
      </p:pic>
      <p:sp>
        <p:nvSpPr>
          <p:cNvPr id="6" name="TextBox 5"/>
          <p:cNvSpPr txBox="1"/>
          <p:nvPr/>
        </p:nvSpPr>
        <p:spPr>
          <a:xfrm>
            <a:off x="3219450" y="2028825"/>
            <a:ext cx="819150" cy="369332"/>
          </a:xfrm>
          <a:prstGeom prst="rect">
            <a:avLst/>
          </a:prstGeom>
          <a:noFill/>
        </p:spPr>
        <p:txBody>
          <a:bodyPr wrap="square" rtlCol="0">
            <a:spAutoFit/>
          </a:bodyPr>
          <a:lstStyle/>
          <a:p>
            <a:r>
              <a:rPr lang="en-GB" dirty="0" smtClean="0"/>
              <a:t>ILD00</a:t>
            </a:r>
            <a:endParaRPr lang="en-GB" dirty="0"/>
          </a:p>
        </p:txBody>
      </p:sp>
      <p:pic>
        <p:nvPicPr>
          <p:cNvPr id="7" name="Picture 6" descr="SigmaEvsCosTheta.png"/>
          <p:cNvPicPr>
            <a:picLocks noChangeAspect="1"/>
          </p:cNvPicPr>
          <p:nvPr/>
        </p:nvPicPr>
        <p:blipFill>
          <a:blip r:embed="rId3" cstate="print"/>
          <a:stretch>
            <a:fillRect/>
          </a:stretch>
        </p:blipFill>
        <p:spPr>
          <a:xfrm>
            <a:off x="4591051" y="1889760"/>
            <a:ext cx="4533900" cy="3087742"/>
          </a:xfrm>
          <a:prstGeom prst="rect">
            <a:avLst/>
          </a:prstGeom>
        </p:spPr>
      </p:pic>
      <p:sp>
        <p:nvSpPr>
          <p:cNvPr id="9" name="TextBox 8"/>
          <p:cNvSpPr txBox="1"/>
          <p:nvPr/>
        </p:nvSpPr>
        <p:spPr>
          <a:xfrm>
            <a:off x="7762875" y="2009775"/>
            <a:ext cx="819150" cy="369332"/>
          </a:xfrm>
          <a:prstGeom prst="rect">
            <a:avLst/>
          </a:prstGeom>
          <a:noFill/>
        </p:spPr>
        <p:txBody>
          <a:bodyPr wrap="square" rtlCol="0">
            <a:spAutoFit/>
          </a:bodyPr>
          <a:lstStyle/>
          <a:p>
            <a:r>
              <a:rPr lang="en-GB" dirty="0" smtClean="0"/>
              <a:t>ILD00</a:t>
            </a:r>
            <a:endParaRPr lang="en-GB" dirty="0"/>
          </a:p>
        </p:txBody>
      </p:sp>
      <p:graphicFrame>
        <p:nvGraphicFramePr>
          <p:cNvPr id="10" name="Table 9"/>
          <p:cNvGraphicFramePr>
            <a:graphicFrameLocks noGrp="1"/>
          </p:cNvGraphicFramePr>
          <p:nvPr/>
        </p:nvGraphicFramePr>
        <p:xfrm>
          <a:off x="552421" y="5448288"/>
          <a:ext cx="8215372" cy="807720"/>
        </p:xfrm>
        <a:graphic>
          <a:graphicData uri="http://schemas.openxmlformats.org/drawingml/2006/table">
            <a:tbl>
              <a:tblPr firstRow="1" bandRow="1">
                <a:tableStyleId>{5C22544A-7EE6-4342-B048-85BDC9FD1C3A}</a:tableStyleId>
              </a:tblPr>
              <a:tblGrid>
                <a:gridCol w="2689988"/>
                <a:gridCol w="1381346"/>
                <a:gridCol w="1381346"/>
                <a:gridCol w="1381346"/>
                <a:gridCol w="1381346"/>
              </a:tblGrid>
              <a:tr h="403860">
                <a:tc>
                  <a:txBody>
                    <a:bodyPr/>
                    <a:lstStyle/>
                    <a:p>
                      <a:pPr algn="l"/>
                      <a:r>
                        <a:rPr lang="en-GB" sz="1400" b="1" dirty="0" smtClean="0"/>
                        <a:t>ILD00, E</a:t>
                      </a:r>
                      <a:r>
                        <a:rPr lang="en-GB" sz="1400" b="1" baseline="-25000" dirty="0" smtClean="0"/>
                        <a:t>z</a:t>
                      </a:r>
                      <a:r>
                        <a:rPr lang="en-GB" sz="1400" b="1" baseline="0" dirty="0" smtClean="0"/>
                        <a:t> (= 2 * E</a:t>
                      </a:r>
                      <a:r>
                        <a:rPr lang="en-GB" sz="1400" b="1" baseline="-25000" dirty="0" smtClean="0"/>
                        <a:t>j</a:t>
                      </a:r>
                      <a:r>
                        <a:rPr lang="en-GB" sz="1400" b="1" baseline="0" dirty="0" smtClean="0"/>
                        <a:t>)</a:t>
                      </a:r>
                      <a:endParaRPr lang="en-GB" sz="1400" b="1" baseline="-25000" dirty="0"/>
                    </a:p>
                  </a:txBody>
                  <a:tcPr/>
                </a:tc>
                <a:tc>
                  <a:txBody>
                    <a:bodyPr/>
                    <a:lstStyle/>
                    <a:p>
                      <a:pPr algn="ctr"/>
                      <a:r>
                        <a:rPr lang="en-GB" sz="1400" b="1" dirty="0" smtClean="0"/>
                        <a:t>91GeV</a:t>
                      </a:r>
                      <a:endParaRPr lang="en-GB" sz="1400" b="1" dirty="0"/>
                    </a:p>
                  </a:txBody>
                  <a:tcPr/>
                </a:tc>
                <a:tc>
                  <a:txBody>
                    <a:bodyPr/>
                    <a:lstStyle/>
                    <a:p>
                      <a:pPr algn="ctr"/>
                      <a:r>
                        <a:rPr lang="en-GB" sz="1400" b="1" dirty="0" smtClean="0"/>
                        <a:t>200GeV</a:t>
                      </a:r>
                      <a:endParaRPr lang="en-GB" sz="1400" b="1" dirty="0"/>
                    </a:p>
                  </a:txBody>
                  <a:tcPr/>
                </a:tc>
                <a:tc>
                  <a:txBody>
                    <a:bodyPr/>
                    <a:lstStyle/>
                    <a:p>
                      <a:pPr algn="ctr"/>
                      <a:r>
                        <a:rPr lang="en-GB" sz="1400" b="1" dirty="0" smtClean="0"/>
                        <a:t>360GeV</a:t>
                      </a:r>
                      <a:endParaRPr lang="en-GB" sz="1400" b="1" dirty="0"/>
                    </a:p>
                  </a:txBody>
                  <a:tcPr/>
                </a:tc>
                <a:tc>
                  <a:txBody>
                    <a:bodyPr/>
                    <a:lstStyle/>
                    <a:p>
                      <a:pPr algn="ctr"/>
                      <a:r>
                        <a:rPr lang="en-GB" sz="1400" b="1" dirty="0" smtClean="0"/>
                        <a:t>500GeV</a:t>
                      </a:r>
                      <a:endParaRPr lang="en-GB" sz="1400" b="1" dirty="0"/>
                    </a:p>
                  </a:txBody>
                  <a:tcPr/>
                </a:tc>
              </a:tr>
              <a:tr h="403860">
                <a:tc>
                  <a:txBody>
                    <a:bodyPr/>
                    <a:lstStyle/>
                    <a:p>
                      <a:r>
                        <a:rPr lang="en-GB" sz="1400" dirty="0" smtClean="0"/>
                        <a:t>Photon Clustering, rms</a:t>
                      </a:r>
                      <a:r>
                        <a:rPr lang="en-GB" sz="1400" baseline="-25000" dirty="0" smtClean="0"/>
                        <a:t>90</a:t>
                      </a:r>
                      <a:r>
                        <a:rPr lang="en-GB" sz="1400" dirty="0" smtClean="0"/>
                        <a:t>(E</a:t>
                      </a:r>
                      <a:r>
                        <a:rPr lang="en-GB" sz="1400" baseline="-25000" dirty="0" smtClean="0"/>
                        <a:t>j</a:t>
                      </a:r>
                      <a:r>
                        <a:rPr lang="en-GB" sz="1400" dirty="0" smtClean="0"/>
                        <a:t>) / E</a:t>
                      </a:r>
                      <a:r>
                        <a:rPr lang="en-GB" sz="1400" baseline="-25000" dirty="0" smtClean="0"/>
                        <a:t>j</a:t>
                      </a:r>
                      <a:endParaRPr lang="en-GB" sz="1400"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400" dirty="0" smtClean="0"/>
                        <a:t>3.69 ± 0.05</a:t>
                      </a: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400" dirty="0" smtClean="0"/>
                        <a:t>2.88 ± 0.04</a:t>
                      </a: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400" dirty="0" smtClean="0"/>
                        <a:t>2.91 ± 0.04</a:t>
                      </a:r>
                    </a:p>
                  </a:txBody>
                  <a:tcPr/>
                </a:tc>
                <a:tc>
                  <a:txBody>
                    <a:bodyPr/>
                    <a:lstStyle/>
                    <a:p>
                      <a:pPr algn="ctr"/>
                      <a:r>
                        <a:rPr lang="en-GB" sz="1400" dirty="0" smtClean="0"/>
                        <a:t>3.03 ± 0.05</a:t>
                      </a:r>
                      <a:endParaRPr lang="en-GB" sz="1400" dirty="0"/>
                    </a:p>
                  </a:txBody>
                  <a:tcPr/>
                </a:tc>
              </a:tr>
            </a:tbl>
          </a:graphicData>
        </a:graphic>
      </p:graphicFrame>
      <p:sp>
        <p:nvSpPr>
          <p:cNvPr id="11" name="TextBox 10"/>
          <p:cNvSpPr txBox="1"/>
          <p:nvPr/>
        </p:nvSpPr>
        <p:spPr>
          <a:xfrm>
            <a:off x="3152775" y="6286500"/>
            <a:ext cx="2971800" cy="261610"/>
          </a:xfrm>
          <a:prstGeom prst="rect">
            <a:avLst/>
          </a:prstGeom>
          <a:noFill/>
        </p:spPr>
        <p:txBody>
          <a:bodyPr wrap="square" rtlCol="0">
            <a:spAutoFit/>
          </a:bodyPr>
          <a:lstStyle/>
          <a:p>
            <a:pPr algn="ctr"/>
            <a:r>
              <a:rPr lang="en-GB" sz="1050" dirty="0" smtClean="0"/>
              <a:t>Best ever Pandora performance for ILD00</a:t>
            </a:r>
            <a:endParaRPr lang="en-GB" sz="1050"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4600" dirty="0" smtClean="0"/>
              <a:t>High Energy Performance</a:t>
            </a:r>
            <a:endParaRPr lang="en-GB" sz="4600" dirty="0"/>
          </a:p>
        </p:txBody>
      </p:sp>
      <p:graphicFrame>
        <p:nvGraphicFramePr>
          <p:cNvPr id="7" name="Table 6"/>
          <p:cNvGraphicFramePr>
            <a:graphicFrameLocks noGrp="1"/>
          </p:cNvGraphicFramePr>
          <p:nvPr/>
        </p:nvGraphicFramePr>
        <p:xfrm>
          <a:off x="276196" y="5029188"/>
          <a:ext cx="8658253" cy="1211580"/>
        </p:xfrm>
        <a:graphic>
          <a:graphicData uri="http://schemas.openxmlformats.org/drawingml/2006/table">
            <a:tbl>
              <a:tblPr firstRow="1" bandRow="1">
                <a:tableStyleId>{5C22544A-7EE6-4342-B048-85BDC9FD1C3A}</a:tableStyleId>
              </a:tblPr>
              <a:tblGrid>
                <a:gridCol w="2751868"/>
                <a:gridCol w="1217712"/>
                <a:gridCol w="1227301"/>
                <a:gridCol w="1179359"/>
                <a:gridCol w="1165433"/>
                <a:gridCol w="1116580"/>
              </a:tblGrid>
              <a:tr h="403860">
                <a:tc>
                  <a:txBody>
                    <a:bodyPr/>
                    <a:lstStyle/>
                    <a:p>
                      <a:pPr algn="l"/>
                      <a:r>
                        <a:rPr lang="en-GB" sz="1400" b="1" dirty="0" smtClean="0"/>
                        <a:t>E</a:t>
                      </a:r>
                      <a:r>
                        <a:rPr lang="en-GB" sz="1400" b="1" baseline="-25000" dirty="0" smtClean="0"/>
                        <a:t>z</a:t>
                      </a:r>
                      <a:r>
                        <a:rPr lang="en-GB" sz="1400" b="1" baseline="0" dirty="0" smtClean="0"/>
                        <a:t> (= 2 * E</a:t>
                      </a:r>
                      <a:r>
                        <a:rPr lang="en-GB" sz="1400" b="1" baseline="-25000" dirty="0" smtClean="0"/>
                        <a:t>j</a:t>
                      </a:r>
                      <a:r>
                        <a:rPr lang="en-GB" sz="1400" b="1" baseline="0" dirty="0" smtClean="0"/>
                        <a:t>)</a:t>
                      </a:r>
                      <a:endParaRPr lang="en-GB" sz="1400" b="1" baseline="-25000" dirty="0"/>
                    </a:p>
                  </a:txBody>
                  <a:tcPr/>
                </a:tc>
                <a:tc>
                  <a:txBody>
                    <a:bodyPr/>
                    <a:lstStyle/>
                    <a:p>
                      <a:pPr algn="ctr"/>
                      <a:r>
                        <a:rPr lang="en-GB" sz="1400" b="1" dirty="0" smtClean="0"/>
                        <a:t>91GeV</a:t>
                      </a:r>
                      <a:endParaRPr lang="en-GB" sz="1400" b="1" dirty="0"/>
                    </a:p>
                  </a:txBody>
                  <a:tcPr/>
                </a:tc>
                <a:tc>
                  <a:txBody>
                    <a:bodyPr/>
                    <a:lstStyle/>
                    <a:p>
                      <a:pPr algn="ctr"/>
                      <a:r>
                        <a:rPr lang="en-GB" sz="1400" b="1" dirty="0" smtClean="0"/>
                        <a:t>200GeV</a:t>
                      </a:r>
                      <a:endParaRPr lang="en-GB" sz="1400" b="1" dirty="0"/>
                    </a:p>
                  </a:txBody>
                  <a:tcPr/>
                </a:tc>
                <a:tc>
                  <a:txBody>
                    <a:bodyPr/>
                    <a:lstStyle/>
                    <a:p>
                      <a:pPr algn="ctr"/>
                      <a:r>
                        <a:rPr lang="en-GB" sz="1400" b="1" dirty="0" smtClean="0"/>
                        <a:t>360GeV</a:t>
                      </a:r>
                      <a:endParaRPr lang="en-GB" sz="1400" b="1" dirty="0"/>
                    </a:p>
                  </a:txBody>
                  <a:tcPr/>
                </a:tc>
                <a:tc>
                  <a:txBody>
                    <a:bodyPr/>
                    <a:lstStyle/>
                    <a:p>
                      <a:pPr algn="ctr"/>
                      <a:r>
                        <a:rPr lang="en-GB" sz="1400" b="1" dirty="0" smtClean="0"/>
                        <a:t>500GeV</a:t>
                      </a:r>
                      <a:endParaRPr lang="en-GB" sz="1400" b="1" dirty="0"/>
                    </a:p>
                  </a:txBody>
                  <a:tcPr/>
                </a:tc>
                <a:tc>
                  <a:txBody>
                    <a:bodyPr/>
                    <a:lstStyle/>
                    <a:p>
                      <a:pPr algn="ctr"/>
                      <a:r>
                        <a:rPr lang="en-GB" sz="1400" b="1" dirty="0" smtClean="0"/>
                        <a:t>1TeV</a:t>
                      </a:r>
                      <a:endParaRPr lang="en-GB" sz="1400" b="1" dirty="0"/>
                    </a:p>
                  </a:txBody>
                  <a:tcPr/>
                </a:tc>
              </a:tr>
              <a:tr h="403860">
                <a:tc>
                  <a:txBody>
                    <a:bodyPr/>
                    <a:lstStyle/>
                    <a:p>
                      <a:r>
                        <a:rPr lang="en-GB" sz="1400" dirty="0" smtClean="0"/>
                        <a:t>ILD00, rms</a:t>
                      </a:r>
                      <a:r>
                        <a:rPr lang="en-GB" sz="1400" baseline="-25000" dirty="0" smtClean="0"/>
                        <a:t>90</a:t>
                      </a:r>
                      <a:r>
                        <a:rPr lang="en-GB" sz="1400" dirty="0" smtClean="0"/>
                        <a:t>(E</a:t>
                      </a:r>
                      <a:r>
                        <a:rPr lang="en-GB" sz="1400" baseline="-25000" dirty="0" smtClean="0"/>
                        <a:t>j</a:t>
                      </a:r>
                      <a:r>
                        <a:rPr lang="en-GB" sz="1400" dirty="0" smtClean="0"/>
                        <a:t>) / E</a:t>
                      </a:r>
                      <a:r>
                        <a:rPr lang="en-GB" sz="1400" baseline="-25000" dirty="0" smtClean="0"/>
                        <a:t>j</a:t>
                      </a:r>
                      <a:endParaRPr lang="en-GB" sz="1400"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400" dirty="0" smtClean="0"/>
                        <a:t>3.69 ± 0.05</a:t>
                      </a: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400" dirty="0" smtClean="0"/>
                        <a:t>2.88 ± 0.04</a:t>
                      </a: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400" dirty="0" smtClean="0"/>
                        <a:t>2.91 ± 0.04</a:t>
                      </a:r>
                    </a:p>
                  </a:txBody>
                  <a:tcPr/>
                </a:tc>
                <a:tc>
                  <a:txBody>
                    <a:bodyPr/>
                    <a:lstStyle/>
                    <a:p>
                      <a:pPr algn="ctr"/>
                      <a:r>
                        <a:rPr lang="en-GB" sz="1400" dirty="0" smtClean="0"/>
                        <a:t>3.03 ± 0.05</a:t>
                      </a:r>
                      <a:endParaRPr lang="en-GB" sz="1400"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400" b="1" dirty="0" smtClean="0"/>
                        <a:t>4.16 ± 0.06</a:t>
                      </a:r>
                      <a:endParaRPr lang="en-GB" sz="1400" b="1" dirty="0"/>
                    </a:p>
                  </a:txBody>
                  <a:tcPr/>
                </a:tc>
              </a:tr>
              <a:tr h="403860">
                <a:tc>
                  <a:txBody>
                    <a:bodyPr/>
                    <a:lstStyle/>
                    <a:p>
                      <a:r>
                        <a:rPr lang="en-GB" sz="1400" dirty="0" smtClean="0"/>
                        <a:t>CLIC_ILD_CDR, rms</a:t>
                      </a:r>
                      <a:r>
                        <a:rPr lang="en-GB" sz="1400" baseline="-25000" dirty="0" smtClean="0"/>
                        <a:t>90</a:t>
                      </a:r>
                      <a:r>
                        <a:rPr lang="en-GB" sz="1400" dirty="0" smtClean="0"/>
                        <a:t>(E</a:t>
                      </a:r>
                      <a:r>
                        <a:rPr lang="en-GB" sz="1400" baseline="-25000" dirty="0" smtClean="0"/>
                        <a:t>j</a:t>
                      </a:r>
                      <a:r>
                        <a:rPr lang="en-GB" sz="1400" dirty="0" smtClean="0"/>
                        <a:t>) / E</a:t>
                      </a:r>
                      <a:r>
                        <a:rPr lang="en-GB" sz="1400" baseline="-25000" dirty="0" smtClean="0"/>
                        <a:t>j</a:t>
                      </a:r>
                      <a:endParaRPr lang="en-GB" sz="1400"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400" dirty="0" smtClean="0"/>
                        <a:t>3.73 ± 0.05</a:t>
                      </a: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400" dirty="0" smtClean="0"/>
                        <a:t>2.99 ± 0.04</a:t>
                      </a: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400" dirty="0" smtClean="0"/>
                        <a:t>-</a:t>
                      </a:r>
                    </a:p>
                  </a:txBody>
                  <a:tcPr/>
                </a:tc>
                <a:tc>
                  <a:txBody>
                    <a:bodyPr/>
                    <a:lstStyle/>
                    <a:p>
                      <a:pPr algn="ctr"/>
                      <a:r>
                        <a:rPr lang="en-GB" sz="1400" dirty="0" smtClean="0"/>
                        <a:t>2.86 ± 0.05</a:t>
                      </a:r>
                      <a:endParaRPr lang="en-GB" sz="1400"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400" b="1" dirty="0" smtClean="0"/>
                        <a:t>3.07 ± 0.05</a:t>
                      </a:r>
                      <a:endParaRPr lang="en-GB" sz="1400" b="1" dirty="0"/>
                    </a:p>
                  </a:txBody>
                  <a:tcPr/>
                </a:tc>
              </a:tr>
            </a:tbl>
          </a:graphicData>
        </a:graphic>
      </p:graphicFrame>
      <p:sp>
        <p:nvSpPr>
          <p:cNvPr id="9" name="TextBox 8"/>
          <p:cNvSpPr txBox="1"/>
          <p:nvPr/>
        </p:nvSpPr>
        <p:spPr>
          <a:xfrm>
            <a:off x="361950" y="6267450"/>
            <a:ext cx="8420100" cy="430887"/>
          </a:xfrm>
          <a:prstGeom prst="rect">
            <a:avLst/>
          </a:prstGeom>
          <a:noFill/>
        </p:spPr>
        <p:txBody>
          <a:bodyPr wrap="square" rtlCol="0">
            <a:spAutoFit/>
          </a:bodyPr>
          <a:lstStyle/>
          <a:p>
            <a:pPr algn="ctr"/>
            <a:r>
              <a:rPr lang="en-GB" sz="1050" dirty="0" smtClean="0"/>
              <a:t>Photon reconstruction used for both detector models. Beware different reconstruction chains for ILD00, CLIC_ILD_CDR, making for difficult direct comparisons (e.g. different digitization).</a:t>
            </a:r>
            <a:endParaRPr lang="en-GB" sz="1050" dirty="0"/>
          </a:p>
        </p:txBody>
      </p:sp>
      <p:pic>
        <p:nvPicPr>
          <p:cNvPr id="11" name="Picture 10" descr="1TeVSigmaEvsCosTheta.png"/>
          <p:cNvPicPr>
            <a:picLocks noChangeAspect="1"/>
          </p:cNvPicPr>
          <p:nvPr/>
        </p:nvPicPr>
        <p:blipFill>
          <a:blip r:embed="rId2" cstate="print"/>
          <a:stretch>
            <a:fillRect/>
          </a:stretch>
        </p:blipFill>
        <p:spPr>
          <a:xfrm>
            <a:off x="4729995" y="1639710"/>
            <a:ext cx="4414005" cy="3006090"/>
          </a:xfrm>
          <a:prstGeom prst="rect">
            <a:avLst/>
          </a:prstGeom>
        </p:spPr>
      </p:pic>
      <p:pic>
        <p:nvPicPr>
          <p:cNvPr id="12" name="Picture 11" descr="1TeVRecoE.png"/>
          <p:cNvPicPr>
            <a:picLocks noChangeAspect="1"/>
          </p:cNvPicPr>
          <p:nvPr/>
        </p:nvPicPr>
        <p:blipFill>
          <a:blip r:embed="rId3" cstate="print"/>
          <a:stretch>
            <a:fillRect/>
          </a:stretch>
        </p:blipFill>
        <p:spPr>
          <a:xfrm>
            <a:off x="38100" y="1661160"/>
            <a:ext cx="4414005" cy="3006090"/>
          </a:xfrm>
          <a:prstGeom prst="rect">
            <a:avLst/>
          </a:prstGeom>
        </p:spPr>
      </p:pic>
      <p:sp>
        <p:nvSpPr>
          <p:cNvPr id="13" name="TextBox 12"/>
          <p:cNvSpPr txBox="1"/>
          <p:nvPr/>
        </p:nvSpPr>
        <p:spPr>
          <a:xfrm>
            <a:off x="3219450" y="1819275"/>
            <a:ext cx="819150" cy="369332"/>
          </a:xfrm>
          <a:prstGeom prst="rect">
            <a:avLst/>
          </a:prstGeom>
          <a:noFill/>
        </p:spPr>
        <p:txBody>
          <a:bodyPr wrap="square" rtlCol="0">
            <a:spAutoFit/>
          </a:bodyPr>
          <a:lstStyle/>
          <a:p>
            <a:r>
              <a:rPr lang="en-GB" dirty="0" smtClean="0"/>
              <a:t>ILD00</a:t>
            </a:r>
            <a:endParaRPr lang="en-GB" dirty="0"/>
          </a:p>
        </p:txBody>
      </p:sp>
      <p:sp>
        <p:nvSpPr>
          <p:cNvPr id="14" name="TextBox 13"/>
          <p:cNvSpPr txBox="1"/>
          <p:nvPr/>
        </p:nvSpPr>
        <p:spPr>
          <a:xfrm>
            <a:off x="7762875" y="1800225"/>
            <a:ext cx="819150" cy="369332"/>
          </a:xfrm>
          <a:prstGeom prst="rect">
            <a:avLst/>
          </a:prstGeom>
          <a:noFill/>
        </p:spPr>
        <p:txBody>
          <a:bodyPr wrap="square" rtlCol="0">
            <a:spAutoFit/>
          </a:bodyPr>
          <a:lstStyle/>
          <a:p>
            <a:r>
              <a:rPr lang="en-GB" dirty="0" smtClean="0"/>
              <a:t>ILD00</a:t>
            </a:r>
            <a:endParaRPr lang="en-GB" dirty="0"/>
          </a:p>
        </p:txBody>
      </p:sp>
      <p:sp>
        <p:nvSpPr>
          <p:cNvPr id="15" name="TextBox 14"/>
          <p:cNvSpPr txBox="1"/>
          <p:nvPr/>
        </p:nvSpPr>
        <p:spPr>
          <a:xfrm>
            <a:off x="5067300" y="3981450"/>
            <a:ext cx="2400300" cy="276999"/>
          </a:xfrm>
          <a:prstGeom prst="rect">
            <a:avLst/>
          </a:prstGeom>
          <a:noFill/>
        </p:spPr>
        <p:txBody>
          <a:bodyPr wrap="square" rtlCol="0">
            <a:spAutoFit/>
          </a:bodyPr>
          <a:lstStyle/>
          <a:p>
            <a:pPr algn="ctr"/>
            <a:r>
              <a:rPr lang="en-GB" sz="1200" dirty="0" smtClean="0"/>
              <a:t>Clear evidence of “leakage”</a:t>
            </a:r>
            <a:endParaRPr lang="en-GB" sz="1200" dirty="0"/>
          </a:p>
        </p:txBody>
      </p:sp>
      <p:cxnSp>
        <p:nvCxnSpPr>
          <p:cNvPr id="17" name="Straight Connector 16"/>
          <p:cNvCxnSpPr/>
          <p:nvPr/>
        </p:nvCxnSpPr>
        <p:spPr>
          <a:xfrm rot="16200000" flipV="1">
            <a:off x="1495425" y="3181350"/>
            <a:ext cx="2305050" cy="19050"/>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4600" dirty="0" smtClean="0"/>
              <a:t>Overview</a:t>
            </a:r>
            <a:endParaRPr lang="en-GB" sz="4600" dirty="0"/>
          </a:p>
        </p:txBody>
      </p:sp>
      <p:sp>
        <p:nvSpPr>
          <p:cNvPr id="8" name="Content Placeholder 2"/>
          <p:cNvSpPr txBox="1">
            <a:spLocks/>
          </p:cNvSpPr>
          <p:nvPr/>
        </p:nvSpPr>
        <p:spPr>
          <a:xfrm>
            <a:off x="111540" y="1700808"/>
            <a:ext cx="8924956" cy="4608512"/>
          </a:xfrm>
          <a:prstGeom prst="rect">
            <a:avLst/>
          </a:prstGeom>
        </p:spPr>
        <p:txBody>
          <a:bodyPr vert="horz">
            <a:noAutofit/>
          </a:bodyPr>
          <a:lstStyle/>
          <a:p>
            <a:pPr marL="274320" indent="-274320">
              <a:spcBef>
                <a:spcPct val="20000"/>
              </a:spcBef>
              <a:buClr>
                <a:schemeClr val="accent3"/>
              </a:buClr>
              <a:buSzPct val="95000"/>
              <a:buFont typeface="Wingdings 2"/>
              <a:buChar char=""/>
            </a:pPr>
            <a:r>
              <a:rPr lang="en-GB" sz="1600" dirty="0" smtClean="0"/>
              <a:t>Since the last presentation of PandoraPFA in an ILD meeting, many important changes have been made. Some changes were driven by requirements for the CLIC CDR.</a:t>
            </a:r>
          </a:p>
          <a:p>
            <a:pPr marL="731520" lvl="1" indent="-274320">
              <a:spcBef>
                <a:spcPct val="20000"/>
              </a:spcBef>
              <a:buClr>
                <a:schemeClr val="accent3"/>
              </a:buClr>
              <a:buSzPct val="95000"/>
              <a:buFont typeface="Wingdings 2"/>
              <a:buChar char=""/>
            </a:pPr>
            <a:r>
              <a:rPr lang="en-GB" sz="1600" dirty="0" smtClean="0">
                <a:solidFill>
                  <a:schemeClr val="accent1">
                    <a:lumMod val="75000"/>
                  </a:schemeClr>
                </a:solidFill>
              </a:rPr>
              <a:t>Jet energy reconstruction has improved, particularly at high energies (250GeV+ jets). The default reconstruction now includes a managed transition to “energy flow” calorimetry.</a:t>
            </a:r>
          </a:p>
          <a:p>
            <a:pPr marL="731520" lvl="1" indent="-274320">
              <a:spcBef>
                <a:spcPct val="20000"/>
              </a:spcBef>
              <a:buClr>
                <a:schemeClr val="accent3"/>
              </a:buClr>
              <a:buSzPct val="95000"/>
              <a:buFont typeface="Wingdings 2"/>
              <a:buChar char=""/>
            </a:pPr>
            <a:r>
              <a:rPr lang="en-GB" sz="1600" dirty="0" smtClean="0">
                <a:solidFill>
                  <a:schemeClr val="accent1">
                    <a:lumMod val="75000"/>
                  </a:schemeClr>
                </a:solidFill>
              </a:rPr>
              <a:t>The reconstruction algorithms no longer depend on any “fine details” of the detector model. Most algorithms simply use hit positions and projections of tracks to calorimeter.</a:t>
            </a:r>
          </a:p>
          <a:p>
            <a:pPr marL="731520" lvl="1" indent="-274320">
              <a:spcBef>
                <a:spcPct val="20000"/>
              </a:spcBef>
              <a:buClr>
                <a:schemeClr val="accent3"/>
              </a:buClr>
              <a:buSzPct val="95000"/>
              <a:buFont typeface="Wingdings 2"/>
              <a:buChar char=""/>
            </a:pPr>
            <a:r>
              <a:rPr lang="en-GB" sz="1600" dirty="0" smtClean="0">
                <a:solidFill>
                  <a:schemeClr val="accent1">
                    <a:lumMod val="75000"/>
                  </a:schemeClr>
                </a:solidFill>
              </a:rPr>
              <a:t>The reconstruction now offers particle identification functionality.</a:t>
            </a:r>
          </a:p>
          <a:p>
            <a:pPr marL="731520" lvl="1" indent="-274320">
              <a:spcBef>
                <a:spcPct val="20000"/>
              </a:spcBef>
              <a:buClr>
                <a:schemeClr val="accent3"/>
              </a:buClr>
              <a:buSzPct val="95000"/>
              <a:buFont typeface="Wingdings 2"/>
              <a:buChar char=""/>
            </a:pPr>
            <a:r>
              <a:rPr lang="en-GB" sz="1600" dirty="0" smtClean="0">
                <a:solidFill>
                  <a:schemeClr val="accent1">
                    <a:lumMod val="75000"/>
                  </a:schemeClr>
                </a:solidFill>
              </a:rPr>
              <a:t>The reconstruction is faster and more efficient.</a:t>
            </a:r>
          </a:p>
          <a:p>
            <a:pPr marL="731520" lvl="1" indent="-274320">
              <a:spcBef>
                <a:spcPct val="20000"/>
              </a:spcBef>
              <a:buClr>
                <a:schemeClr val="accent3"/>
              </a:buClr>
              <a:buSzPct val="95000"/>
              <a:buFont typeface="Wingdings 2"/>
              <a:buChar char=""/>
            </a:pPr>
            <a:endParaRPr lang="en-GB" sz="1600" dirty="0" smtClean="0"/>
          </a:p>
          <a:p>
            <a:pPr marL="274320" indent="-274320">
              <a:spcBef>
                <a:spcPct val="20000"/>
              </a:spcBef>
              <a:buClr>
                <a:schemeClr val="accent3"/>
              </a:buClr>
              <a:buSzPct val="95000"/>
              <a:buFont typeface="Wingdings 2"/>
              <a:buChar char=""/>
            </a:pPr>
            <a:r>
              <a:rPr lang="en-GB" sz="1600" dirty="0" smtClean="0"/>
              <a:t>Today, will present the following:</a:t>
            </a:r>
          </a:p>
          <a:p>
            <a:pPr marL="731520" lvl="1" indent="-274320">
              <a:spcBef>
                <a:spcPct val="20000"/>
              </a:spcBef>
              <a:buClr>
                <a:schemeClr val="accent3"/>
              </a:buClr>
              <a:buSzPct val="95000"/>
              <a:buFont typeface="Wingdings 2"/>
              <a:buChar char=""/>
            </a:pPr>
            <a:r>
              <a:rPr lang="en-GB" sz="1600" dirty="0" smtClean="0">
                <a:solidFill>
                  <a:schemeClr val="accent1">
                    <a:lumMod val="75000"/>
                  </a:schemeClr>
                </a:solidFill>
              </a:rPr>
              <a:t>A quick review of the Pandora software structure (technical, but necessary).</a:t>
            </a:r>
          </a:p>
          <a:p>
            <a:pPr marL="731520" lvl="1" indent="-274320">
              <a:spcBef>
                <a:spcPct val="20000"/>
              </a:spcBef>
              <a:buClr>
                <a:schemeClr val="accent3"/>
              </a:buClr>
              <a:buSzPct val="95000"/>
              <a:buFont typeface="Wingdings 2"/>
              <a:buChar char=""/>
            </a:pPr>
            <a:r>
              <a:rPr lang="en-GB" sz="1600" dirty="0" smtClean="0">
                <a:solidFill>
                  <a:schemeClr val="accent1">
                    <a:lumMod val="75000"/>
                  </a:schemeClr>
                </a:solidFill>
              </a:rPr>
              <a:t>An overview of the particle identification currently offered by Pandora, describing particle id “helper functions” and full particle reconstruction algorithms.</a:t>
            </a:r>
          </a:p>
          <a:p>
            <a:pPr marL="731520" lvl="1" indent="-274320">
              <a:spcBef>
                <a:spcPct val="20000"/>
              </a:spcBef>
              <a:buClr>
                <a:schemeClr val="accent3"/>
              </a:buClr>
              <a:buSzPct val="95000"/>
              <a:buFont typeface="Wingdings 2"/>
              <a:buChar char=""/>
            </a:pPr>
            <a:r>
              <a:rPr lang="en-GB" sz="1600" dirty="0" smtClean="0">
                <a:solidFill>
                  <a:schemeClr val="accent1">
                    <a:lumMod val="75000"/>
                  </a:schemeClr>
                </a:solidFill>
              </a:rPr>
              <a:t>The latest performance figures for reconstruction of jets in ILD.</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4600" dirty="0" smtClean="0"/>
              <a:t>Summary</a:t>
            </a:r>
            <a:endParaRPr lang="en-GB" sz="4600" dirty="0"/>
          </a:p>
        </p:txBody>
      </p:sp>
      <p:sp>
        <p:nvSpPr>
          <p:cNvPr id="8" name="Content Placeholder 2"/>
          <p:cNvSpPr txBox="1">
            <a:spLocks/>
          </p:cNvSpPr>
          <p:nvPr/>
        </p:nvSpPr>
        <p:spPr>
          <a:xfrm>
            <a:off x="111540" y="1700808"/>
            <a:ext cx="8924956" cy="4608512"/>
          </a:xfrm>
          <a:prstGeom prst="rect">
            <a:avLst/>
          </a:prstGeom>
        </p:spPr>
        <p:txBody>
          <a:bodyPr vert="horz">
            <a:noAutofit/>
          </a:bodyPr>
          <a:lstStyle/>
          <a:p>
            <a:pPr marL="274320" indent="-274320">
              <a:spcBef>
                <a:spcPct val="20000"/>
              </a:spcBef>
              <a:buClr>
                <a:schemeClr val="accent3"/>
              </a:buClr>
              <a:buSzPct val="95000"/>
              <a:buFont typeface="Wingdings 2"/>
              <a:buChar char=""/>
            </a:pPr>
            <a:r>
              <a:rPr lang="en-GB" sz="1600" dirty="0" smtClean="0">
                <a:solidFill>
                  <a:schemeClr val="accent4">
                    <a:lumMod val="50000"/>
                  </a:schemeClr>
                </a:solidFill>
              </a:rPr>
              <a:t>The Pandora framework provides a number of ways to perform particle identification. Algorithms make the final decisions, but they can be supported by plugin helper functions.</a:t>
            </a:r>
          </a:p>
          <a:p>
            <a:pPr marL="274320" indent="-274320">
              <a:spcBef>
                <a:spcPct val="20000"/>
              </a:spcBef>
              <a:buClr>
                <a:schemeClr val="accent3"/>
              </a:buClr>
              <a:buSzPct val="95000"/>
              <a:buFont typeface="Wingdings 2"/>
              <a:buChar char=""/>
            </a:pPr>
            <a:r>
              <a:rPr lang="en-GB" sz="1600" dirty="0" smtClean="0">
                <a:solidFill>
                  <a:schemeClr val="accent4">
                    <a:lumMod val="50000"/>
                  </a:schemeClr>
                </a:solidFill>
              </a:rPr>
              <a:t>Algorithms and helper functions can be non detector-specific, and so re-usable, or they can rely on direct knowledge of detector details. They can even include external software dependencies.</a:t>
            </a:r>
          </a:p>
          <a:p>
            <a:pPr marL="274320" indent="-274320">
              <a:spcBef>
                <a:spcPct val="20000"/>
              </a:spcBef>
              <a:buClr>
                <a:schemeClr val="accent3"/>
              </a:buClr>
              <a:buSzPct val="95000"/>
              <a:buFont typeface="Wingdings 2"/>
              <a:buChar char=""/>
            </a:pPr>
            <a:endParaRPr lang="en-GB" sz="1600" dirty="0" smtClean="0"/>
          </a:p>
          <a:p>
            <a:pPr marL="274320" indent="-274320">
              <a:spcBef>
                <a:spcPct val="20000"/>
              </a:spcBef>
              <a:buClr>
                <a:schemeClr val="accent3"/>
              </a:buClr>
              <a:buSzPct val="95000"/>
              <a:buFont typeface="Wingdings 2"/>
              <a:buChar char=""/>
            </a:pPr>
            <a:r>
              <a:rPr lang="en-GB" sz="1600" dirty="0" smtClean="0">
                <a:solidFill>
                  <a:schemeClr val="accent2">
                    <a:lumMod val="75000"/>
                  </a:schemeClr>
                </a:solidFill>
              </a:rPr>
              <a:t>Provided with Pandora are a number of particle identification functions and algorithms that are designed for use with any Fine Granularity particle flow detector.</a:t>
            </a:r>
          </a:p>
          <a:p>
            <a:pPr marL="274320" indent="-274320">
              <a:spcBef>
                <a:spcPct val="20000"/>
              </a:spcBef>
              <a:buClr>
                <a:schemeClr val="accent3"/>
              </a:buClr>
              <a:buSzPct val="95000"/>
              <a:buFont typeface="Wingdings 2"/>
              <a:buChar char=""/>
            </a:pPr>
            <a:r>
              <a:rPr lang="en-GB" sz="1600" dirty="0" smtClean="0">
                <a:solidFill>
                  <a:schemeClr val="accent2">
                    <a:lumMod val="75000"/>
                  </a:schemeClr>
                </a:solidFill>
              </a:rPr>
              <a:t>These include fast muon, electron and photon identification functions, used throughout the default Pandora reconstruction.</a:t>
            </a:r>
          </a:p>
          <a:p>
            <a:pPr marL="274320" indent="-274320">
              <a:spcBef>
                <a:spcPct val="20000"/>
              </a:spcBef>
              <a:buClr>
                <a:schemeClr val="accent3"/>
              </a:buClr>
              <a:buSzPct val="95000"/>
              <a:buFont typeface="Wingdings 2"/>
              <a:buChar char=""/>
            </a:pPr>
            <a:r>
              <a:rPr lang="en-GB" sz="1600" dirty="0" smtClean="0">
                <a:solidFill>
                  <a:schemeClr val="accent2">
                    <a:lumMod val="75000"/>
                  </a:schemeClr>
                </a:solidFill>
              </a:rPr>
              <a:t>Also included are muon and photon reconstruction algorithms, which aim to fully reconstruct and tag specific particles and remove them from the subsequent reconstruction.</a:t>
            </a:r>
          </a:p>
          <a:p>
            <a:pPr marL="274320" indent="-274320">
              <a:spcBef>
                <a:spcPct val="20000"/>
              </a:spcBef>
              <a:buClr>
                <a:schemeClr val="accent3"/>
              </a:buClr>
              <a:buSzPct val="95000"/>
              <a:buFont typeface="Wingdings 2"/>
              <a:buChar char=""/>
            </a:pPr>
            <a:endParaRPr lang="en-GB" sz="1600" dirty="0" smtClean="0"/>
          </a:p>
          <a:p>
            <a:pPr marL="274320" indent="-274320">
              <a:spcBef>
                <a:spcPct val="20000"/>
              </a:spcBef>
              <a:buClr>
                <a:schemeClr val="accent3"/>
              </a:buClr>
              <a:buSzPct val="95000"/>
              <a:buFont typeface="Wingdings 2"/>
              <a:buChar char=""/>
            </a:pPr>
            <a:r>
              <a:rPr lang="en-GB" sz="1600" dirty="0" smtClean="0">
                <a:solidFill>
                  <a:schemeClr val="tx2">
                    <a:lumMod val="50000"/>
                  </a:schemeClr>
                </a:solidFill>
              </a:rPr>
              <a:t>The photon reconstruction algorithm proves beneficial at high energies, improving jet energy reconstruction performance.</a:t>
            </a:r>
          </a:p>
          <a:p>
            <a:pPr marL="274320" indent="-274320">
              <a:spcBef>
                <a:spcPct val="20000"/>
              </a:spcBef>
              <a:buClr>
                <a:schemeClr val="accent3"/>
              </a:buClr>
              <a:buSzPct val="95000"/>
              <a:buFont typeface="Wingdings 2"/>
              <a:buChar char=""/>
            </a:pPr>
            <a:r>
              <a:rPr lang="en-GB" sz="1600" dirty="0" smtClean="0">
                <a:solidFill>
                  <a:schemeClr val="tx2">
                    <a:lumMod val="50000"/>
                  </a:schemeClr>
                </a:solidFill>
              </a:rPr>
              <a:t>Current jet energy performance figures are the best ever obtained for the ILD00 detector model. However, for 500GeV jets, the reconstruction suffers from leakage problems.</a:t>
            </a:r>
          </a:p>
          <a:p>
            <a:pPr marL="274320" indent="-274320">
              <a:spcBef>
                <a:spcPct val="20000"/>
              </a:spcBef>
              <a:buClr>
                <a:schemeClr val="accent3"/>
              </a:buClr>
              <a:buSzPct val="95000"/>
              <a:buFont typeface="Wingdings 2"/>
              <a:buChar char=""/>
            </a:pPr>
            <a:endParaRPr lang="en-GB" sz="1600" dirty="0" smtClean="0"/>
          </a:p>
          <a:p>
            <a:pPr marL="274320" indent="-274320">
              <a:spcBef>
                <a:spcPct val="20000"/>
              </a:spcBef>
              <a:buClr>
                <a:schemeClr val="accent3"/>
              </a:buClr>
              <a:buSzPct val="95000"/>
              <a:buFont typeface="Wingdings 2"/>
              <a:buChar char=""/>
            </a:pPr>
            <a:endParaRPr lang="en-GB" sz="1600" dirty="0" smtClean="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txBox="1">
            <a:spLocks/>
          </p:cNvSpPr>
          <p:nvPr/>
        </p:nvSpPr>
        <p:spPr>
          <a:xfrm>
            <a:off x="2585095" y="2819400"/>
            <a:ext cx="3960440" cy="921023"/>
          </a:xfrm>
          <a:prstGeom prst="rect">
            <a:avLst/>
          </a:prstGeom>
          <a:ln w="25400" cap="flat" cmpd="sng" algn="ctr">
            <a:noFill/>
            <a:prstDash val="solid"/>
          </a:ln>
        </p:spPr>
        <p:style>
          <a:lnRef idx="2">
            <a:schemeClr val="accent1"/>
          </a:lnRef>
          <a:fillRef idx="1">
            <a:schemeClr val="lt1"/>
          </a:fillRef>
          <a:effectRef idx="0">
            <a:schemeClr val="accent1"/>
          </a:effectRef>
          <a:fontRef idx="minor">
            <a:schemeClr val="dk1"/>
          </a:fontRef>
        </p:style>
        <p:txBody>
          <a:bodyPr vert="horz" lIns="0" rIns="0" bIns="0" anchor="b">
            <a:noAutofit/>
            <a:scene3d>
              <a:camera prst="orthographicFront"/>
              <a:lightRig rig="flat" dir="t">
                <a:rot lat="0" lon="0" rev="18900000"/>
              </a:lightRig>
            </a:scene3d>
            <a:sp3d extrusionH="31750" contourW="6350" prstMaterial="powder">
              <a:bevelT w="19050" h="19050" prst="angle"/>
              <a:contourClr>
                <a:schemeClr val="accent3">
                  <a:tint val="100000"/>
                  <a:shade val="100000"/>
                  <a:satMod val="100000"/>
                  <a:hueMod val="100000"/>
                </a:schemeClr>
              </a:contourClr>
            </a:sp3d>
          </a:bodyPr>
          <a:lstStyle/>
          <a:p>
            <a:pPr marL="0" marR="0" lvl="0" indent="0" algn="ctr" defTabSz="914400" fontAlgn="auto">
              <a:lnSpc>
                <a:spcPct val="100000"/>
              </a:lnSpc>
              <a:spcBef>
                <a:spcPct val="0"/>
              </a:spcBef>
              <a:spcAft>
                <a:spcPts val="0"/>
              </a:spcAft>
              <a:buClrTx/>
              <a:buSzTx/>
              <a:tabLst/>
              <a:defRPr/>
            </a:pPr>
            <a:r>
              <a:rPr lang="en-GB" sz="6000" b="1" dirty="0" smtClean="0">
                <a:solidFill>
                  <a:schemeClr val="accent1">
                    <a:lumMod val="60000"/>
                    <a:lumOff val="40000"/>
                  </a:schemeClr>
                </a:solidFill>
                <a:effectLst>
                  <a:outerShdw blurRad="38100" dist="25400" dir="5400000" algn="tl" rotWithShape="0">
                    <a:srgbClr val="000000">
                      <a:alpha val="43000"/>
                    </a:srgbClr>
                  </a:outerShdw>
                </a:effectLst>
                <a:latin typeface="+mj-lt"/>
                <a:ea typeface="+mj-ea"/>
                <a:cs typeface="+mj-cs"/>
              </a:rPr>
              <a:t>Backup</a:t>
            </a: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cstate="print"/>
          <a:srcRect/>
          <a:stretch>
            <a:fillRect/>
          </a:stretch>
        </p:blipFill>
        <p:spPr bwMode="auto">
          <a:xfrm>
            <a:off x="4171950" y="4386643"/>
            <a:ext cx="3676649" cy="2120428"/>
          </a:xfrm>
          <a:prstGeom prst="rect">
            <a:avLst/>
          </a:prstGeom>
          <a:noFill/>
          <a:ln w="9525">
            <a:noFill/>
            <a:miter lim="800000"/>
            <a:headEnd/>
            <a:tailEnd/>
          </a:ln>
          <a:effectLst/>
        </p:spPr>
      </p:pic>
      <p:pic>
        <p:nvPicPr>
          <p:cNvPr id="1027" name="Picture 3"/>
          <p:cNvPicPr>
            <a:picLocks noChangeAspect="1" noChangeArrowheads="1"/>
          </p:cNvPicPr>
          <p:nvPr/>
        </p:nvPicPr>
        <p:blipFill>
          <a:blip r:embed="rId3" cstate="print"/>
          <a:srcRect/>
          <a:stretch>
            <a:fillRect/>
          </a:stretch>
        </p:blipFill>
        <p:spPr bwMode="auto">
          <a:xfrm>
            <a:off x="676275" y="1003258"/>
            <a:ext cx="7096125" cy="2754355"/>
          </a:xfrm>
          <a:prstGeom prst="rect">
            <a:avLst/>
          </a:prstGeom>
          <a:noFill/>
          <a:ln w="9525">
            <a:noFill/>
            <a:miter lim="800000"/>
            <a:headEnd/>
            <a:tailEnd/>
          </a:ln>
          <a:effectLst/>
        </p:spPr>
      </p:pic>
      <p:sp>
        <p:nvSpPr>
          <p:cNvPr id="7" name="TextBox 6"/>
          <p:cNvSpPr txBox="1"/>
          <p:nvPr/>
        </p:nvSpPr>
        <p:spPr>
          <a:xfrm>
            <a:off x="714377" y="4714875"/>
            <a:ext cx="2238374" cy="1077218"/>
          </a:xfrm>
          <a:prstGeom prst="rect">
            <a:avLst/>
          </a:prstGeom>
          <a:noFill/>
        </p:spPr>
        <p:txBody>
          <a:bodyPr wrap="square" rtlCol="0">
            <a:spAutoFit/>
          </a:bodyPr>
          <a:lstStyle/>
          <a:p>
            <a:pPr algn="ctr"/>
            <a:r>
              <a:rPr lang="en-GB" sz="1400" dirty="0" smtClean="0"/>
              <a:t>Extracts from </a:t>
            </a:r>
            <a:br>
              <a:rPr lang="en-GB" sz="1400" dirty="0" smtClean="0"/>
            </a:br>
            <a:r>
              <a:rPr lang="en-GB" sz="1400" dirty="0" smtClean="0">
                <a:solidFill>
                  <a:schemeClr val="accent2">
                    <a:lumMod val="75000"/>
                  </a:schemeClr>
                </a:solidFill>
              </a:rPr>
              <a:t>NIMA 611 (2009) 25-40</a:t>
            </a:r>
            <a:r>
              <a:rPr lang="en-GB" sz="1200" dirty="0" smtClean="0"/>
              <a:t/>
            </a:r>
            <a:br>
              <a:rPr lang="en-GB" sz="1200" dirty="0" smtClean="0"/>
            </a:br>
            <a:r>
              <a:rPr lang="en-GB" sz="1200" dirty="0" smtClean="0"/>
              <a:t/>
            </a:r>
            <a:br>
              <a:rPr lang="en-GB" sz="1200" dirty="0" smtClean="0"/>
            </a:br>
            <a:r>
              <a:rPr lang="en-GB" sz="1200" dirty="0" smtClean="0"/>
              <a:t>Results now superseded, but change in trends unlikely</a:t>
            </a:r>
            <a:endParaRPr lang="en-GB" sz="1200"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smtClean="0"/>
              <a:t>Pandora Structure</a:t>
            </a:r>
            <a:endParaRPr lang="en-GB" dirty="0"/>
          </a:p>
        </p:txBody>
      </p:sp>
      <p:sp>
        <p:nvSpPr>
          <p:cNvPr id="51" name="Content Placeholder 2"/>
          <p:cNvSpPr txBox="1">
            <a:spLocks/>
          </p:cNvSpPr>
          <p:nvPr/>
        </p:nvSpPr>
        <p:spPr>
          <a:xfrm>
            <a:off x="107504" y="1556792"/>
            <a:ext cx="8856984" cy="504056"/>
          </a:xfrm>
          <a:prstGeom prst="rect">
            <a:avLst/>
          </a:prstGeom>
        </p:spPr>
        <p:txBody>
          <a:bodyPr vert="horz">
            <a:noAutofit/>
          </a:bodyPr>
          <a:lstStyle/>
          <a:p>
            <a:pPr marL="6350" lvl="0" indent="-6350">
              <a:spcBef>
                <a:spcPct val="20000"/>
              </a:spcBef>
              <a:buClr>
                <a:schemeClr val="accent3"/>
              </a:buClr>
              <a:buSzPct val="95000"/>
              <a:defRPr/>
            </a:pPr>
            <a:r>
              <a:rPr lang="en-GB" sz="1600" dirty="0" smtClean="0"/>
              <a:t>Pandora is divided into three sections.  Communication between these sections is achieved via C++ APIs, </a:t>
            </a:r>
            <a:r>
              <a:rPr lang="en-GB" sz="1600" dirty="0" smtClean="0">
                <a:solidFill>
                  <a:schemeClr val="accent2">
                    <a:lumMod val="75000"/>
                  </a:schemeClr>
                </a:solidFill>
              </a:rPr>
              <a:t>Application Programming Interfaces</a:t>
            </a:r>
            <a:r>
              <a:rPr lang="en-GB" sz="1600" dirty="0" smtClean="0"/>
              <a:t>, which each provide a “high-level” service:</a:t>
            </a:r>
          </a:p>
          <a:p>
            <a:pPr marL="274320" lvl="0" indent="-274320">
              <a:spcBef>
                <a:spcPct val="20000"/>
              </a:spcBef>
              <a:buClr>
                <a:schemeClr val="accent3"/>
              </a:buClr>
              <a:buSzPct val="95000"/>
              <a:defRPr/>
            </a:pPr>
            <a:endParaRPr lang="en-GB" sz="700" dirty="0" smtClean="0"/>
          </a:p>
        </p:txBody>
      </p:sp>
      <p:sp>
        <p:nvSpPr>
          <p:cNvPr id="29" name="TextBox 28"/>
          <p:cNvSpPr txBox="1"/>
          <p:nvPr/>
        </p:nvSpPr>
        <p:spPr>
          <a:xfrm>
            <a:off x="107504" y="5246043"/>
            <a:ext cx="2592288" cy="1384995"/>
          </a:xfrm>
          <a:prstGeom prst="rect">
            <a:avLst/>
          </a:prstGeom>
          <a:noFill/>
        </p:spPr>
        <p:txBody>
          <a:bodyPr wrap="square" rtlCol="0">
            <a:spAutoFit/>
          </a:bodyPr>
          <a:lstStyle/>
          <a:p>
            <a:pPr algn="ctr"/>
            <a:r>
              <a:rPr lang="en-GB" sz="1200" dirty="0" smtClean="0"/>
              <a:t>Isolates specific details of software framework and detector, allowing framework to be dependency-free.</a:t>
            </a:r>
          </a:p>
          <a:p>
            <a:pPr algn="ctr"/>
            <a:endParaRPr lang="en-GB" sz="1200" dirty="0" smtClean="0"/>
          </a:p>
          <a:p>
            <a:pPr algn="ctr"/>
            <a:r>
              <a:rPr lang="en-GB" sz="1200" dirty="0" smtClean="0"/>
              <a:t>Specifies parameters for calo hits, tracks, etc. so that Pandora objects can be self-describing.</a:t>
            </a:r>
            <a:endParaRPr lang="en-GB" sz="1200" dirty="0"/>
          </a:p>
        </p:txBody>
      </p:sp>
      <p:sp>
        <p:nvSpPr>
          <p:cNvPr id="30" name="TextBox 29"/>
          <p:cNvSpPr txBox="1"/>
          <p:nvPr/>
        </p:nvSpPr>
        <p:spPr>
          <a:xfrm>
            <a:off x="3203848" y="5246043"/>
            <a:ext cx="2736304" cy="1384995"/>
          </a:xfrm>
          <a:prstGeom prst="rect">
            <a:avLst/>
          </a:prstGeom>
          <a:noFill/>
        </p:spPr>
        <p:txBody>
          <a:bodyPr wrap="square" rtlCol="0">
            <a:spAutoFit/>
          </a:bodyPr>
          <a:lstStyle/>
          <a:p>
            <a:pPr algn="ctr"/>
            <a:r>
              <a:rPr lang="en-GB" sz="1200" dirty="0" smtClean="0"/>
              <a:t>Owns named collections of Pandora objects: calo hits, tracks, clusters and PFOs.</a:t>
            </a:r>
          </a:p>
          <a:p>
            <a:pPr algn="ctr"/>
            <a:endParaRPr lang="en-GB" sz="1200" dirty="0" smtClean="0"/>
          </a:p>
          <a:p>
            <a:pPr algn="ctr"/>
            <a:r>
              <a:rPr lang="en-GB" sz="1200" dirty="0" smtClean="0"/>
              <a:t>Can perform memory management, as content can only be provided or accessed via APIs.</a:t>
            </a:r>
            <a:endParaRPr lang="en-GB" sz="1200" dirty="0"/>
          </a:p>
        </p:txBody>
      </p:sp>
      <p:sp>
        <p:nvSpPr>
          <p:cNvPr id="31" name="TextBox 30"/>
          <p:cNvSpPr txBox="1"/>
          <p:nvPr/>
        </p:nvSpPr>
        <p:spPr>
          <a:xfrm>
            <a:off x="6372200" y="5229200"/>
            <a:ext cx="2664296" cy="1384995"/>
          </a:xfrm>
          <a:prstGeom prst="rect">
            <a:avLst/>
          </a:prstGeom>
          <a:noFill/>
        </p:spPr>
        <p:txBody>
          <a:bodyPr wrap="square" rtlCol="0">
            <a:spAutoFit/>
          </a:bodyPr>
          <a:lstStyle/>
          <a:p>
            <a:pPr algn="ctr"/>
            <a:r>
              <a:rPr lang="en-GB" sz="1200" dirty="0" smtClean="0"/>
              <a:t>Use APIs to access Pandora objects and carry out particle flow reconstruction tasks.</a:t>
            </a:r>
          </a:p>
          <a:p>
            <a:pPr algn="ctr"/>
            <a:endParaRPr lang="en-GB" sz="1200" dirty="0" smtClean="0"/>
          </a:p>
          <a:p>
            <a:pPr algn="ctr"/>
            <a:r>
              <a:rPr lang="en-GB" sz="1200" dirty="0" smtClean="0"/>
              <a:t>Physics-driven code, with nested structure promoting re-use of code to perform specific tasks.</a:t>
            </a:r>
          </a:p>
        </p:txBody>
      </p:sp>
      <p:grpSp>
        <p:nvGrpSpPr>
          <p:cNvPr id="3" name="Group 69"/>
          <p:cNvGrpSpPr/>
          <p:nvPr/>
        </p:nvGrpSpPr>
        <p:grpSpPr>
          <a:xfrm>
            <a:off x="179512" y="2420888"/>
            <a:ext cx="8928992" cy="4483938"/>
            <a:chOff x="179512" y="2590086"/>
            <a:chExt cx="8928992" cy="4483938"/>
          </a:xfrm>
        </p:grpSpPr>
        <p:cxnSp>
          <p:nvCxnSpPr>
            <p:cNvPr id="5" name="Straight Connector 4"/>
            <p:cNvCxnSpPr/>
            <p:nvPr/>
          </p:nvCxnSpPr>
          <p:spPr>
            <a:xfrm rot="5400000">
              <a:off x="3842789" y="4832055"/>
              <a:ext cx="4483938" cy="0"/>
            </a:xfrm>
            <a:prstGeom prst="line">
              <a:avLst/>
            </a:prstGeom>
            <a:ln>
              <a:prstDash val="dash"/>
            </a:ln>
          </p:spPr>
          <p:style>
            <a:lnRef idx="1">
              <a:schemeClr val="accent1"/>
            </a:lnRef>
            <a:fillRef idx="0">
              <a:schemeClr val="accent1"/>
            </a:fillRef>
            <a:effectRef idx="0">
              <a:schemeClr val="accent1"/>
            </a:effectRef>
            <a:fontRef idx="minor">
              <a:schemeClr val="tx1"/>
            </a:fontRef>
          </p:style>
        </p:cxnSp>
        <p:sp>
          <p:nvSpPr>
            <p:cNvPr id="13" name="TextBox 12"/>
            <p:cNvSpPr txBox="1"/>
            <p:nvPr/>
          </p:nvSpPr>
          <p:spPr>
            <a:xfrm>
              <a:off x="6012160" y="3457975"/>
              <a:ext cx="677108" cy="1267169"/>
            </a:xfrm>
            <a:prstGeom prst="rect">
              <a:avLst/>
            </a:prstGeom>
            <a:noFill/>
          </p:spPr>
          <p:txBody>
            <a:bodyPr vert="vert" wrap="square" rtlCol="0">
              <a:spAutoFit/>
            </a:bodyPr>
            <a:lstStyle/>
            <a:p>
              <a:pPr algn="ctr"/>
              <a:r>
                <a:rPr lang="en-GB" sz="1600" dirty="0" smtClean="0">
                  <a:solidFill>
                    <a:schemeClr val="tx1">
                      <a:lumMod val="65000"/>
                      <a:lumOff val="35000"/>
                    </a:schemeClr>
                  </a:solidFill>
                </a:rPr>
                <a:t>Pandora Content API</a:t>
              </a:r>
              <a:endParaRPr lang="en-GB" sz="1600" dirty="0">
                <a:solidFill>
                  <a:schemeClr val="tx1">
                    <a:lumMod val="65000"/>
                    <a:lumOff val="35000"/>
                  </a:schemeClr>
                </a:solidFill>
              </a:endParaRPr>
            </a:p>
          </p:txBody>
        </p:sp>
        <p:sp>
          <p:nvSpPr>
            <p:cNvPr id="21" name="Right Arrow 20"/>
            <p:cNvSpPr/>
            <p:nvPr/>
          </p:nvSpPr>
          <p:spPr>
            <a:xfrm>
              <a:off x="5922853" y="3178803"/>
              <a:ext cx="305332" cy="178189"/>
            </a:xfrm>
            <a:prstGeom prst="rightArrow">
              <a:avLst/>
            </a:prstGeom>
            <a:solidFill>
              <a:schemeClr val="accent1">
                <a:lumMod val="40000"/>
                <a:lumOff val="60000"/>
              </a:schemeClr>
            </a:solidFill>
            <a:ln w="0">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2" name="Right Arrow 21"/>
            <p:cNvSpPr/>
            <p:nvPr/>
          </p:nvSpPr>
          <p:spPr>
            <a:xfrm flipH="1">
              <a:off x="5929186" y="4797152"/>
              <a:ext cx="298998" cy="183604"/>
            </a:xfrm>
            <a:prstGeom prst="rightArrow">
              <a:avLst/>
            </a:prstGeom>
            <a:solidFill>
              <a:schemeClr val="accent1">
                <a:lumMod val="40000"/>
                <a:lumOff val="60000"/>
              </a:schemeClr>
            </a:solidFill>
            <a:ln w="0">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cxnSp>
          <p:nvCxnSpPr>
            <p:cNvPr id="4" name="Straight Connector 3"/>
            <p:cNvCxnSpPr/>
            <p:nvPr/>
          </p:nvCxnSpPr>
          <p:spPr>
            <a:xfrm rot="5400000">
              <a:off x="645470" y="4832055"/>
              <a:ext cx="4483938" cy="0"/>
            </a:xfrm>
            <a:prstGeom prst="line">
              <a:avLst/>
            </a:prstGeom>
            <a:ln>
              <a:prstDash val="dash"/>
            </a:ln>
          </p:spPr>
          <p:style>
            <a:lnRef idx="1">
              <a:schemeClr val="accent1"/>
            </a:lnRef>
            <a:fillRef idx="0">
              <a:schemeClr val="accent1"/>
            </a:fillRef>
            <a:effectRef idx="0">
              <a:schemeClr val="accent1"/>
            </a:effectRef>
            <a:fontRef idx="minor">
              <a:schemeClr val="tx1"/>
            </a:fontRef>
          </p:style>
        </p:cxnSp>
        <p:sp>
          <p:nvSpPr>
            <p:cNvPr id="12" name="TextBox 11"/>
            <p:cNvSpPr txBox="1"/>
            <p:nvPr/>
          </p:nvSpPr>
          <p:spPr>
            <a:xfrm>
              <a:off x="2555776" y="3447404"/>
              <a:ext cx="430887" cy="1277740"/>
            </a:xfrm>
            <a:prstGeom prst="rect">
              <a:avLst/>
            </a:prstGeom>
            <a:noFill/>
          </p:spPr>
          <p:txBody>
            <a:bodyPr vert="vert270" wrap="square" rtlCol="0">
              <a:spAutoFit/>
            </a:bodyPr>
            <a:lstStyle/>
            <a:p>
              <a:pPr algn="ctr"/>
              <a:r>
                <a:rPr lang="en-GB" sz="1600" dirty="0" smtClean="0">
                  <a:solidFill>
                    <a:schemeClr val="tx1">
                      <a:lumMod val="65000"/>
                      <a:lumOff val="35000"/>
                    </a:schemeClr>
                  </a:solidFill>
                </a:rPr>
                <a:t>Pandora API</a:t>
              </a:r>
              <a:endParaRPr lang="en-GB" sz="1600" dirty="0">
                <a:solidFill>
                  <a:schemeClr val="tx1">
                    <a:lumMod val="65000"/>
                    <a:lumOff val="35000"/>
                  </a:schemeClr>
                </a:solidFill>
              </a:endParaRPr>
            </a:p>
          </p:txBody>
        </p:sp>
        <p:grpSp>
          <p:nvGrpSpPr>
            <p:cNvPr id="6" name="Group 37"/>
            <p:cNvGrpSpPr/>
            <p:nvPr/>
          </p:nvGrpSpPr>
          <p:grpSpPr>
            <a:xfrm>
              <a:off x="3131841" y="2734102"/>
              <a:ext cx="2808311" cy="432048"/>
              <a:chOff x="2422460" y="3030861"/>
              <a:chExt cx="3291204" cy="432047"/>
            </a:xfrm>
          </p:grpSpPr>
          <p:sp>
            <p:nvSpPr>
              <p:cNvPr id="36" name="Rounded Rectangle 35"/>
              <p:cNvSpPr/>
              <p:nvPr/>
            </p:nvSpPr>
            <p:spPr>
              <a:xfrm>
                <a:off x="2687411" y="3030861"/>
                <a:ext cx="2736304" cy="432047"/>
              </a:xfrm>
              <a:prstGeom prst="roundRect">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37" name="Rounded Rectangle 4"/>
              <p:cNvSpPr/>
              <p:nvPr/>
            </p:nvSpPr>
            <p:spPr>
              <a:xfrm>
                <a:off x="2422460" y="3040385"/>
                <a:ext cx="3291204" cy="389865"/>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224790" tIns="112395" rIns="224790" bIns="112395" numCol="1" spcCol="1270" anchor="ctr" anchorCtr="0">
                <a:noAutofit/>
              </a:bodyPr>
              <a:lstStyle/>
              <a:p>
                <a:pPr lvl="0" algn="ctr" defTabSz="2622550">
                  <a:lnSpc>
                    <a:spcPct val="90000"/>
                  </a:lnSpc>
                  <a:spcBef>
                    <a:spcPct val="0"/>
                  </a:spcBef>
                  <a:spcAft>
                    <a:spcPct val="35000"/>
                  </a:spcAft>
                </a:pPr>
                <a:r>
                  <a:rPr lang="en-GB" b="1" kern="1200" dirty="0" smtClean="0"/>
                  <a:t>Pandora Framework</a:t>
                </a:r>
                <a:endParaRPr lang="en-GB" b="1" kern="1200" dirty="0"/>
              </a:p>
            </p:txBody>
          </p:sp>
        </p:grpSp>
        <p:grpSp>
          <p:nvGrpSpPr>
            <p:cNvPr id="7" name="Group 40"/>
            <p:cNvGrpSpPr/>
            <p:nvPr/>
          </p:nvGrpSpPr>
          <p:grpSpPr>
            <a:xfrm>
              <a:off x="6372200" y="2734102"/>
              <a:ext cx="2736304" cy="432048"/>
              <a:chOff x="2535425" y="3030861"/>
              <a:chExt cx="3206815" cy="432047"/>
            </a:xfrm>
          </p:grpSpPr>
          <p:sp>
            <p:nvSpPr>
              <p:cNvPr id="42" name="Rounded Rectangle 41"/>
              <p:cNvSpPr/>
              <p:nvPr/>
            </p:nvSpPr>
            <p:spPr>
              <a:xfrm>
                <a:off x="2771801" y="3030861"/>
                <a:ext cx="2736304" cy="432047"/>
              </a:xfrm>
              <a:prstGeom prst="roundRect">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43" name="Rounded Rectangle 4"/>
              <p:cNvSpPr/>
              <p:nvPr/>
            </p:nvSpPr>
            <p:spPr>
              <a:xfrm>
                <a:off x="2535425" y="3040385"/>
                <a:ext cx="3206815" cy="389865"/>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224790" tIns="112395" rIns="224790" bIns="112395" numCol="1" spcCol="1270" anchor="ctr" anchorCtr="0">
                <a:noAutofit/>
              </a:bodyPr>
              <a:lstStyle/>
              <a:p>
                <a:pPr lvl="0" algn="ctr" defTabSz="2622550">
                  <a:lnSpc>
                    <a:spcPct val="90000"/>
                  </a:lnSpc>
                  <a:spcBef>
                    <a:spcPct val="0"/>
                  </a:spcBef>
                  <a:spcAft>
                    <a:spcPct val="35000"/>
                  </a:spcAft>
                </a:pPr>
                <a:r>
                  <a:rPr lang="en-GB" b="1" kern="1200" dirty="0" smtClean="0"/>
                  <a:t>Pandora Algorithms</a:t>
                </a:r>
                <a:endParaRPr lang="en-GB" b="1" kern="1200" dirty="0"/>
              </a:p>
            </p:txBody>
          </p:sp>
        </p:grpSp>
        <p:grpSp>
          <p:nvGrpSpPr>
            <p:cNvPr id="8" name="Group 43"/>
            <p:cNvGrpSpPr/>
            <p:nvPr/>
          </p:nvGrpSpPr>
          <p:grpSpPr>
            <a:xfrm>
              <a:off x="179512" y="2734102"/>
              <a:ext cx="2519150" cy="435416"/>
              <a:chOff x="2699791" y="3030861"/>
              <a:chExt cx="2929483" cy="432047"/>
            </a:xfrm>
          </p:grpSpPr>
          <p:sp>
            <p:nvSpPr>
              <p:cNvPr id="45" name="Rounded Rectangle 44"/>
              <p:cNvSpPr/>
              <p:nvPr/>
            </p:nvSpPr>
            <p:spPr>
              <a:xfrm>
                <a:off x="2771801" y="3030861"/>
                <a:ext cx="2736304" cy="432047"/>
              </a:xfrm>
              <a:prstGeom prst="roundRect">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46" name="Rounded Rectangle 4"/>
              <p:cNvSpPr/>
              <p:nvPr/>
            </p:nvSpPr>
            <p:spPr>
              <a:xfrm>
                <a:off x="2699791" y="3040385"/>
                <a:ext cx="2929483" cy="389865"/>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224790" tIns="112395" rIns="224790" bIns="112395" numCol="1" spcCol="1270" anchor="ctr" anchorCtr="0">
                <a:noAutofit/>
              </a:bodyPr>
              <a:lstStyle/>
              <a:p>
                <a:pPr lvl="0" algn="ctr" defTabSz="2622550">
                  <a:lnSpc>
                    <a:spcPct val="90000"/>
                  </a:lnSpc>
                  <a:spcBef>
                    <a:spcPct val="0"/>
                  </a:spcBef>
                  <a:spcAft>
                    <a:spcPct val="35000"/>
                  </a:spcAft>
                </a:pPr>
                <a:r>
                  <a:rPr lang="en-GB" b="1" kern="1200" dirty="0" smtClean="0"/>
                  <a:t>Client Application</a:t>
                </a:r>
                <a:endParaRPr lang="en-GB" b="1" kern="1200" dirty="0"/>
              </a:p>
            </p:txBody>
          </p:sp>
        </p:grpSp>
        <p:graphicFrame>
          <p:nvGraphicFramePr>
            <p:cNvPr id="26" name="Diagram 25"/>
            <p:cNvGraphicFramePr/>
            <p:nvPr/>
          </p:nvGraphicFramePr>
          <p:xfrm>
            <a:off x="539552" y="3299501"/>
            <a:ext cx="1714512" cy="149765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28" name="Diagram 27"/>
            <p:cNvGraphicFramePr/>
            <p:nvPr/>
          </p:nvGraphicFramePr>
          <p:xfrm>
            <a:off x="6948264" y="3212976"/>
            <a:ext cx="1714512" cy="1641667"/>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
          <p:nvSpPr>
            <p:cNvPr id="34" name="Rounded Rectangle 4"/>
            <p:cNvSpPr/>
            <p:nvPr/>
          </p:nvSpPr>
          <p:spPr>
            <a:xfrm>
              <a:off x="3723727" y="3320591"/>
              <a:ext cx="1661075" cy="389865"/>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224790" tIns="112395" rIns="224790" bIns="112395" numCol="1" spcCol="1270" anchor="ctr" anchorCtr="0">
              <a:noAutofit/>
            </a:bodyPr>
            <a:lstStyle/>
            <a:p>
              <a:pPr lvl="0" algn="ctr" defTabSz="2622550">
                <a:lnSpc>
                  <a:spcPct val="90000"/>
                </a:lnSpc>
                <a:spcBef>
                  <a:spcPct val="0"/>
                </a:spcBef>
                <a:spcAft>
                  <a:spcPct val="35000"/>
                </a:spcAft>
              </a:pPr>
              <a:endParaRPr lang="en-GB" b="1" kern="1200" dirty="0"/>
            </a:p>
          </p:txBody>
        </p:sp>
        <p:graphicFrame>
          <p:nvGraphicFramePr>
            <p:cNvPr id="58" name="Diagram 57"/>
            <p:cNvGraphicFramePr/>
            <p:nvPr/>
          </p:nvGraphicFramePr>
          <p:xfrm>
            <a:off x="3649577" y="3284984"/>
            <a:ext cx="1714512" cy="1569659"/>
          </p:xfrm>
          <a:graphic>
            <a:graphicData uri="http://schemas.openxmlformats.org/drawingml/2006/diagram">
              <dgm:relIds xmlns:dgm="http://schemas.openxmlformats.org/drawingml/2006/diagram" xmlns:r="http://schemas.openxmlformats.org/officeDocument/2006/relationships" r:dm="rId13" r:lo="rId14" r:qs="rId15" r:cs="rId16"/>
            </a:graphicData>
          </a:graphic>
        </p:graphicFrame>
        <p:sp>
          <p:nvSpPr>
            <p:cNvPr id="59" name="Right Arrow 58"/>
            <p:cNvSpPr/>
            <p:nvPr/>
          </p:nvSpPr>
          <p:spPr>
            <a:xfrm>
              <a:off x="2699793" y="3140968"/>
              <a:ext cx="288032" cy="178189"/>
            </a:xfrm>
            <a:prstGeom prst="rightArrow">
              <a:avLst/>
            </a:prstGeom>
            <a:solidFill>
              <a:schemeClr val="accent1">
                <a:lumMod val="40000"/>
                <a:lumOff val="60000"/>
              </a:schemeClr>
            </a:solidFill>
            <a:ln w="0">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67" name="Right Arrow 66"/>
            <p:cNvSpPr/>
            <p:nvPr/>
          </p:nvSpPr>
          <p:spPr>
            <a:xfrm flipH="1">
              <a:off x="2688826" y="4829572"/>
              <a:ext cx="298998" cy="183604"/>
            </a:xfrm>
            <a:prstGeom prst="rightArrow">
              <a:avLst/>
            </a:prstGeom>
            <a:solidFill>
              <a:schemeClr val="accent1">
                <a:lumMod val="40000"/>
                <a:lumOff val="60000"/>
              </a:schemeClr>
            </a:solidFill>
            <a:ln w="0">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gr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4400" dirty="0" smtClean="0"/>
              <a:t>Pandora Structure</a:t>
            </a:r>
            <a:endParaRPr lang="en-GB" sz="4600" dirty="0"/>
          </a:p>
        </p:txBody>
      </p:sp>
      <p:sp>
        <p:nvSpPr>
          <p:cNvPr id="4" name="Rectangle 3"/>
          <p:cNvSpPr/>
          <p:nvPr/>
        </p:nvSpPr>
        <p:spPr>
          <a:xfrm>
            <a:off x="114300" y="1556792"/>
            <a:ext cx="8850188" cy="1126462"/>
          </a:xfrm>
          <a:prstGeom prst="rect">
            <a:avLst/>
          </a:prstGeom>
        </p:spPr>
        <p:txBody>
          <a:bodyPr wrap="square">
            <a:spAutoFit/>
          </a:bodyPr>
          <a:lstStyle/>
          <a:p>
            <a:pPr marL="274320" lvl="0" indent="-274320">
              <a:spcBef>
                <a:spcPct val="20000"/>
              </a:spcBef>
              <a:buClr>
                <a:schemeClr val="accent3"/>
              </a:buClr>
              <a:buSzPct val="95000"/>
              <a:buFont typeface="Wingdings 2"/>
              <a:buChar char=""/>
              <a:defRPr/>
            </a:pPr>
            <a:r>
              <a:rPr lang="en-GB" sz="1600" dirty="0" smtClean="0"/>
              <a:t>Pandora is a C++ development framework for algorithms, which perform the particle flow reconstruction, aided by helper functions and other Pandora “content”.</a:t>
            </a:r>
          </a:p>
          <a:p>
            <a:pPr marL="274320" lvl="0" indent="-274320">
              <a:spcBef>
                <a:spcPct val="20000"/>
              </a:spcBef>
              <a:buClr>
                <a:schemeClr val="accent3"/>
              </a:buClr>
              <a:buSzPct val="95000"/>
              <a:buFont typeface="Wingdings 2"/>
              <a:buChar char=""/>
              <a:defRPr/>
            </a:pPr>
            <a:r>
              <a:rPr lang="en-GB" sz="1600" dirty="0" smtClean="0"/>
              <a:t>A powerful feature of the framework is the ability to </a:t>
            </a:r>
            <a:r>
              <a:rPr lang="en-GB" sz="1600" dirty="0" smtClean="0">
                <a:solidFill>
                  <a:schemeClr val="accent1">
                    <a:lumMod val="75000"/>
                  </a:schemeClr>
                </a:solidFill>
              </a:rPr>
              <a:t>register content </a:t>
            </a:r>
            <a:r>
              <a:rPr lang="en-GB" sz="1600" dirty="0" smtClean="0"/>
              <a:t>from different libraries and combine their functionality in the final reconstruction.</a:t>
            </a:r>
          </a:p>
        </p:txBody>
      </p:sp>
      <p:sp>
        <p:nvSpPr>
          <p:cNvPr id="6" name="Rounded Rectangle 5"/>
          <p:cNvSpPr/>
          <p:nvPr/>
        </p:nvSpPr>
        <p:spPr>
          <a:xfrm>
            <a:off x="1610718" y="2963997"/>
            <a:ext cx="2529234" cy="312456"/>
          </a:xfrm>
          <a:prstGeom prst="roundRect">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7" name="Rounded Rectangle 4"/>
          <p:cNvSpPr/>
          <p:nvPr/>
        </p:nvSpPr>
        <p:spPr>
          <a:xfrm>
            <a:off x="1547664" y="2924944"/>
            <a:ext cx="2519150" cy="392905"/>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224790" tIns="112395" rIns="224790" bIns="112395" numCol="1" spcCol="1270" anchor="ctr" anchorCtr="0">
            <a:noAutofit/>
          </a:bodyPr>
          <a:lstStyle/>
          <a:p>
            <a:pPr lvl="0" algn="ctr" defTabSz="2622550">
              <a:lnSpc>
                <a:spcPct val="90000"/>
              </a:lnSpc>
              <a:spcBef>
                <a:spcPct val="0"/>
              </a:spcBef>
              <a:spcAft>
                <a:spcPct val="35000"/>
              </a:spcAft>
            </a:pPr>
            <a:r>
              <a:rPr lang="en-GB" sz="1600" b="1" kern="1200" dirty="0" smtClean="0"/>
              <a:t>Client Application</a:t>
            </a:r>
            <a:endParaRPr lang="en-GB" sz="1600" b="1" kern="1200" dirty="0"/>
          </a:p>
        </p:txBody>
      </p:sp>
      <p:sp>
        <p:nvSpPr>
          <p:cNvPr id="9" name="Rounded Rectangle 8"/>
          <p:cNvSpPr/>
          <p:nvPr/>
        </p:nvSpPr>
        <p:spPr>
          <a:xfrm>
            <a:off x="1610718" y="3775800"/>
            <a:ext cx="2529234" cy="312456"/>
          </a:xfrm>
          <a:prstGeom prst="roundRect">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0" name="Rounded Rectangle 4"/>
          <p:cNvSpPr/>
          <p:nvPr/>
        </p:nvSpPr>
        <p:spPr>
          <a:xfrm>
            <a:off x="1547664" y="3736747"/>
            <a:ext cx="2519150" cy="392905"/>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224790" tIns="112395" rIns="224790" bIns="112395" numCol="1" spcCol="1270" anchor="ctr" anchorCtr="0">
            <a:noAutofit/>
          </a:bodyPr>
          <a:lstStyle/>
          <a:p>
            <a:pPr lvl="0" algn="ctr" defTabSz="2622550">
              <a:lnSpc>
                <a:spcPct val="90000"/>
              </a:lnSpc>
              <a:spcBef>
                <a:spcPct val="0"/>
              </a:spcBef>
              <a:spcAft>
                <a:spcPct val="35000"/>
              </a:spcAft>
            </a:pPr>
            <a:r>
              <a:rPr lang="en-GB" sz="1600" b="1" kern="1200" dirty="0" smtClean="0"/>
              <a:t>Content Libraries</a:t>
            </a:r>
            <a:endParaRPr lang="en-GB" sz="1600" b="1" kern="1200" dirty="0"/>
          </a:p>
        </p:txBody>
      </p:sp>
      <p:cxnSp>
        <p:nvCxnSpPr>
          <p:cNvPr id="11" name="Straight Connector 10"/>
          <p:cNvCxnSpPr/>
          <p:nvPr/>
        </p:nvCxnSpPr>
        <p:spPr>
          <a:xfrm rot="5400000">
            <a:off x="3814512" y="3677352"/>
            <a:ext cx="1509896" cy="5080"/>
          </a:xfrm>
          <a:prstGeom prst="line">
            <a:avLst/>
          </a:prstGeom>
          <a:ln>
            <a:prstDash val="dash"/>
          </a:ln>
        </p:spPr>
        <p:style>
          <a:lnRef idx="1">
            <a:schemeClr val="accent1"/>
          </a:lnRef>
          <a:fillRef idx="0">
            <a:schemeClr val="accent1"/>
          </a:fillRef>
          <a:effectRef idx="0">
            <a:schemeClr val="accent1"/>
          </a:effectRef>
          <a:fontRef idx="minor">
            <a:schemeClr val="tx1"/>
          </a:fontRef>
        </p:style>
      </p:cxnSp>
      <p:sp>
        <p:nvSpPr>
          <p:cNvPr id="12" name="TextBox 11"/>
          <p:cNvSpPr txBox="1"/>
          <p:nvPr/>
        </p:nvSpPr>
        <p:spPr>
          <a:xfrm>
            <a:off x="4297759" y="3068960"/>
            <a:ext cx="346249" cy="1277740"/>
          </a:xfrm>
          <a:prstGeom prst="rect">
            <a:avLst/>
          </a:prstGeom>
          <a:noFill/>
        </p:spPr>
        <p:txBody>
          <a:bodyPr vert="vert270" wrap="square" rtlCol="0">
            <a:spAutoFit/>
          </a:bodyPr>
          <a:lstStyle/>
          <a:p>
            <a:pPr algn="ctr"/>
            <a:r>
              <a:rPr lang="en-GB" sz="1050" dirty="0" smtClean="0">
                <a:solidFill>
                  <a:schemeClr val="tx1">
                    <a:lumMod val="65000"/>
                    <a:lumOff val="35000"/>
                  </a:schemeClr>
                </a:solidFill>
              </a:rPr>
              <a:t>Pandora API</a:t>
            </a:r>
            <a:endParaRPr lang="en-GB" sz="1050" dirty="0">
              <a:solidFill>
                <a:schemeClr val="tx1">
                  <a:lumMod val="65000"/>
                  <a:lumOff val="35000"/>
                </a:schemeClr>
              </a:solidFill>
            </a:endParaRPr>
          </a:p>
        </p:txBody>
      </p:sp>
      <p:sp>
        <p:nvSpPr>
          <p:cNvPr id="13" name="Rounded Rectangle 12"/>
          <p:cNvSpPr/>
          <p:nvPr/>
        </p:nvSpPr>
        <p:spPr>
          <a:xfrm>
            <a:off x="4911965" y="3356992"/>
            <a:ext cx="2509668" cy="316658"/>
          </a:xfrm>
          <a:prstGeom prst="roundRect">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4" name="Rounded Rectangle 4"/>
          <p:cNvSpPr/>
          <p:nvPr/>
        </p:nvSpPr>
        <p:spPr>
          <a:xfrm>
            <a:off x="4716016" y="3368850"/>
            <a:ext cx="2808311" cy="288032"/>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224790" tIns="112395" rIns="224790" bIns="112395" numCol="1" spcCol="1270" anchor="ctr" anchorCtr="0">
            <a:noAutofit/>
          </a:bodyPr>
          <a:lstStyle/>
          <a:p>
            <a:pPr lvl="0" algn="ctr" defTabSz="2622550">
              <a:lnSpc>
                <a:spcPct val="90000"/>
              </a:lnSpc>
              <a:spcBef>
                <a:spcPct val="0"/>
              </a:spcBef>
              <a:spcAft>
                <a:spcPct val="35000"/>
              </a:spcAft>
            </a:pPr>
            <a:r>
              <a:rPr lang="en-GB" sz="1600" b="1" kern="1200" dirty="0" smtClean="0"/>
              <a:t>Framework</a:t>
            </a:r>
            <a:endParaRPr lang="en-GB" sz="1600" b="1" kern="1200" dirty="0"/>
          </a:p>
        </p:txBody>
      </p:sp>
      <p:sp>
        <p:nvSpPr>
          <p:cNvPr id="24" name="Rectangle 23"/>
          <p:cNvSpPr/>
          <p:nvPr/>
        </p:nvSpPr>
        <p:spPr>
          <a:xfrm>
            <a:off x="114300" y="4941168"/>
            <a:ext cx="8922196" cy="1668149"/>
          </a:xfrm>
          <a:prstGeom prst="rect">
            <a:avLst/>
          </a:prstGeom>
        </p:spPr>
        <p:txBody>
          <a:bodyPr wrap="square">
            <a:spAutoFit/>
          </a:bodyPr>
          <a:lstStyle/>
          <a:p>
            <a:pPr marL="274320" lvl="0" indent="-274320">
              <a:spcBef>
                <a:spcPct val="20000"/>
              </a:spcBef>
              <a:buClr>
                <a:schemeClr val="accent3"/>
              </a:buClr>
              <a:buSzPct val="95000"/>
              <a:buFont typeface="Wingdings 2"/>
              <a:buChar char=""/>
              <a:defRPr/>
            </a:pPr>
            <a:r>
              <a:rPr lang="en-GB" sz="1600" dirty="0" smtClean="0"/>
              <a:t>The idea is that each Pandora client application registers the content it needs to perform its specific reconstruction within the framework.</a:t>
            </a:r>
          </a:p>
          <a:p>
            <a:pPr marL="274320" lvl="0" indent="-274320">
              <a:spcBef>
                <a:spcPct val="20000"/>
              </a:spcBef>
              <a:buClr>
                <a:schemeClr val="accent3"/>
              </a:buClr>
              <a:buSzPct val="95000"/>
              <a:buFont typeface="Wingdings 2"/>
              <a:buChar char=""/>
              <a:defRPr/>
            </a:pPr>
            <a:r>
              <a:rPr lang="en-GB" sz="1600" dirty="0" smtClean="0"/>
              <a:t>Content can often be re-used for different detector models, so can be bundled together. ILD-applicable content lives in the </a:t>
            </a:r>
            <a:r>
              <a:rPr lang="en-GB" sz="1600" dirty="0" smtClean="0">
                <a:solidFill>
                  <a:schemeClr val="accent1">
                    <a:lumMod val="75000"/>
                  </a:schemeClr>
                </a:solidFill>
              </a:rPr>
              <a:t>FineGranularityContent</a:t>
            </a:r>
            <a:r>
              <a:rPr lang="en-GB" sz="1600" dirty="0" smtClean="0"/>
              <a:t> library, which offers 60+ algorithms, particle id functions, a pseudolayer calculator and a shower-profile calculator.</a:t>
            </a:r>
          </a:p>
          <a:p>
            <a:pPr marL="274320" lvl="0" indent="-274320">
              <a:spcBef>
                <a:spcPct val="20000"/>
              </a:spcBef>
              <a:buClr>
                <a:schemeClr val="accent3"/>
              </a:buClr>
              <a:buSzPct val="95000"/>
              <a:buFont typeface="Wingdings 2"/>
              <a:buChar char=""/>
              <a:defRPr/>
            </a:pPr>
            <a:r>
              <a:rPr lang="en-GB" sz="1600" dirty="0" smtClean="0"/>
              <a:t>FineGranularity content assumes an inner tracker, fine ECAL, coarser HCAL and a coarse yoke.</a:t>
            </a:r>
          </a:p>
        </p:txBody>
      </p:sp>
      <p:grpSp>
        <p:nvGrpSpPr>
          <p:cNvPr id="16" name="Group 15"/>
          <p:cNvGrpSpPr/>
          <p:nvPr/>
        </p:nvGrpSpPr>
        <p:grpSpPr>
          <a:xfrm>
            <a:off x="1619672" y="3284984"/>
            <a:ext cx="2520280" cy="264952"/>
            <a:chOff x="0" y="33149"/>
            <a:chExt cx="1714512" cy="336960"/>
          </a:xfrm>
        </p:grpSpPr>
        <p:sp>
          <p:nvSpPr>
            <p:cNvPr id="17" name="Rounded Rectangle 16"/>
            <p:cNvSpPr/>
            <p:nvPr/>
          </p:nvSpPr>
          <p:spPr>
            <a:xfrm>
              <a:off x="0" y="33149"/>
              <a:ext cx="1714512" cy="336960"/>
            </a:xfrm>
            <a:prstGeom prst="roundRect">
              <a:avLst/>
            </a:prstGeom>
            <a:solidFill>
              <a:schemeClr val="accent1">
                <a:lumMod val="20000"/>
                <a:lumOff val="80000"/>
              </a:schemeClr>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sp>
        <p:sp>
          <p:nvSpPr>
            <p:cNvPr id="18" name="Rounded Rectangle 4"/>
            <p:cNvSpPr/>
            <p:nvPr/>
          </p:nvSpPr>
          <p:spPr>
            <a:xfrm>
              <a:off x="16449" y="49598"/>
              <a:ext cx="1681614" cy="304062"/>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38100" tIns="38100" rIns="38100" bIns="38100" numCol="1" spcCol="1270" anchor="ctr" anchorCtr="0">
              <a:noAutofit/>
            </a:bodyPr>
            <a:lstStyle/>
            <a:p>
              <a:pPr lvl="0" algn="ctr" defTabSz="444500">
                <a:lnSpc>
                  <a:spcPct val="90000"/>
                </a:lnSpc>
                <a:spcBef>
                  <a:spcPct val="0"/>
                </a:spcBef>
                <a:spcAft>
                  <a:spcPct val="35000"/>
                </a:spcAft>
              </a:pPr>
              <a:r>
                <a:rPr lang="en-GB" sz="800" kern="1200" dirty="0" smtClean="0">
                  <a:solidFill>
                    <a:schemeClr val="tx1"/>
                  </a:solidFill>
                </a:rPr>
                <a:t>Very specific content, e.g. </a:t>
              </a:r>
              <a:r>
                <a:rPr lang="en-GB" sz="800" dirty="0" smtClean="0">
                  <a:solidFill>
                    <a:schemeClr val="tx1"/>
                  </a:solidFill>
                </a:rPr>
                <a:t>u</a:t>
              </a:r>
              <a:r>
                <a:rPr lang="en-GB" sz="800" kern="1200" dirty="0" smtClean="0">
                  <a:solidFill>
                    <a:schemeClr val="tx1"/>
                  </a:solidFill>
                </a:rPr>
                <a:t>ses fine detector details</a:t>
              </a:r>
              <a:endParaRPr lang="en-GB" sz="800" kern="1200" dirty="0">
                <a:solidFill>
                  <a:schemeClr val="tx1"/>
                </a:solidFill>
              </a:endParaRPr>
            </a:p>
          </p:txBody>
        </p:sp>
      </p:grpSp>
      <p:grpSp>
        <p:nvGrpSpPr>
          <p:cNvPr id="19" name="Group 18"/>
          <p:cNvGrpSpPr/>
          <p:nvPr/>
        </p:nvGrpSpPr>
        <p:grpSpPr>
          <a:xfrm>
            <a:off x="1619672" y="4100152"/>
            <a:ext cx="2520280" cy="264952"/>
            <a:chOff x="0" y="33149"/>
            <a:chExt cx="1714512" cy="336960"/>
          </a:xfrm>
        </p:grpSpPr>
        <p:sp>
          <p:nvSpPr>
            <p:cNvPr id="20" name="Rounded Rectangle 19"/>
            <p:cNvSpPr/>
            <p:nvPr/>
          </p:nvSpPr>
          <p:spPr>
            <a:xfrm>
              <a:off x="0" y="33149"/>
              <a:ext cx="1714512" cy="336960"/>
            </a:xfrm>
            <a:prstGeom prst="roundRect">
              <a:avLst/>
            </a:prstGeom>
            <a:solidFill>
              <a:schemeClr val="accent1">
                <a:lumMod val="20000"/>
                <a:lumOff val="80000"/>
              </a:schemeClr>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sp>
        <p:sp>
          <p:nvSpPr>
            <p:cNvPr id="21" name="Rounded Rectangle 4"/>
            <p:cNvSpPr/>
            <p:nvPr/>
          </p:nvSpPr>
          <p:spPr>
            <a:xfrm>
              <a:off x="16449" y="49598"/>
              <a:ext cx="1681614" cy="304062"/>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38100" tIns="38100" rIns="38100" bIns="38100" numCol="1" spcCol="1270" anchor="ctr" anchorCtr="0">
              <a:noAutofit/>
            </a:bodyPr>
            <a:lstStyle/>
            <a:p>
              <a:pPr lvl="0" algn="ctr" defTabSz="444500">
                <a:lnSpc>
                  <a:spcPct val="90000"/>
                </a:lnSpc>
                <a:spcBef>
                  <a:spcPct val="0"/>
                </a:spcBef>
                <a:spcAft>
                  <a:spcPct val="35000"/>
                </a:spcAft>
              </a:pPr>
              <a:r>
                <a:rPr lang="en-GB" sz="800" kern="1200" dirty="0" smtClean="0">
                  <a:solidFill>
                    <a:schemeClr val="tx1"/>
                  </a:solidFill>
                </a:rPr>
                <a:t>Re-usable content, applicable to multiple detectors</a:t>
              </a:r>
              <a:endParaRPr lang="en-GB" sz="800" kern="1200" dirty="0">
                <a:solidFill>
                  <a:schemeClr val="tx1"/>
                </a:solidFill>
              </a:endParaRPr>
            </a:p>
          </p:txBody>
        </p:sp>
      </p:grpSp>
      <p:sp>
        <p:nvSpPr>
          <p:cNvPr id="28" name="Rounded Rectangle 27"/>
          <p:cNvSpPr/>
          <p:nvPr/>
        </p:nvSpPr>
        <p:spPr>
          <a:xfrm>
            <a:off x="4911720" y="3673650"/>
            <a:ext cx="2520280" cy="264952"/>
          </a:xfrm>
          <a:prstGeom prst="roundRect">
            <a:avLst/>
          </a:prstGeom>
          <a:solidFill>
            <a:schemeClr val="accent1">
              <a:lumMod val="20000"/>
              <a:lumOff val="80000"/>
            </a:schemeClr>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a:lstStyle/>
          <a:p>
            <a:endParaRPr lang="en-GB" dirty="0"/>
          </a:p>
        </p:txBody>
      </p:sp>
      <p:sp>
        <p:nvSpPr>
          <p:cNvPr id="29" name="Rounded Rectangle 4"/>
          <p:cNvSpPr/>
          <p:nvPr/>
        </p:nvSpPr>
        <p:spPr>
          <a:xfrm>
            <a:off x="4915620" y="3699518"/>
            <a:ext cx="2471921" cy="239084"/>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38100" tIns="38100" rIns="38100" bIns="38100" numCol="1" spcCol="1270" anchor="ctr" anchorCtr="0">
            <a:noAutofit/>
          </a:bodyPr>
          <a:lstStyle/>
          <a:p>
            <a:pPr lvl="0" algn="ctr" defTabSz="444500">
              <a:lnSpc>
                <a:spcPct val="90000"/>
              </a:lnSpc>
              <a:spcBef>
                <a:spcPct val="0"/>
              </a:spcBef>
              <a:spcAft>
                <a:spcPct val="35000"/>
              </a:spcAft>
            </a:pPr>
            <a:r>
              <a:rPr lang="en-GB" sz="800" dirty="0" smtClean="0">
                <a:solidFill>
                  <a:schemeClr val="tx1"/>
                </a:solidFill>
              </a:rPr>
              <a:t>Runs registered content and performs book-keeping</a:t>
            </a:r>
            <a:endParaRPr lang="en-GB" sz="800" kern="1200" dirty="0">
              <a:solidFill>
                <a:schemeClr val="tx1"/>
              </a:solidFill>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4600" dirty="0" smtClean="0"/>
              <a:t>Algorithms &amp; Particle Id Functions</a:t>
            </a:r>
            <a:endParaRPr lang="en-GB" sz="4600" dirty="0"/>
          </a:p>
        </p:txBody>
      </p:sp>
      <p:sp>
        <p:nvSpPr>
          <p:cNvPr id="5" name="Rectangle 4"/>
          <p:cNvSpPr/>
          <p:nvPr/>
        </p:nvSpPr>
        <p:spPr>
          <a:xfrm>
            <a:off x="107504" y="1652602"/>
            <a:ext cx="8784976" cy="4881336"/>
          </a:xfrm>
          <a:prstGeom prst="rect">
            <a:avLst/>
          </a:prstGeom>
        </p:spPr>
        <p:txBody>
          <a:bodyPr wrap="square">
            <a:spAutoFit/>
          </a:bodyPr>
          <a:lstStyle/>
          <a:p>
            <a:pPr marL="274320" lvl="0" indent="-274320">
              <a:spcBef>
                <a:spcPct val="20000"/>
              </a:spcBef>
              <a:buClr>
                <a:schemeClr val="accent3"/>
              </a:buClr>
              <a:buSzPct val="95000"/>
              <a:buFont typeface="Wingdings 2"/>
              <a:buChar char=""/>
              <a:defRPr/>
            </a:pPr>
            <a:r>
              <a:rPr lang="en-GB" sz="1600" dirty="0" smtClean="0"/>
              <a:t>Pandora algorithms are responsible for tagging particle flow objects with a PDG code.</a:t>
            </a:r>
          </a:p>
          <a:p>
            <a:pPr marL="274320" lvl="0" indent="-274320">
              <a:spcBef>
                <a:spcPct val="20000"/>
              </a:spcBef>
              <a:buClr>
                <a:schemeClr val="accent3"/>
              </a:buClr>
              <a:buSzPct val="95000"/>
              <a:buFont typeface="Wingdings 2"/>
              <a:buChar char=""/>
              <a:defRPr/>
            </a:pPr>
            <a:r>
              <a:rPr lang="en-GB" sz="1600" dirty="0" smtClean="0"/>
              <a:t>Particle id helper functions can be registered to aid the algorithms. Simply create a function with a Pandora-defined function prototype, register it and assign it to a specific role:</a:t>
            </a:r>
          </a:p>
          <a:p>
            <a:pPr marL="731520" lvl="1" indent="-274320">
              <a:spcBef>
                <a:spcPct val="20000"/>
              </a:spcBef>
              <a:buClr>
                <a:schemeClr val="accent3"/>
              </a:buClr>
              <a:buSzPct val="95000"/>
              <a:buFont typeface="Wingdings 2"/>
              <a:buChar char=""/>
              <a:defRPr/>
            </a:pPr>
            <a:r>
              <a:rPr lang="en-GB" sz="1200" dirty="0" smtClean="0">
                <a:solidFill>
                  <a:schemeClr val="accent1">
                    <a:lumMod val="75000"/>
                  </a:schemeClr>
                </a:solidFill>
              </a:rPr>
              <a:t>C++:    PandoraApi::RegisterParticleIdFunction(*m_pPandora, “MyFastMuonId”, &amp;MyClass::MyFastMuonId);</a:t>
            </a:r>
            <a:br>
              <a:rPr lang="en-GB" sz="1200" dirty="0" smtClean="0">
                <a:solidFill>
                  <a:schemeClr val="accent1">
                    <a:lumMod val="75000"/>
                  </a:schemeClr>
                </a:solidFill>
              </a:rPr>
            </a:br>
            <a:r>
              <a:rPr lang="en-GB" sz="1200" dirty="0" smtClean="0">
                <a:solidFill>
                  <a:schemeClr val="accent1">
                    <a:lumMod val="75000"/>
                  </a:schemeClr>
                </a:solidFill>
              </a:rPr>
              <a:t>xml :   &lt;MuonFastFunction&gt; MyFastMuonId &lt;/MuonFastFunction&gt;</a:t>
            </a:r>
          </a:p>
          <a:p>
            <a:pPr marL="731520" lvl="1" indent="-274320">
              <a:spcBef>
                <a:spcPct val="20000"/>
              </a:spcBef>
              <a:buClr>
                <a:schemeClr val="accent3"/>
              </a:buClr>
              <a:buSzPct val="95000"/>
              <a:buFont typeface="Wingdings 2"/>
              <a:buChar char=""/>
              <a:defRPr/>
            </a:pPr>
            <a:endParaRPr lang="en-GB" sz="1200" dirty="0" smtClean="0">
              <a:solidFill>
                <a:schemeClr val="accent1">
                  <a:lumMod val="75000"/>
                </a:schemeClr>
              </a:solidFill>
            </a:endParaRPr>
          </a:p>
          <a:p>
            <a:pPr marL="274320" indent="-274320">
              <a:spcBef>
                <a:spcPct val="20000"/>
              </a:spcBef>
              <a:buClr>
                <a:schemeClr val="accent3"/>
              </a:buClr>
              <a:buSzPct val="95000"/>
              <a:buFont typeface="Wingdings 2"/>
              <a:buChar char=""/>
              <a:defRPr/>
            </a:pPr>
            <a:r>
              <a:rPr lang="en-GB" sz="1600" dirty="0" smtClean="0"/>
              <a:t>Algorithms can call the helper functions and decide how to respond to the results.</a:t>
            </a:r>
          </a:p>
          <a:p>
            <a:pPr marL="274320" indent="-274320">
              <a:spcBef>
                <a:spcPct val="20000"/>
              </a:spcBef>
              <a:buClr>
                <a:schemeClr val="accent3"/>
              </a:buClr>
              <a:buSzPct val="95000"/>
              <a:buFont typeface="Wingdings 2"/>
              <a:buChar char=""/>
              <a:defRPr/>
            </a:pPr>
            <a:r>
              <a:rPr lang="en-GB" sz="1600" dirty="0" smtClean="0"/>
              <a:t>Alternatively, algorithms can perform their own particle identification. This can include targeted clustering and id for specific particle types, followed by separation of these particles from other hits/tracks, to reduce confusion for remaining reconstruction.</a:t>
            </a:r>
          </a:p>
          <a:p>
            <a:pPr marL="274320" indent="-274320">
              <a:spcBef>
                <a:spcPct val="20000"/>
              </a:spcBef>
              <a:buClr>
                <a:schemeClr val="accent3"/>
              </a:buClr>
              <a:buSzPct val="95000"/>
              <a:buFont typeface="Wingdings 2"/>
              <a:buChar char=""/>
              <a:defRPr/>
            </a:pPr>
            <a:endParaRPr lang="en-GB" sz="1600" dirty="0" smtClean="0"/>
          </a:p>
          <a:p>
            <a:pPr marL="274320" indent="-274320">
              <a:spcBef>
                <a:spcPct val="20000"/>
              </a:spcBef>
              <a:buClr>
                <a:schemeClr val="accent3"/>
              </a:buClr>
              <a:buSzPct val="95000"/>
              <a:buFont typeface="Wingdings 2"/>
              <a:buChar char=""/>
              <a:defRPr/>
            </a:pPr>
            <a:r>
              <a:rPr lang="en-GB" sz="1600" dirty="0" smtClean="0"/>
              <a:t>What happens in default Pandora reconstruction? All of this!</a:t>
            </a:r>
          </a:p>
          <a:p>
            <a:pPr marL="731520" lvl="1" indent="-274320">
              <a:spcBef>
                <a:spcPct val="20000"/>
              </a:spcBef>
              <a:buClr>
                <a:schemeClr val="accent3"/>
              </a:buClr>
              <a:buSzPct val="95000"/>
              <a:buFont typeface="Wingdings 2"/>
              <a:buChar char=""/>
              <a:defRPr/>
            </a:pPr>
            <a:r>
              <a:rPr lang="en-GB" sz="1600" dirty="0" smtClean="0">
                <a:solidFill>
                  <a:schemeClr val="accent1">
                    <a:lumMod val="75000"/>
                  </a:schemeClr>
                </a:solidFill>
              </a:rPr>
              <a:t>Some algorithms (e.g. FragmentRemoval) want to avoid working with objects that look like muons/electrons, so call the fast muon/electron id.</a:t>
            </a:r>
          </a:p>
          <a:p>
            <a:pPr marL="731520" lvl="1" indent="-274320">
              <a:spcBef>
                <a:spcPct val="20000"/>
              </a:spcBef>
              <a:buClr>
                <a:schemeClr val="accent3"/>
              </a:buClr>
              <a:buSzPct val="95000"/>
              <a:buFont typeface="Wingdings 2"/>
              <a:buChar char=""/>
              <a:defRPr/>
            </a:pPr>
            <a:r>
              <a:rPr lang="en-GB" sz="1600" dirty="0" smtClean="0">
                <a:solidFill>
                  <a:schemeClr val="accent1">
                    <a:lumMod val="75000"/>
                  </a:schemeClr>
                </a:solidFill>
              </a:rPr>
              <a:t>Some algorithms (e.g. FinalParticleId) simply call the helper functions and apply the results to the particle flow objects.</a:t>
            </a:r>
          </a:p>
          <a:p>
            <a:pPr marL="731520" lvl="1" indent="-274320">
              <a:spcBef>
                <a:spcPct val="20000"/>
              </a:spcBef>
              <a:buClr>
                <a:schemeClr val="accent3"/>
              </a:buClr>
              <a:buSzPct val="95000"/>
              <a:buFont typeface="Wingdings 2"/>
              <a:buChar char=""/>
              <a:defRPr/>
            </a:pPr>
            <a:r>
              <a:rPr lang="en-GB" sz="1600" dirty="0" smtClean="0">
                <a:solidFill>
                  <a:schemeClr val="accent1">
                    <a:lumMod val="75000"/>
                  </a:schemeClr>
                </a:solidFill>
              </a:rPr>
              <a:t>Some algorithms (e.g. PhotonReconstruction) perform a full reconstruction and identification of specific types of particle.</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3" cstate="print"/>
          <a:srcRect/>
          <a:stretch>
            <a:fillRect/>
          </a:stretch>
        </p:blipFill>
        <p:spPr bwMode="auto">
          <a:xfrm>
            <a:off x="4530629" y="3171825"/>
            <a:ext cx="4299045" cy="3200400"/>
          </a:xfrm>
          <a:prstGeom prst="rect">
            <a:avLst/>
          </a:prstGeom>
          <a:noFill/>
          <a:ln w="9525">
            <a:noFill/>
            <a:miter lim="800000"/>
            <a:headEnd/>
            <a:tailEnd/>
          </a:ln>
          <a:effectLst/>
        </p:spPr>
      </p:pic>
      <p:sp>
        <p:nvSpPr>
          <p:cNvPr id="2" name="Title 1"/>
          <p:cNvSpPr>
            <a:spLocks noGrp="1"/>
          </p:cNvSpPr>
          <p:nvPr>
            <p:ph type="title"/>
          </p:nvPr>
        </p:nvSpPr>
        <p:spPr/>
        <p:txBody>
          <a:bodyPr>
            <a:normAutofit/>
          </a:bodyPr>
          <a:lstStyle/>
          <a:p>
            <a:r>
              <a:rPr lang="en-GB" sz="4600" dirty="0" smtClean="0"/>
              <a:t>Fast Muon Id Function</a:t>
            </a:r>
            <a:endParaRPr lang="en-GB" sz="4600" dirty="0"/>
          </a:p>
        </p:txBody>
      </p:sp>
      <p:sp>
        <p:nvSpPr>
          <p:cNvPr id="6" name="TextBox 5"/>
          <p:cNvSpPr txBox="1"/>
          <p:nvPr/>
        </p:nvSpPr>
        <p:spPr>
          <a:xfrm>
            <a:off x="323528" y="3265934"/>
            <a:ext cx="3744416" cy="3077766"/>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r>
              <a:rPr lang="en-GB" sz="1600" dirty="0" smtClean="0"/>
              <a:t>Cuts are placed on:</a:t>
            </a:r>
          </a:p>
          <a:p>
            <a:endParaRPr lang="en-GB" sz="800" dirty="0" smtClean="0"/>
          </a:p>
          <a:p>
            <a:pPr marL="174625" indent="-174625">
              <a:buFont typeface="Arial" pitchFamily="34" charset="0"/>
              <a:buChar char="•"/>
            </a:pPr>
            <a:r>
              <a:rPr lang="en-GB" sz="1400" dirty="0" smtClean="0"/>
              <a:t>The number of occupied layers in each of the ECAL, HCAL and YOKE regions.</a:t>
            </a:r>
          </a:p>
          <a:p>
            <a:pPr marL="174625" indent="-174625">
              <a:buFont typeface="Arial" pitchFamily="34" charset="0"/>
              <a:buChar char="•"/>
            </a:pPr>
            <a:r>
              <a:rPr lang="en-GB" sz="1400" dirty="0" smtClean="0"/>
              <a:t>The energy deposited in the ECAL and HCAL regions. Energies are direction-corrected and cuts are linear functions of associated track energy.</a:t>
            </a:r>
          </a:p>
          <a:p>
            <a:pPr marL="174625" indent="-174625">
              <a:buFont typeface="Arial" pitchFamily="34" charset="0"/>
              <a:buChar char="•"/>
            </a:pPr>
            <a:r>
              <a:rPr lang="en-GB" sz="1400" dirty="0" smtClean="0"/>
              <a:t>The RMS values for straight-line fits in the ECAL, HCAL and YOKE regions.</a:t>
            </a:r>
          </a:p>
          <a:p>
            <a:pPr marL="174625" indent="-174625">
              <a:buFont typeface="Arial" pitchFamily="34" charset="0"/>
              <a:buChar char="•"/>
            </a:pPr>
            <a:r>
              <a:rPr lang="en-GB" sz="1400" dirty="0" smtClean="0"/>
              <a:t>The fraction of mip-like hits in the ECAL and HCAL regions.</a:t>
            </a:r>
          </a:p>
          <a:p>
            <a:pPr marL="174625" indent="-174625">
              <a:buFont typeface="Arial" pitchFamily="34" charset="0"/>
              <a:buChar char="•"/>
            </a:pPr>
            <a:r>
              <a:rPr lang="en-GB" sz="1400" dirty="0" smtClean="0"/>
              <a:t>The number of muon yoke hits</a:t>
            </a:r>
          </a:p>
          <a:p>
            <a:endParaRPr lang="en-GB" sz="1600" dirty="0"/>
          </a:p>
        </p:txBody>
      </p:sp>
      <p:sp>
        <p:nvSpPr>
          <p:cNvPr id="7" name="Rectangle 6"/>
          <p:cNvSpPr/>
          <p:nvPr/>
        </p:nvSpPr>
        <p:spPr>
          <a:xfrm>
            <a:off x="179512" y="1733907"/>
            <a:ext cx="8712968" cy="830997"/>
          </a:xfrm>
          <a:prstGeom prst="rect">
            <a:avLst/>
          </a:prstGeom>
        </p:spPr>
        <p:txBody>
          <a:bodyPr wrap="square">
            <a:spAutoFit/>
          </a:bodyPr>
          <a:lstStyle/>
          <a:p>
            <a:pPr marL="274320" indent="-274320">
              <a:spcBef>
                <a:spcPct val="20000"/>
              </a:spcBef>
              <a:buClr>
                <a:schemeClr val="accent3"/>
              </a:buClr>
              <a:buSzPct val="95000"/>
              <a:buFont typeface="Wingdings 2"/>
              <a:buChar char=""/>
            </a:pPr>
            <a:r>
              <a:rPr lang="en-GB" sz="1600" dirty="0" smtClean="0"/>
              <a:t>The fast muon identification is cut-based and looks for an inner detector track, followed by consistent, minimal energy deposition throughout the calorimeters and muon yoke. It targets muons with energy greater than 2.5GeV</a:t>
            </a:r>
          </a:p>
        </p:txBody>
      </p:sp>
      <p:sp>
        <p:nvSpPr>
          <p:cNvPr id="13" name="TextBox 12"/>
          <p:cNvSpPr txBox="1"/>
          <p:nvPr/>
        </p:nvSpPr>
        <p:spPr>
          <a:xfrm>
            <a:off x="7667624" y="3838575"/>
            <a:ext cx="1190626" cy="430887"/>
          </a:xfrm>
          <a:prstGeom prst="rect">
            <a:avLst/>
          </a:prstGeom>
          <a:solidFill>
            <a:schemeClr val="bg1">
              <a:alpha val="59000"/>
            </a:schemeClr>
          </a:solidFill>
        </p:spPr>
        <p:txBody>
          <a:bodyPr wrap="square" rtlCol="0">
            <a:spAutoFit/>
          </a:bodyPr>
          <a:lstStyle/>
          <a:p>
            <a:pPr algn="ctr"/>
            <a:r>
              <a:rPr lang="en-GB" sz="1100" b="1" dirty="0" smtClean="0">
                <a:solidFill>
                  <a:srgbClr val="FF0000"/>
                </a:solidFill>
              </a:rPr>
              <a:t>5GeV muon in</a:t>
            </a:r>
            <a:br>
              <a:rPr lang="en-GB" sz="1100" b="1" dirty="0" smtClean="0">
                <a:solidFill>
                  <a:srgbClr val="FF0000"/>
                </a:solidFill>
              </a:rPr>
            </a:br>
            <a:r>
              <a:rPr lang="en-GB" sz="1100" b="1" dirty="0" smtClean="0">
                <a:solidFill>
                  <a:srgbClr val="FF0000"/>
                </a:solidFill>
              </a:rPr>
              <a:t> Z-&gt;uds event</a:t>
            </a:r>
            <a:endParaRPr lang="en-GB" sz="1100" b="1" dirty="0">
              <a:solidFill>
                <a:srgbClr val="FF0000"/>
              </a:solidFill>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4600" dirty="0" smtClean="0"/>
              <a:t>Fast Photon Id Function</a:t>
            </a:r>
            <a:endParaRPr lang="en-GB" sz="4600" dirty="0"/>
          </a:p>
        </p:txBody>
      </p:sp>
      <p:sp>
        <p:nvSpPr>
          <p:cNvPr id="8" name="Content Placeholder 2"/>
          <p:cNvSpPr txBox="1">
            <a:spLocks/>
          </p:cNvSpPr>
          <p:nvPr/>
        </p:nvSpPr>
        <p:spPr>
          <a:xfrm>
            <a:off x="111540" y="1700808"/>
            <a:ext cx="8924956" cy="4608512"/>
          </a:xfrm>
          <a:prstGeom prst="rect">
            <a:avLst/>
          </a:prstGeom>
        </p:spPr>
        <p:txBody>
          <a:bodyPr vert="horz">
            <a:noAutofit/>
          </a:bodyPr>
          <a:lstStyle/>
          <a:p>
            <a:pPr marL="274320" indent="-274320">
              <a:spcBef>
                <a:spcPct val="20000"/>
              </a:spcBef>
              <a:buClr>
                <a:schemeClr val="accent3"/>
              </a:buClr>
              <a:buSzPct val="95000"/>
              <a:buFont typeface="Wingdings 2"/>
              <a:buChar char=""/>
            </a:pPr>
            <a:r>
              <a:rPr lang="en-GB" sz="1600" dirty="0" smtClean="0"/>
              <a:t>The fast photon identification looks for clusters that have no associated tracks and which pass fast electromagnetic shower identification cuts. Much of this code is shared with the fast electron id function.</a:t>
            </a:r>
          </a:p>
        </p:txBody>
      </p:sp>
      <p:sp>
        <p:nvSpPr>
          <p:cNvPr id="4" name="TextBox 3"/>
          <p:cNvSpPr txBox="1"/>
          <p:nvPr/>
        </p:nvSpPr>
        <p:spPr>
          <a:xfrm>
            <a:off x="323528" y="3265934"/>
            <a:ext cx="3713452" cy="3093154"/>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r>
              <a:rPr lang="en-GB" sz="1600" dirty="0" smtClean="0"/>
              <a:t>Cuts are placed on:</a:t>
            </a:r>
          </a:p>
          <a:p>
            <a:endParaRPr lang="en-GB" sz="900" dirty="0" smtClean="0"/>
          </a:p>
          <a:p>
            <a:pPr marL="174625" indent="-174625">
              <a:buFont typeface="Arial" pitchFamily="34" charset="0"/>
              <a:buChar char="•"/>
            </a:pPr>
            <a:r>
              <a:rPr lang="en-GB" sz="1400" dirty="0" smtClean="0"/>
              <a:t>The cluster inner layer, which must lie within the ECAL.</a:t>
            </a:r>
          </a:p>
          <a:p>
            <a:pPr marL="174625" indent="-174625">
              <a:buFont typeface="Arial" pitchFamily="34" charset="0"/>
              <a:buChar char="•"/>
            </a:pPr>
            <a:r>
              <a:rPr lang="en-GB" sz="1400" dirty="0" smtClean="0"/>
              <a:t>The fraction of mip-like hits in the cluster.</a:t>
            </a:r>
          </a:p>
          <a:p>
            <a:pPr marL="174625" indent="-174625">
              <a:buFont typeface="Arial" pitchFamily="34" charset="0"/>
              <a:buChar char="•"/>
            </a:pPr>
            <a:r>
              <a:rPr lang="en-GB" sz="1400" dirty="0" smtClean="0"/>
              <a:t>The radial direction cosine and RMS, as obtained from a straight-line fit.</a:t>
            </a:r>
          </a:p>
          <a:p>
            <a:pPr marL="174625" indent="-174625">
              <a:buFont typeface="Arial" pitchFamily="34" charset="0"/>
              <a:buChar char="•"/>
            </a:pPr>
            <a:r>
              <a:rPr lang="en-GB" sz="1400" dirty="0" smtClean="0"/>
              <a:t>The cluster longitudinal shower profile. Cuts are applied to the number of radiation lengths before the ShowerStart, Layer90 and ShowerMax layers.</a:t>
            </a:r>
          </a:p>
          <a:p>
            <a:pPr marL="174625" indent="-174625">
              <a:buFont typeface="Arial" pitchFamily="34" charset="0"/>
              <a:buChar char="•"/>
            </a:pPr>
            <a:r>
              <a:rPr lang="en-GB" sz="1400" dirty="0" smtClean="0"/>
              <a:t>The cluster transverse shower profile. Cuts are applied to the Radial90 distance.</a:t>
            </a:r>
          </a:p>
          <a:p>
            <a:pPr marL="174625" indent="-174625">
              <a:buFont typeface="Arial" pitchFamily="34" charset="0"/>
              <a:buChar char="•"/>
            </a:pPr>
            <a:endParaRPr lang="en-GB" sz="1600" dirty="0"/>
          </a:p>
        </p:txBody>
      </p:sp>
      <p:pic>
        <p:nvPicPr>
          <p:cNvPr id="2050" name="Picture 2"/>
          <p:cNvPicPr>
            <a:picLocks noChangeAspect="1" noChangeArrowheads="1"/>
          </p:cNvPicPr>
          <p:nvPr/>
        </p:nvPicPr>
        <p:blipFill>
          <a:blip r:embed="rId2" cstate="print"/>
          <a:srcRect/>
          <a:stretch>
            <a:fillRect/>
          </a:stretch>
        </p:blipFill>
        <p:spPr bwMode="auto">
          <a:xfrm>
            <a:off x="4623478" y="3281535"/>
            <a:ext cx="4091896" cy="3052590"/>
          </a:xfrm>
          <a:prstGeom prst="rect">
            <a:avLst/>
          </a:prstGeom>
          <a:noFill/>
          <a:ln w="9525">
            <a:noFill/>
            <a:miter lim="800000"/>
            <a:headEnd/>
            <a:tailEnd/>
          </a:ln>
          <a:effectLst/>
        </p:spPr>
      </p:pic>
      <p:sp>
        <p:nvSpPr>
          <p:cNvPr id="9" name="TextBox 8"/>
          <p:cNvSpPr txBox="1"/>
          <p:nvPr/>
        </p:nvSpPr>
        <p:spPr>
          <a:xfrm>
            <a:off x="5363046" y="3276600"/>
            <a:ext cx="2047404" cy="430887"/>
          </a:xfrm>
          <a:prstGeom prst="rect">
            <a:avLst/>
          </a:prstGeom>
          <a:solidFill>
            <a:schemeClr val="bg1">
              <a:alpha val="59000"/>
            </a:schemeClr>
          </a:solidFill>
          <a:ln>
            <a:noFill/>
          </a:ln>
        </p:spPr>
        <p:txBody>
          <a:bodyPr wrap="square" rtlCol="0">
            <a:spAutoFit/>
          </a:bodyPr>
          <a:lstStyle/>
          <a:p>
            <a:pPr algn="ctr"/>
            <a:r>
              <a:rPr lang="en-GB" sz="1100" b="1" dirty="0" smtClean="0"/>
              <a:t>1-20GeV </a:t>
            </a:r>
            <a:r>
              <a:rPr lang="en-GB" sz="1100" b="1" dirty="0" smtClean="0">
                <a:solidFill>
                  <a:srgbClr val="FFCC00"/>
                </a:solidFill>
                <a:effectLst>
                  <a:outerShdw blurRad="38100" dist="38100" dir="2700000" algn="tl">
                    <a:srgbClr val="000000">
                      <a:alpha val="43137"/>
                    </a:srgbClr>
                  </a:outerShdw>
                </a:effectLst>
              </a:rPr>
              <a:t>photons</a:t>
            </a:r>
            <a:r>
              <a:rPr lang="en-GB" sz="1100" b="1" dirty="0" smtClean="0">
                <a:effectLst>
                  <a:outerShdw blurRad="38100" dist="38100" dir="2700000" algn="tl">
                    <a:srgbClr val="000000">
                      <a:alpha val="43137"/>
                    </a:srgbClr>
                  </a:outerShdw>
                </a:effectLst>
              </a:rPr>
              <a:t> </a:t>
            </a:r>
            <a:r>
              <a:rPr lang="en-GB" sz="1100" b="1" dirty="0" smtClean="0"/>
              <a:t>in</a:t>
            </a:r>
            <a:r>
              <a:rPr lang="en-GB" sz="1100" b="1" dirty="0" smtClean="0">
                <a:effectLst>
                  <a:outerShdw blurRad="38100" dist="38100" dir="2700000" algn="tl">
                    <a:srgbClr val="000000">
                      <a:alpha val="43137"/>
                    </a:srgbClr>
                  </a:outerShdw>
                </a:effectLst>
              </a:rPr>
              <a:t> </a:t>
            </a:r>
            <a:r>
              <a:rPr lang="en-GB" sz="1100" b="1" dirty="0" smtClean="0"/>
              <a:t/>
            </a:r>
            <a:br>
              <a:rPr lang="en-GB" sz="1100" b="1" dirty="0" smtClean="0"/>
            </a:br>
            <a:r>
              <a:rPr lang="en-GB" sz="1100" b="1" dirty="0" smtClean="0"/>
              <a:t>500GeV Z-&gt;uds event</a:t>
            </a:r>
            <a:endParaRPr lang="en-GB" sz="1100" b="1"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4600" dirty="0" smtClean="0"/>
              <a:t>Fast Electron Id Function</a:t>
            </a:r>
            <a:endParaRPr lang="en-GB" sz="4600" dirty="0"/>
          </a:p>
        </p:txBody>
      </p:sp>
      <p:sp>
        <p:nvSpPr>
          <p:cNvPr id="8" name="Content Placeholder 2"/>
          <p:cNvSpPr txBox="1">
            <a:spLocks/>
          </p:cNvSpPr>
          <p:nvPr/>
        </p:nvSpPr>
        <p:spPr>
          <a:xfrm>
            <a:off x="111540" y="1700808"/>
            <a:ext cx="8924956" cy="4896544"/>
          </a:xfrm>
          <a:prstGeom prst="rect">
            <a:avLst/>
          </a:prstGeom>
        </p:spPr>
        <p:txBody>
          <a:bodyPr vert="horz">
            <a:noAutofit/>
          </a:bodyPr>
          <a:lstStyle/>
          <a:p>
            <a:pPr marL="274320" indent="-274320">
              <a:spcBef>
                <a:spcPct val="20000"/>
              </a:spcBef>
              <a:buClr>
                <a:schemeClr val="accent3"/>
              </a:buClr>
              <a:buSzPct val="95000"/>
              <a:buFont typeface="Wingdings 2"/>
              <a:buChar char=""/>
            </a:pPr>
            <a:r>
              <a:rPr lang="en-GB" sz="1600" dirty="0" smtClean="0"/>
              <a:t>The fast electron identification requires that a cluster has an associated inner detector track and that it passes the electromagnetic shower identification, previously described.</a:t>
            </a:r>
          </a:p>
          <a:p>
            <a:pPr marL="274320" indent="-274320">
              <a:spcBef>
                <a:spcPct val="20000"/>
              </a:spcBef>
              <a:buClr>
                <a:schemeClr val="accent3"/>
              </a:buClr>
              <a:buSzPct val="95000"/>
              <a:buFont typeface="Wingdings 2"/>
              <a:buChar char=""/>
            </a:pPr>
            <a:endParaRPr lang="en-GB" sz="1600" dirty="0" smtClean="0"/>
          </a:p>
          <a:p>
            <a:pPr marL="274320" indent="-274320">
              <a:spcBef>
                <a:spcPct val="20000"/>
              </a:spcBef>
              <a:buClr>
                <a:schemeClr val="accent3"/>
              </a:buClr>
              <a:buSzPct val="95000"/>
              <a:buFont typeface="Wingdings 2"/>
              <a:buChar char=""/>
            </a:pPr>
            <a:endParaRPr lang="en-GB" sz="1600" dirty="0" smtClean="0"/>
          </a:p>
          <a:p>
            <a:pPr marL="274320" indent="-274320">
              <a:spcBef>
                <a:spcPct val="20000"/>
              </a:spcBef>
              <a:buClr>
                <a:schemeClr val="accent3"/>
              </a:buClr>
              <a:buSzPct val="95000"/>
              <a:buFont typeface="Wingdings 2"/>
              <a:buChar char=""/>
            </a:pPr>
            <a:endParaRPr lang="en-GB" sz="1600" dirty="0" smtClean="0"/>
          </a:p>
          <a:p>
            <a:pPr marL="274320" indent="-274320">
              <a:spcBef>
                <a:spcPct val="20000"/>
              </a:spcBef>
              <a:buClr>
                <a:schemeClr val="accent3"/>
              </a:buClr>
              <a:buSzPct val="95000"/>
              <a:buFont typeface="Wingdings 2"/>
              <a:buChar char=""/>
            </a:pPr>
            <a:endParaRPr lang="en-GB" sz="1600" dirty="0" smtClean="0"/>
          </a:p>
          <a:p>
            <a:pPr marL="274320" indent="-274320">
              <a:spcBef>
                <a:spcPct val="20000"/>
              </a:spcBef>
              <a:buClr>
                <a:schemeClr val="accent3"/>
              </a:buClr>
              <a:buSzPct val="95000"/>
              <a:buFont typeface="Wingdings 2"/>
              <a:buChar char=""/>
            </a:pPr>
            <a:endParaRPr lang="en-GB" sz="1600" dirty="0" smtClean="0"/>
          </a:p>
          <a:p>
            <a:pPr marL="274320" indent="-274320">
              <a:spcBef>
                <a:spcPct val="20000"/>
              </a:spcBef>
              <a:buClr>
                <a:schemeClr val="accent3"/>
              </a:buClr>
              <a:buSzPct val="95000"/>
              <a:buFont typeface="Wingdings 2"/>
              <a:buChar char=""/>
            </a:pPr>
            <a:endParaRPr lang="en-GB" sz="1600" dirty="0" smtClean="0"/>
          </a:p>
          <a:p>
            <a:pPr marL="274320" indent="-274320">
              <a:spcBef>
                <a:spcPct val="20000"/>
              </a:spcBef>
              <a:buClr>
                <a:schemeClr val="accent3"/>
              </a:buClr>
              <a:buSzPct val="95000"/>
              <a:buFont typeface="Wingdings 2"/>
              <a:buChar char=""/>
            </a:pPr>
            <a:endParaRPr lang="en-GB" sz="1600" dirty="0" smtClean="0"/>
          </a:p>
        </p:txBody>
      </p:sp>
      <p:sp>
        <p:nvSpPr>
          <p:cNvPr id="4" name="TextBox 3"/>
          <p:cNvSpPr txBox="1"/>
          <p:nvPr/>
        </p:nvSpPr>
        <p:spPr>
          <a:xfrm>
            <a:off x="323528" y="3037334"/>
            <a:ext cx="3713452" cy="2446824"/>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r>
              <a:rPr lang="en-GB" sz="1600" dirty="0" smtClean="0"/>
              <a:t>Cuts are placed on:</a:t>
            </a:r>
          </a:p>
          <a:p>
            <a:endParaRPr lang="en-GB" sz="900" dirty="0" smtClean="0"/>
          </a:p>
          <a:p>
            <a:pPr marL="174625" indent="-174625">
              <a:buFont typeface="Arial" pitchFamily="34" charset="0"/>
              <a:buChar char="•"/>
            </a:pPr>
            <a:r>
              <a:rPr lang="en-GB" sz="1400" dirty="0" smtClean="0"/>
              <a:t>The number of radiation lengths before the observed start of the longitudinal shower profile.</a:t>
            </a:r>
          </a:p>
          <a:p>
            <a:pPr marL="174625" indent="-174625">
              <a:buFont typeface="Arial" pitchFamily="34" charset="0"/>
              <a:buChar char="•"/>
            </a:pPr>
            <a:r>
              <a:rPr lang="en-GB" sz="1400" dirty="0" smtClean="0"/>
              <a:t>The discrepancy between the observed shower profile and the expectation for an electromagnetic shower.</a:t>
            </a:r>
          </a:p>
          <a:p>
            <a:pPr marL="174625" indent="-174625">
              <a:buFont typeface="Arial" pitchFamily="34" charset="0"/>
              <a:buChar char="•"/>
            </a:pPr>
            <a:r>
              <a:rPr lang="en-GB" sz="1400" dirty="0" smtClean="0"/>
              <a:t>The absolute value of (</a:t>
            </a:r>
            <a:r>
              <a:rPr lang="en-GB" sz="1400" i="1" dirty="0" smtClean="0"/>
              <a:t>E</a:t>
            </a:r>
            <a:r>
              <a:rPr lang="en-GB" sz="1400" baseline="-25000" dirty="0" smtClean="0"/>
              <a:t>cluster</a:t>
            </a:r>
            <a:r>
              <a:rPr lang="en-GB" sz="1400" dirty="0" smtClean="0"/>
              <a:t>/</a:t>
            </a:r>
            <a:r>
              <a:rPr lang="en-GB" sz="1400" i="1" dirty="0" smtClean="0"/>
              <a:t>P</a:t>
            </a:r>
            <a:r>
              <a:rPr lang="en-GB" sz="1400" baseline="-25000" dirty="0" smtClean="0"/>
              <a:t>track</a:t>
            </a:r>
            <a:r>
              <a:rPr lang="en-GB" sz="1400" dirty="0" smtClean="0"/>
              <a:t> – 1) for the cluster/track pairing.</a:t>
            </a:r>
          </a:p>
          <a:p>
            <a:pPr marL="174625" indent="-174625">
              <a:buFont typeface="Arial" pitchFamily="34" charset="0"/>
              <a:buChar char="•"/>
            </a:pPr>
            <a:endParaRPr lang="en-GB" sz="1600" dirty="0"/>
          </a:p>
        </p:txBody>
      </p:sp>
      <p:sp>
        <p:nvSpPr>
          <p:cNvPr id="5" name="Rectangle 4"/>
          <p:cNvSpPr/>
          <p:nvPr/>
        </p:nvSpPr>
        <p:spPr>
          <a:xfrm>
            <a:off x="114300" y="6066741"/>
            <a:ext cx="8782051" cy="584775"/>
          </a:xfrm>
          <a:prstGeom prst="rect">
            <a:avLst/>
          </a:prstGeom>
        </p:spPr>
        <p:txBody>
          <a:bodyPr wrap="square">
            <a:spAutoFit/>
          </a:bodyPr>
          <a:lstStyle/>
          <a:p>
            <a:pPr marL="274320" indent="-274320">
              <a:spcBef>
                <a:spcPct val="20000"/>
              </a:spcBef>
              <a:buClr>
                <a:schemeClr val="accent3"/>
              </a:buClr>
              <a:buSzPct val="95000"/>
              <a:buFont typeface="Wingdings 2"/>
              <a:buChar char=""/>
            </a:pPr>
            <a:r>
              <a:rPr lang="en-GB" sz="1600" dirty="0" smtClean="0"/>
              <a:t>Any cluster not identified a muon, electron or photon is assumed to be a pion (associated track), or a neutron (no associated track). A specific algorithm searches for V0’s.</a:t>
            </a:r>
          </a:p>
        </p:txBody>
      </p:sp>
      <p:pic>
        <p:nvPicPr>
          <p:cNvPr id="6" name="Picture 2"/>
          <p:cNvPicPr>
            <a:picLocks noChangeAspect="1" noChangeArrowheads="1"/>
          </p:cNvPicPr>
          <p:nvPr/>
        </p:nvPicPr>
        <p:blipFill>
          <a:blip r:embed="rId2" cstate="print"/>
          <a:srcRect/>
          <a:stretch>
            <a:fillRect/>
          </a:stretch>
        </p:blipFill>
        <p:spPr bwMode="auto">
          <a:xfrm>
            <a:off x="4710019" y="2876190"/>
            <a:ext cx="3805331" cy="2838810"/>
          </a:xfrm>
          <a:prstGeom prst="rect">
            <a:avLst/>
          </a:prstGeom>
          <a:noFill/>
          <a:ln w="9525">
            <a:noFill/>
            <a:miter lim="800000"/>
            <a:headEnd/>
            <a:tailEnd/>
          </a:ln>
          <a:effectLst/>
        </p:spPr>
      </p:pic>
      <p:sp>
        <p:nvSpPr>
          <p:cNvPr id="7" name="TextBox 6"/>
          <p:cNvSpPr txBox="1"/>
          <p:nvPr/>
        </p:nvSpPr>
        <p:spPr>
          <a:xfrm>
            <a:off x="6072420" y="3305175"/>
            <a:ext cx="1072730" cy="430887"/>
          </a:xfrm>
          <a:prstGeom prst="rect">
            <a:avLst/>
          </a:prstGeom>
          <a:solidFill>
            <a:schemeClr val="bg1">
              <a:alpha val="59000"/>
            </a:schemeClr>
          </a:solidFill>
        </p:spPr>
        <p:txBody>
          <a:bodyPr wrap="none" rtlCol="0">
            <a:spAutoFit/>
          </a:bodyPr>
          <a:lstStyle/>
          <a:p>
            <a:pPr algn="ctr"/>
            <a:r>
              <a:rPr lang="en-GB" sz="1100" b="1" dirty="0" smtClean="0"/>
              <a:t>3GeV </a:t>
            </a:r>
            <a:r>
              <a:rPr lang="en-GB" sz="1100" b="1" dirty="0" smtClean="0">
                <a:solidFill>
                  <a:srgbClr val="FF0000"/>
                </a:solidFill>
              </a:rPr>
              <a:t>e+</a:t>
            </a:r>
            <a:r>
              <a:rPr lang="en-GB" sz="1100" b="1" dirty="0" smtClean="0"/>
              <a:t> in</a:t>
            </a:r>
            <a:br>
              <a:rPr lang="en-GB" sz="1100" b="1" dirty="0" smtClean="0"/>
            </a:br>
            <a:r>
              <a:rPr lang="en-GB" sz="1100" b="1" dirty="0" smtClean="0"/>
              <a:t> Z-&gt;uds event</a:t>
            </a:r>
            <a:endParaRPr lang="en-GB" sz="1100" b="1" dirty="0"/>
          </a:p>
        </p:txBody>
      </p:sp>
      <p:sp>
        <p:nvSpPr>
          <p:cNvPr id="9" name="TextBox 8"/>
          <p:cNvSpPr txBox="1"/>
          <p:nvPr/>
        </p:nvSpPr>
        <p:spPr>
          <a:xfrm>
            <a:off x="6386745" y="3752850"/>
            <a:ext cx="1072730" cy="430887"/>
          </a:xfrm>
          <a:prstGeom prst="rect">
            <a:avLst/>
          </a:prstGeom>
          <a:solidFill>
            <a:schemeClr val="bg1">
              <a:alpha val="59000"/>
            </a:schemeClr>
          </a:solidFill>
        </p:spPr>
        <p:txBody>
          <a:bodyPr wrap="none" rtlCol="0">
            <a:spAutoFit/>
          </a:bodyPr>
          <a:lstStyle/>
          <a:p>
            <a:pPr algn="ctr"/>
            <a:r>
              <a:rPr lang="en-GB" sz="1100" b="1" dirty="0" smtClean="0"/>
              <a:t>2GeV </a:t>
            </a:r>
            <a:r>
              <a:rPr lang="en-GB" sz="1100" b="1" dirty="0" smtClean="0">
                <a:solidFill>
                  <a:srgbClr val="0033CC"/>
                </a:solidFill>
              </a:rPr>
              <a:t>e-</a:t>
            </a:r>
            <a:r>
              <a:rPr lang="en-GB" sz="1100" b="1" dirty="0" smtClean="0"/>
              <a:t> in</a:t>
            </a:r>
            <a:br>
              <a:rPr lang="en-GB" sz="1100" b="1" dirty="0" smtClean="0"/>
            </a:br>
            <a:r>
              <a:rPr lang="en-GB" sz="1100" b="1" dirty="0" smtClean="0"/>
              <a:t> Z-&gt;uds event</a:t>
            </a:r>
            <a:endParaRPr lang="en-GB" sz="1100" b="1"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4600" dirty="0" smtClean="0"/>
              <a:t>Muon Reconstruction Algorithm</a:t>
            </a:r>
            <a:endParaRPr lang="en-GB" sz="4600" dirty="0"/>
          </a:p>
        </p:txBody>
      </p:sp>
      <p:sp>
        <p:nvSpPr>
          <p:cNvPr id="8" name="Content Placeholder 2"/>
          <p:cNvSpPr txBox="1">
            <a:spLocks/>
          </p:cNvSpPr>
          <p:nvPr/>
        </p:nvSpPr>
        <p:spPr>
          <a:xfrm>
            <a:off x="121065" y="1662708"/>
            <a:ext cx="8924956" cy="4608512"/>
          </a:xfrm>
          <a:prstGeom prst="rect">
            <a:avLst/>
          </a:prstGeom>
        </p:spPr>
        <p:txBody>
          <a:bodyPr vert="horz">
            <a:noAutofit/>
          </a:bodyPr>
          <a:lstStyle/>
          <a:p>
            <a:pPr marL="6350" indent="-6350">
              <a:spcBef>
                <a:spcPct val="20000"/>
              </a:spcBef>
              <a:buClr>
                <a:schemeClr val="accent3"/>
              </a:buClr>
              <a:buSzPct val="95000"/>
            </a:pPr>
            <a:r>
              <a:rPr lang="en-GB" sz="1600" dirty="0" smtClean="0"/>
              <a:t>The muon reconstruction algorithm was designed in collaboration with Erik van der Kraaij. It aims to improve the efficiency for identifying high energy muons as follows:</a:t>
            </a:r>
          </a:p>
          <a:p>
            <a:pPr marL="274320" indent="-274320">
              <a:spcBef>
                <a:spcPct val="20000"/>
              </a:spcBef>
              <a:buClr>
                <a:schemeClr val="accent3"/>
              </a:buClr>
              <a:buSzPct val="95000"/>
              <a:buFont typeface="Wingdings 2"/>
              <a:buChar char=""/>
            </a:pPr>
            <a:endParaRPr lang="en-GB" sz="500" dirty="0" smtClean="0"/>
          </a:p>
          <a:p>
            <a:pPr marL="342900" indent="-342900">
              <a:spcBef>
                <a:spcPct val="20000"/>
              </a:spcBef>
              <a:buClr>
                <a:schemeClr val="accent3"/>
              </a:buClr>
              <a:buSzPct val="95000"/>
              <a:buFont typeface="+mj-lt"/>
              <a:buAutoNum type="arabicPeriod"/>
            </a:pPr>
            <a:r>
              <a:rPr lang="en-GB" sz="1600" dirty="0" smtClean="0"/>
              <a:t>Yoke track candidates are identified using an instance of the Pandora cone-based clustering algorithm, configured appropriately for the coarse instrumentation in this region. Clusters crossing all yoke layers, whilst containing a minimal number of hits are selected.</a:t>
            </a:r>
          </a:p>
        </p:txBody>
      </p:sp>
      <p:pic>
        <p:nvPicPr>
          <p:cNvPr id="1027" name="Picture 3"/>
          <p:cNvPicPr>
            <a:picLocks noChangeAspect="1" noChangeArrowheads="1"/>
          </p:cNvPicPr>
          <p:nvPr/>
        </p:nvPicPr>
        <p:blipFill>
          <a:blip r:embed="rId2" cstate="print"/>
          <a:srcRect/>
          <a:stretch>
            <a:fillRect/>
          </a:stretch>
        </p:blipFill>
        <p:spPr bwMode="auto">
          <a:xfrm>
            <a:off x="4781549" y="3719182"/>
            <a:ext cx="3733801" cy="2679026"/>
          </a:xfrm>
          <a:prstGeom prst="rect">
            <a:avLst/>
          </a:prstGeom>
          <a:noFill/>
          <a:ln w="9525">
            <a:noFill/>
            <a:miter lim="800000"/>
            <a:headEnd/>
            <a:tailEnd/>
          </a:ln>
          <a:effectLst/>
        </p:spPr>
      </p:pic>
      <p:pic>
        <p:nvPicPr>
          <p:cNvPr id="1029" name="Picture 5"/>
          <p:cNvPicPr>
            <a:picLocks noChangeAspect="1" noChangeArrowheads="1"/>
          </p:cNvPicPr>
          <p:nvPr/>
        </p:nvPicPr>
        <p:blipFill>
          <a:blip r:embed="rId3" cstate="print"/>
          <a:srcRect/>
          <a:stretch>
            <a:fillRect/>
          </a:stretch>
        </p:blipFill>
        <p:spPr bwMode="auto">
          <a:xfrm>
            <a:off x="542925" y="3334380"/>
            <a:ext cx="3114675" cy="3275970"/>
          </a:xfrm>
          <a:prstGeom prst="rect">
            <a:avLst/>
          </a:prstGeom>
          <a:noFill/>
          <a:ln w="9525">
            <a:noFill/>
            <a:miter lim="800000"/>
            <a:headEnd/>
            <a:tailEnd/>
          </a:ln>
          <a:effectLst/>
        </p:spPr>
      </p:pic>
      <p:sp>
        <p:nvSpPr>
          <p:cNvPr id="10" name="TextBox 9"/>
          <p:cNvSpPr txBox="1"/>
          <p:nvPr/>
        </p:nvSpPr>
        <p:spPr>
          <a:xfrm>
            <a:off x="2609850" y="3952875"/>
            <a:ext cx="1308371" cy="261610"/>
          </a:xfrm>
          <a:prstGeom prst="rect">
            <a:avLst/>
          </a:prstGeom>
          <a:noFill/>
        </p:spPr>
        <p:txBody>
          <a:bodyPr wrap="none" rtlCol="0">
            <a:spAutoFit/>
          </a:bodyPr>
          <a:lstStyle/>
          <a:p>
            <a:r>
              <a:rPr lang="en-GB" sz="1100" b="1" dirty="0" smtClean="0"/>
              <a:t>Cluster yoke hits</a:t>
            </a:r>
            <a:endParaRPr lang="en-GB" sz="1100" b="1" dirty="0"/>
          </a:p>
        </p:txBody>
      </p:sp>
      <p:cxnSp>
        <p:nvCxnSpPr>
          <p:cNvPr id="14" name="Straight Arrow Connector 13"/>
          <p:cNvCxnSpPr/>
          <p:nvPr/>
        </p:nvCxnSpPr>
        <p:spPr>
          <a:xfrm rot="16200000" flipV="1">
            <a:off x="2552701" y="3657601"/>
            <a:ext cx="276224" cy="276224"/>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7" name="TextBox 16"/>
          <p:cNvSpPr txBox="1"/>
          <p:nvPr/>
        </p:nvSpPr>
        <p:spPr>
          <a:xfrm>
            <a:off x="7620000" y="5276850"/>
            <a:ext cx="1308371" cy="261610"/>
          </a:xfrm>
          <a:prstGeom prst="rect">
            <a:avLst/>
          </a:prstGeom>
          <a:noFill/>
        </p:spPr>
        <p:txBody>
          <a:bodyPr wrap="none" rtlCol="0">
            <a:spAutoFit/>
          </a:bodyPr>
          <a:lstStyle/>
          <a:p>
            <a:r>
              <a:rPr lang="en-GB" sz="1100" b="1" dirty="0" smtClean="0"/>
              <a:t>Cluster yoke hits</a:t>
            </a:r>
            <a:endParaRPr lang="en-GB" sz="1100" b="1" dirty="0"/>
          </a:p>
        </p:txBody>
      </p:sp>
      <p:cxnSp>
        <p:nvCxnSpPr>
          <p:cNvPr id="18" name="Straight Arrow Connector 17"/>
          <p:cNvCxnSpPr/>
          <p:nvPr/>
        </p:nvCxnSpPr>
        <p:spPr>
          <a:xfrm rot="5400000">
            <a:off x="8024813" y="5710239"/>
            <a:ext cx="361950" cy="161925"/>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7794</TotalTime>
  <Words>1842</Words>
  <Application>Microsoft Office PowerPoint</Application>
  <PresentationFormat>On-screen Show (4:3)</PresentationFormat>
  <Paragraphs>220</Paragraphs>
  <Slides>22</Slides>
  <Notes>2</Notes>
  <HiddenSlides>0</HiddenSlides>
  <MMClips>0</MMClips>
  <ScaleCrop>false</ScaleCrop>
  <HeadingPairs>
    <vt:vector size="4" baseType="variant">
      <vt:variant>
        <vt:lpstr>Theme</vt:lpstr>
      </vt:variant>
      <vt:variant>
        <vt:i4>1</vt:i4>
      </vt:variant>
      <vt:variant>
        <vt:lpstr>Slide Titles</vt:lpstr>
      </vt:variant>
      <vt:variant>
        <vt:i4>22</vt:i4>
      </vt:variant>
    </vt:vector>
  </HeadingPairs>
  <TitlesOfParts>
    <vt:vector size="23" baseType="lpstr">
      <vt:lpstr>Flow</vt:lpstr>
      <vt:lpstr>PandoraPFA Particle Identification &amp; High Energy Performance</vt:lpstr>
      <vt:lpstr>Overview</vt:lpstr>
      <vt:lpstr>Pandora Structure</vt:lpstr>
      <vt:lpstr>Pandora Structure</vt:lpstr>
      <vt:lpstr>Algorithms &amp; Particle Id Functions</vt:lpstr>
      <vt:lpstr>Fast Muon Id Function</vt:lpstr>
      <vt:lpstr>Fast Photon Id Function</vt:lpstr>
      <vt:lpstr>Fast Electron Id Function</vt:lpstr>
      <vt:lpstr>Muon Reconstruction Algorithm</vt:lpstr>
      <vt:lpstr>Muon Reconstruction Algorithm</vt:lpstr>
      <vt:lpstr>Muon Reconstruction Algorithm</vt:lpstr>
      <vt:lpstr>Photon Reconstruction Algorithm</vt:lpstr>
      <vt:lpstr>Photon Reconstruction Algorithm</vt:lpstr>
      <vt:lpstr>Photon Reconstruction Algorithm</vt:lpstr>
      <vt:lpstr>Efficiencies</vt:lpstr>
      <vt:lpstr>Efficiencies</vt:lpstr>
      <vt:lpstr>Jet Energy Performance</vt:lpstr>
      <vt:lpstr>Jet Energy Performance</vt:lpstr>
      <vt:lpstr>High Energy Performance</vt:lpstr>
      <vt:lpstr>Summary</vt:lpstr>
      <vt:lpstr>Slide 21</vt:lpstr>
      <vt:lpstr>Slide 22</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John</dc:creator>
  <cp:lastModifiedBy>John</cp:lastModifiedBy>
  <cp:revision>2554</cp:revision>
  <dcterms:created xsi:type="dcterms:W3CDTF">2009-12-14T10:36:57Z</dcterms:created>
  <dcterms:modified xsi:type="dcterms:W3CDTF">2011-05-20T15:04:10Z</dcterms:modified>
</cp:coreProperties>
</file>