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pdf" ContentType="application/pdf"/>
  <Override PartName="/ppt/slides/slide14.xml" ContentType="application/vnd.openxmlformats-officedocument.presentationml.slide+xml"/>
  <Override PartName="/ppt/slideMasters/slideMaster2.xml" ContentType="application/vnd.openxmlformats-officedocument.presentationml.slideMaster+xml"/>
  <Default Extension="rels" ContentType="application/vnd.openxmlformats-package.relationships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notesSlides/notesSlide7.xml" ContentType="application/vnd.openxmlformats-officedocument.presentationml.notesSlide+xml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5.xml" ContentType="application/vnd.openxmlformats-officedocument.presentationml.slideLayout+xml"/>
  <Override PartName="/ppt/slides/slide27.xml" ContentType="application/vnd.openxmlformats-officedocument.presentationml.slide+xml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notesSlides/notesSlide8.xml" ContentType="application/vnd.openxmlformats-officedocument.presentationml.notesSlide+xml"/>
  <Override PartName="/ppt/slides/slide12.xml" ContentType="application/vnd.openxmlformats-officedocument.presentationml.slide+xml"/>
  <Override PartName="/ppt/notesSlides/notesSlide6.xml" ContentType="application/vnd.openxmlformats-officedocument.presentationml.notesSlide+xml"/>
  <Override PartName="/ppt/presProps.xml" ContentType="application/vnd.openxmlformats-officedocument.presentationml.presProps+xml"/>
  <Override PartName="/ppt/slides/slide43.xml" ContentType="application/vnd.openxmlformats-officedocument.presentationml.slide+xml"/>
  <Override PartName="/ppt/slides/slide26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notesSlides/notesSlide5.xml" ContentType="application/vnd.openxmlformats-officedocument.presentationml.notesSlide+xml"/>
  <Override PartName="/ppt/slides/slide42.xml" ContentType="application/vnd.openxmlformats-officedocument.presentationml.slide+xml"/>
  <Override PartName="/ppt/theme/theme4.xml" ContentType="application/vnd.openxmlformats-officedocument.theme+xml"/>
  <Override PartName="/ppt/slideLayouts/slideLayout13.xml" ContentType="application/vnd.openxmlformats-officedocument.presentationml.slideLayout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Override PartName="/ppt/notesSlides/notesSlide4.xml" ContentType="application/vnd.openxmlformats-officedocument.presentationml.notesSlide+xml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Layouts/slideLayout12.xml" ContentType="application/vnd.openxmlformats-officedocument.presentationml.slideLayout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2" r:id="rId2"/>
  </p:sldMasterIdLst>
  <p:notesMasterIdLst>
    <p:notesMasterId r:id="rId50"/>
  </p:notesMasterIdLst>
  <p:handoutMasterIdLst>
    <p:handoutMasterId r:id="rId51"/>
  </p:handoutMasterIdLst>
  <p:sldIdLst>
    <p:sldId id="256" r:id="rId3"/>
    <p:sldId id="354" r:id="rId4"/>
    <p:sldId id="352" r:id="rId5"/>
    <p:sldId id="326" r:id="rId6"/>
    <p:sldId id="348" r:id="rId7"/>
    <p:sldId id="349" r:id="rId8"/>
    <p:sldId id="367" r:id="rId9"/>
    <p:sldId id="347" r:id="rId10"/>
    <p:sldId id="331" r:id="rId11"/>
    <p:sldId id="332" r:id="rId12"/>
    <p:sldId id="333" r:id="rId13"/>
    <p:sldId id="334" r:id="rId14"/>
    <p:sldId id="328" r:id="rId15"/>
    <p:sldId id="370" r:id="rId16"/>
    <p:sldId id="341" r:id="rId17"/>
    <p:sldId id="339" r:id="rId18"/>
    <p:sldId id="373" r:id="rId19"/>
    <p:sldId id="374" r:id="rId20"/>
    <p:sldId id="336" r:id="rId21"/>
    <p:sldId id="378" r:id="rId22"/>
    <p:sldId id="350" r:id="rId23"/>
    <p:sldId id="369" r:id="rId24"/>
    <p:sldId id="379" r:id="rId25"/>
    <p:sldId id="359" r:id="rId26"/>
    <p:sldId id="355" r:id="rId27"/>
    <p:sldId id="358" r:id="rId28"/>
    <p:sldId id="356" r:id="rId29"/>
    <p:sldId id="357" r:id="rId30"/>
    <p:sldId id="343" r:id="rId31"/>
    <p:sldId id="344" r:id="rId32"/>
    <p:sldId id="345" r:id="rId33"/>
    <p:sldId id="346" r:id="rId34"/>
    <p:sldId id="360" r:id="rId35"/>
    <p:sldId id="362" r:id="rId36"/>
    <p:sldId id="365" r:id="rId37"/>
    <p:sldId id="376" r:id="rId38"/>
    <p:sldId id="380" r:id="rId39"/>
    <p:sldId id="375" r:id="rId40"/>
    <p:sldId id="363" r:id="rId41"/>
    <p:sldId id="320" r:id="rId42"/>
    <p:sldId id="325" r:id="rId43"/>
    <p:sldId id="330" r:id="rId44"/>
    <p:sldId id="371" r:id="rId45"/>
    <p:sldId id="372" r:id="rId46"/>
    <p:sldId id="340" r:id="rId47"/>
    <p:sldId id="377" r:id="rId48"/>
    <p:sldId id="338" r:id="rId4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8D9"/>
    <a:srgbClr val="FFE9B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54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50" Type="http://schemas.openxmlformats.org/officeDocument/2006/relationships/notesMaster" Target="notesMasters/notesMaster1.xml"/><Relationship Id="rId51" Type="http://schemas.openxmlformats.org/officeDocument/2006/relationships/handoutMaster" Target="handoutMasters/handoutMaster1.xml"/><Relationship Id="rId52" Type="http://schemas.openxmlformats.org/officeDocument/2006/relationships/printerSettings" Target="printerSettings/printerSettings1.bin"/><Relationship Id="rId53" Type="http://schemas.openxmlformats.org/officeDocument/2006/relationships/presProps" Target="presProps.xml"/><Relationship Id="rId54" Type="http://schemas.openxmlformats.org/officeDocument/2006/relationships/viewProps" Target="viewProps.xml"/><Relationship Id="rId55" Type="http://schemas.openxmlformats.org/officeDocument/2006/relationships/theme" Target="theme/theme1.xml"/><Relationship Id="rId56" Type="http://schemas.openxmlformats.org/officeDocument/2006/relationships/tableStyles" Target="tableStyles.xml"/><Relationship Id="rId40" Type="http://schemas.openxmlformats.org/officeDocument/2006/relationships/slide" Target="slides/slide38.xml"/><Relationship Id="rId41" Type="http://schemas.openxmlformats.org/officeDocument/2006/relationships/slide" Target="slides/slide39.xml"/><Relationship Id="rId42" Type="http://schemas.openxmlformats.org/officeDocument/2006/relationships/slide" Target="slides/slide40.xml"/><Relationship Id="rId43" Type="http://schemas.openxmlformats.org/officeDocument/2006/relationships/slide" Target="slides/slide41.xml"/><Relationship Id="rId44" Type="http://schemas.openxmlformats.org/officeDocument/2006/relationships/slide" Target="slides/slide42.xml"/><Relationship Id="rId45" Type="http://schemas.openxmlformats.org/officeDocument/2006/relationships/slide" Target="slides/slide43.xml"/><Relationship Id="rId46" Type="http://schemas.openxmlformats.org/officeDocument/2006/relationships/slide" Target="slides/slide44.xml"/><Relationship Id="rId47" Type="http://schemas.openxmlformats.org/officeDocument/2006/relationships/slide" Target="slides/slide45.xml"/><Relationship Id="rId48" Type="http://schemas.openxmlformats.org/officeDocument/2006/relationships/slide" Target="slides/slide46.xml"/><Relationship Id="rId49" Type="http://schemas.openxmlformats.org/officeDocument/2006/relationships/slide" Target="slides/slide4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slide" Target="slides/slide3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CE6CD-9F5C-044C-B9A2-81A9C9BEAA02}" type="datetime1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F33594-C9F1-C547-A4DB-EBBEC395D0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59B420-ABEE-7442-8CDE-2431CDCAEC13}" type="datetime1">
              <a:rPr lang="en-US" smtClean="0"/>
              <a:pPr/>
              <a:t>5/23/11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45F20E-4F20-C145-996F-843DB8AC3E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>
              <a:latin typeface="Arial" pitchFamily="-106" charset="0"/>
              <a:ea typeface="ＭＳ Ｐゴシック" pitchFamily="-106" charset="-128"/>
              <a:cs typeface="ＭＳ Ｐゴシック" pitchFamily="-106" charset="-128"/>
            </a:endParaRPr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EC1DFA-2B88-1A41-9684-4E834DA8DAC6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14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18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42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43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58A804-1C93-714B-8475-A1EC52A7BD9D}" type="slidenum">
              <a:rPr lang="en-GB"/>
              <a:pPr/>
              <a:t>44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01B9DA-B8D1-4F66-8DD9-6D885BE9D676}" type="slidenum">
              <a:rPr lang="en-GB" smtClean="0"/>
              <a:pPr/>
              <a:t>46</a:t>
            </a:fld>
            <a:endParaRPr lang="en-GB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477000"/>
            <a:ext cx="12954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13 March 2011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905000" y="6477000"/>
            <a:ext cx="6324600" cy="2444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82000" y="6400800"/>
            <a:ext cx="381000" cy="32067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A338B-9071-4C8D-94FE-C3F47EDF4F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9324" y="107967"/>
            <a:ext cx="6192511" cy="509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5487" y="883882"/>
            <a:ext cx="4363134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6904" y="883882"/>
            <a:ext cx="4364575" cy="54947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LCD WG6, 16/3/2011</a:t>
            </a: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FE1641-296B-2C44-87B7-A7872EB22CD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LCD WG6, 16/3/2011</a:t>
            </a: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-28575"/>
            <a:ext cx="8240713" cy="6154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6D09BA-52C2-B64C-B575-3EF3BF4580A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LCD WG6, 16/3/2011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13 March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http://www.cern.ch/lcd   Lucie Linssen, 13/11/2009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54F50B8-AEC3-C749-B2D4-FA9525FCFB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7" Type="http://schemas.openxmlformats.org/officeDocument/2006/relationships/image" Target="../media/image3.jpeg"/><Relationship Id="rId1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theme" Target="../theme/theme2.xml"/><Relationship Id="rId5" Type="http://schemas.openxmlformats.org/officeDocument/2006/relationships/image" Target="../media/image5.png"/><Relationship Id="rId6" Type="http://schemas.openxmlformats.org/officeDocument/2006/relationships/image" Target="../media/image6.gif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56443" y="6524406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7191" y="9768"/>
            <a:ext cx="7419143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5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15"/>
          <a:srcRect t="-380000" b="-380000"/>
          <a:stretch>
            <a:fillRect/>
          </a:stretch>
        </p:blipFill>
        <p:spPr bwMode="auto">
          <a:xfrm>
            <a:off x="128515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c-logo2010.png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2451" y="21455"/>
            <a:ext cx="669917" cy="675151"/>
          </a:xfrm>
          <a:prstGeom prst="rect">
            <a:avLst/>
          </a:prstGeom>
          <a:effectLst>
            <a:reflection stA="50000" endPos="9000" dir="5400000" sy="-100000" algn="bl" rotWithShape="0"/>
          </a:effectLst>
        </p:spPr>
      </p:pic>
      <p:grpSp>
        <p:nvGrpSpPr>
          <p:cNvPr id="11" name="Group 13"/>
          <p:cNvGrpSpPr>
            <a:grpSpLocks/>
          </p:cNvGrpSpPr>
          <p:nvPr userDrawn="1"/>
        </p:nvGrpSpPr>
        <p:grpSpPr bwMode="auto">
          <a:xfrm>
            <a:off x="242888" y="6658652"/>
            <a:ext cx="8346855" cy="168275"/>
            <a:chOff x="169" y="4585"/>
            <a:chExt cx="5794" cy="117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707" y="4591"/>
              <a:ext cx="256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F08B8705-6452-3449-A22C-7624E9F44B8F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>
                  <a:lnSpc>
                    <a:spcPct val="93000"/>
                  </a:lnSpc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r>
                <a:rPr lang="en-GB" sz="1100" b="1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/41</a:t>
              </a: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169" y="4591"/>
              <a:ext cx="653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 err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Lucie</a:t>
              </a:r>
              <a:r>
                <a:rPr lang="en-GB" sz="1100" b="1" baseline="0" dirty="0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 Linssen</a:t>
              </a:r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2515" y="4585"/>
              <a:ext cx="1181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 defTabSz="827927">
                <a:lnSpc>
                  <a:spcPct val="98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r>
                <a:rPr lang="en-GB" sz="1100" b="1" baseline="0" dirty="0" smtClean="0">
                  <a:solidFill>
                    <a:srgbClr val="000000"/>
                  </a:solidFill>
                  <a:latin typeface="Helvetica" pitchFamily="-65" charset="0"/>
                  <a:ea typeface="ＭＳ Ｐゴシック" pitchFamily="-110" charset="-128"/>
                  <a:cs typeface="ＭＳ Ｐゴシック" pitchFamily="-110" charset="-128"/>
                </a:rPr>
                <a:t>ILD meeting, 23 May 2011</a:t>
              </a:r>
              <a:endParaRPr lang="en-GB" sz="1100" b="1" dirty="0">
                <a:solidFill>
                  <a:srgbClr val="000000"/>
                </a:solidFill>
                <a:latin typeface="Helvetica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</p:grpSp>
      <p:pic>
        <p:nvPicPr>
          <p:cNvPr id="15" name="Picture 14" descr="logo_ILC_white_bg.jpg"/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8176334" y="33907"/>
            <a:ext cx="967666" cy="6312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+mn-lt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4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20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8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8"/>
        </a:buBlip>
        <a:defRPr sz="1600" kern="1200">
          <a:solidFill>
            <a:schemeClr val="tx1"/>
          </a:solidFill>
          <a:effectLst/>
          <a:latin typeface="+mn-lt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28575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400" y="6597650"/>
            <a:ext cx="3394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LCD WG6, 16/3/2011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76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976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0B5C053-A5AA-F34D-A094-F1E190F0E9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1" name="Picture 10" descr="CLIC-Logo-Color-72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8077200" y="-152400"/>
            <a:ext cx="1066800" cy="1066800"/>
          </a:xfrm>
          <a:prstGeom prst="rect">
            <a:avLst/>
          </a:prstGeom>
        </p:spPr>
      </p:pic>
      <p:pic>
        <p:nvPicPr>
          <p:cNvPr id="13" name="Picture 12" descr="cu.gif"/>
          <p:cNvPicPr>
            <a:picLocks noChangeAspect="1"/>
          </p:cNvPicPr>
          <p:nvPr userDrawn="1"/>
        </p:nvPicPr>
        <p:blipFill>
          <a:blip r:embed="rId6"/>
          <a:srcRect t="10870" r="80769" b="-1171"/>
          <a:stretch>
            <a:fillRect/>
          </a:stretch>
        </p:blipFill>
        <p:spPr>
          <a:xfrm>
            <a:off x="228600" y="76200"/>
            <a:ext cx="6096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4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tiff"/><Relationship Id="rId4" Type="http://schemas.openxmlformats.org/officeDocument/2006/relationships/image" Target="../media/image2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df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7" Type="http://schemas.openxmlformats.org/officeDocument/2006/relationships/image" Target="../media/image47.png"/><Relationship Id="rId8" Type="http://schemas.openxmlformats.org/officeDocument/2006/relationships/image" Target="../media/image48.png"/><Relationship Id="rId9" Type="http://schemas.openxmlformats.org/officeDocument/2006/relationships/image" Target="../media/image49.png"/><Relationship Id="rId10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Relationship Id="rId3" Type="http://schemas.openxmlformats.org/officeDocument/2006/relationships/image" Target="../media/image5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Relationship Id="rId3" Type="http://schemas.openxmlformats.org/officeDocument/2006/relationships/image" Target="../media/image5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4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ctrTitle"/>
          </p:nvPr>
        </p:nvSpPr>
        <p:spPr>
          <a:xfrm>
            <a:off x="685800" y="936421"/>
            <a:ext cx="7772400" cy="2862991"/>
          </a:xfrm>
          <a:solidFill>
            <a:srgbClr val="FFF8D9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4400" dirty="0" smtClean="0"/>
              <a:t>ILD at CLIC:</a:t>
            </a:r>
            <a:br>
              <a:rPr lang="en-US" sz="4400" dirty="0" smtClean="0"/>
            </a:br>
            <a:r>
              <a:rPr lang="en-US" sz="4400" dirty="0" smtClean="0"/>
              <a:t>a status overview</a:t>
            </a:r>
            <a:endParaRPr lang="en-US" sz="4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2" name="Subtitle 11"/>
          <p:cNvSpPr>
            <a:spLocks noGrp="1"/>
          </p:cNvSpPr>
          <p:nvPr>
            <p:ph type="subTitle" idx="1"/>
          </p:nvPr>
        </p:nvSpPr>
        <p:spPr>
          <a:xfrm>
            <a:off x="2065499" y="3799412"/>
            <a:ext cx="5029041" cy="2675675"/>
          </a:xfrm>
        </p:spPr>
        <p:txBody>
          <a:bodyPr>
            <a:normAutofit/>
          </a:bodyPr>
          <a:lstStyle/>
          <a:p>
            <a:endParaRPr lang="en-US" sz="2595" dirty="0" smtClean="0"/>
          </a:p>
          <a:p>
            <a:r>
              <a:rPr lang="en-US" sz="2595" dirty="0" smtClean="0"/>
              <a:t>Lucie Linssen</a:t>
            </a:r>
          </a:p>
          <a:p>
            <a:r>
              <a:rPr lang="en-US" sz="2595" dirty="0" smtClean="0"/>
              <a:t>on behalf of many contributors to the CLIC detector study</a:t>
            </a:r>
            <a:endParaRPr lang="en-US" dirty="0" smtClean="0"/>
          </a:p>
          <a:p>
            <a:r>
              <a:rPr lang="en-US" dirty="0" smtClean="0"/>
              <a:t>http://</a:t>
            </a:r>
            <a:r>
              <a:rPr lang="en-US" dirty="0" err="1" smtClean="0"/>
              <a:t>lcd.web.cern.ch</a:t>
            </a:r>
            <a:r>
              <a:rPr lang="en-US" dirty="0" smtClean="0"/>
              <a:t>/LCD/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(1)</a:t>
            </a:r>
          </a:p>
        </p:txBody>
      </p:sp>
      <p:sp>
        <p:nvSpPr>
          <p:cNvPr id="53251" name="Content Placeholder 2"/>
          <p:cNvSpPr>
            <a:spLocks noGrp="1"/>
          </p:cNvSpPr>
          <p:nvPr>
            <p:ph idx="1"/>
          </p:nvPr>
        </p:nvSpPr>
        <p:spPr bwMode="auto">
          <a:xfrm>
            <a:off x="152400" y="1193800"/>
            <a:ext cx="8858250" cy="5060950"/>
          </a:xfrm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endParaRPr lang="en-US" sz="1800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>
              <a:buFontTx/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Main backgrounds:</a:t>
            </a:r>
          </a:p>
          <a:p>
            <a:pPr>
              <a:buFontTx/>
              <a:buNone/>
            </a:pPr>
            <a:endParaRPr lang="en-US" sz="18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CLIC 3TeV </a:t>
            </a:r>
            <a:r>
              <a:rPr lang="en-US" sz="18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beamstrahlung</a:t>
            </a:r>
            <a:r>
              <a:rPr lang="en-US" sz="18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ΔE/E = 29% 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(10×ILC</a:t>
            </a:r>
            <a:r>
              <a:rPr lang="en-US" sz="1800" baseline="-250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value</a:t>
            </a:r>
            <a:r>
              <a:rPr lang="en-US" sz="1800" dirty="0" smtClean="0">
                <a:solidFill>
                  <a:srgbClr val="660066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r>
              <a:rPr lang="en-US" sz="1600" b="1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(3.8×10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8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disappear in beam pipe</a:t>
            </a:r>
          </a:p>
          <a:p>
            <a:pPr lvl="1"/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Incoherent pairs 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(3.0×10</a:t>
            </a:r>
            <a:r>
              <a:rPr lang="en-US" sz="1600" baseline="300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5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suppressed by strong solenoid-field</a:t>
            </a:r>
          </a:p>
          <a:p>
            <a:pPr lvl="1"/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γγ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interactions =&gt; hadrons (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3.2 </a:t>
            </a:r>
            <a:r>
              <a:rPr lang="en-US" sz="1600" b="1" dirty="0" err="1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hadron</a:t>
            </a:r>
            <a:r>
              <a:rPr lang="en-US" sz="1600" b="1" dirty="0" smtClean="0">
                <a:solidFill>
                  <a:srgbClr val="FF0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events per bunch crossing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)</a:t>
            </a: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4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In addition: </a:t>
            </a:r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background from beam delivery system(~5 </a:t>
            </a:r>
            <a:r>
              <a:rPr lang="en-US" sz="1600" dirty="0" err="1" smtClean="0">
                <a:latin typeface="Arial" pitchFamily="-106" charset="0"/>
                <a:ea typeface="Arial" pitchFamily="-106" charset="0"/>
                <a:cs typeface="Arial" pitchFamily="-106" charset="0"/>
              </a:rPr>
              <a:t>muons</a:t>
            </a:r>
            <a:r>
              <a:rPr lang="en-US" sz="1600" dirty="0" smtClean="0">
                <a:latin typeface="Arial" pitchFamily="-106" charset="0"/>
                <a:ea typeface="Arial" pitchFamily="-106" charset="0"/>
                <a:cs typeface="Arial" pitchFamily="-106" charset="0"/>
              </a:rPr>
              <a:t> per bunch crossing) </a:t>
            </a:r>
            <a:r>
              <a:rPr lang="en-US" sz="1600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&lt;= spread over detector surface</a:t>
            </a:r>
            <a:endParaRPr lang="en-US" sz="16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pPr lvl="1"/>
            <a:endParaRPr lang="en-US" sz="900" dirty="0" smtClean="0"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pic>
        <p:nvPicPr>
          <p:cNvPr id="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2425" y="1308100"/>
            <a:ext cx="2892425" cy="170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3" name="Straight Arrow Connector 12"/>
          <p:cNvCxnSpPr/>
          <p:nvPr/>
        </p:nvCxnSpPr>
        <p:spPr bwMode="auto">
          <a:xfrm rot="16200000" flipV="1">
            <a:off x="7505700" y="3771900"/>
            <a:ext cx="444500" cy="368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4"/>
          <a:srcRect l="2643" r="11789" b="28255"/>
          <a:stretch>
            <a:fillRect/>
          </a:stretch>
        </p:blipFill>
        <p:spPr bwMode="auto">
          <a:xfrm>
            <a:off x="4432555" y="957075"/>
            <a:ext cx="4503331" cy="32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5232400" y="1206500"/>
            <a:ext cx="3025438" cy="7732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CLIC luminosity spectrum</a:t>
            </a:r>
          </a:p>
          <a:p>
            <a:r>
              <a:rPr lang="en-US" dirty="0" smtClean="0">
                <a:solidFill>
                  <a:srgbClr val="FF0000"/>
                </a:solidFill>
                <a:latin typeface="Arial"/>
                <a:cs typeface="Arial"/>
              </a:rPr>
              <a:t>30% in “1% highest energy”</a:t>
            </a:r>
            <a:endParaRPr lang="en-US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(2)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470" y="997599"/>
            <a:ext cx="4317380" cy="43173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88452" y="1958946"/>
            <a:ext cx="33439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Coherent pairs:</a:t>
            </a:r>
          </a:p>
          <a:p>
            <a:r>
              <a:rPr lang="en-US" dirty="0" smtClean="0"/>
              <a:t>Very numerous at very low angles</a:t>
            </a:r>
          </a:p>
          <a:p>
            <a:r>
              <a:rPr lang="en-US" dirty="0" smtClean="0"/>
              <a:t>Very high total energy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Incoherent pairs:</a:t>
            </a:r>
          </a:p>
          <a:p>
            <a:r>
              <a:rPr lang="en-US" dirty="0" smtClean="0"/>
              <a:t>Extend to larger angles</a:t>
            </a:r>
          </a:p>
          <a:p>
            <a:r>
              <a:rPr lang="en-US" dirty="0" smtClean="0"/>
              <a:t>More difficult for the detector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1406991" y="5379312"/>
            <a:ext cx="597702" cy="1588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7092" y="5703071"/>
            <a:ext cx="6811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Determines beam crossing angle (20 </a:t>
            </a:r>
            <a:r>
              <a:rPr lang="en-US" dirty="0" err="1" smtClean="0"/>
              <a:t>mrad</a:t>
            </a:r>
            <a:r>
              <a:rPr lang="en-US" dirty="0" smtClean="0"/>
              <a:t>)</a:t>
            </a:r>
          </a:p>
          <a:p>
            <a:r>
              <a:rPr lang="en-US" dirty="0" smtClean="0"/>
              <a:t>Determines opening angle of beam pipe for outgoing beam (±10 </a:t>
            </a:r>
            <a:r>
              <a:rPr lang="en-US" dirty="0" err="1" smtClean="0"/>
              <a:t>mrad</a:t>
            </a:r>
            <a:r>
              <a:rPr lang="en-US" dirty="0" smtClean="0"/>
              <a:t>) </a:t>
            </a:r>
            <a:endParaRPr lang="en-US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113091" y="5467298"/>
            <a:ext cx="96011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Sailer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TextBox 8"/>
          <p:cNvSpPr txBox="1">
            <a:spLocks noChangeArrowheads="1"/>
          </p:cNvSpPr>
          <p:nvPr/>
        </p:nvSpPr>
        <p:spPr bwMode="auto">
          <a:xfrm>
            <a:off x="376238" y="1127125"/>
            <a:ext cx="509797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CLIC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beamstrahlung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: </a:t>
            </a:r>
            <a:r>
              <a:rPr lang="en-GB" sz="2400" dirty="0" err="1" smtClean="0">
                <a:solidFill>
                  <a:srgbClr val="0000FF"/>
                </a:solidFill>
                <a:latin typeface="Arial"/>
                <a:cs typeface="Arial"/>
              </a:rPr>
              <a:t>γγ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000" dirty="0" err="1" smtClean="0">
                <a:solidFill>
                  <a:srgbClr val="0000FF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24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GB" sz="2400" dirty="0">
                <a:solidFill>
                  <a:srgbClr val="0000FF"/>
                </a:solidFill>
                <a:latin typeface="Arial"/>
                <a:cs typeface="Arial"/>
              </a:rPr>
              <a:t>hadrons</a:t>
            </a:r>
          </a:p>
        </p:txBody>
      </p:sp>
      <p:sp>
        <p:nvSpPr>
          <p:cNvPr id="55300" name="TextBox 10"/>
          <p:cNvSpPr txBox="1">
            <a:spLocks noChangeArrowheads="1"/>
          </p:cNvSpPr>
          <p:nvPr/>
        </p:nvSpPr>
        <p:spPr bwMode="auto">
          <a:xfrm>
            <a:off x="6161233" y="1622425"/>
            <a:ext cx="2954191" cy="4078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b="1" dirty="0" smtClean="0">
                <a:latin typeface="Arial"/>
                <a:cs typeface="Arial"/>
              </a:rPr>
              <a:t>Per bunch crossing: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3.2 such events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~28 particles into the detector</a:t>
            </a: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50 </a:t>
            </a:r>
            <a:r>
              <a:rPr lang="en-GB" dirty="0" err="1" smtClean="0">
                <a:latin typeface="Arial"/>
                <a:cs typeface="Arial"/>
              </a:rPr>
              <a:t>GeV</a:t>
            </a:r>
            <a:endParaRPr lang="en-GB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GB" dirty="0" smtClean="0">
                <a:latin typeface="Arial"/>
                <a:cs typeface="Arial"/>
              </a:rPr>
              <a:t>Forward-peaked</a:t>
            </a:r>
          </a:p>
          <a:p>
            <a:endParaRPr lang="en-GB" dirty="0" smtClean="0">
              <a:latin typeface="Arial"/>
              <a:cs typeface="Arial"/>
            </a:endParaRPr>
          </a:p>
          <a:p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15 </a:t>
            </a:r>
            <a:r>
              <a:rPr lang="en-GB" dirty="0" err="1" smtClean="0">
                <a:solidFill>
                  <a:srgbClr val="0000FF"/>
                </a:solidFill>
                <a:latin typeface="Arial"/>
                <a:cs typeface="Arial"/>
              </a:rPr>
              <a:t>TeV</a:t>
            </a:r>
            <a:r>
              <a:rPr lang="en-GB" dirty="0" smtClean="0">
                <a:solidFill>
                  <a:srgbClr val="0000FF"/>
                </a:solidFill>
                <a:latin typeface="Arial"/>
                <a:cs typeface="Arial"/>
              </a:rPr>
              <a:t> dumped in the detector per 156 ns bunch train ! </a:t>
            </a:r>
          </a:p>
          <a:p>
            <a:endParaRPr lang="en-GB" sz="700" dirty="0">
              <a:solidFill>
                <a:srgbClr val="0000FF"/>
              </a:solidFill>
              <a:latin typeface="Arial"/>
              <a:cs typeface="Arial"/>
            </a:endParaRP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we need</a:t>
            </a:r>
          </a:p>
          <a:p>
            <a:r>
              <a:rPr lang="en-GB" b="1" dirty="0">
                <a:solidFill>
                  <a:srgbClr val="FF0000"/>
                </a:solidFill>
                <a:latin typeface="Arial"/>
                <a:cs typeface="Arial"/>
              </a:rPr>
              <a:t>TIME STAMPING </a:t>
            </a:r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!</a:t>
            </a:r>
          </a:p>
          <a:p>
            <a:r>
              <a:rPr lang="en-GB" b="1" dirty="0" smtClean="0">
                <a:solidFill>
                  <a:srgbClr val="FF0000"/>
                </a:solidFill>
                <a:latin typeface="Arial"/>
                <a:cs typeface="Arial"/>
              </a:rPr>
              <a:t>…and play with clever event selections</a:t>
            </a:r>
            <a:endParaRPr lang="en-GB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7730433" y="6102350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33855" y="6351"/>
            <a:ext cx="7136995" cy="690968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" pitchFamily="-106" charset="0"/>
                <a:ea typeface="ＭＳ Ｐゴシック" pitchFamily="-106" charset="-128"/>
              </a:rPr>
              <a:t>Beam-induced background (3)</a:t>
            </a:r>
          </a:p>
        </p:txBody>
      </p:sp>
      <p:pic>
        <p:nvPicPr>
          <p:cNvPr id="7" name="Picture 6" descr="nparticles_vs_pt-cut_smallscal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376238" y="2143570"/>
            <a:ext cx="5485066" cy="3719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occupancies-barrel.png"/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 t="9008"/>
          <a:stretch>
            <a:fillRect/>
          </a:stretch>
        </p:blipFill>
        <p:spPr>
          <a:xfrm>
            <a:off x="586160" y="894111"/>
            <a:ext cx="7596000" cy="4687263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txBody>
          <a:bodyPr/>
          <a:lstStyle/>
          <a:p>
            <a:r>
              <a:rPr lang="en-US" sz="2800" dirty="0" smtClean="0"/>
              <a:t>Barrel occupancies in CLIC_ILD_CDR vs. radius</a:t>
            </a:r>
            <a:endParaRPr lang="en-US" sz="2800" dirty="0"/>
          </a:p>
        </p:txBody>
      </p:sp>
      <p:sp>
        <p:nvSpPr>
          <p:cNvPr id="18" name="TextBox 17"/>
          <p:cNvSpPr txBox="1"/>
          <p:nvPr/>
        </p:nvSpPr>
        <p:spPr>
          <a:xfrm>
            <a:off x="395536" y="5217432"/>
            <a:ext cx="618630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800" dirty="0" smtClean="0"/>
              <a:t>Incoherent pairs dominate at small radius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err="1" smtClean="0"/>
              <a:t>γγ</a:t>
            </a:r>
            <a:r>
              <a:rPr lang="en-US" sz="1800" dirty="0" err="1" smtClean="0">
                <a:sym typeface="Wingdings"/>
              </a:rPr>
              <a:t>hadrons</a:t>
            </a:r>
            <a:r>
              <a:rPr lang="en-US" sz="1800" dirty="0" smtClean="0">
                <a:sym typeface="Wingdings"/>
              </a:rPr>
              <a:t> dominate at larger radii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ym typeface="Wingdings"/>
              </a:rPr>
              <a:t>Good agreement between full and fast simulation</a:t>
            </a:r>
          </a:p>
          <a:p>
            <a:pPr marL="342900" indent="-342900">
              <a:buFont typeface="Arial"/>
              <a:buChar char="•"/>
            </a:pP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Up to ~1.5 hits / mm</a:t>
            </a:r>
            <a:r>
              <a:rPr lang="en-US" sz="1800" baseline="30000" dirty="0" smtClean="0">
                <a:solidFill>
                  <a:srgbClr val="FF0000"/>
                </a:solidFill>
                <a:sym typeface="Wingdings"/>
              </a:rPr>
              <a:t>2</a:t>
            </a:r>
            <a:r>
              <a:rPr lang="en-US" sz="1800" dirty="0" smtClean="0">
                <a:solidFill>
                  <a:srgbClr val="FF0000"/>
                </a:solidFill>
                <a:sym typeface="Wingdings"/>
              </a:rPr>
              <a:t> / bunch train in innermost vertex layer</a:t>
            </a:r>
          </a:p>
          <a:p>
            <a:pPr marL="342900" indent="-342900">
              <a:buFont typeface="Arial"/>
              <a:buChar char="•"/>
            </a:pPr>
            <a:endParaRPr lang="en-US" sz="1800" dirty="0" smtClean="0"/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7722207" y="6129147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73302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/>
              <a:t>T</a:t>
            </a:r>
            <a:r>
              <a:rPr lang="en-US" sz="2800" dirty="0" smtClean="0"/>
              <a:t>racking detectors in CLIC_ILD_CDR</a:t>
            </a:r>
            <a:endParaRPr lang="en-US" sz="2800" dirty="0"/>
          </a:p>
        </p:txBody>
      </p:sp>
      <p:pic>
        <p:nvPicPr>
          <p:cNvPr id="10" name="Picture 9" descr="geometry-all-baseline.pdf"/>
          <p:cNvPicPr>
            <a:picLocks noChangeAspect="1"/>
          </p:cNvPicPr>
          <p:nvPr/>
        </p:nvPicPr>
        <p:blipFill>
          <a:blip r:embed="rId3"/>
          <a:srcRect l="10737" t="12737" r="7158" b="8106"/>
          <a:stretch>
            <a:fillRect/>
          </a:stretch>
        </p:blipFill>
        <p:spPr>
          <a:xfrm>
            <a:off x="395536" y="690116"/>
            <a:ext cx="7832556" cy="583522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7009473" y="5229200"/>
            <a:ext cx="8028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/>
              <a:t>B=4 T</a:t>
            </a:r>
          </a:p>
        </p:txBody>
      </p:sp>
      <p:sp>
        <p:nvSpPr>
          <p:cNvPr id="3" name="Rectangle 2"/>
          <p:cNvSpPr/>
          <p:nvPr/>
        </p:nvSpPr>
        <p:spPr>
          <a:xfrm>
            <a:off x="1691680" y="1825660"/>
            <a:ext cx="3024336" cy="523220"/>
          </a:xfrm>
          <a:prstGeom prst="rect">
            <a:avLst/>
          </a:prstGeom>
          <a:solidFill>
            <a:schemeClr val="bg1">
              <a:alpha val="64000"/>
            </a:schemeClr>
          </a:solidFill>
        </p:spPr>
        <p:txBody>
          <a:bodyPr wrap="square">
            <a:spAutoFit/>
          </a:bodyPr>
          <a:lstStyle/>
          <a:p>
            <a:r>
              <a:rPr lang="en-US" sz="1400" dirty="0"/>
              <a:t>Time projection chamber (TPC): </a:t>
            </a:r>
          </a:p>
          <a:p>
            <a:pPr>
              <a:buFont typeface="Arial"/>
              <a:buChar char="•"/>
            </a:pPr>
            <a:r>
              <a:rPr lang="en-US" sz="1400" dirty="0"/>
              <a:t>224 layers, σ</a:t>
            </a:r>
            <a:r>
              <a:rPr lang="en-US" sz="1400" baseline="-25000" dirty="0"/>
              <a:t>Rφ</a:t>
            </a:r>
            <a:r>
              <a:rPr lang="en-US" sz="1400" dirty="0"/>
              <a:t>~100 </a:t>
            </a:r>
            <a:r>
              <a:rPr lang="en-US" sz="1400" dirty="0" err="1"/>
              <a:t>μm</a:t>
            </a:r>
            <a:r>
              <a:rPr lang="en-US" sz="1400" dirty="0"/>
              <a:t> per layer</a:t>
            </a:r>
          </a:p>
        </p:txBody>
      </p:sp>
      <p:sp>
        <p:nvSpPr>
          <p:cNvPr id="4" name="Rectangle 3"/>
          <p:cNvSpPr/>
          <p:nvPr/>
        </p:nvSpPr>
        <p:spPr>
          <a:xfrm>
            <a:off x="1259632" y="764704"/>
            <a:ext cx="4824536" cy="307777"/>
          </a:xfrm>
          <a:prstGeom prst="rect">
            <a:avLst/>
          </a:prstGeom>
          <a:solidFill>
            <a:srgbClr val="FFFFFF">
              <a:alpha val="39000"/>
            </a:srgb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SET</a:t>
            </a:r>
            <a:r>
              <a:rPr lang="en-US" sz="1400" dirty="0"/>
              <a:t>: 2 </a:t>
            </a:r>
            <a:r>
              <a:rPr lang="en-US" sz="1400" dirty="0" smtClean="0"/>
              <a:t>stereo-strip </a:t>
            </a:r>
            <a:r>
              <a:rPr lang="en-US" sz="1400" dirty="0"/>
              <a:t>cylinder layers, </a:t>
            </a:r>
            <a:r>
              <a:rPr lang="en-US" sz="1400" dirty="0" err="1"/>
              <a:t>σ</a:t>
            </a:r>
            <a:r>
              <a:rPr lang="en-US" sz="1400" baseline="-25000" dirty="0" err="1"/>
              <a:t>Rφ</a:t>
            </a:r>
            <a:r>
              <a:rPr lang="en-US" sz="1400" dirty="0"/>
              <a:t>=7 </a:t>
            </a:r>
            <a:r>
              <a:rPr lang="en-US" sz="1400" dirty="0" err="1"/>
              <a:t>μm</a:t>
            </a:r>
            <a:r>
              <a:rPr lang="en-US" sz="1400" dirty="0"/>
              <a:t>; </a:t>
            </a:r>
            <a:r>
              <a:rPr lang="en-US" sz="1400" dirty="0" err="1"/>
              <a:t>σ</a:t>
            </a:r>
            <a:r>
              <a:rPr lang="en-US" sz="1400" baseline="-25000" dirty="0" err="1"/>
              <a:t>z</a:t>
            </a:r>
            <a:r>
              <a:rPr lang="en-US" sz="1400" dirty="0"/>
              <a:t>=50 </a:t>
            </a:r>
            <a:r>
              <a:rPr lang="en-US" sz="1400" dirty="0" err="1"/>
              <a:t>μm</a:t>
            </a:r>
            <a:endParaRPr lang="en-US" sz="1400" dirty="0"/>
          </a:p>
        </p:txBody>
      </p:sp>
      <p:sp>
        <p:nvSpPr>
          <p:cNvPr id="5" name="Rectangle 4"/>
          <p:cNvSpPr/>
          <p:nvPr/>
        </p:nvSpPr>
        <p:spPr>
          <a:xfrm>
            <a:off x="7322490" y="1340768"/>
            <a:ext cx="1281958" cy="954107"/>
          </a:xfrm>
          <a:prstGeom prst="rect">
            <a:avLst/>
          </a:prstGeom>
          <a:solidFill>
            <a:srgbClr val="FFFFFF">
              <a:alpha val="62000"/>
            </a:srgbClr>
          </a:solidFill>
        </p:spPr>
        <p:txBody>
          <a:bodyPr wrap="none">
            <a:spAutoFit/>
          </a:bodyPr>
          <a:lstStyle/>
          <a:p>
            <a:r>
              <a:rPr lang="en-US" sz="1400" dirty="0"/>
              <a:t>ETD: </a:t>
            </a: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>triple</a:t>
            </a:r>
            <a:r>
              <a:rPr lang="en-US" sz="1400" dirty="0"/>
              <a:t>-</a:t>
            </a:r>
            <a:r>
              <a:rPr lang="en-US" sz="1400" dirty="0" smtClean="0"/>
              <a:t>layer</a:t>
            </a:r>
            <a:br>
              <a:rPr lang="en-US" sz="1400" dirty="0" smtClean="0"/>
            </a:br>
            <a:r>
              <a:rPr lang="en-US" sz="1400" dirty="0" smtClean="0"/>
              <a:t>strip disks</a:t>
            </a:r>
            <a:r>
              <a:rPr lang="en-US" sz="1400" dirty="0"/>
              <a:t/>
            </a:r>
            <a:br>
              <a:rPr lang="en-US" sz="1400" dirty="0"/>
            </a:br>
            <a:r>
              <a:rPr lang="en-US" sz="1400" dirty="0" smtClean="0"/>
              <a:t>σ</a:t>
            </a:r>
            <a:r>
              <a:rPr lang="en-US" sz="1400" baseline="-25000" dirty="0" smtClean="0"/>
              <a:t>Rφ</a:t>
            </a:r>
            <a:r>
              <a:rPr lang="en-US" sz="1400" dirty="0"/>
              <a:t>~σ</a:t>
            </a:r>
            <a:r>
              <a:rPr lang="en-US" sz="1400" baseline="-25000" dirty="0"/>
              <a:t>R</a:t>
            </a:r>
            <a:r>
              <a:rPr lang="en-US" sz="1400" dirty="0"/>
              <a:t>~7 </a:t>
            </a:r>
            <a:r>
              <a:rPr lang="en-US" sz="1400" dirty="0" err="1"/>
              <a:t>μm</a:t>
            </a: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2198148" y="5601940"/>
            <a:ext cx="46541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FTD 7-11: </a:t>
            </a:r>
            <a:r>
              <a:rPr lang="en-US" sz="1400" dirty="0"/>
              <a:t>5 </a:t>
            </a:r>
            <a:r>
              <a:rPr lang="en-US" sz="1400" dirty="0" err="1" smtClean="0"/>
              <a:t>stero</a:t>
            </a:r>
            <a:r>
              <a:rPr lang="en-US" sz="1400" dirty="0" smtClean="0"/>
              <a:t>-strip disk layers</a:t>
            </a:r>
            <a:r>
              <a:rPr lang="en-US" sz="1400" dirty="0"/>
              <a:t>, </a:t>
            </a:r>
            <a:r>
              <a:rPr lang="en-US" sz="1400" dirty="0" err="1"/>
              <a:t>σ</a:t>
            </a:r>
            <a:r>
              <a:rPr lang="en-US" sz="1400" baseline="-25000" dirty="0" err="1"/>
              <a:t>Rφ</a:t>
            </a:r>
            <a:r>
              <a:rPr lang="en-US" sz="1400" dirty="0"/>
              <a:t>=7 </a:t>
            </a:r>
            <a:r>
              <a:rPr lang="en-US" sz="1400" dirty="0" err="1"/>
              <a:t>μm</a:t>
            </a:r>
            <a:r>
              <a:rPr lang="en-US" sz="1400" dirty="0"/>
              <a:t>; </a:t>
            </a:r>
            <a:r>
              <a:rPr lang="en-US" sz="1400" dirty="0" err="1"/>
              <a:t>σ</a:t>
            </a:r>
            <a:r>
              <a:rPr lang="en-US" sz="1400" baseline="-25000" dirty="0" err="1"/>
              <a:t>z</a:t>
            </a:r>
            <a:r>
              <a:rPr lang="en-US" sz="1400" dirty="0"/>
              <a:t>=50 </a:t>
            </a:r>
            <a:r>
              <a:rPr lang="en-US" sz="1400" dirty="0" err="1"/>
              <a:t>μm</a:t>
            </a:r>
            <a:endParaRPr lang="en-US" sz="1400" dirty="0"/>
          </a:p>
        </p:txBody>
      </p:sp>
      <p:sp>
        <p:nvSpPr>
          <p:cNvPr id="18" name="Rectangle 17"/>
          <p:cNvSpPr/>
          <p:nvPr/>
        </p:nvSpPr>
        <p:spPr>
          <a:xfrm>
            <a:off x="1151112" y="4737844"/>
            <a:ext cx="5221087" cy="307777"/>
          </a:xfrm>
          <a:prstGeom prst="rect">
            <a:avLst/>
          </a:prstGeom>
          <a:solidFill>
            <a:srgbClr val="FFFFFF">
              <a:alpha val="39000"/>
            </a:srgbClr>
          </a:solidFill>
        </p:spPr>
        <p:txBody>
          <a:bodyPr wrap="square">
            <a:spAutoFit/>
          </a:bodyPr>
          <a:lstStyle/>
          <a:p>
            <a:r>
              <a:rPr lang="en-US" sz="1400" dirty="0" smtClean="0"/>
              <a:t>SIT 1/2: 2 stereo-strip cylinder layers, </a:t>
            </a:r>
            <a:r>
              <a:rPr lang="en-US" sz="1400" dirty="0" err="1"/>
              <a:t>σ</a:t>
            </a:r>
            <a:r>
              <a:rPr lang="en-US" sz="1400" baseline="-25000" dirty="0" err="1"/>
              <a:t>Rφ</a:t>
            </a:r>
            <a:r>
              <a:rPr lang="en-US" sz="1400" dirty="0"/>
              <a:t>=7 </a:t>
            </a:r>
            <a:r>
              <a:rPr lang="en-US" sz="1400" dirty="0" err="1"/>
              <a:t>μm</a:t>
            </a:r>
            <a:r>
              <a:rPr lang="en-US" sz="1400" dirty="0"/>
              <a:t>; </a:t>
            </a:r>
            <a:r>
              <a:rPr lang="en-US" sz="1400" dirty="0" err="1"/>
              <a:t>σ</a:t>
            </a:r>
            <a:r>
              <a:rPr lang="en-US" sz="1400" baseline="-25000" dirty="0" err="1"/>
              <a:t>z</a:t>
            </a:r>
            <a:r>
              <a:rPr lang="en-US" sz="1400" dirty="0"/>
              <a:t>=50 </a:t>
            </a:r>
            <a:r>
              <a:rPr lang="en-US" sz="1400" dirty="0" err="1"/>
              <a:t>μm</a:t>
            </a:r>
            <a:endParaRPr lang="en-US" sz="14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6132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CLIC_ILD vertex detector</a:t>
            </a:r>
            <a:endParaRPr lang="en-US" dirty="0"/>
          </a:p>
        </p:txBody>
      </p:sp>
      <p:pic>
        <p:nvPicPr>
          <p:cNvPr id="4" name="Picture 3" descr="Screen shot 2011-05-20 at 5.47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1264" y="3695019"/>
            <a:ext cx="6109368" cy="2876898"/>
          </a:xfrm>
          <a:prstGeom prst="rect">
            <a:avLst/>
          </a:prstGeom>
        </p:spPr>
      </p:pic>
      <p:pic>
        <p:nvPicPr>
          <p:cNvPr id="5" name="Picture 4" descr="Screen shot 2011-05-20 at 5.48.1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476" y="866255"/>
            <a:ext cx="4959684" cy="2673580"/>
          </a:xfrm>
          <a:prstGeom prst="rect">
            <a:avLst/>
          </a:prstGeom>
        </p:spPr>
      </p:pic>
      <p:pic>
        <p:nvPicPr>
          <p:cNvPr id="6" name="Picture 5" descr="Screen shot 2011-05-20 at 5.48.27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0312" y="1261968"/>
            <a:ext cx="3683000" cy="1676400"/>
          </a:xfrm>
          <a:prstGeom prst="rect">
            <a:avLst/>
          </a:prstGeo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646177" y="6142377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Forward tracking layout </a:t>
            </a:r>
            <a:r>
              <a:rPr lang="en-US" dirty="0" err="1" smtClean="0"/>
              <a:t>optimisation</a:t>
            </a:r>
            <a:endParaRPr lang="en-US" dirty="0"/>
          </a:p>
        </p:txBody>
      </p:sp>
      <p:pic>
        <p:nvPicPr>
          <p:cNvPr id="4" name="Picture 3" descr="Screen shot 2011-05-20 at 5.45.55 PM.png"/>
          <p:cNvPicPr>
            <a:picLocks noChangeAspect="1"/>
          </p:cNvPicPr>
          <p:nvPr/>
        </p:nvPicPr>
        <p:blipFill>
          <a:blip r:embed="rId2"/>
          <a:srcRect t="7408"/>
          <a:stretch>
            <a:fillRect/>
          </a:stretch>
        </p:blipFill>
        <p:spPr>
          <a:xfrm>
            <a:off x="200521" y="818256"/>
            <a:ext cx="8756315" cy="5802766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8273507" y="5467298"/>
            <a:ext cx="811841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Vos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0103" y="3930322"/>
            <a:ext cx="9263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Became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0.015…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Bent Arrow 8"/>
          <p:cNvSpPr/>
          <p:nvPr/>
        </p:nvSpPr>
        <p:spPr>
          <a:xfrm>
            <a:off x="106945" y="2820742"/>
            <a:ext cx="360953" cy="1122947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/>
              <a:t>Beam pipe and silicon tracking: VTX / SIT / FTD</a:t>
            </a:r>
          </a:p>
        </p:txBody>
      </p:sp>
      <p:grpSp>
        <p:nvGrpSpPr>
          <p:cNvPr id="2" name="Group 18"/>
          <p:cNvGrpSpPr/>
          <p:nvPr/>
        </p:nvGrpSpPr>
        <p:grpSpPr>
          <a:xfrm>
            <a:off x="1043608" y="919952"/>
            <a:ext cx="7101824" cy="5487773"/>
            <a:chOff x="1043608" y="692696"/>
            <a:chExt cx="7101824" cy="5487773"/>
          </a:xfrm>
        </p:grpSpPr>
        <p:pic>
          <p:nvPicPr>
            <p:cNvPr id="8" name="Picture 7" descr="clic_ild_cdr_tracking_3d.tif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tretch>
              <a:fillRect/>
            </a:stretch>
          </p:blipFill>
          <p:spPr>
            <a:xfrm>
              <a:off x="1043608" y="692696"/>
              <a:ext cx="7101824" cy="5487773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2245111" y="4144724"/>
              <a:ext cx="814721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VXD 1-6</a:t>
              </a:r>
              <a:endParaRPr lang="en-US" sz="13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427984" y="4005064"/>
              <a:ext cx="79599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1-6</a:t>
              </a:r>
              <a:endParaRPr lang="en-US" sz="13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80112" y="3717032"/>
              <a:ext cx="6477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7</a:t>
              </a:r>
              <a:endParaRPr lang="en-US" sz="13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660232" y="3429000"/>
              <a:ext cx="6477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8</a:t>
              </a:r>
              <a:endParaRPr lang="en-US" sz="13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80312" y="2996952"/>
              <a:ext cx="647765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9</a:t>
              </a:r>
              <a:endParaRPr lang="en-US" sz="13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156176" y="2204864"/>
              <a:ext cx="740482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10</a:t>
              </a:r>
              <a:endParaRPr lang="en-US" sz="13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804248" y="1916832"/>
              <a:ext cx="72819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FTD 11</a:t>
              </a:r>
              <a:endParaRPr lang="en-US" sz="13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123728" y="3645024"/>
              <a:ext cx="58011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SIT 1</a:t>
              </a:r>
              <a:endParaRPr lang="en-US" sz="13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483768" y="3068960"/>
              <a:ext cx="580119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00" dirty="0" smtClean="0"/>
                <a:t>SIT 2</a:t>
              </a:r>
              <a:endParaRPr lang="en-US" sz="1300" dirty="0"/>
            </a:p>
          </p:txBody>
        </p:sp>
      </p:grp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7761891" y="5752527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Beam pipe and silicon tracking: VTX / SIT / FTD</a:t>
            </a:r>
            <a:endParaRPr lang="en-US" sz="2800" dirty="0"/>
          </a:p>
        </p:txBody>
      </p:sp>
      <p:grpSp>
        <p:nvGrpSpPr>
          <p:cNvPr id="2" name="Group 24583"/>
          <p:cNvGrpSpPr/>
          <p:nvPr/>
        </p:nvGrpSpPr>
        <p:grpSpPr>
          <a:xfrm>
            <a:off x="18646" y="1010496"/>
            <a:ext cx="9089858" cy="1634698"/>
            <a:chOff x="18646" y="836712"/>
            <a:chExt cx="9089858" cy="1634698"/>
          </a:xfrm>
        </p:grpSpPr>
        <p:pic>
          <p:nvPicPr>
            <p:cNvPr id="5" name="Picture 4" descr="clic_ild_cdr_vtxfwd.tiff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43561" r="45421"/>
            <a:stretch/>
          </p:blipFill>
          <p:spPr>
            <a:xfrm rot="5400000">
              <a:off x="3915502" y="-3060144"/>
              <a:ext cx="1296145" cy="9089858"/>
            </a:xfrm>
            <a:prstGeom prst="rect">
              <a:avLst/>
            </a:prstGeom>
          </p:spPr>
        </p:pic>
        <p:cxnSp>
          <p:nvCxnSpPr>
            <p:cNvPr id="9" name="Straight Connector 8"/>
            <p:cNvCxnSpPr/>
            <p:nvPr/>
          </p:nvCxnSpPr>
          <p:spPr bwMode="auto">
            <a:xfrm>
              <a:off x="4499992" y="1484786"/>
              <a:ext cx="0" cy="720109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" name="Straight Connector 16"/>
            <p:cNvCxnSpPr/>
            <p:nvPr/>
          </p:nvCxnSpPr>
          <p:spPr bwMode="auto">
            <a:xfrm>
              <a:off x="4987116" y="1484784"/>
              <a:ext cx="0" cy="72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" name="Straight Connector 17"/>
            <p:cNvCxnSpPr/>
            <p:nvPr/>
          </p:nvCxnSpPr>
          <p:spPr bwMode="auto">
            <a:xfrm>
              <a:off x="7884368" y="1484784"/>
              <a:ext cx="0" cy="72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9" name="Straight Connector 18"/>
            <p:cNvCxnSpPr/>
            <p:nvPr/>
          </p:nvCxnSpPr>
          <p:spPr bwMode="auto">
            <a:xfrm>
              <a:off x="8799260" y="1484784"/>
              <a:ext cx="0" cy="7200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0" name="TextBox 9"/>
            <p:cNvSpPr txBox="1"/>
            <p:nvPr/>
          </p:nvSpPr>
          <p:spPr>
            <a:xfrm>
              <a:off x="4266828" y="2132856"/>
              <a:ext cx="5211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z</a:t>
              </a:r>
              <a:r>
                <a:rPr lang="en-US" sz="1600" dirty="0" smtClean="0"/>
                <a:t>=0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8024" y="2132856"/>
              <a:ext cx="5309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260</a:t>
              </a:r>
              <a:endParaRPr lang="en-US" sz="16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524328" y="2132856"/>
              <a:ext cx="6463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2645</a:t>
              </a:r>
              <a:endParaRPr lang="en-US" sz="16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8462173" y="2132856"/>
              <a:ext cx="64633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3170</a:t>
              </a:r>
              <a:endParaRPr lang="en-US" sz="16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362072" y="1196752"/>
              <a:ext cx="1386392" cy="646331"/>
            </a:xfrm>
            <a:prstGeom prst="rect">
              <a:avLst/>
            </a:prstGeom>
            <a:solidFill>
              <a:srgbClr val="FFFFFF">
                <a:alpha val="56000"/>
              </a:srgbClr>
            </a:solidFill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Conical + forward</a:t>
              </a:r>
            </a:p>
            <a:p>
              <a:r>
                <a:rPr lang="en-US" sz="1200" dirty="0" smtClean="0"/>
                <a:t>beam pipe: Iron,</a:t>
              </a:r>
            </a:p>
            <a:p>
              <a:r>
                <a:rPr lang="en-US" sz="1200" dirty="0"/>
                <a:t>d</a:t>
              </a:r>
              <a:r>
                <a:rPr lang="en-US" sz="1200" dirty="0" smtClean="0"/>
                <a:t> = 4 to 4.8 mm</a:t>
              </a:r>
              <a:endParaRPr lang="en-US" sz="12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05062" y="905095"/>
              <a:ext cx="8154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R=240 mm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" name="Group 24582"/>
          <p:cNvGrpSpPr/>
          <p:nvPr/>
        </p:nvGrpSpPr>
        <p:grpSpPr>
          <a:xfrm>
            <a:off x="467545" y="2737726"/>
            <a:ext cx="8136903" cy="3750546"/>
            <a:chOff x="179512" y="2571101"/>
            <a:chExt cx="8136903" cy="3750546"/>
          </a:xfrm>
        </p:grpSpPr>
        <p:pic>
          <p:nvPicPr>
            <p:cNvPr id="6" name="Picture 5" descr="clic_ild_cdr_vtxonly.tiff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  </a:ext>
              </a:extLst>
            </a:blip>
            <a:srcRect l="34975" r="29406"/>
            <a:stretch/>
          </p:blipFill>
          <p:spPr>
            <a:xfrm rot="5400000">
              <a:off x="2372691" y="377922"/>
              <a:ext cx="3750546" cy="8136903"/>
            </a:xfrm>
            <a:prstGeom prst="rect">
              <a:avLst/>
            </a:prstGeom>
          </p:spPr>
        </p:pic>
        <p:sp>
          <p:nvSpPr>
            <p:cNvPr id="30" name="TextBox 29"/>
            <p:cNvSpPr txBox="1"/>
            <p:nvPr/>
          </p:nvSpPr>
          <p:spPr>
            <a:xfrm>
              <a:off x="3194079" y="4191471"/>
              <a:ext cx="2233354" cy="461665"/>
            </a:xfrm>
            <a:prstGeom prst="rect">
              <a:avLst/>
            </a:prstGeom>
            <a:solidFill>
              <a:srgbClr val="FFFFFF">
                <a:alpha val="55000"/>
              </a:srgbClr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Straight section of beam pipe:</a:t>
              </a:r>
              <a:br>
                <a:rPr lang="en-US" sz="1200" dirty="0" smtClean="0"/>
              </a:br>
              <a:r>
                <a:rPr lang="en-US" sz="1200" dirty="0" smtClean="0"/>
                <a:t> Beryllium, d=600 </a:t>
              </a:r>
              <a:r>
                <a:rPr lang="en-US" sz="1200" dirty="0" err="1" smtClean="0"/>
                <a:t>μm</a:t>
              </a:r>
              <a:endParaRPr lang="en-US" sz="1200" dirty="0"/>
            </a:p>
          </p:txBody>
        </p:sp>
        <p:sp>
          <p:nvSpPr>
            <p:cNvPr id="24580" name="TextBox 24579"/>
            <p:cNvSpPr txBox="1"/>
            <p:nvPr/>
          </p:nvSpPr>
          <p:spPr>
            <a:xfrm>
              <a:off x="3275856" y="2708920"/>
              <a:ext cx="7322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SIT 1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54898" y="3006721"/>
              <a:ext cx="10311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FTD 1-6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380312" y="2924944"/>
              <a:ext cx="8258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FTD </a:t>
              </a:r>
              <a:r>
                <a:rPr lang="en-US" sz="1800" dirty="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442942" y="3429000"/>
              <a:ext cx="10570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FF0000"/>
                  </a:solidFill>
                </a:rPr>
                <a:t>VXD 1-6</a:t>
              </a:r>
              <a:endParaRPr lang="en-US" sz="1800" dirty="0">
                <a:solidFill>
                  <a:srgbClr val="FF0000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877913" y="4079630"/>
              <a:ext cx="85103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solidFill>
                    <a:srgbClr val="FF0000"/>
                  </a:solidFill>
                </a:rPr>
                <a:t>R=29.4 mm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6" name="Text Box 5"/>
          <p:cNvSpPr txBox="1">
            <a:spLocks noChangeArrowheads="1"/>
          </p:cNvSpPr>
          <p:nvPr/>
        </p:nvSpPr>
        <p:spPr bwMode="auto">
          <a:xfrm>
            <a:off x="7721817" y="5547895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76619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TPC occupancies</a:t>
            </a:r>
            <a:endParaRPr lang="en-US" dirty="0"/>
          </a:p>
        </p:txBody>
      </p:sp>
      <p:pic>
        <p:nvPicPr>
          <p:cNvPr id="4" name="Picture 3" descr="occupancy_per_row_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71550" y="990600"/>
            <a:ext cx="7200900" cy="4876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98445" y="6063426"/>
            <a:ext cx="87455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Pad occupancy (percent of time </a:t>
            </a:r>
            <a:r>
              <a:rPr lang="en-US" dirty="0" err="1" smtClean="0">
                <a:solidFill>
                  <a:srgbClr val="0000FF"/>
                </a:solidFill>
              </a:rPr>
              <a:t>voxels</a:t>
            </a:r>
            <a:r>
              <a:rPr lang="en-US" dirty="0" smtClean="0">
                <a:solidFill>
                  <a:srgbClr val="0000FF"/>
                </a:solidFill>
              </a:rPr>
              <a:t> occupied) for full bunch train and 6*1 mm</a:t>
            </a:r>
            <a:r>
              <a:rPr lang="en-US" baseline="30000" dirty="0" smtClean="0">
                <a:solidFill>
                  <a:srgbClr val="0000FF"/>
                </a:solidFill>
              </a:rPr>
              <a:t>2</a:t>
            </a:r>
            <a:r>
              <a:rPr lang="en-US" dirty="0" smtClean="0">
                <a:solidFill>
                  <a:srgbClr val="0000FF"/>
                </a:solidFill>
              </a:rPr>
              <a:t> pads at 40 MHz readout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705480" y="5691434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7191" y="9768"/>
            <a:ext cx="7613572" cy="6429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Other CLIC-related talks at this meeting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8500" y="1171596"/>
            <a:ext cx="8381089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Software meeting: </a:t>
            </a:r>
          </a:p>
          <a:p>
            <a:pPr>
              <a:buFont typeface="Arial"/>
              <a:buChar char="•"/>
            </a:pPr>
            <a:r>
              <a:rPr lang="en-US" dirty="0" smtClean="0"/>
              <a:t>Technical validation of </a:t>
            </a:r>
            <a:r>
              <a:rPr lang="en-US" dirty="0" err="1" smtClean="0"/>
              <a:t>iLCSoft</a:t>
            </a:r>
            <a:r>
              <a:rPr lang="en-US" dirty="0" smtClean="0"/>
              <a:t> =&gt; Andre </a:t>
            </a:r>
            <a:r>
              <a:rPr lang="en-US" dirty="0" err="1" smtClean="0"/>
              <a:t>Sailer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PID in Pandora and Tracking efficiencies with background =&gt; Jacopo </a:t>
            </a:r>
            <a:r>
              <a:rPr lang="en-US" dirty="0" err="1" smtClean="0"/>
              <a:t>Nardulli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New </a:t>
            </a:r>
            <a:r>
              <a:rPr lang="en-US" dirty="0" err="1" smtClean="0"/>
              <a:t>PandoraPFA</a:t>
            </a:r>
            <a:r>
              <a:rPr lang="en-US" dirty="0" smtClean="0"/>
              <a:t> developments =&gt; John Marshall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MDI meeting: </a:t>
            </a:r>
          </a:p>
          <a:p>
            <a:pPr>
              <a:buFont typeface="Arial"/>
              <a:buChar char="•"/>
            </a:pPr>
            <a:r>
              <a:rPr lang="en-US" dirty="0" smtClean="0"/>
              <a:t>Recent Progress at CERN on LC Detector </a:t>
            </a:r>
            <a:r>
              <a:rPr lang="en-US" dirty="0" err="1" smtClean="0"/>
              <a:t>Engineering&amp;Integration</a:t>
            </a:r>
            <a:r>
              <a:rPr lang="en-US" dirty="0" smtClean="0"/>
              <a:t> and Detector Movement =&gt; Andrea </a:t>
            </a:r>
            <a:r>
              <a:rPr lang="en-US" dirty="0" err="1" smtClean="0"/>
              <a:t>Gaddi</a:t>
            </a:r>
            <a:r>
              <a:rPr lang="en-US" dirty="0" smtClean="0"/>
              <a:t>, </a:t>
            </a:r>
            <a:r>
              <a:rPr lang="en-US" dirty="0" err="1" smtClean="0"/>
              <a:t>Maciej</a:t>
            </a:r>
            <a:r>
              <a:rPr lang="en-US" dirty="0" smtClean="0"/>
              <a:t> </a:t>
            </a:r>
            <a:r>
              <a:rPr lang="en-US" dirty="0" err="1" smtClean="0"/>
              <a:t>Herdzina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ILD meeting:</a:t>
            </a:r>
          </a:p>
          <a:p>
            <a:pPr>
              <a:buFont typeface="Arial"/>
              <a:buChar char="•"/>
            </a:pPr>
            <a:r>
              <a:rPr lang="en-US" dirty="0" smtClean="0"/>
              <a:t>Recent Coil developments at CLIC =&gt; Andrea </a:t>
            </a:r>
            <a:r>
              <a:rPr lang="en-US" dirty="0" err="1" smtClean="0"/>
              <a:t>Gaddi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err="1" smtClean="0"/>
              <a:t>Muon</a:t>
            </a:r>
            <a:r>
              <a:rPr lang="en-US" dirty="0" smtClean="0"/>
              <a:t> system layout </a:t>
            </a:r>
            <a:r>
              <a:rPr lang="en-US" dirty="0" err="1" smtClean="0"/>
              <a:t>optimisation</a:t>
            </a:r>
            <a:r>
              <a:rPr lang="en-US" dirty="0" smtClean="0"/>
              <a:t> and yoke geometry at CLIC =&gt; Erik van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Kraaij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CLIC experience of using </a:t>
            </a:r>
            <a:r>
              <a:rPr lang="en-US" dirty="0" err="1" smtClean="0"/>
              <a:t>Whizard</a:t>
            </a:r>
            <a:r>
              <a:rPr lang="en-US" dirty="0" smtClean="0"/>
              <a:t> and </a:t>
            </a:r>
            <a:r>
              <a:rPr lang="en-US" dirty="0" err="1" smtClean="0"/>
              <a:t>Pythia</a:t>
            </a:r>
            <a:r>
              <a:rPr lang="en-US" dirty="0" smtClean="0"/>
              <a:t> =&gt; </a:t>
            </a:r>
            <a:r>
              <a:rPr lang="en-US" dirty="0" err="1" smtClean="0"/>
              <a:t>Stephane</a:t>
            </a:r>
            <a:r>
              <a:rPr lang="en-US" dirty="0" smtClean="0"/>
              <a:t> </a:t>
            </a:r>
            <a:r>
              <a:rPr lang="en-US" dirty="0" err="1" smtClean="0"/>
              <a:t>Poss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Backgrounds in CLIC: what can we learn for ILD =&gt; Andre </a:t>
            </a:r>
            <a:r>
              <a:rPr lang="en-US" dirty="0" err="1" smtClean="0"/>
              <a:t>Sailer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Status of IR Design for CLIC =&gt; Andrea </a:t>
            </a:r>
            <a:r>
              <a:rPr lang="en-US" dirty="0" err="1" smtClean="0"/>
              <a:t>Gaddi</a:t>
            </a:r>
            <a:endParaRPr lang="en-US" dirty="0" smtClean="0"/>
          </a:p>
          <a:p>
            <a:pPr>
              <a:buFont typeface="Arial"/>
              <a:buChar char="•"/>
            </a:pPr>
            <a:endParaRPr lang="en-US" dirty="0" smtClean="0"/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Many more details in the above talks</a:t>
            </a:r>
          </a:p>
          <a:p>
            <a:pPr algn="ctr"/>
            <a:r>
              <a:rPr lang="en-US" sz="2400" i="1" dirty="0" smtClean="0">
                <a:solidFill>
                  <a:srgbClr val="FF0000"/>
                </a:solidFill>
              </a:rPr>
              <a:t>My apologies for not mentioning all individual contributors</a:t>
            </a:r>
            <a:endParaRPr lang="en-US" sz="24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CLIC_ILD tracking with background</a:t>
            </a:r>
            <a:endParaRPr lang="en-US" dirty="0"/>
          </a:p>
        </p:txBody>
      </p:sp>
      <p:pic>
        <p:nvPicPr>
          <p:cNvPr id="4" name="Picture 3" descr="Screen shot 2011-05-23 at 12.43.45 PM.png"/>
          <p:cNvPicPr>
            <a:picLocks noChangeAspect="1"/>
          </p:cNvPicPr>
          <p:nvPr/>
        </p:nvPicPr>
        <p:blipFill>
          <a:blip r:embed="rId2"/>
          <a:srcRect t="9152"/>
          <a:stretch>
            <a:fillRect/>
          </a:stretch>
        </p:blipFill>
        <p:spPr>
          <a:xfrm>
            <a:off x="1189783" y="996042"/>
            <a:ext cx="6991678" cy="5625182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0" y="5093368"/>
            <a:ext cx="2408332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J.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Nardulli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1-03-19 at 11.44.4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482" y="933190"/>
            <a:ext cx="6098075" cy="41763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45518" y="1632328"/>
            <a:ext cx="23604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PFA study</a:t>
            </a:r>
          </a:p>
          <a:p>
            <a:r>
              <a:rPr lang="en-US" dirty="0" smtClean="0"/>
              <a:t>Full ILD-type  detector</a:t>
            </a:r>
          </a:p>
          <a:p>
            <a:r>
              <a:rPr lang="en-US" dirty="0" smtClean="0"/>
              <a:t>barrel with tungsten HCAL absorbers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12236" y="4940384"/>
            <a:ext cx="5332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Solid lines: not tails catcher    Markers: with tail catcher</a:t>
            </a:r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-112" charset="-128"/>
                <a:cs typeface="Times New Roman"/>
              </a:rPr>
              <a:t>HCAL depth, tail catching and</a:t>
            </a:r>
            <a:r>
              <a:rPr kumimoji="0" lang="en-US" sz="36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-112" charset="-128"/>
                <a:cs typeface="Times New Roman"/>
              </a:rPr>
              <a:t> jets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ＭＳ Ｐゴシック" pitchFamily="-112" charset="-128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5684" y="4113995"/>
            <a:ext cx="1872916" cy="338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A.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Lucaci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Timoce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0482" y="5467692"/>
            <a:ext cx="42123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CLIC_ILD has: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Barrel: 7.5 </a:t>
            </a:r>
            <a:r>
              <a:rPr lang="en-US" b="1" dirty="0" err="1" smtClean="0">
                <a:solidFill>
                  <a:srgbClr val="0000FF"/>
                </a:solidFill>
              </a:rPr>
              <a:t>Λ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i</a:t>
            </a:r>
            <a:r>
              <a:rPr lang="en-US" b="1" dirty="0" smtClean="0">
                <a:solidFill>
                  <a:srgbClr val="0000FF"/>
                </a:solidFill>
              </a:rPr>
              <a:t>, with tungsten absorber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End cap: 7.5 </a:t>
            </a:r>
            <a:r>
              <a:rPr lang="en-US" b="1" dirty="0" err="1" smtClean="0">
                <a:solidFill>
                  <a:srgbClr val="0000FF"/>
                </a:solidFill>
              </a:rPr>
              <a:t>Λ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i</a:t>
            </a:r>
            <a:r>
              <a:rPr lang="en-US" b="1" dirty="0" smtClean="0">
                <a:solidFill>
                  <a:srgbClr val="0000FF"/>
                </a:solidFill>
              </a:rPr>
              <a:t>, with steel absorber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err="1" smtClean="0">
                <a:solidFill>
                  <a:srgbClr val="0000FF"/>
                </a:solidFill>
                <a:ea typeface="ＭＳ Ｐゴシック" pitchFamily="-112" charset="-128"/>
                <a:cs typeface="Times New Roman"/>
              </a:rPr>
              <a:t>PandoraFPA</a:t>
            </a:r>
            <a:r>
              <a:rPr lang="en-US" sz="3600" dirty="0" smtClean="0">
                <a:solidFill>
                  <a:srgbClr val="0000FF"/>
                </a:solidFill>
                <a:ea typeface="ＭＳ Ｐゴシック" pitchFamily="-112" charset="-128"/>
                <a:cs typeface="Times New Roman"/>
              </a:rPr>
              <a:t>, </a:t>
            </a:r>
            <a:r>
              <a:rPr lang="en-US" sz="3600" dirty="0" err="1" smtClean="0">
                <a:solidFill>
                  <a:srgbClr val="0000FF"/>
                </a:solidFill>
                <a:ea typeface="ＭＳ Ｐゴシック" pitchFamily="-112" charset="-128"/>
                <a:cs typeface="Times New Roman"/>
              </a:rPr>
              <a:t>j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ＭＳ Ｐゴシック" pitchFamily="-112" charset="-128"/>
                <a:cs typeface="Times New Roman"/>
              </a:rPr>
              <a:t>et energy resolution</a:t>
            </a:r>
          </a:p>
        </p:txBody>
      </p:sp>
      <p:pic>
        <p:nvPicPr>
          <p:cNvPr id="5" name="Picture 4" descr="Screen shot 2011-05-22 at 11.32.3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3787" y="1396001"/>
            <a:ext cx="6323266" cy="473778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43661" y="872781"/>
            <a:ext cx="14501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CLIC_ILD</a:t>
            </a:r>
            <a:endParaRPr lang="en-US" sz="2800" dirty="0"/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6671585" y="6203401"/>
            <a:ext cx="2427167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Thomson, J. Marshall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57191" y="9768"/>
            <a:ext cx="7598972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err="1" smtClean="0">
                <a:solidFill>
                  <a:srgbClr val="0000FF"/>
                </a:solidFill>
                <a:ea typeface="ＭＳ Ｐゴシック" pitchFamily="-112" charset="-128"/>
                <a:cs typeface="Times New Roman"/>
              </a:rPr>
              <a:t>Hadron</a:t>
            </a:r>
            <a:r>
              <a:rPr lang="en-US" sz="3600" dirty="0" smtClean="0">
                <a:solidFill>
                  <a:srgbClr val="0000FF"/>
                </a:solidFill>
                <a:ea typeface="ＭＳ Ｐゴシック" pitchFamily="-112" charset="-128"/>
                <a:cs typeface="Times New Roman"/>
              </a:rPr>
              <a:t> shower timing in tungsten and steel</a:t>
            </a:r>
            <a:endParaRPr kumimoji="0" lang="en-US" sz="36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ea typeface="ＭＳ Ｐゴシック" pitchFamily="-112" charset="-128"/>
              <a:cs typeface="Times New Roman"/>
            </a:endParaRPr>
          </a:p>
        </p:txBody>
      </p:sp>
      <p:pic>
        <p:nvPicPr>
          <p:cNvPr id="3" name="Picture 2" descr="Screen shot 2011-05-23 at 2.19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1304" y="2085508"/>
            <a:ext cx="4631042" cy="3142248"/>
          </a:xfrm>
          <a:prstGeom prst="rect">
            <a:avLst/>
          </a:prstGeom>
        </p:spPr>
      </p:pic>
      <p:pic>
        <p:nvPicPr>
          <p:cNvPr id="4" name="Picture 3" descr="Screen shot 2011-05-23 at 2.18.1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64" y="2045404"/>
            <a:ext cx="4444023" cy="304064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8855" y="1163060"/>
            <a:ext cx="67583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00FF"/>
                </a:solidFill>
              </a:rPr>
              <a:t>Hadron</a:t>
            </a:r>
            <a:r>
              <a:rPr lang="en-US" sz="2000" dirty="0" smtClean="0">
                <a:solidFill>
                  <a:srgbClr val="0000FF"/>
                </a:solidFill>
              </a:rPr>
              <a:t> shower development in tungsten is slower than in steel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2015" y="5708316"/>
            <a:ext cx="6288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Signal in tungsten HCAL need to be integrated over at least ~50 ns 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57191" y="9768"/>
            <a:ext cx="7419143" cy="642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j-ea"/>
                <a:cs typeface="Times New Roman"/>
              </a:rPr>
              <a:t>Yoke + </a:t>
            </a:r>
            <a:r>
              <a:rPr kumimoji="0" lang="en-US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j-ea"/>
                <a:cs typeface="Times New Roman"/>
              </a:rPr>
              <a:t>Muon</a:t>
            </a:r>
            <a:r>
              <a:rPr kumimoji="0" lang="en-US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j-ea"/>
                <a:cs typeface="Times New Roman"/>
              </a:rPr>
              <a:t> instrumentation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+mn-lt"/>
              <a:ea typeface="+mj-ea"/>
              <a:cs typeface="Times New Roman"/>
            </a:endParaRPr>
          </a:p>
        </p:txBody>
      </p:sp>
      <p:pic>
        <p:nvPicPr>
          <p:cNvPr id="3" name="Picture 2" descr="Screen shot 2011-05-22 at 10.12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301"/>
            <a:ext cx="2660316" cy="3135904"/>
          </a:xfrm>
          <a:prstGeom prst="rect">
            <a:avLst/>
          </a:prstGeom>
        </p:spPr>
      </p:pic>
      <p:pic>
        <p:nvPicPr>
          <p:cNvPr id="4" name="Picture 3" descr="Screen shot 2011-05-22 at 10.12.2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300" y="3452010"/>
            <a:ext cx="8661400" cy="3162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9784" y="842222"/>
            <a:ext cx="452810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times 3 instrumented layers</a:t>
            </a:r>
          </a:p>
          <a:p>
            <a:r>
              <a:rPr lang="en-US" dirty="0" smtClean="0"/>
              <a:t>Barrel starts with an active layer</a:t>
            </a:r>
          </a:p>
          <a:p>
            <a:endParaRPr lang="en-US" dirty="0" smtClean="0"/>
          </a:p>
          <a:p>
            <a:r>
              <a:rPr lang="en-US" dirty="0" smtClean="0"/>
              <a:t>Functions:</a:t>
            </a:r>
          </a:p>
          <a:p>
            <a:pPr lvl="1"/>
            <a:r>
              <a:rPr lang="en-US" dirty="0" smtClean="0"/>
              <a:t>Tail catcher (small improvement, 3 layers)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identification (all 3×3 layers)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371474" y="2820740"/>
            <a:ext cx="4759158" cy="58472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E. Van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der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Kraaij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, B. Schmidt, H.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Gerwig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, N.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Siegrist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, F . Ramos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Background suppression at CLIC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4526" y="1189789"/>
            <a:ext cx="8273991" cy="6155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Strategy followed for the suppression of background:</a:t>
            </a:r>
          </a:p>
          <a:p>
            <a:endParaRPr lang="en-US" dirty="0" smtClean="0"/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Full reconstruction + PFA analysis with background overlay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Taking into account detector integration times and hit timing resolution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Provides TOF-corrected timing of clusters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Precision on cluster-time is typically better than time-resolution of individual hits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>
              <a:buFont typeface="Arial"/>
              <a:buChar char="•"/>
            </a:pPr>
            <a:r>
              <a:rPr lang="en-US" b="1" dirty="0" smtClean="0">
                <a:solidFill>
                  <a:srgbClr val="0000FF"/>
                </a:solidFill>
              </a:rPr>
              <a:t>Then apply cluster-based timing cuts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These cuts depend on particle-type, p</a:t>
            </a:r>
            <a:r>
              <a:rPr lang="en-US" baseline="-25000" dirty="0" smtClean="0"/>
              <a:t>t</a:t>
            </a:r>
            <a:r>
              <a:rPr lang="en-US" dirty="0" smtClean="0"/>
              <a:t> and detector region</a:t>
            </a:r>
          </a:p>
          <a:p>
            <a:pPr lvl="1">
              <a:buFont typeface="Arial"/>
              <a:buChar char="•"/>
            </a:pPr>
            <a:r>
              <a:rPr lang="en-US" dirty="0" smtClean="0"/>
              <a:t>This allows to protect high-p</a:t>
            </a:r>
            <a:r>
              <a:rPr lang="en-US" baseline="-25000" dirty="0" smtClean="0"/>
              <a:t>t</a:t>
            </a:r>
            <a:r>
              <a:rPr lang="en-US" dirty="0" smtClean="0"/>
              <a:t> physics objects and to act more severely on low-p</a:t>
            </a:r>
            <a:r>
              <a:rPr lang="en-US" baseline="-25000" dirty="0" smtClean="0"/>
              <a:t>t</a:t>
            </a:r>
            <a:r>
              <a:rPr lang="en-US" dirty="0" smtClean="0"/>
              <a:t> forward-going objects (where background is more severe) </a:t>
            </a:r>
          </a:p>
          <a:p>
            <a:pPr lvl="1">
              <a:buFont typeface="Arial"/>
              <a:buChar char="•"/>
            </a:pPr>
            <a:endParaRPr lang="en-US" dirty="0" smtClean="0"/>
          </a:p>
          <a:p>
            <a:pPr lvl="1">
              <a:buFont typeface="Arial"/>
              <a:buChar char="•"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Core Marlin software processors involved:</a:t>
            </a:r>
          </a:p>
          <a:p>
            <a:pPr lvl="1"/>
            <a:r>
              <a:rPr lang="en-US" dirty="0" err="1" smtClean="0">
                <a:latin typeface="Lucida Sans Typewriter"/>
                <a:cs typeface="Lucida Sans Typewriter"/>
              </a:rPr>
              <a:t>TimingOverlay</a:t>
            </a:r>
            <a:endParaRPr lang="en-US" dirty="0" smtClean="0">
              <a:latin typeface="Lucida Sans Typewriter"/>
              <a:cs typeface="Lucida Sans Typewriter"/>
            </a:endParaRP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LooseSelectedPandoraNewPFAs</a:t>
            </a:r>
            <a:endParaRPr lang="en-US" dirty="0" smtClean="0">
              <a:solidFill>
                <a:srgbClr val="000000"/>
              </a:solidFill>
              <a:latin typeface="Lucida Sans Typewriter"/>
              <a:cs typeface="Lucida Sans Typewriter"/>
            </a:endParaRP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SelectedPandoraNewPFAs</a:t>
            </a:r>
            <a:endParaRPr lang="en-US" dirty="0" smtClean="0">
              <a:solidFill>
                <a:srgbClr val="000000"/>
              </a:solidFill>
              <a:latin typeface="Lucida Sans Typewriter"/>
              <a:cs typeface="Lucida Sans Typewriter"/>
            </a:endParaRPr>
          </a:p>
          <a:p>
            <a:pPr lvl="1"/>
            <a:r>
              <a:rPr lang="en-US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TightSelectedPandoraNewPFAs</a:t>
            </a:r>
            <a:endParaRPr lang="en-US" dirty="0" smtClean="0">
              <a:latin typeface="Lucida Sans Typewriter"/>
              <a:cs typeface="Lucida Sans Typewriter"/>
            </a:endParaRPr>
          </a:p>
          <a:p>
            <a:endParaRPr lang="en-US" dirty="0" smtClean="0"/>
          </a:p>
          <a:p>
            <a:endParaRPr lang="en-US" dirty="0" smtClean="0"/>
          </a:p>
          <a:p>
            <a:pPr>
              <a:buFont typeface="Arial"/>
              <a:buChar char="•"/>
            </a:pPr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671585" y="5949409"/>
            <a:ext cx="2427167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Thomson, J. Marshall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618336" y="914400"/>
            <a:ext cx="7686720" cy="50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Calorimeters</a:t>
            </a:r>
            <a:r>
              <a:rPr lang="en-US" sz="2000" dirty="0" smtClean="0"/>
              <a:t> 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Assume all hits have a timestamp</a:t>
            </a: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 currently no smearing of hit times, assumed </a:t>
            </a:r>
            <a:r>
              <a:rPr lang="en-US" sz="2000" dirty="0" smtClean="0">
                <a:solidFill>
                  <a:srgbClr val="000000"/>
                </a:solidFill>
              </a:rPr>
              <a:t>~ 2 ns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Assume two hit separation limited to </a:t>
            </a:r>
            <a:r>
              <a:rPr lang="en-US" sz="2000" dirty="0" smtClean="0">
                <a:solidFill>
                  <a:srgbClr val="000000"/>
                </a:solidFill>
              </a:rPr>
              <a:t>20 ns</a:t>
            </a: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US" sz="2000" dirty="0" smtClean="0"/>
              <a:t> Hits within 20 ns are merged (use time for highest ph hit)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For ECAL/HCAL </a:t>
            </a:r>
            <a:r>
              <a:rPr lang="en-US" sz="2000" dirty="0" err="1" smtClean="0"/>
              <a:t>endcap</a:t>
            </a:r>
            <a:r>
              <a:rPr lang="en-US" sz="2000" dirty="0" smtClean="0"/>
              <a:t> reconstruction integrate over 10 ns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For HCAL barrel integrate over 100 ns</a:t>
            </a:r>
          </a:p>
          <a:p>
            <a:pPr lvl="1">
              <a:buClr>
                <a:srgbClr val="008000"/>
              </a:buClr>
            </a:pPr>
            <a:endParaRPr lang="en-US" sz="1100" dirty="0" smtClean="0"/>
          </a:p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Silicon in trackers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Integrate over time window of </a:t>
            </a:r>
            <a:r>
              <a:rPr lang="en-US" sz="2000" dirty="0" smtClean="0">
                <a:solidFill>
                  <a:srgbClr val="000000"/>
                </a:solidFill>
              </a:rPr>
              <a:t>10 ns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No accounting for multiple hit capability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smtClean="0"/>
              <a:t>occupancies fairly low</a:t>
            </a:r>
          </a:p>
          <a:p>
            <a:pPr lvl="2">
              <a:buClr>
                <a:srgbClr val="FF0000"/>
              </a:buClr>
            </a:pPr>
            <a:endParaRPr lang="en-US" sz="1000" dirty="0" smtClean="0"/>
          </a:p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>
                <a:solidFill>
                  <a:srgbClr val="000000"/>
                </a:solidFill>
              </a:rPr>
              <a:t> TPC</a:t>
            </a:r>
            <a:r>
              <a:rPr lang="en-US" sz="2000" dirty="0" smtClean="0"/>
              <a:t> 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Integrate over full bunch-train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Require a </a:t>
            </a:r>
            <a:r>
              <a:rPr lang="en-US" sz="2000" dirty="0" smtClean="0">
                <a:solidFill>
                  <a:schemeClr val="tx1"/>
                </a:solidFill>
              </a:rPr>
              <a:t>matched Si hit </a:t>
            </a:r>
            <a:r>
              <a:rPr lang="en-US" sz="2000" dirty="0" smtClean="0"/>
              <a:t>in the above </a:t>
            </a:r>
            <a:r>
              <a:rPr lang="en-US" sz="2000" dirty="0" smtClean="0">
                <a:solidFill>
                  <a:schemeClr val="tx1"/>
                </a:solidFill>
              </a:rPr>
              <a:t>10 ns </a:t>
            </a:r>
            <a:r>
              <a:rPr lang="en-US" sz="2000" dirty="0" smtClean="0"/>
              <a:t>window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For looping tracks, also require arrival at ECAL within </a:t>
            </a:r>
            <a:r>
              <a:rPr lang="en-US" sz="2000" dirty="0" smtClean="0">
                <a:solidFill>
                  <a:srgbClr val="000000"/>
                </a:solidFill>
              </a:rPr>
              <a:t>50 ns </a:t>
            </a:r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LCD WG6, 16/3/2011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dirty="0" smtClean="0"/>
              <a:t>Detector Assumptions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0" y="6076890"/>
            <a:ext cx="4730557" cy="40011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Defines input to event reconstruction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Marlin Processor “</a:t>
            </a:r>
            <a:r>
              <a:rPr lang="en-US" dirty="0" err="1" smtClean="0"/>
              <a:t>OverlayTiming</a:t>
            </a:r>
            <a:r>
              <a:rPr lang="en-US" dirty="0" smtClean="0"/>
              <a:t>”</a:t>
            </a:r>
            <a:endParaRPr lang="en-US" dirty="0"/>
          </a:p>
        </p:txBody>
      </p:sp>
      <p:pic>
        <p:nvPicPr>
          <p:cNvPr id="4" name="Picture 3" descr="Screen shot 2011-05-21 at 11.32.1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79" y="1100895"/>
            <a:ext cx="4711673" cy="1899093"/>
          </a:xfrm>
          <a:prstGeom prst="rect">
            <a:avLst/>
          </a:prstGeom>
        </p:spPr>
      </p:pic>
      <p:pic>
        <p:nvPicPr>
          <p:cNvPr id="6" name="Picture 5" descr="Screen shot 2011-05-21 at 11.32.44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478" y="3705936"/>
            <a:ext cx="4158762" cy="290185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47934" y="873185"/>
            <a:ext cx="399606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Combining physics and background data streams</a:t>
            </a:r>
          </a:p>
          <a:p>
            <a:pPr>
              <a:buFont typeface="Arial"/>
              <a:buChar char="•"/>
            </a:pPr>
            <a:endParaRPr lang="en-US" sz="900" dirty="0" smtClean="0"/>
          </a:p>
          <a:p>
            <a:pPr>
              <a:buFont typeface="Arial"/>
              <a:buChar char="•"/>
            </a:pPr>
            <a:r>
              <a:rPr lang="en-US" dirty="0" smtClean="0"/>
              <a:t>At </a:t>
            </a:r>
            <a:r>
              <a:rPr lang="en-US" dirty="0" err="1" smtClean="0"/>
              <a:t>digitisation</a:t>
            </a:r>
            <a:r>
              <a:rPr lang="en-US" dirty="0" smtClean="0"/>
              <a:t> stage</a:t>
            </a:r>
          </a:p>
          <a:p>
            <a:pPr>
              <a:buFont typeface="Arial"/>
              <a:buChar char="•"/>
            </a:pPr>
            <a:endParaRPr lang="en-US" sz="900" dirty="0" smtClean="0"/>
          </a:p>
          <a:p>
            <a:pPr>
              <a:buFont typeface="Arial"/>
              <a:buChar char="•"/>
            </a:pPr>
            <a:r>
              <a:rPr lang="en-US" dirty="0" smtClean="0"/>
              <a:t>For selected number of bunch crossings</a:t>
            </a:r>
          </a:p>
          <a:p>
            <a:pPr>
              <a:buFont typeface="Arial"/>
              <a:buChar char="•"/>
            </a:pPr>
            <a:endParaRPr lang="en-US" sz="900" dirty="0" smtClean="0"/>
          </a:p>
          <a:p>
            <a:pPr>
              <a:buFont typeface="Arial"/>
              <a:buChar char="•"/>
            </a:pPr>
            <a:r>
              <a:rPr lang="en-US" dirty="0" smtClean="0"/>
              <a:t>Taking into account detector integration times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864189" y="3430199"/>
            <a:ext cx="4114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LCD-Note-2011-006 (nearly final)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https://edms.cern.ch/document/1144892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rot="5400000" flipH="1" flipV="1">
            <a:off x="-85244" y="4293869"/>
            <a:ext cx="937725" cy="1588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89168" y="3430199"/>
            <a:ext cx="8754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Radius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208836" y="6363536"/>
            <a:ext cx="1290271" cy="1588"/>
          </a:xfrm>
          <a:prstGeom prst="straightConnector1">
            <a:avLst/>
          </a:prstGeom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00780" y="6207680"/>
            <a:ext cx="701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Time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10800000">
            <a:off x="4476241" y="4418755"/>
            <a:ext cx="874372" cy="1588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4476240" y="5225774"/>
            <a:ext cx="874372" cy="1588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>
            <a:off x="4476241" y="6032791"/>
            <a:ext cx="874372" cy="1588"/>
          </a:xfrm>
          <a:prstGeom prst="straightConnector1">
            <a:avLst/>
          </a:prstGeom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520655" y="4220289"/>
            <a:ext cx="14179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Calorimeter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0655" y="5027308"/>
            <a:ext cx="14179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TPC tracker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51447" y="5793795"/>
            <a:ext cx="22177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Si tracking/vertex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6217073" y="6243505"/>
            <a:ext cx="2918487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P.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Schade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Sailer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Lucaci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PFO-based timing cuts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36531" y="1148091"/>
            <a:ext cx="41510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b="1" dirty="0" smtClean="0">
                <a:solidFill>
                  <a:srgbClr val="0000FF"/>
                </a:solidFill>
              </a:rPr>
              <a:t>Example: </a:t>
            </a:r>
            <a:r>
              <a:rPr lang="en-US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SelectedPandoraNewPFAs</a:t>
            </a:r>
            <a:endParaRPr lang="en-US" dirty="0" smtClean="0">
              <a:solidFill>
                <a:srgbClr val="000000"/>
              </a:solidFill>
              <a:latin typeface="Lucida Sans Typewriter"/>
              <a:cs typeface="Lucida Sans Typewriter"/>
            </a:endParaRPr>
          </a:p>
          <a:p>
            <a:endParaRPr lang="en-US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7576" y="1761996"/>
          <a:ext cx="8382000" cy="3962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0000"/>
                <a:gridCol w="1524000"/>
                <a:gridCol w="1623060"/>
                <a:gridCol w="142494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Photon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Neutral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h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Charged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Max </a:t>
                      </a: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pT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to apply loose 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4.0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8.0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4.0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Loose timing 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2.0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2.5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3.0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err="1" smtClean="0">
                          <a:solidFill>
                            <a:schemeClr val="tx1"/>
                          </a:solidFill>
                        </a:rPr>
                        <a:t>pT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to apply tight cut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0.75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0.75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0.75 </a:t>
                      </a:r>
                      <a:r>
                        <a:rPr lang="en-US" sz="2000" b="1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Tight 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1.0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1.5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1.5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Far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forward 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</a:rPr>
                        <a:t>cos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  <a:latin typeface="Symbol" charset="2"/>
                          <a:cs typeface="Symbol" charset="2"/>
                        </a:rPr>
                        <a:t>q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Symbol" charset="2"/>
                        <a:cs typeface="Symbol" charset="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0.975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0.975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n/a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Far forward loose 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2.</a:t>
                      </a:r>
                      <a:r>
                        <a:rPr lang="en-US" sz="2000" b="1" baseline="0" dirty="0" smtClean="0">
                          <a:solidFill>
                            <a:schemeClr val="accent2"/>
                          </a:solidFill>
                        </a:rPr>
                        <a:t>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2.0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Far forward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tight cut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1.0</a:t>
                      </a:r>
                      <a:r>
                        <a:rPr lang="en-US" sz="2000" b="1" baseline="0" dirty="0" smtClean="0">
                          <a:solidFill>
                            <a:schemeClr val="accent2"/>
                          </a:solidFill>
                        </a:rPr>
                        <a:t>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1.0</a:t>
                      </a:r>
                      <a:r>
                        <a:rPr lang="en-US" sz="2000" b="1" baseline="0" dirty="0" smtClean="0">
                          <a:solidFill>
                            <a:schemeClr val="accent2"/>
                          </a:solidFill>
                        </a:rPr>
                        <a:t>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Track-only</a:t>
                      </a:r>
                      <a:r>
                        <a:rPr lang="en-US" sz="2000" b="1" baseline="0" dirty="0" smtClean="0">
                          <a:solidFill>
                            <a:schemeClr val="tx1"/>
                          </a:solidFill>
                        </a:rPr>
                        <a:t> min </a:t>
                      </a:r>
                      <a:r>
                        <a:rPr lang="en-US" sz="2000" b="1" baseline="0" dirty="0" err="1" smtClean="0">
                          <a:solidFill>
                            <a:schemeClr val="tx1"/>
                          </a:solidFill>
                        </a:rPr>
                        <a:t>pT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0.5</a:t>
                      </a:r>
                      <a:r>
                        <a:rPr lang="en-US" sz="2000" b="1" baseline="0" dirty="0" smtClean="0">
                          <a:solidFill>
                            <a:schemeClr val="accent2"/>
                          </a:solidFill>
                        </a:rPr>
                        <a:t> </a:t>
                      </a:r>
                      <a:r>
                        <a:rPr lang="en-US" sz="2000" b="1" baseline="0" dirty="0" err="1" smtClean="0">
                          <a:solidFill>
                            <a:schemeClr val="accent2"/>
                          </a:solidFill>
                        </a:rPr>
                        <a:t>GeV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tx1"/>
                          </a:solidFill>
                        </a:rPr>
                        <a:t>Track-only max time at ECAL</a:t>
                      </a:r>
                      <a:endParaRPr lang="en-US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800"/>
                        </a:spcAft>
                      </a:pPr>
                      <a:r>
                        <a:rPr lang="en-US" sz="2000" b="1" dirty="0" smtClean="0">
                          <a:solidFill>
                            <a:schemeClr val="accent2"/>
                          </a:solidFill>
                        </a:rPr>
                        <a:t>10 ns</a:t>
                      </a:r>
                      <a:endParaRPr lang="en-US" sz="2000" b="1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6671585" y="6216769"/>
            <a:ext cx="2427167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Thomson, J. Marshall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PandoraNewPFAs</a:t>
            </a:r>
            <a:endParaRPr lang="en-US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650458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1.4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!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11" name="Picture 10" descr="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0233" y="6091535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 </a:t>
            </a:r>
            <a:r>
              <a:rPr lang="en-US" dirty="0" err="1" smtClean="0"/>
              <a:t>TeV</a:t>
            </a:r>
            <a:r>
              <a:rPr lang="en-US" dirty="0" smtClean="0"/>
              <a:t> Z=&gt;</a:t>
            </a:r>
            <a:r>
              <a:rPr lang="en-US" dirty="0" err="1" smtClean="0"/>
              <a:t>qqbar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555864" y="6091535"/>
            <a:ext cx="2609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60 BX background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Changes to ILD for CLIC</a:t>
            </a:r>
            <a:endParaRPr lang="en-US" dirty="0">
              <a:latin typeface="+mn-lt"/>
            </a:endParaRPr>
          </a:p>
        </p:txBody>
      </p:sp>
      <p:pic>
        <p:nvPicPr>
          <p:cNvPr id="4" name="Picture 3" descr="2010-10-06_170232.png"/>
          <p:cNvPicPr>
            <a:picLocks noChangeAspect="1"/>
          </p:cNvPicPr>
          <p:nvPr/>
        </p:nvPicPr>
        <p:blipFill>
          <a:blip r:embed="rId2"/>
          <a:srcRect l="3677" t="2926" r="3677" b="2926"/>
          <a:stretch>
            <a:fillRect/>
          </a:stretch>
        </p:blipFill>
        <p:spPr>
          <a:xfrm>
            <a:off x="1927691" y="749414"/>
            <a:ext cx="6700287" cy="592444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646928" y="5473739"/>
            <a:ext cx="2229202" cy="12252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Vertex detector: increased radius + FTD </a:t>
            </a:r>
            <a:r>
              <a:rPr lang="en-US" dirty="0" err="1" smtClean="0"/>
              <a:t>optimised</a:t>
            </a:r>
            <a:r>
              <a:rPr lang="en-US" dirty="0" smtClean="0"/>
              <a:t>; beam pipe changed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57191" y="5614601"/>
            <a:ext cx="2499189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Main tracker, unchanged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1702" y="4390081"/>
            <a:ext cx="193259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Calorimetry</a:t>
            </a:r>
            <a:r>
              <a:rPr lang="en-US" dirty="0" smtClean="0"/>
              <a:t>, 7.5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i</a:t>
            </a:r>
            <a:r>
              <a:rPr lang="en-US" dirty="0" smtClean="0"/>
              <a:t>, tungsten barrel, steel end-cap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301" y="3094341"/>
            <a:ext cx="1898390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Solenoid at 4T, dimensions ~unchanged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1701" y="1210765"/>
            <a:ext cx="1902158" cy="1200329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Yoke dimensions and  Yoke instrumentation</a:t>
            </a:r>
          </a:p>
          <a:p>
            <a:r>
              <a:rPr lang="en-US" dirty="0" smtClean="0"/>
              <a:t>layout changed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991774" y="1413097"/>
            <a:ext cx="2152226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Many changes in forward region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rot="10800000">
            <a:off x="5281712" y="3628205"/>
            <a:ext cx="2101145" cy="1845534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830107" y="3870476"/>
            <a:ext cx="2334560" cy="1739711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284291" y="3543619"/>
            <a:ext cx="2332962" cy="846462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5400000">
            <a:off x="6523276" y="2101644"/>
            <a:ext cx="901795" cy="81736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931459" y="3094341"/>
            <a:ext cx="2526311" cy="44927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7382856" y="4390081"/>
            <a:ext cx="1245122" cy="923330"/>
          </a:xfrm>
          <a:prstGeom prst="straightConnector1">
            <a:avLst/>
          </a:prstGeom>
          <a:ln>
            <a:solidFill>
              <a:srgbClr val="0000FF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8059413" y="4814871"/>
            <a:ext cx="53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6 </a:t>
            </a:r>
            <a:r>
              <a:rPr lang="en-US" dirty="0" err="1" smtClean="0">
                <a:solidFill>
                  <a:srgbClr val="0000FF"/>
                </a:solidFill>
              </a:rPr>
              <a:t>m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090942" y="1675487"/>
            <a:ext cx="1665870" cy="735607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42357" y="764827"/>
            <a:ext cx="22287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… in a few words ….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LooseSelectedPandoraNewPFAs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0.3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8" name="Picture 7" descr="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0.2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 descr="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0" dirty="0" err="1" smtClean="0">
                <a:solidFill>
                  <a:srgbClr val="000000"/>
                </a:solidFill>
                <a:latin typeface="Lucida Sans Typewriter"/>
                <a:cs typeface="Lucida Sans Typewriter"/>
              </a:rPr>
              <a:t>TightSelectedPandoraNewPFAs</a:t>
            </a:r>
            <a:endParaRPr lang="en-US" sz="3200" b="0" dirty="0">
              <a:solidFill>
                <a:srgbClr val="000000"/>
              </a:solidFill>
              <a:latin typeface="Lucida Sans Typewriter"/>
              <a:cs typeface="Lucida Sans Typewriter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819400" y="6091535"/>
            <a:ext cx="3462456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0.1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of background 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" name="Picture 8" descr="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728" y="914400"/>
            <a:ext cx="7103872" cy="50624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71368" y="6238391"/>
            <a:ext cx="2247232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M. Thomson. J. Marshall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studies with CLIC_ILD (1)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389995" y="911387"/>
            <a:ext cx="3511879" cy="5152863"/>
            <a:chOff x="4953000" y="626907"/>
            <a:chExt cx="3511879" cy="5152863"/>
          </a:xfrm>
        </p:grpSpPr>
        <p:pic>
          <p:nvPicPr>
            <p:cNvPr id="16" name="Picture 8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105400" y="1282700"/>
              <a:ext cx="2186940" cy="28448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17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105400" y="1752600"/>
              <a:ext cx="2009140" cy="2933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18" name="Picture 1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105400" y="2311400"/>
              <a:ext cx="2471420" cy="28448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19" name="Picture 1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092700" y="2806700"/>
              <a:ext cx="2471420" cy="2933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20" name="Picture 1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5054600" y="3314700"/>
              <a:ext cx="2506980" cy="2933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21" name="Picture 1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054600" y="3835400"/>
              <a:ext cx="2569210" cy="2933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22" name="Rectangle 14"/>
            <p:cNvSpPr>
              <a:spLocks noChangeAspect="1"/>
            </p:cNvSpPr>
            <p:nvPr/>
          </p:nvSpPr>
          <p:spPr bwMode="auto">
            <a:xfrm>
              <a:off x="4953000" y="4373999"/>
              <a:ext cx="1457280" cy="369332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0000FF"/>
                  </a:solidFill>
                  <a:ea typeface="Gill Sans" charset="0"/>
                  <a:cs typeface="Gill Sans" charset="0"/>
                </a:rPr>
                <a:t>Final states</a:t>
              </a:r>
              <a:r>
                <a:rPr lang="en-US" dirty="0">
                  <a:solidFill>
                    <a:schemeClr val="tx1"/>
                  </a:solidFill>
                  <a:ea typeface="Gill Sans" charset="0"/>
                  <a:cs typeface="Gill Sans" charset="0"/>
                </a:rPr>
                <a:t>:</a:t>
              </a:r>
            </a:p>
          </p:txBody>
        </p:sp>
        <p:pic>
          <p:nvPicPr>
            <p:cNvPr id="23" name="Picture 15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03800" y="4991100"/>
              <a:ext cx="2000250" cy="28448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24" name="Picture 16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78400" y="5486400"/>
              <a:ext cx="1849120" cy="293370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sp>
          <p:nvSpPr>
            <p:cNvPr id="25" name="Rectangle 14"/>
            <p:cNvSpPr>
              <a:spLocks noChangeAspect="1"/>
            </p:cNvSpPr>
            <p:nvPr/>
          </p:nvSpPr>
          <p:spPr bwMode="auto">
            <a:xfrm>
              <a:off x="4953000" y="626907"/>
              <a:ext cx="3511879" cy="430887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r>
                <a:rPr lang="en-US" sz="2800" dirty="0" smtClean="0">
                  <a:solidFill>
                    <a:srgbClr val="000090"/>
                  </a:solidFill>
                  <a:ea typeface="Gill Sans" charset="0"/>
                  <a:cs typeface="Gill Sans" charset="0"/>
                </a:rPr>
                <a:t>Heavy Higgs production</a:t>
              </a:r>
              <a:r>
                <a:rPr lang="en-US" sz="2000" dirty="0" smtClean="0">
                  <a:solidFill>
                    <a:srgbClr val="000090"/>
                  </a:solidFill>
                  <a:ea typeface="Gill Sans" charset="0"/>
                  <a:cs typeface="Gill Sans" charset="0"/>
                </a:rPr>
                <a:t>:</a:t>
              </a:r>
              <a:endParaRPr lang="en-US" sz="2000" dirty="0">
                <a:solidFill>
                  <a:srgbClr val="000090"/>
                </a:solidFill>
                <a:ea typeface="Gill Sans" charset="0"/>
                <a:cs typeface="Gill Sans" charset="0"/>
              </a:endParaRPr>
            </a:p>
          </p:txBody>
        </p:sp>
      </p:grpSp>
      <p:pic>
        <p:nvPicPr>
          <p:cNvPr id="15" name="Picture 14" descr="Screen shot 2011-05-22 at 10.45.12 PM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771919" y="1567180"/>
            <a:ext cx="4075289" cy="2895600"/>
          </a:xfrm>
          <a:prstGeom prst="rect">
            <a:avLst/>
          </a:prstGeom>
        </p:spPr>
      </p:pic>
      <p:cxnSp>
        <p:nvCxnSpPr>
          <p:cNvPr id="27" name="Straight Connector 26"/>
          <p:cNvCxnSpPr/>
          <p:nvPr/>
        </p:nvCxnSpPr>
        <p:spPr>
          <a:xfrm rot="16200000" flipH="1">
            <a:off x="1772483" y="3577220"/>
            <a:ext cx="5411876" cy="8021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Benchmark studies with CLIC_ILD (2)</a:t>
            </a:r>
            <a:endParaRPr lang="en-US" dirty="0"/>
          </a:p>
        </p:txBody>
      </p:sp>
      <p:pic>
        <p:nvPicPr>
          <p:cNvPr id="5" name="Picture 4" descr="Screen shot 2011-05-22 at 10.47.5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258" y="867621"/>
            <a:ext cx="3695700" cy="2743200"/>
          </a:xfrm>
          <a:prstGeom prst="rect">
            <a:avLst/>
          </a:prstGeom>
        </p:spPr>
      </p:pic>
      <p:pic>
        <p:nvPicPr>
          <p:cNvPr id="6" name="Picture 5" descr="Screen shot 2011-05-22 at 10.49.00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864" y="3936944"/>
            <a:ext cx="7366000" cy="25400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29415" y="3757869"/>
            <a:ext cx="4215848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Squark</a:t>
            </a:r>
            <a:r>
              <a:rPr lang="en-US" dirty="0" smtClean="0"/>
              <a:t> study / Jet </a:t>
            </a:r>
            <a:r>
              <a:rPr lang="en-US" dirty="0" smtClean="0"/>
              <a:t>finding at CLIC (1)</a:t>
            </a:r>
            <a:endParaRPr lang="en-US" dirty="0"/>
          </a:p>
        </p:txBody>
      </p:sp>
      <p:pic>
        <p:nvPicPr>
          <p:cNvPr id="3" name="Picture 2" descr="Screen shot 2011-05-23 at 10.41.51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70417"/>
            <a:ext cx="9144000" cy="400257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3095" y="882323"/>
            <a:ext cx="458778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Several jet-finding algorithms are explored</a:t>
            </a:r>
          </a:p>
          <a:p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000" dirty="0" smtClean="0"/>
              <a:t>Example: </a:t>
            </a:r>
            <a:r>
              <a:rPr lang="en-US" sz="2000" dirty="0" err="1" smtClean="0"/>
              <a:t>Squark</a:t>
            </a:r>
            <a:r>
              <a:rPr lang="en-US" sz="2000" dirty="0" smtClean="0"/>
              <a:t> benchmark study,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MC level (no PFO timing cuts)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6" name="Picture 5" descr="Screen shot 2011-05-23 at 10.13.5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5474" y="815483"/>
            <a:ext cx="2955680" cy="14548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45158" y="5703671"/>
            <a:ext cx="2073442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L.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cs typeface="Arial"/>
              </a:rPr>
              <a:t>Weuste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, F. Simon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Squark</a:t>
            </a:r>
            <a:r>
              <a:rPr lang="en-US" dirty="0" smtClean="0"/>
              <a:t> study / Jet </a:t>
            </a:r>
            <a:r>
              <a:rPr lang="en-US" dirty="0" smtClean="0"/>
              <a:t>finding at CLIC (2)</a:t>
            </a:r>
            <a:endParaRPr lang="en-US" dirty="0"/>
          </a:p>
        </p:txBody>
      </p:sp>
      <p:pic>
        <p:nvPicPr>
          <p:cNvPr id="5" name="Picture 4" descr="Screen shot 2011-05-23 at 10.42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728" y="1815207"/>
            <a:ext cx="8555789" cy="47578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63095" y="828851"/>
            <a:ext cx="5091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Example: </a:t>
            </a:r>
            <a:r>
              <a:rPr lang="en-US" sz="2000" dirty="0" err="1" smtClean="0"/>
              <a:t>Squark</a:t>
            </a:r>
            <a:r>
              <a:rPr lang="en-US" sz="2000" dirty="0" smtClean="0"/>
              <a:t> benchmark study,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Full simulation level (including PFO timing cuts)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45158" y="5703671"/>
            <a:ext cx="2073442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L.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cs typeface="Arial"/>
              </a:rPr>
              <a:t>Weuste</a:t>
            </a: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, F. Simon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Top mass / jet finding / background</a:t>
            </a:r>
            <a:endParaRPr lang="en-US" dirty="0"/>
          </a:p>
        </p:txBody>
      </p:sp>
      <p:pic>
        <p:nvPicPr>
          <p:cNvPr id="4" name="Picture 3" descr="Screen shot 2011-05-23 at 3.10.3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526" y="1327817"/>
            <a:ext cx="7390144" cy="463449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97253" y="882330"/>
            <a:ext cx="52501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Top reconstruction (</a:t>
            </a:r>
            <a:r>
              <a:rPr lang="en-US" sz="2400" dirty="0" err="1" smtClean="0">
                <a:solidFill>
                  <a:srgbClr val="0000FF"/>
                </a:solidFill>
              </a:rPr>
              <a:t>ttbar</a:t>
            </a:r>
            <a:r>
              <a:rPr lang="en-US" sz="2400" dirty="0" smtClean="0">
                <a:solidFill>
                  <a:srgbClr val="0000FF"/>
                </a:solidFill>
              </a:rPr>
              <a:t>, 6 jets) at 3 </a:t>
            </a:r>
            <a:r>
              <a:rPr lang="en-US" sz="2400" dirty="0" err="1" smtClean="0">
                <a:solidFill>
                  <a:srgbClr val="0000FF"/>
                </a:solidFill>
              </a:rPr>
              <a:t>TeV</a:t>
            </a:r>
            <a:endParaRPr lang="en-US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17045" y="5708322"/>
            <a:ext cx="4664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Coloured</a:t>
            </a:r>
            <a:r>
              <a:rPr lang="en-US" dirty="0" smtClean="0">
                <a:solidFill>
                  <a:srgbClr val="FF0000"/>
                </a:solidFill>
              </a:rPr>
              <a:t> lines: with background overlay (60 BX)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0211" y="6198287"/>
            <a:ext cx="2688389" cy="33850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A. </a:t>
            </a:r>
            <a:r>
              <a:rPr lang="en-US" sz="1600" dirty="0" err="1" smtClean="0">
                <a:solidFill>
                  <a:srgbClr val="FF0000"/>
                </a:solidFill>
                <a:latin typeface="Arial"/>
                <a:cs typeface="Arial"/>
              </a:rPr>
              <a:t>Espargliere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, K. Seidel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Slepton</a:t>
            </a:r>
            <a:r>
              <a:rPr lang="en-US" dirty="0" smtClean="0"/>
              <a:t> benchmark study</a:t>
            </a:r>
            <a:endParaRPr lang="en-US" dirty="0"/>
          </a:p>
        </p:txBody>
      </p:sp>
      <p:pic>
        <p:nvPicPr>
          <p:cNvPr id="4" name="Picture 3" descr="Screen shot 2011-05-23 at 10.23.44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191" y="875021"/>
            <a:ext cx="7980600" cy="56845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646736" y="6037871"/>
            <a:ext cx="1458495" cy="30772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91385" tIns="45693" rIns="91385" bIns="45693">
            <a:spAutoFit/>
          </a:bodyPr>
          <a:lstStyle/>
          <a:p>
            <a:pPr algn="ctr">
              <a:defRPr/>
            </a:pPr>
            <a:r>
              <a:rPr lang="en-US" sz="1400" dirty="0" smtClean="0">
                <a:solidFill>
                  <a:srgbClr val="FF0000"/>
                </a:solidFill>
                <a:latin typeface="Arial"/>
                <a:cs typeface="Arial"/>
              </a:rPr>
              <a:t>JJ. </a:t>
            </a:r>
            <a:r>
              <a:rPr lang="en-US" sz="1400" dirty="0" err="1" smtClean="0">
                <a:solidFill>
                  <a:srgbClr val="FF0000"/>
                </a:solidFill>
                <a:latin typeface="Arial"/>
                <a:cs typeface="Arial"/>
              </a:rPr>
              <a:t>Blaising</a:t>
            </a:r>
            <a:endParaRPr lang="en-US" sz="1400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Participation “CLIC study” to DBD 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10896" y="1170498"/>
            <a:ext cx="8543874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Participation in engineering and integration studies</a:t>
            </a:r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E.g. design, vibration and alignment aspects of the detector platforms, moveable service lines, general infrastructure aspects</a:t>
            </a:r>
            <a:endParaRPr lang="en-US" sz="1600" dirty="0" smtClean="0"/>
          </a:p>
          <a:p>
            <a:pPr lvl="1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Vibration measurements</a:t>
            </a:r>
            <a:endParaRPr lang="en-US" sz="900" dirty="0" smtClean="0"/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Engineering/design parameters of the ILD solenoid and its return yoke. </a:t>
            </a: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Studies of </a:t>
            </a:r>
            <a:r>
              <a:rPr lang="en-US" sz="2000" dirty="0" err="1" smtClean="0">
                <a:solidFill>
                  <a:srgbClr val="0000FF"/>
                </a:solidFill>
              </a:rPr>
              <a:t>muon</a:t>
            </a:r>
            <a:r>
              <a:rPr lang="en-US" sz="2000" dirty="0" smtClean="0">
                <a:solidFill>
                  <a:srgbClr val="0000FF"/>
                </a:solidFill>
              </a:rPr>
              <a:t> identification and + yoke instrumentation layout</a:t>
            </a: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PFA jet energy resolution and HCAL leakage as a function of HCAL depth</a:t>
            </a: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Studies of particle ID for photons electrons and </a:t>
            </a:r>
            <a:r>
              <a:rPr lang="en-US" sz="2000" dirty="0" err="1" smtClean="0">
                <a:solidFill>
                  <a:srgbClr val="0000FF"/>
                </a:solidFill>
              </a:rPr>
              <a:t>muons</a:t>
            </a:r>
            <a:r>
              <a:rPr lang="en-US" sz="2000" dirty="0" smtClean="0">
                <a:solidFill>
                  <a:srgbClr val="0000FF"/>
                </a:solidFill>
              </a:rPr>
              <a:t> using </a:t>
            </a:r>
            <a:r>
              <a:rPr lang="en-US" sz="2000" dirty="0" err="1" smtClean="0">
                <a:solidFill>
                  <a:srgbClr val="0000FF"/>
                </a:solidFill>
              </a:rPr>
              <a:t>PFO’s</a:t>
            </a:r>
            <a:r>
              <a:rPr lang="en-US" sz="2000" dirty="0" smtClean="0">
                <a:solidFill>
                  <a:srgbClr val="0000FF"/>
                </a:solidFill>
              </a:rPr>
              <a:t> at 1 </a:t>
            </a:r>
            <a:r>
              <a:rPr lang="en-US" sz="2000" dirty="0" err="1" smtClean="0">
                <a:solidFill>
                  <a:srgbClr val="0000FF"/>
                </a:solidFill>
              </a:rPr>
              <a:t>TeV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Studies of occupancies and radiation levels in the vertex and tracking detectors due to 	beam-induced background at 1 </a:t>
            </a:r>
            <a:r>
              <a:rPr lang="en-US" sz="2000" dirty="0" err="1" smtClean="0">
                <a:solidFill>
                  <a:srgbClr val="0000FF"/>
                </a:solidFill>
              </a:rPr>
              <a:t>TeV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Participation in GRID production for the DBD using ILCDIRAC (within ILC common data sample subgroup)</a:t>
            </a:r>
          </a:p>
          <a:p>
            <a:pPr lvl="0">
              <a:spcAft>
                <a:spcPts val="600"/>
              </a:spcAft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</a:rPr>
              <a:t>Participation in 1 or 2 detector benchmark studies at 1 </a:t>
            </a:r>
            <a:r>
              <a:rPr lang="en-US" sz="2000" dirty="0" err="1" smtClean="0">
                <a:solidFill>
                  <a:srgbClr val="0000FF"/>
                </a:solidFill>
              </a:rPr>
              <a:t>TeV</a:t>
            </a:r>
            <a:endParaRPr lang="en-US" sz="2000" dirty="0" smtClean="0">
              <a:solidFill>
                <a:srgbClr val="0000FF"/>
              </a:solidFill>
            </a:endParaRPr>
          </a:p>
          <a:p>
            <a:pPr>
              <a:buFont typeface="Arial"/>
              <a:buChar char="•"/>
            </a:pPr>
            <a:endParaRPr 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CLIC_ILD </a:t>
            </a:r>
            <a:r>
              <a:rPr lang="en-US" dirty="0" err="1" smtClean="0"/>
              <a:t>detecor</a:t>
            </a:r>
            <a:endParaRPr lang="en-US" dirty="0"/>
          </a:p>
        </p:txBody>
      </p:sp>
      <p:pic>
        <p:nvPicPr>
          <p:cNvPr id="5" name="Picture 9" descr="Chap.V_-_Fig.16_Quarter_views_of_the_two_basic_detector_layouts_of_CLIC_Sid_and_CLIC_ILD.bmp"/>
          <p:cNvPicPr>
            <a:picLocks noChangeAspect="1"/>
          </p:cNvPicPr>
          <p:nvPr/>
        </p:nvPicPr>
        <p:blipFill>
          <a:blip r:embed="rId2"/>
          <a:srcRect l="53149" t="14218" r="2110" b="17838"/>
          <a:stretch>
            <a:fillRect/>
          </a:stretch>
        </p:blipFill>
        <p:spPr bwMode="auto">
          <a:xfrm>
            <a:off x="93576" y="873167"/>
            <a:ext cx="5234774" cy="56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934124" y="5754966"/>
            <a:ext cx="41140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Simulation model described here: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https://edms.cern.ch/document/1134612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895484" y="1697792"/>
            <a:ext cx="2831809" cy="162095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Engineering, integration and magnet studies by:</a:t>
            </a: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B. Cure, 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Gaddi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H.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Gerwig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Herdzina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Herve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F. Ramos, N.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Siegrist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900836" y="4684208"/>
            <a:ext cx="2826457" cy="697627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Detector simulation model:</a:t>
            </a:r>
          </a:p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A.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Sailer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Timeline of CDR +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1779" y="1641210"/>
            <a:ext cx="8907463" cy="4321079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The current official due-date for CDR (accelerator + detector) is </a:t>
            </a:r>
            <a:r>
              <a:rPr lang="en-US" sz="2000" dirty="0" smtClean="0">
                <a:solidFill>
                  <a:srgbClr val="FF0000"/>
                </a:solidFill>
              </a:rPr>
              <a:t>"end of the year" </a:t>
            </a:r>
            <a:r>
              <a:rPr lang="en-US" sz="2000" dirty="0" smtClean="0"/>
              <a:t>for a presentation to CERN SPC.</a:t>
            </a:r>
          </a:p>
          <a:p>
            <a:r>
              <a:rPr lang="en-US" sz="2000" dirty="0" smtClean="0"/>
              <a:t>For our physics/detector Volume 2, we have a </a:t>
            </a:r>
            <a:r>
              <a:rPr lang="en-US" sz="2000" dirty="0" smtClean="0">
                <a:solidFill>
                  <a:srgbClr val="FF0000"/>
                </a:solidFill>
              </a:rPr>
              <a:t>due-date of end-August </a:t>
            </a:r>
            <a:r>
              <a:rPr lang="en-US" sz="2000" dirty="0" smtClean="0"/>
              <a:t>2011. This comprises studies of 3 </a:t>
            </a:r>
            <a:r>
              <a:rPr lang="en-US" sz="2000" dirty="0" err="1" smtClean="0"/>
              <a:t>TeV</a:t>
            </a:r>
            <a:r>
              <a:rPr lang="en-US" sz="2000" dirty="0" smtClean="0"/>
              <a:t> CLIC, and some comparison with ILC at 500 </a:t>
            </a:r>
            <a:r>
              <a:rPr lang="en-US" sz="2000" dirty="0" err="1" smtClean="0"/>
              <a:t>GeV</a:t>
            </a:r>
            <a:r>
              <a:rPr lang="en-US" sz="2000" dirty="0" smtClean="0"/>
              <a:t>.</a:t>
            </a:r>
          </a:p>
          <a:p>
            <a:endParaRPr lang="en-US" sz="2000" dirty="0" smtClean="0"/>
          </a:p>
          <a:p>
            <a:pPr algn="ctr">
              <a:buNone/>
            </a:pPr>
            <a:r>
              <a:rPr lang="en-US" sz="2000" dirty="0" smtClean="0">
                <a:latin typeface="Zapf Dingbats"/>
                <a:ea typeface="Zapf Dingbats"/>
                <a:cs typeface="Zapf Dingbats"/>
              </a:rPr>
              <a:t>★★★★</a:t>
            </a:r>
          </a:p>
          <a:p>
            <a:pPr algn="ctr">
              <a:buNone/>
            </a:pPr>
            <a:endParaRPr lang="en-US" sz="2000" dirty="0" smtClean="0"/>
          </a:p>
          <a:p>
            <a:r>
              <a:rPr lang="en-US" sz="2000" dirty="0" smtClean="0"/>
              <a:t>The period September =&gt; November 2011 will be used for:</a:t>
            </a:r>
          </a:p>
          <a:p>
            <a:pPr lvl="1"/>
            <a:r>
              <a:rPr lang="en-US" sz="1800" dirty="0" smtClean="0"/>
              <a:t>Additions to the CDR, in particular the </a:t>
            </a:r>
            <a:r>
              <a:rPr lang="en-US" sz="1800" dirty="0" smtClean="0">
                <a:solidFill>
                  <a:srgbClr val="FF0000"/>
                </a:solidFill>
              </a:rPr>
              <a:t>CLIC staged energy approach </a:t>
            </a:r>
            <a:r>
              <a:rPr lang="en-US" sz="1800" dirty="0" smtClean="0"/>
              <a:t>(not too much work for us, we think) and possibly also a few “spare subjects”</a:t>
            </a:r>
          </a:p>
          <a:p>
            <a:pPr lvl="1"/>
            <a:r>
              <a:rPr lang="en-US" sz="1800" dirty="0" smtClean="0"/>
              <a:t>An</a:t>
            </a:r>
            <a:r>
              <a:rPr lang="en-US" sz="1800" dirty="0" smtClean="0">
                <a:solidFill>
                  <a:srgbClr val="FF0000"/>
                </a:solidFill>
              </a:rPr>
              <a:t> internal review of the detector CDR, October 18+19+20</a:t>
            </a:r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23505"/>
            <a:ext cx="8229600" cy="48180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The CLIC detector</a:t>
            </a:r>
            <a:r>
              <a:rPr lang="en-US" sz="2800" dirty="0" smtClean="0">
                <a:solidFill>
                  <a:srgbClr val="FF0000"/>
                </a:solidFill>
              </a:rPr>
              <a:t> CDR is well on track</a:t>
            </a:r>
          </a:p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This </a:t>
            </a:r>
            <a:r>
              <a:rPr lang="en-US" sz="2800" dirty="0" smtClean="0">
                <a:solidFill>
                  <a:srgbClr val="FF0000"/>
                </a:solidFill>
              </a:rPr>
              <a:t>would </a:t>
            </a:r>
            <a:r>
              <a:rPr lang="en-US" sz="2800" dirty="0" smtClean="0">
                <a:solidFill>
                  <a:srgbClr val="FF0000"/>
                </a:solidFill>
              </a:rPr>
              <a:t>not have been possible without</a:t>
            </a:r>
            <a:r>
              <a:rPr lang="en-US" sz="2800" dirty="0" smtClean="0">
                <a:solidFill>
                  <a:srgbClr val="FF0000"/>
                </a:solidFill>
              </a:rPr>
              <a:t> all prior </a:t>
            </a:r>
            <a:r>
              <a:rPr lang="en-US" sz="2800" dirty="0" smtClean="0">
                <a:solidFill>
                  <a:srgbClr val="FF0000"/>
                </a:solidFill>
              </a:rPr>
              <a:t>work</a:t>
            </a:r>
            <a:r>
              <a:rPr lang="en-US" sz="2800" dirty="0" smtClean="0">
                <a:solidFill>
                  <a:srgbClr val="FF0000"/>
                </a:solidFill>
              </a:rPr>
              <a:t> done for </a:t>
            </a:r>
            <a:r>
              <a:rPr lang="en-US" sz="2800" dirty="0" smtClean="0">
                <a:solidFill>
                  <a:srgbClr val="FF0000"/>
                </a:solidFill>
              </a:rPr>
              <a:t>the ILC</a:t>
            </a:r>
          </a:p>
          <a:p>
            <a:pPr algn="ctr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THANK YOU !</a:t>
            </a:r>
          </a:p>
          <a:p>
            <a:pPr algn="ctr"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en-US" sz="2800" dirty="0">
              <a:solidFill>
                <a:srgbClr val="FF0000"/>
              </a:solidFill>
            </a:endParaRPr>
          </a:p>
        </p:txBody>
      </p:sp>
      <p:pic>
        <p:nvPicPr>
          <p:cNvPr id="8" name="Picture 7" descr="xy_uds1_3.2.png"/>
          <p:cNvPicPr>
            <a:picLocks noChangeAspect="1"/>
          </p:cNvPicPr>
          <p:nvPr/>
        </p:nvPicPr>
        <p:blipFill>
          <a:blip r:embed="rId2"/>
          <a:srcRect l="21649" t="6636" r="20619" b="6390"/>
          <a:stretch>
            <a:fillRect/>
          </a:stretch>
        </p:blipFill>
        <p:spPr>
          <a:xfrm>
            <a:off x="304801" y="2224008"/>
            <a:ext cx="4334071" cy="4314480"/>
          </a:xfrm>
          <a:prstGeom prst="rect">
            <a:avLst/>
          </a:prstGeom>
        </p:spPr>
      </p:pic>
      <p:pic>
        <p:nvPicPr>
          <p:cNvPr id="9" name="Picture 8" descr="xy_uds1_3.2_tight.png"/>
          <p:cNvPicPr>
            <a:picLocks noChangeAspect="1"/>
          </p:cNvPicPr>
          <p:nvPr/>
        </p:nvPicPr>
        <p:blipFill>
          <a:blip r:embed="rId3"/>
          <a:srcRect l="19167" t="4180" r="20000" b="3338"/>
          <a:stretch>
            <a:fillRect/>
          </a:stretch>
        </p:blipFill>
        <p:spPr>
          <a:xfrm>
            <a:off x="4754645" y="2232407"/>
            <a:ext cx="4313155" cy="4332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CLIC machine parameters</a:t>
            </a:r>
            <a:endParaRPr lang="en-US" sz="280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23891084"/>
              </p:ext>
            </p:extLst>
          </p:nvPr>
        </p:nvGraphicFramePr>
        <p:xfrm>
          <a:off x="1187623" y="1149960"/>
          <a:ext cx="6768753" cy="4450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3456385"/>
                <a:gridCol w="331236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Center-of-mass energy √s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</a:t>
                      </a:r>
                      <a:r>
                        <a:rPr lang="en-US" dirty="0" err="1" smtClean="0"/>
                        <a:t>TeV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Instantaneous peak luminosity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5.9x10</a:t>
                      </a:r>
                      <a:r>
                        <a:rPr lang="en-US" baseline="30000" dirty="0" smtClean="0"/>
                        <a:t>34</a:t>
                      </a:r>
                      <a:r>
                        <a:rPr lang="en-US" dirty="0" smtClean="0"/>
                        <a:t> cm</a:t>
                      </a:r>
                      <a:r>
                        <a:rPr lang="en-US" baseline="30000" dirty="0" smtClean="0"/>
                        <a:t>-2</a:t>
                      </a:r>
                      <a:r>
                        <a:rPr lang="en-US" dirty="0" smtClean="0"/>
                        <a:t> s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Integrated luminosity per 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500 fb</a:t>
                      </a:r>
                      <a:r>
                        <a:rPr lang="en-US" baseline="30000" dirty="0" smtClean="0"/>
                        <a:t>-1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Beam crossing angle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 </a:t>
                      </a:r>
                      <a:r>
                        <a:rPr lang="en-US" dirty="0" err="1" smtClean="0"/>
                        <a:t>mrad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</a:t>
                      </a:r>
                      <a:r>
                        <a:rPr lang="en-US" baseline="0" dirty="0" smtClean="0"/>
                        <a:t> length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156 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</a:t>
                      </a:r>
                      <a:r>
                        <a:rPr lang="en-US" baseline="-25000" dirty="0" err="1" smtClean="0"/>
                        <a:t>bunches</a:t>
                      </a:r>
                      <a:r>
                        <a:rPr lang="en-US" dirty="0" smtClean="0"/>
                        <a:t> / train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312 (every 0.5 ns)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Train repetition rate</a:t>
                      </a:r>
                      <a:endParaRPr lang="en-US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Hz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IP</a:t>
                      </a:r>
                      <a:r>
                        <a:rPr lang="en-US" baseline="0" dirty="0" smtClean="0"/>
                        <a:t> size x/y/z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 nm / 1 nm / 40 </a:t>
                      </a:r>
                      <a:r>
                        <a:rPr lang="en-US" dirty="0" err="1" smtClean="0"/>
                        <a:t>μm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</a:t>
                      </a:r>
                      <a:r>
                        <a:rPr lang="en-US" dirty="0" err="1" smtClean="0"/>
                        <a:t>γγ</a:t>
                      </a:r>
                      <a:r>
                        <a:rPr lang="en-US" dirty="0" err="1" smtClean="0">
                          <a:sym typeface="Wingdings"/>
                        </a:rPr>
                        <a:t>hadrons</a:t>
                      </a:r>
                      <a:r>
                        <a:rPr lang="en-US" baseline="0" dirty="0" smtClean="0">
                          <a:sym typeface="Wingdings"/>
                        </a:rPr>
                        <a:t> / </a:t>
                      </a:r>
                      <a:r>
                        <a:rPr lang="en-US" baseline="0" dirty="0" err="1" smtClean="0">
                          <a:sym typeface="Wingdings"/>
                        </a:rPr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incoherent electron pairs / </a:t>
                      </a:r>
                      <a:r>
                        <a:rPr lang="en-US" dirty="0" err="1" smtClean="0"/>
                        <a:t>bx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x 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# halo </a:t>
                      </a:r>
                      <a:r>
                        <a:rPr lang="en-US" dirty="0" err="1" smtClean="0"/>
                        <a:t>muons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aseline="0" dirty="0" smtClean="0"/>
                        <a:t>5 (including safety factor of 5)</a:t>
                      </a:r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21. May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3896072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CLIC_ILD_CDR vertex and tracking layout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fld id="{E4F6EAFB-FBBB-1748-A34E-D5B785DEA0B0}" type="slidenum">
              <a:rPr lang="en-US"/>
              <a:pPr/>
              <a:t>43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Differences CLIC_ILD_CDR vs. ILC_ILD_LOI</a:t>
            </a:r>
            <a:endParaRPr lang="en-US" sz="28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022321"/>
              </p:ext>
            </p:extLst>
          </p:nvPr>
        </p:nvGraphicFramePr>
        <p:xfrm>
          <a:off x="179512" y="2852936"/>
          <a:ext cx="8784978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3096344"/>
                <a:gridCol w="3168354"/>
              </a:tblGrid>
              <a:tr h="370840">
                <a:tc>
                  <a:txBody>
                    <a:bodyPr/>
                    <a:lstStyle/>
                    <a:p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ILC_ILD_LOI 2009</a:t>
                      </a:r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>
                          <a:solidFill>
                            <a:schemeClr val="tx1"/>
                          </a:solidFill>
                        </a:rPr>
                        <a:t>CLIC_ILD_CDR 2011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Central beam pipe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|z|&lt;80 mm, d=250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μm</a:t>
                      </a:r>
                      <a:r>
                        <a:rPr lang="en-US" sz="1500" baseline="0" dirty="0" smtClean="0"/>
                        <a:t> Beryllium</a:t>
                      </a:r>
                      <a:br>
                        <a:rPr lang="en-US" sz="1500" baseline="0" dirty="0" smtClean="0"/>
                      </a:br>
                      <a:r>
                        <a:rPr lang="en-US" sz="1500" baseline="0" dirty="0" smtClean="0"/>
                        <a:t>(+ optional coating), </a:t>
                      </a:r>
                      <a:r>
                        <a:rPr lang="en-US" sz="1500" baseline="0" dirty="0" err="1" smtClean="0"/>
                        <a:t>R</a:t>
                      </a:r>
                      <a:r>
                        <a:rPr lang="en-US" sz="1500" baseline="-25000" dirty="0" err="1" smtClean="0"/>
                        <a:t>min</a:t>
                      </a:r>
                      <a:r>
                        <a:rPr lang="en-US" sz="1500" baseline="-25000" dirty="0" smtClean="0"/>
                        <a:t> </a:t>
                      </a:r>
                      <a:r>
                        <a:rPr lang="en-US" sz="1500" baseline="0" dirty="0" smtClean="0"/>
                        <a:t>= 14 mm</a:t>
                      </a:r>
                      <a:endParaRPr lang="en-US" sz="15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|z|&lt;260 mm, d=600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μm</a:t>
                      </a:r>
                      <a:r>
                        <a:rPr lang="en-US" sz="1500" baseline="0" dirty="0" smtClean="0"/>
                        <a:t> Beryllium,</a:t>
                      </a:r>
                    </a:p>
                    <a:p>
                      <a:r>
                        <a:rPr lang="en-US" sz="1500" baseline="0" dirty="0" err="1" smtClean="0"/>
                        <a:t>R</a:t>
                      </a:r>
                      <a:r>
                        <a:rPr lang="en-US" sz="1500" baseline="-25000" dirty="0" err="1" smtClean="0"/>
                        <a:t>min</a:t>
                      </a:r>
                      <a:r>
                        <a:rPr lang="en-US" sz="1500" baseline="-25000" dirty="0" smtClean="0"/>
                        <a:t> </a:t>
                      </a:r>
                      <a:r>
                        <a:rPr lang="en-US" sz="1500" baseline="0" dirty="0" smtClean="0"/>
                        <a:t>= 29.4 mm</a:t>
                      </a:r>
                      <a:endParaRPr lang="en-US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Outer </a:t>
                      </a:r>
                      <a:r>
                        <a:rPr lang="en-US" sz="1500" baseline="0" dirty="0" smtClean="0"/>
                        <a:t>conical beam pipe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80 mm</a:t>
                      </a:r>
                      <a:r>
                        <a:rPr lang="en-US" sz="1500" baseline="0" dirty="0" smtClean="0"/>
                        <a:t> &lt; |z| &lt; </a:t>
                      </a:r>
                      <a:r>
                        <a:rPr lang="en-US" sz="1500" dirty="0" smtClean="0"/>
                        <a:t>2250 mm,</a:t>
                      </a:r>
                    </a:p>
                    <a:p>
                      <a:r>
                        <a:rPr lang="en-US" sz="1500" dirty="0" smtClean="0"/>
                        <a:t>d = 0.75-2</a:t>
                      </a:r>
                      <a:r>
                        <a:rPr lang="en-US" sz="1500" baseline="0" dirty="0" smtClean="0"/>
                        <a:t> mm</a:t>
                      </a:r>
                      <a:r>
                        <a:rPr lang="en-US" sz="1500" dirty="0" smtClean="0"/>
                        <a:t> Beryllium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260 mm &lt; |z| &lt; 2645 mm,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d = 4</a:t>
                      </a:r>
                      <a:r>
                        <a:rPr lang="en-US" sz="1500" baseline="0" dirty="0" smtClean="0"/>
                        <a:t> – 4.8 mm Iron</a:t>
                      </a:r>
                      <a:endParaRPr lang="en-US" sz="15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dirty="0" smtClean="0"/>
                        <a:t>VTX</a:t>
                      </a:r>
                      <a:r>
                        <a:rPr lang="en-US" sz="1500" baseline="0" dirty="0" smtClean="0"/>
                        <a:t> barrel double</a:t>
                      </a:r>
                      <a:r>
                        <a:rPr lang="en-US" sz="1500" dirty="0" smtClean="0"/>
                        <a:t> layers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 = 16,18,37,39,58,60</a:t>
                      </a:r>
                      <a:r>
                        <a:rPr lang="en-US" sz="1500" baseline="0" dirty="0" smtClean="0"/>
                        <a:t> mm;</a:t>
                      </a:r>
                    </a:p>
                    <a:p>
                      <a:r>
                        <a:rPr lang="en-US" sz="1500" baseline="0" dirty="0" smtClean="0"/>
                        <a:t>L = 125 mm / 250 mm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R = 31,33,44,46,58,60 mm;</a:t>
                      </a:r>
                    </a:p>
                    <a:p>
                      <a:r>
                        <a:rPr lang="en-US" sz="1500" dirty="0" smtClean="0"/>
                        <a:t>L = 250 mm</a:t>
                      </a:r>
                      <a:endParaRPr lang="en-US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FTD pixel disks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 single</a:t>
                      </a:r>
                      <a:r>
                        <a:rPr lang="en-US" sz="1500" baseline="0" dirty="0" smtClean="0"/>
                        <a:t> layers:</a:t>
                      </a:r>
                      <a:endParaRPr lang="en-US" sz="1500" dirty="0" smtClean="0"/>
                    </a:p>
                    <a:p>
                      <a:r>
                        <a:rPr lang="en-US" sz="1500" dirty="0" smtClean="0"/>
                        <a:t>z = 220, 371, 645 mm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3 double layers:</a:t>
                      </a:r>
                    </a:p>
                    <a:p>
                      <a:r>
                        <a:rPr lang="en-US" sz="1500" dirty="0" smtClean="0"/>
                        <a:t>z = 160,162,207,209,255,257 mm</a:t>
                      </a:r>
                      <a:r>
                        <a:rPr lang="en-US" sz="1500" baseline="0" dirty="0" smtClean="0"/>
                        <a:t> </a:t>
                      </a:r>
                      <a:endParaRPr lang="en-US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FTD strip disks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4 layers:</a:t>
                      </a:r>
                    </a:p>
                    <a:p>
                      <a:r>
                        <a:rPr lang="en-US" sz="1500" baseline="0" dirty="0" smtClean="0"/>
                        <a:t>z = 1046,1447,1849, 2250 mm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5 layers:</a:t>
                      </a:r>
                    </a:p>
                    <a:p>
                      <a:r>
                        <a:rPr lang="en-US" sz="1500" baseline="0" dirty="0" smtClean="0"/>
                        <a:t>z = 382,665,1066,1467,1869 mm</a:t>
                      </a:r>
                      <a:endParaRPr lang="en-US" sz="15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TPC endplates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15% X/X0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28% X/X0</a:t>
                      </a:r>
                      <a:endParaRPr lang="en-US" sz="15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23528" y="505979"/>
            <a:ext cx="86228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/>
              <a:t>Changes for CLIC conditions motivated by larger </a:t>
            </a:r>
            <a:r>
              <a:rPr lang="en-US" sz="1600" b="1" dirty="0" smtClean="0"/>
              <a:t>beam-induced backgrounds</a:t>
            </a:r>
            <a:r>
              <a:rPr lang="en-US" sz="1600" dirty="0" smtClean="0"/>
              <a:t>: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Beryllium beam pipe and inner vertex barrel layers further away from IP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Thick conical iron beam pipe pointing to IP, designed as shield against backscatters</a:t>
            </a:r>
          </a:p>
          <a:p>
            <a:pPr marL="742950" lvl="1" indent="-285750">
              <a:buFont typeface="Arial"/>
              <a:buChar char="•"/>
            </a:pPr>
            <a:r>
              <a:rPr lang="en-US" sz="1600" dirty="0" smtClean="0"/>
              <a:t>Additional pixel and strip layers in the forward region </a:t>
            </a:r>
            <a:br>
              <a:rPr lang="en-US" sz="1600" dirty="0" smtClean="0"/>
            </a:br>
            <a:r>
              <a:rPr lang="en-US" sz="1600" dirty="0" smtClean="0"/>
              <a:t>(also motivated by enhanced physics cross sections at 3 </a:t>
            </a:r>
            <a:r>
              <a:rPr lang="en-US" sz="1600" dirty="0" err="1" smtClean="0"/>
              <a:t>TeV</a:t>
            </a:r>
            <a:r>
              <a:rPr lang="en-US" sz="1600" dirty="0" smtClean="0"/>
              <a:t> in forward region)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TPC: adapted new engineering model with thinner center cathode, thicker endplates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No changes (yet) in SIT, SET, ETD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Same respective single-point resolutions for pixel and strip detectors as for ILD versions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See LCD-note-2011-2 for detailed description of CLIC_ILD_CDR geometry  </a:t>
            </a:r>
            <a:endParaRPr lang="en-US" sz="1600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7468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21. May 2011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</p:spPr>
        <p:txBody>
          <a:bodyPr/>
          <a:lstStyle/>
          <a:p>
            <a:fld id="{E4F6EAFB-FBBB-1748-A34E-D5B785DEA0B0}" type="slidenum">
              <a:rPr lang="en-US"/>
              <a:pPr/>
              <a:t>44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0"/>
            <a:ext cx="7772400" cy="609600"/>
          </a:xfrm>
        </p:spPr>
        <p:txBody>
          <a:bodyPr/>
          <a:lstStyle/>
          <a:p>
            <a:r>
              <a:rPr lang="en-US" sz="2800" dirty="0" smtClean="0"/>
              <a:t>Vertex-region layout</a:t>
            </a:r>
            <a:endParaRPr lang="en-US" sz="2800" dirty="0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3124200" y="6400800"/>
            <a:ext cx="3896072" cy="4572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CLIC_ILD_CDR vertex and tracking layout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36096" y="2159816"/>
            <a:ext cx="3563888" cy="41495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9078" b="24739"/>
          <a:stretch/>
        </p:blipFill>
        <p:spPr>
          <a:xfrm>
            <a:off x="323528" y="754936"/>
            <a:ext cx="6066218" cy="281808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179512" y="3573016"/>
            <a:ext cx="532859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0.6 mm Be beam pipe at </a:t>
            </a:r>
            <a:r>
              <a:rPr lang="en-US" sz="1600" dirty="0" err="1" smtClean="0"/>
              <a:t>R</a:t>
            </a:r>
            <a:r>
              <a:rPr lang="en-US" sz="1600" baseline="-25000" dirty="0" err="1" smtClean="0"/>
              <a:t>i</a:t>
            </a:r>
            <a:r>
              <a:rPr lang="en-US" sz="1600" dirty="0" smtClean="0"/>
              <a:t>=29.4 mm (|z|&lt;260 mm)</a:t>
            </a:r>
          </a:p>
          <a:p>
            <a:r>
              <a:rPr lang="en-US" sz="1600" dirty="0" smtClean="0"/>
              <a:t>VXD 1-6: 3 double layers of pixel cylinders (</a:t>
            </a:r>
            <a:r>
              <a:rPr lang="en-US" sz="1600" dirty="0"/>
              <a:t>|z|</a:t>
            </a:r>
            <a:r>
              <a:rPr lang="en-US" sz="1600" dirty="0" smtClean="0"/>
              <a:t>&lt;130 </a:t>
            </a:r>
            <a:r>
              <a:rPr lang="en-US" sz="1600" dirty="0"/>
              <a:t>mm</a:t>
            </a:r>
            <a:r>
              <a:rPr lang="en-US" sz="1600" dirty="0" smtClean="0"/>
              <a:t>) FTD 1-6: 3 double layers of pixel disks</a:t>
            </a:r>
          </a:p>
          <a:p>
            <a:r>
              <a:rPr lang="en-US" sz="1600" dirty="0" smtClean="0"/>
              <a:t>20 </a:t>
            </a:r>
            <a:r>
              <a:rPr lang="en-US" sz="1600" dirty="0" err="1" smtClean="0"/>
              <a:t>μm</a:t>
            </a:r>
            <a:r>
              <a:rPr lang="en-US" sz="1600" dirty="0" smtClean="0"/>
              <a:t> pixels, analog readout, </a:t>
            </a:r>
            <a:r>
              <a:rPr lang="en-US" sz="1600" dirty="0" err="1" smtClean="0"/>
              <a:t>σ</a:t>
            </a:r>
            <a:r>
              <a:rPr lang="en-US" sz="1600" dirty="0" smtClean="0"/>
              <a:t>=2.8 </a:t>
            </a:r>
            <a:r>
              <a:rPr lang="en-US" sz="1600" dirty="0" err="1" smtClean="0"/>
              <a:t>μm</a:t>
            </a:r>
            <a:endParaRPr lang="en-US" sz="1600" dirty="0" smtClean="0"/>
          </a:p>
          <a:p>
            <a:r>
              <a:rPr lang="en-US" sz="1600" dirty="0" smtClean="0"/>
              <a:t>X=0.18% X0 / double layer </a:t>
            </a:r>
            <a:br>
              <a:rPr lang="en-US" sz="1600" dirty="0" smtClean="0"/>
            </a:br>
            <a:r>
              <a:rPr lang="en-US" sz="1600" dirty="0" smtClean="0"/>
              <a:t>(2 </a:t>
            </a:r>
            <a:r>
              <a:rPr lang="en-US" sz="1600" dirty="0" err="1" smtClean="0"/>
              <a:t>x</a:t>
            </a:r>
            <a:r>
              <a:rPr lang="en-US" sz="1600" dirty="0" smtClean="0"/>
              <a:t> 50 </a:t>
            </a:r>
            <a:r>
              <a:rPr lang="en-US" sz="1600" dirty="0" err="1" smtClean="0"/>
              <a:t>μm</a:t>
            </a:r>
            <a:r>
              <a:rPr lang="en-US" sz="1600" dirty="0" smtClean="0"/>
              <a:t> Si + 134 </a:t>
            </a:r>
            <a:r>
              <a:rPr lang="en-US" sz="1600" dirty="0" err="1" smtClean="0"/>
              <a:t>μm</a:t>
            </a:r>
            <a:r>
              <a:rPr lang="en-US" sz="1600" dirty="0" smtClean="0"/>
              <a:t> Carbon Support)</a:t>
            </a:r>
          </a:p>
          <a:p>
            <a:endParaRPr lang="en-US" sz="16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275856" y="2489067"/>
            <a:ext cx="64353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/>
              <a:t>z=130</a:t>
            </a:r>
            <a:endParaRPr lang="en-US" sz="1300" dirty="0"/>
          </a:p>
        </p:txBody>
      </p:sp>
      <p:sp>
        <p:nvSpPr>
          <p:cNvPr id="15" name="TextBox 14"/>
          <p:cNvSpPr txBox="1"/>
          <p:nvPr/>
        </p:nvSpPr>
        <p:spPr>
          <a:xfrm>
            <a:off x="3635896" y="930049"/>
            <a:ext cx="615692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/>
              <a:t>r</a:t>
            </a:r>
            <a:r>
              <a:rPr lang="en-US" sz="1300" dirty="0" smtClean="0"/>
              <a:t>=120</a:t>
            </a:r>
            <a:endParaRPr lang="en-US" sz="1300" dirty="0"/>
          </a:p>
        </p:txBody>
      </p:sp>
      <p:sp>
        <p:nvSpPr>
          <p:cNvPr id="8" name="TextBox 7"/>
          <p:cNvSpPr txBox="1"/>
          <p:nvPr/>
        </p:nvSpPr>
        <p:spPr>
          <a:xfrm>
            <a:off x="1617818" y="1457999"/>
            <a:ext cx="11539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VXD 1-6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692696"/>
            <a:ext cx="11251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FTD 1-6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02521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Forward tracking layout: results</a:t>
            </a:r>
            <a:endParaRPr lang="en-US" dirty="0"/>
          </a:p>
        </p:txBody>
      </p:sp>
      <p:pic>
        <p:nvPicPr>
          <p:cNvPr id="4" name="Picture 3" descr="Screen shot 2011-05-20 at 5.46.24 PM.png"/>
          <p:cNvPicPr>
            <a:picLocks noChangeAspect="1"/>
          </p:cNvPicPr>
          <p:nvPr/>
        </p:nvPicPr>
        <p:blipFill>
          <a:blip r:embed="rId2"/>
          <a:srcRect t="7356"/>
          <a:stretch>
            <a:fillRect/>
          </a:stretch>
        </p:blipFill>
        <p:spPr>
          <a:xfrm>
            <a:off x="147048" y="846259"/>
            <a:ext cx="8756316" cy="5795790"/>
          </a:xfrm>
          <a:prstGeom prst="rect">
            <a:avLst/>
          </a:prstGeom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963935" y="5996498"/>
            <a:ext cx="2123298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Vos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, D.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Dannheim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600" dirty="0" smtClean="0"/>
              <a:t>CLICPfoSelection</a:t>
            </a:r>
            <a:endParaRPr lang="en-GB" sz="4600" dirty="0"/>
          </a:p>
        </p:txBody>
      </p:sp>
      <p:pic>
        <p:nvPicPr>
          <p:cNvPr id="7" name="Picture 6" descr="200GeVTrackPfoSel4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1916832"/>
            <a:ext cx="4032448" cy="3779171"/>
          </a:xfrm>
          <a:prstGeom prst="rect">
            <a:avLst/>
          </a:prstGeom>
        </p:spPr>
      </p:pic>
      <p:pic>
        <p:nvPicPr>
          <p:cNvPr id="8" name="Picture 7" descr="200GeVTrackPfoSel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934902"/>
            <a:ext cx="4247152" cy="376580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39552" y="578610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dirty="0" smtClean="0"/>
              <a:t>Sum of selected pfo energies for 200GeV </a:t>
            </a:r>
            <a:br>
              <a:rPr lang="en-GB" sz="1400" dirty="0" smtClean="0"/>
            </a:br>
            <a:r>
              <a:rPr lang="en-GB" sz="1400" i="1" dirty="0" smtClean="0"/>
              <a:t>Z</a:t>
            </a:r>
            <a:r>
              <a:rPr lang="en-GB" sz="1400" dirty="0" smtClean="0">
                <a:sym typeface="Symbol"/>
              </a:rPr>
              <a:t></a:t>
            </a:r>
            <a:r>
              <a:rPr lang="en-GB" sz="1400" i="1" dirty="0" smtClean="0"/>
              <a:t>uds</a:t>
            </a:r>
            <a:r>
              <a:rPr lang="en-GB" sz="1400" dirty="0" smtClean="0"/>
              <a:t> events in barrel region, |cos </a:t>
            </a:r>
            <a:r>
              <a:rPr lang="en-GB" sz="1400" dirty="0" smtClean="0">
                <a:sym typeface="Symbol"/>
              </a:rPr>
              <a:t>| &lt; 0.7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>
          <a:xfrm>
            <a:off x="5220072" y="5786100"/>
            <a:ext cx="3600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i="1" dirty="0" smtClean="0">
                <a:latin typeface="Symbol" pitchFamily="18" charset="2"/>
              </a:rPr>
              <a:t>s</a:t>
            </a:r>
            <a:r>
              <a:rPr lang="en-GB" sz="1400" dirty="0" smtClean="0">
                <a:latin typeface="Symbol" pitchFamily="18" charset="2"/>
              </a:rPr>
              <a:t>(</a:t>
            </a:r>
            <a:r>
              <a:rPr lang="en-GB" sz="1400" i="1" dirty="0" smtClean="0">
                <a:latin typeface="Symbol" pitchFamily="18" charset="2"/>
              </a:rPr>
              <a:t>E</a:t>
            </a:r>
            <a:r>
              <a:rPr lang="en-GB" sz="1400" dirty="0" smtClean="0">
                <a:latin typeface="Symbol" pitchFamily="18" charset="2"/>
              </a:rPr>
              <a:t>) </a:t>
            </a:r>
            <a:r>
              <a:rPr lang="en-GB" sz="1400" dirty="0" smtClean="0"/>
              <a:t>(truncated width) for reconstructed energy distributions as a function of |cos </a:t>
            </a:r>
            <a:r>
              <a:rPr lang="en-GB" sz="1400" dirty="0" smtClean="0">
                <a:sym typeface="Symbol"/>
              </a:rPr>
              <a:t>| 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668344" y="2113111"/>
            <a:ext cx="1077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100GeV jets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2132856"/>
            <a:ext cx="10772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100GeV jets</a:t>
            </a:r>
            <a:endParaRPr lang="en-GB" sz="1400" dirty="0"/>
          </a:p>
        </p:txBody>
      </p:sp>
      <p:sp>
        <p:nvSpPr>
          <p:cNvPr id="13" name="Text Box 5"/>
          <p:cNvSpPr txBox="1">
            <a:spLocks noChangeArrowheads="1"/>
          </p:cNvSpPr>
          <p:nvPr/>
        </p:nvSpPr>
        <p:spPr bwMode="auto">
          <a:xfrm>
            <a:off x="6630737" y="1443789"/>
            <a:ext cx="2456496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J. Marshall, M. Thomson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Time-stamping with TPC at CLIC</a:t>
            </a:r>
            <a:endParaRPr lang="en-US" dirty="0"/>
          </a:p>
        </p:txBody>
      </p:sp>
      <p:pic>
        <p:nvPicPr>
          <p:cNvPr id="4" name="Picture 3" descr="Screen shot 2011-05-10 at 2.34.20 PM.png"/>
          <p:cNvPicPr>
            <a:picLocks noChangeAspect="1"/>
          </p:cNvPicPr>
          <p:nvPr/>
        </p:nvPicPr>
        <p:blipFill>
          <a:blip r:embed="rId2"/>
          <a:srcRect r="1474"/>
          <a:stretch>
            <a:fillRect/>
          </a:stretch>
        </p:blipFill>
        <p:spPr>
          <a:xfrm>
            <a:off x="390424" y="1789949"/>
            <a:ext cx="6122035" cy="436708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7966" y="799754"/>
            <a:ext cx="60428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Approximately 40 micron drift per BX, ~7mm drift for full train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Study mismatch between outer Si tracker (SET) and TPC tracks.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Different </a:t>
            </a:r>
            <a:r>
              <a:rPr lang="en-US" dirty="0" err="1" smtClean="0">
                <a:solidFill>
                  <a:srgbClr val="0000FF"/>
                </a:solidFill>
              </a:rPr>
              <a:t>muon</a:t>
            </a:r>
            <a:r>
              <a:rPr lang="en-US" dirty="0" smtClean="0">
                <a:solidFill>
                  <a:srgbClr val="0000FF"/>
                </a:solidFill>
              </a:rPr>
              <a:t> energies, different angles.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7709365" y="6201966"/>
            <a:ext cx="1382109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M.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Killenberg</a:t>
            </a:r>
            <a:endParaRPr lang="en-US" sz="1600" dirty="0" smtClean="0">
              <a:solidFill>
                <a:srgbClr val="FF33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84447" y="6063458"/>
            <a:ext cx="518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For: Energy 50 </a:t>
            </a:r>
            <a:r>
              <a:rPr lang="en-US" dirty="0" err="1" smtClean="0"/>
              <a:t>GeV</a:t>
            </a:r>
            <a:r>
              <a:rPr lang="en-US" dirty="0" smtClean="0"/>
              <a:t>, dip angle 5, SET resolution 50 </a:t>
            </a:r>
            <a:r>
              <a:rPr lang="en-US" dirty="0" err="1" smtClean="0"/>
              <a:t>μm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Details of forward detector region</a:t>
            </a:r>
            <a:endParaRPr lang="en-US" dirty="0"/>
          </a:p>
        </p:txBody>
      </p:sp>
      <p:pic>
        <p:nvPicPr>
          <p:cNvPr id="4" name="Picture 9" descr="[Chap.II_-_Fig.1]_MDI_layout_view_(simplified)_v2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1963" y="881063"/>
            <a:ext cx="8286750" cy="542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Final focus </a:t>
            </a:r>
            <a:r>
              <a:rPr lang="en-US" dirty="0" err="1" smtClean="0"/>
              <a:t>stabilisation</a:t>
            </a:r>
            <a:endParaRPr lang="en-US" dirty="0"/>
          </a:p>
        </p:txBody>
      </p:sp>
      <p:pic>
        <p:nvPicPr>
          <p:cNvPr id="4" name="Content Placeholder 3" descr="Screen shot 2010-11-09 at 5.45.42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1663" b="-1663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2278943" y="5412805"/>
            <a:ext cx="6258419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Final focus </a:t>
            </a:r>
            <a:r>
              <a:rPr lang="en-US" sz="2000" dirty="0" err="1" smtClean="0"/>
              <a:t>stabilisation</a:t>
            </a:r>
            <a:r>
              <a:rPr lang="en-US" sz="2000" dirty="0" smtClean="0"/>
              <a:t> to 0.3 nm required</a:t>
            </a:r>
          </a:p>
          <a:p>
            <a:r>
              <a:rPr lang="en-US" sz="2000" dirty="0" smtClean="0"/>
              <a:t>Achieved with combination of active and passive elements</a:t>
            </a:r>
            <a:endParaRPr lang="en-US" sz="2000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 flipV="1">
            <a:off x="1175086" y="1614344"/>
            <a:ext cx="902085" cy="237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455333" y="1614344"/>
            <a:ext cx="895048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5486" y="1161146"/>
            <a:ext cx="1694206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Experiment side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55333" y="1128880"/>
            <a:ext cx="2350298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Accelerator tunnel side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Solenoid studies</a:t>
            </a:r>
            <a:endParaRPr lang="en-US" dirty="0"/>
          </a:p>
        </p:txBody>
      </p:sp>
      <p:pic>
        <p:nvPicPr>
          <p:cNvPr id="3" name="Picture 2" descr="C:\Users\brcure\Documents\New project\CDR\Clic-v3-Bsum.t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910" y="2928482"/>
            <a:ext cx="3491664" cy="317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84653" y="842220"/>
            <a:ext cx="6724918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Engineering studies of 4-5 T solenoid with 3.4-2.8 </a:t>
            </a:r>
            <a:r>
              <a:rPr lang="en-US" sz="2000" dirty="0" err="1" smtClean="0">
                <a:solidFill>
                  <a:srgbClr val="0000FF"/>
                </a:solidFill>
              </a:rPr>
              <a:t>m</a:t>
            </a:r>
            <a:r>
              <a:rPr lang="en-US" sz="2000" dirty="0" smtClean="0">
                <a:solidFill>
                  <a:srgbClr val="0000FF"/>
                </a:solidFill>
              </a:rPr>
              <a:t> inner bore</a:t>
            </a:r>
          </a:p>
          <a:p>
            <a:r>
              <a:rPr lang="en-US" dirty="0" smtClean="0"/>
              <a:t>Based on experience of CMS and ATLAS solenoids</a:t>
            </a:r>
          </a:p>
          <a:p>
            <a:pPr lvl="1"/>
            <a:r>
              <a:rPr lang="en-US" dirty="0" smtClean="0"/>
              <a:t>Engineering calculations</a:t>
            </a:r>
          </a:p>
          <a:p>
            <a:pPr lvl="1"/>
            <a:r>
              <a:rPr lang="en-US" dirty="0" smtClean="0"/>
              <a:t>Coil design</a:t>
            </a:r>
          </a:p>
          <a:p>
            <a:pPr lvl="1"/>
            <a:r>
              <a:rPr lang="en-US" dirty="0" smtClean="0"/>
              <a:t>Reinforced conduction (materials R&amp;D and extrusion test)</a:t>
            </a:r>
          </a:p>
          <a:p>
            <a:pPr lvl="1"/>
            <a:r>
              <a:rPr lang="en-US" dirty="0" smtClean="0"/>
              <a:t>Services, quench protection, etc.</a:t>
            </a:r>
            <a:endParaRPr lang="en-US" dirty="0"/>
          </a:p>
        </p:txBody>
      </p:sp>
      <p:pic>
        <p:nvPicPr>
          <p:cNvPr id="5" name="Picture 2" descr="C:\Users\brcure\Documents\New project\CDR\CLIC-SID-VueTransversale.tiff"/>
          <p:cNvPicPr>
            <a:picLocks noChangeAspect="1" noChangeArrowheads="1"/>
          </p:cNvPicPr>
          <p:nvPr/>
        </p:nvPicPr>
        <p:blipFill>
          <a:blip r:embed="rId3"/>
          <a:srcRect l="32899" t="7297" r="6224" b="8919"/>
          <a:stretch>
            <a:fillRect/>
          </a:stretch>
        </p:blipFill>
        <p:spPr bwMode="auto">
          <a:xfrm>
            <a:off x="5173579" y="2942673"/>
            <a:ext cx="3911772" cy="3204571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4732421" y="2451752"/>
            <a:ext cx="4352930" cy="38985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auto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CERN, KEK, SLAC, </a:t>
            </a:r>
            <a:r>
              <a:rPr lang="en-US" sz="1600" dirty="0" err="1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Genova</a:t>
            </a:r>
            <a:r>
              <a:rPr lang="en-US" sz="1600" dirty="0" smtClean="0">
                <a:solidFill>
                  <a:srgbClr val="FF33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INFN, CEA, etc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4971" y="6136114"/>
            <a:ext cx="3042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Field map of 5T magnet model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73579" y="6147244"/>
            <a:ext cx="37643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Coil composition for 5T magnet model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+mn-lt"/>
              </a:rPr>
              <a:t>Two experiments in push-pull</a:t>
            </a:r>
            <a:endParaRPr lang="en-US" dirty="0">
              <a:latin typeface="+mn-lt"/>
            </a:endParaRPr>
          </a:p>
        </p:txBody>
      </p:sp>
      <p:pic>
        <p:nvPicPr>
          <p:cNvPr id="4" name="Content Placeholder 3" descr="Screen shot 2010-11-09 at 5.46.04 PM.png"/>
          <p:cNvPicPr>
            <a:picLocks noGrp="1" noChangeAspect="1"/>
          </p:cNvPicPr>
          <p:nvPr>
            <p:ph idx="1"/>
          </p:nvPr>
        </p:nvPicPr>
        <p:blipFill>
          <a:blip r:embed="rId2"/>
          <a:srcRect t="-723" b="-723"/>
          <a:stretch>
            <a:fillRect/>
          </a:stretch>
        </p:blipFill>
        <p:spPr/>
      </p:pic>
      <p:cxnSp>
        <p:nvCxnSpPr>
          <p:cNvPr id="6" name="Straight Arrow Connector 5"/>
          <p:cNvCxnSpPr/>
          <p:nvPr/>
        </p:nvCxnSpPr>
        <p:spPr>
          <a:xfrm>
            <a:off x="961433" y="1626215"/>
            <a:ext cx="1732954" cy="985226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rot="10800000">
            <a:off x="6658815" y="4937997"/>
            <a:ext cx="2112779" cy="1222630"/>
          </a:xfrm>
          <a:prstGeom prst="straightConnector1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258163" y="1376948"/>
            <a:ext cx="4411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e</a:t>
            </a:r>
            <a:r>
              <a:rPr lang="en-US" sz="2800" baseline="30000" dirty="0" smtClean="0">
                <a:solidFill>
                  <a:srgbClr val="FF0000"/>
                </a:solidFill>
              </a:rPr>
              <a:t>-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78113" y="5351547"/>
            <a:ext cx="482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e</a:t>
            </a:r>
            <a:r>
              <a:rPr lang="en-US" sz="2800" baseline="30000" dirty="0" smtClean="0">
                <a:solidFill>
                  <a:srgbClr val="FF0000"/>
                </a:solidFill>
              </a:rPr>
              <a:t>+</a:t>
            </a:r>
            <a:endParaRPr lang="en-US" sz="2800" baseline="30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latin typeface="Arial" pitchFamily="-106" charset="0"/>
                <a:ea typeface="ＭＳ Ｐゴシック" pitchFamily="-106" charset="-128"/>
              </a:rPr>
              <a:t>CLIC time structure</a:t>
            </a:r>
          </a:p>
        </p:txBody>
      </p:sp>
      <p:sp>
        <p:nvSpPr>
          <p:cNvPr id="52232" name="Text Box 7"/>
          <p:cNvSpPr txBox="1">
            <a:spLocks noChangeArrowheads="1"/>
          </p:cNvSpPr>
          <p:nvPr/>
        </p:nvSpPr>
        <p:spPr bwMode="auto">
          <a:xfrm>
            <a:off x="661893" y="1247524"/>
            <a:ext cx="4784725" cy="464331"/>
          </a:xfrm>
          <a:prstGeom prst="rect">
            <a:avLst/>
          </a:prstGeom>
          <a:solidFill>
            <a:schemeClr val="bg1"/>
          </a:solidFill>
          <a:ln w="3175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CC0000"/>
                </a:solidFill>
                <a:latin typeface="Comic Sans MS" pitchFamily="-106" charset="0"/>
              </a:rPr>
              <a:t>Train repetition rate 50 Hz</a:t>
            </a:r>
          </a:p>
        </p:txBody>
      </p:sp>
      <p:sp>
        <p:nvSpPr>
          <p:cNvPr id="52233" name="Text Box 8"/>
          <p:cNvSpPr txBox="1">
            <a:spLocks noChangeArrowheads="1"/>
          </p:cNvSpPr>
          <p:nvPr/>
        </p:nvSpPr>
        <p:spPr bwMode="auto">
          <a:xfrm>
            <a:off x="657225" y="2641600"/>
            <a:ext cx="885825" cy="457200"/>
          </a:xfrm>
          <a:prstGeom prst="rect">
            <a:avLst/>
          </a:prstGeom>
          <a:solidFill>
            <a:schemeClr val="bg1"/>
          </a:solidFill>
          <a:ln w="3175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99"/>
                </a:solidFill>
                <a:latin typeface="Comic Sans MS" pitchFamily="-106" charset="0"/>
              </a:rPr>
              <a:t>CLIC</a:t>
            </a:r>
          </a:p>
        </p:txBody>
      </p:sp>
      <p:sp>
        <p:nvSpPr>
          <p:cNvPr id="52230" name="TextBox 14"/>
          <p:cNvSpPr txBox="1">
            <a:spLocks noChangeArrowheads="1"/>
          </p:cNvSpPr>
          <p:nvPr/>
        </p:nvSpPr>
        <p:spPr bwMode="auto">
          <a:xfrm>
            <a:off x="657225" y="3969644"/>
            <a:ext cx="79089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CLIC: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1 train = 312 bunches	</a:t>
            </a:r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	0.5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ns apart</a:t>
            </a:r>
            <a:r>
              <a:rPr lang="en-US" dirty="0" smtClean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      50 </a:t>
            </a:r>
            <a:r>
              <a:rPr lang="en-US" dirty="0">
                <a:solidFill>
                  <a:srgbClr val="00009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Hz</a:t>
            </a:r>
            <a:endParaRPr lang="en-US" dirty="0" smtClean="0">
              <a:solidFill>
                <a:srgbClr val="00009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endParaRPr lang="en-US" b="1" dirty="0" smtClean="0">
              <a:solidFill>
                <a:srgbClr val="008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endParaRPr lang="en-US" b="1" dirty="0" smtClean="0">
              <a:solidFill>
                <a:srgbClr val="008000"/>
              </a:solidFill>
              <a:latin typeface="Arial" pitchFamily="-106" charset="0"/>
              <a:ea typeface="Arial" pitchFamily="-106" charset="0"/>
              <a:cs typeface="Arial" pitchFamily="-106" charset="0"/>
            </a:endParaRPr>
          </a:p>
          <a:p>
            <a:r>
              <a:rPr lang="en-US" b="1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ILC</a:t>
            </a:r>
            <a:r>
              <a:rPr lang="en-US" b="1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:</a:t>
            </a:r>
            <a:r>
              <a:rPr lang="en-US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	1 </a:t>
            </a:r>
            <a:r>
              <a:rPr lang="en-US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train =</a:t>
            </a:r>
            <a:r>
              <a:rPr lang="en-US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 ~1300 </a:t>
            </a:r>
            <a:r>
              <a:rPr lang="en-US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bunches	</a:t>
            </a:r>
            <a:r>
              <a:rPr lang="en-US" dirty="0" smtClean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	~700 </a:t>
            </a:r>
            <a:r>
              <a:rPr lang="en-US" dirty="0">
                <a:solidFill>
                  <a:srgbClr val="008000"/>
                </a:solidFill>
                <a:latin typeface="Arial" pitchFamily="-106" charset="0"/>
                <a:ea typeface="Arial" pitchFamily="-106" charset="0"/>
                <a:cs typeface="Arial" pitchFamily="-106" charset="0"/>
              </a:rPr>
              <a:t>ns apart	5 Hz</a:t>
            </a:r>
          </a:p>
        </p:txBody>
      </p:sp>
      <p:grpSp>
        <p:nvGrpSpPr>
          <p:cNvPr id="2" name="Group 16"/>
          <p:cNvGrpSpPr/>
          <p:nvPr/>
        </p:nvGrpSpPr>
        <p:grpSpPr>
          <a:xfrm>
            <a:off x="1782979" y="2717800"/>
            <a:ext cx="5631795" cy="838200"/>
            <a:chOff x="2667000" y="2717800"/>
            <a:chExt cx="5631795" cy="838200"/>
          </a:xfrm>
        </p:grpSpPr>
        <p:sp>
          <p:nvSpPr>
            <p:cNvPr id="52234" name="Line 18"/>
            <p:cNvSpPr>
              <a:spLocks noChangeShapeType="1"/>
            </p:cNvSpPr>
            <p:nvPr/>
          </p:nvSpPr>
          <p:spPr bwMode="auto">
            <a:xfrm>
              <a:off x="2667000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5" name="Oval 19"/>
            <p:cNvSpPr>
              <a:spLocks noChangeArrowheads="1"/>
            </p:cNvSpPr>
            <p:nvPr/>
          </p:nvSpPr>
          <p:spPr bwMode="auto">
            <a:xfrm>
              <a:off x="2667000" y="2717800"/>
              <a:ext cx="3810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6" name="Line 20"/>
            <p:cNvSpPr>
              <a:spLocks noChangeShapeType="1"/>
            </p:cNvSpPr>
            <p:nvPr/>
          </p:nvSpPr>
          <p:spPr bwMode="auto">
            <a:xfrm>
              <a:off x="2971800" y="3022600"/>
              <a:ext cx="914400" cy="304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237" name="Oval 21"/>
            <p:cNvSpPr>
              <a:spLocks noChangeArrowheads="1"/>
            </p:cNvSpPr>
            <p:nvPr/>
          </p:nvSpPr>
          <p:spPr bwMode="auto">
            <a:xfrm>
              <a:off x="3810000" y="3175000"/>
              <a:ext cx="4038600" cy="38100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>
                <a:latin typeface="Arial" pitchFamily="-106" charset="0"/>
              </a:endParaRPr>
            </a:p>
          </p:txBody>
        </p:sp>
        <p:sp>
          <p:nvSpPr>
            <p:cNvPr id="52238" name="Line 22"/>
            <p:cNvSpPr>
              <a:spLocks noChangeShapeType="1"/>
            </p:cNvSpPr>
            <p:nvPr/>
          </p:nvSpPr>
          <p:spPr bwMode="auto">
            <a:xfrm>
              <a:off x="4114800" y="3327400"/>
              <a:ext cx="320040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prstDash val="sysDot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18"/>
            <p:cNvSpPr>
              <a:spLocks noChangeShapeType="1"/>
            </p:cNvSpPr>
            <p:nvPr/>
          </p:nvSpPr>
          <p:spPr bwMode="auto">
            <a:xfrm>
              <a:off x="4417265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18"/>
            <p:cNvSpPr>
              <a:spLocks noChangeShapeType="1"/>
            </p:cNvSpPr>
            <p:nvPr/>
          </p:nvSpPr>
          <p:spPr bwMode="auto">
            <a:xfrm>
              <a:off x="6167530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7917795" y="2870200"/>
              <a:ext cx="381000" cy="0"/>
            </a:xfrm>
            <a:prstGeom prst="line">
              <a:avLst/>
            </a:prstGeom>
            <a:noFill/>
            <a:ln w="57150" cap="sq">
              <a:solidFill>
                <a:srgbClr val="0000FF"/>
              </a:solidFill>
              <a:prstDash val="solid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19" name="Straight Arrow Connector 18"/>
          <p:cNvCxnSpPr/>
          <p:nvPr/>
        </p:nvCxnSpPr>
        <p:spPr>
          <a:xfrm rot="5400000">
            <a:off x="5309641" y="2428167"/>
            <a:ext cx="491847" cy="217891"/>
          </a:xfrm>
          <a:prstGeom prst="straightConnector1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83509" y="1905175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156 ns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6294201" y="2445490"/>
            <a:ext cx="491847" cy="217891"/>
          </a:xfrm>
          <a:prstGeom prst="straightConnector1">
            <a:avLst/>
          </a:prstGeom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34056" y="1915513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20 ms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MySimple">
  <a:themeElements>
    <a:clrScheme name="MySi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y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Si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6836</TotalTime>
  <Words>2642</Words>
  <Application>Microsoft Macintosh PowerPoint</Application>
  <PresentationFormat>On-screen Show (4:3)</PresentationFormat>
  <Paragraphs>439</Paragraphs>
  <Slides>47</Slides>
  <Notes>9</Notes>
  <HiddenSlides>0</HiddenSlides>
  <MMClips>0</MMClips>
  <ScaleCrop>false</ScaleCrop>
  <HeadingPairs>
    <vt:vector size="4" baseType="variant">
      <vt:variant>
        <vt:lpstr>Design Template</vt:lpstr>
      </vt:variant>
      <vt:variant>
        <vt:i4>2</vt:i4>
      </vt:variant>
      <vt:variant>
        <vt:lpstr>Slide Titles</vt:lpstr>
      </vt:variant>
      <vt:variant>
        <vt:i4>47</vt:i4>
      </vt:variant>
    </vt:vector>
  </HeadingPairs>
  <TitlesOfParts>
    <vt:vector size="49" baseType="lpstr">
      <vt:lpstr>Office Theme</vt:lpstr>
      <vt:lpstr>MySimple</vt:lpstr>
      <vt:lpstr>ILD at CLIC: a status overview</vt:lpstr>
      <vt:lpstr>Other CLIC-related talks at this meeting</vt:lpstr>
      <vt:lpstr>Changes to ILD for CLIC</vt:lpstr>
      <vt:lpstr>CLIC_ILD detecor</vt:lpstr>
      <vt:lpstr>Details of forward detector region</vt:lpstr>
      <vt:lpstr>Final focus stabilisation</vt:lpstr>
      <vt:lpstr>Solenoid studies</vt:lpstr>
      <vt:lpstr>Two experiments in push-pull</vt:lpstr>
      <vt:lpstr>CLIC time structure</vt:lpstr>
      <vt:lpstr>Beam-induced background (1)</vt:lpstr>
      <vt:lpstr>Beam-induced background (2)</vt:lpstr>
      <vt:lpstr>Beam-induced background (3)</vt:lpstr>
      <vt:lpstr>Barrel occupancies in CLIC_ILD_CDR vs. radius</vt:lpstr>
      <vt:lpstr>Tracking detectors in CLIC_ILD_CDR</vt:lpstr>
      <vt:lpstr>CLIC_ILD vertex detector</vt:lpstr>
      <vt:lpstr>Forward tracking layout optimisation</vt:lpstr>
      <vt:lpstr>Beam pipe and silicon tracking: VTX / SIT / FTD</vt:lpstr>
      <vt:lpstr>Beam pipe and silicon tracking: VTX / SIT / FTD</vt:lpstr>
      <vt:lpstr>TPC occupancies</vt:lpstr>
      <vt:lpstr>CLIC_ILD tracking with background</vt:lpstr>
      <vt:lpstr>Slide 21</vt:lpstr>
      <vt:lpstr>Slide 22</vt:lpstr>
      <vt:lpstr>Slide 23</vt:lpstr>
      <vt:lpstr>Slide 24</vt:lpstr>
      <vt:lpstr>Background suppression at CLIC</vt:lpstr>
      <vt:lpstr>Detector Assumptions</vt:lpstr>
      <vt:lpstr>Marlin Processor “OverlayTiming”</vt:lpstr>
      <vt:lpstr>PFO-based timing cuts</vt:lpstr>
      <vt:lpstr>PandoraNewPFAs</vt:lpstr>
      <vt:lpstr>LooseSelectedPandoraNewPFAs</vt:lpstr>
      <vt:lpstr>SelectedPandoraNewPFAs</vt:lpstr>
      <vt:lpstr>TightSelectedPandoraNewPFAs</vt:lpstr>
      <vt:lpstr>Benchmark studies with CLIC_ILD (1)</vt:lpstr>
      <vt:lpstr>Benchmark studies with CLIC_ILD (2)</vt:lpstr>
      <vt:lpstr>Squark study / Jet finding at CLIC (1)</vt:lpstr>
      <vt:lpstr>Squark study / Jet finding at CLIC (2)</vt:lpstr>
      <vt:lpstr>Top mass / jet finding / background</vt:lpstr>
      <vt:lpstr>Slepton benchmark study</vt:lpstr>
      <vt:lpstr>Participation “CLIC study” to DBD ?</vt:lpstr>
      <vt:lpstr>Timeline of CDR + Review</vt:lpstr>
      <vt:lpstr>Slide 41</vt:lpstr>
      <vt:lpstr>CLIC machine parameters</vt:lpstr>
      <vt:lpstr>Differences CLIC_ILD_CDR vs. ILC_ILD_LOI</vt:lpstr>
      <vt:lpstr>Vertex-region layout</vt:lpstr>
      <vt:lpstr>Forward tracking layout: results</vt:lpstr>
      <vt:lpstr>CLICPfoSelection</vt:lpstr>
      <vt:lpstr>Time-stamping with TPC at CLIC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Frank Tecker</dc:creator>
  <cp:lastModifiedBy>L. Linssen</cp:lastModifiedBy>
  <cp:revision>218</cp:revision>
  <dcterms:created xsi:type="dcterms:W3CDTF">2011-05-23T13:15:17Z</dcterms:created>
  <dcterms:modified xsi:type="dcterms:W3CDTF">2011-05-23T13:33:32Z</dcterms:modified>
</cp:coreProperties>
</file>